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71" r:id="rId3"/>
    <p:sldId id="260" r:id="rId4"/>
    <p:sldId id="267" r:id="rId5"/>
    <p:sldId id="257" r:id="rId6"/>
    <p:sldId id="258" r:id="rId7"/>
    <p:sldId id="268" r:id="rId8"/>
    <p:sldId id="270" r:id="rId9"/>
    <p:sldId id="269" r:id="rId10"/>
    <p:sldId id="291" r:id="rId11"/>
    <p:sldId id="266" r:id="rId12"/>
    <p:sldId id="262" r:id="rId13"/>
    <p:sldId id="272" r:id="rId14"/>
    <p:sldId id="273" r:id="rId15"/>
    <p:sldId id="275" r:id="rId16"/>
    <p:sldId id="276" r:id="rId17"/>
    <p:sldId id="292" r:id="rId18"/>
    <p:sldId id="274" r:id="rId19"/>
    <p:sldId id="293" r:id="rId20"/>
    <p:sldId id="279" r:id="rId21"/>
    <p:sldId id="281" r:id="rId22"/>
    <p:sldId id="280" r:id="rId23"/>
    <p:sldId id="282" r:id="rId24"/>
    <p:sldId id="283" r:id="rId25"/>
    <p:sldId id="284" r:id="rId26"/>
    <p:sldId id="285" r:id="rId27"/>
    <p:sldId id="286" r:id="rId28"/>
    <p:sldId id="287" r:id="rId29"/>
    <p:sldId id="288" r:id="rId30"/>
    <p:sldId id="289" r:id="rId31"/>
    <p:sldId id="290" r:id="rId32"/>
    <p:sldId id="294" r:id="rId33"/>
    <p:sldId id="297" r:id="rId34"/>
    <p:sldId id="296" r:id="rId35"/>
    <p:sldId id="300" r:id="rId36"/>
    <p:sldId id="298" r:id="rId37"/>
    <p:sldId id="299" r:id="rId38"/>
    <p:sldId id="301" r:id="rId39"/>
    <p:sldId id="302" r:id="rId40"/>
    <p:sldId id="303" r:id="rId41"/>
    <p:sldId id="304" r:id="rId42"/>
    <p:sldId id="305" r:id="rId43"/>
    <p:sldId id="306" r:id="rId44"/>
    <p:sldId id="309" r:id="rId45"/>
    <p:sldId id="307" r:id="rId46"/>
    <p:sldId id="308" r:id="rId47"/>
    <p:sldId id="310" r:id="rId48"/>
    <p:sldId id="311" r:id="rId49"/>
    <p:sldId id="312" r:id="rId50"/>
    <p:sldId id="314" r:id="rId51"/>
    <p:sldId id="315" r:id="rId52"/>
    <p:sldId id="320" r:id="rId53"/>
    <p:sldId id="321" r:id="rId54"/>
    <p:sldId id="322" r:id="rId55"/>
    <p:sldId id="323" r:id="rId56"/>
    <p:sldId id="324" r:id="rId57"/>
    <p:sldId id="325" r:id="rId58"/>
    <p:sldId id="326" r:id="rId59"/>
    <p:sldId id="32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69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51893-860A-444A-8B14-92FACD8EC130}" type="datetimeFigureOut">
              <a:rPr lang="en-US" smtClean="0"/>
              <a:pPr/>
              <a:t>08/08/2024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D9769D-333F-4C1B-92C6-116D696F33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D9769D-333F-4C1B-92C6-116D696F3317}"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7EA892-502F-40BC-833B-6F06EDEA30B6}" type="datetimeFigureOut">
              <a:rPr lang="en-US" smtClean="0"/>
              <a:pPr/>
              <a:t>08/08/2024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17FAB-919F-47F7-A3B0-90D6C9815C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7EA892-502F-40BC-833B-6F06EDEA30B6}" type="datetimeFigureOut">
              <a:rPr lang="en-US" smtClean="0"/>
              <a:pPr/>
              <a:t>08/08/2024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17FAB-919F-47F7-A3B0-90D6C9815C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7EA892-502F-40BC-833B-6F06EDEA30B6}" type="datetimeFigureOut">
              <a:rPr lang="en-US" smtClean="0"/>
              <a:pPr/>
              <a:t>08/08/2024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17FAB-919F-47F7-A3B0-90D6C9815C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7EA892-502F-40BC-833B-6F06EDEA30B6}" type="datetimeFigureOut">
              <a:rPr lang="en-US" smtClean="0"/>
              <a:pPr/>
              <a:t>08/08/2024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17FAB-919F-47F7-A3B0-90D6C9815C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7EA892-502F-40BC-833B-6F06EDEA30B6}" type="datetimeFigureOut">
              <a:rPr lang="en-US" smtClean="0"/>
              <a:pPr/>
              <a:t>08/08/2024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17FAB-919F-47F7-A3B0-90D6C9815C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7EA892-502F-40BC-833B-6F06EDEA30B6}" type="datetimeFigureOut">
              <a:rPr lang="en-US" smtClean="0"/>
              <a:pPr/>
              <a:t>08/08/2024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17FAB-919F-47F7-A3B0-90D6C9815C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7EA892-502F-40BC-833B-6F06EDEA30B6}" type="datetimeFigureOut">
              <a:rPr lang="en-US" smtClean="0"/>
              <a:pPr/>
              <a:t>08/08/2024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617FAB-919F-47F7-A3B0-90D6C9815C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EA892-502F-40BC-833B-6F06EDEA30B6}" type="datetimeFigureOut">
              <a:rPr lang="en-US" smtClean="0"/>
              <a:pPr/>
              <a:t>08/08/2024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617FAB-919F-47F7-A3B0-90D6C9815C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7EA892-502F-40BC-833B-6F06EDEA30B6}" type="datetimeFigureOut">
              <a:rPr lang="en-US" smtClean="0"/>
              <a:pPr/>
              <a:t>08/08/2024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617FAB-919F-47F7-A3B0-90D6C9815C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7EA892-502F-40BC-833B-6F06EDEA30B6}" type="datetimeFigureOut">
              <a:rPr lang="en-US" smtClean="0"/>
              <a:pPr/>
              <a:t>08/08/2024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17FAB-919F-47F7-A3B0-90D6C9815C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7EA892-502F-40BC-833B-6F06EDEA30B6}" type="datetimeFigureOut">
              <a:rPr lang="en-US" smtClean="0"/>
              <a:pPr/>
              <a:t>08/08/2024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17FAB-919F-47F7-A3B0-90D6C9815C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7EA892-502F-40BC-833B-6F06EDEA30B6}" type="datetimeFigureOut">
              <a:rPr lang="en-US" smtClean="0"/>
              <a:pPr/>
              <a:t>08/08/2024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17FAB-919F-47F7-A3B0-90D6C9815C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a:t>
            </a:r>
            <a:endParaRPr lang="en-US" dirty="0"/>
          </a:p>
        </p:txBody>
      </p:sp>
      <p:sp>
        <p:nvSpPr>
          <p:cNvPr id="3" name="Subtitle 2"/>
          <p:cNvSpPr>
            <a:spLocks noGrp="1"/>
          </p:cNvSpPr>
          <p:nvPr>
            <p:ph type="subTitle" idx="1"/>
          </p:nvPr>
        </p:nvSpPr>
        <p:spPr/>
        <p:txBody>
          <a:bodyPr/>
          <a:lstStyle/>
          <a:p>
            <a:r>
              <a:rPr lang="en-US" dirty="0" smtClean="0"/>
              <a:t>Varsha Dange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Evolution of Operating Systems</a:t>
            </a:r>
            <a:endParaRPr lang="en-US"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914400" y="1066800"/>
            <a:ext cx="7315200" cy="5486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533400"/>
            <a:ext cx="8001000" cy="6096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81000"/>
            <a:ext cx="8229600" cy="5745163"/>
          </a:xfrm>
        </p:spPr>
        <p:txBody>
          <a:bodyPr>
            <a:normAutofit fontScale="92500" lnSpcReduction="10000"/>
          </a:bodyPr>
          <a:lstStyle/>
          <a:p>
            <a:endParaRPr lang="en-US" sz="1800" dirty="0" smtClean="0"/>
          </a:p>
          <a:p>
            <a:pPr>
              <a:buNone/>
            </a:pPr>
            <a:r>
              <a:rPr lang="en-US" sz="3000" b="1" dirty="0" smtClean="0"/>
              <a:t>some important terms </a:t>
            </a:r>
            <a:r>
              <a:rPr lang="en-US" sz="2400" dirty="0" smtClean="0"/>
              <a:t>-</a:t>
            </a:r>
          </a:p>
          <a:p>
            <a:r>
              <a:rPr lang="en-US" sz="2400" b="1" dirty="0" smtClean="0"/>
              <a:t>Bootstrap program- </a:t>
            </a:r>
            <a:r>
              <a:rPr lang="en-US" sz="2400" dirty="0" smtClean="0"/>
              <a:t>The initial program that runs when a computer is powered up or rebooted.</a:t>
            </a:r>
          </a:p>
          <a:p>
            <a:pPr lvl="1"/>
            <a:r>
              <a:rPr lang="en-US" sz="2000" dirty="0" smtClean="0"/>
              <a:t>It is stored in the ROM.</a:t>
            </a:r>
          </a:p>
          <a:p>
            <a:pPr lvl="1"/>
            <a:r>
              <a:rPr lang="en-US" sz="2000" dirty="0" smtClean="0"/>
              <a:t>It must now how to load OS and start executing that system </a:t>
            </a:r>
          </a:p>
          <a:p>
            <a:r>
              <a:rPr lang="en-US" sz="2400" b="1" dirty="0" smtClean="0"/>
              <a:t>interrupt </a:t>
            </a:r>
            <a:r>
              <a:rPr lang="en-US" sz="2400" dirty="0" smtClean="0"/>
              <a:t>is a signal that prompts the OS to temporarily halt its current operations and execute a function or service routine to address the condition indicated by the interrupt.</a:t>
            </a:r>
          </a:p>
          <a:p>
            <a:pPr lvl="1"/>
            <a:r>
              <a:rPr lang="en-US" sz="2000" dirty="0" smtClean="0"/>
              <a:t> Interrupts can be hardware or software-generated and are essential for efficient system operation, enabling the OS to respond promptly to various events.</a:t>
            </a:r>
          </a:p>
          <a:p>
            <a:r>
              <a:rPr lang="en-US" sz="2400" dirty="0" smtClean="0"/>
              <a:t>A </a:t>
            </a:r>
            <a:r>
              <a:rPr lang="en-US" sz="2400" b="1" dirty="0" smtClean="0"/>
              <a:t>system call </a:t>
            </a:r>
            <a:r>
              <a:rPr lang="en-US" sz="2400" dirty="0" smtClean="0"/>
              <a:t>is a mechanism that allows a program to request a service from the operating system. </a:t>
            </a:r>
          </a:p>
          <a:p>
            <a:pPr lvl="1"/>
            <a:r>
              <a:rPr lang="en-US" sz="2000" dirty="0" smtClean="0"/>
              <a:t>These services typically involve hardware-related tasks such as accessing the disk, creating a file, reading from a device, or communicating over a network.</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Functions of OS</a:t>
            </a:r>
            <a:endParaRPr lang="en-US" sz="5400" b="1" dirty="0"/>
          </a:p>
        </p:txBody>
      </p:sp>
      <p:sp>
        <p:nvSpPr>
          <p:cNvPr id="4" name="Rectangle 3"/>
          <p:cNvSpPr/>
          <p:nvPr/>
        </p:nvSpPr>
        <p:spPr>
          <a:xfrm>
            <a:off x="1828800" y="1828800"/>
            <a:ext cx="1905000" cy="9906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Process Management</a:t>
            </a:r>
            <a:endParaRPr lang="en-US" b="1" dirty="0">
              <a:solidFill>
                <a:schemeClr val="tx1"/>
              </a:solidFill>
            </a:endParaRPr>
          </a:p>
        </p:txBody>
      </p:sp>
      <p:sp>
        <p:nvSpPr>
          <p:cNvPr id="5" name="Oval 4"/>
          <p:cNvSpPr/>
          <p:nvPr/>
        </p:nvSpPr>
        <p:spPr>
          <a:xfrm>
            <a:off x="3733800" y="3276600"/>
            <a:ext cx="1600200" cy="1143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Functions of OS</a:t>
            </a:r>
            <a:endParaRPr lang="en-US" b="1" dirty="0">
              <a:solidFill>
                <a:srgbClr val="FF0000"/>
              </a:solidFill>
            </a:endParaRPr>
          </a:p>
        </p:txBody>
      </p:sp>
      <p:sp>
        <p:nvSpPr>
          <p:cNvPr id="6" name="Rectangle 5"/>
          <p:cNvSpPr/>
          <p:nvPr/>
        </p:nvSpPr>
        <p:spPr>
          <a:xfrm>
            <a:off x="4953000" y="1905000"/>
            <a:ext cx="1905000" cy="9906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Memory Management</a:t>
            </a:r>
            <a:endParaRPr lang="en-US" b="1" dirty="0">
              <a:solidFill>
                <a:schemeClr val="tx1"/>
              </a:solidFill>
            </a:endParaRPr>
          </a:p>
        </p:txBody>
      </p:sp>
      <p:sp>
        <p:nvSpPr>
          <p:cNvPr id="7" name="Rectangle 6"/>
          <p:cNvSpPr/>
          <p:nvPr/>
        </p:nvSpPr>
        <p:spPr>
          <a:xfrm>
            <a:off x="5867400" y="3962400"/>
            <a:ext cx="1905000" cy="9906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File Management</a:t>
            </a:r>
            <a:endParaRPr lang="en-US" b="1" dirty="0">
              <a:solidFill>
                <a:schemeClr val="tx1"/>
              </a:solidFill>
            </a:endParaRPr>
          </a:p>
        </p:txBody>
      </p:sp>
      <p:sp>
        <p:nvSpPr>
          <p:cNvPr id="8" name="Rectangle 7"/>
          <p:cNvSpPr/>
          <p:nvPr/>
        </p:nvSpPr>
        <p:spPr>
          <a:xfrm>
            <a:off x="3276600" y="5257800"/>
            <a:ext cx="1905000" cy="9906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Security  Management</a:t>
            </a:r>
            <a:endParaRPr lang="en-US" b="1" dirty="0">
              <a:solidFill>
                <a:schemeClr val="tx1"/>
              </a:solidFill>
            </a:endParaRPr>
          </a:p>
        </p:txBody>
      </p:sp>
      <p:sp>
        <p:nvSpPr>
          <p:cNvPr id="9" name="Rectangle 8"/>
          <p:cNvSpPr/>
          <p:nvPr/>
        </p:nvSpPr>
        <p:spPr>
          <a:xfrm>
            <a:off x="1066800" y="3657600"/>
            <a:ext cx="1905000" cy="9906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IO device Management</a:t>
            </a:r>
            <a:endParaRPr lang="en-US" b="1" dirty="0">
              <a:solidFill>
                <a:schemeClr val="tx1"/>
              </a:solidFill>
            </a:endParaRPr>
          </a:p>
        </p:txBody>
      </p:sp>
      <p:cxnSp>
        <p:nvCxnSpPr>
          <p:cNvPr id="11" name="Straight Connector 10"/>
          <p:cNvCxnSpPr>
            <a:stCxn id="4" idx="2"/>
            <a:endCxn id="5" idx="1"/>
          </p:cNvCxnSpPr>
          <p:nvPr/>
        </p:nvCxnSpPr>
        <p:spPr>
          <a:xfrm>
            <a:off x="2781300" y="2819400"/>
            <a:ext cx="1186844" cy="624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2"/>
            <a:endCxn id="5" idx="7"/>
          </p:cNvCxnSpPr>
          <p:nvPr/>
        </p:nvCxnSpPr>
        <p:spPr>
          <a:xfrm flipH="1">
            <a:off x="5099656" y="2895600"/>
            <a:ext cx="805844" cy="548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3"/>
            <a:endCxn id="5" idx="2"/>
          </p:cNvCxnSpPr>
          <p:nvPr/>
        </p:nvCxnSpPr>
        <p:spPr>
          <a:xfrm flipV="1">
            <a:off x="2971800" y="3848100"/>
            <a:ext cx="762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0"/>
            <a:endCxn id="5" idx="4"/>
          </p:cNvCxnSpPr>
          <p:nvPr/>
        </p:nvCxnSpPr>
        <p:spPr>
          <a:xfrm flipV="1">
            <a:off x="4229100" y="4419600"/>
            <a:ext cx="3048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1"/>
            <a:endCxn id="5" idx="5"/>
          </p:cNvCxnSpPr>
          <p:nvPr/>
        </p:nvCxnSpPr>
        <p:spPr>
          <a:xfrm flipH="1" flipV="1">
            <a:off x="5099656" y="4252212"/>
            <a:ext cx="767744" cy="2054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1. Process Management</a:t>
            </a:r>
            <a:endParaRPr lang="en-US" b="1" dirty="0"/>
          </a:p>
        </p:txBody>
      </p:sp>
      <p:sp>
        <p:nvSpPr>
          <p:cNvPr id="4" name="Rectangle 3"/>
          <p:cNvSpPr/>
          <p:nvPr/>
        </p:nvSpPr>
        <p:spPr>
          <a:xfrm>
            <a:off x="381000" y="3352800"/>
            <a:ext cx="255198" cy="923330"/>
          </a:xfrm>
          <a:prstGeom prst="rect">
            <a:avLst/>
          </a:prstGeom>
        </p:spPr>
        <p:txBody>
          <a:bodyPr wrap="none">
            <a:spAutoFit/>
          </a:bodyPr>
          <a:lstStyle/>
          <a:p>
            <a:endParaRPr lang="en-US" dirty="0" smtClean="0"/>
          </a:p>
          <a:p>
            <a:pPr>
              <a:buFontTx/>
              <a:buChar char="-"/>
            </a:pPr>
            <a:endParaRPr lang="en-US" dirty="0" smtClean="0"/>
          </a:p>
          <a:p>
            <a:endParaRPr lang="en-US" dirty="0"/>
          </a:p>
        </p:txBody>
      </p:sp>
      <p:sp>
        <p:nvSpPr>
          <p:cNvPr id="6" name="Content Placeholder 5"/>
          <p:cNvSpPr>
            <a:spLocks noGrp="1"/>
          </p:cNvSpPr>
          <p:nvPr>
            <p:ph idx="1"/>
          </p:nvPr>
        </p:nvSpPr>
        <p:spPr>
          <a:xfrm>
            <a:off x="457200" y="990600"/>
            <a:ext cx="8229600" cy="5135563"/>
          </a:xfrm>
        </p:spPr>
        <p:txBody>
          <a:bodyPr>
            <a:normAutofit fontScale="85000" lnSpcReduction="20000"/>
          </a:bodyPr>
          <a:lstStyle/>
          <a:p>
            <a:pPr algn="just"/>
            <a:r>
              <a:rPr lang="en-US" dirty="0" smtClean="0"/>
              <a:t>In process management ,OS do the management of CPU. </a:t>
            </a:r>
          </a:p>
          <a:p>
            <a:pPr algn="just">
              <a:buFontTx/>
              <a:buChar char="-"/>
            </a:pPr>
            <a:r>
              <a:rPr lang="en-US" dirty="0" smtClean="0"/>
              <a:t>OS takes care of the allotment of CPU to different process.</a:t>
            </a:r>
          </a:p>
          <a:p>
            <a:pPr algn="just">
              <a:buFontTx/>
              <a:buChar char="-"/>
            </a:pPr>
            <a:r>
              <a:rPr lang="en-US" dirty="0" smtClean="0"/>
              <a:t>When CPU is free ,OS select process from job sequence and allocate CPU to the process.</a:t>
            </a:r>
          </a:p>
          <a:p>
            <a:pPr algn="just">
              <a:buFontTx/>
              <a:buChar char="-"/>
            </a:pPr>
            <a:r>
              <a:rPr lang="en-US" dirty="0" smtClean="0"/>
              <a:t>After process execution completed ,OS frees the processor and again select another process for execution </a:t>
            </a:r>
          </a:p>
          <a:p>
            <a:pPr algn="just">
              <a:buFontTx/>
              <a:buChar char="-"/>
            </a:pPr>
            <a:r>
              <a:rPr lang="en-US" dirty="0" smtClean="0"/>
              <a:t>Selection of process from job sequence is done by scheduler using different scheduling algorithms such as FCFS ,SJF (shortest Job First),Priority or Round Robin.</a:t>
            </a:r>
          </a:p>
          <a:p>
            <a:pPr algn="just">
              <a:buFontTx/>
              <a:buChar char="-"/>
            </a:pPr>
            <a:r>
              <a:rPr lang="en-US" dirty="0" smtClean="0"/>
              <a:t>In process management ,OS taken care of deadlock ,that should not be happened</a:t>
            </a:r>
          </a:p>
          <a:p>
            <a:pPr algn="just">
              <a:buFontTx/>
              <a:buChar cha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Management Activities</a:t>
            </a:r>
            <a:endParaRPr lang="en-US" b="1"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952500" y="1600200"/>
            <a:ext cx="7239000" cy="4572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2. Main Memory Management</a:t>
            </a:r>
            <a:endParaRPr lang="en-US" b="1"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685800" y="1143000"/>
            <a:ext cx="8077200" cy="49831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IO device Management</a:t>
            </a:r>
            <a:endParaRPr lang="en-US" b="1" dirty="0"/>
          </a:p>
        </p:txBody>
      </p:sp>
      <p:sp>
        <p:nvSpPr>
          <p:cNvPr id="4" name="Content Placeholder 3"/>
          <p:cNvSpPr>
            <a:spLocks noGrp="1"/>
          </p:cNvSpPr>
          <p:nvPr>
            <p:ph idx="1"/>
          </p:nvPr>
        </p:nvSpPr>
        <p:spPr/>
        <p:txBody>
          <a:bodyPr>
            <a:normAutofit fontScale="85000" lnSpcReduction="10000"/>
          </a:bodyPr>
          <a:lstStyle/>
          <a:p>
            <a:r>
              <a:rPr lang="en-US" dirty="0" smtClean="0"/>
              <a:t>OS manages IO devices and makes it use efficient.</a:t>
            </a:r>
          </a:p>
          <a:p>
            <a:r>
              <a:rPr lang="en-US" dirty="0" smtClean="0"/>
              <a:t>Accept input from Input device ,store it I memory  ,ask CPU to process it and finally provides the result .</a:t>
            </a:r>
          </a:p>
          <a:p>
            <a:r>
              <a:rPr lang="en-US" dirty="0" smtClean="0"/>
              <a:t>Controls all IO devices using a software called device drivers .</a:t>
            </a:r>
          </a:p>
          <a:p>
            <a:r>
              <a:rPr lang="en-US" dirty="0" smtClean="0"/>
              <a:t>Keeps the track of all devices with the help of IO controller</a:t>
            </a:r>
          </a:p>
          <a:p>
            <a:r>
              <a:rPr lang="en-US" dirty="0" smtClean="0"/>
              <a:t>Decide which process will get resource when and for how much time.</a:t>
            </a:r>
          </a:p>
          <a:p>
            <a:r>
              <a:rPr lang="en-US" dirty="0" smtClean="0"/>
              <a:t>Allocate and deallocate the resources in efficient way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File Management</a:t>
            </a:r>
            <a:endParaRPr lang="en-US" b="1" dirty="0"/>
          </a:p>
        </p:txBody>
      </p:sp>
      <p:sp>
        <p:nvSpPr>
          <p:cNvPr id="6" name="Content Placeholder 2"/>
          <p:cNvSpPr>
            <a:spLocks noGrp="1"/>
          </p:cNvSpPr>
          <p:nvPr>
            <p:ph idx="1"/>
          </p:nvPr>
        </p:nvSpPr>
        <p:spPr>
          <a:xfrm>
            <a:off x="457200" y="1600200"/>
            <a:ext cx="8229600" cy="4525963"/>
          </a:xfrm>
        </p:spPr>
        <p:txBody>
          <a:bodyPr>
            <a:normAutofit fontScale="92500" lnSpcReduction="20000"/>
          </a:bodyPr>
          <a:lstStyle/>
          <a:p>
            <a:pPr algn="just"/>
            <a:r>
              <a:rPr lang="en-US" dirty="0" smtClean="0"/>
              <a:t>File is a logical collection of information.</a:t>
            </a:r>
          </a:p>
          <a:p>
            <a:pPr algn="just"/>
            <a:r>
              <a:rPr lang="en-US" dirty="0" smtClean="0"/>
              <a:t>File is stored on secondary memory ,disk etc.</a:t>
            </a:r>
          </a:p>
          <a:p>
            <a:pPr algn="just"/>
            <a:r>
              <a:rPr lang="en-US" dirty="0" smtClean="0"/>
              <a:t>File may contains text ,doc ,executable </a:t>
            </a:r>
            <a:r>
              <a:rPr lang="en-US" dirty="0" err="1" smtClean="0"/>
              <a:t>prg</a:t>
            </a:r>
            <a:r>
              <a:rPr lang="en-US" dirty="0" smtClean="0"/>
              <a:t>, or set of instructions to OS .</a:t>
            </a:r>
          </a:p>
          <a:p>
            <a:pPr algn="just"/>
            <a:r>
              <a:rPr lang="en-US" dirty="0" smtClean="0"/>
              <a:t>OS manages the files ,folder or directories . </a:t>
            </a:r>
          </a:p>
          <a:p>
            <a:pPr algn="just"/>
            <a:r>
              <a:rPr lang="en-US" dirty="0" smtClean="0"/>
              <a:t>OS keeps the track of files using FAT (File allocation table /NTFS) </a:t>
            </a:r>
          </a:p>
          <a:p>
            <a:pPr algn="just"/>
            <a:r>
              <a:rPr lang="en-US" dirty="0" smtClean="0"/>
              <a:t>OS takes care that files open with proper access rights(read/write or both)</a:t>
            </a:r>
          </a:p>
          <a:p>
            <a:pPr algn="just"/>
            <a:r>
              <a:rPr lang="en-US" dirty="0" smtClean="0"/>
              <a:t>Backup the files on stable storage media.</a:t>
            </a:r>
          </a:p>
          <a:p>
            <a:pPr algn="just"/>
            <a:endParaRPr lang="en-US" dirty="0" smtClean="0"/>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Management Activities</a:t>
            </a:r>
            <a:endParaRPr lang="en-US" b="1" dirty="0"/>
          </a:p>
        </p:txBody>
      </p:sp>
      <p:pic>
        <p:nvPicPr>
          <p:cNvPr id="10242" name="Picture 2"/>
          <p:cNvPicPr>
            <a:picLocks noChangeAspect="1" noChangeArrowheads="1"/>
          </p:cNvPicPr>
          <p:nvPr/>
        </p:nvPicPr>
        <p:blipFill>
          <a:blip r:embed="rId2" cstate="print"/>
          <a:srcRect/>
          <a:stretch>
            <a:fillRect/>
          </a:stretch>
        </p:blipFill>
        <p:spPr bwMode="auto">
          <a:xfrm>
            <a:off x="762000" y="1828800"/>
            <a:ext cx="8001000" cy="4343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Block Diagram of a Computer(Logical)</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85801" y="1295400"/>
            <a:ext cx="7696200" cy="5029199"/>
          </a:xfrm>
          <a:prstGeom prst="rect">
            <a:avLst/>
          </a:prstGeom>
          <a:noFill/>
          <a:ln w="9525">
            <a:noFill/>
            <a:miter lim="800000"/>
            <a:headEnd/>
            <a:tailEnd/>
          </a:ln>
        </p:spPr>
      </p:pic>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Security Management</a:t>
            </a:r>
            <a:endParaRPr lang="en-US" b="1" dirty="0"/>
          </a:p>
        </p:txBody>
      </p:sp>
      <p:sp>
        <p:nvSpPr>
          <p:cNvPr id="3" name="Content Placeholder 2"/>
          <p:cNvSpPr>
            <a:spLocks noGrp="1"/>
          </p:cNvSpPr>
          <p:nvPr>
            <p:ph idx="1"/>
          </p:nvPr>
        </p:nvSpPr>
        <p:spPr/>
        <p:txBody>
          <a:bodyPr>
            <a:normAutofit/>
          </a:bodyPr>
          <a:lstStyle/>
          <a:p>
            <a:pPr algn="just"/>
            <a:r>
              <a:rPr lang="en-US" dirty="0" smtClean="0"/>
              <a:t>Viruses, Threats can disturb the normal operation of computer</a:t>
            </a:r>
          </a:p>
          <a:p>
            <a:pPr algn="just"/>
            <a:r>
              <a:rPr lang="en-US" dirty="0" smtClean="0"/>
              <a:t>Sometimes it can be very harmful</a:t>
            </a:r>
          </a:p>
          <a:p>
            <a:pPr algn="just"/>
            <a:r>
              <a:rPr lang="en-US" dirty="0" smtClean="0"/>
              <a:t>Os has built-in tools to protect against the threats </a:t>
            </a:r>
          </a:p>
          <a:p>
            <a:pPr algn="just"/>
            <a:r>
              <a:rPr lang="en-US" dirty="0" smtClean="0"/>
              <a:t>Uses virus scanning utility </a:t>
            </a:r>
          </a:p>
          <a:p>
            <a:pPr algn="just"/>
            <a:r>
              <a:rPr lang="en-US" dirty="0" smtClean="0"/>
              <a:t>Prevent unauthorized access by Authentication  at login time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Operating System Services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User Interface</a:t>
            </a:r>
          </a:p>
          <a:p>
            <a:pPr marL="514350" indent="-514350">
              <a:buFont typeface="+mj-lt"/>
              <a:buAutoNum type="arabicPeriod"/>
            </a:pPr>
            <a:r>
              <a:rPr lang="en-US" dirty="0" smtClean="0"/>
              <a:t>Program execution</a:t>
            </a:r>
          </a:p>
          <a:p>
            <a:pPr marL="514350" indent="-514350">
              <a:buFont typeface="+mj-lt"/>
              <a:buAutoNum type="arabicPeriod"/>
            </a:pPr>
            <a:r>
              <a:rPr lang="en-US" dirty="0" smtClean="0"/>
              <a:t>File system Manipulation</a:t>
            </a:r>
          </a:p>
          <a:p>
            <a:pPr marL="514350" indent="-514350">
              <a:buFont typeface="+mj-lt"/>
              <a:buAutoNum type="arabicPeriod"/>
            </a:pPr>
            <a:r>
              <a:rPr lang="en-US" dirty="0" smtClean="0"/>
              <a:t>IO operations</a:t>
            </a:r>
          </a:p>
          <a:p>
            <a:pPr marL="514350" indent="-514350">
              <a:buFont typeface="+mj-lt"/>
              <a:buAutoNum type="arabicPeriod"/>
            </a:pPr>
            <a:r>
              <a:rPr lang="en-US" dirty="0" smtClean="0"/>
              <a:t>Communication</a:t>
            </a:r>
          </a:p>
          <a:p>
            <a:pPr marL="514350" indent="-514350">
              <a:buFont typeface="+mj-lt"/>
              <a:buAutoNum type="arabicPeriod"/>
            </a:pPr>
            <a:r>
              <a:rPr lang="en-US" dirty="0" smtClean="0"/>
              <a:t>Resource allocation</a:t>
            </a:r>
          </a:p>
          <a:p>
            <a:pPr marL="514350" indent="-514350">
              <a:buFont typeface="+mj-lt"/>
              <a:buAutoNum type="arabicPeriod"/>
            </a:pPr>
            <a:r>
              <a:rPr lang="en-US" dirty="0" smtClean="0"/>
              <a:t>Error detection</a:t>
            </a:r>
          </a:p>
          <a:p>
            <a:pPr marL="514350" indent="-514350">
              <a:buFont typeface="+mj-lt"/>
              <a:buAutoNum type="arabicPeriod"/>
            </a:pPr>
            <a:r>
              <a:rPr lang="en-US" dirty="0" smtClean="0"/>
              <a:t>Accounting</a:t>
            </a:r>
          </a:p>
          <a:p>
            <a:pPr marL="514350" indent="-514350">
              <a:buFont typeface="+mj-lt"/>
              <a:buAutoNum type="arabicPeriod"/>
            </a:pPr>
            <a:r>
              <a:rPr lang="en-US" dirty="0" smtClean="0"/>
              <a:t>Security &amp; protection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838200" y="457200"/>
            <a:ext cx="7010400" cy="5562600"/>
          </a:xfrm>
          <a:prstGeom prst="rect">
            <a:avLst/>
          </a:prstGeom>
          <a:noFill/>
          <a:ln w="9525">
            <a:noFill/>
            <a:miter lim="800000"/>
            <a:headEnd/>
            <a:tailEnd/>
          </a:ln>
        </p:spPr>
      </p:pic>
      <p:sp>
        <p:nvSpPr>
          <p:cNvPr id="5" name="Rectangle 4"/>
          <p:cNvSpPr/>
          <p:nvPr/>
        </p:nvSpPr>
        <p:spPr>
          <a:xfrm>
            <a:off x="2209800" y="6096000"/>
            <a:ext cx="3894006" cy="523220"/>
          </a:xfrm>
          <a:prstGeom prst="rect">
            <a:avLst/>
          </a:prstGeom>
        </p:spPr>
        <p:txBody>
          <a:bodyPr wrap="square">
            <a:spAutoFit/>
          </a:bodyPr>
          <a:lstStyle/>
          <a:p>
            <a:pPr algn="ctr"/>
            <a:r>
              <a:rPr lang="en-US" sz="2800" dirty="0" smtClean="0"/>
              <a:t>A View of OS services</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1. User Interface</a:t>
            </a:r>
            <a:endParaRPr lang="en-US" b="1"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1090612" y="1295401"/>
            <a:ext cx="6962775" cy="3581400"/>
          </a:xfrm>
          <a:prstGeom prst="rect">
            <a:avLst/>
          </a:prstGeom>
          <a:noFill/>
          <a:ln w="9525">
            <a:noFill/>
            <a:miter lim="800000"/>
            <a:headEnd/>
            <a:tailEnd/>
          </a:ln>
        </p:spPr>
      </p:pic>
      <p:sp>
        <p:nvSpPr>
          <p:cNvPr id="6" name="Rectangle 5"/>
          <p:cNvSpPr/>
          <p:nvPr/>
        </p:nvSpPr>
        <p:spPr>
          <a:xfrm>
            <a:off x="1143000" y="4876800"/>
            <a:ext cx="6381619" cy="646331"/>
          </a:xfrm>
          <a:prstGeom prst="rect">
            <a:avLst/>
          </a:prstGeom>
        </p:spPr>
        <p:txBody>
          <a:bodyPr wrap="none">
            <a:spAutoFit/>
          </a:bodyPr>
          <a:lstStyle/>
          <a:p>
            <a:r>
              <a:rPr lang="en-US" b="1" dirty="0" smtClean="0"/>
              <a:t>Batch interface-</a:t>
            </a:r>
          </a:p>
          <a:p>
            <a:r>
              <a:rPr lang="en-US" b="1" dirty="0" smtClean="0"/>
              <a:t>    - writing multiple commands in a file and then execute the file  </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5410200" y="1066800"/>
            <a:ext cx="3338512" cy="174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2.Program execution</a:t>
            </a:r>
            <a:endParaRPr lang="en-US" b="1" dirty="0"/>
          </a:p>
        </p:txBody>
      </p:sp>
      <p:sp>
        <p:nvSpPr>
          <p:cNvPr id="3" name="Content Placeholder 2"/>
          <p:cNvSpPr>
            <a:spLocks noGrp="1"/>
          </p:cNvSpPr>
          <p:nvPr>
            <p:ph idx="1"/>
          </p:nvPr>
        </p:nvSpPr>
        <p:spPr>
          <a:xfrm>
            <a:off x="457200" y="1371600"/>
            <a:ext cx="8229600" cy="2971800"/>
          </a:xfrm>
        </p:spPr>
        <p:txBody>
          <a:bodyPr>
            <a:normAutofit/>
          </a:bodyPr>
          <a:lstStyle/>
          <a:p>
            <a:r>
              <a:rPr lang="en-US" dirty="0" smtClean="0"/>
              <a:t>Program execution-</a:t>
            </a:r>
            <a:br>
              <a:rPr lang="en-US" dirty="0" smtClean="0"/>
            </a:br>
            <a:r>
              <a:rPr lang="en-US" dirty="0" smtClean="0"/>
              <a:t>program is loaded into the main memory before execution</a:t>
            </a:r>
          </a:p>
          <a:p>
            <a:pPr lvl="1" algn="just"/>
            <a:r>
              <a:rPr lang="en-US" dirty="0" smtClean="0"/>
              <a:t>The system must be able to load a program into memory and to run that program &amp; end execution , either normally or abnormally (indicating error)</a:t>
            </a:r>
          </a:p>
          <a:p>
            <a:endParaRPr lang="en-US" dirty="0" smtClean="0"/>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371600" y="4800600"/>
            <a:ext cx="683895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3. I/O operations</a:t>
            </a:r>
            <a:endParaRPr lang="en-US" b="1" dirty="0"/>
          </a:p>
        </p:txBody>
      </p:sp>
      <p:sp>
        <p:nvSpPr>
          <p:cNvPr id="3" name="Content Placeholder 2"/>
          <p:cNvSpPr>
            <a:spLocks noGrp="1"/>
          </p:cNvSpPr>
          <p:nvPr>
            <p:ph idx="1"/>
          </p:nvPr>
        </p:nvSpPr>
        <p:spPr>
          <a:xfrm>
            <a:off x="457200" y="990601"/>
            <a:ext cx="8229600" cy="3657600"/>
          </a:xfrm>
        </p:spPr>
        <p:txBody>
          <a:bodyPr>
            <a:normAutofit lnSpcReduction="10000"/>
          </a:bodyPr>
          <a:lstStyle/>
          <a:p>
            <a:pPr algn="just"/>
            <a:r>
              <a:rPr lang="en-US" dirty="0" smtClean="0"/>
              <a:t>A running program may require input and output from a file or IO devices </a:t>
            </a:r>
          </a:p>
          <a:p>
            <a:pPr algn="just"/>
            <a:r>
              <a:rPr lang="en-US" dirty="0" smtClean="0"/>
              <a:t>For convenience and efficiency ,user can not directly interact  with IO devices </a:t>
            </a:r>
          </a:p>
          <a:p>
            <a:pPr algn="just"/>
            <a:r>
              <a:rPr lang="en-US" dirty="0" smtClean="0"/>
              <a:t>OS provides a user interface between them so user can access the devices by read /write operations</a:t>
            </a:r>
          </a:p>
        </p:txBody>
      </p:sp>
      <p:pic>
        <p:nvPicPr>
          <p:cNvPr id="3074" name="Picture 2"/>
          <p:cNvPicPr>
            <a:picLocks noChangeAspect="1" noChangeArrowheads="1"/>
          </p:cNvPicPr>
          <p:nvPr/>
        </p:nvPicPr>
        <p:blipFill>
          <a:blip r:embed="rId2" cstate="print"/>
          <a:srcRect/>
          <a:stretch>
            <a:fillRect/>
          </a:stretch>
        </p:blipFill>
        <p:spPr bwMode="auto">
          <a:xfrm>
            <a:off x="1295400" y="4343400"/>
            <a:ext cx="62865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00800" cy="1143000"/>
          </a:xfrm>
        </p:spPr>
        <p:txBody>
          <a:bodyPr>
            <a:normAutofit fontScale="90000"/>
          </a:bodyPr>
          <a:lstStyle/>
          <a:p>
            <a:r>
              <a:rPr lang="en-US" b="1" dirty="0" smtClean="0"/>
              <a:t>4. File system Manipulation</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In our system we are having multiple files and directories</a:t>
            </a:r>
          </a:p>
          <a:p>
            <a:r>
              <a:rPr lang="en-US" dirty="0" smtClean="0"/>
              <a:t>OS system must control that how these files are manipulated  or managed</a:t>
            </a:r>
          </a:p>
          <a:p>
            <a:r>
              <a:rPr lang="en-US" dirty="0" smtClean="0"/>
              <a:t>Sometimes, We have create , edit, delete the file. Search for the file  .</a:t>
            </a:r>
          </a:p>
          <a:p>
            <a:r>
              <a:rPr lang="en-US" dirty="0" smtClean="0"/>
              <a:t>So all this is controlled by OS.</a:t>
            </a:r>
          </a:p>
          <a:p>
            <a:r>
              <a:rPr lang="en-US" dirty="0" smtClean="0"/>
              <a:t>OS also controls the permission that given to certain </a:t>
            </a:r>
            <a:r>
              <a:rPr lang="en-US" dirty="0" err="1" smtClean="0"/>
              <a:t>prg</a:t>
            </a:r>
            <a:r>
              <a:rPr lang="en-US" dirty="0" smtClean="0"/>
              <a:t> or users so the file that we have cannot  allowed to be used by every </a:t>
            </a:r>
            <a:r>
              <a:rPr lang="en-US" dirty="0" err="1" smtClean="0"/>
              <a:t>prg</a:t>
            </a:r>
            <a:r>
              <a:rPr lang="en-US" dirty="0" smtClean="0"/>
              <a:t> or user.</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7162800" y="228600"/>
            <a:ext cx="1358597" cy="12439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Communication</a:t>
            </a:r>
            <a:endParaRPr lang="en-US" b="1" dirty="0"/>
          </a:p>
        </p:txBody>
      </p:sp>
      <p:sp>
        <p:nvSpPr>
          <p:cNvPr id="3" name="Content Placeholder 2"/>
          <p:cNvSpPr>
            <a:spLocks noGrp="1"/>
          </p:cNvSpPr>
          <p:nvPr>
            <p:ph idx="1"/>
          </p:nvPr>
        </p:nvSpPr>
        <p:spPr>
          <a:xfrm>
            <a:off x="304800" y="1600200"/>
            <a:ext cx="5105400" cy="4525963"/>
          </a:xfrm>
        </p:spPr>
        <p:txBody>
          <a:bodyPr>
            <a:normAutofit fontScale="77500" lnSpcReduction="20000"/>
          </a:bodyPr>
          <a:lstStyle/>
          <a:p>
            <a:pPr algn="just"/>
            <a:r>
              <a:rPr lang="en-US" dirty="0" smtClean="0"/>
              <a:t>Program is in execution is known as a process</a:t>
            </a:r>
          </a:p>
          <a:p>
            <a:pPr algn="just"/>
            <a:r>
              <a:rPr lang="en-US" dirty="0" smtClean="0"/>
              <a:t>Processes may exchange information for synchronization  , on the same computer or between computers over a network</a:t>
            </a:r>
          </a:p>
          <a:p>
            <a:pPr algn="just"/>
            <a:r>
              <a:rPr lang="en-US" dirty="0" smtClean="0"/>
              <a:t>Communications may be via shared memory (Tightly coupled system ) or through message passing (Loosely coupled system) </a:t>
            </a:r>
          </a:p>
          <a:p>
            <a:pPr algn="just"/>
            <a:r>
              <a:rPr lang="en-US" dirty="0" smtClean="0"/>
              <a:t>So this communication is controlled by OS</a:t>
            </a:r>
          </a:p>
          <a:p>
            <a:endParaRPr lang="en-US" dirty="0" smtClean="0"/>
          </a:p>
          <a:p>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5410200" y="1828800"/>
            <a:ext cx="3429000" cy="4119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5638800" cy="685800"/>
          </a:xfrm>
        </p:spPr>
        <p:txBody>
          <a:bodyPr>
            <a:normAutofit fontScale="90000"/>
          </a:bodyPr>
          <a:lstStyle/>
          <a:p>
            <a:r>
              <a:rPr lang="en-US" b="1" dirty="0" smtClean="0"/>
              <a:t/>
            </a:r>
            <a:br>
              <a:rPr lang="en-US" b="1" dirty="0" smtClean="0"/>
            </a:br>
            <a:r>
              <a:rPr lang="en-US" b="1" dirty="0" smtClean="0"/>
              <a:t>6. Error detection</a:t>
            </a:r>
            <a:br>
              <a:rPr lang="en-US" b="1" dirty="0" smtClean="0"/>
            </a:br>
            <a:endParaRPr lang="en-US" b="1"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pPr algn="just"/>
            <a:r>
              <a:rPr lang="en-US" dirty="0" smtClean="0"/>
              <a:t>OS needs to be constantly aware of possible errors</a:t>
            </a:r>
          </a:p>
          <a:p>
            <a:pPr algn="just"/>
            <a:r>
              <a:rPr lang="en-US" dirty="0" smtClean="0"/>
              <a:t>Error may occur in the CPU and memory hardware (memory error, power failure)</a:t>
            </a:r>
          </a:p>
          <a:p>
            <a:pPr algn="just"/>
            <a:r>
              <a:rPr lang="en-US" dirty="0" smtClean="0"/>
              <a:t>In I/O devices (connection failure in n/w) or in user program , </a:t>
            </a:r>
          </a:p>
          <a:p>
            <a:pPr algn="just"/>
            <a:r>
              <a:rPr lang="en-US" dirty="0" smtClean="0"/>
              <a:t>for  each type of error, OS should take the appropriate action to ensure correct and consistent computing. </a:t>
            </a:r>
          </a:p>
          <a:p>
            <a:pPr algn="just"/>
            <a:r>
              <a:rPr lang="en-US" dirty="0" smtClean="0"/>
              <a:t>When an error occurs your system should not break down completely or not seize your computing ability completely </a:t>
            </a:r>
          </a:p>
          <a:p>
            <a:pPr algn="just"/>
            <a:r>
              <a:rPr lang="en-US" dirty="0" smtClean="0"/>
              <a:t>OS must have a way so that your computing is consistent </a:t>
            </a:r>
          </a:p>
          <a:p>
            <a:pPr algn="just"/>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5181600" y="76200"/>
            <a:ext cx="38100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7. Resource allocation</a:t>
            </a:r>
            <a:endParaRPr lang="en-US" dirty="0"/>
          </a:p>
        </p:txBody>
      </p:sp>
      <p:sp>
        <p:nvSpPr>
          <p:cNvPr id="3" name="Content Placeholder 2"/>
          <p:cNvSpPr>
            <a:spLocks noGrp="1"/>
          </p:cNvSpPr>
          <p:nvPr>
            <p:ph idx="1"/>
          </p:nvPr>
        </p:nvSpPr>
        <p:spPr>
          <a:xfrm>
            <a:off x="457200" y="1524000"/>
            <a:ext cx="5715000" cy="4906963"/>
          </a:xfrm>
        </p:spPr>
        <p:txBody>
          <a:bodyPr>
            <a:normAutofit/>
          </a:bodyPr>
          <a:lstStyle/>
          <a:p>
            <a:pPr algn="just"/>
            <a:r>
              <a:rPr lang="en-US" sz="3000" dirty="0" smtClean="0"/>
              <a:t>Processes needed resources for execution </a:t>
            </a:r>
          </a:p>
          <a:p>
            <a:pPr algn="just"/>
            <a:r>
              <a:rPr lang="en-US" sz="3000" dirty="0" smtClean="0"/>
              <a:t>OS allocates the resources to the process in efficient way that all process should get the resource that they requested </a:t>
            </a:r>
          </a:p>
          <a:p>
            <a:pPr algn="just"/>
            <a:r>
              <a:rPr lang="en-US" sz="3000" dirty="0" smtClean="0"/>
              <a:t> we should not have a scenario where process is waiting for resource and it never gets it or deadlock etc</a:t>
            </a:r>
            <a:endParaRPr lang="en-US" dirty="0" smtClean="0"/>
          </a:p>
          <a:p>
            <a:pPr algn="just"/>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6477000" y="1752600"/>
            <a:ext cx="22479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795337" y="457200"/>
            <a:ext cx="7739063" cy="56443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05400" cy="1143000"/>
          </a:xfrm>
        </p:spPr>
        <p:txBody>
          <a:bodyPr/>
          <a:lstStyle/>
          <a:p>
            <a:r>
              <a:rPr lang="en-US" b="1" dirty="0" smtClean="0"/>
              <a:t>8. Accounting</a:t>
            </a:r>
            <a:endParaRPr lang="en-US" dirty="0"/>
          </a:p>
        </p:txBody>
      </p:sp>
      <p:sp>
        <p:nvSpPr>
          <p:cNvPr id="3" name="Content Placeholder 2"/>
          <p:cNvSpPr>
            <a:spLocks noGrp="1"/>
          </p:cNvSpPr>
          <p:nvPr>
            <p:ph idx="1"/>
          </p:nvPr>
        </p:nvSpPr>
        <p:spPr/>
        <p:txBody>
          <a:bodyPr>
            <a:normAutofit lnSpcReduction="10000"/>
          </a:bodyPr>
          <a:lstStyle/>
          <a:p>
            <a:pPr algn="just"/>
            <a:endParaRPr lang="en-US" dirty="0" smtClean="0"/>
          </a:p>
          <a:p>
            <a:pPr algn="just"/>
            <a:r>
              <a:rPr lang="en-US" dirty="0" smtClean="0"/>
              <a:t>If we want to keep track of which user uses which resource for how much time </a:t>
            </a:r>
          </a:p>
          <a:p>
            <a:pPr algn="just"/>
            <a:r>
              <a:rPr lang="en-US" dirty="0" smtClean="0"/>
              <a:t>Then OS helps in this </a:t>
            </a:r>
          </a:p>
          <a:p>
            <a:pPr algn="just"/>
            <a:r>
              <a:rPr lang="en-US" dirty="0" smtClean="0"/>
              <a:t>Why we need this track  ?—for accounting –</a:t>
            </a:r>
          </a:p>
          <a:p>
            <a:pPr algn="just"/>
            <a:r>
              <a:rPr lang="en-US" dirty="0" smtClean="0"/>
              <a:t>Some times for billing purpose or accumulating usage statistics or for improving computing services by reconfiguring the system</a:t>
            </a:r>
          </a:p>
          <a:p>
            <a:pPr algn="just"/>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6477000" y="228600"/>
            <a:ext cx="2362200" cy="1557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267200" cy="1143000"/>
          </a:xfrm>
        </p:spPr>
        <p:txBody>
          <a:bodyPr>
            <a:normAutofit fontScale="90000"/>
          </a:bodyPr>
          <a:lstStyle/>
          <a:p>
            <a:r>
              <a:rPr lang="en-US" dirty="0" smtClean="0"/>
              <a:t>9. Security &amp; protection</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Protection involves ensuring that all access to system resources is controlled</a:t>
            </a:r>
          </a:p>
          <a:p>
            <a:pPr algn="just"/>
            <a:endParaRPr lang="en-US" dirty="0" smtClean="0"/>
          </a:p>
          <a:p>
            <a:pPr algn="just"/>
            <a:r>
              <a:rPr lang="en-US" dirty="0" smtClean="0"/>
              <a:t>Security is from outside world for unauthorized access</a:t>
            </a:r>
          </a:p>
          <a:p>
            <a:pPr algn="just"/>
            <a:endParaRPr lang="en-US" dirty="0" smtClean="0"/>
          </a:p>
          <a:p>
            <a:pPr algn="just"/>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5410200" y="228600"/>
            <a:ext cx="3533775" cy="1257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09600"/>
          </a:xfrm>
        </p:spPr>
        <p:txBody>
          <a:bodyPr>
            <a:normAutofit fontScale="90000"/>
          </a:bodyPr>
          <a:lstStyle/>
          <a:p>
            <a:r>
              <a:rPr lang="en-US" b="1" dirty="0" smtClean="0"/>
              <a:t>System Call</a:t>
            </a:r>
            <a:endParaRPr lang="en-US" b="1" dirty="0"/>
          </a:p>
        </p:txBody>
      </p:sp>
      <p:sp>
        <p:nvSpPr>
          <p:cNvPr id="3" name="Content Placeholder 2"/>
          <p:cNvSpPr>
            <a:spLocks noGrp="1"/>
          </p:cNvSpPr>
          <p:nvPr>
            <p:ph idx="1"/>
          </p:nvPr>
        </p:nvSpPr>
        <p:spPr>
          <a:xfrm>
            <a:off x="457200" y="838200"/>
            <a:ext cx="8153400" cy="5715000"/>
          </a:xfrm>
        </p:spPr>
        <p:txBody>
          <a:bodyPr>
            <a:normAutofit/>
          </a:bodyPr>
          <a:lstStyle/>
          <a:p>
            <a:pPr algn="just"/>
            <a:r>
              <a:rPr lang="en-US" dirty="0" smtClean="0"/>
              <a:t>System calls provide an interface between a process and the operating system. </a:t>
            </a:r>
          </a:p>
          <a:p>
            <a:pPr algn="just"/>
            <a:r>
              <a:rPr lang="en-US" dirty="0" smtClean="0"/>
              <a:t>It is a programmatic way in which a computer program requests a service from the kernel of the operating system.</a:t>
            </a:r>
          </a:p>
          <a:p>
            <a:pPr algn="just"/>
            <a:r>
              <a:rPr lang="en-US" dirty="0" smtClean="0"/>
              <a:t>System calls can typically be found as assembly language instructions or can be as routines written in c and </a:t>
            </a:r>
            <a:r>
              <a:rPr lang="en-US" dirty="0" err="1" smtClean="0"/>
              <a:t>c++</a:t>
            </a:r>
            <a:r>
              <a:rPr lang="en-US" dirty="0" smtClean="0"/>
              <a:t>.</a:t>
            </a:r>
          </a:p>
          <a:p>
            <a:pPr algn="just"/>
            <a:endParaRPr lang="en-US"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5516563"/>
          </a:xfrm>
        </p:spPr>
        <p:txBody>
          <a:bodyPr>
            <a:normAutofit lnSpcReduction="10000"/>
          </a:bodyPr>
          <a:lstStyle/>
          <a:p>
            <a:pPr algn="just"/>
            <a:r>
              <a:rPr lang="en-US" dirty="0" smtClean="0"/>
              <a:t>Program is executing in 2 modes –User mode  &amp; kernel mode </a:t>
            </a:r>
          </a:p>
          <a:p>
            <a:pPr algn="just"/>
            <a:r>
              <a:rPr lang="en-US" b="1" dirty="0" smtClean="0"/>
              <a:t>User mode</a:t>
            </a:r>
            <a:r>
              <a:rPr lang="en-US" dirty="0" smtClean="0"/>
              <a:t> − Cannot access any hardware resources, which perform only the user operations.</a:t>
            </a:r>
          </a:p>
          <a:p>
            <a:pPr algn="just"/>
            <a:r>
              <a:rPr lang="en-US" b="1" dirty="0" smtClean="0"/>
              <a:t>Kernel mode</a:t>
            </a:r>
            <a:r>
              <a:rPr lang="en-US" dirty="0" smtClean="0"/>
              <a:t> − Can access hardware resources like RAM, Printer. </a:t>
            </a:r>
          </a:p>
          <a:p>
            <a:pPr algn="just"/>
            <a:r>
              <a:rPr lang="en-US" dirty="0" smtClean="0"/>
              <a:t>Due to security reasons, user applications are not given access to hardware resources, when they need any I/O or require some memory, it requests OS through system calls.</a:t>
            </a:r>
          </a:p>
          <a:p>
            <a:pPr algn="just"/>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r>
              <a:rPr lang="en-US" dirty="0" smtClean="0"/>
              <a:t>When </a:t>
            </a:r>
            <a:r>
              <a:rPr lang="en-US" dirty="0" err="1" smtClean="0"/>
              <a:t>prg</a:t>
            </a:r>
            <a:r>
              <a:rPr lang="en-US" dirty="0" smtClean="0"/>
              <a:t> switches from user mode to kernel mode is known as </a:t>
            </a:r>
            <a:r>
              <a:rPr lang="en-US" b="1" dirty="0" smtClean="0"/>
              <a:t>mode switching .</a:t>
            </a:r>
          </a:p>
          <a:p>
            <a:pPr algn="just"/>
            <a:r>
              <a:rPr lang="en-US" dirty="0" smtClean="0"/>
              <a:t>Or return to user mode is also </a:t>
            </a:r>
            <a:r>
              <a:rPr lang="en-US" b="1" dirty="0" smtClean="0"/>
              <a:t>mode switching </a:t>
            </a:r>
            <a:endParaRPr lang="en-US" dirty="0" smtClean="0"/>
          </a:p>
          <a:p>
            <a:pPr algn="just"/>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295400" y="2590800"/>
            <a:ext cx="6934200" cy="355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334962"/>
          </a:xfrm>
        </p:spPr>
        <p:txBody>
          <a:bodyPr>
            <a:normAutofit fontScale="90000"/>
          </a:bodyPr>
          <a:lstStyle/>
          <a:p>
            <a:r>
              <a:rPr lang="en-US" dirty="0" smtClean="0"/>
              <a:t>Why do you need system calls in Operating System?</a:t>
            </a:r>
            <a:br>
              <a:rPr lang="en-US" dirty="0" smtClean="0"/>
            </a:b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US" dirty="0" smtClean="0"/>
              <a:t>The following situation require the use of system calls in OS: </a:t>
            </a:r>
          </a:p>
          <a:p>
            <a:pPr algn="just"/>
            <a:r>
              <a:rPr lang="en-US" dirty="0" smtClean="0"/>
              <a:t>System calls are necessary for reading and writing from files. </a:t>
            </a:r>
          </a:p>
          <a:p>
            <a:r>
              <a:rPr lang="en-US" dirty="0" smtClean="0"/>
              <a:t>System calls are necessary for a file system to add or remove files. </a:t>
            </a:r>
          </a:p>
          <a:p>
            <a:r>
              <a:rPr lang="en-US" dirty="0" smtClean="0"/>
              <a:t>New processes are created and managed using system calls. </a:t>
            </a:r>
          </a:p>
          <a:p>
            <a:r>
              <a:rPr lang="en-US" dirty="0" smtClean="0"/>
              <a:t>System calls are required for packet sending and receiving over network connections. </a:t>
            </a:r>
          </a:p>
          <a:p>
            <a:r>
              <a:rPr lang="en-US" dirty="0" smtClean="0"/>
              <a:t>A system call is required to access hardware devices like scanners and printers.</a:t>
            </a:r>
          </a:p>
          <a:p>
            <a:pPr algn="just"/>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lstStyle/>
          <a:p>
            <a:endParaRPr lang="en-US" dirty="0"/>
          </a:p>
        </p:txBody>
      </p:sp>
      <p:pic>
        <p:nvPicPr>
          <p:cNvPr id="13315" name="Picture 3"/>
          <p:cNvPicPr>
            <a:picLocks noChangeAspect="1" noChangeArrowheads="1"/>
          </p:cNvPicPr>
          <p:nvPr/>
        </p:nvPicPr>
        <p:blipFill>
          <a:blip r:embed="rId3" cstate="print"/>
          <a:srcRect/>
          <a:stretch>
            <a:fillRect/>
          </a:stretch>
        </p:blipFill>
        <p:spPr bwMode="auto">
          <a:xfrm>
            <a:off x="381000" y="381000"/>
            <a:ext cx="8382000" cy="5562600"/>
          </a:xfrm>
          <a:prstGeom prst="rect">
            <a:avLst/>
          </a:prstGeom>
          <a:noFill/>
          <a:ln w="9525">
            <a:noFill/>
            <a:miter lim="800000"/>
            <a:headEnd/>
            <a:tailEnd/>
          </a:ln>
        </p:spPr>
      </p:pic>
      <p:sp>
        <p:nvSpPr>
          <p:cNvPr id="6" name="Rectangle 5"/>
          <p:cNvSpPr/>
          <p:nvPr/>
        </p:nvSpPr>
        <p:spPr>
          <a:xfrm>
            <a:off x="609600" y="6019800"/>
            <a:ext cx="6069482" cy="369332"/>
          </a:xfrm>
          <a:prstGeom prst="rect">
            <a:avLst/>
          </a:prstGeom>
        </p:spPr>
        <p:txBody>
          <a:bodyPr wrap="none">
            <a:spAutoFit/>
          </a:bodyPr>
          <a:lstStyle/>
          <a:p>
            <a:r>
              <a:rPr lang="en-US" dirty="0" smtClean="0"/>
              <a:t>For a simple , task  many system call  are executing in a process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smtClean="0"/>
              <a:t>of System calls</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fr-FR" b="1" dirty="0" smtClean="0"/>
              <a:t>Process Control</a:t>
            </a:r>
            <a:endParaRPr lang="fr-FR" dirty="0" smtClean="0"/>
          </a:p>
          <a:p>
            <a:pPr marL="514350" indent="-514350">
              <a:buFont typeface="+mj-lt"/>
              <a:buAutoNum type="arabicPeriod"/>
            </a:pPr>
            <a:r>
              <a:rPr lang="fr-FR" b="1" dirty="0" smtClean="0"/>
              <a:t>File Management</a:t>
            </a:r>
            <a:endParaRPr lang="fr-FR" dirty="0" smtClean="0"/>
          </a:p>
          <a:p>
            <a:pPr marL="514350" indent="-514350">
              <a:buFont typeface="+mj-lt"/>
              <a:buAutoNum type="arabicPeriod"/>
            </a:pPr>
            <a:r>
              <a:rPr lang="fr-FR" b="1" dirty="0" smtClean="0"/>
              <a:t>Device Management</a:t>
            </a:r>
            <a:endParaRPr lang="fr-FR" dirty="0" smtClean="0"/>
          </a:p>
          <a:p>
            <a:pPr marL="514350" indent="-514350">
              <a:buFont typeface="+mj-lt"/>
              <a:buAutoNum type="arabicPeriod"/>
            </a:pPr>
            <a:r>
              <a:rPr lang="fr-FR" b="1" dirty="0" smtClean="0"/>
              <a:t>Information Maintenance</a:t>
            </a:r>
            <a:endParaRPr lang="fr-FR" dirty="0" smtClean="0"/>
          </a:p>
          <a:p>
            <a:pPr marL="514350" indent="-514350">
              <a:buFont typeface="+mj-lt"/>
              <a:buAutoNum type="arabicPeriod"/>
            </a:pPr>
            <a:r>
              <a:rPr lang="fr-FR" b="1" dirty="0" smtClean="0"/>
              <a:t>Communication</a:t>
            </a:r>
            <a:endParaRPr lang="fr-FR"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US" dirty="0" smtClean="0"/>
              <a:t>Process control</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t>This system calls perform the task of process creation, process termination, etc.</a:t>
            </a:r>
          </a:p>
          <a:p>
            <a:r>
              <a:rPr lang="en-US" b="1" dirty="0" smtClean="0"/>
              <a:t>Functions:</a:t>
            </a:r>
            <a:endParaRPr lang="en-US" dirty="0" smtClean="0"/>
          </a:p>
          <a:p>
            <a:pPr lvl="1"/>
            <a:r>
              <a:rPr lang="en-US" dirty="0" smtClean="0"/>
              <a:t>End and Abort</a:t>
            </a:r>
          </a:p>
          <a:p>
            <a:pPr lvl="1"/>
            <a:r>
              <a:rPr lang="en-US" dirty="0" smtClean="0"/>
              <a:t>Load and Execute</a:t>
            </a:r>
          </a:p>
          <a:p>
            <a:pPr lvl="1"/>
            <a:r>
              <a:rPr lang="en-US" dirty="0" smtClean="0"/>
              <a:t>Create Process and Terminate Process</a:t>
            </a:r>
          </a:p>
          <a:p>
            <a:pPr lvl="1"/>
            <a:r>
              <a:rPr lang="en-US" dirty="0" smtClean="0"/>
              <a:t>Wait and Signal Event</a:t>
            </a:r>
          </a:p>
          <a:p>
            <a:pPr lvl="1"/>
            <a:r>
              <a:rPr lang="en-US" dirty="0" smtClean="0"/>
              <a:t>Allocate and free memory</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File Management</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File management system calls handle file manipulation jobs like creating a file, reading, and writing, etc.</a:t>
            </a:r>
          </a:p>
          <a:p>
            <a:r>
              <a:rPr lang="en-US" b="1" dirty="0" smtClean="0"/>
              <a:t>Functions:</a:t>
            </a:r>
            <a:endParaRPr lang="en-US" dirty="0" smtClean="0"/>
          </a:p>
          <a:p>
            <a:pPr lvl="1"/>
            <a:r>
              <a:rPr lang="en-US" dirty="0" smtClean="0"/>
              <a:t>Create a file</a:t>
            </a:r>
          </a:p>
          <a:p>
            <a:pPr lvl="1"/>
            <a:r>
              <a:rPr lang="en-US" dirty="0" smtClean="0"/>
              <a:t>Delete file</a:t>
            </a:r>
          </a:p>
          <a:p>
            <a:pPr lvl="1"/>
            <a:r>
              <a:rPr lang="en-US" dirty="0" smtClean="0"/>
              <a:t>Open and close file</a:t>
            </a:r>
          </a:p>
          <a:p>
            <a:pPr lvl="1"/>
            <a:r>
              <a:rPr lang="en-US" dirty="0" smtClean="0"/>
              <a:t>Read, write, and reposition</a:t>
            </a:r>
          </a:p>
          <a:p>
            <a:pPr lvl="1"/>
            <a:r>
              <a:rPr lang="en-US" dirty="0" smtClean="0"/>
              <a:t>Get and set file attributes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Operating System  </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20000"/>
          </a:bodyPr>
          <a:lstStyle/>
          <a:p>
            <a:r>
              <a:rPr lang="en-US" dirty="0" smtClean="0"/>
              <a:t>OS is a system software.</a:t>
            </a:r>
          </a:p>
          <a:p>
            <a:r>
              <a:rPr lang="en-US" dirty="0" smtClean="0"/>
              <a:t> </a:t>
            </a:r>
            <a:br>
              <a:rPr lang="en-US" dirty="0" smtClean="0"/>
            </a:br>
            <a:r>
              <a:rPr lang="en-US" dirty="0" smtClean="0"/>
              <a:t>Software is a set of programs that perform certain operations /functions.</a:t>
            </a:r>
          </a:p>
          <a:p>
            <a:r>
              <a:rPr lang="en-US" dirty="0" smtClean="0"/>
              <a:t>- application software</a:t>
            </a:r>
          </a:p>
          <a:p>
            <a:pPr lvl="1"/>
            <a:r>
              <a:rPr lang="en-US" dirty="0" smtClean="0"/>
              <a:t>Used by end user e.g.-Payroll management system, student management system, Ms-Word, Ms-Excel  </a:t>
            </a:r>
          </a:p>
          <a:p>
            <a:r>
              <a:rPr lang="en-US" dirty="0" smtClean="0"/>
              <a:t>-System software </a:t>
            </a:r>
          </a:p>
          <a:p>
            <a:pPr lvl="1"/>
            <a:r>
              <a:rPr lang="en-US" dirty="0" smtClean="0"/>
              <a:t>Software to create  a program development environment. E.g.- Text Editor (notepad),Compiler, Assembler, Linker</a:t>
            </a:r>
          </a:p>
          <a:p>
            <a:pPr lvl="1"/>
            <a:r>
              <a:rPr lang="en-US" dirty="0" smtClean="0"/>
              <a:t>Software to create  runtime environment .E.g.- OS, Loader, dynamic linker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3. Device Management</a:t>
            </a:r>
            <a:br>
              <a:rPr lang="en-US" b="1" dirty="0" smtClean="0"/>
            </a:b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dirty="0" smtClean="0"/>
              <a:t>Device management does the job of device manipulation like reading from device buffers, writing into device buffers, etc.</a:t>
            </a:r>
          </a:p>
          <a:p>
            <a:r>
              <a:rPr lang="en-US" b="1" dirty="0" smtClean="0"/>
              <a:t>Functions:</a:t>
            </a:r>
            <a:endParaRPr lang="en-US" dirty="0" smtClean="0"/>
          </a:p>
          <a:p>
            <a:pPr lvl="1"/>
            <a:r>
              <a:rPr lang="en-US" dirty="0" smtClean="0"/>
              <a:t>Request and release device</a:t>
            </a:r>
          </a:p>
          <a:p>
            <a:pPr lvl="1"/>
            <a:r>
              <a:rPr lang="en-US" dirty="0" smtClean="0"/>
              <a:t>Logically attach/ detach devices</a:t>
            </a:r>
          </a:p>
          <a:p>
            <a:pPr lvl="1"/>
            <a:r>
              <a:rPr lang="en-US" dirty="0" smtClean="0"/>
              <a:t>Get and Set device attributes</a:t>
            </a:r>
          </a:p>
          <a:p>
            <a:pPr algn="just"/>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b="1" dirty="0" smtClean="0"/>
              <a:t>4. Information Maintenance</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dirty="0" smtClean="0"/>
              <a:t>It handles information and its transfer between the OS and the user program.</a:t>
            </a:r>
          </a:p>
          <a:p>
            <a:r>
              <a:rPr lang="en-US" b="1" dirty="0" smtClean="0"/>
              <a:t>Functions:</a:t>
            </a:r>
            <a:endParaRPr lang="en-US" dirty="0" smtClean="0"/>
          </a:p>
          <a:p>
            <a:pPr lvl="1"/>
            <a:r>
              <a:rPr lang="en-US" dirty="0" smtClean="0"/>
              <a:t>Get or set time and date</a:t>
            </a:r>
          </a:p>
          <a:p>
            <a:pPr lvl="1"/>
            <a:r>
              <a:rPr lang="en-US" dirty="0" smtClean="0"/>
              <a:t>Get process and device attributes</a:t>
            </a:r>
          </a:p>
          <a:p>
            <a:pPr algn="just"/>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b="1" dirty="0" smtClean="0"/>
              <a:t>5. Communication</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dirty="0" smtClean="0"/>
              <a:t>These types of system calls are specially used for inter process communications.</a:t>
            </a:r>
          </a:p>
          <a:p>
            <a:pPr lvl="1"/>
            <a:endParaRPr lang="en-US" dirty="0" smtClean="0"/>
          </a:p>
          <a:p>
            <a:r>
              <a:rPr lang="en-US" b="1" dirty="0" smtClean="0"/>
              <a:t>Functions:</a:t>
            </a:r>
            <a:endParaRPr lang="en-US" dirty="0" smtClean="0"/>
          </a:p>
          <a:p>
            <a:pPr lvl="1"/>
            <a:r>
              <a:rPr lang="en-US" dirty="0" smtClean="0"/>
              <a:t>Create, delete communications connections</a:t>
            </a:r>
          </a:p>
          <a:p>
            <a:pPr lvl="1"/>
            <a:r>
              <a:rPr lang="en-US" dirty="0" smtClean="0"/>
              <a:t>Send, receive message</a:t>
            </a:r>
          </a:p>
          <a:p>
            <a:pPr lvl="1"/>
            <a:r>
              <a:rPr lang="en-US" dirty="0" smtClean="0"/>
              <a:t>Help OS to transfer status information</a:t>
            </a:r>
          </a:p>
          <a:p>
            <a:pPr lvl="1"/>
            <a:r>
              <a:rPr lang="en-US" dirty="0" smtClean="0"/>
              <a:t>Attach or detach remote devices</a:t>
            </a:r>
          </a:p>
          <a:p>
            <a:pPr algn="just"/>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81000" y="304800"/>
          <a:ext cx="8534400" cy="6131560"/>
        </p:xfrm>
        <a:graphic>
          <a:graphicData uri="http://schemas.openxmlformats.org/drawingml/2006/table">
            <a:tbl>
              <a:tblPr firstRow="1" bandRow="1">
                <a:tableStyleId>{5C22544A-7EE6-4342-B048-85BDC9FD1C3A}</a:tableStyleId>
              </a:tblPr>
              <a:tblGrid>
                <a:gridCol w="2057400"/>
                <a:gridCol w="2133600"/>
                <a:gridCol w="1600200"/>
                <a:gridCol w="2743200"/>
              </a:tblGrid>
              <a:tr h="370840">
                <a:tc>
                  <a:txBody>
                    <a:bodyPr/>
                    <a:lstStyle/>
                    <a:p>
                      <a:pPr algn="ctr"/>
                      <a:r>
                        <a:rPr lang="en-US" dirty="0" smtClean="0"/>
                        <a:t>System </a:t>
                      </a:r>
                      <a:r>
                        <a:rPr lang="en-US" dirty="0"/>
                        <a:t>Calls</a:t>
                      </a:r>
                    </a:p>
                  </a:txBody>
                  <a:tcPr marL="95250" marR="95250" marT="47625" marB="47625" anchor="ctr"/>
                </a:tc>
                <a:tc>
                  <a:txBody>
                    <a:bodyPr/>
                    <a:lstStyle/>
                    <a:p>
                      <a:pPr algn="ctr"/>
                      <a:r>
                        <a:rPr lang="en-US"/>
                        <a:t>Windows</a:t>
                      </a:r>
                    </a:p>
                  </a:txBody>
                  <a:tcPr marL="95250" marR="95250" marT="47625" marB="47625" anchor="ctr"/>
                </a:tc>
                <a:tc>
                  <a:txBody>
                    <a:bodyPr/>
                    <a:lstStyle/>
                    <a:p>
                      <a:pPr algn="ctr"/>
                      <a:r>
                        <a:rPr lang="en-US" dirty="0"/>
                        <a:t>Linux</a:t>
                      </a:r>
                    </a:p>
                  </a:txBody>
                  <a:tcPr marL="95250" marR="95250" marT="47625" marB="47625" anchor="ctr"/>
                </a:tc>
                <a:tc>
                  <a:txBody>
                    <a:bodyPr/>
                    <a:lstStyle/>
                    <a:p>
                      <a:endParaRPr lang="en-US" dirty="0"/>
                    </a:p>
                  </a:txBody>
                  <a:tcPr/>
                </a:tc>
              </a:tr>
              <a:tr h="1000760">
                <a:tc>
                  <a:txBody>
                    <a:bodyPr/>
                    <a:lstStyle/>
                    <a:p>
                      <a:pPr algn="ctr"/>
                      <a:r>
                        <a:rPr lang="en-US" dirty="0"/>
                        <a:t>Process Control</a:t>
                      </a:r>
                    </a:p>
                  </a:txBody>
                  <a:tcPr marL="95250" marR="95250" marT="47625" marB="47625" anchor="ctr"/>
                </a:tc>
                <a:tc>
                  <a:txBody>
                    <a:bodyPr/>
                    <a:lstStyle/>
                    <a:p>
                      <a:pPr algn="ctr"/>
                      <a:r>
                        <a:rPr lang="en-US" dirty="0" err="1"/>
                        <a:t>CreateProcess</a:t>
                      </a:r>
                      <a:r>
                        <a:rPr lang="en-US" dirty="0"/>
                        <a:t>()</a:t>
                      </a:r>
                      <a:br>
                        <a:rPr lang="en-US" dirty="0"/>
                      </a:br>
                      <a:r>
                        <a:rPr lang="en-US" dirty="0" err="1"/>
                        <a:t>ExitProcess</a:t>
                      </a:r>
                      <a:r>
                        <a:rPr lang="en-US" dirty="0"/>
                        <a:t>()</a:t>
                      </a:r>
                      <a:br>
                        <a:rPr lang="en-US" dirty="0"/>
                      </a:br>
                      <a:r>
                        <a:rPr lang="en-US" dirty="0" err="1"/>
                        <a:t>WaitForSingleObject</a:t>
                      </a:r>
                      <a:r>
                        <a:rPr lang="en-US" dirty="0" smtClean="0"/>
                        <a:t>()</a:t>
                      </a:r>
                      <a:endParaRPr lang="en-US" dirty="0"/>
                    </a:p>
                  </a:txBody>
                  <a:tcPr marL="95250" marR="95250" marT="47625" marB="47625" anchor="ctr"/>
                </a:tc>
                <a:tc>
                  <a:txBody>
                    <a:bodyPr/>
                    <a:lstStyle/>
                    <a:p>
                      <a:pPr algn="ctr"/>
                      <a:r>
                        <a:rPr lang="en-US" dirty="0"/>
                        <a:t>fork()</a:t>
                      </a:r>
                      <a:br>
                        <a:rPr lang="en-US" dirty="0"/>
                      </a:br>
                      <a:r>
                        <a:rPr lang="en-US" dirty="0"/>
                        <a:t>exit()</a:t>
                      </a:r>
                      <a:br>
                        <a:rPr lang="en-US" dirty="0"/>
                      </a:br>
                      <a:r>
                        <a:rPr lang="en-US" dirty="0"/>
                        <a:t>wait</a:t>
                      </a:r>
                      <a:r>
                        <a:rPr lang="en-US" dirty="0" smtClean="0"/>
                        <a:t>()</a:t>
                      </a:r>
                    </a:p>
                    <a:p>
                      <a:pPr algn="ctr"/>
                      <a:r>
                        <a:rPr lang="en-US" dirty="0" err="1" smtClean="0"/>
                        <a:t>exce</a:t>
                      </a:r>
                      <a:r>
                        <a:rPr lang="en-US" dirty="0" smtClean="0"/>
                        <a:t>()</a:t>
                      </a:r>
                      <a:br>
                        <a:rPr lang="en-US" dirty="0" smtClean="0"/>
                      </a:br>
                      <a:endParaRPr lang="en-US" dirty="0"/>
                    </a:p>
                  </a:txBody>
                  <a:tcPr marL="95250" marR="95250" marT="47625" marB="47625" anchor="ctr"/>
                </a:tc>
                <a:tc>
                  <a:txBody>
                    <a:bodyPr/>
                    <a:lstStyle/>
                    <a:p>
                      <a:r>
                        <a:rPr lang="en-US" dirty="0" smtClean="0"/>
                        <a:t>fork(): Creates a new process.</a:t>
                      </a:r>
                    </a:p>
                    <a:p>
                      <a:r>
                        <a:rPr lang="en-US" dirty="0" smtClean="0"/>
                        <a:t>exec(): Executes a new program within a process. exit(): Terminates a process. </a:t>
                      </a:r>
                    </a:p>
                    <a:p>
                      <a:r>
                        <a:rPr lang="en-US" dirty="0" smtClean="0"/>
                        <a:t>wait(): Waits for a process to finish execution.</a:t>
                      </a:r>
                      <a:endParaRPr lang="en-US" dirty="0"/>
                    </a:p>
                  </a:txBody>
                  <a:tcPr/>
                </a:tc>
              </a:tr>
              <a:tr h="1103630">
                <a:tc>
                  <a:txBody>
                    <a:bodyPr/>
                    <a:lstStyle/>
                    <a:p>
                      <a:pPr algn="ctr"/>
                      <a:r>
                        <a:rPr lang="en-US" dirty="0"/>
                        <a:t>File Management</a:t>
                      </a:r>
                    </a:p>
                  </a:txBody>
                  <a:tcPr marL="95250" marR="95250" marT="47625" marB="47625" anchor="ctr"/>
                </a:tc>
                <a:tc>
                  <a:txBody>
                    <a:bodyPr/>
                    <a:lstStyle/>
                    <a:p>
                      <a:pPr algn="ctr"/>
                      <a:r>
                        <a:rPr lang="en-US" dirty="0" err="1"/>
                        <a:t>CreateFile</a:t>
                      </a:r>
                      <a:r>
                        <a:rPr lang="en-US" dirty="0"/>
                        <a:t>()</a:t>
                      </a:r>
                      <a:br>
                        <a:rPr lang="en-US" dirty="0"/>
                      </a:br>
                      <a:r>
                        <a:rPr lang="en-US" dirty="0" err="1"/>
                        <a:t>ReadFile</a:t>
                      </a:r>
                      <a:r>
                        <a:rPr lang="en-US" dirty="0"/>
                        <a:t>()</a:t>
                      </a:r>
                      <a:br>
                        <a:rPr lang="en-US" dirty="0"/>
                      </a:br>
                      <a:r>
                        <a:rPr lang="en-US" dirty="0" err="1"/>
                        <a:t>WriteFile</a:t>
                      </a:r>
                      <a:r>
                        <a:rPr lang="en-US" dirty="0"/>
                        <a:t>()</a:t>
                      </a:r>
                      <a:br>
                        <a:rPr lang="en-US" dirty="0"/>
                      </a:br>
                      <a:r>
                        <a:rPr lang="en-US" dirty="0" err="1"/>
                        <a:t>CloseHandle</a:t>
                      </a:r>
                      <a:r>
                        <a:rPr lang="en-US" dirty="0" smtClean="0"/>
                        <a:t>()</a:t>
                      </a:r>
                      <a:endParaRPr lang="en-US" dirty="0"/>
                    </a:p>
                  </a:txBody>
                  <a:tcPr marL="95250" marR="95250" marT="47625" marB="47625" anchor="ctr"/>
                </a:tc>
                <a:tc>
                  <a:txBody>
                    <a:bodyPr/>
                    <a:lstStyle/>
                    <a:p>
                      <a:pPr algn="ctr"/>
                      <a:r>
                        <a:rPr lang="en-US" dirty="0"/>
                        <a:t>open()</a:t>
                      </a:r>
                      <a:br>
                        <a:rPr lang="en-US" dirty="0"/>
                      </a:br>
                      <a:r>
                        <a:rPr lang="en-US" dirty="0"/>
                        <a:t>read()</a:t>
                      </a:r>
                      <a:br>
                        <a:rPr lang="en-US" dirty="0"/>
                      </a:br>
                      <a:r>
                        <a:rPr lang="en-US" dirty="0"/>
                        <a:t>write()</a:t>
                      </a:r>
                      <a:br>
                        <a:rPr lang="en-US" dirty="0"/>
                      </a:br>
                      <a:r>
                        <a:rPr lang="en-US" dirty="0"/>
                        <a:t>close()</a:t>
                      </a:r>
                    </a:p>
                  </a:txBody>
                  <a:tcPr marL="95250" marR="95250" marT="47625" marB="47625" anchor="ctr"/>
                </a:tc>
                <a:tc>
                  <a:txBody>
                    <a:bodyPr/>
                    <a:lstStyle/>
                    <a:p>
                      <a:r>
                        <a:rPr lang="en-US" dirty="0" smtClean="0"/>
                        <a:t>open(): Opens a file.</a:t>
                      </a:r>
                    </a:p>
                    <a:p>
                      <a:r>
                        <a:rPr lang="en-US" dirty="0" smtClean="0"/>
                        <a:t>read(): Reads data from a file.</a:t>
                      </a:r>
                    </a:p>
                    <a:p>
                      <a:r>
                        <a:rPr lang="en-US" dirty="0" smtClean="0"/>
                        <a:t>write(): Writes data to a file.</a:t>
                      </a:r>
                    </a:p>
                    <a:p>
                      <a:r>
                        <a:rPr lang="en-US" dirty="0" smtClean="0"/>
                        <a:t>close(): Closes a file.</a:t>
                      </a:r>
                    </a:p>
                    <a:p>
                      <a:r>
                        <a:rPr lang="en-US" dirty="0" smtClean="0"/>
                        <a:t>unlink(): Deletes a file.</a:t>
                      </a:r>
                      <a:endParaRPr lang="en-US" dirty="0"/>
                    </a:p>
                  </a:txBody>
                  <a:tcPr/>
                </a:tc>
              </a:tr>
              <a:tr h="370840">
                <a:tc>
                  <a:txBody>
                    <a:bodyPr/>
                    <a:lstStyle/>
                    <a:p>
                      <a:pPr algn="ctr"/>
                      <a:r>
                        <a:rPr lang="en-US" dirty="0"/>
                        <a:t>Device Management</a:t>
                      </a:r>
                    </a:p>
                  </a:txBody>
                  <a:tcPr marL="95250" marR="95250" marT="47625" marB="47625" anchor="ctr"/>
                </a:tc>
                <a:tc>
                  <a:txBody>
                    <a:bodyPr/>
                    <a:lstStyle/>
                    <a:p>
                      <a:pPr algn="ctr"/>
                      <a:r>
                        <a:rPr lang="en-US" dirty="0" err="1"/>
                        <a:t>SetConsoleMode</a:t>
                      </a:r>
                      <a:r>
                        <a:rPr lang="en-US" dirty="0"/>
                        <a:t>()</a:t>
                      </a:r>
                      <a:br>
                        <a:rPr lang="en-US" dirty="0"/>
                      </a:br>
                      <a:r>
                        <a:rPr lang="en-US" dirty="0" err="1"/>
                        <a:t>ReadConsole</a:t>
                      </a:r>
                      <a:r>
                        <a:rPr lang="en-US" dirty="0"/>
                        <a:t>()</a:t>
                      </a:r>
                      <a:br>
                        <a:rPr lang="en-US" dirty="0"/>
                      </a:br>
                      <a:r>
                        <a:rPr lang="en-US" dirty="0" err="1"/>
                        <a:t>WriteConsole</a:t>
                      </a:r>
                      <a:r>
                        <a:rPr lang="en-US" dirty="0" smtClean="0"/>
                        <a:t>()</a:t>
                      </a:r>
                      <a:endParaRPr lang="en-US" dirty="0"/>
                    </a:p>
                  </a:txBody>
                  <a:tcPr marL="95250" marR="95250" marT="47625" marB="47625" anchor="ctr"/>
                </a:tc>
                <a:tc>
                  <a:txBody>
                    <a:bodyPr/>
                    <a:lstStyle/>
                    <a:p>
                      <a:pPr algn="ctr"/>
                      <a:r>
                        <a:rPr lang="en-US" dirty="0" err="1"/>
                        <a:t>ioctl</a:t>
                      </a:r>
                      <a:r>
                        <a:rPr lang="en-US" dirty="0"/>
                        <a:t>()</a:t>
                      </a:r>
                      <a:br>
                        <a:rPr lang="en-US" dirty="0"/>
                      </a:br>
                      <a:r>
                        <a:rPr lang="en-US" dirty="0"/>
                        <a:t>read()</a:t>
                      </a:r>
                      <a:br>
                        <a:rPr lang="en-US" dirty="0"/>
                      </a:br>
                      <a:r>
                        <a:rPr lang="en-US" dirty="0"/>
                        <a:t>write()</a:t>
                      </a:r>
                    </a:p>
                  </a:txBody>
                  <a:tcPr marL="95250" marR="95250" marT="47625" marB="47625" anchor="ctr"/>
                </a:tc>
                <a:tc>
                  <a:txBody>
                    <a:bodyPr/>
                    <a:lstStyle/>
                    <a:p>
                      <a:r>
                        <a:rPr lang="en-US" dirty="0" err="1" smtClean="0"/>
                        <a:t>ioctl</a:t>
                      </a:r>
                      <a:r>
                        <a:rPr lang="en-US" dirty="0" smtClean="0"/>
                        <a:t>(): Controls a device.</a:t>
                      </a:r>
                    </a:p>
                    <a:p>
                      <a:r>
                        <a:rPr lang="en-US" dirty="0" smtClean="0"/>
                        <a:t>read(): Reads data from a device.</a:t>
                      </a:r>
                    </a:p>
                    <a:p>
                      <a:r>
                        <a:rPr lang="en-US" dirty="0" smtClean="0"/>
                        <a:t>write(): Writes data to a device.</a:t>
                      </a:r>
                      <a:endParaRPr lang="en-US"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81000" y="304800"/>
          <a:ext cx="8534400" cy="4942840"/>
        </p:xfrm>
        <a:graphic>
          <a:graphicData uri="http://schemas.openxmlformats.org/drawingml/2006/table">
            <a:tbl>
              <a:tblPr firstRow="1" bandRow="1">
                <a:tableStyleId>{5C22544A-7EE6-4342-B048-85BDC9FD1C3A}</a:tableStyleId>
              </a:tblPr>
              <a:tblGrid>
                <a:gridCol w="2057400"/>
                <a:gridCol w="2133600"/>
                <a:gridCol w="1600200"/>
                <a:gridCol w="2743200"/>
              </a:tblGrid>
              <a:tr h="370840">
                <a:tc>
                  <a:txBody>
                    <a:bodyPr/>
                    <a:lstStyle/>
                    <a:p>
                      <a:pPr algn="ctr"/>
                      <a:r>
                        <a:rPr lang="en-US" dirty="0" smtClean="0"/>
                        <a:t>System </a:t>
                      </a:r>
                      <a:r>
                        <a:rPr lang="en-US" dirty="0"/>
                        <a:t>Calls</a:t>
                      </a:r>
                    </a:p>
                  </a:txBody>
                  <a:tcPr marL="95250" marR="95250" marT="47625" marB="47625" anchor="ctr"/>
                </a:tc>
                <a:tc>
                  <a:txBody>
                    <a:bodyPr/>
                    <a:lstStyle/>
                    <a:p>
                      <a:pPr algn="ctr"/>
                      <a:r>
                        <a:rPr lang="en-US"/>
                        <a:t>Windows</a:t>
                      </a:r>
                    </a:p>
                  </a:txBody>
                  <a:tcPr marL="95250" marR="95250" marT="47625" marB="47625" anchor="ctr"/>
                </a:tc>
                <a:tc>
                  <a:txBody>
                    <a:bodyPr/>
                    <a:lstStyle/>
                    <a:p>
                      <a:pPr algn="ctr"/>
                      <a:r>
                        <a:rPr lang="en-US" dirty="0"/>
                        <a:t>Linux</a:t>
                      </a:r>
                    </a:p>
                  </a:txBody>
                  <a:tcPr marL="95250" marR="95250" marT="47625" marB="47625" anchor="ctr"/>
                </a:tc>
                <a:tc>
                  <a:txBody>
                    <a:bodyPr/>
                    <a:lstStyle/>
                    <a:p>
                      <a:endParaRPr lang="en-US"/>
                    </a:p>
                  </a:txBody>
                  <a:tcPr/>
                </a:tc>
              </a:tr>
              <a:tr h="370840">
                <a:tc>
                  <a:txBody>
                    <a:bodyPr/>
                    <a:lstStyle/>
                    <a:p>
                      <a:pPr algn="ctr"/>
                      <a:r>
                        <a:rPr lang="en-US" dirty="0"/>
                        <a:t>Information Maintenance</a:t>
                      </a:r>
                    </a:p>
                  </a:txBody>
                  <a:tcPr marL="95250" marR="95250" marT="47625" marB="47625" anchor="ctr"/>
                </a:tc>
                <a:tc>
                  <a:txBody>
                    <a:bodyPr/>
                    <a:lstStyle/>
                    <a:p>
                      <a:pPr algn="ctr"/>
                      <a:r>
                        <a:rPr lang="en-US" dirty="0" err="1"/>
                        <a:t>GetCurrentProcessID</a:t>
                      </a:r>
                      <a:r>
                        <a:rPr lang="en-US" dirty="0"/>
                        <a:t>()</a:t>
                      </a:r>
                      <a:br>
                        <a:rPr lang="en-US" dirty="0"/>
                      </a:br>
                      <a:r>
                        <a:rPr lang="en-US" dirty="0" err="1"/>
                        <a:t>SetTimer</a:t>
                      </a:r>
                      <a:r>
                        <a:rPr lang="en-US" dirty="0"/>
                        <a:t>()</a:t>
                      </a:r>
                      <a:br>
                        <a:rPr lang="en-US" dirty="0"/>
                      </a:br>
                      <a:r>
                        <a:rPr lang="en-US" dirty="0"/>
                        <a:t>Sleep</a:t>
                      </a:r>
                      <a:r>
                        <a:rPr lang="en-US" dirty="0" smtClean="0"/>
                        <a:t>()</a:t>
                      </a:r>
                      <a:endParaRPr lang="en-US" dirty="0"/>
                    </a:p>
                  </a:txBody>
                  <a:tcPr marL="95250" marR="95250" marT="47625" marB="47625" anchor="ctr"/>
                </a:tc>
                <a:tc>
                  <a:txBody>
                    <a:bodyPr/>
                    <a:lstStyle/>
                    <a:p>
                      <a:pPr algn="ctr"/>
                      <a:r>
                        <a:rPr lang="en-US" dirty="0" err="1"/>
                        <a:t>getpid</a:t>
                      </a:r>
                      <a:r>
                        <a:rPr lang="en-US" dirty="0"/>
                        <a:t>()</a:t>
                      </a:r>
                      <a:br>
                        <a:rPr lang="en-US" dirty="0"/>
                      </a:br>
                      <a:r>
                        <a:rPr lang="en-US" dirty="0"/>
                        <a:t>alarm()</a:t>
                      </a:r>
                      <a:br>
                        <a:rPr lang="en-US" dirty="0"/>
                      </a:br>
                      <a:r>
                        <a:rPr lang="en-US" dirty="0"/>
                        <a:t>sleep()</a:t>
                      </a:r>
                    </a:p>
                  </a:txBody>
                  <a:tcPr marL="95250" marR="95250" marT="47625" marB="47625" anchor="ctr"/>
                </a:tc>
                <a:tc>
                  <a:txBody>
                    <a:bodyPr/>
                    <a:lstStyle/>
                    <a:p>
                      <a:r>
                        <a:rPr lang="en-US" dirty="0" err="1" smtClean="0"/>
                        <a:t>getpid</a:t>
                      </a:r>
                      <a:r>
                        <a:rPr lang="en-US" dirty="0" smtClean="0"/>
                        <a:t>(): Gets the process ID.</a:t>
                      </a:r>
                    </a:p>
                    <a:p>
                      <a:r>
                        <a:rPr lang="en-US" dirty="0" smtClean="0"/>
                        <a:t>alarm(): Sets an alarm clock for signal.</a:t>
                      </a:r>
                    </a:p>
                    <a:p>
                      <a:r>
                        <a:rPr lang="en-US" dirty="0" smtClean="0"/>
                        <a:t>sleep(): Suspends execution for an interval.</a:t>
                      </a:r>
                      <a:endParaRPr lang="en-US" dirty="0"/>
                    </a:p>
                  </a:txBody>
                  <a:tcPr/>
                </a:tc>
              </a:tr>
              <a:tr h="370840">
                <a:tc>
                  <a:txBody>
                    <a:bodyPr/>
                    <a:lstStyle/>
                    <a:p>
                      <a:pPr algn="ctr"/>
                      <a:r>
                        <a:rPr lang="en-US" dirty="0"/>
                        <a:t>Communication</a:t>
                      </a:r>
                    </a:p>
                  </a:txBody>
                  <a:tcPr marL="95250" marR="95250" marT="47625" marB="47625" anchor="ctr"/>
                </a:tc>
                <a:tc>
                  <a:txBody>
                    <a:bodyPr/>
                    <a:lstStyle/>
                    <a:p>
                      <a:pPr algn="ctr"/>
                      <a:r>
                        <a:rPr lang="en-US"/>
                        <a:t>CreatePipe()</a:t>
                      </a:r>
                      <a:br>
                        <a:rPr lang="en-US"/>
                      </a:br>
                      <a:r>
                        <a:rPr lang="en-US"/>
                        <a:t>CreateFileMapping()</a:t>
                      </a:r>
                      <a:br>
                        <a:rPr lang="en-US"/>
                      </a:br>
                      <a:r>
                        <a:rPr lang="en-US"/>
                        <a:t>MapViewOfFile()</a:t>
                      </a:r>
                      <a:br>
                        <a:rPr lang="en-US"/>
                      </a:br>
                      <a:endParaRPr lang="en-US"/>
                    </a:p>
                  </a:txBody>
                  <a:tcPr marL="95250" marR="95250" marT="47625" marB="47625" anchor="ctr"/>
                </a:tc>
                <a:tc>
                  <a:txBody>
                    <a:bodyPr/>
                    <a:lstStyle/>
                    <a:p>
                      <a:pPr algn="ctr"/>
                      <a:r>
                        <a:rPr lang="en-US" dirty="0"/>
                        <a:t>pipe()</a:t>
                      </a:r>
                      <a:br>
                        <a:rPr lang="en-US" dirty="0"/>
                      </a:br>
                      <a:r>
                        <a:rPr lang="en-US" dirty="0" err="1"/>
                        <a:t>shmget</a:t>
                      </a:r>
                      <a:r>
                        <a:rPr lang="en-US" dirty="0"/>
                        <a:t>()</a:t>
                      </a:r>
                      <a:br>
                        <a:rPr lang="en-US" dirty="0"/>
                      </a:br>
                      <a:r>
                        <a:rPr lang="en-US" dirty="0" err="1"/>
                        <a:t>mmap</a:t>
                      </a:r>
                      <a:r>
                        <a:rPr lang="en-US" dirty="0"/>
                        <a:t>()</a:t>
                      </a:r>
                    </a:p>
                  </a:txBody>
                  <a:tcPr marL="95250" marR="95250" marT="47625" marB="47625" anchor="ctr"/>
                </a:tc>
                <a:tc>
                  <a:txBody>
                    <a:bodyPr/>
                    <a:lstStyle/>
                    <a:p>
                      <a:r>
                        <a:rPr lang="en-US" dirty="0" smtClean="0"/>
                        <a:t>pipe(): Creates a unidirectional data channel.</a:t>
                      </a:r>
                    </a:p>
                    <a:p>
                      <a:r>
                        <a:rPr lang="en-US" dirty="0" err="1" smtClean="0"/>
                        <a:t>shmget</a:t>
                      </a:r>
                      <a:r>
                        <a:rPr lang="en-US" dirty="0" smtClean="0"/>
                        <a:t>(): Allocates a shared memory segment.</a:t>
                      </a:r>
                    </a:p>
                    <a:p>
                      <a:r>
                        <a:rPr lang="en-US" dirty="0" err="1" smtClean="0"/>
                        <a:t>mmap</a:t>
                      </a:r>
                      <a:r>
                        <a:rPr lang="en-US" dirty="0" smtClean="0"/>
                        <a:t>(): Maps files or devices into memory.</a:t>
                      </a:r>
                    </a:p>
                    <a:p>
                      <a:r>
                        <a:rPr lang="en-US" dirty="0" smtClean="0"/>
                        <a:t>socket(): Creates an endpoint for communication.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r>
              <a:rPr lang="en-US" b="1" dirty="0" smtClean="0">
                <a:latin typeface="Times New Roman" pitchFamily="18" charset="0"/>
                <a:cs typeface="Times New Roman" pitchFamily="18" charset="0"/>
              </a:rPr>
              <a:t>wait():</a:t>
            </a:r>
            <a:r>
              <a:rPr lang="en-US" dirty="0" smtClean="0">
                <a:latin typeface="Times New Roman" pitchFamily="18" charset="0"/>
                <a:cs typeface="Times New Roman" pitchFamily="18" charset="0"/>
              </a:rPr>
              <a:t> There are scenarios where the current process needs to wait for another process to complete the task. So to wait in this scenario, wait() system call is used.</a:t>
            </a:r>
          </a:p>
          <a:p>
            <a:pPr algn="just"/>
            <a:r>
              <a:rPr lang="en-US" b="1" dirty="0" smtClean="0">
                <a:latin typeface="Times New Roman" pitchFamily="18" charset="0"/>
                <a:cs typeface="Times New Roman" pitchFamily="18" charset="0"/>
              </a:rPr>
              <a:t>fork():</a:t>
            </a:r>
            <a:r>
              <a:rPr lang="en-US" dirty="0" smtClean="0">
                <a:latin typeface="Times New Roman" pitchFamily="18" charset="0"/>
                <a:cs typeface="Times New Roman" pitchFamily="18" charset="0"/>
              </a:rPr>
              <a:t> Processes generate clones of themselves using the </a:t>
            </a:r>
            <a:r>
              <a:rPr lang="en-US" b="1" dirty="0" smtClean="0">
                <a:latin typeface="Times New Roman" pitchFamily="18" charset="0"/>
                <a:cs typeface="Times New Roman" pitchFamily="18" charset="0"/>
              </a:rPr>
              <a:t>fork()</a:t>
            </a:r>
            <a:r>
              <a:rPr lang="en-US" dirty="0" smtClean="0">
                <a:latin typeface="Times New Roman" pitchFamily="18" charset="0"/>
                <a:cs typeface="Times New Roman" pitchFamily="18" charset="0"/>
              </a:rPr>
              <a:t> system call. Clone is call child process.</a:t>
            </a:r>
          </a:p>
          <a:p>
            <a:pPr algn="just"/>
            <a:r>
              <a:rPr lang="en-US" b="1" dirty="0" smtClean="0">
                <a:latin typeface="Times New Roman" pitchFamily="18" charset="0"/>
                <a:cs typeface="Times New Roman" pitchFamily="18" charset="0"/>
              </a:rPr>
              <a:t>exec():</a:t>
            </a:r>
            <a:r>
              <a:rPr lang="en-US" dirty="0" smtClean="0">
                <a:latin typeface="Times New Roman" pitchFamily="18" charset="0"/>
                <a:cs typeface="Times New Roman" pitchFamily="18" charset="0"/>
              </a:rPr>
              <a:t> This system call is called when the running process wants to execute another executable file. The process id remains the same while the other resources used by the process are replaced by the newly created process.</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b="1" dirty="0" smtClean="0"/>
              <a:t>kill():</a:t>
            </a:r>
            <a:r>
              <a:rPr lang="en-US" dirty="0" smtClean="0"/>
              <a:t> Sometimes while working, we require to terminate a certain process. So kill system call is called which sends the termination signal to the process.</a:t>
            </a:r>
          </a:p>
          <a:p>
            <a:pPr algn="just"/>
            <a:r>
              <a:rPr lang="en-US" b="1" dirty="0" smtClean="0"/>
              <a:t>exit():</a:t>
            </a:r>
            <a:r>
              <a:rPr lang="en-US" dirty="0" smtClean="0"/>
              <a:t> When we are actually required to terminate the program, an exit system call is used. The resources that are occupied by the process are released after invoking the exit system call.</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Types of OS</a:t>
            </a:r>
            <a:endParaRPr lang="en-US" dirty="0"/>
          </a:p>
        </p:txBody>
      </p:sp>
      <p:sp>
        <p:nvSpPr>
          <p:cNvPr id="3" name="Content Placeholder 2"/>
          <p:cNvSpPr>
            <a:spLocks noGrp="1"/>
          </p:cNvSpPr>
          <p:nvPr>
            <p:ph idx="1"/>
          </p:nvPr>
        </p:nvSpPr>
        <p:spPr>
          <a:xfrm>
            <a:off x="457200" y="914400"/>
            <a:ext cx="8458200" cy="5211763"/>
          </a:xfrm>
        </p:spPr>
        <p:txBody>
          <a:bodyPr/>
          <a:lstStyle/>
          <a:p>
            <a:pPr marL="514350" indent="-514350">
              <a:buFont typeface="+mj-lt"/>
              <a:buAutoNum type="arabicPeriod"/>
            </a:pPr>
            <a:r>
              <a:rPr lang="en-US" b="1" dirty="0" smtClean="0"/>
              <a:t>Batch Operating System</a:t>
            </a:r>
          </a:p>
          <a:p>
            <a:pPr marL="514350" indent="-514350">
              <a:buFont typeface="+mj-lt"/>
              <a:buAutoNum type="arabicPeriod"/>
            </a:pPr>
            <a:r>
              <a:rPr lang="en-US" b="1" dirty="0" smtClean="0"/>
              <a:t>Multiprogramming Operating System</a:t>
            </a:r>
          </a:p>
          <a:p>
            <a:pPr marL="514350" indent="-514350">
              <a:buFont typeface="+mj-lt"/>
              <a:buAutoNum type="arabicPeriod"/>
            </a:pPr>
            <a:r>
              <a:rPr lang="en-US" b="1" dirty="0" smtClean="0"/>
              <a:t>Multitasking/ Time-Sharing Operating System</a:t>
            </a:r>
          </a:p>
          <a:p>
            <a:pPr marL="514350" indent="-514350">
              <a:buFont typeface="+mj-lt"/>
              <a:buAutoNum type="arabicPeriod"/>
            </a:pPr>
            <a:r>
              <a:rPr lang="en-US" b="1" dirty="0" smtClean="0"/>
              <a:t>Network Operating System</a:t>
            </a:r>
          </a:p>
          <a:p>
            <a:pPr marL="514350" indent="-514350">
              <a:buFont typeface="+mj-lt"/>
              <a:buAutoNum type="arabicPeriod"/>
            </a:pPr>
            <a:r>
              <a:rPr lang="en-US" b="1" dirty="0" smtClean="0"/>
              <a:t>Real-Time Operating System</a:t>
            </a:r>
          </a:p>
          <a:p>
            <a:pPr marL="514350" indent="-514350">
              <a:buFont typeface="+mj-lt"/>
              <a:buAutoNum type="arabicPeriod"/>
            </a:pPr>
            <a:r>
              <a:rPr lang="en-US" b="1" dirty="0" smtClean="0"/>
              <a:t>Distributed Operating System</a:t>
            </a:r>
          </a:p>
          <a:p>
            <a:pPr marL="514350" indent="-514350">
              <a:buFont typeface="+mj-lt"/>
              <a:buAutoNum type="arabicPeriod"/>
            </a:pPr>
            <a:endParaRPr lang="en-US" b="1" dirty="0" smtClean="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marL="742950" indent="-742950">
              <a:buFont typeface="+mj-lt"/>
              <a:buAutoNum type="arabicPeriod"/>
            </a:pPr>
            <a:r>
              <a:rPr lang="en-US" b="1" dirty="0" smtClean="0"/>
              <a:t>Batch Operating System</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400" dirty="0" smtClean="0"/>
              <a:t>Batch processing was quite popular in the 1970s. </a:t>
            </a:r>
          </a:p>
          <a:p>
            <a:pPr algn="just"/>
            <a:r>
              <a:rPr lang="en-US" sz="2400" dirty="0" smtClean="0"/>
              <a:t>Similar types of jobs have been batched together </a:t>
            </a:r>
            <a:r>
              <a:rPr lang="en-US" sz="2400" dirty="0" smtClean="0"/>
              <a:t> </a:t>
            </a:r>
            <a:endParaRPr lang="en-US" sz="2400" dirty="0" smtClean="0"/>
          </a:p>
          <a:p>
            <a:pPr algn="just"/>
            <a:r>
              <a:rPr lang="en-US" sz="2400" dirty="0" smtClean="0"/>
              <a:t>Users submit jobs to an operator, who batches them together and runs them on the computer. </a:t>
            </a:r>
          </a:p>
          <a:p>
            <a:pPr algn="just"/>
            <a:r>
              <a:rPr lang="en-US" sz="2400" dirty="0" smtClean="0"/>
              <a:t>This type of system does not allow for interaction between the user and the job while it is being processed.</a:t>
            </a:r>
          </a:p>
          <a:p>
            <a:pPr algn="just"/>
            <a:r>
              <a:rPr lang="en-US" sz="2400" dirty="0" smtClean="0"/>
              <a:t> The system places all of the jobs in a queue, first come, first served, and then executes them one at a time. </a:t>
            </a:r>
          </a:p>
          <a:p>
            <a:pPr algn="just"/>
            <a:r>
              <a:rPr lang="en-US" sz="2400" dirty="0" smtClean="0"/>
              <a:t>When all of the jobs are completed, the users receive their respective outputs.</a:t>
            </a:r>
          </a:p>
          <a:p>
            <a:pPr algn="just"/>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pPr algn="ctr">
              <a:buNone/>
            </a:pPr>
            <a:endParaRPr lang="en-US" dirty="0" smtClean="0"/>
          </a:p>
          <a:p>
            <a:pPr>
              <a:buNone/>
            </a:pPr>
            <a:r>
              <a:rPr lang="en-US" b="1" dirty="0" smtClean="0"/>
              <a:t>     Batch OS</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685800" y="609600"/>
            <a:ext cx="2743200" cy="3738563"/>
          </a:xfrm>
          <a:prstGeom prst="rect">
            <a:avLst/>
          </a:prstGeom>
          <a:noFill/>
          <a:ln w="9525">
            <a:noFill/>
            <a:miter lim="800000"/>
            <a:headEnd/>
            <a:tailEnd/>
          </a:ln>
        </p:spPr>
      </p:pic>
      <p:sp>
        <p:nvSpPr>
          <p:cNvPr id="5" name="Rectangle 4"/>
          <p:cNvSpPr/>
          <p:nvPr/>
        </p:nvSpPr>
        <p:spPr>
          <a:xfrm>
            <a:off x="3962400" y="685800"/>
            <a:ext cx="4572000" cy="5632311"/>
          </a:xfrm>
          <a:prstGeom prst="rect">
            <a:avLst/>
          </a:prstGeom>
        </p:spPr>
        <p:txBody>
          <a:bodyPr wrap="square">
            <a:spAutoFit/>
          </a:bodyPr>
          <a:lstStyle/>
          <a:p>
            <a:pPr>
              <a:buFont typeface="Arial" pitchFamily="34" charset="0"/>
              <a:buChar char="•"/>
            </a:pPr>
            <a:r>
              <a:rPr lang="en-US" sz="2400" b="1" dirty="0" smtClean="0"/>
              <a:t>Advantages</a:t>
            </a:r>
            <a:r>
              <a:rPr lang="en-US" sz="2400" dirty="0" smtClean="0"/>
              <a:t>:</a:t>
            </a:r>
          </a:p>
          <a:p>
            <a:pPr lvl="1">
              <a:buFont typeface="Wingdings" pitchFamily="2" charset="2"/>
              <a:buChar char="§"/>
            </a:pPr>
            <a:r>
              <a:rPr lang="en-US" sz="2400" dirty="0" smtClean="0"/>
              <a:t>Efficient for large jobs that need little user interaction.</a:t>
            </a:r>
          </a:p>
          <a:p>
            <a:pPr lvl="1">
              <a:buFont typeface="Wingdings" pitchFamily="2" charset="2"/>
              <a:buChar char="§"/>
            </a:pPr>
            <a:r>
              <a:rPr lang="en-US" sz="2400" dirty="0" smtClean="0"/>
              <a:t>Maximizes the use of system resources by running jobs in batches.</a:t>
            </a:r>
          </a:p>
          <a:p>
            <a:pPr>
              <a:buFont typeface="Arial" pitchFamily="34" charset="0"/>
              <a:buChar char="•"/>
            </a:pPr>
            <a:r>
              <a:rPr lang="en-US" sz="2400" b="1" dirty="0" smtClean="0"/>
              <a:t>Disadvantages</a:t>
            </a:r>
            <a:r>
              <a:rPr lang="en-US" sz="2400" dirty="0" smtClean="0"/>
              <a:t>:</a:t>
            </a:r>
          </a:p>
          <a:p>
            <a:pPr lvl="1">
              <a:buFont typeface="Arial" pitchFamily="34" charset="0"/>
              <a:buChar char="•"/>
            </a:pPr>
            <a:r>
              <a:rPr lang="en-US" sz="2400" dirty="0" smtClean="0"/>
              <a:t>Lack of interaction with the user. Users were not present at the time of execution</a:t>
            </a:r>
          </a:p>
          <a:p>
            <a:pPr lvl="1">
              <a:buFont typeface="Arial" pitchFamily="34" charset="0"/>
              <a:buChar char="•"/>
            </a:pPr>
            <a:r>
              <a:rPr lang="en-US" sz="2400" dirty="0" smtClean="0"/>
              <a:t>Debugging is difficult because errors are detected after the job is processed.</a:t>
            </a:r>
          </a:p>
          <a:p>
            <a:r>
              <a:rPr lang="en-US" sz="2400" b="1" dirty="0" smtClean="0"/>
              <a:t>Example</a:t>
            </a:r>
            <a:r>
              <a:rPr lang="en-US" sz="2400" dirty="0" smtClean="0"/>
              <a:t>: Early IBM mainframes such as the IBM 1401</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85800" y="914400"/>
            <a:ext cx="78486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2. Multiprogramming Operating System</a:t>
            </a:r>
            <a:r>
              <a:rPr lang="en-US" b="1" dirty="0" smtClean="0"/>
              <a:t/>
            </a:r>
            <a:br>
              <a:rPr lang="en-US" b="1" dirty="0" smtClean="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dirty="0" smtClean="0"/>
              <a:t>Multiprogramming is an extension to batch processing where the CPU is always kept busy. </a:t>
            </a:r>
          </a:p>
          <a:p>
            <a:pPr algn="just"/>
            <a:r>
              <a:rPr lang="en-US" dirty="0" smtClean="0"/>
              <a:t>Each process needs two types of system time: CPU time and IO time.</a:t>
            </a:r>
          </a:p>
          <a:p>
            <a:pPr algn="just"/>
            <a:r>
              <a:rPr lang="en-US" dirty="0" smtClean="0"/>
              <a:t> When a process completes its I/O in a multiprogramming environment, the CPU can begin the execution of other processes. As a result, multiprogramming helps in improving the system’s efficiency. It is non-preemptive. </a:t>
            </a:r>
          </a:p>
          <a:p>
            <a:pPr algn="just"/>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33400" y="381000"/>
            <a:ext cx="4267200" cy="5181600"/>
          </a:xfrm>
          <a:prstGeom prst="rect">
            <a:avLst/>
          </a:prstGeom>
          <a:noFill/>
          <a:ln w="9525">
            <a:noFill/>
            <a:miter lim="800000"/>
            <a:headEnd/>
            <a:tailEnd/>
          </a:ln>
        </p:spPr>
      </p:pic>
      <p:sp>
        <p:nvSpPr>
          <p:cNvPr id="5" name="Rectangle 4"/>
          <p:cNvSpPr/>
          <p:nvPr/>
        </p:nvSpPr>
        <p:spPr>
          <a:xfrm>
            <a:off x="4876800" y="457200"/>
            <a:ext cx="3810000" cy="4893647"/>
          </a:xfrm>
          <a:prstGeom prst="rect">
            <a:avLst/>
          </a:prstGeom>
        </p:spPr>
        <p:txBody>
          <a:bodyPr wrap="square">
            <a:spAutoFit/>
          </a:bodyPr>
          <a:lstStyle/>
          <a:p>
            <a:pPr>
              <a:buFont typeface="Arial" pitchFamily="34" charset="0"/>
              <a:buChar char="•"/>
            </a:pPr>
            <a:r>
              <a:rPr lang="en-US" sz="2400" b="1" dirty="0" smtClean="0"/>
              <a:t>Advantages: </a:t>
            </a:r>
          </a:p>
          <a:p>
            <a:pPr lvl="1"/>
            <a:r>
              <a:rPr lang="en-US" sz="2400" dirty="0" smtClean="0"/>
              <a:t>It increases the job throughput of the system since the CPU continually runs one program.</a:t>
            </a:r>
          </a:p>
          <a:p>
            <a:pPr lvl="1"/>
            <a:r>
              <a:rPr lang="en-US" sz="2400" dirty="0" smtClean="0"/>
              <a:t> It is also possible to shorten response</a:t>
            </a:r>
          </a:p>
          <a:p>
            <a:pPr>
              <a:buFont typeface="Arial" pitchFamily="34" charset="0"/>
              <a:buChar char="•"/>
            </a:pPr>
            <a:r>
              <a:rPr lang="en-US" sz="2400" b="1" dirty="0" smtClean="0"/>
              <a:t>Disadvantages: </a:t>
            </a:r>
          </a:p>
          <a:p>
            <a:pPr lvl="1"/>
            <a:r>
              <a:rPr lang="en-US" sz="2400" dirty="0" smtClean="0"/>
              <a:t>they do not allow for any user interaction with the computer.</a:t>
            </a:r>
          </a:p>
          <a:p>
            <a:pPr lvl="1">
              <a:buFont typeface="Arial" pitchFamily="34" charset="0"/>
              <a:buChar char="•"/>
            </a:pPr>
            <a:r>
              <a:rPr lang="en-US" sz="2400" b="1" dirty="0" smtClean="0"/>
              <a:t> Example</a:t>
            </a:r>
            <a:r>
              <a:rPr lang="en-US" sz="2400" dirty="0" smtClean="0"/>
              <a:t>: Early versions of UNIX, IBM OS/360</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a:t>
            </a:r>
            <a:r>
              <a:rPr lang="en-US" b="1" dirty="0" smtClean="0"/>
              <a:t> </a:t>
            </a:r>
            <a:r>
              <a:rPr lang="en-US" dirty="0" smtClean="0"/>
              <a:t>Time-Sharing/Multitasking Operating Systems</a:t>
            </a:r>
            <a:endParaRPr lang="en-US" dirty="0"/>
          </a:p>
        </p:txBody>
      </p:sp>
      <p:sp>
        <p:nvSpPr>
          <p:cNvPr id="3" name="Content Placeholder 2"/>
          <p:cNvSpPr>
            <a:spLocks noGrp="1"/>
          </p:cNvSpPr>
          <p:nvPr>
            <p:ph idx="1"/>
          </p:nvPr>
        </p:nvSpPr>
        <p:spPr>
          <a:xfrm>
            <a:off x="457200" y="1905000"/>
            <a:ext cx="8229600" cy="4221163"/>
          </a:xfrm>
        </p:spPr>
        <p:txBody>
          <a:bodyPr>
            <a:normAutofit/>
          </a:bodyPr>
          <a:lstStyle/>
          <a:p>
            <a:pPr algn="just"/>
            <a:r>
              <a:rPr lang="en-US" dirty="0" smtClean="0"/>
              <a:t>This type of OS allows multiple users to share the system simultaneously. </a:t>
            </a:r>
          </a:p>
          <a:p>
            <a:pPr algn="just"/>
            <a:r>
              <a:rPr lang="en-US" dirty="0" smtClean="0"/>
              <a:t>Each user has a terminal connected to the main computer, and the OS allocates time slots to each user. </a:t>
            </a:r>
          </a:p>
          <a:p>
            <a:pPr algn="just"/>
            <a:r>
              <a:rPr lang="en-US" dirty="0" smtClean="0"/>
              <a:t>This creates the illusion of concurrent execution.</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b="1" dirty="0" smtClean="0"/>
              <a:t> Multitasking Operating System</a:t>
            </a:r>
            <a:endParaRPr lang="en-US" dirty="0"/>
          </a:p>
        </p:txBody>
      </p:sp>
      <p:sp>
        <p:nvSpPr>
          <p:cNvPr id="3" name="Content Placeholder 2"/>
          <p:cNvSpPr>
            <a:spLocks noGrp="1"/>
          </p:cNvSpPr>
          <p:nvPr>
            <p:ph idx="1"/>
          </p:nvPr>
        </p:nvSpPr>
        <p:spPr>
          <a:xfrm>
            <a:off x="457200" y="1600200"/>
            <a:ext cx="4876800" cy="4525963"/>
          </a:xfrm>
        </p:spPr>
        <p:txBody>
          <a:bodyPr>
            <a:normAutofit fontScale="85000" lnSpcReduction="10000"/>
          </a:bodyPr>
          <a:lstStyle/>
          <a:p>
            <a:r>
              <a:rPr lang="en-US" b="1" dirty="0" smtClean="0"/>
              <a:t>Advantages</a:t>
            </a:r>
            <a:r>
              <a:rPr lang="en-US" dirty="0" smtClean="0"/>
              <a:t>:</a:t>
            </a:r>
          </a:p>
          <a:p>
            <a:pPr lvl="1"/>
            <a:r>
              <a:rPr lang="en-US" dirty="0" smtClean="0"/>
              <a:t>Efficient use of the CPU.</a:t>
            </a:r>
          </a:p>
          <a:p>
            <a:pPr lvl="1"/>
            <a:r>
              <a:rPr lang="en-US" dirty="0" smtClean="0"/>
              <a:t>Users can interact with their programs while they are running.</a:t>
            </a:r>
          </a:p>
          <a:p>
            <a:r>
              <a:rPr lang="en-US" b="1" dirty="0" smtClean="0"/>
              <a:t>Disadvantages</a:t>
            </a:r>
            <a:r>
              <a:rPr lang="en-US" dirty="0" smtClean="0"/>
              <a:t>:</a:t>
            </a:r>
          </a:p>
          <a:p>
            <a:pPr lvl="1"/>
            <a:r>
              <a:rPr lang="en-US" dirty="0" smtClean="0"/>
              <a:t>Complexity in managing multiple users and processes.</a:t>
            </a:r>
          </a:p>
          <a:p>
            <a:pPr lvl="1"/>
            <a:r>
              <a:rPr lang="en-US" dirty="0" smtClean="0"/>
              <a:t>Security and data integrity can be concerns.</a:t>
            </a:r>
          </a:p>
          <a:p>
            <a:r>
              <a:rPr lang="en-US" b="1" dirty="0" smtClean="0"/>
              <a:t>Example</a:t>
            </a:r>
            <a:r>
              <a:rPr lang="en-US" dirty="0" smtClean="0"/>
              <a:t>: UNIX, Windows NT.</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5334000" y="1371600"/>
            <a:ext cx="38100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Network Operating System</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Designed to provide networking features such as file sharing, printer access, and common administrative control over a local area network (LAN) or other network.</a:t>
            </a:r>
          </a:p>
          <a:p>
            <a:r>
              <a:rPr lang="en-US" dirty="0" smtClean="0"/>
              <a:t> Each machine runs its own OS but communicates with others over the network.</a:t>
            </a:r>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990600" y="4419600"/>
            <a:ext cx="65532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Network Operating System</a:t>
            </a:r>
            <a:br>
              <a:rPr lang="en-US" b="1" dirty="0" smtClean="0"/>
            </a:br>
            <a:endParaRPr lang="en-US" dirty="0"/>
          </a:p>
        </p:txBody>
      </p:sp>
      <p:sp>
        <p:nvSpPr>
          <p:cNvPr id="3" name="Content Placeholder 2"/>
          <p:cNvSpPr>
            <a:spLocks noGrp="1"/>
          </p:cNvSpPr>
          <p:nvPr>
            <p:ph idx="1"/>
          </p:nvPr>
        </p:nvSpPr>
        <p:spPr>
          <a:xfrm>
            <a:off x="457200" y="1066800"/>
            <a:ext cx="3962400" cy="5486400"/>
          </a:xfrm>
        </p:spPr>
        <p:txBody>
          <a:bodyPr>
            <a:normAutofit fontScale="92500" lnSpcReduction="20000"/>
          </a:bodyPr>
          <a:lstStyle/>
          <a:p>
            <a:r>
              <a:rPr lang="en-US" b="1" dirty="0" smtClean="0"/>
              <a:t>Advantages</a:t>
            </a:r>
            <a:r>
              <a:rPr lang="en-US" dirty="0" smtClean="0"/>
              <a:t>:</a:t>
            </a:r>
          </a:p>
          <a:p>
            <a:pPr lvl="1"/>
            <a:r>
              <a:rPr lang="en-US" dirty="0" smtClean="0"/>
              <a:t>Centralized management and security.</a:t>
            </a:r>
          </a:p>
          <a:p>
            <a:pPr lvl="1"/>
            <a:r>
              <a:rPr lang="en-US" dirty="0" smtClean="0"/>
              <a:t>Easy resource sharing.</a:t>
            </a:r>
          </a:p>
          <a:p>
            <a:r>
              <a:rPr lang="en-US" b="1" dirty="0" smtClean="0"/>
              <a:t>Disadvantages</a:t>
            </a:r>
            <a:r>
              <a:rPr lang="en-US" dirty="0" smtClean="0"/>
              <a:t>:</a:t>
            </a:r>
          </a:p>
          <a:p>
            <a:pPr lvl="1"/>
            <a:r>
              <a:rPr lang="en-US" dirty="0" smtClean="0"/>
              <a:t>Dependency on network performance and reliability.</a:t>
            </a:r>
          </a:p>
          <a:p>
            <a:pPr lvl="1"/>
            <a:r>
              <a:rPr lang="en-US" dirty="0" smtClean="0"/>
              <a:t>Management overhead.</a:t>
            </a:r>
          </a:p>
          <a:p>
            <a:r>
              <a:rPr lang="en-US" b="1" dirty="0" smtClean="0"/>
              <a:t>Example</a:t>
            </a:r>
            <a:r>
              <a:rPr lang="en-US" dirty="0" smtClean="0"/>
              <a:t>: Novell NetWare, Windows Server.</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4495800" y="1524000"/>
            <a:ext cx="4648200" cy="4419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6. Real-Time Operating System</a:t>
            </a:r>
            <a:endParaRPr lang="en-US" dirty="0"/>
          </a:p>
        </p:txBody>
      </p:sp>
      <p:sp>
        <p:nvSpPr>
          <p:cNvPr id="3" name="Content Placeholder 2"/>
          <p:cNvSpPr>
            <a:spLocks noGrp="1"/>
          </p:cNvSpPr>
          <p:nvPr>
            <p:ph idx="1"/>
          </p:nvPr>
        </p:nvSpPr>
        <p:spPr/>
        <p:txBody>
          <a:bodyPr>
            <a:normAutofit/>
          </a:bodyPr>
          <a:lstStyle/>
          <a:p>
            <a:r>
              <a:rPr lang="en-US" dirty="0" smtClean="0"/>
              <a:t>RTOS is designed to process data as it comes in, typically within a strict time constraint. </a:t>
            </a:r>
          </a:p>
          <a:p>
            <a:r>
              <a:rPr lang="en-US" dirty="0" smtClean="0"/>
              <a:t>Used in environments where timing is critical, such as embedded systems, medical devices, and industrial control systems.</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6. Real-Time Operating System</a:t>
            </a:r>
            <a:endParaRPr lang="en-US" dirty="0"/>
          </a:p>
        </p:txBody>
      </p:sp>
      <p:sp>
        <p:nvSpPr>
          <p:cNvPr id="4" name="Content Placeholder 3"/>
          <p:cNvSpPr>
            <a:spLocks noGrp="1"/>
          </p:cNvSpPr>
          <p:nvPr>
            <p:ph idx="1"/>
          </p:nvPr>
        </p:nvSpPr>
        <p:spPr>
          <a:xfrm>
            <a:off x="4953000" y="1600200"/>
            <a:ext cx="3733800" cy="4800600"/>
          </a:xfrm>
        </p:spPr>
        <p:txBody>
          <a:bodyPr>
            <a:normAutofit fontScale="85000" lnSpcReduction="20000"/>
          </a:bodyPr>
          <a:lstStyle/>
          <a:p>
            <a:r>
              <a:rPr lang="en-US" b="1" dirty="0" smtClean="0"/>
              <a:t>Advantages</a:t>
            </a:r>
            <a:r>
              <a:rPr lang="en-US" dirty="0" smtClean="0"/>
              <a:t>:</a:t>
            </a:r>
          </a:p>
          <a:p>
            <a:pPr lvl="1"/>
            <a:r>
              <a:rPr lang="en-US" dirty="0" smtClean="0"/>
              <a:t>Predictable and consistent response times.</a:t>
            </a:r>
          </a:p>
          <a:p>
            <a:pPr lvl="1"/>
            <a:r>
              <a:rPr lang="en-US" dirty="0" smtClean="0"/>
              <a:t>High reliability and performance.</a:t>
            </a:r>
          </a:p>
          <a:p>
            <a:r>
              <a:rPr lang="en-US" b="1" dirty="0" smtClean="0"/>
              <a:t>Disadvantages</a:t>
            </a:r>
            <a:r>
              <a:rPr lang="en-US" dirty="0" smtClean="0"/>
              <a:t>:</a:t>
            </a:r>
          </a:p>
          <a:p>
            <a:pPr lvl="1"/>
            <a:r>
              <a:rPr lang="en-US" dirty="0" smtClean="0"/>
              <a:t>Limited resource management.</a:t>
            </a:r>
          </a:p>
          <a:p>
            <a:pPr lvl="1"/>
            <a:r>
              <a:rPr lang="en-US" dirty="0" smtClean="0"/>
              <a:t>Complexity in designing real-time applications.</a:t>
            </a:r>
          </a:p>
          <a:p>
            <a:r>
              <a:rPr lang="en-US" b="1" dirty="0" smtClean="0"/>
              <a:t>Example</a:t>
            </a:r>
            <a:r>
              <a:rPr lang="en-US" dirty="0" smtClean="0"/>
              <a:t>: </a:t>
            </a:r>
            <a:r>
              <a:rPr lang="en-US" dirty="0" err="1" smtClean="0"/>
              <a:t>VxWorks</a:t>
            </a:r>
            <a:r>
              <a:rPr lang="en-US" dirty="0" smtClean="0"/>
              <a:t>, </a:t>
            </a:r>
            <a:r>
              <a:rPr lang="en-US" dirty="0" err="1" smtClean="0"/>
              <a:t>RTLinux</a:t>
            </a:r>
            <a:r>
              <a:rPr lang="en-US" dirty="0" smtClean="0"/>
              <a:t>.</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381000" y="1752600"/>
            <a:ext cx="4191000" cy="4114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7. Distributed Operating System</a:t>
            </a:r>
            <a:br>
              <a:rPr lang="en-US" b="1" dirty="0" smtClean="0"/>
            </a:br>
            <a:endParaRPr lang="en-US" dirty="0"/>
          </a:p>
        </p:txBody>
      </p:sp>
      <p:sp>
        <p:nvSpPr>
          <p:cNvPr id="3" name="Content Placeholder 2"/>
          <p:cNvSpPr>
            <a:spLocks noGrp="1"/>
          </p:cNvSpPr>
          <p:nvPr>
            <p:ph idx="1"/>
          </p:nvPr>
        </p:nvSpPr>
        <p:spPr/>
        <p:txBody>
          <a:bodyPr/>
          <a:lstStyle/>
          <a:p>
            <a:pPr algn="just"/>
            <a:r>
              <a:rPr lang="en-US" dirty="0" smtClean="0"/>
              <a:t>The Distributed Operating system is not installed on a single machine, it is divided into parts, and these parts are loaded on different machines.</a:t>
            </a:r>
          </a:p>
          <a:p>
            <a:pPr algn="just"/>
            <a:r>
              <a:rPr lang="en-US" dirty="0" smtClean="0"/>
              <a:t> A part of the distributed Operating system is installed on each machine to make their communication possible</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7. Distributed Operating System</a:t>
            </a:r>
            <a:br>
              <a:rPr lang="en-US" b="1" dirty="0" smtClean="0"/>
            </a:br>
            <a:endParaRPr lang="en-US" dirty="0"/>
          </a:p>
        </p:txBody>
      </p:sp>
      <p:sp>
        <p:nvSpPr>
          <p:cNvPr id="3" name="Content Placeholder 2"/>
          <p:cNvSpPr>
            <a:spLocks noGrp="1"/>
          </p:cNvSpPr>
          <p:nvPr>
            <p:ph idx="1"/>
          </p:nvPr>
        </p:nvSpPr>
        <p:spPr>
          <a:xfrm>
            <a:off x="5105400" y="1295400"/>
            <a:ext cx="3810000" cy="5181600"/>
          </a:xfrm>
        </p:spPr>
        <p:txBody>
          <a:bodyPr>
            <a:normAutofit fontScale="85000" lnSpcReduction="10000"/>
          </a:bodyPr>
          <a:lstStyle/>
          <a:p>
            <a:r>
              <a:rPr lang="en-US" b="1" dirty="0" smtClean="0"/>
              <a:t>Advantages</a:t>
            </a:r>
            <a:r>
              <a:rPr lang="en-US" dirty="0" smtClean="0"/>
              <a:t>:</a:t>
            </a:r>
          </a:p>
          <a:p>
            <a:pPr lvl="1"/>
            <a:r>
              <a:rPr lang="en-US" dirty="0" smtClean="0"/>
              <a:t>High reliability and availability.</a:t>
            </a:r>
          </a:p>
          <a:p>
            <a:pPr lvl="1"/>
            <a:r>
              <a:rPr lang="en-US" dirty="0" smtClean="0"/>
              <a:t>Scalability.</a:t>
            </a:r>
          </a:p>
          <a:p>
            <a:pPr lvl="1"/>
            <a:r>
              <a:rPr lang="en-US" dirty="0" smtClean="0"/>
              <a:t>Resource sharing.</a:t>
            </a:r>
          </a:p>
          <a:p>
            <a:r>
              <a:rPr lang="en-US" b="1" dirty="0" smtClean="0"/>
              <a:t>Disadvantages</a:t>
            </a:r>
            <a:r>
              <a:rPr lang="en-US" dirty="0" smtClean="0"/>
              <a:t>:</a:t>
            </a:r>
          </a:p>
          <a:p>
            <a:pPr lvl="1"/>
            <a:r>
              <a:rPr lang="en-US" dirty="0" smtClean="0"/>
              <a:t>Complex to design and manage.</a:t>
            </a:r>
          </a:p>
          <a:p>
            <a:pPr lvl="1"/>
            <a:r>
              <a:rPr lang="en-US" dirty="0" smtClean="0"/>
              <a:t>Network dependencies can introduce latency.</a:t>
            </a:r>
          </a:p>
          <a:p>
            <a:r>
              <a:rPr lang="en-US" b="1" dirty="0" smtClean="0"/>
              <a:t>Example</a:t>
            </a:r>
            <a:r>
              <a:rPr lang="en-US" dirty="0" smtClean="0"/>
              <a:t>: Apache </a:t>
            </a:r>
            <a:r>
              <a:rPr lang="en-US" dirty="0" err="1" smtClean="0"/>
              <a:t>Hadoop</a:t>
            </a:r>
            <a:r>
              <a:rPr lang="en-US" dirty="0" smtClean="0"/>
              <a:t>, Windows Server.</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304800" y="1371600"/>
            <a:ext cx="4886325"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structure/components of OS</a:t>
            </a:r>
            <a:endParaRPr lang="en-US"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81000" y="1752600"/>
            <a:ext cx="83058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lgn="just"/>
            <a:r>
              <a:rPr lang="en-US" dirty="0" smtClean="0"/>
              <a:t>OS is system software that manages computer hardware and software resources &amp; provides common services for computer programs.</a:t>
            </a:r>
          </a:p>
          <a:p>
            <a:pPr algn="just"/>
            <a:r>
              <a:rPr lang="en-US" dirty="0" smtClean="0"/>
              <a:t>It is a software that manages &amp; control all resources  and effectively utilize every resources .Resources – CPU ,Main Memory, Files, Io devices</a:t>
            </a:r>
          </a:p>
          <a:p>
            <a:pPr algn="just"/>
            <a:r>
              <a:rPr lang="en-US" dirty="0" smtClean="0"/>
              <a:t>OS act viewed as a resource allocator because it act as a manager of h/w and s/w.</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Without an OS</a:t>
            </a:r>
            <a:endParaRPr lang="en-US"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866775" y="1371600"/>
            <a:ext cx="7410450" cy="495299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Goals of OS</a:t>
            </a:r>
            <a:endParaRPr lang="en-US" b="1" dirty="0"/>
          </a:p>
        </p:txBody>
      </p:sp>
      <p:sp>
        <p:nvSpPr>
          <p:cNvPr id="3" name="Content Placeholder 2"/>
          <p:cNvSpPr>
            <a:spLocks noGrp="1"/>
          </p:cNvSpPr>
          <p:nvPr>
            <p:ph idx="1"/>
          </p:nvPr>
        </p:nvSpPr>
        <p:spPr/>
        <p:txBody>
          <a:bodyPr>
            <a:normAutofit/>
          </a:bodyPr>
          <a:lstStyle/>
          <a:p>
            <a:r>
              <a:rPr lang="en-US" b="1" dirty="0" smtClean="0"/>
              <a:t>Convenience</a:t>
            </a:r>
            <a:r>
              <a:rPr lang="en-US" dirty="0" smtClean="0"/>
              <a:t>   (goal related with user)</a:t>
            </a:r>
          </a:p>
          <a:p>
            <a:pPr lvl="1"/>
            <a:r>
              <a:rPr lang="en-US" dirty="0" smtClean="0"/>
              <a:t>OS mediator  between user and hardware</a:t>
            </a:r>
          </a:p>
          <a:p>
            <a:pPr fontAlgn="ctr"/>
            <a:r>
              <a:rPr lang="en-US" dirty="0" smtClean="0"/>
              <a:t>OS hides details/peculiarity of hardware from users ,so users can use hardware conveniently</a:t>
            </a:r>
          </a:p>
          <a:p>
            <a:pPr>
              <a:buNone/>
            </a:pPr>
            <a:r>
              <a:rPr lang="en-US" dirty="0" smtClean="0"/>
              <a:t> </a:t>
            </a:r>
          </a:p>
          <a:p>
            <a:r>
              <a:rPr lang="en-US" b="1" dirty="0" smtClean="0"/>
              <a:t>Efficiency </a:t>
            </a:r>
            <a:r>
              <a:rPr lang="en-US" dirty="0" smtClean="0"/>
              <a:t>       (goal related with resources)</a:t>
            </a:r>
          </a:p>
          <a:p>
            <a:pPr lvl="1"/>
            <a:r>
              <a:rPr lang="en-US" dirty="0" smtClean="0"/>
              <a:t>Os taken care that all resources should get used efficiently</a:t>
            </a:r>
          </a:p>
          <a:p>
            <a:pPr lvl="1">
              <a:buNone/>
            </a:pP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4301</TotalTime>
  <Words>2221</Words>
  <Application>Microsoft Office PowerPoint</Application>
  <PresentationFormat>On-screen Show (4:3)</PresentationFormat>
  <Paragraphs>315</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Operating System</vt:lpstr>
      <vt:lpstr>Block Diagram of a Computer(Logical)</vt:lpstr>
      <vt:lpstr>Slide 3</vt:lpstr>
      <vt:lpstr>Introduction to Operating System  </vt:lpstr>
      <vt:lpstr>Slide 5</vt:lpstr>
      <vt:lpstr>Basic structure/components of OS</vt:lpstr>
      <vt:lpstr>Slide 7</vt:lpstr>
      <vt:lpstr>Without an OS</vt:lpstr>
      <vt:lpstr>Goals of OS</vt:lpstr>
      <vt:lpstr>Evolution of Operating Systems</vt:lpstr>
      <vt:lpstr>Slide 11</vt:lpstr>
      <vt:lpstr>Slide 12</vt:lpstr>
      <vt:lpstr>Functions of OS</vt:lpstr>
      <vt:lpstr>1. Process Management</vt:lpstr>
      <vt:lpstr>Process Management Activities</vt:lpstr>
      <vt:lpstr>2. Main Memory Management</vt:lpstr>
      <vt:lpstr>3. IO device Management</vt:lpstr>
      <vt:lpstr>4. File Management</vt:lpstr>
      <vt:lpstr>File Management Activities</vt:lpstr>
      <vt:lpstr>5. Security Management</vt:lpstr>
      <vt:lpstr>Operating System Services</vt:lpstr>
      <vt:lpstr>Slide 22</vt:lpstr>
      <vt:lpstr>1. User Interface</vt:lpstr>
      <vt:lpstr>2.Program execution</vt:lpstr>
      <vt:lpstr>3. I/O operations</vt:lpstr>
      <vt:lpstr>4. File system Manipulation</vt:lpstr>
      <vt:lpstr>5. Communication</vt:lpstr>
      <vt:lpstr> 6. Error detection </vt:lpstr>
      <vt:lpstr>7. Resource allocation</vt:lpstr>
      <vt:lpstr>8. Accounting</vt:lpstr>
      <vt:lpstr>9. Security &amp; protection</vt:lpstr>
      <vt:lpstr>System Call</vt:lpstr>
      <vt:lpstr>Slide 33</vt:lpstr>
      <vt:lpstr>Slide 34</vt:lpstr>
      <vt:lpstr>Why do you need system calls in Operating System? </vt:lpstr>
      <vt:lpstr>Slide 36</vt:lpstr>
      <vt:lpstr>Types of System calls</vt:lpstr>
      <vt:lpstr>Process control</vt:lpstr>
      <vt:lpstr>2. File Management </vt:lpstr>
      <vt:lpstr>3. Device Management </vt:lpstr>
      <vt:lpstr>4. Information Maintenance</vt:lpstr>
      <vt:lpstr>5. Communication</vt:lpstr>
      <vt:lpstr>Slide 43</vt:lpstr>
      <vt:lpstr>Slide 44</vt:lpstr>
      <vt:lpstr>Slide 45</vt:lpstr>
      <vt:lpstr>Slide 46</vt:lpstr>
      <vt:lpstr>Types of OS</vt:lpstr>
      <vt:lpstr>Batch Operating System</vt:lpstr>
      <vt:lpstr>Slide 49</vt:lpstr>
      <vt:lpstr>2. Multiprogramming Operating System </vt:lpstr>
      <vt:lpstr>Slide 51</vt:lpstr>
      <vt:lpstr>4. Time-Sharing/Multitasking Operating Systems</vt:lpstr>
      <vt:lpstr>4. Multitasking Operating System</vt:lpstr>
      <vt:lpstr>5. Network Operating System </vt:lpstr>
      <vt:lpstr>5. Network Operating System </vt:lpstr>
      <vt:lpstr>6. Real-Time Operating System</vt:lpstr>
      <vt:lpstr>6. Real-Time Operating System</vt:lpstr>
      <vt:lpstr>7. Distributed Operating System </vt:lpstr>
      <vt:lpstr>7. Distributed Operating System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Rahul Dange</dc:creator>
  <cp:lastModifiedBy>Rahul Dange</cp:lastModifiedBy>
  <cp:revision>197</cp:revision>
  <dcterms:created xsi:type="dcterms:W3CDTF">2024-06-30T14:03:43Z</dcterms:created>
  <dcterms:modified xsi:type="dcterms:W3CDTF">2024-08-08T05:55:35Z</dcterms:modified>
</cp:coreProperties>
</file>