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64" r:id="rId3"/>
    <p:sldId id="265" r:id="rId4"/>
    <p:sldId id="268" r:id="rId5"/>
    <p:sldId id="257" r:id="rId6"/>
    <p:sldId id="266" r:id="rId7"/>
    <p:sldId id="258" r:id="rId8"/>
    <p:sldId id="259" r:id="rId9"/>
    <p:sldId id="260" r:id="rId10"/>
    <p:sldId id="261" r:id="rId11"/>
    <p:sldId id="262" r:id="rId12"/>
    <p:sldId id="286" r:id="rId13"/>
    <p:sldId id="269" r:id="rId14"/>
    <p:sldId id="263" r:id="rId15"/>
    <p:sldId id="270" r:id="rId16"/>
    <p:sldId id="271" r:id="rId17"/>
    <p:sldId id="272" r:id="rId18"/>
    <p:sldId id="273" r:id="rId19"/>
    <p:sldId id="274" r:id="rId20"/>
    <p:sldId id="275" r:id="rId21"/>
    <p:sldId id="276" r:id="rId22"/>
    <p:sldId id="277" r:id="rId23"/>
    <p:sldId id="278" r:id="rId24"/>
    <p:sldId id="285" r:id="rId25"/>
    <p:sldId id="279" r:id="rId26"/>
    <p:sldId id="280" r:id="rId27"/>
    <p:sldId id="281" r:id="rId28"/>
    <p:sldId id="282" r:id="rId29"/>
    <p:sldId id="283" r:id="rId30"/>
    <p:sldId id="287" r:id="rId31"/>
    <p:sldId id="288" r:id="rId32"/>
    <p:sldId id="289" r:id="rId33"/>
    <p:sldId id="291" r:id="rId34"/>
    <p:sldId id="292" r:id="rId35"/>
    <p:sldId id="296" r:id="rId36"/>
    <p:sldId id="293" r:id="rId37"/>
    <p:sldId id="290" r:id="rId38"/>
    <p:sldId id="294" r:id="rId39"/>
    <p:sldId id="295" r:id="rId40"/>
    <p:sldId id="297" r:id="rId41"/>
    <p:sldId id="299" r:id="rId42"/>
    <p:sldId id="303" r:id="rId43"/>
    <p:sldId id="304" r:id="rId44"/>
    <p:sldId id="302" r:id="rId45"/>
    <p:sldId id="307" r:id="rId46"/>
    <p:sldId id="308" r:id="rId47"/>
    <p:sldId id="305" r:id="rId48"/>
    <p:sldId id="306" r:id="rId49"/>
    <p:sldId id="309" r:id="rId50"/>
    <p:sldId id="310" r:id="rId51"/>
    <p:sldId id="311" r:id="rId52"/>
    <p:sldId id="314" r:id="rId53"/>
    <p:sldId id="315" r:id="rId54"/>
    <p:sldId id="316" r:id="rId55"/>
    <p:sldId id="313" r:id="rId56"/>
    <p:sldId id="312" r:id="rId57"/>
    <p:sldId id="317" r:id="rId58"/>
    <p:sldId id="319" r:id="rId59"/>
    <p:sldId id="320" r:id="rId60"/>
    <p:sldId id="318" r:id="rId61"/>
    <p:sldId id="321" r:id="rId62"/>
    <p:sldId id="323" r:id="rId63"/>
    <p:sldId id="325" r:id="rId64"/>
    <p:sldId id="322" r:id="rId65"/>
    <p:sldId id="327" r:id="rId66"/>
    <p:sldId id="324" r:id="rId67"/>
    <p:sldId id="328" r:id="rId68"/>
    <p:sldId id="329" r:id="rId69"/>
    <p:sldId id="330" r:id="rId70"/>
    <p:sldId id="332" r:id="rId71"/>
    <p:sldId id="333" r:id="rId72"/>
    <p:sldId id="335" r:id="rId73"/>
    <p:sldId id="336" r:id="rId74"/>
    <p:sldId id="338" r:id="rId75"/>
    <p:sldId id="339" r:id="rId76"/>
    <p:sldId id="340" r:id="rId77"/>
    <p:sldId id="341" r:id="rId78"/>
    <p:sldId id="342" r:id="rId79"/>
    <p:sldId id="343" r:id="rId80"/>
    <p:sldId id="344" r:id="rId81"/>
    <p:sldId id="345" r:id="rId82"/>
    <p:sldId id="337" r:id="rId83"/>
    <p:sldId id="346" r:id="rId84"/>
    <p:sldId id="375" r:id="rId85"/>
    <p:sldId id="348" r:id="rId86"/>
    <p:sldId id="349" r:id="rId87"/>
    <p:sldId id="350" r:id="rId88"/>
    <p:sldId id="351" r:id="rId89"/>
    <p:sldId id="352" r:id="rId90"/>
    <p:sldId id="353" r:id="rId91"/>
    <p:sldId id="354" r:id="rId92"/>
    <p:sldId id="355" r:id="rId93"/>
    <p:sldId id="376" r:id="rId94"/>
    <p:sldId id="377" r:id="rId95"/>
    <p:sldId id="357" r:id="rId96"/>
    <p:sldId id="358" r:id="rId97"/>
    <p:sldId id="359" r:id="rId98"/>
    <p:sldId id="361" r:id="rId99"/>
    <p:sldId id="363" r:id="rId100"/>
    <p:sldId id="360" r:id="rId101"/>
    <p:sldId id="362" r:id="rId102"/>
    <p:sldId id="364" r:id="rId103"/>
    <p:sldId id="365" r:id="rId104"/>
    <p:sldId id="366" r:id="rId105"/>
    <p:sldId id="379" r:id="rId106"/>
    <p:sldId id="367" r:id="rId107"/>
    <p:sldId id="368" r:id="rId108"/>
    <p:sldId id="369" r:id="rId109"/>
    <p:sldId id="378" r:id="rId110"/>
    <p:sldId id="373" r:id="rId111"/>
    <p:sldId id="370" r:id="rId112"/>
    <p:sldId id="371" r:id="rId113"/>
    <p:sldId id="372" r:id="rId114"/>
    <p:sldId id="374"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E6214-3DAF-405F-BB4A-A91B40CC148F}" type="datetimeFigureOut">
              <a:rPr lang="en-US" smtClean="0"/>
              <a:pPr/>
              <a:t>10/10/2024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59785-8D6B-4667-BC01-6934BF9385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59785-8D6B-4667-BC01-6934BF9385CF}" type="slidenum">
              <a:rPr lang="en-US" smtClean="0"/>
              <a:pPr/>
              <a:t>54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 dirty="0"/>
          </a:p>
        </p:txBody>
      </p:sp>
      <p:sp>
        <p:nvSpPr>
          <p:cNvPr id="4" name="Slide Number Placeholder 3"/>
          <p:cNvSpPr>
            <a:spLocks noGrp="1"/>
          </p:cNvSpPr>
          <p:nvPr>
            <p:ph type="sldNum" sz="quarter" idx="10"/>
          </p:nvPr>
        </p:nvSpPr>
        <p:spPr/>
        <p:txBody>
          <a:bodyPr/>
          <a:lstStyle/>
          <a:p>
            <a:fld id="{28259785-8D6B-4667-BC01-6934BF9385CF}" type="slidenum">
              <a:rPr lang="en-US" smtClean="0"/>
              <a:pPr/>
              <a:t>64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300" dirty="0"/>
          </a:p>
        </p:txBody>
      </p:sp>
      <p:sp>
        <p:nvSpPr>
          <p:cNvPr id="4" name="Slide Number Placeholder 3"/>
          <p:cNvSpPr>
            <a:spLocks noGrp="1"/>
          </p:cNvSpPr>
          <p:nvPr>
            <p:ph type="sldNum" sz="quarter" idx="10"/>
          </p:nvPr>
        </p:nvSpPr>
        <p:spPr/>
        <p:txBody>
          <a:bodyPr/>
          <a:lstStyle/>
          <a:p>
            <a:fld id="{28259785-8D6B-4667-BC01-6934BF9385CF}"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800" dirty="0"/>
          </a:p>
        </p:txBody>
      </p:sp>
      <p:sp>
        <p:nvSpPr>
          <p:cNvPr id="4" name="Slide Number Placeholder 3"/>
          <p:cNvSpPr>
            <a:spLocks noGrp="1"/>
          </p:cNvSpPr>
          <p:nvPr>
            <p:ph type="sldNum" sz="quarter" idx="10"/>
          </p:nvPr>
        </p:nvSpPr>
        <p:spPr/>
        <p:txBody>
          <a:bodyPr/>
          <a:lstStyle/>
          <a:p>
            <a:fld id="{28259785-8D6B-4667-BC01-6934BF9385CF}" type="slidenum">
              <a:rPr lang="en-US" smtClean="0"/>
              <a:pPr/>
              <a:t>70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59785-8D6B-4667-BC01-6934BF9385CF}" type="slidenum">
              <a:rPr lang="en-US" smtClean="0"/>
              <a:pPr/>
              <a:t>104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AA43A2-1C2A-4171-926E-00E420CEDC85}"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971D1-8CF1-41C4-B11B-13A0061C0D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A43A2-1C2A-4171-926E-00E420CEDC85}"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971D1-8CF1-41C4-B11B-13A0061C0D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operating_system/os_multi_threading.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spoint.com/what-is-a-system-program" TargetMode="External"/><Relationship Id="rId2" Type="http://schemas.openxmlformats.org/officeDocument/2006/relationships/hyperlink" Target="https://www.tutorialspoint.com/operating_system/os_processes.ht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geeksforgeeks.org/starvation-and-aging-in-operating-systems" TargetMode="External"/><Relationship Id="rId2" Type="http://schemas.openxmlformats.org/officeDocument/2006/relationships/hyperlink" Target="https://www.geeksforgeeks.org/introduction-of-deadlock-in-operating-syste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geeksforgeeks.org/starvation-and-aging-in-operating-system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2</a:t>
            </a:r>
            <a:br>
              <a:rPr lang="en-US" dirty="0"/>
            </a:br>
            <a:r>
              <a:rPr lang="en-US" dirty="0"/>
              <a:t>Process Management </a:t>
            </a:r>
          </a:p>
        </p:txBody>
      </p:sp>
      <p:sp>
        <p:nvSpPr>
          <p:cNvPr id="3" name="Subtitle 2"/>
          <p:cNvSpPr>
            <a:spLocks noGrp="1"/>
          </p:cNvSpPr>
          <p:nvPr>
            <p:ph type="subTitle" idx="1"/>
          </p:nvPr>
        </p:nvSpPr>
        <p:spPr>
          <a:xfrm>
            <a:off x="2286000" y="4191000"/>
            <a:ext cx="6400800" cy="1752600"/>
          </a:xfrm>
        </p:spPr>
        <p:txBody>
          <a:bodyPr/>
          <a:lstStyle/>
          <a:p>
            <a:r>
              <a:rPr lang="en-US" dirty="0"/>
              <a:t>By - Varsha R.Dange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85000" lnSpcReduction="20000"/>
          </a:bodyPr>
          <a:lstStyle/>
          <a:p>
            <a:pPr algn="just"/>
            <a:r>
              <a:rPr lang="en-US" b="1" dirty="0"/>
              <a:t>Process state</a:t>
            </a:r>
          </a:p>
          <a:p>
            <a:pPr lvl="1" algn="just"/>
            <a:r>
              <a:rPr lang="en-US" dirty="0"/>
              <a:t>The process’s present state, such as whether it’s ready, waiting, running, or whatever.</a:t>
            </a:r>
          </a:p>
          <a:p>
            <a:pPr algn="just"/>
            <a:r>
              <a:rPr lang="en-US" b="1" dirty="0"/>
              <a:t>Process priority</a:t>
            </a:r>
          </a:p>
          <a:p>
            <a:pPr lvl="1" algn="just"/>
            <a:r>
              <a:rPr lang="en-US" dirty="0"/>
              <a:t>This is required in order to grant or deny access to system resources.</a:t>
            </a:r>
          </a:p>
          <a:p>
            <a:pPr algn="just"/>
            <a:r>
              <a:rPr lang="en-US" b="1" dirty="0"/>
              <a:t>Process ID</a:t>
            </a:r>
          </a:p>
          <a:p>
            <a:pPr lvl="1" algn="just"/>
            <a:r>
              <a:rPr lang="en-US" dirty="0"/>
              <a:t>Each process in the OS has its own unique identifier.</a:t>
            </a:r>
          </a:p>
          <a:p>
            <a:pPr algn="just"/>
            <a:r>
              <a:rPr lang="en-US" b="1" dirty="0"/>
              <a:t>Pointer</a:t>
            </a:r>
          </a:p>
          <a:p>
            <a:pPr lvl="1" algn="just"/>
            <a:r>
              <a:rPr lang="en-US" dirty="0"/>
              <a:t>It refers to a pointer that points to the parent process.</a:t>
            </a:r>
          </a:p>
          <a:p>
            <a:pPr algn="just"/>
            <a:r>
              <a:rPr lang="en-US" b="1" dirty="0"/>
              <a:t>Program counter</a:t>
            </a:r>
          </a:p>
          <a:p>
            <a:pPr lvl="1" algn="just"/>
            <a:r>
              <a:rPr lang="en-US" dirty="0"/>
              <a:t>The program counter refers to a pointer that points to the address of the process’s next instruction.</a:t>
            </a:r>
          </a:p>
          <a:p>
            <a:pPr algn="just"/>
            <a:r>
              <a:rPr lang="en-US" b="1" dirty="0"/>
              <a:t>CPU registers</a:t>
            </a:r>
          </a:p>
          <a:p>
            <a:pPr lvl="1" algn="just"/>
            <a:r>
              <a:rPr lang="en-US" dirty="0"/>
              <a:t>Processes must be stored in various CPU registers for execution in the running state.</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dirty="0"/>
              <a:t>Solution of the Reader-Writer Problem</a:t>
            </a:r>
            <a:br>
              <a:rPr lang="en-US" sz="3200" b="1" dirty="0"/>
            </a:br>
            <a:endParaRPr lang="en-US" sz="3200" dirty="0"/>
          </a:p>
        </p:txBody>
      </p:sp>
      <p:sp>
        <p:nvSpPr>
          <p:cNvPr id="3" name="Content Placeholder 2"/>
          <p:cNvSpPr>
            <a:spLocks noGrp="1"/>
          </p:cNvSpPr>
          <p:nvPr>
            <p:ph idx="1"/>
          </p:nvPr>
        </p:nvSpPr>
        <p:spPr>
          <a:xfrm>
            <a:off x="457200" y="1143000"/>
            <a:ext cx="8305800" cy="4983163"/>
          </a:xfrm>
        </p:spPr>
        <p:txBody>
          <a:bodyPr>
            <a:normAutofit fontScale="85000" lnSpcReduction="10000"/>
          </a:bodyPr>
          <a:lstStyle/>
          <a:p>
            <a:r>
              <a:rPr lang="en-US" dirty="0"/>
              <a:t>The solution of readers and writers can be implemented using binary semaphores.</a:t>
            </a:r>
          </a:p>
          <a:p>
            <a:r>
              <a:rPr lang="en-US" dirty="0"/>
              <a:t>We use two binary semaphores "write" and "mutex", where binary semaphore can be defined as: </a:t>
            </a:r>
          </a:p>
          <a:p>
            <a:r>
              <a:rPr lang="en-US" dirty="0"/>
              <a:t>Shared data:</a:t>
            </a:r>
          </a:p>
          <a:p>
            <a:pPr marL="514350" indent="-514350">
              <a:buFont typeface="+mj-lt"/>
              <a:buAutoNum type="arabicPeriod"/>
            </a:pPr>
            <a:r>
              <a:rPr lang="en-US" dirty="0"/>
              <a:t>int </a:t>
            </a:r>
            <a:r>
              <a:rPr lang="en-US" b="1" dirty="0">
                <a:solidFill>
                  <a:srgbClr val="7030A0"/>
                </a:solidFill>
              </a:rPr>
              <a:t>readcount </a:t>
            </a:r>
            <a:r>
              <a:rPr lang="en-US" dirty="0"/>
              <a:t>initialize to Counts the number of active readers.</a:t>
            </a:r>
          </a:p>
          <a:p>
            <a:pPr marL="514350" indent="-514350">
              <a:buFont typeface="+mj-lt"/>
              <a:buAutoNum type="arabicPeriod"/>
            </a:pPr>
            <a:r>
              <a:rPr lang="en-US" b="1" dirty="0">
                <a:solidFill>
                  <a:srgbClr val="7030A0"/>
                </a:solidFill>
              </a:rPr>
              <a:t>mutex</a:t>
            </a:r>
            <a:r>
              <a:rPr lang="en-US" dirty="0"/>
              <a:t> , a semaphore initialize to 1,which is ensure mutual exclusion when </a:t>
            </a:r>
            <a:r>
              <a:rPr lang="en-US" b="1" dirty="0">
                <a:solidFill>
                  <a:srgbClr val="7030A0"/>
                </a:solidFill>
              </a:rPr>
              <a:t>readcount</a:t>
            </a:r>
            <a:r>
              <a:rPr lang="en-US" dirty="0"/>
              <a:t> is 1.</a:t>
            </a:r>
          </a:p>
          <a:p>
            <a:pPr marL="514350" indent="-514350">
              <a:buFont typeface="+mj-lt"/>
              <a:buAutoNum type="arabicPeriod"/>
            </a:pPr>
            <a:r>
              <a:rPr lang="en-US" dirty="0"/>
              <a:t>wrt , a semaphore ,initialize to 1, Controls access to the shared resource, ensuring mutual exclusion for writers.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Code for Writer Process</a:t>
            </a:r>
            <a:br>
              <a:rPr lang="en-US" dirty="0"/>
            </a:br>
            <a:endParaRPr lang="en-US" dirty="0"/>
          </a:p>
        </p:txBody>
      </p:sp>
      <p:sp>
        <p:nvSpPr>
          <p:cNvPr id="3" name="Content Placeholder 2"/>
          <p:cNvSpPr>
            <a:spLocks noGrp="1"/>
          </p:cNvSpPr>
          <p:nvPr>
            <p:ph idx="1"/>
          </p:nvPr>
        </p:nvSpPr>
        <p:spPr>
          <a:xfrm>
            <a:off x="457200" y="838200"/>
            <a:ext cx="8458200" cy="5287963"/>
          </a:xfrm>
        </p:spPr>
        <p:txBody>
          <a:bodyPr>
            <a:normAutofit fontScale="85000" lnSpcReduction="20000"/>
          </a:bodyPr>
          <a:lstStyle/>
          <a:p>
            <a:pPr>
              <a:buNone/>
            </a:pPr>
            <a:r>
              <a:rPr lang="en-US" dirty="0"/>
              <a:t>------------------- </a:t>
            </a:r>
          </a:p>
          <a:p>
            <a:pPr>
              <a:buNone/>
            </a:pPr>
            <a:r>
              <a:rPr lang="en-US" dirty="0"/>
              <a:t>Writer Process:                                    wrt=1</a:t>
            </a:r>
          </a:p>
          <a:p>
            <a:pPr>
              <a:buNone/>
            </a:pPr>
            <a:r>
              <a:rPr lang="en-US" dirty="0"/>
              <a:t>------------------- </a:t>
            </a:r>
          </a:p>
          <a:p>
            <a:pPr>
              <a:buNone/>
            </a:pPr>
            <a:r>
              <a:rPr lang="en-US" b="1" dirty="0">
                <a:solidFill>
                  <a:srgbClr val="7030A0"/>
                </a:solidFill>
              </a:rPr>
              <a:t>	while(true)</a:t>
            </a:r>
          </a:p>
          <a:p>
            <a:pPr>
              <a:buNone/>
            </a:pPr>
            <a:r>
              <a:rPr lang="en-US" b="1" dirty="0">
                <a:solidFill>
                  <a:srgbClr val="7030A0"/>
                </a:solidFill>
              </a:rPr>
              <a:t>{</a:t>
            </a:r>
          </a:p>
          <a:p>
            <a:pPr>
              <a:buNone/>
            </a:pPr>
            <a:r>
              <a:rPr lang="en-US" b="1" dirty="0">
                <a:solidFill>
                  <a:srgbClr val="7030A0"/>
                </a:solidFill>
              </a:rPr>
              <a:t>	wait(wrt);  </a:t>
            </a:r>
            <a:endParaRPr lang="en-US" dirty="0"/>
          </a:p>
          <a:p>
            <a:pPr>
              <a:buNone/>
            </a:pPr>
            <a:endParaRPr lang="en-US" dirty="0"/>
          </a:p>
          <a:p>
            <a:pPr>
              <a:buNone/>
            </a:pPr>
            <a:r>
              <a:rPr lang="en-US" dirty="0"/>
              <a:t>	// Critical Section - Writing to the shared resource Write to the shared resource </a:t>
            </a:r>
          </a:p>
          <a:p>
            <a:pPr>
              <a:buNone/>
            </a:pPr>
            <a:endParaRPr lang="en-US" dirty="0"/>
          </a:p>
          <a:p>
            <a:pPr>
              <a:buNone/>
            </a:pPr>
            <a:r>
              <a:rPr lang="en-US" b="1" dirty="0">
                <a:solidFill>
                  <a:srgbClr val="7030A0"/>
                </a:solidFill>
              </a:rPr>
              <a:t>	signal(wrt);   </a:t>
            </a:r>
            <a:endParaRPr lang="en-US" dirty="0"/>
          </a:p>
          <a:p>
            <a:pPr>
              <a:buNone/>
            </a:pPr>
            <a:r>
              <a:rPr lang="en-US" b="1" dirty="0">
                <a:solidFill>
                  <a:srgbClr val="7030A0"/>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Code for Reader Process</a:t>
            </a:r>
            <a:br>
              <a:rPr lang="en-US" dirty="0"/>
            </a:br>
            <a:endParaRPr lang="en-US" dirty="0"/>
          </a:p>
        </p:txBody>
      </p:sp>
      <p:sp>
        <p:nvSpPr>
          <p:cNvPr id="3" name="Content Placeholder 2"/>
          <p:cNvSpPr>
            <a:spLocks noGrp="1"/>
          </p:cNvSpPr>
          <p:nvPr>
            <p:ph idx="1"/>
          </p:nvPr>
        </p:nvSpPr>
        <p:spPr>
          <a:xfrm>
            <a:off x="228600" y="685800"/>
            <a:ext cx="8686800" cy="5562600"/>
          </a:xfrm>
        </p:spPr>
        <p:txBody>
          <a:bodyPr>
            <a:normAutofit fontScale="70000" lnSpcReduction="20000"/>
          </a:bodyPr>
          <a:lstStyle/>
          <a:p>
            <a:pPr>
              <a:buNone/>
            </a:pPr>
            <a:r>
              <a:rPr lang="en-US" dirty="0"/>
              <a:t>------------------- </a:t>
            </a:r>
          </a:p>
          <a:p>
            <a:pPr>
              <a:buNone/>
            </a:pPr>
            <a:r>
              <a:rPr lang="en-US" dirty="0"/>
              <a:t>Reader Process:       mutex = 1     ,    wrt = 1    ,   readcount = 0</a:t>
            </a:r>
          </a:p>
          <a:p>
            <a:pPr>
              <a:buNone/>
            </a:pPr>
            <a:r>
              <a:rPr lang="en-US" dirty="0"/>
              <a:t>------------------- </a:t>
            </a:r>
          </a:p>
          <a:p>
            <a:pPr lvl="4">
              <a:buNone/>
            </a:pPr>
            <a:r>
              <a:rPr lang="en-US" sz="2400" b="1" dirty="0">
                <a:solidFill>
                  <a:srgbClr val="7030A0"/>
                </a:solidFill>
              </a:rPr>
              <a:t>while(true)</a:t>
            </a:r>
          </a:p>
          <a:p>
            <a:pPr lvl="4">
              <a:buNone/>
            </a:pPr>
            <a:r>
              <a:rPr lang="en-US" sz="2400" b="1" dirty="0">
                <a:solidFill>
                  <a:srgbClr val="7030A0"/>
                </a:solidFill>
              </a:rPr>
              <a:t>{</a:t>
            </a:r>
          </a:p>
          <a:p>
            <a:pPr lvl="4">
              <a:buNone/>
            </a:pPr>
            <a:r>
              <a:rPr lang="en-US" sz="2400" b="1" dirty="0">
                <a:solidFill>
                  <a:srgbClr val="7030A0"/>
                </a:solidFill>
              </a:rPr>
              <a:t>	wait(mutex); </a:t>
            </a:r>
            <a:endParaRPr lang="en-US" sz="2400" dirty="0"/>
          </a:p>
          <a:p>
            <a:pPr lvl="4">
              <a:buNone/>
            </a:pPr>
            <a:r>
              <a:rPr lang="en-US" sz="2400" dirty="0"/>
              <a:t>     </a:t>
            </a:r>
            <a:r>
              <a:rPr lang="en-US" sz="2400" b="1" dirty="0">
                <a:solidFill>
                  <a:srgbClr val="7030A0"/>
                </a:solidFill>
              </a:rPr>
              <a:t>readcount++;</a:t>
            </a:r>
          </a:p>
          <a:p>
            <a:pPr lvl="4">
              <a:buNone/>
            </a:pPr>
            <a:r>
              <a:rPr lang="en-US" sz="2400" dirty="0"/>
              <a:t>	</a:t>
            </a:r>
            <a:r>
              <a:rPr lang="en-US" sz="2400" b="1" dirty="0">
                <a:solidFill>
                  <a:srgbClr val="7030A0"/>
                </a:solidFill>
              </a:rPr>
              <a:t> if (readcount == 1)</a:t>
            </a:r>
          </a:p>
          <a:p>
            <a:pPr lvl="4">
              <a:buNone/>
            </a:pPr>
            <a:r>
              <a:rPr lang="en-US" sz="2400" b="1" dirty="0">
                <a:solidFill>
                  <a:srgbClr val="7030A0"/>
                </a:solidFill>
              </a:rPr>
              <a:t>		wait(wrt); </a:t>
            </a:r>
            <a:endParaRPr lang="en-US" sz="2400" dirty="0"/>
          </a:p>
          <a:p>
            <a:pPr lvl="4">
              <a:buNone/>
            </a:pPr>
            <a:r>
              <a:rPr lang="en-US" sz="2400" dirty="0"/>
              <a:t>      </a:t>
            </a:r>
            <a:r>
              <a:rPr lang="en-US" sz="2400" b="1" dirty="0">
                <a:solidFill>
                  <a:srgbClr val="7030A0"/>
                </a:solidFill>
              </a:rPr>
              <a:t>signal(mutex)</a:t>
            </a:r>
          </a:p>
          <a:p>
            <a:pPr lvl="4">
              <a:buNone/>
            </a:pPr>
            <a:endParaRPr lang="en-US" sz="2400" dirty="0"/>
          </a:p>
          <a:p>
            <a:pPr lvl="4">
              <a:buNone/>
            </a:pPr>
            <a:r>
              <a:rPr lang="en-US" sz="2400" dirty="0"/>
              <a:t>	// Critical Section - Reading the shared resource </a:t>
            </a:r>
          </a:p>
          <a:p>
            <a:pPr lvl="4">
              <a:buNone/>
            </a:pPr>
            <a:endParaRPr lang="en-US" sz="2400" dirty="0"/>
          </a:p>
          <a:p>
            <a:pPr lvl="4">
              <a:buNone/>
            </a:pPr>
            <a:r>
              <a:rPr lang="en-US" sz="2400" b="1" dirty="0">
                <a:solidFill>
                  <a:srgbClr val="7030A0"/>
                </a:solidFill>
              </a:rPr>
              <a:t>      wait(mutex)</a:t>
            </a:r>
            <a:endParaRPr lang="en-US" sz="2400" dirty="0"/>
          </a:p>
          <a:p>
            <a:pPr lvl="4">
              <a:buNone/>
            </a:pPr>
            <a:r>
              <a:rPr lang="en-US" sz="2400" b="1" dirty="0">
                <a:solidFill>
                  <a:srgbClr val="7030A0"/>
                </a:solidFill>
              </a:rPr>
              <a:t>    	readcount - -;</a:t>
            </a:r>
          </a:p>
          <a:p>
            <a:pPr lvl="4">
              <a:buNone/>
            </a:pPr>
            <a:r>
              <a:rPr lang="en-US" sz="2400" b="1" dirty="0">
                <a:solidFill>
                  <a:srgbClr val="7030A0"/>
                </a:solidFill>
              </a:rPr>
              <a:t>	 if (readcount == 0 )</a:t>
            </a:r>
          </a:p>
          <a:p>
            <a:pPr lvl="4">
              <a:buNone/>
            </a:pPr>
            <a:r>
              <a:rPr lang="en-US" sz="2400" b="1" dirty="0">
                <a:solidFill>
                  <a:srgbClr val="7030A0"/>
                </a:solidFill>
              </a:rPr>
              <a:t>		signal(wrt)</a:t>
            </a:r>
            <a:endParaRPr lang="en-US" sz="2400" dirty="0"/>
          </a:p>
          <a:p>
            <a:pPr lvl="4">
              <a:buNone/>
            </a:pPr>
            <a:r>
              <a:rPr lang="en-US" sz="2400" b="1" dirty="0">
                <a:solidFill>
                  <a:srgbClr val="7030A0"/>
                </a:solidFill>
              </a:rPr>
              <a:t>      signal(mutex)</a:t>
            </a:r>
            <a:endParaRPr lang="en-US" sz="2400" dirty="0"/>
          </a:p>
          <a:p>
            <a:pPr lvl="4">
              <a:buNone/>
            </a:pPr>
            <a:endParaRPr lang="en-US" sz="2400" b="1" dirty="0">
              <a:solidFill>
                <a:srgbClr val="7030A0"/>
              </a:solidFill>
            </a:endParaRPr>
          </a:p>
          <a:p>
            <a:pPr lvl="4">
              <a:buNone/>
            </a:pPr>
            <a:r>
              <a:rPr lang="en-US" sz="2400" b="1" dirty="0">
                <a:solidFill>
                  <a:srgbClr val="7030A0"/>
                </a:solidFill>
              </a:rPr>
              <a:t>}</a:t>
            </a:r>
          </a:p>
        </p:txBody>
      </p:sp>
      <p:sp>
        <p:nvSpPr>
          <p:cNvPr id="4" name="Left Brace 3"/>
          <p:cNvSpPr/>
          <p:nvPr/>
        </p:nvSpPr>
        <p:spPr>
          <a:xfrm>
            <a:off x="1905000" y="2438400"/>
            <a:ext cx="457200"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1676400" y="4114800"/>
            <a:ext cx="6858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Left Brace 7"/>
          <p:cNvSpPr/>
          <p:nvPr/>
        </p:nvSpPr>
        <p:spPr>
          <a:xfrm>
            <a:off x="1905000" y="4343400"/>
            <a:ext cx="45720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04800" y="3124200"/>
            <a:ext cx="1524000" cy="369332"/>
          </a:xfrm>
          <a:prstGeom prst="rect">
            <a:avLst/>
          </a:prstGeom>
          <a:noFill/>
        </p:spPr>
        <p:txBody>
          <a:bodyPr wrap="square" rtlCol="0">
            <a:spAutoFit/>
          </a:bodyPr>
          <a:lstStyle/>
          <a:p>
            <a:r>
              <a:rPr lang="en-US" b="1" dirty="0"/>
              <a:t>entry section </a:t>
            </a:r>
          </a:p>
        </p:txBody>
      </p:sp>
      <p:sp>
        <p:nvSpPr>
          <p:cNvPr id="10" name="TextBox 9"/>
          <p:cNvSpPr txBox="1"/>
          <p:nvPr/>
        </p:nvSpPr>
        <p:spPr>
          <a:xfrm>
            <a:off x="152400" y="3886200"/>
            <a:ext cx="1676400" cy="369332"/>
          </a:xfrm>
          <a:prstGeom prst="rect">
            <a:avLst/>
          </a:prstGeom>
          <a:noFill/>
        </p:spPr>
        <p:txBody>
          <a:bodyPr wrap="square" rtlCol="0">
            <a:spAutoFit/>
          </a:bodyPr>
          <a:lstStyle/>
          <a:p>
            <a:r>
              <a:rPr lang="en-US" b="1" dirty="0"/>
              <a:t>critical section </a:t>
            </a:r>
          </a:p>
        </p:txBody>
      </p:sp>
      <p:sp>
        <p:nvSpPr>
          <p:cNvPr id="11" name="TextBox 10"/>
          <p:cNvSpPr txBox="1"/>
          <p:nvPr/>
        </p:nvSpPr>
        <p:spPr>
          <a:xfrm>
            <a:off x="304800" y="4876800"/>
            <a:ext cx="1524000" cy="369332"/>
          </a:xfrm>
          <a:prstGeom prst="rect">
            <a:avLst/>
          </a:prstGeom>
          <a:noFill/>
        </p:spPr>
        <p:txBody>
          <a:bodyPr wrap="square" rtlCol="0">
            <a:spAutoFit/>
          </a:bodyPr>
          <a:lstStyle/>
          <a:p>
            <a:r>
              <a:rPr lang="en-US" b="1" dirty="0"/>
              <a:t>exit section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Dining Philosophers Problem</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a:solidFill>
                  <a:srgbClr val="C00000"/>
                </a:solidFill>
              </a:rPr>
              <a:t>Dining Philosophers Problem</a:t>
            </a:r>
            <a:r>
              <a:rPr lang="en-US" dirty="0"/>
              <a:t> in OS is a classical synchronization problem</a:t>
            </a:r>
          </a:p>
          <a:p>
            <a:pPr algn="just"/>
            <a:r>
              <a:rPr lang="en-US" dirty="0"/>
              <a:t>With the presence of more than one process and limited resources in the system the synchronization problem arises.</a:t>
            </a:r>
          </a:p>
          <a:p>
            <a:pPr algn="just"/>
            <a:r>
              <a:rPr lang="en-US" dirty="0"/>
              <a:t> If one resource is shared between more than one process at the same time then it can lead to data inconsistency.</a:t>
            </a:r>
          </a:p>
          <a:p>
            <a:pPr algn="just"/>
            <a:r>
              <a:rPr lang="en-US" dirty="0"/>
              <a:t>Dining Philosophers Problem shows the limitations of process synchronization for multiple processes and limited resources.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a:t>what is Dining Philosophers Problem</a:t>
            </a:r>
            <a:br>
              <a:rPr lang="en-US" b="1" dirty="0"/>
            </a:br>
            <a:endParaRPr lang="en-US" dirty="0"/>
          </a:p>
        </p:txBody>
      </p:sp>
      <p:sp>
        <p:nvSpPr>
          <p:cNvPr id="5" name="Content Placeholder 4"/>
          <p:cNvSpPr>
            <a:spLocks noGrp="1"/>
          </p:cNvSpPr>
          <p:nvPr>
            <p:ph idx="1"/>
          </p:nvPr>
        </p:nvSpPr>
        <p:spPr>
          <a:xfrm>
            <a:off x="3886200" y="1143000"/>
            <a:ext cx="4953000" cy="510540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buNone/>
            </a:pPr>
            <a:r>
              <a:rPr lang="en-US" sz="2000" b="1" dirty="0"/>
              <a:t>Constraints and Condition for the</a:t>
            </a:r>
            <a:r>
              <a:rPr lang="en-US" sz="2000" dirty="0"/>
              <a:t> </a:t>
            </a:r>
            <a:r>
              <a:rPr lang="en-US" sz="2000" b="1" dirty="0"/>
              <a:t>problem :</a:t>
            </a:r>
          </a:p>
          <a:p>
            <a:pPr>
              <a:buNone/>
            </a:pPr>
            <a:endParaRPr lang="en-US" sz="2000" b="1" dirty="0"/>
          </a:p>
          <a:p>
            <a:r>
              <a:rPr lang="en-US" sz="2000" dirty="0"/>
              <a:t>There are five philosophers sitting around a circular table.</a:t>
            </a:r>
          </a:p>
          <a:p>
            <a:r>
              <a:rPr lang="en-US" sz="2000" dirty="0"/>
              <a:t>Each philosopher alternates between two activities: </a:t>
            </a:r>
            <a:r>
              <a:rPr lang="en-US" sz="2000" b="1" dirty="0"/>
              <a:t>thinking</a:t>
            </a:r>
            <a:r>
              <a:rPr lang="en-US" sz="2000" dirty="0"/>
              <a:t> and </a:t>
            </a:r>
            <a:r>
              <a:rPr lang="en-US" sz="2000" b="1" dirty="0"/>
              <a:t>eating</a:t>
            </a:r>
            <a:r>
              <a:rPr lang="en-US" sz="2000" dirty="0"/>
              <a:t>.</a:t>
            </a:r>
          </a:p>
          <a:p>
            <a:r>
              <a:rPr lang="en-US" sz="2000" dirty="0"/>
              <a:t>In between each pair of philosophers, there is a single </a:t>
            </a:r>
            <a:r>
              <a:rPr lang="en-US" sz="2000" b="1" dirty="0"/>
              <a:t>fork</a:t>
            </a:r>
            <a:r>
              <a:rPr lang="en-US" sz="2000" dirty="0"/>
              <a:t> (five forks total).</a:t>
            </a:r>
          </a:p>
          <a:p>
            <a:r>
              <a:rPr lang="en-US" sz="2000" dirty="0"/>
              <a:t>A philosopher needs </a:t>
            </a:r>
            <a:r>
              <a:rPr lang="en-US" sz="2000" b="1" dirty="0"/>
              <a:t>both forks</a:t>
            </a:r>
            <a:r>
              <a:rPr lang="en-US" sz="2000" dirty="0"/>
              <a:t> (left and right) to eat but can only pick up one fork at a time.</a:t>
            </a:r>
          </a:p>
          <a:p>
            <a:pPr marL="0" indent="0">
              <a:buNone/>
            </a:pPr>
            <a:r>
              <a:rPr lang="en-US" sz="2000" b="1" dirty="0"/>
              <a:t>The goal is to devise a synchronization mechanism that allows the philosophers to eat without causing:</a:t>
            </a:r>
          </a:p>
          <a:p>
            <a:r>
              <a:rPr lang="en-US" sz="2000" b="1" dirty="0"/>
              <a:t>Deadlock</a:t>
            </a:r>
            <a:r>
              <a:rPr lang="en-US" sz="2000" dirty="0"/>
              <a:t> (where all philosophers are holding one fork and waiting forever for the other).</a:t>
            </a:r>
          </a:p>
          <a:p>
            <a:r>
              <a:rPr lang="en-US" sz="2000" b="1" dirty="0"/>
              <a:t>Starvation</a:t>
            </a:r>
            <a:r>
              <a:rPr lang="en-US" sz="2000" dirty="0"/>
              <a:t> (where a philosopher never gets a chance to eat).</a:t>
            </a:r>
          </a:p>
          <a:p>
            <a:endParaRPr lang="en-US" sz="2000" dirty="0"/>
          </a:p>
        </p:txBody>
      </p:sp>
      <p:pic>
        <p:nvPicPr>
          <p:cNvPr id="6" name="Picture 2"/>
          <p:cNvPicPr>
            <a:picLocks noChangeAspect="1" noChangeArrowheads="1"/>
          </p:cNvPicPr>
          <p:nvPr/>
        </p:nvPicPr>
        <p:blipFill>
          <a:blip r:embed="rId3" cstate="print"/>
          <a:srcRect/>
          <a:stretch>
            <a:fillRect/>
          </a:stretch>
        </p:blipFill>
        <p:spPr bwMode="auto">
          <a:xfrm>
            <a:off x="457200" y="1143000"/>
            <a:ext cx="3286125" cy="45720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1143000" y="762000"/>
            <a:ext cx="7010400" cy="5181599"/>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b="1" dirty="0"/>
              <a:t>Potential Solutions to Avoid Deadlock:</a:t>
            </a:r>
          </a:p>
          <a:p>
            <a:pPr algn="just"/>
            <a:r>
              <a:rPr lang="en-US" b="1" dirty="0"/>
              <a:t>Asymmetry</a:t>
            </a:r>
            <a:endParaRPr lang="en-US" dirty="0"/>
          </a:p>
          <a:p>
            <a:pPr algn="just"/>
            <a:r>
              <a:rPr lang="en-US" b="1" dirty="0"/>
              <a:t>Resource Hierarchy</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09600" y="2443163"/>
            <a:ext cx="8153400" cy="3729037"/>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buNone/>
            </a:pPr>
            <a:r>
              <a:rPr lang="en-US" b="1" dirty="0"/>
              <a:t>1. Asymmetry---How it Works</a:t>
            </a:r>
            <a:r>
              <a:rPr lang="en-US" dirty="0"/>
              <a:t>:</a:t>
            </a:r>
          </a:p>
          <a:p>
            <a:pPr algn="just"/>
            <a:r>
              <a:rPr lang="en-US" dirty="0"/>
              <a:t>If all philosophers attempt to pick up their </a:t>
            </a:r>
            <a:r>
              <a:rPr lang="en-US" b="1" dirty="0"/>
              <a:t>left fork first</a:t>
            </a:r>
            <a:r>
              <a:rPr lang="en-US" dirty="0"/>
              <a:t> and wait for their </a:t>
            </a:r>
            <a:r>
              <a:rPr lang="en-US" b="1" dirty="0"/>
              <a:t>right fork</a:t>
            </a:r>
            <a:r>
              <a:rPr lang="en-US" dirty="0"/>
              <a:t>, it can lead to deadlock (where all philosophers are waiting for a resource held by someone else).</a:t>
            </a:r>
          </a:p>
          <a:p>
            <a:pPr algn="just"/>
            <a:r>
              <a:rPr lang="en-US" dirty="0"/>
              <a:t>By making </a:t>
            </a:r>
            <a:r>
              <a:rPr lang="en-US" b="1" dirty="0"/>
              <a:t>Philosopher 0</a:t>
            </a:r>
            <a:r>
              <a:rPr lang="en-US" dirty="0"/>
              <a:t> pick up the </a:t>
            </a:r>
            <a:r>
              <a:rPr lang="en-US" b="1" dirty="0"/>
              <a:t>right fork first</a:t>
            </a:r>
            <a:r>
              <a:rPr lang="en-US" dirty="0"/>
              <a:t>, the cycle of waiting is broken, ensuring that at least one philosopher will always be able to pick up both forks and eat, which prevents deadlock.</a:t>
            </a:r>
          </a:p>
          <a:p>
            <a:pPr algn="just"/>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b="1" dirty="0"/>
              <a:t>Advantages</a:t>
            </a:r>
            <a:r>
              <a:rPr lang="en-US" dirty="0"/>
              <a:t>:</a:t>
            </a:r>
          </a:p>
          <a:p>
            <a:r>
              <a:rPr lang="en-US" dirty="0"/>
              <a:t>Allows more </a:t>
            </a:r>
            <a:r>
              <a:rPr lang="en-US" b="1" dirty="0"/>
              <a:t>concurrent eating</a:t>
            </a:r>
            <a:r>
              <a:rPr lang="en-US" dirty="0"/>
              <a:t> when forks are available.</a:t>
            </a:r>
          </a:p>
          <a:p>
            <a:r>
              <a:rPr lang="en-US" dirty="0"/>
              <a:t>Simple to implement and efficient in practice.</a:t>
            </a:r>
          </a:p>
          <a:p>
            <a:pPr>
              <a:buNone/>
            </a:pPr>
            <a:r>
              <a:rPr lang="en-US" b="1" dirty="0"/>
              <a:t>Disadvantages</a:t>
            </a:r>
            <a:r>
              <a:rPr lang="en-US" dirty="0"/>
              <a:t>:</a:t>
            </a:r>
          </a:p>
          <a:p>
            <a:r>
              <a:rPr lang="en-US" dirty="0"/>
              <a:t>Although it prevents deadlock, it </a:t>
            </a:r>
            <a:r>
              <a:rPr lang="en-US" b="1" dirty="0"/>
              <a:t>does not prevent starvation</a:t>
            </a:r>
            <a:r>
              <a:rPr lang="en-US" dirty="0"/>
              <a:t>—a philosopher could still end up waiting indefinitely if the scheduling is unfavorable.</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381000"/>
            <a:ext cx="8382000" cy="4343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324600"/>
          </a:xfrm>
        </p:spPr>
        <p:txBody>
          <a:bodyPr>
            <a:normAutofit fontScale="85000" lnSpcReduction="20000"/>
          </a:bodyPr>
          <a:lstStyle/>
          <a:p>
            <a:pPr algn="just"/>
            <a:r>
              <a:rPr lang="en-US" b="1" dirty="0"/>
              <a:t>CPU scheduling information</a:t>
            </a:r>
          </a:p>
          <a:p>
            <a:pPr lvl="1" algn="just"/>
            <a:r>
              <a:rPr lang="en-US" dirty="0"/>
              <a:t>Process priority and additional scheduling information are required for the process to be scheduled.</a:t>
            </a:r>
          </a:p>
          <a:p>
            <a:pPr algn="just"/>
            <a:r>
              <a:rPr lang="en-US" b="1" dirty="0"/>
              <a:t>Memory management information</a:t>
            </a:r>
          </a:p>
          <a:p>
            <a:pPr lvl="1" algn="just"/>
            <a:r>
              <a:rPr lang="en-US" dirty="0"/>
              <a:t>This includes information from the page table, memory limitations, and segment table, all of which are dependent on the amount of memory used by the OS.</a:t>
            </a:r>
          </a:p>
          <a:p>
            <a:pPr algn="just"/>
            <a:r>
              <a:rPr lang="en-US" b="1" dirty="0"/>
              <a:t>Accounting information</a:t>
            </a:r>
          </a:p>
          <a:p>
            <a:pPr lvl="1" algn="just"/>
            <a:r>
              <a:rPr lang="en-US" dirty="0"/>
              <a:t>This comprises CPU use for process execution, time constraints, and execution ID, among other things.</a:t>
            </a:r>
          </a:p>
          <a:p>
            <a:pPr algn="just"/>
            <a:r>
              <a:rPr lang="en-US" b="1" dirty="0"/>
              <a:t>IO status information</a:t>
            </a:r>
          </a:p>
          <a:p>
            <a:pPr lvl="1" algn="just"/>
            <a:r>
              <a:rPr lang="en-US" dirty="0"/>
              <a:t>OS also maintain the list of all open devices which are used during the execution of the process.</a:t>
            </a:r>
          </a:p>
          <a:p>
            <a:pPr marL="342900" lvl="1" indent="-342900" algn="just">
              <a:buFont typeface="Arial" pitchFamily="34" charset="0"/>
              <a:buChar char="•"/>
            </a:pPr>
            <a:r>
              <a:rPr lang="en-US" b="1" dirty="0"/>
              <a:t>List of open files</a:t>
            </a:r>
          </a:p>
          <a:p>
            <a:pPr lvl="1" algn="just"/>
            <a:r>
              <a:rPr lang="en-US" dirty="0"/>
              <a:t>During the Execution, Every process uses some files which need to be present in the main memory. OS also maintains a list of open files in the PCB..</a:t>
            </a:r>
          </a:p>
          <a:p>
            <a:pPr lvl="1"/>
            <a:endParaRPr lang="en-US" dirty="0"/>
          </a:p>
          <a:p>
            <a:endParaRPr lang="en-US" dirty="0"/>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Pseudo code for Asymmetry Solution(Semaphore):</a:t>
            </a:r>
            <a:br>
              <a:rPr lang="en-US" b="1" dirty="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1447800"/>
            <a:ext cx="5410200" cy="4582319"/>
          </a:xfrm>
          <a:prstGeom prst="rect">
            <a:avLst/>
          </a:prstGeom>
          <a:noFill/>
          <a:ln w="9525">
            <a:noFill/>
            <a:miter lim="800000"/>
            <a:headEnd/>
            <a:tailEnd/>
          </a:ln>
        </p:spPr>
      </p:pic>
      <p:sp>
        <p:nvSpPr>
          <p:cNvPr id="5" name="TextBox 4"/>
          <p:cNvSpPr txBox="1"/>
          <p:nvPr/>
        </p:nvSpPr>
        <p:spPr>
          <a:xfrm>
            <a:off x="7924800" y="2438400"/>
            <a:ext cx="457200" cy="369332"/>
          </a:xfrm>
          <a:prstGeom prst="rect">
            <a:avLst/>
          </a:prstGeom>
          <a:noFill/>
        </p:spPr>
        <p:txBody>
          <a:bodyPr wrap="square" rtlCol="0">
            <a:spAutoFit/>
          </a:bodyPr>
          <a:lstStyle/>
          <a:p>
            <a:r>
              <a:rPr lang="en-US" b="1" dirty="0">
                <a:solidFill>
                  <a:schemeClr val="bg1"/>
                </a:solidFill>
              </a:rPr>
              <a:t>C1</a:t>
            </a:r>
          </a:p>
        </p:txBody>
      </p:sp>
      <p:sp>
        <p:nvSpPr>
          <p:cNvPr id="6" name="TextBox 5"/>
          <p:cNvSpPr txBox="1"/>
          <p:nvPr/>
        </p:nvSpPr>
        <p:spPr>
          <a:xfrm>
            <a:off x="8229600" y="4495800"/>
            <a:ext cx="457200" cy="369332"/>
          </a:xfrm>
          <a:prstGeom prst="rect">
            <a:avLst/>
          </a:prstGeom>
          <a:noFill/>
        </p:spPr>
        <p:txBody>
          <a:bodyPr wrap="square" rtlCol="0">
            <a:spAutoFit/>
          </a:bodyPr>
          <a:lstStyle/>
          <a:p>
            <a:endParaRPr lang="en-US" b="1" dirty="0">
              <a:solidFill>
                <a:schemeClr val="bg1"/>
              </a:solidFill>
            </a:endParaRPr>
          </a:p>
        </p:txBody>
      </p:sp>
      <p:sp>
        <p:nvSpPr>
          <p:cNvPr id="10" name="TextBox 9"/>
          <p:cNvSpPr txBox="1"/>
          <p:nvPr/>
        </p:nvSpPr>
        <p:spPr>
          <a:xfrm>
            <a:off x="5867400" y="4267200"/>
            <a:ext cx="457200" cy="369332"/>
          </a:xfrm>
          <a:prstGeom prst="rect">
            <a:avLst/>
          </a:prstGeom>
          <a:noFill/>
        </p:spPr>
        <p:txBody>
          <a:bodyPr wrap="square" rtlCol="0">
            <a:spAutoFit/>
          </a:bodyPr>
          <a:lstStyle/>
          <a:p>
            <a:r>
              <a:rPr lang="en-US" b="1" dirty="0">
                <a:solidFill>
                  <a:schemeClr val="bg1"/>
                </a:solidFill>
              </a:rPr>
              <a:t>C4</a:t>
            </a:r>
          </a:p>
        </p:txBody>
      </p:sp>
      <p:sp>
        <p:nvSpPr>
          <p:cNvPr id="11" name="TextBox 10"/>
          <p:cNvSpPr txBox="1"/>
          <p:nvPr/>
        </p:nvSpPr>
        <p:spPr>
          <a:xfrm>
            <a:off x="7010400" y="5638800"/>
            <a:ext cx="457200" cy="369332"/>
          </a:xfrm>
          <a:prstGeom prst="rect">
            <a:avLst/>
          </a:prstGeom>
          <a:noFill/>
        </p:spPr>
        <p:txBody>
          <a:bodyPr wrap="square" rtlCol="0">
            <a:spAutoFit/>
          </a:bodyPr>
          <a:lstStyle/>
          <a:p>
            <a:r>
              <a:rPr lang="en-US" b="1" dirty="0">
                <a:solidFill>
                  <a:schemeClr val="bg1"/>
                </a:solidFill>
              </a:rPr>
              <a:t>C3</a:t>
            </a:r>
          </a:p>
        </p:txBody>
      </p:sp>
      <p:sp>
        <p:nvSpPr>
          <p:cNvPr id="12" name="TextBox 11"/>
          <p:cNvSpPr txBox="1"/>
          <p:nvPr/>
        </p:nvSpPr>
        <p:spPr>
          <a:xfrm>
            <a:off x="6324600" y="2362200"/>
            <a:ext cx="457200" cy="369332"/>
          </a:xfrm>
          <a:prstGeom prst="rect">
            <a:avLst/>
          </a:prstGeom>
          <a:noFill/>
        </p:spPr>
        <p:txBody>
          <a:bodyPr wrap="square" rtlCol="0">
            <a:spAutoFit/>
          </a:bodyPr>
          <a:lstStyle/>
          <a:p>
            <a:r>
              <a:rPr lang="en-US" b="1" dirty="0">
                <a:solidFill>
                  <a:schemeClr val="bg1"/>
                </a:solidFill>
              </a:rPr>
              <a:t>C5</a:t>
            </a:r>
          </a:p>
        </p:txBody>
      </p:sp>
      <p:sp>
        <p:nvSpPr>
          <p:cNvPr id="13" name="TextBox 12"/>
          <p:cNvSpPr txBox="1"/>
          <p:nvPr/>
        </p:nvSpPr>
        <p:spPr>
          <a:xfrm>
            <a:off x="8229600" y="4495800"/>
            <a:ext cx="457200" cy="369332"/>
          </a:xfrm>
          <a:prstGeom prst="rect">
            <a:avLst/>
          </a:prstGeom>
          <a:noFill/>
        </p:spPr>
        <p:txBody>
          <a:bodyPr wrap="square" rtlCol="0">
            <a:spAutoFit/>
          </a:bodyPr>
          <a:lstStyle/>
          <a:p>
            <a:r>
              <a:rPr lang="en-US" b="1" dirty="0">
                <a:solidFill>
                  <a:schemeClr val="bg1"/>
                </a:solidFill>
              </a:rPr>
              <a:t>C2</a:t>
            </a:r>
          </a:p>
        </p:txBody>
      </p:sp>
      <p:pic>
        <p:nvPicPr>
          <p:cNvPr id="16" name="Picture 15"/>
          <p:cNvPicPr>
            <a:picLocks noChangeAspect="1" noChangeArrowheads="1"/>
          </p:cNvPicPr>
          <p:nvPr/>
        </p:nvPicPr>
        <p:blipFill>
          <a:blip r:embed="rId3" cstate="print"/>
          <a:srcRect/>
          <a:stretch>
            <a:fillRect/>
          </a:stretch>
        </p:blipFill>
        <p:spPr bwMode="auto">
          <a:xfrm>
            <a:off x="5943600" y="1524000"/>
            <a:ext cx="2895600" cy="4495800"/>
          </a:xfrm>
          <a:prstGeom prst="rect">
            <a:avLst/>
          </a:prstGeom>
          <a:noFill/>
          <a:ln w="9525">
            <a:noFill/>
            <a:miter lim="800000"/>
            <a:headEnd/>
            <a:tailEnd/>
          </a:ln>
        </p:spPr>
      </p:pic>
      <p:sp>
        <p:nvSpPr>
          <p:cNvPr id="18" name="TextBox 17"/>
          <p:cNvSpPr txBox="1"/>
          <p:nvPr/>
        </p:nvSpPr>
        <p:spPr>
          <a:xfrm>
            <a:off x="8077200" y="2438400"/>
            <a:ext cx="533400" cy="369332"/>
          </a:xfrm>
          <a:prstGeom prst="rect">
            <a:avLst/>
          </a:prstGeom>
          <a:noFill/>
        </p:spPr>
        <p:txBody>
          <a:bodyPr wrap="square" rtlCol="0">
            <a:spAutoFit/>
          </a:bodyPr>
          <a:lstStyle/>
          <a:p>
            <a:r>
              <a:rPr lang="en-US" b="1" dirty="0">
                <a:solidFill>
                  <a:schemeClr val="bg1"/>
                </a:solidFill>
              </a:rPr>
              <a:t>C1</a:t>
            </a:r>
          </a:p>
        </p:txBody>
      </p:sp>
      <p:sp>
        <p:nvSpPr>
          <p:cNvPr id="19" name="TextBox 18"/>
          <p:cNvSpPr txBox="1"/>
          <p:nvPr/>
        </p:nvSpPr>
        <p:spPr>
          <a:xfrm>
            <a:off x="8305800" y="4495800"/>
            <a:ext cx="533400" cy="369332"/>
          </a:xfrm>
          <a:prstGeom prst="rect">
            <a:avLst/>
          </a:prstGeom>
          <a:noFill/>
        </p:spPr>
        <p:txBody>
          <a:bodyPr wrap="square" rtlCol="0">
            <a:spAutoFit/>
          </a:bodyPr>
          <a:lstStyle/>
          <a:p>
            <a:r>
              <a:rPr lang="en-US" b="1" dirty="0">
                <a:solidFill>
                  <a:schemeClr val="bg1"/>
                </a:solidFill>
              </a:rPr>
              <a:t>C2</a:t>
            </a:r>
          </a:p>
        </p:txBody>
      </p:sp>
      <p:sp>
        <p:nvSpPr>
          <p:cNvPr id="20" name="TextBox 19"/>
          <p:cNvSpPr txBox="1"/>
          <p:nvPr/>
        </p:nvSpPr>
        <p:spPr>
          <a:xfrm>
            <a:off x="7086600" y="5638800"/>
            <a:ext cx="533400" cy="369332"/>
          </a:xfrm>
          <a:prstGeom prst="rect">
            <a:avLst/>
          </a:prstGeom>
          <a:noFill/>
        </p:spPr>
        <p:txBody>
          <a:bodyPr wrap="square" rtlCol="0">
            <a:spAutoFit/>
          </a:bodyPr>
          <a:lstStyle/>
          <a:p>
            <a:r>
              <a:rPr lang="en-US" b="1" dirty="0">
                <a:solidFill>
                  <a:schemeClr val="bg1"/>
                </a:solidFill>
              </a:rPr>
              <a:t>C3</a:t>
            </a:r>
          </a:p>
        </p:txBody>
      </p:sp>
      <p:sp>
        <p:nvSpPr>
          <p:cNvPr id="21" name="TextBox 20"/>
          <p:cNvSpPr txBox="1"/>
          <p:nvPr/>
        </p:nvSpPr>
        <p:spPr>
          <a:xfrm>
            <a:off x="5867400" y="4343400"/>
            <a:ext cx="533400" cy="369332"/>
          </a:xfrm>
          <a:prstGeom prst="rect">
            <a:avLst/>
          </a:prstGeom>
          <a:noFill/>
        </p:spPr>
        <p:txBody>
          <a:bodyPr wrap="square" rtlCol="0">
            <a:spAutoFit/>
          </a:bodyPr>
          <a:lstStyle/>
          <a:p>
            <a:r>
              <a:rPr lang="en-US" b="1" dirty="0">
                <a:solidFill>
                  <a:schemeClr val="bg1"/>
                </a:solidFill>
              </a:rPr>
              <a:t>C4</a:t>
            </a:r>
          </a:p>
        </p:txBody>
      </p:sp>
      <p:sp>
        <p:nvSpPr>
          <p:cNvPr id="22" name="TextBox 21"/>
          <p:cNvSpPr txBox="1"/>
          <p:nvPr/>
        </p:nvSpPr>
        <p:spPr>
          <a:xfrm>
            <a:off x="6324600" y="2438400"/>
            <a:ext cx="533400" cy="369332"/>
          </a:xfrm>
          <a:prstGeom prst="rect">
            <a:avLst/>
          </a:prstGeom>
          <a:noFill/>
        </p:spPr>
        <p:txBody>
          <a:bodyPr wrap="square" rtlCol="0">
            <a:spAutoFit/>
          </a:bodyPr>
          <a:lstStyle/>
          <a:p>
            <a:r>
              <a:rPr lang="en-US" b="1" dirty="0">
                <a:solidFill>
                  <a:schemeClr val="bg1"/>
                </a:solidFill>
              </a:rPr>
              <a:t>C0</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p>
            <a:r>
              <a:rPr lang="en-US" dirty="0"/>
              <a:t>2. </a:t>
            </a:r>
            <a:r>
              <a:rPr lang="en-US" b="1" dirty="0"/>
              <a:t>Resource Hierarchy Solution</a:t>
            </a:r>
            <a:r>
              <a:rPr lang="en-US" dirty="0"/>
              <a:t>:</a:t>
            </a:r>
          </a:p>
        </p:txBody>
      </p:sp>
      <p:sp>
        <p:nvSpPr>
          <p:cNvPr id="3" name="Content Placeholder 2"/>
          <p:cNvSpPr>
            <a:spLocks noGrp="1"/>
          </p:cNvSpPr>
          <p:nvPr>
            <p:ph idx="1"/>
          </p:nvPr>
        </p:nvSpPr>
        <p:spPr>
          <a:xfrm>
            <a:off x="457200" y="1143000"/>
            <a:ext cx="8229600" cy="4983163"/>
          </a:xfrm>
        </p:spPr>
        <p:txBody>
          <a:bodyPr/>
          <a:lstStyle/>
          <a:p>
            <a:pPr algn="just"/>
            <a:r>
              <a:rPr lang="en-US" dirty="0"/>
              <a:t>In the resource hierarchy solution, philosophers are forced to pick up </a:t>
            </a:r>
            <a:r>
              <a:rPr lang="en-US" b="1" dirty="0"/>
              <a:t>both forks simultaneously</a:t>
            </a:r>
            <a:r>
              <a:rPr lang="en-US" dirty="0"/>
              <a:t> by using a </a:t>
            </a:r>
            <a:r>
              <a:rPr lang="en-US" b="1" dirty="0"/>
              <a:t>single mutex</a:t>
            </a:r>
            <a:r>
              <a:rPr lang="en-US" dirty="0"/>
              <a:t> (lock) that controls access to the forks. </a:t>
            </a:r>
          </a:p>
          <a:p>
            <a:pPr algn="just"/>
            <a:r>
              <a:rPr lang="en-US" dirty="0"/>
              <a:t>This ensures that </a:t>
            </a:r>
            <a:r>
              <a:rPr lang="en-US" b="1" dirty="0"/>
              <a:t>only one philosopher at a time</a:t>
            </a:r>
            <a:r>
              <a:rPr lang="en-US" dirty="0"/>
              <a:t> can attempt to pick up forks, preventing deadlock.</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buNone/>
            </a:pPr>
            <a:r>
              <a:rPr lang="en-US" b="1" dirty="0"/>
              <a:t>How it Works</a:t>
            </a:r>
            <a:r>
              <a:rPr lang="en-US" dirty="0"/>
              <a:t>:</a:t>
            </a:r>
          </a:p>
          <a:p>
            <a:pPr algn="just"/>
            <a:r>
              <a:rPr lang="en-US" dirty="0"/>
              <a:t>A global </a:t>
            </a:r>
            <a:r>
              <a:rPr lang="en-US" b="1" dirty="0"/>
              <a:t>mutex lock</a:t>
            </a:r>
            <a:r>
              <a:rPr lang="en-US" dirty="0"/>
              <a:t> is used to make sure that when a philosopher wants to eat, they acquire </a:t>
            </a:r>
            <a:r>
              <a:rPr lang="en-US" b="1" dirty="0"/>
              <a:t>both forks</a:t>
            </a:r>
            <a:r>
              <a:rPr lang="en-US" dirty="0"/>
              <a:t> at the same time (or none at all).</a:t>
            </a:r>
          </a:p>
          <a:p>
            <a:pPr algn="just"/>
            <a:r>
              <a:rPr lang="en-US" dirty="0"/>
              <a:t>If the mutex is locked, the philosopher must wait until it is available, ensuring that no philosopher gets stuck holding one fork while waiting for the other, which prevents deadlock.</a:t>
            </a:r>
          </a:p>
          <a:p>
            <a:pPr algn="just"/>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lnSpcReduction="10000"/>
          </a:bodyPr>
          <a:lstStyle/>
          <a:p>
            <a:pPr>
              <a:buNone/>
            </a:pPr>
            <a:r>
              <a:rPr lang="en-US" b="1" dirty="0"/>
              <a:t>Advantages</a:t>
            </a:r>
            <a:r>
              <a:rPr lang="en-US" dirty="0"/>
              <a:t>:</a:t>
            </a:r>
          </a:p>
          <a:p>
            <a:r>
              <a:rPr lang="en-US" dirty="0"/>
              <a:t> Ensures that deadlock cannot happen because a philosopher either acquires both forks or none.</a:t>
            </a:r>
          </a:p>
          <a:p>
            <a:pPr>
              <a:buNone/>
            </a:pPr>
            <a:r>
              <a:rPr lang="en-US" b="1" dirty="0"/>
              <a:t>Disadvantages</a:t>
            </a:r>
            <a:r>
              <a:rPr lang="en-US" dirty="0"/>
              <a:t>:</a:t>
            </a:r>
          </a:p>
          <a:p>
            <a:r>
              <a:rPr lang="en-US" b="1" dirty="0"/>
              <a:t>Reduces concurrency</a:t>
            </a:r>
            <a:r>
              <a:rPr lang="en-US" dirty="0"/>
              <a:t>—only one philosopher can eat at a time, which could lead to inefficient use of resources.</a:t>
            </a:r>
          </a:p>
          <a:p>
            <a:r>
              <a:rPr lang="en-US" dirty="0"/>
              <a:t>While it prevents deadlock, it still doesn't prevent </a:t>
            </a:r>
            <a:r>
              <a:rPr lang="en-US" b="1" dirty="0"/>
              <a:t>starvation</a:t>
            </a:r>
            <a:r>
              <a:rPr lang="en-US" dirty="0"/>
              <a:t> completely (if a philosopher is consistently denied access to the mutex).</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t>Pseudo code for Resource Hierarchy Solution:</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304800" y="1143000"/>
            <a:ext cx="6019800" cy="5410200"/>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6324600" y="1143000"/>
            <a:ext cx="2514600" cy="4876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533400" y="381000"/>
            <a:ext cx="8229599" cy="573960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6000" b="1" i="1" dirty="0">
                <a:solidFill>
                  <a:srgbClr val="C00000"/>
                </a:solidFill>
              </a:rPr>
              <a:t>Process states which characterize the behavior of processes.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Two-State Process Model</a:t>
            </a:r>
          </a:p>
        </p:txBody>
      </p:sp>
      <p:sp>
        <p:nvSpPr>
          <p:cNvPr id="5" name="Rectangle 4"/>
          <p:cNvSpPr/>
          <p:nvPr/>
        </p:nvSpPr>
        <p:spPr>
          <a:xfrm>
            <a:off x="685800" y="1600200"/>
            <a:ext cx="8153400" cy="2308324"/>
          </a:xfrm>
          <a:prstGeom prst="rect">
            <a:avLst/>
          </a:prstGeom>
        </p:spPr>
        <p:txBody>
          <a:bodyPr wrap="square">
            <a:spAutoFit/>
          </a:bodyPr>
          <a:lstStyle/>
          <a:p>
            <a:r>
              <a:rPr lang="en-US" sz="2400" dirty="0"/>
              <a:t>A process goes through different states in its entire lifecycle.</a:t>
            </a:r>
          </a:p>
          <a:p>
            <a:endParaRPr lang="en-US" sz="2400" dirty="0"/>
          </a:p>
          <a:p>
            <a:pPr>
              <a:buFont typeface="Arial" pitchFamily="34" charset="0"/>
              <a:buChar char="•"/>
            </a:pPr>
            <a:r>
              <a:rPr lang="en-US" sz="2400" b="1" dirty="0"/>
              <a:t> Running</a:t>
            </a:r>
            <a:r>
              <a:rPr lang="en-US" sz="2400" dirty="0"/>
              <a:t>: The process is currently being executed by the CPU.</a:t>
            </a:r>
          </a:p>
          <a:p>
            <a:pPr>
              <a:buFont typeface="Arial" pitchFamily="34" charset="0"/>
              <a:buChar char="•"/>
            </a:pPr>
            <a:r>
              <a:rPr lang="en-US" sz="2400" dirty="0"/>
              <a:t> </a:t>
            </a:r>
            <a:r>
              <a:rPr lang="en-US" sz="2400" b="1" dirty="0"/>
              <a:t>Not Running</a:t>
            </a:r>
            <a:r>
              <a:rPr lang="en-US" sz="2400" dirty="0"/>
              <a:t>: The process is not currently being executed. This state encompasses everything that is not running, such as waiting for I/O, ready to run but waiting for CPU time, etc.</a:t>
            </a:r>
          </a:p>
        </p:txBody>
      </p:sp>
      <p:pic>
        <p:nvPicPr>
          <p:cNvPr id="1027" name="Picture 3"/>
          <p:cNvPicPr>
            <a:picLocks noChangeAspect="1" noChangeArrowheads="1"/>
          </p:cNvPicPr>
          <p:nvPr/>
        </p:nvPicPr>
        <p:blipFill>
          <a:blip r:embed="rId2" cstate="print"/>
          <a:srcRect/>
          <a:stretch>
            <a:fillRect/>
          </a:stretch>
        </p:blipFill>
        <p:spPr bwMode="auto">
          <a:xfrm>
            <a:off x="1295400" y="4114800"/>
            <a:ext cx="6705600" cy="2286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5800" y="533400"/>
            <a:ext cx="7924800" cy="579119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Termination</a:t>
            </a:r>
          </a:p>
        </p:txBody>
      </p:sp>
      <p:sp>
        <p:nvSpPr>
          <p:cNvPr id="3" name="Content Placeholder 2"/>
          <p:cNvSpPr>
            <a:spLocks noGrp="1"/>
          </p:cNvSpPr>
          <p:nvPr>
            <p:ph idx="1"/>
          </p:nvPr>
        </p:nvSpPr>
        <p:spPr/>
        <p:txBody>
          <a:bodyPr>
            <a:normAutofit/>
          </a:bodyPr>
          <a:lstStyle/>
          <a:p>
            <a:r>
              <a:rPr lang="en-US" dirty="0"/>
              <a:t>There must be some way that a process can indicate completion.</a:t>
            </a:r>
          </a:p>
          <a:p>
            <a:r>
              <a:rPr lang="en-US" dirty="0"/>
              <a:t>This indication may be :</a:t>
            </a:r>
          </a:p>
          <a:p>
            <a:pPr lvl="1"/>
            <a:r>
              <a:rPr lang="en-US" dirty="0"/>
              <a:t>A HALT instruction generating an interrupt alert to the OS.</a:t>
            </a:r>
          </a:p>
          <a:p>
            <a:pPr lvl="1"/>
            <a:r>
              <a:rPr lang="en-US" dirty="0"/>
              <a:t>A user action (e.g. log off, quitting an application)</a:t>
            </a:r>
          </a:p>
          <a:p>
            <a:pPr lvl="1"/>
            <a:r>
              <a:rPr lang="en-US" dirty="0"/>
              <a:t>A fault or error</a:t>
            </a:r>
          </a:p>
          <a:p>
            <a:pPr lvl="1"/>
            <a:r>
              <a:rPr lang="en-US" dirty="0"/>
              <a:t>Parent process terminating</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dirty="0"/>
              <a:t>Problems with two state model?</a:t>
            </a:r>
          </a:p>
        </p:txBody>
      </p:sp>
      <p:sp>
        <p:nvSpPr>
          <p:cNvPr id="3" name="Content Placeholder 2"/>
          <p:cNvSpPr>
            <a:spLocks noGrp="1"/>
          </p:cNvSpPr>
          <p:nvPr>
            <p:ph idx="1"/>
          </p:nvPr>
        </p:nvSpPr>
        <p:spPr>
          <a:xfrm>
            <a:off x="457200" y="1066800"/>
            <a:ext cx="8382000" cy="4267200"/>
          </a:xfrm>
        </p:spPr>
        <p:txBody>
          <a:bodyPr>
            <a:normAutofit/>
          </a:bodyPr>
          <a:lstStyle/>
          <a:p>
            <a:pPr algn="just"/>
            <a:r>
              <a:rPr lang="en-US" dirty="0"/>
              <a:t>The 2-state model combines all non-running processes into one state, making it difficult to manage processes that are waiting for different reasons (e.g., I/O completion vs. ready to run).</a:t>
            </a:r>
          </a:p>
          <a:p>
            <a:pPr algn="just"/>
            <a:r>
              <a:rPr lang="en-US" dirty="0"/>
              <a:t>The 5-state model introduces distinct states like Ready, Blocked, and New, which allows the OS to handle processes more precisely and efficiently.</a:t>
            </a:r>
          </a:p>
          <a:p>
            <a:pPr lvl="1" algn="just">
              <a:buNone/>
            </a:pPr>
            <a:endParaRPr lang="en-US" dirty="0"/>
          </a:p>
          <a:p>
            <a:pPr algn="just"/>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Five-State Model</a:t>
            </a:r>
          </a:p>
        </p:txBody>
      </p:sp>
      <p:sp>
        <p:nvSpPr>
          <p:cNvPr id="3" name="Content Placeholder 2"/>
          <p:cNvSpPr>
            <a:spLocks noGrp="1"/>
          </p:cNvSpPr>
          <p:nvPr>
            <p:ph idx="1"/>
          </p:nvPr>
        </p:nvSpPr>
        <p:spPr/>
        <p:txBody>
          <a:bodyPr/>
          <a:lstStyle/>
          <a:p>
            <a:endParaRPr lang="en-US" dirty="0"/>
          </a:p>
          <a:p>
            <a:r>
              <a:rPr lang="en-US" dirty="0"/>
              <a:t>Running</a:t>
            </a:r>
          </a:p>
          <a:p>
            <a:r>
              <a:rPr lang="en-US" dirty="0"/>
              <a:t>Ready</a:t>
            </a:r>
          </a:p>
          <a:p>
            <a:r>
              <a:rPr lang="en-US" dirty="0"/>
              <a:t>Blocked</a:t>
            </a:r>
          </a:p>
          <a:p>
            <a:r>
              <a:rPr lang="en-US" dirty="0"/>
              <a:t>New</a:t>
            </a:r>
          </a:p>
          <a:p>
            <a:r>
              <a:rPr lang="en-US" dirty="0"/>
              <a:t>Exit</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743200" y="1600200"/>
            <a:ext cx="6086475" cy="4419600"/>
          </a:xfrm>
          <a:prstGeom prst="rect">
            <a:avLst/>
          </a:prstGeom>
          <a:noFill/>
          <a:ln w="9525">
            <a:solidFill>
              <a:srgbClr val="C00000"/>
            </a:solid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33400" y="0"/>
            <a:ext cx="8305799" cy="6553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Content</a:t>
            </a:r>
          </a:p>
        </p:txBody>
      </p:sp>
      <p:sp>
        <p:nvSpPr>
          <p:cNvPr id="3" name="Content Placeholder 2"/>
          <p:cNvSpPr>
            <a:spLocks noGrp="1"/>
          </p:cNvSpPr>
          <p:nvPr>
            <p:ph idx="1"/>
          </p:nvPr>
        </p:nvSpPr>
        <p:spPr>
          <a:xfrm>
            <a:off x="457200" y="990600"/>
            <a:ext cx="8229600" cy="5135563"/>
          </a:xfrm>
        </p:spPr>
        <p:txBody>
          <a:bodyPr>
            <a:normAutofit fontScale="92500"/>
          </a:bodyPr>
          <a:lstStyle/>
          <a:p>
            <a:r>
              <a:rPr lang="en-US" b="1" dirty="0"/>
              <a:t>Process management:</a:t>
            </a:r>
            <a:r>
              <a:rPr lang="en-US" dirty="0"/>
              <a:t> Process Concept, Process States: 2, 5, 7 state models, Process Description, Process Control, </a:t>
            </a:r>
          </a:p>
          <a:p>
            <a:r>
              <a:rPr lang="en-US" dirty="0"/>
              <a:t>Multithreading models, Thread implementations – user level and kernel level threads, </a:t>
            </a:r>
          </a:p>
          <a:p>
            <a:r>
              <a:rPr lang="en-US" dirty="0"/>
              <a:t>Concurrency: Issues with concurrency, Principles of Concurrency, </a:t>
            </a:r>
          </a:p>
          <a:p>
            <a:r>
              <a:rPr lang="en-US" dirty="0"/>
              <a:t>Mutual Exclusion: OS/Programming Language Support: Semaphores, Mutex, </a:t>
            </a:r>
          </a:p>
          <a:p>
            <a:r>
              <a:rPr lang="en-US" dirty="0"/>
              <a:t>Classical Process Synchronization problems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Using Two Queues</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09600" y="990601"/>
            <a:ext cx="7848599" cy="4876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0000" lnSpcReduction="20000"/>
          </a:bodyPr>
          <a:lstStyle/>
          <a:p>
            <a:pPr algn="just">
              <a:buNone/>
            </a:pPr>
            <a:r>
              <a:rPr lang="en-US" b="1" dirty="0"/>
              <a:t>Components:</a:t>
            </a:r>
          </a:p>
          <a:p>
            <a:pPr algn="just"/>
            <a:r>
              <a:rPr lang="en-US" b="1" dirty="0"/>
              <a:t>Ready Queue</a:t>
            </a:r>
            <a:r>
              <a:rPr lang="en-US" dirty="0"/>
              <a:t>: This queue holds all the processes that are ready to be executed by the CPU but are waiting for their turn.</a:t>
            </a:r>
          </a:p>
          <a:p>
            <a:pPr algn="just"/>
            <a:r>
              <a:rPr lang="en-US" b="1" dirty="0"/>
              <a:t>Blocked Queue</a:t>
            </a:r>
            <a:r>
              <a:rPr lang="en-US" dirty="0"/>
              <a:t>: This queue holds all the processes that are currently waiting for some event to occur (e.g., I/O completion).</a:t>
            </a:r>
          </a:p>
          <a:p>
            <a:pPr algn="just"/>
            <a:r>
              <a:rPr lang="en-US" b="1" dirty="0"/>
              <a:t>Processor</a:t>
            </a:r>
            <a:r>
              <a:rPr lang="en-US" dirty="0"/>
              <a:t>: The CPU that executes the processes.</a:t>
            </a:r>
          </a:p>
          <a:p>
            <a:pPr algn="just">
              <a:buNone/>
            </a:pPr>
            <a:r>
              <a:rPr lang="en-US" b="1" dirty="0"/>
              <a:t>Transitions:</a:t>
            </a:r>
          </a:p>
          <a:p>
            <a:pPr algn="just"/>
            <a:r>
              <a:rPr lang="en-US" b="1" dirty="0"/>
              <a:t>Admit</a:t>
            </a:r>
            <a:r>
              <a:rPr lang="en-US" dirty="0"/>
              <a:t>: When a new process is created, it is admitted into the Ready Queue.</a:t>
            </a:r>
          </a:p>
          <a:p>
            <a:pPr algn="just"/>
            <a:r>
              <a:rPr lang="en-US" b="1" dirty="0"/>
              <a:t>Dispatch</a:t>
            </a:r>
            <a:r>
              <a:rPr lang="en-US" dirty="0"/>
              <a:t>: The process is selected from the Ready Queue and dispatched to the Processor for execution.</a:t>
            </a:r>
          </a:p>
          <a:p>
            <a:pPr algn="just"/>
            <a:r>
              <a:rPr lang="en-US" b="1" dirty="0"/>
              <a:t>Release</a:t>
            </a:r>
            <a:r>
              <a:rPr lang="en-US" dirty="0"/>
              <a:t>: After the process has finished execution, it is released (terminated).</a:t>
            </a:r>
          </a:p>
          <a:p>
            <a:pPr algn="just"/>
            <a:r>
              <a:rPr lang="en-US" b="1" dirty="0"/>
              <a:t>Timeout</a:t>
            </a:r>
            <a:r>
              <a:rPr lang="en-US" dirty="0"/>
              <a:t>: If a running process exceeds its allocated time slice, it is moved back to the Ready Queue to wait for another turn.</a:t>
            </a:r>
          </a:p>
          <a:p>
            <a:pPr algn="just"/>
            <a:r>
              <a:rPr lang="en-US" b="1" dirty="0"/>
              <a:t>Event Wait</a:t>
            </a:r>
            <a:r>
              <a:rPr lang="en-US" dirty="0"/>
              <a:t>: If a process requires an event (such as I/O completion), it is moved from the Processor to the Blocked Queue to wait for the event.</a:t>
            </a:r>
          </a:p>
          <a:p>
            <a:pPr algn="just"/>
            <a:r>
              <a:rPr lang="en-US" b="1" dirty="0"/>
              <a:t>Event Occurs</a:t>
            </a:r>
            <a:r>
              <a:rPr lang="en-US" dirty="0"/>
              <a:t>: When the event the process is waiting for occurs, the process is moved from the Blocked Queue back to the Ready Queue.</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Suspended Processes</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a:t>Processor is faster than I/O so all processes could be waiting for I/O</a:t>
            </a:r>
          </a:p>
          <a:p>
            <a:pPr algn="just"/>
            <a:r>
              <a:rPr lang="en-US" dirty="0"/>
              <a:t>Swap these processes to disk to free up more memory</a:t>
            </a:r>
          </a:p>
          <a:p>
            <a:pPr algn="just"/>
            <a:r>
              <a:rPr lang="en-US" dirty="0"/>
              <a:t>Blocked state becomes </a:t>
            </a:r>
            <a:r>
              <a:rPr lang="en-US" b="1" dirty="0"/>
              <a:t>suspend state when swapped to disk</a:t>
            </a:r>
          </a:p>
          <a:p>
            <a:pPr algn="just"/>
            <a:r>
              <a:rPr lang="en-US" dirty="0"/>
              <a:t>This leading to the introduction of new states:  </a:t>
            </a:r>
          </a:p>
          <a:p>
            <a:pPr lvl="1" algn="just"/>
            <a:r>
              <a:rPr lang="en-US" b="1" dirty="0"/>
              <a:t>Ready/Suspend</a:t>
            </a:r>
            <a:r>
              <a:rPr lang="en-US" dirty="0"/>
              <a:t>: The process is ready but currently in secondary storage.</a:t>
            </a:r>
          </a:p>
          <a:p>
            <a:pPr lvl="1" algn="just"/>
            <a:r>
              <a:rPr lang="en-US" b="1" dirty="0"/>
              <a:t>Blocked/Suspend</a:t>
            </a:r>
            <a:r>
              <a:rPr lang="en-US" dirty="0"/>
              <a:t>: The process is waiting for an event and is in secondary storage.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 seven state model</a:t>
            </a:r>
          </a:p>
        </p:txBody>
      </p:sp>
      <p:pic>
        <p:nvPicPr>
          <p:cNvPr id="32770" name="Picture 2"/>
          <p:cNvPicPr>
            <a:picLocks noGrp="1" noChangeAspect="1" noChangeArrowheads="1"/>
          </p:cNvPicPr>
          <p:nvPr>
            <p:ph idx="1"/>
          </p:nvPr>
        </p:nvPicPr>
        <p:blipFill>
          <a:blip r:embed="rId2" cstate="print"/>
          <a:srcRect/>
          <a:stretch>
            <a:fillRect/>
          </a:stretch>
        </p:blipFill>
        <p:spPr bwMode="auto">
          <a:xfrm>
            <a:off x="457200" y="1371601"/>
            <a:ext cx="8229599" cy="470614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100" b="1" i="1" dirty="0">
                <a:solidFill>
                  <a:srgbClr val="C00000"/>
                </a:solidFill>
              </a:rPr>
              <a:t>Data structures used to manage processes </a:t>
            </a:r>
          </a:p>
          <a:p>
            <a:pPr algn="ctr">
              <a:buNone/>
            </a:pPr>
            <a:r>
              <a:rPr lang="en-US" sz="6100" b="1" i="1" dirty="0">
                <a:solidFill>
                  <a:srgbClr val="C00000"/>
                </a:solidFill>
              </a:rPr>
              <a:t>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structures used for process management:</a:t>
            </a:r>
          </a:p>
        </p:txBody>
      </p:sp>
      <p:sp>
        <p:nvSpPr>
          <p:cNvPr id="3" name="Content Placeholder 2"/>
          <p:cNvSpPr>
            <a:spLocks noGrp="1"/>
          </p:cNvSpPr>
          <p:nvPr>
            <p:ph idx="1"/>
          </p:nvPr>
        </p:nvSpPr>
        <p:spPr/>
        <p:txBody>
          <a:bodyPr/>
          <a:lstStyle/>
          <a:p>
            <a:r>
              <a:rPr lang="en-US" dirty="0"/>
              <a:t> </a:t>
            </a:r>
            <a:r>
              <a:rPr lang="en-US" b="1" dirty="0"/>
              <a:t>Process Control Block (PCB)</a:t>
            </a:r>
          </a:p>
          <a:p>
            <a:r>
              <a:rPr lang="en-US" dirty="0"/>
              <a:t> </a:t>
            </a:r>
            <a:r>
              <a:rPr lang="en-US" b="1" dirty="0"/>
              <a:t>Ready Queue</a:t>
            </a:r>
          </a:p>
          <a:p>
            <a:r>
              <a:rPr lang="en-US" dirty="0"/>
              <a:t> </a:t>
            </a:r>
            <a:r>
              <a:rPr lang="en-US" b="1" dirty="0"/>
              <a:t>Blocked Queue</a:t>
            </a:r>
          </a:p>
          <a:p>
            <a:r>
              <a:rPr lang="en-US" b="1" dirty="0"/>
              <a:t>Process table: </a:t>
            </a:r>
            <a:r>
              <a:rPr lang="en-US" dirty="0"/>
              <a:t>The process table is a collection of PCBs.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Process table</a:t>
            </a:r>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cstate="print"/>
          <a:srcRect/>
          <a:stretch>
            <a:fillRect/>
          </a:stretch>
        </p:blipFill>
        <p:spPr bwMode="auto">
          <a:xfrm>
            <a:off x="685800" y="1066800"/>
            <a:ext cx="7696200" cy="480059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77500" lnSpcReduction="20000"/>
          </a:bodyPr>
          <a:lstStyle/>
          <a:p>
            <a:pPr algn="just"/>
            <a:r>
              <a:rPr lang="en-US" b="1" dirty="0"/>
              <a:t>Memory tables: are used to keep track of both main memory and secondary memory.</a:t>
            </a:r>
          </a:p>
          <a:p>
            <a:pPr lvl="1" algn="just">
              <a:buNone/>
            </a:pPr>
            <a:r>
              <a:rPr lang="en-US" dirty="0"/>
              <a:t>-Part of main memory is reserved for use by the operating system;</a:t>
            </a:r>
          </a:p>
          <a:p>
            <a:pPr lvl="1" algn="just">
              <a:buNone/>
            </a:pPr>
            <a:r>
              <a:rPr lang="en-US" dirty="0"/>
              <a:t>The memory tables generally include the following information:</a:t>
            </a:r>
          </a:p>
          <a:p>
            <a:pPr lvl="1" algn="just">
              <a:buNone/>
            </a:pPr>
            <a:r>
              <a:rPr lang="en-US" dirty="0"/>
              <a:t>– the allocation of main memory to processes</a:t>
            </a:r>
          </a:p>
          <a:p>
            <a:pPr lvl="1" algn="just">
              <a:buNone/>
            </a:pPr>
            <a:r>
              <a:rPr lang="en-US" dirty="0"/>
              <a:t>– the allocation of secondary memory to processes</a:t>
            </a:r>
          </a:p>
          <a:p>
            <a:pPr lvl="1" algn="just">
              <a:buNone/>
            </a:pPr>
            <a:r>
              <a:rPr lang="en-US" dirty="0"/>
              <a:t>– protection attributes of blocks of main or virtual memory</a:t>
            </a:r>
          </a:p>
          <a:p>
            <a:pPr lvl="1" algn="just">
              <a:buNone/>
            </a:pPr>
            <a:endParaRPr lang="en-US" dirty="0"/>
          </a:p>
          <a:p>
            <a:pPr algn="just">
              <a:buNone/>
            </a:pPr>
            <a:r>
              <a:rPr lang="en-US" b="1" dirty="0"/>
              <a:t>2. I/O tables: are used by the operating system to manage I/O devices. They should record:</a:t>
            </a:r>
          </a:p>
          <a:p>
            <a:pPr lvl="1" algn="just">
              <a:buNone/>
            </a:pPr>
            <a:r>
              <a:rPr lang="en-US" b="1" dirty="0"/>
              <a:t>- </a:t>
            </a:r>
            <a:r>
              <a:rPr lang="en-US" dirty="0"/>
              <a:t>the availability of each particular device</a:t>
            </a:r>
          </a:p>
          <a:p>
            <a:pPr lvl="1" algn="just">
              <a:buNone/>
            </a:pPr>
            <a:r>
              <a:rPr lang="en-US" dirty="0"/>
              <a:t>- the status of I/O operations relating to each device </a:t>
            </a:r>
          </a:p>
          <a:p>
            <a:pPr lvl="1" algn="just">
              <a:buNone/>
            </a:pPr>
            <a:r>
              <a:rPr lang="en-US" dirty="0"/>
              <a:t>- the location in main memory being used as the source or destination of the I/O transfer</a:t>
            </a:r>
          </a:p>
        </p:txBody>
      </p:sp>
      <p:sp>
        <p:nvSpPr>
          <p:cNvPr id="4" name="Rectangle 3"/>
          <p:cNvSpPr/>
          <p:nvPr/>
        </p:nvSpPr>
        <p:spPr>
          <a:xfrm>
            <a:off x="1676400" y="0"/>
            <a:ext cx="5105400" cy="523220"/>
          </a:xfrm>
          <a:prstGeom prst="rect">
            <a:avLst/>
          </a:prstGeom>
        </p:spPr>
        <p:txBody>
          <a:bodyPr wrap="square">
            <a:spAutoFit/>
          </a:bodyPr>
          <a:lstStyle/>
          <a:p>
            <a:pPr algn="ctr"/>
            <a:r>
              <a:rPr lang="en-US" sz="2800" b="1" dirty="0"/>
              <a:t>Control structures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34000"/>
          </a:xfrm>
        </p:spPr>
        <p:txBody>
          <a:bodyPr>
            <a:normAutofit fontScale="92500" lnSpcReduction="10000"/>
          </a:bodyPr>
          <a:lstStyle/>
          <a:p>
            <a:pPr>
              <a:buNone/>
            </a:pPr>
            <a:r>
              <a:rPr lang="en-US" b="1" dirty="0"/>
              <a:t>3. File tables: </a:t>
            </a:r>
            <a:r>
              <a:rPr lang="en-US" dirty="0"/>
              <a:t>provides information about</a:t>
            </a:r>
          </a:p>
          <a:p>
            <a:pPr lvl="1">
              <a:buNone/>
            </a:pPr>
            <a:r>
              <a:rPr lang="en-US" b="1" dirty="0"/>
              <a:t>- </a:t>
            </a:r>
            <a:r>
              <a:rPr lang="en-US" dirty="0"/>
              <a:t>Existence of files</a:t>
            </a:r>
          </a:p>
          <a:p>
            <a:pPr lvl="1">
              <a:buNone/>
            </a:pPr>
            <a:r>
              <a:rPr lang="en-US" dirty="0"/>
              <a:t>- Location on secondary memory</a:t>
            </a:r>
          </a:p>
          <a:p>
            <a:pPr lvl="1">
              <a:buNone/>
            </a:pPr>
            <a:r>
              <a:rPr lang="en-US" dirty="0"/>
              <a:t>- Current Status</a:t>
            </a:r>
          </a:p>
          <a:p>
            <a:pPr lvl="1">
              <a:buFontTx/>
              <a:buChar char="-"/>
            </a:pPr>
            <a:r>
              <a:rPr lang="en-US" dirty="0"/>
              <a:t>Attributes</a:t>
            </a:r>
          </a:p>
          <a:p>
            <a:pPr>
              <a:buFontTx/>
              <a:buChar char="-"/>
            </a:pPr>
            <a:r>
              <a:rPr lang="en-US" b="1" dirty="0"/>
              <a:t>4. Process table:</a:t>
            </a:r>
          </a:p>
          <a:p>
            <a:pPr lvl="1">
              <a:buNone/>
            </a:pPr>
            <a:r>
              <a:rPr lang="en-US" dirty="0"/>
              <a:t>- To manage processes the OS needs to know details of the processes </a:t>
            </a:r>
          </a:p>
          <a:p>
            <a:pPr lvl="1">
              <a:buNone/>
            </a:pPr>
            <a:r>
              <a:rPr lang="en-US" dirty="0"/>
              <a:t>- Current state</a:t>
            </a:r>
          </a:p>
          <a:p>
            <a:pPr lvl="1">
              <a:buNone/>
            </a:pPr>
            <a:r>
              <a:rPr lang="en-US" dirty="0"/>
              <a:t>- Process ID</a:t>
            </a:r>
          </a:p>
          <a:p>
            <a:pPr>
              <a:buNone/>
            </a:pPr>
            <a:r>
              <a:rPr lang="en-US" dirty="0"/>
              <a:t>	  - Location in memory</a:t>
            </a:r>
          </a:p>
          <a:p>
            <a:pPr lvl="1">
              <a:buNone/>
            </a:pPr>
            <a:endParaRPr lang="en-US" dirty="0"/>
          </a:p>
        </p:txBody>
      </p:sp>
      <p:sp>
        <p:nvSpPr>
          <p:cNvPr id="4" name="Rectangle 3"/>
          <p:cNvSpPr/>
          <p:nvPr/>
        </p:nvSpPr>
        <p:spPr>
          <a:xfrm>
            <a:off x="1828800" y="0"/>
            <a:ext cx="5105400" cy="523220"/>
          </a:xfrm>
          <a:prstGeom prst="rect">
            <a:avLst/>
          </a:prstGeom>
        </p:spPr>
        <p:txBody>
          <a:bodyPr wrap="square">
            <a:spAutoFit/>
          </a:bodyPr>
          <a:lstStyle/>
          <a:p>
            <a:pPr algn="ctr"/>
            <a:r>
              <a:rPr lang="en-US" sz="2800" b="1" dirty="0"/>
              <a:t>Control structures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a:t>Orphan Process</a:t>
            </a:r>
          </a:p>
          <a:p>
            <a:pPr lvl="1"/>
            <a:r>
              <a:rPr lang="en-US" dirty="0"/>
              <a:t>	In Unix-like operating systems, processes are arranged in a hierarchical structure. </a:t>
            </a:r>
          </a:p>
          <a:p>
            <a:pPr lvl="1"/>
            <a:r>
              <a:rPr lang="en-US" dirty="0"/>
              <a:t>    Each process is created by another process (the parent process) using system calls like fork().</a:t>
            </a:r>
          </a:p>
          <a:p>
            <a:pPr lvl="1"/>
            <a:r>
              <a:rPr lang="en-US" dirty="0"/>
              <a:t>    When a parent process terminates before its child process, the child process becomes an orphan.</a:t>
            </a:r>
          </a:p>
          <a:p>
            <a:pPr lvl="1"/>
            <a:r>
              <a:rPr lang="en-US" dirty="0"/>
              <a:t>when a child process becomes an orphan, it is adopted by the init process (with PID 1).</a:t>
            </a:r>
          </a:p>
          <a:p>
            <a:r>
              <a:rPr lang="en-US" b="1" dirty="0"/>
              <a:t>Zombie Process</a:t>
            </a:r>
          </a:p>
          <a:p>
            <a:pPr>
              <a:buNone/>
            </a:pPr>
            <a:r>
              <a:rPr lang="en-US" dirty="0"/>
              <a:t>	- </a:t>
            </a:r>
            <a:r>
              <a:rPr lang="en-US" sz="2800" dirty="0"/>
              <a:t>A Zombie Process is a process that has terminated but still has an entry in the process table. </a:t>
            </a:r>
          </a:p>
          <a:p>
            <a:pPr>
              <a:buNone/>
            </a:pPr>
            <a:r>
              <a:rPr lang="en-US" sz="2800" dirty="0"/>
              <a:t>    - This generally occurs when the parent process needs to read the child process's exit status before the child process can be removed from the table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Concept, Process States, Process Description</a:t>
            </a:r>
            <a:br>
              <a:rPr lang="en-US" b="1" dirty="0"/>
            </a:b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i="1" dirty="0"/>
              <a:t>We will see--</a:t>
            </a:r>
          </a:p>
          <a:p>
            <a:pPr>
              <a:buFont typeface="Wingdings" pitchFamily="2" charset="2"/>
              <a:buChar char="Ø"/>
            </a:pPr>
            <a:r>
              <a:rPr lang="en-US" i="1" dirty="0"/>
              <a:t>How are processes represented and controlled by the OS. </a:t>
            </a:r>
          </a:p>
          <a:p>
            <a:pPr>
              <a:buFont typeface="Wingdings" pitchFamily="2" charset="2"/>
              <a:buChar char="Ø"/>
            </a:pPr>
            <a:r>
              <a:rPr lang="en-US" i="1" dirty="0"/>
              <a:t>Process states which characterize the behavior of processes. </a:t>
            </a:r>
          </a:p>
          <a:p>
            <a:pPr>
              <a:buFont typeface="Wingdings" pitchFamily="2" charset="2"/>
              <a:buChar char="Ø"/>
            </a:pPr>
            <a:r>
              <a:rPr lang="en-US" i="1" dirty="0"/>
              <a:t>Data structures used to manage processes. </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4449763"/>
          </a:xfrm>
        </p:spPr>
        <p:txBody>
          <a:bodyPr>
            <a:noAutofit/>
          </a:bodyPr>
          <a:lstStyle/>
          <a:p>
            <a:pPr algn="ctr">
              <a:buNone/>
            </a:pPr>
            <a:r>
              <a:rPr lang="en-US" sz="6100" b="1" i="1" dirty="0">
                <a:solidFill>
                  <a:srgbClr val="C00000"/>
                </a:solidFill>
              </a:rPr>
              <a:t>Multithreading models, Thread implementations</a:t>
            </a:r>
          </a:p>
          <a:p>
            <a:pPr algn="ctr">
              <a:buNone/>
            </a:pPr>
            <a:r>
              <a:rPr lang="en-US" sz="6100" b="1" i="1" dirty="0">
                <a:solidFill>
                  <a:srgbClr val="C00000"/>
                </a:solidFill>
              </a:rPr>
              <a:t>– user level and kernel level threads,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477000" cy="868362"/>
          </a:xfrm>
        </p:spPr>
        <p:txBody>
          <a:bodyPr/>
          <a:lstStyle/>
          <a:p>
            <a:r>
              <a:rPr lang="en-US" dirty="0"/>
              <a:t>Multithreading in OS</a:t>
            </a:r>
          </a:p>
        </p:txBody>
      </p:sp>
      <p:sp>
        <p:nvSpPr>
          <p:cNvPr id="3" name="Content Placeholder 2"/>
          <p:cNvSpPr>
            <a:spLocks noGrp="1"/>
          </p:cNvSpPr>
          <p:nvPr>
            <p:ph idx="1"/>
          </p:nvPr>
        </p:nvSpPr>
        <p:spPr>
          <a:xfrm>
            <a:off x="457200" y="1524000"/>
            <a:ext cx="8229600" cy="4953000"/>
          </a:xfrm>
        </p:spPr>
        <p:txBody>
          <a:bodyPr>
            <a:normAutofit fontScale="85000" lnSpcReduction="20000"/>
          </a:bodyPr>
          <a:lstStyle/>
          <a:p>
            <a:pPr algn="just"/>
            <a:r>
              <a:rPr lang="en-US" dirty="0"/>
              <a:t>A </a:t>
            </a:r>
            <a:r>
              <a:rPr lang="en-US" b="1" dirty="0">
                <a:hlinkClick r:id="rId2"/>
              </a:rPr>
              <a:t>thread</a:t>
            </a:r>
            <a:r>
              <a:rPr lang="en-US" dirty="0"/>
              <a:t> is a lightweight process that can be managed independently by a scheduler.</a:t>
            </a:r>
          </a:p>
          <a:p>
            <a:pPr algn="just"/>
            <a:r>
              <a:rPr lang="en-US" dirty="0"/>
              <a:t>Thread is tiny process.</a:t>
            </a:r>
          </a:p>
          <a:p>
            <a:pPr algn="just"/>
            <a:r>
              <a:rPr lang="en-US" dirty="0"/>
              <a:t>In multi-threading, the same process or task can be done by the number of threads,</a:t>
            </a:r>
          </a:p>
          <a:p>
            <a:pPr algn="just"/>
            <a:r>
              <a:rPr lang="en-US" dirty="0"/>
              <a:t> or we can say that there is more than one thread to perform the task in multithreading. </a:t>
            </a:r>
          </a:p>
          <a:p>
            <a:pPr algn="just"/>
            <a:r>
              <a:rPr lang="en-US" dirty="0"/>
              <a:t>With the use of multithreading, multitasking can be achieved.</a:t>
            </a:r>
            <a:r>
              <a:rPr lang="en-US" b="1" dirty="0"/>
              <a:t> </a:t>
            </a:r>
          </a:p>
          <a:p>
            <a:pPr algn="just"/>
            <a:r>
              <a:rPr lang="en-US" b="1" dirty="0"/>
              <a:t>For example</a:t>
            </a:r>
            <a:r>
              <a:rPr lang="en-US" dirty="0"/>
              <a:t>, in a browser, many tabs can be viewed as threads. </a:t>
            </a:r>
          </a:p>
          <a:p>
            <a:pPr lvl="1" algn="just"/>
            <a:r>
              <a:rPr lang="en-US" dirty="0"/>
              <a:t>MS Word uses many threads - formatting text from one thread, processing input from another thread, etc.</a:t>
            </a:r>
          </a:p>
          <a:p>
            <a:pPr algn="just"/>
            <a:endParaRPr lang="en-US" dirty="0"/>
          </a:p>
          <a:p>
            <a:pPr algn="just"/>
            <a:endParaRPr lang="en-US" dirty="0"/>
          </a:p>
          <a:p>
            <a:pPr algn="just"/>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134225" y="0"/>
            <a:ext cx="2009775" cy="1524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304800"/>
            <a:ext cx="8305800" cy="61150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609600" y="381000"/>
            <a:ext cx="8077200" cy="57451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81000" y="228600"/>
            <a:ext cx="8382000" cy="583406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a:t>The threads of the same process share the following items during multithreading:</a:t>
            </a:r>
          </a:p>
          <a:p>
            <a:pPr lvl="1"/>
            <a:r>
              <a:rPr lang="en-US" dirty="0"/>
              <a:t>Address space</a:t>
            </a:r>
          </a:p>
          <a:p>
            <a:pPr lvl="1"/>
            <a:r>
              <a:rPr lang="en-US" dirty="0"/>
              <a:t>Global variables</a:t>
            </a:r>
          </a:p>
          <a:p>
            <a:pPr lvl="1"/>
            <a:r>
              <a:rPr lang="en-US" dirty="0"/>
              <a:t>Accounting information</a:t>
            </a:r>
          </a:p>
          <a:p>
            <a:pPr lvl="1"/>
            <a:r>
              <a:rPr lang="en-US" dirty="0"/>
              <a:t>Opened files, used memory and I/O</a:t>
            </a:r>
          </a:p>
          <a:p>
            <a:pPr lvl="1"/>
            <a:r>
              <a:rPr lang="en-US" dirty="0"/>
              <a:t>Child processes</a:t>
            </a:r>
          </a:p>
          <a:p>
            <a:pPr lvl="1"/>
            <a:r>
              <a:rPr lang="en-US" dirty="0"/>
              <a:t>Pending alarms</a:t>
            </a:r>
          </a:p>
          <a:p>
            <a:pPr lvl="1"/>
            <a:r>
              <a:rPr lang="en-US" dirty="0"/>
              <a:t>Signal and signal handlers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700" dirty="0">
                <a:latin typeface="+mn-lt"/>
                <a:ea typeface="+mn-ea"/>
                <a:cs typeface="+mn-cs"/>
              </a:rPr>
              <a:t>The following things are private (not shared) to the individual thread of a process in multithreading.</a:t>
            </a:r>
          </a:p>
        </p:txBody>
      </p:sp>
      <p:sp>
        <p:nvSpPr>
          <p:cNvPr id="3" name="Content Placeholder 2"/>
          <p:cNvSpPr>
            <a:spLocks noGrp="1"/>
          </p:cNvSpPr>
          <p:nvPr>
            <p:ph idx="1"/>
          </p:nvPr>
        </p:nvSpPr>
        <p:spPr>
          <a:xfrm>
            <a:off x="533400" y="4800600"/>
            <a:ext cx="8229600" cy="1676400"/>
          </a:xfrm>
        </p:spPr>
        <p:txBody>
          <a:bodyPr>
            <a:normAutofit fontScale="62500" lnSpcReduction="20000"/>
          </a:bodyPr>
          <a:lstStyle/>
          <a:p>
            <a:r>
              <a:rPr lang="en-US" dirty="0"/>
              <a:t>A thread shares information like data segment, code segment files etc. with its peer threads while it contains its own registers, stack, counter etc.</a:t>
            </a:r>
          </a:p>
          <a:p>
            <a:r>
              <a:rPr lang="en-US" b="1" dirty="0"/>
              <a:t>Stack</a:t>
            </a:r>
            <a:r>
              <a:rPr lang="en-US" dirty="0"/>
              <a:t> (parameters, temporary, variables return address, etc)</a:t>
            </a:r>
          </a:p>
          <a:p>
            <a:r>
              <a:rPr lang="en-US" b="1" dirty="0"/>
              <a:t>TCB (Thread Control Block):</a:t>
            </a:r>
            <a:r>
              <a:rPr lang="en-US" dirty="0"/>
              <a:t> It contains 'thread ids', 'CPU state information' (user-visible, control and status registers, stack pointers), and 'scheduling information' (state of thread priority, etc.)</a:t>
            </a:r>
          </a:p>
          <a:p>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609600" y="1143000"/>
            <a:ext cx="8001000" cy="3352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Threads</a:t>
            </a:r>
          </a:p>
        </p:txBody>
      </p:sp>
      <p:sp>
        <p:nvSpPr>
          <p:cNvPr id="3" name="Content Placeholder 2"/>
          <p:cNvSpPr>
            <a:spLocks noGrp="1"/>
          </p:cNvSpPr>
          <p:nvPr>
            <p:ph idx="1"/>
          </p:nvPr>
        </p:nvSpPr>
        <p:spPr/>
        <p:txBody>
          <a:bodyPr>
            <a:normAutofit/>
          </a:bodyPr>
          <a:lstStyle/>
          <a:p>
            <a:r>
              <a:rPr lang="en-US" dirty="0"/>
              <a:t>In an </a:t>
            </a:r>
            <a:r>
              <a:rPr lang="en-US" dirty="0">
                <a:hlinkClick r:id="rId2"/>
              </a:rPr>
              <a:t>operating system</a:t>
            </a:r>
            <a:r>
              <a:rPr lang="en-US" dirty="0"/>
              <a:t>, threads are divided into </a:t>
            </a:r>
          </a:p>
          <a:p>
            <a:pPr lvl="1"/>
            <a:r>
              <a:rPr lang="en-US" dirty="0"/>
              <a:t>user-level thread and </a:t>
            </a:r>
          </a:p>
          <a:p>
            <a:pPr lvl="1"/>
            <a:r>
              <a:rPr lang="en-US" dirty="0"/>
              <a:t>the Kernel-level thread. </a:t>
            </a:r>
          </a:p>
          <a:p>
            <a:pPr marL="520700" lvl="1" indent="-63500"/>
            <a:endParaRPr lang="en-US" dirty="0"/>
          </a:p>
          <a:p>
            <a:pPr lvl="1">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20700" lvl="1" indent="-63500">
              <a:buNone/>
            </a:pPr>
            <a:endParaRPr lang="en-US" b="1" dirty="0"/>
          </a:p>
          <a:p>
            <a:r>
              <a:rPr lang="en-US" sz="3200" b="1" dirty="0"/>
              <a:t>User-level threads</a:t>
            </a:r>
            <a:r>
              <a:rPr lang="en-US" sz="3200" dirty="0"/>
              <a:t>: (UTL)</a:t>
            </a:r>
          </a:p>
          <a:p>
            <a:pPr lvl="1"/>
            <a:r>
              <a:rPr lang="en-US" sz="2800" dirty="0"/>
              <a:t>Process threads are handled at the user level. </a:t>
            </a:r>
          </a:p>
          <a:p>
            <a:pPr lvl="1"/>
            <a:r>
              <a:rPr lang="en-US" sz="2800" dirty="0"/>
              <a:t>The kernel is unaware of user-level threads.  </a:t>
            </a:r>
          </a:p>
          <a:p>
            <a:pPr lvl="1"/>
            <a:r>
              <a:rPr lang="en-US" sz="2800" dirty="0"/>
              <a:t>Execution of user-level thread scheduling by thread library (user mode).</a:t>
            </a:r>
          </a:p>
          <a:p>
            <a:r>
              <a:rPr lang="en-US" sz="3200" b="1" dirty="0"/>
              <a:t>Kernel-level threads</a:t>
            </a:r>
            <a:r>
              <a:rPr lang="en-US" sz="3200" dirty="0"/>
              <a:t>: (KTL)</a:t>
            </a:r>
          </a:p>
          <a:p>
            <a:pPr lvl="1"/>
            <a:r>
              <a:rPr lang="en-US" dirty="0"/>
              <a:t>Also known as kernel-supported threads or lightweight processes.</a:t>
            </a:r>
          </a:p>
          <a:p>
            <a:pPr lvl="1"/>
            <a:r>
              <a:rPr lang="en-US" sz="2800" dirty="0"/>
              <a:t>Process threads are handled at the kernel level. </a:t>
            </a:r>
          </a:p>
          <a:p>
            <a:pPr lvl="1"/>
            <a:r>
              <a:rPr lang="en-US" sz="2800" dirty="0"/>
              <a:t>Kernel level threads are known to the kernel and</a:t>
            </a:r>
          </a:p>
          <a:p>
            <a:pPr lvl="1"/>
            <a:r>
              <a:rPr lang="en-US" sz="2800" dirty="0"/>
              <a:t> are scheduled by the operating system (Kernel-mode)</a:t>
            </a:r>
          </a:p>
          <a:p>
            <a:pPr marL="520700" lvl="1" indent="-63500">
              <a:buNone/>
            </a:pPr>
            <a:endParaRPr lang="en-US" sz="3200" dirty="0"/>
          </a:p>
          <a:p>
            <a:pPr marL="520700" lvl="1" indent="-63500">
              <a:buNone/>
            </a:pPr>
            <a:endParaRPr lang="en-US" sz="3200"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Difference</a:t>
            </a:r>
          </a:p>
        </p:txBody>
      </p:sp>
      <p:graphicFrame>
        <p:nvGraphicFramePr>
          <p:cNvPr id="5" name="Content Placeholder 4"/>
          <p:cNvGraphicFramePr>
            <a:graphicFrameLocks noGrp="1"/>
          </p:cNvGraphicFramePr>
          <p:nvPr>
            <p:ph idx="1"/>
          </p:nvPr>
        </p:nvGraphicFramePr>
        <p:xfrm>
          <a:off x="457200" y="990600"/>
          <a:ext cx="8305800" cy="5802918"/>
        </p:xfrm>
        <a:graphic>
          <a:graphicData uri="http://schemas.openxmlformats.org/drawingml/2006/table">
            <a:tbl>
              <a:tblPr firstRow="1" bandRow="1">
                <a:tableStyleId>{5C22544A-7EE6-4342-B048-85BDC9FD1C3A}</a:tableStyleId>
              </a:tblPr>
              <a:tblGrid>
                <a:gridCol w="922867">
                  <a:extLst>
                    <a:ext uri="{9D8B030D-6E8A-4147-A177-3AD203B41FA5}">
                      <a16:colId xmlns:a16="http://schemas.microsoft.com/office/drawing/2014/main" val="20000"/>
                    </a:ext>
                  </a:extLst>
                </a:gridCol>
                <a:gridCol w="3537656">
                  <a:extLst>
                    <a:ext uri="{9D8B030D-6E8A-4147-A177-3AD203B41FA5}">
                      <a16:colId xmlns:a16="http://schemas.microsoft.com/office/drawing/2014/main" val="20001"/>
                    </a:ext>
                  </a:extLst>
                </a:gridCol>
                <a:gridCol w="3845277">
                  <a:extLst>
                    <a:ext uri="{9D8B030D-6E8A-4147-A177-3AD203B41FA5}">
                      <a16:colId xmlns:a16="http://schemas.microsoft.com/office/drawing/2014/main" val="20002"/>
                    </a:ext>
                  </a:extLst>
                </a:gridCol>
              </a:tblGrid>
              <a:tr h="445233">
                <a:tc>
                  <a:txBody>
                    <a:bodyPr/>
                    <a:lstStyle/>
                    <a:p>
                      <a:pPr algn="ctr"/>
                      <a:r>
                        <a:rPr lang="en-US" sz="2400" dirty="0" err="1"/>
                        <a:t>SrNo</a:t>
                      </a:r>
                      <a:endParaRPr lang="en-US" sz="2400" dirty="0"/>
                    </a:p>
                  </a:txBody>
                  <a:tcPr/>
                </a:tc>
                <a:tc>
                  <a:txBody>
                    <a:bodyPr/>
                    <a:lstStyle/>
                    <a:p>
                      <a:pPr algn="ctr"/>
                      <a:r>
                        <a:rPr lang="en-US" sz="2400" dirty="0"/>
                        <a:t>User Level</a:t>
                      </a:r>
                    </a:p>
                  </a:txBody>
                  <a:tcPr/>
                </a:tc>
                <a:tc>
                  <a:txBody>
                    <a:bodyPr/>
                    <a:lstStyle/>
                    <a:p>
                      <a:pPr algn="ctr"/>
                      <a:r>
                        <a:rPr lang="en-US" sz="2400" dirty="0"/>
                        <a:t>Kernel</a:t>
                      </a:r>
                      <a:r>
                        <a:rPr lang="en-US" sz="2400" baseline="0" dirty="0"/>
                        <a:t>  Level</a:t>
                      </a:r>
                      <a:endParaRPr lang="en-US" sz="2400" dirty="0"/>
                    </a:p>
                  </a:txBody>
                  <a:tcPr/>
                </a:tc>
                <a:extLst>
                  <a:ext uri="{0D108BD9-81ED-4DB2-BD59-A6C34878D82A}">
                    <a16:rowId xmlns:a16="http://schemas.microsoft.com/office/drawing/2014/main" val="10000"/>
                  </a:ext>
                </a:extLst>
              </a:tr>
              <a:tr h="445233">
                <a:tc>
                  <a:txBody>
                    <a:bodyPr/>
                    <a:lstStyle/>
                    <a:p>
                      <a:pPr algn="ctr"/>
                      <a:r>
                        <a:rPr lang="en-US" sz="24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mn-lt"/>
                          <a:ea typeface="+mn-ea"/>
                          <a:cs typeface="+mn-cs"/>
                        </a:rPr>
                        <a:t>Users implement the user-level threads. </a:t>
                      </a:r>
                    </a:p>
                    <a:p>
                      <a:pPr algn="ctr"/>
                      <a:endParaRPr lang="en-US" sz="2400" dirty="0"/>
                    </a:p>
                  </a:txBody>
                  <a:tcPr/>
                </a:tc>
                <a:tc>
                  <a:txBody>
                    <a:bodyPr/>
                    <a:lstStyle/>
                    <a:p>
                      <a:pPr algn="ctr"/>
                      <a:r>
                        <a:rPr lang="en-US" sz="2400" b="0" i="0" kern="1200" dirty="0">
                          <a:solidFill>
                            <a:schemeClr val="dk1"/>
                          </a:solidFill>
                          <a:latin typeface="+mn-lt"/>
                          <a:ea typeface="+mn-ea"/>
                          <a:cs typeface="+mn-cs"/>
                        </a:rPr>
                        <a:t>the OS implements kernel-level threads.</a:t>
                      </a:r>
                      <a:endParaRPr lang="en-US" sz="2400" dirty="0"/>
                    </a:p>
                  </a:txBody>
                  <a:tcPr/>
                </a:tc>
                <a:extLst>
                  <a:ext uri="{0D108BD9-81ED-4DB2-BD59-A6C34878D82A}">
                    <a16:rowId xmlns:a16="http://schemas.microsoft.com/office/drawing/2014/main" val="10001"/>
                  </a:ext>
                </a:extLst>
              </a:tr>
              <a:tr h="801422">
                <a:tc>
                  <a:txBody>
                    <a:bodyPr/>
                    <a:lstStyle/>
                    <a:p>
                      <a:pPr algn="ctr"/>
                      <a:r>
                        <a:rPr lang="en-US" sz="2400" dirty="0"/>
                        <a:t>2</a:t>
                      </a:r>
                    </a:p>
                  </a:txBody>
                  <a:tcPr/>
                </a:tc>
                <a:tc>
                  <a:txBody>
                    <a:bodyPr/>
                    <a:lstStyle/>
                    <a:p>
                      <a:pPr algn="ctr"/>
                      <a:r>
                        <a:rPr lang="en-US" sz="2400" dirty="0"/>
                        <a:t>Managed by user level libraries</a:t>
                      </a:r>
                    </a:p>
                  </a:txBody>
                  <a:tcPr/>
                </a:tc>
                <a:tc>
                  <a:txBody>
                    <a:bodyPr/>
                    <a:lstStyle/>
                    <a:p>
                      <a:pPr algn="ctr"/>
                      <a:r>
                        <a:rPr lang="en-US" sz="2400" dirty="0"/>
                        <a:t>Managed by OS</a:t>
                      </a:r>
                    </a:p>
                  </a:txBody>
                  <a:tcPr/>
                </a:tc>
                <a:extLst>
                  <a:ext uri="{0D108BD9-81ED-4DB2-BD59-A6C34878D82A}">
                    <a16:rowId xmlns:a16="http://schemas.microsoft.com/office/drawing/2014/main" val="10002"/>
                  </a:ext>
                </a:extLst>
              </a:tr>
              <a:tr h="445233">
                <a:tc>
                  <a:txBody>
                    <a:bodyPr/>
                    <a:lstStyle/>
                    <a:p>
                      <a:pPr algn="ctr"/>
                      <a:r>
                        <a:rPr lang="en-US" sz="2400" dirty="0"/>
                        <a:t>3</a:t>
                      </a:r>
                    </a:p>
                  </a:txBody>
                  <a:tcPr/>
                </a:tc>
                <a:tc>
                  <a:txBody>
                    <a:bodyPr/>
                    <a:lstStyle/>
                    <a:p>
                      <a:pPr algn="ctr"/>
                      <a:r>
                        <a:rPr lang="en-US" sz="2400" dirty="0"/>
                        <a:t>faster</a:t>
                      </a:r>
                    </a:p>
                  </a:txBody>
                  <a:tcPr/>
                </a:tc>
                <a:tc>
                  <a:txBody>
                    <a:bodyPr/>
                    <a:lstStyle/>
                    <a:p>
                      <a:pPr algn="ctr"/>
                      <a:r>
                        <a:rPr lang="en-US" sz="2400" dirty="0"/>
                        <a:t>slower</a:t>
                      </a:r>
                    </a:p>
                  </a:txBody>
                  <a:tcPr/>
                </a:tc>
                <a:extLst>
                  <a:ext uri="{0D108BD9-81ED-4DB2-BD59-A6C34878D82A}">
                    <a16:rowId xmlns:a16="http://schemas.microsoft.com/office/drawing/2014/main" val="10003"/>
                  </a:ext>
                </a:extLst>
              </a:tr>
              <a:tr h="445233">
                <a:tc>
                  <a:txBody>
                    <a:bodyPr/>
                    <a:lstStyle/>
                    <a:p>
                      <a:pPr algn="ctr"/>
                      <a:r>
                        <a:rPr lang="en-US" sz="2400" dirty="0"/>
                        <a:t>4</a:t>
                      </a:r>
                    </a:p>
                  </a:txBody>
                  <a:tcPr/>
                </a:tc>
                <a:tc>
                  <a:txBody>
                    <a:bodyPr/>
                    <a:lstStyle/>
                    <a:p>
                      <a:pPr algn="ctr"/>
                      <a:r>
                        <a:rPr lang="en-US" sz="2400" dirty="0"/>
                        <a:t>Context switching fast</a:t>
                      </a:r>
                    </a:p>
                  </a:txBody>
                  <a:tcPr/>
                </a:tc>
                <a:tc>
                  <a:txBody>
                    <a:bodyPr/>
                    <a:lstStyle/>
                    <a:p>
                      <a:pPr algn="ctr"/>
                      <a:r>
                        <a:rPr lang="en-US" sz="2400" dirty="0"/>
                        <a:t>Context switching slow</a:t>
                      </a:r>
                    </a:p>
                  </a:txBody>
                  <a:tcPr/>
                </a:tc>
                <a:extLst>
                  <a:ext uri="{0D108BD9-81ED-4DB2-BD59-A6C34878D82A}">
                    <a16:rowId xmlns:a16="http://schemas.microsoft.com/office/drawing/2014/main" val="10004"/>
                  </a:ext>
                </a:extLst>
              </a:tr>
              <a:tr h="445233">
                <a:tc>
                  <a:txBody>
                    <a:bodyPr/>
                    <a:lstStyle/>
                    <a:p>
                      <a:pPr algn="ctr"/>
                      <a:r>
                        <a:rPr lang="en-US" sz="2400" dirty="0"/>
                        <a:t>5</a:t>
                      </a:r>
                    </a:p>
                  </a:txBody>
                  <a:tcPr/>
                </a:tc>
                <a:tc>
                  <a:txBody>
                    <a:bodyPr/>
                    <a:lstStyle/>
                    <a:p>
                      <a:pPr algn="ctr"/>
                      <a:r>
                        <a:rPr lang="en-US" sz="2400" kern="1200" dirty="0">
                          <a:solidFill>
                            <a:schemeClr val="dk1"/>
                          </a:solidFill>
                          <a:latin typeface="+mn-lt"/>
                          <a:ea typeface="+mn-ea"/>
                          <a:cs typeface="+mn-cs"/>
                        </a:rPr>
                        <a:t>Java threads and POSIX threads.</a:t>
                      </a:r>
                    </a:p>
                  </a:txBody>
                  <a:tcPr/>
                </a:tc>
                <a:tc>
                  <a:txBody>
                    <a:bodyPr/>
                    <a:lstStyle/>
                    <a:p>
                      <a:pPr algn="ctr"/>
                      <a:r>
                        <a:rPr lang="en-US" sz="2400" kern="1200" dirty="0">
                          <a:solidFill>
                            <a:schemeClr val="dk1"/>
                          </a:solidFill>
                          <a:latin typeface="+mn-lt"/>
                          <a:ea typeface="+mn-ea"/>
                          <a:cs typeface="+mn-cs"/>
                        </a:rPr>
                        <a:t>Windows and Solaris.</a:t>
                      </a:r>
                    </a:p>
                  </a:txBody>
                  <a:tcPr/>
                </a:tc>
                <a:extLst>
                  <a:ext uri="{0D108BD9-81ED-4DB2-BD59-A6C34878D82A}">
                    <a16:rowId xmlns:a16="http://schemas.microsoft.com/office/drawing/2014/main" val="10005"/>
                  </a:ext>
                </a:extLst>
              </a:tr>
              <a:tr h="1596678">
                <a:tc>
                  <a:txBody>
                    <a:bodyPr/>
                    <a:lstStyle/>
                    <a:p>
                      <a:pPr marL="0" algn="ctr" defTabSz="914400" rtl="0" eaLnBrk="1" latinLnBrk="0" hangingPunct="1"/>
                      <a:r>
                        <a:rPr lang="en-US" sz="2400" kern="1200" dirty="0">
                          <a:solidFill>
                            <a:schemeClr val="dk1"/>
                          </a:solidFill>
                          <a:latin typeface="+mn-lt"/>
                          <a:ea typeface="+mn-ea"/>
                          <a:cs typeface="+mn-cs"/>
                        </a:rPr>
                        <a:t>6</a:t>
                      </a:r>
                    </a:p>
                  </a:txBody>
                  <a:tcPr/>
                </a:tc>
                <a:tc>
                  <a:txBody>
                    <a:bodyPr/>
                    <a:lstStyle/>
                    <a:p>
                      <a:pPr algn="ctr"/>
                      <a:r>
                        <a:rPr lang="en-US" sz="2400" dirty="0"/>
                        <a:t>If one user level thread is blocked entire process get blocked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If one kernel level thread is blocked</a:t>
                      </a:r>
                      <a:r>
                        <a:rPr lang="en-US" sz="2400" baseline="0" dirty="0"/>
                        <a:t> , no effect on others</a:t>
                      </a:r>
                      <a:endParaRPr lang="en-US" sz="24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6000" b="1" i="1" dirty="0">
                <a:solidFill>
                  <a:srgbClr val="C00000"/>
                </a:solidFill>
              </a:rPr>
              <a:t>How are processes represented and controlled by the OS? </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Types of multithreading models </a:t>
            </a:r>
            <a:endParaRPr lang="en-US" dirty="0"/>
          </a:p>
        </p:txBody>
      </p:sp>
      <p:sp>
        <p:nvSpPr>
          <p:cNvPr id="3" name="Content Placeholder 2"/>
          <p:cNvSpPr>
            <a:spLocks noGrp="1"/>
          </p:cNvSpPr>
          <p:nvPr>
            <p:ph idx="1"/>
          </p:nvPr>
        </p:nvSpPr>
        <p:spPr/>
        <p:txBody>
          <a:bodyPr/>
          <a:lstStyle/>
          <a:p>
            <a:r>
              <a:rPr lang="en-US" dirty="0"/>
              <a:t>Modern operating systems support kernel thread and user thread in a combined way.</a:t>
            </a:r>
          </a:p>
          <a:p>
            <a:endParaRPr lang="en-US" dirty="0"/>
          </a:p>
          <a:p>
            <a:pPr lvl="1"/>
            <a:r>
              <a:rPr lang="en-US" dirty="0"/>
              <a:t>Many to many multithreading model. </a:t>
            </a:r>
          </a:p>
          <a:p>
            <a:pPr lvl="1"/>
            <a:r>
              <a:rPr lang="en-US" dirty="0"/>
              <a:t>Many to one multithreading model. </a:t>
            </a:r>
          </a:p>
          <a:p>
            <a:pPr lvl="1"/>
            <a:r>
              <a:rPr lang="en-US" dirty="0"/>
              <a:t>one to one multithreading model.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 to one multithreading model:</a:t>
            </a:r>
            <a:br>
              <a:rPr lang="en-US" dirty="0"/>
            </a:b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457200" y="952500"/>
            <a:ext cx="8153400" cy="54483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to one multithreading model:</a:t>
            </a:r>
            <a:br>
              <a:rPr lang="en-US" dirty="0"/>
            </a:b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828675" y="1371600"/>
            <a:ext cx="7486650" cy="5105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Many to Many multithreading model:</a:t>
            </a:r>
            <a:br>
              <a:rPr lang="en-US" dirty="0"/>
            </a:b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685800" y="1371600"/>
            <a:ext cx="7658100" cy="51720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Thread Libraries</a:t>
            </a:r>
          </a:p>
        </p:txBody>
      </p:sp>
      <p:sp>
        <p:nvSpPr>
          <p:cNvPr id="3" name="Content Placeholder 2"/>
          <p:cNvSpPr>
            <a:spLocks noGrp="1"/>
          </p:cNvSpPr>
          <p:nvPr>
            <p:ph idx="1"/>
          </p:nvPr>
        </p:nvSpPr>
        <p:spPr>
          <a:xfrm>
            <a:off x="457200" y="1295400"/>
            <a:ext cx="8229600" cy="5257800"/>
          </a:xfrm>
        </p:spPr>
        <p:txBody>
          <a:bodyPr>
            <a:normAutofit fontScale="92500"/>
          </a:bodyPr>
          <a:lstStyle/>
          <a:p>
            <a:pPr algn="just"/>
            <a:r>
              <a:rPr lang="en-US" dirty="0"/>
              <a:t>Three main thread libraries are in use today: 	</a:t>
            </a:r>
            <a:r>
              <a:rPr lang="en-US" b="1" dirty="0"/>
              <a:t>POSIX </a:t>
            </a:r>
            <a:r>
              <a:rPr lang="en-US" b="1" dirty="0" err="1"/>
              <a:t>Pthreads</a:t>
            </a:r>
            <a:r>
              <a:rPr lang="en-US" b="1" dirty="0"/>
              <a:t>,</a:t>
            </a:r>
          </a:p>
          <a:p>
            <a:pPr algn="just">
              <a:buNone/>
            </a:pPr>
            <a:r>
              <a:rPr lang="en-US" b="1" dirty="0"/>
              <a:t> 		Windows, and Java. </a:t>
            </a:r>
          </a:p>
          <a:p>
            <a:pPr algn="just"/>
            <a:r>
              <a:rPr lang="en-US" dirty="0"/>
              <a:t>  </a:t>
            </a:r>
            <a:r>
              <a:rPr lang="en-US" dirty="0" err="1"/>
              <a:t>Pthreads</a:t>
            </a:r>
            <a:r>
              <a:rPr lang="en-US" dirty="0"/>
              <a:t>, the threads extension of the POSIX standard, may be provided as either a user-level or a kernel-level library. </a:t>
            </a:r>
          </a:p>
          <a:p>
            <a:pPr algn="just"/>
            <a:r>
              <a:rPr lang="en-US" dirty="0"/>
              <a:t>The Windows thread library is a kernel-level library available on Windows systems. </a:t>
            </a:r>
          </a:p>
          <a:p>
            <a:pPr algn="just"/>
            <a:r>
              <a:rPr lang="en-US" dirty="0"/>
              <a:t>The Java thread API allows threads to be created and managed directly in Java programs.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State diagram</a:t>
            </a:r>
          </a:p>
        </p:txBody>
      </p:sp>
      <p:pic>
        <p:nvPicPr>
          <p:cNvPr id="14338" name="Picture 2"/>
          <p:cNvPicPr>
            <a:picLocks noChangeAspect="1" noChangeArrowheads="1"/>
          </p:cNvPicPr>
          <p:nvPr/>
        </p:nvPicPr>
        <p:blipFill>
          <a:blip r:embed="rId2" cstate="print"/>
          <a:srcRect/>
          <a:stretch>
            <a:fillRect/>
          </a:stretch>
        </p:blipFill>
        <p:spPr bwMode="auto">
          <a:xfrm>
            <a:off x="1447800" y="1843088"/>
            <a:ext cx="6477000" cy="45577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cstate="print"/>
          <a:srcRect/>
          <a:stretch>
            <a:fillRect/>
          </a:stretch>
        </p:blipFill>
        <p:spPr bwMode="auto">
          <a:xfrm>
            <a:off x="685800" y="304800"/>
            <a:ext cx="8153400" cy="6172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304800" y="228600"/>
            <a:ext cx="8382000" cy="6248399"/>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457200" y="457200"/>
            <a:ext cx="8382000" cy="57912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85000" lnSpcReduction="20000"/>
          </a:bodyPr>
          <a:lstStyle/>
          <a:p>
            <a:r>
              <a:rPr lang="en-US" b="1" dirty="0"/>
              <a:t>POSIX   -</a:t>
            </a:r>
            <a:r>
              <a:rPr lang="en-US" dirty="0"/>
              <a:t>#include &lt;</a:t>
            </a:r>
            <a:r>
              <a:rPr lang="en-US" dirty="0" err="1"/>
              <a:t>pthread.h</a:t>
            </a:r>
            <a:r>
              <a:rPr lang="en-US" dirty="0"/>
              <a:t>&gt;</a:t>
            </a:r>
            <a:br>
              <a:rPr lang="en-US" b="1" dirty="0"/>
            </a:br>
            <a:r>
              <a:rPr lang="en-US" b="1" dirty="0"/>
              <a:t>Thread</a:t>
            </a:r>
            <a:r>
              <a:rPr lang="en-US" dirty="0"/>
              <a:t>: A lightweight process that runs concurrently with other threads within the same program. Threads share the same memory space but have separate stacks.</a:t>
            </a:r>
          </a:p>
          <a:p>
            <a:r>
              <a:rPr lang="en-US" b="1" dirty="0" err="1"/>
              <a:t>pthread_t</a:t>
            </a:r>
            <a:r>
              <a:rPr lang="en-US" dirty="0"/>
              <a:t>: This is the data type used to declare a thread identifier in C.</a:t>
            </a:r>
          </a:p>
          <a:p>
            <a:r>
              <a:rPr lang="en-US" b="1" dirty="0" err="1"/>
              <a:t>pthread_create</a:t>
            </a:r>
            <a:r>
              <a:rPr lang="en-US" dirty="0"/>
              <a:t>: This function is used to create a new thread.</a:t>
            </a:r>
          </a:p>
          <a:p>
            <a:r>
              <a:rPr lang="en-US" b="1" dirty="0" err="1"/>
              <a:t>pthread_join</a:t>
            </a:r>
            <a:r>
              <a:rPr lang="en-US" dirty="0"/>
              <a:t>: This function waits for a specific thread to finish execution.</a:t>
            </a:r>
          </a:p>
          <a:p>
            <a:r>
              <a:rPr lang="en-US" b="1" dirty="0" err="1"/>
              <a:t>pthread_exit</a:t>
            </a:r>
            <a:r>
              <a:rPr lang="en-US" dirty="0"/>
              <a:t>: This function is called by a thread to terminate its execution.</a:t>
            </a:r>
          </a:p>
          <a:p>
            <a:r>
              <a:rPr lang="en-US" b="1" dirty="0" err="1"/>
              <a:t>pthread_mutex_t</a:t>
            </a:r>
            <a:r>
              <a:rPr lang="en-US" dirty="0"/>
              <a:t>: A mutex is used to ensure that only one thread can access a resource (like a variable or memory) at a time, avoiding race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Process?</a:t>
            </a:r>
          </a:p>
        </p:txBody>
      </p:sp>
      <p:sp>
        <p:nvSpPr>
          <p:cNvPr id="3" name="Content Placeholder 2"/>
          <p:cNvSpPr>
            <a:spLocks noGrp="1"/>
          </p:cNvSpPr>
          <p:nvPr>
            <p:ph idx="1"/>
          </p:nvPr>
        </p:nvSpPr>
        <p:spPr/>
        <p:txBody>
          <a:bodyPr>
            <a:normAutofit/>
          </a:bodyPr>
          <a:lstStyle/>
          <a:p>
            <a:r>
              <a:rPr lang="en-US" dirty="0"/>
              <a:t>A </a:t>
            </a:r>
            <a:r>
              <a:rPr lang="en-US" b="1" dirty="0">
                <a:hlinkClick r:id="rId2"/>
              </a:rPr>
              <a:t>process</a:t>
            </a:r>
            <a:r>
              <a:rPr lang="en-US" dirty="0"/>
              <a:t> is a </a:t>
            </a:r>
            <a:r>
              <a:rPr lang="en-US" b="1" u="sng" dirty="0">
                <a:hlinkClick r:id="rId3"/>
              </a:rPr>
              <a:t>program</a:t>
            </a:r>
            <a:r>
              <a:rPr lang="en-US" u="sng" dirty="0"/>
              <a:t> </a:t>
            </a:r>
            <a:r>
              <a:rPr lang="en-US" b="1" u="sng" dirty="0">
                <a:hlinkClick r:id="rId3"/>
              </a:rPr>
              <a:t>in execution</a:t>
            </a:r>
            <a:r>
              <a:rPr lang="en-US" b="1" dirty="0">
                <a:hlinkClick r:id="rId3"/>
              </a:rPr>
              <a:t> </a:t>
            </a:r>
          </a:p>
          <a:p>
            <a:r>
              <a:rPr lang="en-US" dirty="0"/>
              <a:t>For execution ,process needs the computer resources like memory and IO resource.</a:t>
            </a:r>
          </a:p>
          <a:p>
            <a:r>
              <a:rPr lang="en-US" dirty="0"/>
              <a:t>Imagine a program written in C –</a:t>
            </a:r>
            <a:r>
              <a:rPr lang="en-US" i="1" dirty="0" err="1"/>
              <a:t>my_prog.c</a:t>
            </a:r>
            <a:r>
              <a:rPr lang="en-US" i="1" dirty="0"/>
              <a:t>.</a:t>
            </a:r>
          </a:p>
          <a:p>
            <a:r>
              <a:rPr lang="en-US" dirty="0"/>
              <a:t>After compilation we’ll get an executable file</a:t>
            </a:r>
          </a:p>
          <a:p>
            <a:r>
              <a:rPr lang="en-US" dirty="0"/>
              <a:t>If we now give a command like ./</a:t>
            </a:r>
            <a:r>
              <a:rPr lang="en-US" dirty="0" err="1"/>
              <a:t>a.out</a:t>
            </a:r>
            <a:r>
              <a:rPr lang="en-US" dirty="0"/>
              <a:t>, it becomes a </a:t>
            </a:r>
            <a:r>
              <a:rPr lang="en-US" i="1" dirty="0"/>
              <a:t>process.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Syntax: </a:t>
            </a:r>
            <a:r>
              <a:rPr lang="en-US" dirty="0" err="1"/>
              <a:t>pthread_create</a:t>
            </a:r>
            <a:r>
              <a:rPr lang="en-US" dirty="0"/>
              <a:t>(</a:t>
            </a:r>
            <a:r>
              <a:rPr lang="en-US" dirty="0" err="1"/>
              <a:t>pthread_t</a:t>
            </a:r>
            <a:r>
              <a:rPr lang="en-US" dirty="0"/>
              <a:t> *thread, const </a:t>
            </a:r>
            <a:r>
              <a:rPr lang="en-US" dirty="0" err="1"/>
              <a:t>pthread_attr_t</a:t>
            </a:r>
            <a:r>
              <a:rPr lang="en-US" dirty="0"/>
              <a:t> *</a:t>
            </a:r>
            <a:r>
              <a:rPr lang="en-US" dirty="0" err="1"/>
              <a:t>attr</a:t>
            </a:r>
            <a:r>
              <a:rPr lang="en-US" dirty="0"/>
              <a:t>, void *(*</a:t>
            </a:r>
            <a:r>
              <a:rPr lang="en-US" dirty="0" err="1"/>
              <a:t>start_routine</a:t>
            </a:r>
            <a:r>
              <a:rPr lang="en-US" dirty="0"/>
              <a:t>)(void *), void *</a:t>
            </a:r>
            <a:r>
              <a:rPr lang="en-US" dirty="0" err="1"/>
              <a:t>arg</a:t>
            </a:r>
            <a:r>
              <a:rPr lang="en-US" dirty="0"/>
              <a:t>);</a:t>
            </a:r>
          </a:p>
          <a:p>
            <a:pPr lvl="1"/>
            <a:r>
              <a:rPr lang="en-US" dirty="0" err="1"/>
              <a:t>attr</a:t>
            </a:r>
            <a:r>
              <a:rPr lang="en-US" dirty="0"/>
              <a:t> is usually NULL for default attributes.</a:t>
            </a:r>
          </a:p>
          <a:p>
            <a:pPr lvl="1"/>
            <a:r>
              <a:rPr lang="en-US" dirty="0" err="1"/>
              <a:t>start_routine</a:t>
            </a:r>
            <a:r>
              <a:rPr lang="en-US" dirty="0"/>
              <a:t> is the function that the thread will execute.</a:t>
            </a:r>
          </a:p>
          <a:p>
            <a:pPr lvl="1"/>
            <a:r>
              <a:rPr lang="en-US" dirty="0" err="1"/>
              <a:t>arg</a:t>
            </a:r>
            <a:r>
              <a:rPr lang="en-US" dirty="0"/>
              <a:t> is the argument passed to the thread function.</a:t>
            </a:r>
          </a:p>
          <a:p>
            <a:r>
              <a:rPr lang="en-US" dirty="0"/>
              <a:t>Syntax: </a:t>
            </a:r>
            <a:r>
              <a:rPr lang="en-US" dirty="0" err="1"/>
              <a:t>pthread_join</a:t>
            </a:r>
            <a:r>
              <a:rPr lang="en-US" dirty="0"/>
              <a:t>(</a:t>
            </a:r>
            <a:r>
              <a:rPr lang="en-US" dirty="0" err="1"/>
              <a:t>pthread_t</a:t>
            </a:r>
            <a:r>
              <a:rPr lang="en-US" dirty="0"/>
              <a:t> thread, void **</a:t>
            </a:r>
            <a:r>
              <a:rPr lang="en-US" dirty="0" err="1"/>
              <a:t>retval</a:t>
            </a:r>
            <a:r>
              <a:rPr lang="en-US" dirty="0"/>
              <a:t>);</a:t>
            </a:r>
          </a:p>
          <a:p>
            <a:pPr lvl="1"/>
            <a:r>
              <a:rPr lang="en-US" b="1" dirty="0"/>
              <a:t>**</a:t>
            </a:r>
            <a:r>
              <a:rPr lang="en-US" b="1" dirty="0" err="1"/>
              <a:t>retval</a:t>
            </a:r>
            <a:r>
              <a:rPr lang="en-US" b="1" dirty="0"/>
              <a:t>: </a:t>
            </a:r>
            <a:r>
              <a:rPr lang="en-US" dirty="0"/>
              <a:t>This is a pointer to a pointer where the exit status of the thread will be stored.</a:t>
            </a:r>
          </a:p>
          <a:p>
            <a:pPr lvl="1"/>
            <a:r>
              <a:rPr lang="en-US" dirty="0"/>
              <a:t> If you don't care about the return value of the thread, you can pass NULL.</a:t>
            </a:r>
          </a:p>
          <a:p>
            <a:pPr lvl="1"/>
            <a:r>
              <a:rPr lang="en-US" dirty="0"/>
              <a:t> If you do want to capture the return value, you pass the address of a void* variable.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55000" lnSpcReduction="20000"/>
          </a:bodyPr>
          <a:lstStyle/>
          <a:p>
            <a:pPr>
              <a:buNone/>
            </a:pPr>
            <a:r>
              <a:rPr lang="en-US" dirty="0"/>
              <a:t>#include &lt;</a:t>
            </a:r>
            <a:r>
              <a:rPr lang="en-US" dirty="0" err="1"/>
              <a:t>stdio.h</a:t>
            </a:r>
            <a:r>
              <a:rPr lang="en-US" dirty="0"/>
              <a:t>&gt;</a:t>
            </a:r>
          </a:p>
          <a:p>
            <a:pPr>
              <a:buNone/>
            </a:pPr>
            <a:r>
              <a:rPr lang="en-US" dirty="0"/>
              <a:t>#include &lt;</a:t>
            </a:r>
            <a:r>
              <a:rPr lang="en-US" dirty="0" err="1"/>
              <a:t>pthread.h</a:t>
            </a:r>
            <a:r>
              <a:rPr lang="en-US" dirty="0"/>
              <a:t>&gt;</a:t>
            </a:r>
          </a:p>
          <a:p>
            <a:pPr>
              <a:buNone/>
            </a:pPr>
            <a:endParaRPr lang="en-US" dirty="0"/>
          </a:p>
          <a:p>
            <a:pPr>
              <a:buNone/>
            </a:pPr>
            <a:r>
              <a:rPr lang="en-US" b="1" dirty="0"/>
              <a:t>// Function to be executed by the thread</a:t>
            </a:r>
          </a:p>
          <a:p>
            <a:pPr>
              <a:buNone/>
            </a:pPr>
            <a:r>
              <a:rPr lang="en-US" dirty="0"/>
              <a:t>void* </a:t>
            </a:r>
            <a:r>
              <a:rPr lang="en-US" dirty="0" err="1"/>
              <a:t>thread_function</a:t>
            </a:r>
            <a:r>
              <a:rPr lang="en-US" dirty="0"/>
              <a:t>(void* </a:t>
            </a:r>
            <a:r>
              <a:rPr lang="en-US" dirty="0" err="1"/>
              <a:t>arg</a:t>
            </a:r>
            <a:r>
              <a:rPr lang="en-US" dirty="0"/>
              <a:t>) {</a:t>
            </a:r>
          </a:p>
          <a:p>
            <a:pPr>
              <a:buNone/>
            </a:pPr>
            <a:r>
              <a:rPr lang="en-US" dirty="0"/>
              <a:t>    </a:t>
            </a:r>
            <a:r>
              <a:rPr lang="en-US" dirty="0" err="1"/>
              <a:t>printf</a:t>
            </a:r>
            <a:r>
              <a:rPr lang="en-US" dirty="0"/>
              <a:t>("Hello from the thread!\n");</a:t>
            </a:r>
          </a:p>
          <a:p>
            <a:pPr>
              <a:buNone/>
            </a:pPr>
            <a:r>
              <a:rPr lang="en-US" dirty="0"/>
              <a:t>    return NULL;</a:t>
            </a:r>
          </a:p>
          <a:p>
            <a:pPr>
              <a:buNone/>
            </a:pPr>
            <a:r>
              <a:rPr lang="en-US" dirty="0"/>
              <a:t>}</a:t>
            </a:r>
          </a:p>
          <a:p>
            <a:pPr>
              <a:buNone/>
            </a:pPr>
            <a:endParaRPr lang="en-US" dirty="0"/>
          </a:p>
          <a:p>
            <a:pPr>
              <a:buNone/>
            </a:pPr>
            <a:r>
              <a:rPr lang="en-US" dirty="0"/>
              <a:t>int main() {</a:t>
            </a:r>
          </a:p>
          <a:p>
            <a:pPr>
              <a:buNone/>
            </a:pPr>
            <a:r>
              <a:rPr lang="en-US" dirty="0"/>
              <a:t>    </a:t>
            </a:r>
            <a:r>
              <a:rPr lang="en-US" dirty="0" err="1"/>
              <a:t>pthread_t</a:t>
            </a:r>
            <a:r>
              <a:rPr lang="en-US" dirty="0"/>
              <a:t> thread;  </a:t>
            </a:r>
            <a:r>
              <a:rPr lang="en-US" b="1" dirty="0"/>
              <a:t>// Declare a thread identifier</a:t>
            </a:r>
          </a:p>
          <a:p>
            <a:pPr>
              <a:buNone/>
            </a:pPr>
            <a:endParaRPr lang="en-US" dirty="0"/>
          </a:p>
          <a:p>
            <a:pPr>
              <a:buNone/>
            </a:pPr>
            <a:r>
              <a:rPr lang="en-US" b="1" dirty="0"/>
              <a:t>    // Create the thread</a:t>
            </a:r>
          </a:p>
          <a:p>
            <a:pPr>
              <a:buNone/>
            </a:pPr>
            <a:r>
              <a:rPr lang="en-US" dirty="0"/>
              <a:t>    </a:t>
            </a:r>
            <a:r>
              <a:rPr lang="en-US" dirty="0" err="1"/>
              <a:t>pthread_create</a:t>
            </a:r>
            <a:r>
              <a:rPr lang="en-US" dirty="0"/>
              <a:t>(&amp;thread, NULL, </a:t>
            </a:r>
            <a:r>
              <a:rPr lang="en-US" dirty="0" err="1"/>
              <a:t>thread_function</a:t>
            </a:r>
            <a:r>
              <a:rPr lang="en-US" dirty="0"/>
              <a:t>, NULL);</a:t>
            </a:r>
          </a:p>
          <a:p>
            <a:pPr>
              <a:buNone/>
            </a:pPr>
            <a:endParaRPr lang="en-US" dirty="0"/>
          </a:p>
          <a:p>
            <a:pPr>
              <a:buNone/>
            </a:pPr>
            <a:r>
              <a:rPr lang="en-US" dirty="0"/>
              <a:t>    </a:t>
            </a:r>
            <a:r>
              <a:rPr lang="en-US" b="1" dirty="0"/>
              <a:t>// Wait for the thread to finish</a:t>
            </a:r>
          </a:p>
          <a:p>
            <a:pPr>
              <a:buNone/>
            </a:pPr>
            <a:r>
              <a:rPr lang="en-US" dirty="0"/>
              <a:t>    </a:t>
            </a:r>
            <a:r>
              <a:rPr lang="en-US" dirty="0" err="1"/>
              <a:t>pthread_join</a:t>
            </a:r>
            <a:r>
              <a:rPr lang="en-US" dirty="0"/>
              <a:t>(thread, NULL);</a:t>
            </a:r>
          </a:p>
          <a:p>
            <a:pPr>
              <a:buNone/>
            </a:pPr>
            <a:endParaRPr lang="en-US" dirty="0"/>
          </a:p>
          <a:p>
            <a:pPr>
              <a:buNone/>
            </a:pPr>
            <a:r>
              <a:rPr lang="en-US" dirty="0"/>
              <a:t>    </a:t>
            </a:r>
            <a:r>
              <a:rPr lang="en-US" dirty="0" err="1"/>
              <a:t>printf</a:t>
            </a:r>
            <a:r>
              <a:rPr lang="en-US" dirty="0"/>
              <a:t>("Thread has finished execution.\n");</a:t>
            </a:r>
          </a:p>
          <a:p>
            <a:pPr>
              <a:buNone/>
            </a:pPr>
            <a:endParaRPr lang="en-US" dirty="0"/>
          </a:p>
          <a:p>
            <a:pPr>
              <a:buNone/>
            </a:pPr>
            <a:r>
              <a:rPr lang="en-US" dirty="0"/>
              <a:t>    return 0;</a:t>
            </a:r>
          </a:p>
          <a:p>
            <a:pPr>
              <a:buNone/>
            </a:pPr>
            <a:r>
              <a:rPr lang="en-US" dirty="0"/>
              <a:t>}</a:t>
            </a:r>
          </a:p>
          <a:p>
            <a:pPr>
              <a:buNone/>
            </a:pPr>
            <a:endParaRPr lang="en-US" dirty="0"/>
          </a:p>
        </p:txBody>
      </p:sp>
      <p:sp>
        <p:nvSpPr>
          <p:cNvPr id="4" name="Rectangle 3"/>
          <p:cNvSpPr/>
          <p:nvPr/>
        </p:nvSpPr>
        <p:spPr>
          <a:xfrm>
            <a:off x="4114800" y="304800"/>
            <a:ext cx="3086742" cy="400110"/>
          </a:xfrm>
          <a:prstGeom prst="rect">
            <a:avLst/>
          </a:prstGeom>
          <a:ln>
            <a:solidFill>
              <a:schemeClr val="accent1"/>
            </a:solidFill>
          </a:ln>
        </p:spPr>
        <p:txBody>
          <a:bodyPr wrap="none">
            <a:spAutoFit/>
          </a:bodyPr>
          <a:lstStyle/>
          <a:p>
            <a:r>
              <a:rPr lang="en-US" sz="2000" b="1" dirty="0"/>
              <a:t>Example 1: Thread creation</a:t>
            </a:r>
          </a:p>
        </p:txBody>
      </p:sp>
      <p:sp>
        <p:nvSpPr>
          <p:cNvPr id="5" name="Rectangle 4"/>
          <p:cNvSpPr/>
          <p:nvPr/>
        </p:nvSpPr>
        <p:spPr>
          <a:xfrm>
            <a:off x="5486400" y="914400"/>
            <a:ext cx="3124200" cy="923330"/>
          </a:xfrm>
          <a:prstGeom prst="rect">
            <a:avLst/>
          </a:prstGeom>
          <a:ln>
            <a:solidFill>
              <a:schemeClr val="accent1"/>
            </a:solidFill>
          </a:ln>
        </p:spPr>
        <p:txBody>
          <a:bodyPr wrap="square">
            <a:spAutoFit/>
          </a:bodyPr>
          <a:lstStyle/>
          <a:p>
            <a:r>
              <a:rPr lang="en-US" dirty="0"/>
              <a:t>Output:</a:t>
            </a:r>
          </a:p>
          <a:p>
            <a:r>
              <a:rPr lang="en-US" dirty="0"/>
              <a:t>Hello from the thread!</a:t>
            </a:r>
          </a:p>
          <a:p>
            <a:r>
              <a:rPr lang="en-US" dirty="0"/>
              <a:t> Thread has finished execution.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55000" lnSpcReduction="20000"/>
          </a:bodyPr>
          <a:lstStyle/>
          <a:p>
            <a:pPr>
              <a:buNone/>
            </a:pPr>
            <a:r>
              <a:rPr lang="en-US" dirty="0"/>
              <a:t>#include &lt;</a:t>
            </a:r>
            <a:r>
              <a:rPr lang="en-US" dirty="0" err="1"/>
              <a:t>stdio.h</a:t>
            </a:r>
            <a:r>
              <a:rPr lang="en-US" dirty="0"/>
              <a:t>&gt;</a:t>
            </a:r>
          </a:p>
          <a:p>
            <a:pPr>
              <a:buNone/>
            </a:pPr>
            <a:r>
              <a:rPr lang="en-US" dirty="0"/>
              <a:t>#include &lt;</a:t>
            </a:r>
            <a:r>
              <a:rPr lang="en-US" dirty="0" err="1"/>
              <a:t>pthread.h</a:t>
            </a:r>
            <a:r>
              <a:rPr lang="en-US" dirty="0"/>
              <a:t>&gt;</a:t>
            </a:r>
          </a:p>
          <a:p>
            <a:pPr>
              <a:buNone/>
            </a:pPr>
            <a:endParaRPr lang="en-US" dirty="0"/>
          </a:p>
          <a:p>
            <a:pPr>
              <a:buNone/>
            </a:pPr>
            <a:r>
              <a:rPr lang="en-US" b="1" dirty="0"/>
              <a:t>// Thread function definition</a:t>
            </a:r>
          </a:p>
          <a:p>
            <a:pPr>
              <a:buNone/>
            </a:pPr>
            <a:r>
              <a:rPr lang="en-US" dirty="0"/>
              <a:t>void* </a:t>
            </a:r>
            <a:r>
              <a:rPr lang="en-US" dirty="0" err="1"/>
              <a:t>thread_function</a:t>
            </a:r>
            <a:r>
              <a:rPr lang="en-US" dirty="0"/>
              <a:t>(void* </a:t>
            </a:r>
            <a:r>
              <a:rPr lang="en-US" dirty="0" err="1"/>
              <a:t>arg</a:t>
            </a:r>
            <a:r>
              <a:rPr lang="en-US" dirty="0"/>
              <a:t>) {</a:t>
            </a:r>
          </a:p>
          <a:p>
            <a:pPr>
              <a:buNone/>
            </a:pPr>
            <a:r>
              <a:rPr lang="en-US" dirty="0"/>
              <a:t>    int* num = (int*)</a:t>
            </a:r>
            <a:r>
              <a:rPr lang="en-US" dirty="0" err="1"/>
              <a:t>arg</a:t>
            </a:r>
            <a:r>
              <a:rPr lang="en-US" dirty="0"/>
              <a:t>;  </a:t>
            </a:r>
            <a:r>
              <a:rPr lang="en-US" b="1" dirty="0"/>
              <a:t>// Cast the void* to the appropriate type</a:t>
            </a:r>
          </a:p>
          <a:p>
            <a:pPr>
              <a:buNone/>
            </a:pPr>
            <a:r>
              <a:rPr lang="en-US" dirty="0"/>
              <a:t>    </a:t>
            </a:r>
            <a:r>
              <a:rPr lang="en-US" dirty="0" err="1"/>
              <a:t>printf</a:t>
            </a:r>
            <a:r>
              <a:rPr lang="en-US" dirty="0"/>
              <a:t>("Thread received value: %d\n", *num);</a:t>
            </a:r>
          </a:p>
          <a:p>
            <a:pPr>
              <a:buNone/>
            </a:pPr>
            <a:r>
              <a:rPr lang="en-US" dirty="0"/>
              <a:t>    return NULL;</a:t>
            </a:r>
          </a:p>
          <a:p>
            <a:pPr>
              <a:buNone/>
            </a:pPr>
            <a:r>
              <a:rPr lang="en-US" dirty="0"/>
              <a:t>}</a:t>
            </a:r>
          </a:p>
          <a:p>
            <a:pPr>
              <a:buNone/>
            </a:pPr>
            <a:endParaRPr lang="en-US" dirty="0"/>
          </a:p>
          <a:p>
            <a:pPr>
              <a:buNone/>
            </a:pPr>
            <a:r>
              <a:rPr lang="en-US" dirty="0"/>
              <a:t>int main() {</a:t>
            </a:r>
          </a:p>
          <a:p>
            <a:pPr>
              <a:buNone/>
            </a:pPr>
            <a:r>
              <a:rPr lang="en-US" dirty="0"/>
              <a:t>    </a:t>
            </a:r>
            <a:r>
              <a:rPr lang="en-US" dirty="0" err="1"/>
              <a:t>pthread_t</a:t>
            </a:r>
            <a:r>
              <a:rPr lang="en-US" dirty="0"/>
              <a:t> thread;</a:t>
            </a:r>
          </a:p>
          <a:p>
            <a:pPr>
              <a:buNone/>
            </a:pPr>
            <a:r>
              <a:rPr lang="en-US" dirty="0"/>
              <a:t>    int value = 42;</a:t>
            </a:r>
          </a:p>
          <a:p>
            <a:pPr>
              <a:buNone/>
            </a:pPr>
            <a:endParaRPr lang="en-US" dirty="0"/>
          </a:p>
          <a:p>
            <a:pPr>
              <a:buNone/>
            </a:pPr>
            <a:r>
              <a:rPr lang="en-US" b="1" dirty="0"/>
              <a:t>    // Create a thread and pass the address of `value` as the argument</a:t>
            </a:r>
          </a:p>
          <a:p>
            <a:pPr>
              <a:buNone/>
            </a:pPr>
            <a:r>
              <a:rPr lang="en-US" dirty="0"/>
              <a:t>    </a:t>
            </a:r>
            <a:r>
              <a:rPr lang="en-US" dirty="0" err="1"/>
              <a:t>pthread_create</a:t>
            </a:r>
            <a:r>
              <a:rPr lang="en-US" dirty="0"/>
              <a:t>(&amp;thread, NULL, </a:t>
            </a:r>
            <a:r>
              <a:rPr lang="en-US" dirty="0" err="1"/>
              <a:t>thread_function</a:t>
            </a:r>
            <a:r>
              <a:rPr lang="en-US" dirty="0"/>
              <a:t>, &amp;value);</a:t>
            </a:r>
          </a:p>
          <a:p>
            <a:pPr>
              <a:buNone/>
            </a:pPr>
            <a:endParaRPr lang="en-US" dirty="0"/>
          </a:p>
          <a:p>
            <a:pPr>
              <a:buNone/>
            </a:pPr>
            <a:r>
              <a:rPr lang="en-US" b="1" dirty="0"/>
              <a:t>    // Wait for the thread to finish</a:t>
            </a:r>
          </a:p>
          <a:p>
            <a:pPr>
              <a:buNone/>
            </a:pPr>
            <a:r>
              <a:rPr lang="en-US" dirty="0"/>
              <a:t>    </a:t>
            </a:r>
            <a:r>
              <a:rPr lang="en-US" dirty="0" err="1"/>
              <a:t>pthread_join</a:t>
            </a:r>
            <a:r>
              <a:rPr lang="en-US" dirty="0"/>
              <a:t>(thread, NULL);</a:t>
            </a:r>
          </a:p>
          <a:p>
            <a:pPr>
              <a:buNone/>
            </a:pPr>
            <a:endParaRPr lang="en-US" dirty="0"/>
          </a:p>
          <a:p>
            <a:pPr>
              <a:buNone/>
            </a:pPr>
            <a:r>
              <a:rPr lang="en-US" dirty="0"/>
              <a:t>    return 0;</a:t>
            </a:r>
          </a:p>
          <a:p>
            <a:pPr>
              <a:buNone/>
            </a:pPr>
            <a:r>
              <a:rPr lang="en-US" dirty="0"/>
              <a:t>}</a:t>
            </a:r>
          </a:p>
          <a:p>
            <a:pPr>
              <a:buNone/>
            </a:pPr>
            <a:endParaRPr lang="en-US" dirty="0"/>
          </a:p>
        </p:txBody>
      </p:sp>
      <p:sp>
        <p:nvSpPr>
          <p:cNvPr id="4" name="Rectangle 3"/>
          <p:cNvSpPr/>
          <p:nvPr/>
        </p:nvSpPr>
        <p:spPr>
          <a:xfrm>
            <a:off x="4114800" y="304800"/>
            <a:ext cx="3086742" cy="400110"/>
          </a:xfrm>
          <a:prstGeom prst="rect">
            <a:avLst/>
          </a:prstGeom>
          <a:ln>
            <a:solidFill>
              <a:schemeClr val="accent1"/>
            </a:solidFill>
          </a:ln>
        </p:spPr>
        <p:txBody>
          <a:bodyPr wrap="none">
            <a:spAutoFit/>
          </a:bodyPr>
          <a:lstStyle/>
          <a:p>
            <a:r>
              <a:rPr lang="en-US" sz="2000" b="1" dirty="0"/>
              <a:t>Example 2: Thread creation</a:t>
            </a:r>
          </a:p>
        </p:txBody>
      </p:sp>
      <p:sp>
        <p:nvSpPr>
          <p:cNvPr id="5" name="Rectangle 4"/>
          <p:cNvSpPr/>
          <p:nvPr/>
        </p:nvSpPr>
        <p:spPr>
          <a:xfrm>
            <a:off x="5410200" y="2514600"/>
            <a:ext cx="3124200" cy="646331"/>
          </a:xfrm>
          <a:prstGeom prst="rect">
            <a:avLst/>
          </a:prstGeom>
          <a:ln>
            <a:solidFill>
              <a:schemeClr val="accent1"/>
            </a:solidFill>
          </a:ln>
        </p:spPr>
        <p:txBody>
          <a:bodyPr wrap="square">
            <a:spAutoFit/>
          </a:bodyPr>
          <a:lstStyle/>
          <a:p>
            <a:r>
              <a:rPr lang="en-US" dirty="0"/>
              <a:t>Output:</a:t>
            </a:r>
          </a:p>
          <a:p>
            <a:r>
              <a:rPr lang="en-US" dirty="0"/>
              <a:t>Thread received value: 42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32500" lnSpcReduction="20000"/>
          </a:bodyPr>
          <a:lstStyle/>
          <a:p>
            <a:pPr>
              <a:buNone/>
            </a:pPr>
            <a:r>
              <a:rPr lang="en-US" sz="4300" dirty="0"/>
              <a:t>#include &lt;</a:t>
            </a:r>
            <a:r>
              <a:rPr lang="en-US" sz="4300" dirty="0" err="1"/>
              <a:t>stdio.h</a:t>
            </a:r>
            <a:r>
              <a:rPr lang="en-US" sz="4300" dirty="0"/>
              <a:t>&gt;</a:t>
            </a:r>
          </a:p>
          <a:p>
            <a:pPr>
              <a:buNone/>
            </a:pPr>
            <a:r>
              <a:rPr lang="en-US" sz="4300" dirty="0"/>
              <a:t>#include &lt;</a:t>
            </a:r>
            <a:r>
              <a:rPr lang="en-US" sz="4300" dirty="0" err="1"/>
              <a:t>pthread.h</a:t>
            </a:r>
            <a:r>
              <a:rPr lang="en-US" sz="4300" dirty="0"/>
              <a:t>&gt;</a:t>
            </a:r>
          </a:p>
          <a:p>
            <a:pPr>
              <a:buNone/>
            </a:pPr>
            <a:endParaRPr lang="en-US" sz="4300" dirty="0"/>
          </a:p>
          <a:p>
            <a:pPr>
              <a:buNone/>
            </a:pPr>
            <a:r>
              <a:rPr lang="en-US" sz="4300" b="1" dirty="0"/>
              <a:t>// Function to be executed by each thread</a:t>
            </a:r>
          </a:p>
          <a:p>
            <a:pPr>
              <a:buNone/>
            </a:pPr>
            <a:r>
              <a:rPr lang="en-US" sz="4300" dirty="0"/>
              <a:t>void* </a:t>
            </a:r>
            <a:r>
              <a:rPr lang="en-US" sz="4300" dirty="0" err="1"/>
              <a:t>thread_function</a:t>
            </a:r>
            <a:r>
              <a:rPr lang="en-US" sz="4300" dirty="0"/>
              <a:t>(void* </a:t>
            </a:r>
            <a:r>
              <a:rPr lang="en-US" sz="4300" dirty="0" err="1"/>
              <a:t>arg</a:t>
            </a:r>
            <a:r>
              <a:rPr lang="en-US" sz="4300" dirty="0"/>
              <a:t>) {</a:t>
            </a:r>
          </a:p>
          <a:p>
            <a:pPr>
              <a:buNone/>
            </a:pPr>
            <a:r>
              <a:rPr lang="en-US" sz="4300" dirty="0"/>
              <a:t>    int </a:t>
            </a:r>
            <a:r>
              <a:rPr lang="en-US" sz="4300" dirty="0" err="1"/>
              <a:t>thread_number</a:t>
            </a:r>
            <a:r>
              <a:rPr lang="en-US" sz="4300" dirty="0"/>
              <a:t> = *((int*)</a:t>
            </a:r>
            <a:r>
              <a:rPr lang="en-US" sz="4300" dirty="0" err="1"/>
              <a:t>arg</a:t>
            </a:r>
            <a:r>
              <a:rPr lang="en-US" sz="4300" dirty="0"/>
              <a:t>);</a:t>
            </a:r>
          </a:p>
          <a:p>
            <a:pPr>
              <a:buNone/>
            </a:pPr>
            <a:r>
              <a:rPr lang="en-US" sz="4300" dirty="0"/>
              <a:t>    </a:t>
            </a:r>
            <a:r>
              <a:rPr lang="en-US" sz="4300" dirty="0" err="1"/>
              <a:t>printf</a:t>
            </a:r>
            <a:r>
              <a:rPr lang="en-US" sz="4300" dirty="0"/>
              <a:t>("Hello from Thread %d!\n", </a:t>
            </a:r>
            <a:r>
              <a:rPr lang="en-US" sz="4300" dirty="0" err="1"/>
              <a:t>thread_number</a:t>
            </a:r>
            <a:r>
              <a:rPr lang="en-US" sz="4300" dirty="0"/>
              <a:t>);</a:t>
            </a:r>
          </a:p>
          <a:p>
            <a:pPr>
              <a:buNone/>
            </a:pPr>
            <a:r>
              <a:rPr lang="en-US" sz="4300" dirty="0"/>
              <a:t>    return NULL;</a:t>
            </a:r>
          </a:p>
          <a:p>
            <a:pPr>
              <a:buNone/>
            </a:pPr>
            <a:r>
              <a:rPr lang="en-US" sz="4300" dirty="0"/>
              <a:t>}</a:t>
            </a:r>
          </a:p>
          <a:p>
            <a:pPr>
              <a:buNone/>
            </a:pPr>
            <a:endParaRPr lang="en-US" sz="4300" dirty="0"/>
          </a:p>
          <a:p>
            <a:pPr>
              <a:buNone/>
            </a:pPr>
            <a:r>
              <a:rPr lang="en-US" sz="4300" dirty="0"/>
              <a:t>int main() {</a:t>
            </a:r>
          </a:p>
          <a:p>
            <a:pPr>
              <a:buNone/>
            </a:pPr>
            <a:r>
              <a:rPr lang="en-US" sz="4300" dirty="0"/>
              <a:t>    </a:t>
            </a:r>
            <a:r>
              <a:rPr lang="en-US" sz="4300" dirty="0" err="1"/>
              <a:t>pthread_t</a:t>
            </a:r>
            <a:r>
              <a:rPr lang="en-US" sz="4300" dirty="0"/>
              <a:t> thread1, thread2;  </a:t>
            </a:r>
            <a:r>
              <a:rPr lang="en-US" sz="4300" b="1" dirty="0"/>
              <a:t>// Declare thread identifiers</a:t>
            </a:r>
          </a:p>
          <a:p>
            <a:pPr>
              <a:buNone/>
            </a:pPr>
            <a:r>
              <a:rPr lang="en-US" sz="4300" dirty="0"/>
              <a:t>    int thread_arg1 = 1;</a:t>
            </a:r>
          </a:p>
          <a:p>
            <a:pPr>
              <a:buNone/>
            </a:pPr>
            <a:r>
              <a:rPr lang="en-US" sz="4300" dirty="0"/>
              <a:t>    int thread_arg2 = 2;</a:t>
            </a:r>
          </a:p>
          <a:p>
            <a:pPr>
              <a:buNone/>
            </a:pPr>
            <a:endParaRPr lang="en-US" sz="4300" dirty="0"/>
          </a:p>
          <a:p>
            <a:pPr>
              <a:buNone/>
            </a:pPr>
            <a:r>
              <a:rPr lang="en-US" sz="4300" b="1" dirty="0"/>
              <a:t>    // Create the first thread</a:t>
            </a:r>
          </a:p>
          <a:p>
            <a:pPr>
              <a:buNone/>
            </a:pPr>
            <a:r>
              <a:rPr lang="en-US" sz="4300" dirty="0"/>
              <a:t>    </a:t>
            </a:r>
            <a:r>
              <a:rPr lang="en-US" sz="4300" dirty="0" err="1"/>
              <a:t>pthread_create</a:t>
            </a:r>
            <a:r>
              <a:rPr lang="en-US" sz="4300" dirty="0"/>
              <a:t>(&amp;thread1, NULL, </a:t>
            </a:r>
            <a:r>
              <a:rPr lang="en-US" sz="4300" dirty="0" err="1"/>
              <a:t>thread_function</a:t>
            </a:r>
            <a:r>
              <a:rPr lang="en-US" sz="4300" dirty="0"/>
              <a:t>, &amp;thread_arg1);</a:t>
            </a:r>
          </a:p>
          <a:p>
            <a:pPr>
              <a:buNone/>
            </a:pPr>
            <a:endParaRPr lang="en-US" sz="4300" dirty="0"/>
          </a:p>
          <a:p>
            <a:pPr>
              <a:buNone/>
            </a:pPr>
            <a:r>
              <a:rPr lang="en-US" sz="4300" dirty="0"/>
              <a:t>    </a:t>
            </a:r>
            <a:r>
              <a:rPr lang="en-US" sz="4300" b="1" dirty="0"/>
              <a:t>// Create the second thread</a:t>
            </a:r>
          </a:p>
          <a:p>
            <a:pPr>
              <a:buNone/>
            </a:pPr>
            <a:r>
              <a:rPr lang="en-US" sz="4300" dirty="0"/>
              <a:t>    </a:t>
            </a:r>
            <a:r>
              <a:rPr lang="en-US" sz="4300" dirty="0" err="1"/>
              <a:t>pthread_create</a:t>
            </a:r>
            <a:r>
              <a:rPr lang="en-US" sz="4300" dirty="0"/>
              <a:t>(&amp;thread2, NULL, </a:t>
            </a:r>
            <a:r>
              <a:rPr lang="en-US" sz="4300" dirty="0" err="1"/>
              <a:t>thread_function</a:t>
            </a:r>
            <a:r>
              <a:rPr lang="en-US" sz="4300" dirty="0"/>
              <a:t>, &amp;thread_arg2);</a:t>
            </a:r>
          </a:p>
          <a:p>
            <a:pPr>
              <a:buNone/>
            </a:pPr>
            <a:endParaRPr lang="en-US" sz="4300" dirty="0"/>
          </a:p>
          <a:p>
            <a:pPr>
              <a:buNone/>
            </a:pPr>
            <a:r>
              <a:rPr lang="en-US" sz="4300" b="1" dirty="0"/>
              <a:t>    // Wait for both threads to finish</a:t>
            </a:r>
          </a:p>
          <a:p>
            <a:pPr>
              <a:buNone/>
            </a:pPr>
            <a:r>
              <a:rPr lang="en-US" sz="4300" dirty="0"/>
              <a:t>    </a:t>
            </a:r>
            <a:r>
              <a:rPr lang="en-US" sz="4300" dirty="0" err="1"/>
              <a:t>pthread_join</a:t>
            </a:r>
            <a:r>
              <a:rPr lang="en-US" sz="4300" dirty="0"/>
              <a:t>(thread1, NULL);</a:t>
            </a:r>
          </a:p>
          <a:p>
            <a:pPr>
              <a:buNone/>
            </a:pPr>
            <a:r>
              <a:rPr lang="en-US" sz="4300" dirty="0"/>
              <a:t>    </a:t>
            </a:r>
            <a:r>
              <a:rPr lang="en-US" sz="4300" dirty="0" err="1"/>
              <a:t>pthread_join</a:t>
            </a:r>
            <a:r>
              <a:rPr lang="en-US" sz="4300" dirty="0"/>
              <a:t>(thread2, NULL);</a:t>
            </a:r>
          </a:p>
          <a:p>
            <a:pPr>
              <a:buNone/>
            </a:pPr>
            <a:endParaRPr lang="en-US" sz="4300" dirty="0"/>
          </a:p>
          <a:p>
            <a:pPr>
              <a:buNone/>
            </a:pPr>
            <a:r>
              <a:rPr lang="en-US" sz="4300" dirty="0"/>
              <a:t>    </a:t>
            </a:r>
            <a:r>
              <a:rPr lang="en-US" sz="4300" dirty="0" err="1"/>
              <a:t>printf</a:t>
            </a:r>
            <a:r>
              <a:rPr lang="en-US" sz="4300" dirty="0"/>
              <a:t>("Both threads have finished execution.\n");</a:t>
            </a:r>
          </a:p>
          <a:p>
            <a:pPr>
              <a:buNone/>
            </a:pPr>
            <a:endParaRPr lang="en-US" sz="4300" dirty="0"/>
          </a:p>
          <a:p>
            <a:pPr>
              <a:buNone/>
            </a:pPr>
            <a:r>
              <a:rPr lang="en-US" sz="4300" dirty="0"/>
              <a:t>    return 0;</a:t>
            </a:r>
          </a:p>
          <a:p>
            <a:pPr>
              <a:buNone/>
            </a:pPr>
            <a:r>
              <a:rPr lang="en-US" sz="4300" dirty="0"/>
              <a:t>}</a:t>
            </a:r>
          </a:p>
          <a:p>
            <a:pPr>
              <a:buNone/>
            </a:pPr>
            <a:endParaRPr lang="en-US" dirty="0"/>
          </a:p>
        </p:txBody>
      </p:sp>
      <p:sp>
        <p:nvSpPr>
          <p:cNvPr id="4" name="Rectangle 3"/>
          <p:cNvSpPr/>
          <p:nvPr/>
        </p:nvSpPr>
        <p:spPr>
          <a:xfrm>
            <a:off x="4114800" y="304800"/>
            <a:ext cx="3189335" cy="400110"/>
          </a:xfrm>
          <a:prstGeom prst="rect">
            <a:avLst/>
          </a:prstGeom>
          <a:ln>
            <a:solidFill>
              <a:schemeClr val="accent1"/>
            </a:solidFill>
          </a:ln>
        </p:spPr>
        <p:txBody>
          <a:bodyPr wrap="none">
            <a:spAutoFit/>
          </a:bodyPr>
          <a:lstStyle/>
          <a:p>
            <a:r>
              <a:rPr lang="en-US" sz="2000" b="1" dirty="0"/>
              <a:t>Example 3: Threads creation</a:t>
            </a:r>
          </a:p>
        </p:txBody>
      </p:sp>
      <p:sp>
        <p:nvSpPr>
          <p:cNvPr id="6" name="Rectangle 5"/>
          <p:cNvSpPr/>
          <p:nvPr/>
        </p:nvSpPr>
        <p:spPr>
          <a:xfrm>
            <a:off x="5638800" y="1524000"/>
            <a:ext cx="2971800" cy="1631216"/>
          </a:xfrm>
          <a:prstGeom prst="rect">
            <a:avLst/>
          </a:prstGeom>
          <a:ln>
            <a:solidFill>
              <a:schemeClr val="accent1"/>
            </a:solidFill>
          </a:ln>
        </p:spPr>
        <p:txBody>
          <a:bodyPr wrap="square">
            <a:spAutoFit/>
          </a:bodyPr>
          <a:lstStyle/>
          <a:p>
            <a:r>
              <a:rPr lang="en-US" sz="2000" b="1" dirty="0"/>
              <a:t>Output:</a:t>
            </a:r>
          </a:p>
          <a:p>
            <a:r>
              <a:rPr lang="en-US" sz="2000" dirty="0"/>
              <a:t>Hello from Thread 1! </a:t>
            </a:r>
          </a:p>
          <a:p>
            <a:r>
              <a:rPr lang="en-US" sz="2000" dirty="0"/>
              <a:t>Hello from Thread 2! </a:t>
            </a:r>
          </a:p>
          <a:p>
            <a:r>
              <a:rPr lang="en-US" sz="2000" dirty="0"/>
              <a:t>Both threads have finished execution.</a:t>
            </a:r>
            <a:endParaRPr lang="en-US" sz="20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25000" lnSpcReduction="20000"/>
          </a:bodyPr>
          <a:lstStyle/>
          <a:p>
            <a:pPr>
              <a:buNone/>
            </a:pPr>
            <a:r>
              <a:rPr lang="en-US" sz="5200" dirty="0"/>
              <a:t>#include &lt;</a:t>
            </a:r>
            <a:r>
              <a:rPr lang="en-US" sz="5200" dirty="0" err="1"/>
              <a:t>stdio.h</a:t>
            </a:r>
            <a:r>
              <a:rPr lang="en-US" sz="5200" dirty="0"/>
              <a:t>&gt;</a:t>
            </a:r>
          </a:p>
          <a:p>
            <a:pPr>
              <a:buNone/>
            </a:pPr>
            <a:r>
              <a:rPr lang="en-US" sz="5200" dirty="0"/>
              <a:t>#include &lt;</a:t>
            </a:r>
            <a:r>
              <a:rPr lang="en-US" sz="5200" dirty="0" err="1"/>
              <a:t>pthread.h</a:t>
            </a:r>
            <a:r>
              <a:rPr lang="en-US" sz="5200" dirty="0"/>
              <a:t>&gt;</a:t>
            </a:r>
          </a:p>
          <a:p>
            <a:pPr>
              <a:buNone/>
            </a:pPr>
            <a:endParaRPr lang="en-US" sz="5200" dirty="0"/>
          </a:p>
          <a:p>
            <a:pPr>
              <a:buNone/>
            </a:pPr>
            <a:r>
              <a:rPr lang="en-US" sz="5200" dirty="0"/>
              <a:t>#define NUM_THREADS 2  // Define the number of threads</a:t>
            </a:r>
          </a:p>
          <a:p>
            <a:pPr>
              <a:buNone/>
            </a:pPr>
            <a:endParaRPr lang="en-US" sz="5200" dirty="0"/>
          </a:p>
          <a:p>
            <a:pPr>
              <a:buNone/>
            </a:pPr>
            <a:r>
              <a:rPr lang="en-US" sz="5200" b="1" dirty="0"/>
              <a:t>// Function to be executed by each thread</a:t>
            </a:r>
          </a:p>
          <a:p>
            <a:pPr>
              <a:buNone/>
            </a:pPr>
            <a:r>
              <a:rPr lang="en-US" sz="5200" dirty="0"/>
              <a:t>void* </a:t>
            </a:r>
            <a:r>
              <a:rPr lang="en-US" sz="5200" dirty="0" err="1"/>
              <a:t>thread_function</a:t>
            </a:r>
            <a:r>
              <a:rPr lang="en-US" sz="5200" dirty="0"/>
              <a:t>(void* </a:t>
            </a:r>
            <a:r>
              <a:rPr lang="en-US" sz="5200" dirty="0" err="1"/>
              <a:t>arg</a:t>
            </a:r>
            <a:r>
              <a:rPr lang="en-US" sz="5200" dirty="0"/>
              <a:t>) {</a:t>
            </a:r>
          </a:p>
          <a:p>
            <a:pPr>
              <a:buNone/>
            </a:pPr>
            <a:r>
              <a:rPr lang="en-US" sz="5200" dirty="0"/>
              <a:t>    int </a:t>
            </a:r>
            <a:r>
              <a:rPr lang="en-US" sz="5200" dirty="0" err="1"/>
              <a:t>thread_number</a:t>
            </a:r>
            <a:r>
              <a:rPr lang="en-US" sz="5200" dirty="0"/>
              <a:t> = *((int*)</a:t>
            </a:r>
            <a:r>
              <a:rPr lang="en-US" sz="5200" dirty="0" err="1"/>
              <a:t>arg</a:t>
            </a:r>
            <a:r>
              <a:rPr lang="en-US" sz="5200" dirty="0"/>
              <a:t>);</a:t>
            </a:r>
          </a:p>
          <a:p>
            <a:pPr>
              <a:buNone/>
            </a:pPr>
            <a:r>
              <a:rPr lang="en-US" sz="5200" dirty="0"/>
              <a:t>    </a:t>
            </a:r>
            <a:r>
              <a:rPr lang="en-US" sz="5200" dirty="0" err="1"/>
              <a:t>printf</a:t>
            </a:r>
            <a:r>
              <a:rPr lang="en-US" sz="5200" dirty="0"/>
              <a:t>("Hello from Thread %d!\n", </a:t>
            </a:r>
            <a:r>
              <a:rPr lang="en-US" sz="5200" dirty="0" err="1"/>
              <a:t>thread_number</a:t>
            </a:r>
            <a:r>
              <a:rPr lang="en-US" sz="5200" dirty="0"/>
              <a:t>);</a:t>
            </a:r>
          </a:p>
          <a:p>
            <a:pPr>
              <a:buNone/>
            </a:pPr>
            <a:r>
              <a:rPr lang="en-US" sz="5200" dirty="0"/>
              <a:t>    return NULL;</a:t>
            </a:r>
          </a:p>
          <a:p>
            <a:pPr>
              <a:buNone/>
            </a:pPr>
            <a:r>
              <a:rPr lang="en-US" sz="5200" dirty="0"/>
              <a:t>}</a:t>
            </a:r>
          </a:p>
          <a:p>
            <a:pPr>
              <a:buNone/>
            </a:pPr>
            <a:endParaRPr lang="en-US" sz="5200" dirty="0"/>
          </a:p>
          <a:p>
            <a:pPr>
              <a:buNone/>
            </a:pPr>
            <a:r>
              <a:rPr lang="en-US" sz="5200" dirty="0"/>
              <a:t>int main() {</a:t>
            </a:r>
          </a:p>
          <a:p>
            <a:pPr>
              <a:buNone/>
            </a:pPr>
            <a:r>
              <a:rPr lang="en-US" sz="5200" dirty="0"/>
              <a:t>    </a:t>
            </a:r>
            <a:r>
              <a:rPr lang="en-US" sz="5200" dirty="0" err="1"/>
              <a:t>pthread_t</a:t>
            </a:r>
            <a:r>
              <a:rPr lang="en-US" sz="5200" dirty="0"/>
              <a:t> threads[NUM_THREADS</a:t>
            </a:r>
            <a:r>
              <a:rPr lang="en-US" sz="5200" b="1" dirty="0"/>
              <a:t>];  // Array to hold thread identifiers</a:t>
            </a:r>
          </a:p>
          <a:p>
            <a:pPr>
              <a:buNone/>
            </a:pPr>
            <a:r>
              <a:rPr lang="en-US" sz="5200" dirty="0"/>
              <a:t>    int </a:t>
            </a:r>
            <a:r>
              <a:rPr lang="en-US" sz="5200" dirty="0" err="1"/>
              <a:t>thread_args</a:t>
            </a:r>
            <a:r>
              <a:rPr lang="en-US" sz="5200" dirty="0"/>
              <a:t>[NUM_THREADS];    </a:t>
            </a:r>
            <a:r>
              <a:rPr lang="en-US" sz="5200" b="1" dirty="0"/>
              <a:t>// Array to hold thread arguments</a:t>
            </a:r>
          </a:p>
          <a:p>
            <a:pPr>
              <a:buNone/>
            </a:pPr>
            <a:endParaRPr lang="en-US" sz="5200" dirty="0"/>
          </a:p>
          <a:p>
            <a:pPr>
              <a:buNone/>
            </a:pPr>
            <a:r>
              <a:rPr lang="en-US" sz="5200" dirty="0"/>
              <a:t>    // Create threads using a for loop</a:t>
            </a:r>
          </a:p>
          <a:p>
            <a:pPr>
              <a:buNone/>
            </a:pPr>
            <a:r>
              <a:rPr lang="en-US" sz="5200" dirty="0"/>
              <a:t>    for (int </a:t>
            </a:r>
            <a:r>
              <a:rPr lang="en-US" sz="5200" dirty="0" err="1"/>
              <a:t>i</a:t>
            </a:r>
            <a:r>
              <a:rPr lang="en-US" sz="5200" dirty="0"/>
              <a:t> = 0; </a:t>
            </a:r>
            <a:r>
              <a:rPr lang="en-US" sz="5200" dirty="0" err="1"/>
              <a:t>i</a:t>
            </a:r>
            <a:r>
              <a:rPr lang="en-US" sz="5200" dirty="0"/>
              <a:t> &lt; NUM_THREADS; </a:t>
            </a:r>
            <a:r>
              <a:rPr lang="en-US" sz="5200" dirty="0" err="1"/>
              <a:t>i</a:t>
            </a:r>
            <a:r>
              <a:rPr lang="en-US" sz="5200" dirty="0"/>
              <a:t>++) {</a:t>
            </a:r>
          </a:p>
          <a:p>
            <a:pPr>
              <a:buNone/>
            </a:pPr>
            <a:r>
              <a:rPr lang="en-US" sz="5200" dirty="0"/>
              <a:t>        </a:t>
            </a:r>
            <a:r>
              <a:rPr lang="en-US" sz="5200" dirty="0" err="1"/>
              <a:t>thread_args</a:t>
            </a:r>
            <a:r>
              <a:rPr lang="en-US" sz="5200" dirty="0"/>
              <a:t>[</a:t>
            </a:r>
            <a:r>
              <a:rPr lang="en-US" sz="5200" dirty="0" err="1"/>
              <a:t>i</a:t>
            </a:r>
            <a:r>
              <a:rPr lang="en-US" sz="5200" dirty="0"/>
              <a:t>] = </a:t>
            </a:r>
            <a:r>
              <a:rPr lang="en-US" sz="5200" dirty="0" err="1"/>
              <a:t>i</a:t>
            </a:r>
            <a:r>
              <a:rPr lang="en-US" sz="5200" dirty="0"/>
              <a:t> + 1;  </a:t>
            </a:r>
            <a:r>
              <a:rPr lang="en-US" sz="5200" b="1" dirty="0"/>
              <a:t>// Set the thread argument (1, 2, ...)</a:t>
            </a:r>
          </a:p>
          <a:p>
            <a:pPr>
              <a:buNone/>
            </a:pPr>
            <a:r>
              <a:rPr lang="en-US" sz="5200" dirty="0"/>
              <a:t>        </a:t>
            </a:r>
            <a:r>
              <a:rPr lang="en-US" sz="5200" dirty="0" err="1"/>
              <a:t>pthread_create</a:t>
            </a:r>
            <a:r>
              <a:rPr lang="en-US" sz="5200" dirty="0"/>
              <a:t>(&amp;threads[</a:t>
            </a:r>
            <a:r>
              <a:rPr lang="en-US" sz="5200" dirty="0" err="1"/>
              <a:t>i</a:t>
            </a:r>
            <a:r>
              <a:rPr lang="en-US" sz="5200" dirty="0"/>
              <a:t>], NULL, </a:t>
            </a:r>
            <a:r>
              <a:rPr lang="en-US" sz="5200" dirty="0" err="1"/>
              <a:t>thread_function</a:t>
            </a:r>
            <a:r>
              <a:rPr lang="en-US" sz="5200" dirty="0"/>
              <a:t>, &amp;</a:t>
            </a:r>
            <a:r>
              <a:rPr lang="en-US" sz="5200" dirty="0" err="1"/>
              <a:t>thread_args</a:t>
            </a:r>
            <a:r>
              <a:rPr lang="en-US" sz="5200" dirty="0"/>
              <a:t>[</a:t>
            </a:r>
            <a:r>
              <a:rPr lang="en-US" sz="5200" dirty="0" err="1"/>
              <a:t>i</a:t>
            </a:r>
            <a:r>
              <a:rPr lang="en-US" sz="5200" dirty="0"/>
              <a:t>]);</a:t>
            </a:r>
          </a:p>
          <a:p>
            <a:pPr>
              <a:buNone/>
            </a:pPr>
            <a:r>
              <a:rPr lang="en-US" sz="5200" dirty="0"/>
              <a:t>    }</a:t>
            </a:r>
          </a:p>
          <a:p>
            <a:pPr>
              <a:buNone/>
            </a:pPr>
            <a:endParaRPr lang="en-US" sz="5200" dirty="0"/>
          </a:p>
          <a:p>
            <a:pPr>
              <a:buNone/>
            </a:pPr>
            <a:r>
              <a:rPr lang="en-US" sz="5200" dirty="0"/>
              <a:t>    </a:t>
            </a:r>
            <a:r>
              <a:rPr lang="en-US" sz="5200" b="1" dirty="0"/>
              <a:t>// Wait for all threads to finish</a:t>
            </a:r>
          </a:p>
          <a:p>
            <a:pPr>
              <a:buNone/>
            </a:pPr>
            <a:r>
              <a:rPr lang="en-US" sz="5200" dirty="0"/>
              <a:t>    for (int </a:t>
            </a:r>
            <a:r>
              <a:rPr lang="en-US" sz="5200" dirty="0" err="1"/>
              <a:t>i</a:t>
            </a:r>
            <a:r>
              <a:rPr lang="en-US" sz="5200" dirty="0"/>
              <a:t> = 0; </a:t>
            </a:r>
            <a:r>
              <a:rPr lang="en-US" sz="5200" dirty="0" err="1"/>
              <a:t>i</a:t>
            </a:r>
            <a:r>
              <a:rPr lang="en-US" sz="5200" dirty="0"/>
              <a:t> &lt; NUM_THREADS; </a:t>
            </a:r>
            <a:r>
              <a:rPr lang="en-US" sz="5200" dirty="0" err="1"/>
              <a:t>i</a:t>
            </a:r>
            <a:r>
              <a:rPr lang="en-US" sz="5200" dirty="0"/>
              <a:t>++) {</a:t>
            </a:r>
          </a:p>
          <a:p>
            <a:pPr>
              <a:buNone/>
            </a:pPr>
            <a:r>
              <a:rPr lang="en-US" sz="5200" dirty="0"/>
              <a:t>        </a:t>
            </a:r>
            <a:r>
              <a:rPr lang="en-US" sz="5200" dirty="0" err="1"/>
              <a:t>pthread_join</a:t>
            </a:r>
            <a:r>
              <a:rPr lang="en-US" sz="5200" dirty="0"/>
              <a:t>(threads[</a:t>
            </a:r>
            <a:r>
              <a:rPr lang="en-US" sz="5200" dirty="0" err="1"/>
              <a:t>i</a:t>
            </a:r>
            <a:r>
              <a:rPr lang="en-US" sz="5200" dirty="0"/>
              <a:t>], NULL);</a:t>
            </a:r>
          </a:p>
          <a:p>
            <a:pPr>
              <a:buNone/>
            </a:pPr>
            <a:r>
              <a:rPr lang="en-US" sz="5200" dirty="0"/>
              <a:t>    }</a:t>
            </a:r>
          </a:p>
          <a:p>
            <a:pPr>
              <a:buNone/>
            </a:pPr>
            <a:endParaRPr lang="en-US" sz="5200" dirty="0"/>
          </a:p>
          <a:p>
            <a:pPr>
              <a:buNone/>
            </a:pPr>
            <a:r>
              <a:rPr lang="en-US" sz="5200" dirty="0"/>
              <a:t>    </a:t>
            </a:r>
            <a:r>
              <a:rPr lang="en-US" sz="5200" dirty="0" err="1"/>
              <a:t>printf</a:t>
            </a:r>
            <a:r>
              <a:rPr lang="en-US" sz="5200" dirty="0"/>
              <a:t>("All threads have finished execution.\n");</a:t>
            </a:r>
          </a:p>
          <a:p>
            <a:pPr>
              <a:buNone/>
            </a:pPr>
            <a:endParaRPr lang="en-US" sz="5200" dirty="0"/>
          </a:p>
          <a:p>
            <a:pPr>
              <a:buNone/>
            </a:pPr>
            <a:r>
              <a:rPr lang="en-US" sz="5200" dirty="0"/>
              <a:t>    return 0;</a:t>
            </a:r>
          </a:p>
          <a:p>
            <a:pPr>
              <a:buNone/>
            </a:pPr>
            <a:r>
              <a:rPr lang="en-US" sz="4300" dirty="0"/>
              <a:t>}</a:t>
            </a:r>
          </a:p>
          <a:p>
            <a:pPr>
              <a:buNone/>
            </a:pPr>
            <a:endParaRPr lang="en-US" dirty="0"/>
          </a:p>
        </p:txBody>
      </p:sp>
      <p:sp>
        <p:nvSpPr>
          <p:cNvPr id="4" name="Rectangle 3"/>
          <p:cNvSpPr/>
          <p:nvPr/>
        </p:nvSpPr>
        <p:spPr>
          <a:xfrm>
            <a:off x="4114800" y="304800"/>
            <a:ext cx="4868577" cy="400110"/>
          </a:xfrm>
          <a:prstGeom prst="rect">
            <a:avLst/>
          </a:prstGeom>
          <a:ln>
            <a:solidFill>
              <a:schemeClr val="accent1"/>
            </a:solidFill>
          </a:ln>
        </p:spPr>
        <p:txBody>
          <a:bodyPr wrap="none">
            <a:spAutoFit/>
          </a:bodyPr>
          <a:lstStyle/>
          <a:p>
            <a:r>
              <a:rPr lang="en-US" sz="2000" b="1" dirty="0"/>
              <a:t>Example 4: Threads creation (using for loop)</a:t>
            </a:r>
          </a:p>
        </p:txBody>
      </p:sp>
      <p:sp>
        <p:nvSpPr>
          <p:cNvPr id="6" name="Rectangle 5"/>
          <p:cNvSpPr/>
          <p:nvPr/>
        </p:nvSpPr>
        <p:spPr>
          <a:xfrm>
            <a:off x="5638800" y="1524000"/>
            <a:ext cx="2971800" cy="1631216"/>
          </a:xfrm>
          <a:prstGeom prst="rect">
            <a:avLst/>
          </a:prstGeom>
          <a:ln>
            <a:solidFill>
              <a:schemeClr val="accent1"/>
            </a:solidFill>
          </a:ln>
        </p:spPr>
        <p:txBody>
          <a:bodyPr wrap="square">
            <a:spAutoFit/>
          </a:bodyPr>
          <a:lstStyle/>
          <a:p>
            <a:r>
              <a:rPr lang="en-US" sz="2000" b="1" dirty="0"/>
              <a:t>Output:</a:t>
            </a:r>
          </a:p>
          <a:p>
            <a:r>
              <a:rPr lang="en-US" sz="2000" dirty="0"/>
              <a:t>Hello from Thread 1! </a:t>
            </a:r>
          </a:p>
          <a:p>
            <a:r>
              <a:rPr lang="en-US" sz="2000" dirty="0"/>
              <a:t>Hello from Thread 2! </a:t>
            </a:r>
          </a:p>
          <a:p>
            <a:r>
              <a:rPr lang="en-US" sz="2000" dirty="0"/>
              <a:t>Both threads have finished execution.</a:t>
            </a:r>
            <a:endParaRPr lang="en-US" sz="20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55000" lnSpcReduction="20000"/>
          </a:bodyPr>
          <a:lstStyle/>
          <a:p>
            <a:pPr>
              <a:buNone/>
            </a:pPr>
            <a:r>
              <a:rPr lang="en-US" dirty="0"/>
              <a:t>#include &lt;</a:t>
            </a:r>
            <a:r>
              <a:rPr lang="en-US" dirty="0" err="1"/>
              <a:t>stdio.h</a:t>
            </a:r>
            <a:r>
              <a:rPr lang="en-US" dirty="0"/>
              <a:t>&gt;</a:t>
            </a:r>
          </a:p>
          <a:p>
            <a:pPr>
              <a:buNone/>
            </a:pPr>
            <a:r>
              <a:rPr lang="en-US" dirty="0"/>
              <a:t>#include &lt;</a:t>
            </a:r>
            <a:r>
              <a:rPr lang="en-US" dirty="0" err="1"/>
              <a:t>pthread.h</a:t>
            </a:r>
            <a:r>
              <a:rPr lang="en-US" dirty="0"/>
              <a:t>&gt;</a:t>
            </a:r>
          </a:p>
          <a:p>
            <a:pPr>
              <a:buNone/>
            </a:pPr>
            <a:endParaRPr lang="en-US" dirty="0"/>
          </a:p>
          <a:p>
            <a:pPr>
              <a:buNone/>
            </a:pPr>
            <a:r>
              <a:rPr lang="en-US" dirty="0"/>
              <a:t>// Thread function</a:t>
            </a:r>
          </a:p>
          <a:p>
            <a:pPr>
              <a:buNone/>
            </a:pPr>
            <a:r>
              <a:rPr lang="en-US" dirty="0"/>
              <a:t>void* </a:t>
            </a:r>
            <a:r>
              <a:rPr lang="en-US" dirty="0" err="1"/>
              <a:t>thread_function</a:t>
            </a:r>
            <a:r>
              <a:rPr lang="en-US" dirty="0"/>
              <a:t>(void* </a:t>
            </a:r>
            <a:r>
              <a:rPr lang="en-US" dirty="0" err="1"/>
              <a:t>arg</a:t>
            </a:r>
            <a:r>
              <a:rPr lang="en-US" dirty="0"/>
              <a:t>) {</a:t>
            </a:r>
          </a:p>
          <a:p>
            <a:pPr>
              <a:buNone/>
            </a:pPr>
            <a:r>
              <a:rPr lang="en-US" dirty="0"/>
              <a:t>    </a:t>
            </a:r>
            <a:r>
              <a:rPr lang="en-US" dirty="0" err="1"/>
              <a:t>printf</a:t>
            </a:r>
            <a:r>
              <a:rPr lang="en-US" dirty="0"/>
              <a:t>("Thread is running...\n");</a:t>
            </a:r>
          </a:p>
          <a:p>
            <a:pPr>
              <a:buNone/>
            </a:pPr>
            <a:r>
              <a:rPr lang="en-US" dirty="0"/>
              <a:t>    return NULL;</a:t>
            </a:r>
          </a:p>
          <a:p>
            <a:pPr>
              <a:buNone/>
            </a:pPr>
            <a:r>
              <a:rPr lang="en-US" dirty="0"/>
              <a:t>}</a:t>
            </a:r>
          </a:p>
          <a:p>
            <a:pPr>
              <a:buNone/>
            </a:pPr>
            <a:endParaRPr lang="en-US" dirty="0"/>
          </a:p>
          <a:p>
            <a:pPr>
              <a:buNone/>
            </a:pPr>
            <a:r>
              <a:rPr lang="en-US" dirty="0"/>
              <a:t>int main() {</a:t>
            </a:r>
          </a:p>
          <a:p>
            <a:pPr>
              <a:buNone/>
            </a:pPr>
            <a:r>
              <a:rPr lang="en-US" dirty="0"/>
              <a:t>    </a:t>
            </a:r>
            <a:r>
              <a:rPr lang="en-US" dirty="0" err="1"/>
              <a:t>pthread_t</a:t>
            </a:r>
            <a:r>
              <a:rPr lang="en-US" dirty="0"/>
              <a:t> thread;</a:t>
            </a:r>
          </a:p>
          <a:p>
            <a:pPr>
              <a:buNone/>
            </a:pPr>
            <a:endParaRPr lang="en-US" dirty="0"/>
          </a:p>
          <a:p>
            <a:pPr>
              <a:buNone/>
            </a:pPr>
            <a:r>
              <a:rPr lang="en-US" dirty="0"/>
              <a:t>    // Create a thread</a:t>
            </a:r>
          </a:p>
          <a:p>
            <a:pPr>
              <a:buNone/>
            </a:pPr>
            <a:r>
              <a:rPr lang="en-US" dirty="0"/>
              <a:t>    </a:t>
            </a:r>
            <a:r>
              <a:rPr lang="en-US" dirty="0" err="1"/>
              <a:t>pthread_create</a:t>
            </a:r>
            <a:r>
              <a:rPr lang="en-US" dirty="0"/>
              <a:t>(&amp;thread, NULL, </a:t>
            </a:r>
            <a:r>
              <a:rPr lang="en-US" dirty="0" err="1"/>
              <a:t>thread_function</a:t>
            </a:r>
            <a:r>
              <a:rPr lang="en-US" dirty="0"/>
              <a:t>, NULL);</a:t>
            </a:r>
          </a:p>
          <a:p>
            <a:pPr>
              <a:buNone/>
            </a:pPr>
            <a:endParaRPr lang="en-US" dirty="0"/>
          </a:p>
          <a:p>
            <a:pPr>
              <a:buNone/>
            </a:pPr>
            <a:r>
              <a:rPr lang="en-US" dirty="0"/>
              <a:t>    // Wait for the thread to finish</a:t>
            </a:r>
          </a:p>
          <a:p>
            <a:pPr>
              <a:buNone/>
            </a:pPr>
            <a:r>
              <a:rPr lang="en-US" dirty="0"/>
              <a:t>    </a:t>
            </a:r>
            <a:r>
              <a:rPr lang="en-US" dirty="0" err="1"/>
              <a:t>pthread_join</a:t>
            </a:r>
            <a:r>
              <a:rPr lang="en-US" dirty="0"/>
              <a:t>(thread, NULL);</a:t>
            </a:r>
          </a:p>
          <a:p>
            <a:pPr>
              <a:buNone/>
            </a:pPr>
            <a:endParaRPr lang="en-US" dirty="0"/>
          </a:p>
          <a:p>
            <a:pPr>
              <a:buNone/>
            </a:pPr>
            <a:r>
              <a:rPr lang="en-US" dirty="0"/>
              <a:t>    </a:t>
            </a:r>
            <a:r>
              <a:rPr lang="en-US" dirty="0" err="1"/>
              <a:t>printf</a:t>
            </a:r>
            <a:r>
              <a:rPr lang="en-US" dirty="0"/>
              <a:t>("Thread has finished execution.\n");</a:t>
            </a:r>
          </a:p>
          <a:p>
            <a:pPr>
              <a:buNone/>
            </a:pPr>
            <a:endParaRPr lang="en-US" dirty="0"/>
          </a:p>
          <a:p>
            <a:pPr>
              <a:buNone/>
            </a:pPr>
            <a:r>
              <a:rPr lang="en-US" dirty="0"/>
              <a:t>    return 0;</a:t>
            </a:r>
          </a:p>
          <a:p>
            <a:pPr>
              <a:buNone/>
            </a:pPr>
            <a:r>
              <a:rPr lang="en-US" dirty="0"/>
              <a:t>}</a:t>
            </a:r>
          </a:p>
          <a:p>
            <a:pPr>
              <a:buNone/>
            </a:pPr>
            <a:endParaRPr lang="en-US" dirty="0"/>
          </a:p>
        </p:txBody>
      </p:sp>
      <p:sp>
        <p:nvSpPr>
          <p:cNvPr id="4" name="Rectangle 3"/>
          <p:cNvSpPr/>
          <p:nvPr/>
        </p:nvSpPr>
        <p:spPr>
          <a:xfrm>
            <a:off x="4114800" y="304800"/>
            <a:ext cx="4821448" cy="400110"/>
          </a:xfrm>
          <a:prstGeom prst="rect">
            <a:avLst/>
          </a:prstGeom>
          <a:ln>
            <a:solidFill>
              <a:schemeClr val="accent1"/>
            </a:solidFill>
          </a:ln>
        </p:spPr>
        <p:txBody>
          <a:bodyPr wrap="none">
            <a:spAutoFit/>
          </a:bodyPr>
          <a:lstStyle/>
          <a:p>
            <a:r>
              <a:rPr lang="en-US" sz="2000" b="1" dirty="0"/>
              <a:t>Example 1: Without Capturing Return Value</a:t>
            </a:r>
          </a:p>
        </p:txBody>
      </p:sp>
      <p:sp>
        <p:nvSpPr>
          <p:cNvPr id="5" name="Rectangle 4"/>
          <p:cNvSpPr/>
          <p:nvPr/>
        </p:nvSpPr>
        <p:spPr>
          <a:xfrm>
            <a:off x="5486400" y="914400"/>
            <a:ext cx="3124200" cy="923330"/>
          </a:xfrm>
          <a:prstGeom prst="rect">
            <a:avLst/>
          </a:prstGeom>
          <a:ln>
            <a:solidFill>
              <a:schemeClr val="accent1"/>
            </a:solidFill>
          </a:ln>
        </p:spPr>
        <p:txBody>
          <a:bodyPr wrap="square">
            <a:spAutoFit/>
          </a:bodyPr>
          <a:lstStyle/>
          <a:p>
            <a:r>
              <a:rPr lang="en-US" dirty="0"/>
              <a:t>Output:</a:t>
            </a:r>
          </a:p>
          <a:p>
            <a:r>
              <a:rPr lang="en-US" dirty="0"/>
              <a:t>Thread is running... Thread has finished execution.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32500" lnSpcReduction="20000"/>
          </a:bodyPr>
          <a:lstStyle/>
          <a:p>
            <a:pPr>
              <a:buNone/>
            </a:pPr>
            <a:r>
              <a:rPr lang="en-US" sz="5200" dirty="0"/>
              <a:t>#include &lt;</a:t>
            </a:r>
            <a:r>
              <a:rPr lang="en-US" sz="5200" dirty="0" err="1"/>
              <a:t>stdio.h</a:t>
            </a:r>
            <a:r>
              <a:rPr lang="en-US" sz="5200" dirty="0"/>
              <a:t>&gt;</a:t>
            </a:r>
          </a:p>
          <a:p>
            <a:pPr>
              <a:buNone/>
            </a:pPr>
            <a:r>
              <a:rPr lang="en-US" sz="5200" dirty="0"/>
              <a:t>#include &lt;</a:t>
            </a:r>
            <a:r>
              <a:rPr lang="en-US" sz="5200" dirty="0" err="1"/>
              <a:t>pthread.h</a:t>
            </a:r>
            <a:r>
              <a:rPr lang="en-US" sz="5200" dirty="0"/>
              <a:t>&gt;</a:t>
            </a:r>
          </a:p>
          <a:p>
            <a:pPr>
              <a:buNone/>
            </a:pPr>
            <a:endParaRPr lang="en-US" sz="5200" dirty="0"/>
          </a:p>
          <a:p>
            <a:pPr>
              <a:buNone/>
            </a:pPr>
            <a:r>
              <a:rPr lang="en-US" sz="5200" dirty="0"/>
              <a:t>// Thread function</a:t>
            </a:r>
          </a:p>
          <a:p>
            <a:pPr>
              <a:buNone/>
            </a:pPr>
            <a:r>
              <a:rPr lang="en-US" sz="5200" dirty="0"/>
              <a:t>void* </a:t>
            </a:r>
            <a:r>
              <a:rPr lang="en-US" sz="5200" dirty="0" err="1"/>
              <a:t>thread_function</a:t>
            </a:r>
            <a:r>
              <a:rPr lang="en-US" sz="5200" dirty="0"/>
              <a:t>(void* </a:t>
            </a:r>
            <a:r>
              <a:rPr lang="en-US" sz="5200" dirty="0" err="1"/>
              <a:t>arg</a:t>
            </a:r>
            <a:r>
              <a:rPr lang="en-US" sz="5200" dirty="0"/>
              <a:t>) {</a:t>
            </a:r>
          </a:p>
          <a:p>
            <a:pPr>
              <a:buNone/>
            </a:pPr>
            <a:r>
              <a:rPr lang="en-US" sz="5200" dirty="0"/>
              <a:t>    </a:t>
            </a:r>
            <a:r>
              <a:rPr lang="en-US" sz="5200" dirty="0" err="1"/>
              <a:t>printf</a:t>
            </a:r>
            <a:r>
              <a:rPr lang="en-US" sz="5200" dirty="0"/>
              <a:t>("Thread is running...\n");</a:t>
            </a:r>
          </a:p>
          <a:p>
            <a:pPr>
              <a:buNone/>
            </a:pPr>
            <a:r>
              <a:rPr lang="en-US" sz="5200" dirty="0"/>
              <a:t>    return (void*) "Thread finished successfully!";</a:t>
            </a:r>
          </a:p>
          <a:p>
            <a:pPr>
              <a:buNone/>
            </a:pPr>
            <a:r>
              <a:rPr lang="en-US" sz="5200" dirty="0"/>
              <a:t>}</a:t>
            </a:r>
          </a:p>
          <a:p>
            <a:pPr>
              <a:buNone/>
            </a:pPr>
            <a:endParaRPr lang="en-US" sz="5200" dirty="0"/>
          </a:p>
          <a:p>
            <a:pPr>
              <a:buNone/>
            </a:pPr>
            <a:r>
              <a:rPr lang="en-US" sz="5200" dirty="0"/>
              <a:t>int main() {</a:t>
            </a:r>
          </a:p>
          <a:p>
            <a:pPr>
              <a:buNone/>
            </a:pPr>
            <a:r>
              <a:rPr lang="en-US" sz="5200" dirty="0"/>
              <a:t>    </a:t>
            </a:r>
            <a:r>
              <a:rPr lang="en-US" sz="5200" dirty="0" err="1"/>
              <a:t>pthread_t</a:t>
            </a:r>
            <a:r>
              <a:rPr lang="en-US" sz="5200" dirty="0"/>
              <a:t> thread;</a:t>
            </a:r>
          </a:p>
          <a:p>
            <a:pPr>
              <a:buNone/>
            </a:pPr>
            <a:r>
              <a:rPr lang="en-US" sz="5200" dirty="0"/>
              <a:t>    void* </a:t>
            </a:r>
            <a:r>
              <a:rPr lang="en-US" sz="5200" dirty="0" err="1"/>
              <a:t>thread_return_value</a:t>
            </a:r>
            <a:r>
              <a:rPr lang="en-US" sz="5200" dirty="0"/>
              <a:t>;</a:t>
            </a:r>
          </a:p>
          <a:p>
            <a:pPr>
              <a:buNone/>
            </a:pPr>
            <a:r>
              <a:rPr lang="en-US" sz="5200" dirty="0"/>
              <a:t>    // Create a thread</a:t>
            </a:r>
          </a:p>
          <a:p>
            <a:pPr>
              <a:buNone/>
            </a:pPr>
            <a:r>
              <a:rPr lang="en-US" sz="5200" dirty="0"/>
              <a:t>    </a:t>
            </a:r>
            <a:r>
              <a:rPr lang="en-US" sz="5200" dirty="0" err="1"/>
              <a:t>pthread_create</a:t>
            </a:r>
            <a:r>
              <a:rPr lang="en-US" sz="5200" dirty="0"/>
              <a:t>(&amp;thread, NULL, </a:t>
            </a:r>
            <a:r>
              <a:rPr lang="en-US" sz="5200" dirty="0" err="1"/>
              <a:t>thread_function</a:t>
            </a:r>
            <a:r>
              <a:rPr lang="en-US" sz="5200" dirty="0"/>
              <a:t>, NULL);</a:t>
            </a:r>
          </a:p>
          <a:p>
            <a:pPr>
              <a:buNone/>
            </a:pPr>
            <a:endParaRPr lang="en-US" sz="5200" dirty="0"/>
          </a:p>
          <a:p>
            <a:pPr>
              <a:buNone/>
            </a:pPr>
            <a:r>
              <a:rPr lang="en-US" sz="5200" dirty="0"/>
              <a:t>    // Wait for the thread to finish and capture its return value</a:t>
            </a:r>
          </a:p>
          <a:p>
            <a:pPr>
              <a:buNone/>
            </a:pPr>
            <a:r>
              <a:rPr lang="en-US" sz="5200" dirty="0"/>
              <a:t>    </a:t>
            </a:r>
            <a:r>
              <a:rPr lang="en-US" sz="5200" dirty="0" err="1"/>
              <a:t>pthread_join</a:t>
            </a:r>
            <a:r>
              <a:rPr lang="en-US" sz="5200" dirty="0"/>
              <a:t>(thread, &amp;</a:t>
            </a:r>
            <a:r>
              <a:rPr lang="en-US" sz="5200" dirty="0" err="1"/>
              <a:t>thread_return_value</a:t>
            </a:r>
            <a:r>
              <a:rPr lang="en-US" sz="5200" dirty="0"/>
              <a:t>);</a:t>
            </a:r>
          </a:p>
          <a:p>
            <a:pPr>
              <a:buNone/>
            </a:pPr>
            <a:endParaRPr lang="en-US" sz="5200" dirty="0"/>
          </a:p>
          <a:p>
            <a:pPr>
              <a:buNone/>
            </a:pPr>
            <a:r>
              <a:rPr lang="en-US" sz="5200" dirty="0"/>
              <a:t>    // Use the return value from the thread</a:t>
            </a:r>
          </a:p>
          <a:p>
            <a:pPr>
              <a:buNone/>
            </a:pPr>
            <a:r>
              <a:rPr lang="en-US" sz="5200" dirty="0"/>
              <a:t>    </a:t>
            </a:r>
            <a:r>
              <a:rPr lang="en-US" sz="5200" dirty="0" err="1"/>
              <a:t>printf</a:t>
            </a:r>
            <a:r>
              <a:rPr lang="en-US" sz="5200" dirty="0"/>
              <a:t>("Thread has finished execution. Return value: %s\n", (char*)</a:t>
            </a:r>
            <a:r>
              <a:rPr lang="en-US" sz="5200" dirty="0" err="1"/>
              <a:t>thread_return_value</a:t>
            </a:r>
            <a:r>
              <a:rPr lang="en-US" sz="5200" dirty="0"/>
              <a:t>);</a:t>
            </a:r>
          </a:p>
          <a:p>
            <a:pPr>
              <a:buNone/>
            </a:pPr>
            <a:endParaRPr lang="en-US" sz="5200" dirty="0"/>
          </a:p>
          <a:p>
            <a:pPr>
              <a:buNone/>
            </a:pPr>
            <a:r>
              <a:rPr lang="en-US" sz="5200" dirty="0"/>
              <a:t>    return 0;</a:t>
            </a:r>
          </a:p>
          <a:p>
            <a:pPr>
              <a:buNone/>
            </a:pPr>
            <a:r>
              <a:rPr lang="en-US" sz="5200" dirty="0"/>
              <a:t>}</a:t>
            </a:r>
          </a:p>
          <a:p>
            <a:pPr>
              <a:buNone/>
            </a:pPr>
            <a:endParaRPr lang="en-US" dirty="0"/>
          </a:p>
        </p:txBody>
      </p:sp>
      <p:sp>
        <p:nvSpPr>
          <p:cNvPr id="4" name="Rectangle 3"/>
          <p:cNvSpPr/>
          <p:nvPr/>
        </p:nvSpPr>
        <p:spPr>
          <a:xfrm>
            <a:off x="4114800" y="304800"/>
            <a:ext cx="3878882" cy="400110"/>
          </a:xfrm>
          <a:prstGeom prst="rect">
            <a:avLst/>
          </a:prstGeom>
          <a:ln>
            <a:solidFill>
              <a:schemeClr val="accent1"/>
            </a:solidFill>
          </a:ln>
        </p:spPr>
        <p:txBody>
          <a:bodyPr wrap="none">
            <a:spAutoFit/>
          </a:bodyPr>
          <a:lstStyle/>
          <a:p>
            <a:r>
              <a:rPr lang="en-US" sz="2000" b="1" dirty="0"/>
              <a:t>Example 2: Capturing Return Value</a:t>
            </a:r>
          </a:p>
        </p:txBody>
      </p:sp>
      <p:sp>
        <p:nvSpPr>
          <p:cNvPr id="5" name="Rectangle 4"/>
          <p:cNvSpPr/>
          <p:nvPr/>
        </p:nvSpPr>
        <p:spPr>
          <a:xfrm>
            <a:off x="5486400" y="914400"/>
            <a:ext cx="3124200" cy="1477328"/>
          </a:xfrm>
          <a:prstGeom prst="rect">
            <a:avLst/>
          </a:prstGeom>
          <a:ln>
            <a:solidFill>
              <a:schemeClr val="accent1"/>
            </a:solidFill>
          </a:ln>
        </p:spPr>
        <p:txBody>
          <a:bodyPr wrap="square">
            <a:spAutoFit/>
          </a:bodyPr>
          <a:lstStyle/>
          <a:p>
            <a:r>
              <a:rPr lang="en-US" dirty="0"/>
              <a:t>Output:</a:t>
            </a:r>
          </a:p>
          <a:p>
            <a:r>
              <a:rPr lang="en-US" dirty="0"/>
              <a:t>Thread is running... </a:t>
            </a:r>
          </a:p>
          <a:p>
            <a:r>
              <a:rPr lang="en-US" dirty="0"/>
              <a:t>Thread has finished execution. Return value: Thread finished successfully!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solidFill>
                  <a:srgbClr val="C00000"/>
                </a:solidFill>
              </a:rPr>
              <a:t>Concurrency in Operating System</a:t>
            </a:r>
            <a:br>
              <a:rPr lang="en-US" b="1" dirty="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457200" y="990600"/>
            <a:ext cx="8382000" cy="5135563"/>
          </a:xfrm>
        </p:spPr>
        <p:txBody>
          <a:bodyPr>
            <a:normAutofit/>
          </a:bodyPr>
          <a:lstStyle/>
          <a:p>
            <a:pPr algn="just"/>
            <a:r>
              <a:rPr lang="en-US" dirty="0"/>
              <a:t>It refers to the execution of multiple instruction sequences at the same time.</a:t>
            </a:r>
          </a:p>
          <a:p>
            <a:pPr algn="just"/>
            <a:r>
              <a:rPr lang="en-US" dirty="0"/>
              <a:t>Concurrency gives impression of simultaneous execution </a:t>
            </a:r>
          </a:p>
          <a:p>
            <a:pPr algn="just"/>
            <a:r>
              <a:rPr lang="en-US" dirty="0"/>
              <a:t>These threads can interact with one another via shared memory or message passing. </a:t>
            </a:r>
          </a:p>
          <a:p>
            <a:pPr algn="just"/>
            <a:r>
              <a:rPr lang="en-US" dirty="0"/>
              <a:t>Concurrency results in resource sharing, which causes issues like deadlocks and resource starvation(scarcity).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867400" y="4267200"/>
            <a:ext cx="2057400" cy="511708"/>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a:stretch>
            <a:fillRect/>
          </a:stretch>
        </p:blipFill>
        <p:spPr bwMode="auto">
          <a:xfrm rot="10800000">
            <a:off x="5943600" y="5410200"/>
            <a:ext cx="2057400" cy="511708"/>
          </a:xfrm>
          <a:prstGeom prst="rect">
            <a:avLst/>
          </a:prstGeom>
          <a:noFill/>
          <a:ln w="9525">
            <a:noFill/>
            <a:miter lim="800000"/>
            <a:headEnd/>
            <a:tailEnd/>
          </a:ln>
        </p:spPr>
      </p:pic>
      <p:sp>
        <p:nvSpPr>
          <p:cNvPr id="3" name="Content Placeholder 2"/>
          <p:cNvSpPr>
            <a:spLocks noGrp="1"/>
          </p:cNvSpPr>
          <p:nvPr>
            <p:ph idx="1"/>
          </p:nvPr>
        </p:nvSpPr>
        <p:spPr>
          <a:xfrm>
            <a:off x="609600" y="304800"/>
            <a:ext cx="4038600" cy="5745163"/>
          </a:xfrm>
          <a:ln>
            <a:solidFill>
              <a:schemeClr val="tx1"/>
            </a:solidFill>
          </a:ln>
        </p:spPr>
        <p:txBody>
          <a:bodyPr/>
          <a:lstStyle/>
          <a:p>
            <a:r>
              <a:rPr lang="en-US" dirty="0"/>
              <a:t>Parallelism</a:t>
            </a:r>
          </a:p>
          <a:p>
            <a:endParaRPr lang="en-US" dirty="0"/>
          </a:p>
          <a:p>
            <a:endParaRPr lang="en-US" dirty="0"/>
          </a:p>
          <a:p>
            <a:endParaRPr lang="en-US" dirty="0"/>
          </a:p>
          <a:p>
            <a:endParaRPr lang="en-US" dirty="0"/>
          </a:p>
          <a:p>
            <a:pPr>
              <a:buNone/>
            </a:pPr>
            <a:r>
              <a:rPr lang="en-US" dirty="0"/>
              <a:t>- 	 In multiprocessor ,multiple processes are running simultaneously on different processor</a:t>
            </a:r>
          </a:p>
        </p:txBody>
      </p:sp>
      <p:sp>
        <p:nvSpPr>
          <p:cNvPr id="4" name="Content Placeholder 2"/>
          <p:cNvSpPr txBox="1">
            <a:spLocks/>
          </p:cNvSpPr>
          <p:nvPr/>
        </p:nvSpPr>
        <p:spPr>
          <a:xfrm>
            <a:off x="4648200" y="304800"/>
            <a:ext cx="4038600" cy="5745163"/>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a:t>Concurrency</a:t>
            </a:r>
          </a:p>
          <a:p>
            <a:pPr marL="800100" lvl="1" indent="-3429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Parallelism is implemented on </a:t>
            </a:r>
            <a:r>
              <a:rPr kumimoji="0" lang="en-US" sz="3200" b="0" i="0" u="none" strike="noStrike" kern="1200" cap="none" spc="0" normalizeH="0" baseline="0" noProof="0" dirty="0" err="1">
                <a:ln>
                  <a:noFill/>
                </a:ln>
                <a:solidFill>
                  <a:schemeClr val="tx1"/>
                </a:solidFill>
                <a:effectLst/>
                <a:uLnTx/>
                <a:uFillTx/>
                <a:latin typeface="+mn-lt"/>
                <a:ea typeface="+mn-ea"/>
                <a:cs typeface="+mn-cs"/>
              </a:rPr>
              <a:t>uni</a:t>
            </a:r>
            <a:r>
              <a:rPr kumimoji="0" lang="en-US" sz="3200" b="0" i="0" u="none" strike="noStrike" kern="1200" cap="none" spc="0" normalizeH="0" baseline="0" noProof="0" dirty="0">
                <a:ln>
                  <a:noFill/>
                </a:ln>
                <a:solidFill>
                  <a:schemeClr val="tx1"/>
                </a:solidFill>
                <a:effectLst/>
                <a:uLnTx/>
                <a:uFillTx/>
                <a:latin typeface="+mn-lt"/>
                <a:ea typeface="+mn-ea"/>
                <a:cs typeface="+mn-cs"/>
              </a:rPr>
              <a:t>-processor </a:t>
            </a:r>
            <a:r>
              <a:rPr lang="en-US" sz="3200" dirty="0"/>
              <a:t>,</a:t>
            </a:r>
            <a:r>
              <a:rPr kumimoji="0" lang="en-US" sz="3200" b="0" i="0" u="none" strike="noStrike" kern="1200" cap="none" spc="0" normalizeH="0" baseline="0" noProof="0" dirty="0">
                <a:ln>
                  <a:noFill/>
                </a:ln>
                <a:solidFill>
                  <a:schemeClr val="tx1"/>
                </a:solidFill>
                <a:effectLst/>
                <a:uLnTx/>
                <a:uFillTx/>
                <a:latin typeface="+mn-lt"/>
                <a:ea typeface="+mn-ea"/>
                <a:cs typeface="+mn-cs"/>
              </a:rPr>
              <a:t> by interleaving operations</a:t>
            </a:r>
            <a:r>
              <a:rPr kumimoji="0" lang="en-US" sz="3200" b="0" i="0" u="none" strike="noStrike" kern="1200" cap="none" spc="0" normalizeH="0" noProof="0" dirty="0">
                <a:ln>
                  <a:noFill/>
                </a:ln>
                <a:solidFill>
                  <a:schemeClr val="tx1"/>
                </a:solidFill>
                <a:effectLst/>
                <a:uLnTx/>
                <a:uFillTx/>
                <a:latin typeface="+mn-lt"/>
                <a:ea typeface="+mn-ea"/>
                <a:cs typeface="+mn-cs"/>
              </a:rPr>
              <a:t> </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CPU</a:t>
            </a:r>
            <a:r>
              <a:rPr kumimoji="0" lang="en-US" sz="3200" b="0" i="0" u="none" strike="noStrike" kern="1200" cap="none" spc="0" normalizeH="0" noProof="0" dirty="0">
                <a:ln>
                  <a:noFill/>
                </a:ln>
                <a:solidFill>
                  <a:schemeClr val="tx1"/>
                </a:solidFill>
                <a:effectLst/>
                <a:uLnTx/>
                <a:uFillTx/>
                <a:latin typeface="+mn-lt"/>
                <a:ea typeface="+mn-ea"/>
                <a:cs typeface="+mn-cs"/>
              </a:rPr>
              <a:t>      P1    P2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3200" dirty="0"/>
          </a:p>
          <a:p>
            <a:pPr marL="342900" lvl="0" indent="-342900">
              <a:spcBef>
                <a:spcPct val="20000"/>
              </a:spcBef>
            </a:pPr>
            <a:r>
              <a:rPr kumimoji="0" lang="en-US" sz="3200" b="0" i="0" u="none" strike="noStrike" kern="1200" cap="none" spc="0" normalizeH="0" noProof="0" dirty="0">
                <a:ln>
                  <a:noFill/>
                </a:ln>
                <a:solidFill>
                  <a:schemeClr val="tx1"/>
                </a:solidFill>
                <a:effectLst/>
                <a:uLnTx/>
                <a:uFillTx/>
                <a:latin typeface="+mn-lt"/>
                <a:ea typeface="+mn-ea"/>
                <a:cs typeface="+mn-cs"/>
              </a:rPr>
              <a:t>    </a:t>
            </a:r>
            <a:r>
              <a:rPr lang="en-US" sz="3200" dirty="0"/>
              <a:t>IO         P2      P1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1447800" y="990600"/>
            <a:ext cx="2057400" cy="198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Dual core processor</a:t>
            </a:r>
          </a:p>
        </p:txBody>
      </p:sp>
      <p:sp>
        <p:nvSpPr>
          <p:cNvPr id="6" name="Rectangle 5"/>
          <p:cNvSpPr/>
          <p:nvPr/>
        </p:nvSpPr>
        <p:spPr>
          <a:xfrm>
            <a:off x="1828800" y="1219200"/>
            <a:ext cx="1447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PE1</a:t>
            </a:r>
          </a:p>
        </p:txBody>
      </p:sp>
      <p:sp>
        <p:nvSpPr>
          <p:cNvPr id="7" name="Rectangle 6"/>
          <p:cNvSpPr/>
          <p:nvPr/>
        </p:nvSpPr>
        <p:spPr>
          <a:xfrm>
            <a:off x="1828800" y="1981200"/>
            <a:ext cx="1447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PE2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Processes executing in the OS is one of the following two types:</a:t>
            </a:r>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17" name="Group 16"/>
          <p:cNvGrpSpPr/>
          <p:nvPr/>
        </p:nvGrpSpPr>
        <p:grpSpPr>
          <a:xfrm>
            <a:off x="609600" y="1447800"/>
            <a:ext cx="7848600" cy="1981200"/>
            <a:chOff x="609600" y="1676400"/>
            <a:chExt cx="7848600" cy="2209800"/>
          </a:xfrm>
        </p:grpSpPr>
        <p:sp>
          <p:nvSpPr>
            <p:cNvPr id="4" name="Rectangle 3"/>
            <p:cNvSpPr/>
            <p:nvPr/>
          </p:nvSpPr>
          <p:spPr>
            <a:xfrm>
              <a:off x="2667000" y="1676400"/>
              <a:ext cx="3200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Concurrent process</a:t>
              </a:r>
            </a:p>
          </p:txBody>
        </p:sp>
        <p:sp>
          <p:nvSpPr>
            <p:cNvPr id="6" name="Rectangle 5"/>
            <p:cNvSpPr/>
            <p:nvPr/>
          </p:nvSpPr>
          <p:spPr>
            <a:xfrm>
              <a:off x="609600" y="3124200"/>
              <a:ext cx="3200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Independent  process</a:t>
              </a:r>
            </a:p>
          </p:txBody>
        </p:sp>
        <p:sp>
          <p:nvSpPr>
            <p:cNvPr id="9" name="Rectangle 8"/>
            <p:cNvSpPr/>
            <p:nvPr/>
          </p:nvSpPr>
          <p:spPr>
            <a:xfrm>
              <a:off x="5410200" y="3124200"/>
              <a:ext cx="3048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Cooperating process</a:t>
              </a:r>
            </a:p>
          </p:txBody>
        </p:sp>
        <p:cxnSp>
          <p:nvCxnSpPr>
            <p:cNvPr id="11" name="Straight Arrow Connector 10"/>
            <p:cNvCxnSpPr>
              <a:stCxn id="4" idx="2"/>
            </p:cNvCxnSpPr>
            <p:nvPr/>
          </p:nvCxnSpPr>
          <p:spPr>
            <a:xfrm flipH="1">
              <a:off x="2286000" y="2438400"/>
              <a:ext cx="1981200" cy="609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4" idx="2"/>
            </p:cNvCxnSpPr>
            <p:nvPr/>
          </p:nvCxnSpPr>
          <p:spPr>
            <a:xfrm>
              <a:off x="4267200" y="2438400"/>
              <a:ext cx="2590800" cy="609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15" name="Rectangle 14"/>
          <p:cNvSpPr/>
          <p:nvPr/>
        </p:nvSpPr>
        <p:spPr>
          <a:xfrm>
            <a:off x="609600" y="3581400"/>
            <a:ext cx="3810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t>Independent Processes</a:t>
            </a:r>
          </a:p>
          <a:p>
            <a:pPr fontAlgn="base"/>
            <a:r>
              <a:rPr lang="en-US" dirty="0"/>
              <a:t>Its state is not shared with any other process.</a:t>
            </a:r>
          </a:p>
          <a:p>
            <a:pPr fontAlgn="base">
              <a:buFont typeface="Arial" pitchFamily="34" charset="0"/>
              <a:buChar char="•"/>
            </a:pPr>
            <a:r>
              <a:rPr lang="en-US" dirty="0"/>
              <a:t>  The result of execution depends only on the input state.</a:t>
            </a:r>
          </a:p>
          <a:p>
            <a:pPr fontAlgn="base">
              <a:buFont typeface="Arial" pitchFamily="34" charset="0"/>
              <a:buChar char="•"/>
            </a:pPr>
            <a:r>
              <a:rPr lang="en-US" dirty="0"/>
              <a:t> The result of the execution will always be the same for the same input.</a:t>
            </a:r>
          </a:p>
          <a:p>
            <a:pPr fontAlgn="base">
              <a:buFont typeface="Arial" pitchFamily="34" charset="0"/>
              <a:buChar char="•"/>
            </a:pPr>
            <a:r>
              <a:rPr lang="en-US" dirty="0"/>
              <a:t> The termination of the independent process will not terminate any other.</a:t>
            </a:r>
          </a:p>
        </p:txBody>
      </p:sp>
      <p:sp>
        <p:nvSpPr>
          <p:cNvPr id="16" name="Rectangle 15"/>
          <p:cNvSpPr/>
          <p:nvPr/>
        </p:nvSpPr>
        <p:spPr>
          <a:xfrm>
            <a:off x="4724400" y="3581400"/>
            <a:ext cx="41148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t>Cooperating System</a:t>
            </a:r>
          </a:p>
          <a:p>
            <a:pPr fontAlgn="base"/>
            <a:r>
              <a:rPr lang="en-US" dirty="0"/>
              <a:t>Its state is shared along other processes.</a:t>
            </a:r>
          </a:p>
          <a:p>
            <a:pPr fontAlgn="base">
              <a:buFont typeface="Arial" pitchFamily="34" charset="0"/>
              <a:buChar char="•"/>
            </a:pPr>
            <a:r>
              <a:rPr lang="en-US" dirty="0"/>
              <a:t> The result of the execution depends on relative execution sequence and cannot be predicted in advanced(Non-deterministic).</a:t>
            </a:r>
          </a:p>
          <a:p>
            <a:pPr fontAlgn="base">
              <a:buFont typeface="Arial" pitchFamily="34" charset="0"/>
              <a:buChar char="•"/>
            </a:pPr>
            <a:r>
              <a:rPr lang="en-US" dirty="0"/>
              <a:t>  The result of the execution will not always be the same for the same input.</a:t>
            </a:r>
          </a:p>
          <a:p>
            <a:pPr fontAlgn="base">
              <a:buFont typeface="Arial" pitchFamily="34" charset="0"/>
              <a:buChar char="•"/>
            </a:pPr>
            <a:r>
              <a:rPr lang="en-US" dirty="0"/>
              <a:t> The termination of the cooperating process may affect other process.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Process Concept</a:t>
            </a:r>
          </a:p>
        </p:txBody>
      </p:sp>
      <p:sp>
        <p:nvSpPr>
          <p:cNvPr id="3" name="Content Placeholder 2"/>
          <p:cNvSpPr>
            <a:spLocks noGrp="1"/>
          </p:cNvSpPr>
          <p:nvPr>
            <p:ph idx="1"/>
          </p:nvPr>
        </p:nvSpPr>
        <p:spPr>
          <a:xfrm>
            <a:off x="457200" y="1066800"/>
            <a:ext cx="8458200" cy="5059363"/>
          </a:xfrm>
        </p:spPr>
        <p:txBody>
          <a:bodyPr>
            <a:normAutofit fontScale="92500" lnSpcReduction="10000"/>
          </a:bodyPr>
          <a:lstStyle/>
          <a:p>
            <a:endParaRPr lang="en-US" dirty="0"/>
          </a:p>
          <a:p>
            <a:r>
              <a:rPr lang="en-US" dirty="0"/>
              <a:t>An operating system executes a variety of programs :</a:t>
            </a:r>
          </a:p>
          <a:p>
            <a:pPr lvl="1">
              <a:buFont typeface="Wingdings" pitchFamily="2" charset="2"/>
              <a:buChar char="q"/>
            </a:pPr>
            <a:r>
              <a:rPr lang="en-US" dirty="0"/>
              <a:t> Batch system–jobs</a:t>
            </a:r>
          </a:p>
          <a:p>
            <a:pPr lvl="1">
              <a:buFont typeface="Wingdings" pitchFamily="2" charset="2"/>
              <a:buChar char="q"/>
            </a:pPr>
            <a:r>
              <a:rPr lang="en-US" dirty="0"/>
              <a:t>Time-shared systems–user programs or tasks</a:t>
            </a:r>
          </a:p>
          <a:p>
            <a:endParaRPr lang="en-US" dirty="0"/>
          </a:p>
          <a:p>
            <a:r>
              <a:rPr lang="en-US" dirty="0"/>
              <a:t>Process is comprised of : </a:t>
            </a:r>
          </a:p>
          <a:p>
            <a:pPr lvl="1">
              <a:buFont typeface="Wingdings" pitchFamily="2" charset="2"/>
              <a:buChar char="q"/>
            </a:pPr>
            <a:r>
              <a:rPr lang="en-US" dirty="0"/>
              <a:t> Program code (possibly shared)</a:t>
            </a:r>
          </a:p>
          <a:p>
            <a:pPr lvl="1">
              <a:buFont typeface="Wingdings" pitchFamily="2" charset="2"/>
              <a:buChar char="q"/>
            </a:pPr>
            <a:r>
              <a:rPr lang="en-US" dirty="0"/>
              <a:t> A set of data</a:t>
            </a:r>
          </a:p>
          <a:p>
            <a:pPr lvl="1">
              <a:buFont typeface="Wingdings" pitchFamily="2" charset="2"/>
              <a:buChar char="q"/>
            </a:pPr>
            <a:r>
              <a:rPr lang="en-US" dirty="0"/>
              <a:t> A number of attributes describing the state of the process</a:t>
            </a:r>
          </a:p>
          <a:p>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Principles of Concurrency</a:t>
            </a:r>
            <a:br>
              <a:rPr lang="en-US" b="1" dirty="0"/>
            </a:br>
            <a:endParaRPr lang="en-US" b="1"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a:t>The principle of concurrency in operating systems involves managing multiple tasks simultaneously. Key aspects include:</a:t>
            </a:r>
          </a:p>
          <a:p>
            <a:r>
              <a:rPr lang="en-US" b="1" dirty="0"/>
              <a:t>Multitasking</a:t>
            </a:r>
            <a:r>
              <a:rPr lang="en-US" dirty="0"/>
              <a:t>: Running multiple processes seemingly at the same time.</a:t>
            </a:r>
          </a:p>
          <a:p>
            <a:r>
              <a:rPr lang="en-US" b="1" dirty="0"/>
              <a:t>Context Switching</a:t>
            </a:r>
            <a:r>
              <a:rPr lang="en-US" dirty="0"/>
              <a:t>: Switching the CPU between processes efficiently.</a:t>
            </a:r>
          </a:p>
          <a:p>
            <a:r>
              <a:rPr lang="en-US" b="1" dirty="0"/>
              <a:t>Process Synchronization</a:t>
            </a:r>
            <a:r>
              <a:rPr lang="en-US" dirty="0"/>
              <a:t>: Ensuring processes don’t interfere with each other when accessing shared resources.</a:t>
            </a:r>
          </a:p>
          <a:p>
            <a:r>
              <a:rPr lang="en-US" b="1" dirty="0"/>
              <a:t>Deadlock Handling</a:t>
            </a:r>
            <a:r>
              <a:rPr lang="en-US" dirty="0"/>
              <a:t>: Preventing or managing situations where processes get stuck waiting on each other.</a:t>
            </a:r>
          </a:p>
          <a:p>
            <a:r>
              <a:rPr lang="en-US" b="1" dirty="0"/>
              <a:t>Inter-process Communication (IPC)</a:t>
            </a:r>
            <a:r>
              <a:rPr lang="en-US" dirty="0"/>
              <a:t>: Allowing processes to exchange data and coordinate actions.</a:t>
            </a:r>
          </a:p>
          <a:p>
            <a:pPr algn="just"/>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a:t>The amount of time it takes for a process to execute is not easily calculated, so we are unable to predict which process will complete first, </a:t>
            </a:r>
          </a:p>
          <a:p>
            <a:r>
              <a:rPr lang="en-US" dirty="0"/>
              <a:t>thereby allowing us to implement algorithms to deal with the issues that concurrency creates. </a:t>
            </a:r>
          </a:p>
          <a:p>
            <a:r>
              <a:rPr lang="en-US" dirty="0"/>
              <a:t>The amount of time a process takes to complete depends on the following:</a:t>
            </a:r>
          </a:p>
          <a:p>
            <a:pPr lvl="1"/>
            <a:r>
              <a:rPr lang="en-US" dirty="0"/>
              <a:t>The activities of other processes</a:t>
            </a:r>
          </a:p>
          <a:p>
            <a:pPr lvl="1"/>
            <a:r>
              <a:rPr lang="en-US" dirty="0"/>
              <a:t>The way operating system handles interrupts</a:t>
            </a:r>
          </a:p>
          <a:p>
            <a:pPr lvl="1"/>
            <a:r>
              <a:rPr lang="en-US" dirty="0"/>
              <a:t>The scheduling policies of the operating system</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a:t>Advantages of Concurrency </a:t>
            </a:r>
            <a:br>
              <a:rPr lang="en-US" sz="3200" dirty="0"/>
            </a:br>
            <a:endParaRPr lang="en-US" sz="3200"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algn="just">
              <a:buNone/>
            </a:pPr>
            <a:r>
              <a:rPr lang="en-US" b="1" dirty="0">
                <a:solidFill>
                  <a:srgbClr val="C00000"/>
                </a:solidFill>
              </a:rPr>
              <a:t>Advantages</a:t>
            </a:r>
          </a:p>
          <a:p>
            <a:pPr algn="just">
              <a:buNone/>
            </a:pPr>
            <a:r>
              <a:rPr lang="en-US" b="1" dirty="0"/>
              <a:t>1.  Improved Performance:</a:t>
            </a:r>
            <a:endParaRPr lang="en-US" dirty="0"/>
          </a:p>
          <a:p>
            <a:pPr lvl="1" algn="just"/>
            <a:r>
              <a:rPr lang="en-US" dirty="0"/>
              <a:t>Concurrency enhances system performance by effectively utilizing available resources. With multiple tasks running concurrently, the CPU, memory, and I/O devices are continuously engaged, reducing idle time and maximizing overall throughput.</a:t>
            </a:r>
          </a:p>
          <a:p>
            <a:pPr algn="just">
              <a:buNone/>
            </a:pPr>
            <a:r>
              <a:rPr lang="en-US" b="1" dirty="0"/>
              <a:t>2.  Better Resource Utilization</a:t>
            </a:r>
            <a:endParaRPr lang="en-US" dirty="0"/>
          </a:p>
          <a:p>
            <a:pPr lvl="1" algn="just"/>
            <a:r>
              <a:rPr lang="en-US" dirty="0"/>
              <a:t>It enables resources that are not being used by one application to be used by another.</a:t>
            </a:r>
          </a:p>
          <a:p>
            <a:pPr algn="just">
              <a:buNone/>
            </a:pPr>
            <a:r>
              <a:rPr lang="en-US" b="1" dirty="0"/>
              <a:t>3. Running Multiple Applications</a:t>
            </a:r>
            <a:endParaRPr lang="en-US" dirty="0"/>
          </a:p>
          <a:p>
            <a:pPr lvl="1" algn="just"/>
            <a:r>
              <a:rPr lang="en-US" dirty="0"/>
              <a:t>It enables you to execute multiple applications simultaneously.</a:t>
            </a:r>
          </a:p>
          <a:p>
            <a:pPr marL="0" lvl="1" indent="0" algn="just">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t>Disadvantages of Concurrency </a:t>
            </a:r>
            <a:br>
              <a:rPr lang="en-US" sz="3200" dirty="0"/>
            </a:br>
            <a:endParaRPr lang="en-US" sz="3200" dirty="0"/>
          </a:p>
        </p:txBody>
      </p:sp>
      <p:sp>
        <p:nvSpPr>
          <p:cNvPr id="3" name="Content Placeholder 2"/>
          <p:cNvSpPr>
            <a:spLocks noGrp="1"/>
          </p:cNvSpPr>
          <p:nvPr>
            <p:ph idx="1"/>
          </p:nvPr>
        </p:nvSpPr>
        <p:spPr>
          <a:xfrm>
            <a:off x="457200" y="1066800"/>
            <a:ext cx="8229600" cy="5334000"/>
          </a:xfrm>
        </p:spPr>
        <p:txBody>
          <a:bodyPr>
            <a:normAutofit fontScale="92500"/>
          </a:bodyPr>
          <a:lstStyle/>
          <a:p>
            <a:pPr algn="just">
              <a:buNone/>
            </a:pPr>
            <a:r>
              <a:rPr lang="en-US" b="1" dirty="0">
                <a:solidFill>
                  <a:srgbClr val="C00000"/>
                </a:solidFill>
              </a:rPr>
              <a:t>Disadvantages</a:t>
            </a:r>
          </a:p>
          <a:p>
            <a:pPr marL="514350" indent="-514350" algn="just">
              <a:buFont typeface="+mj-lt"/>
              <a:buAutoNum type="arabicPeriod"/>
            </a:pPr>
            <a:r>
              <a:rPr lang="en-US" dirty="0"/>
              <a:t>When concurrency is used, required to protect multiple processes/threads from one another.</a:t>
            </a:r>
          </a:p>
          <a:p>
            <a:pPr marL="514350" indent="-514350" algn="just">
              <a:buFont typeface="+mj-lt"/>
              <a:buAutoNum type="arabicPeriod"/>
            </a:pPr>
            <a:endParaRPr lang="en-US" dirty="0"/>
          </a:p>
          <a:p>
            <a:pPr marL="514350" indent="-514350" algn="just">
              <a:buFont typeface="+mj-lt"/>
              <a:buAutoNum type="arabicPeriod"/>
            </a:pPr>
            <a:r>
              <a:rPr lang="en-US" dirty="0"/>
              <a:t>Concurrency requires to use extra techniques to coordinate multiple applications.</a:t>
            </a:r>
          </a:p>
          <a:p>
            <a:pPr marL="514350" indent="-514350" algn="just">
              <a:buFont typeface="+mj-lt"/>
              <a:buAutoNum type="arabicPeriod"/>
            </a:pPr>
            <a:endParaRPr lang="en-US" dirty="0"/>
          </a:p>
          <a:p>
            <a:pPr marL="514350" indent="-514350" algn="just">
              <a:buFont typeface="+mj-lt"/>
              <a:buAutoNum type="arabicPeriod"/>
            </a:pPr>
            <a:r>
              <a:rPr lang="en-US" dirty="0"/>
              <a:t>Sometimes running too many applications concurrently ,can severely degraded the performance.</a:t>
            </a:r>
          </a:p>
          <a:p>
            <a:pPr marL="0" lvl="1" indent="0" algn="just">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11162"/>
          </a:xfrm>
        </p:spPr>
        <p:txBody>
          <a:bodyPr>
            <a:normAutofit fontScale="90000"/>
          </a:bodyPr>
          <a:lstStyle/>
          <a:p>
            <a:r>
              <a:rPr lang="en-US" b="1" dirty="0">
                <a:solidFill>
                  <a:srgbClr val="00B050"/>
                </a:solidFill>
              </a:rPr>
              <a:t>Problems in Concurrency </a:t>
            </a:r>
            <a:br>
              <a:rPr lang="en-US" b="1" dirty="0"/>
            </a:br>
            <a:endParaRPr lang="en-US" dirty="0"/>
          </a:p>
        </p:txBody>
      </p:sp>
      <p:sp>
        <p:nvSpPr>
          <p:cNvPr id="3" name="Content Placeholder 2"/>
          <p:cNvSpPr>
            <a:spLocks noGrp="1"/>
          </p:cNvSpPr>
          <p:nvPr>
            <p:ph idx="1"/>
          </p:nvPr>
        </p:nvSpPr>
        <p:spPr>
          <a:xfrm>
            <a:off x="304800" y="838200"/>
            <a:ext cx="8610600" cy="5715000"/>
          </a:xfrm>
        </p:spPr>
        <p:txBody>
          <a:bodyPr>
            <a:normAutofit fontScale="70000" lnSpcReduction="20000"/>
          </a:bodyPr>
          <a:lstStyle/>
          <a:p>
            <a:pPr marL="346075" indent="-282575" algn="just">
              <a:buNone/>
            </a:pPr>
            <a:r>
              <a:rPr lang="en-US" dirty="0"/>
              <a:t>Problems refer to the fundamental challenges or difficulties that arise when trying to implement or manage concurrency in a system. </a:t>
            </a:r>
          </a:p>
          <a:p>
            <a:pPr marL="346075" indent="-282575" algn="just">
              <a:buNone/>
            </a:pPr>
            <a:endParaRPr lang="en-US" sz="1600" b="1" dirty="0"/>
          </a:p>
          <a:p>
            <a:pPr marL="742950" indent="-396875" algn="just">
              <a:buFont typeface="+mj-lt"/>
              <a:buAutoNum type="arabicPeriod"/>
            </a:pPr>
            <a:r>
              <a:rPr lang="en-US" sz="3800" b="1" dirty="0"/>
              <a:t>Sharing global resources</a:t>
            </a:r>
          </a:p>
          <a:p>
            <a:pPr lvl="1" indent="-396875" algn="just"/>
            <a:r>
              <a:rPr lang="en-US" sz="2700" dirty="0"/>
              <a:t>When two or more processes (or threads) access and modify a shared global variable, the order of execution matters. If these processes do not properly synchronize, it can lead to inconsistent or unexpected results.</a:t>
            </a:r>
          </a:p>
          <a:p>
            <a:pPr marL="742950" indent="-396875">
              <a:buFont typeface="+mj-lt"/>
              <a:buAutoNum type="arabicPeriod"/>
            </a:pPr>
            <a:r>
              <a:rPr lang="en-US" sz="3800" b="1" dirty="0"/>
              <a:t>Optimal allocation of resources</a:t>
            </a:r>
          </a:p>
          <a:p>
            <a:pPr lvl="1" algn="just"/>
            <a:r>
              <a:rPr lang="en-US" sz="2700" b="1" dirty="0"/>
              <a:t>Problem:</a:t>
            </a:r>
            <a:r>
              <a:rPr lang="en-US" sz="2700" dirty="0"/>
              <a:t> Managing resources such as CPU time, memory, or I/O devices between multiple processes is complex. The operating system has to decide how to allocate these resources efficiently, which becomes more challenging as the number of concurrent processes increases.</a:t>
            </a:r>
          </a:p>
          <a:p>
            <a:pPr lvl="1" algn="just"/>
            <a:r>
              <a:rPr lang="en-US" sz="2700" b="1" dirty="0"/>
              <a:t>Example:</a:t>
            </a:r>
            <a:r>
              <a:rPr lang="en-US" sz="2700" dirty="0"/>
              <a:t> Consider a situation where several processes are waiting for a printer:</a:t>
            </a:r>
          </a:p>
          <a:p>
            <a:pPr lvl="2"/>
            <a:r>
              <a:rPr lang="en-US" sz="2700" b="1" dirty="0"/>
              <a:t>Process A</a:t>
            </a:r>
            <a:r>
              <a:rPr lang="en-US" sz="2700" dirty="0"/>
              <a:t> is printing a large document.</a:t>
            </a:r>
          </a:p>
          <a:p>
            <a:pPr lvl="2"/>
            <a:r>
              <a:rPr lang="en-US" sz="2700" b="1" dirty="0"/>
              <a:t>Process B</a:t>
            </a:r>
            <a:r>
              <a:rPr lang="en-US" sz="2700" dirty="0"/>
              <a:t> needs the printer for a single-page document.</a:t>
            </a:r>
          </a:p>
          <a:p>
            <a:pPr lvl="1" algn="just"/>
            <a:r>
              <a:rPr lang="en-US" sz="2700" dirty="0"/>
              <a:t>If the operating system allocates the printer to Process A first, Process B has to wait, leading to inefficiency, especially if Process A takes a long time. An optimal allocation would involve prioritizing Process B to minimize overall waiting time.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b="1" dirty="0">
                <a:solidFill>
                  <a:srgbClr val="00B050"/>
                </a:solidFill>
              </a:rPr>
              <a:t>Problems in Concurrency </a:t>
            </a:r>
            <a:endParaRPr lang="en-US" dirty="0">
              <a:solidFill>
                <a:srgbClr val="00B050"/>
              </a:solidFill>
            </a:endParaRPr>
          </a:p>
        </p:txBody>
      </p:sp>
      <p:sp>
        <p:nvSpPr>
          <p:cNvPr id="3" name="Content Placeholder 2"/>
          <p:cNvSpPr>
            <a:spLocks noGrp="1"/>
          </p:cNvSpPr>
          <p:nvPr>
            <p:ph idx="1"/>
          </p:nvPr>
        </p:nvSpPr>
        <p:spPr>
          <a:xfrm>
            <a:off x="304800" y="838200"/>
            <a:ext cx="8610600" cy="5791200"/>
          </a:xfrm>
        </p:spPr>
        <p:txBody>
          <a:bodyPr>
            <a:normAutofit fontScale="92500" lnSpcReduction="10000"/>
          </a:bodyPr>
          <a:lstStyle/>
          <a:p>
            <a:pPr marL="742950" indent="-396875">
              <a:buNone/>
            </a:pPr>
            <a:r>
              <a:rPr lang="en-US" sz="2800" b="1" dirty="0"/>
              <a:t>3. Locating Programming Errors</a:t>
            </a:r>
          </a:p>
          <a:p>
            <a:pPr marL="803275" indent="-409575" algn="just">
              <a:buNone/>
            </a:pPr>
            <a:r>
              <a:rPr lang="en-US" sz="2800" b="1" dirty="0"/>
              <a:t>	Problem: </a:t>
            </a:r>
            <a:r>
              <a:rPr lang="en-US" sz="2600" dirty="0"/>
              <a:t>Errors in concurrent programs are hard to find because they often depend on the specific timing of events, making them difficult to reproduce.</a:t>
            </a:r>
          </a:p>
          <a:p>
            <a:pPr marL="742950" indent="-396875" algn="just">
              <a:buNone/>
            </a:pPr>
            <a:r>
              <a:rPr lang="en-US" sz="2800" b="1" dirty="0"/>
              <a:t>	Example:</a:t>
            </a:r>
            <a:r>
              <a:rPr lang="en-US" sz="2800" dirty="0"/>
              <a:t> </a:t>
            </a:r>
            <a:r>
              <a:rPr lang="en-US" sz="2600" dirty="0"/>
              <a:t>Suppose you have a multithreaded program that occasionally crashes due to a race condition, where two threads are trying to update a shared resource at the same time. </a:t>
            </a:r>
          </a:p>
          <a:p>
            <a:pPr marL="742950" indent="-396875" algn="just">
              <a:buNone/>
            </a:pPr>
            <a:r>
              <a:rPr lang="en-US" sz="2600" dirty="0"/>
              <a:t>     		- The error might only occur under specific conditions, such as high CPU load or when both threads reach a certain point in their execution simultaneously. 		</a:t>
            </a:r>
          </a:p>
          <a:p>
            <a:pPr marL="742950" indent="-396875" algn="just">
              <a:buNone/>
            </a:pPr>
            <a:r>
              <a:rPr lang="en-US" sz="2600" dirty="0"/>
              <a:t>	- Reproducing this exact scenario for debugging is difficult</a:t>
            </a:r>
          </a:p>
          <a:p>
            <a:pPr marL="742950" indent="-396875" algn="just">
              <a:buNone/>
            </a:pPr>
            <a:r>
              <a:rPr lang="en-US" sz="2800" b="1" dirty="0"/>
              <a:t>4. Locking the channel: </a:t>
            </a:r>
          </a:p>
          <a:p>
            <a:pPr marL="742950" indent="-396875" algn="just">
              <a:buNone/>
            </a:pPr>
            <a:r>
              <a:rPr lang="en-US" sz="2800" b="1" dirty="0"/>
              <a:t>	</a:t>
            </a:r>
            <a:r>
              <a:rPr lang="en-US" sz="2600" dirty="0"/>
              <a:t>It may be inefficient for the operating system to simply lock the channel and prevents its use by other processes</a:t>
            </a:r>
            <a:r>
              <a:rPr lang="en-US" sz="2800" dirty="0"/>
              <a:t>.</a:t>
            </a:r>
          </a:p>
          <a:p>
            <a:pPr marL="742950" indent="-396875" algn="just">
              <a:buNone/>
            </a:pPr>
            <a:endParaRPr lang="en-US" sz="27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50"/>
                </a:solidFill>
              </a:rPr>
              <a:t>Issues of Concurrency</a:t>
            </a:r>
            <a:br>
              <a:rPr lang="en-US" b="1" dirty="0">
                <a:solidFill>
                  <a:srgbClr val="00B050"/>
                </a:solidFill>
              </a:rPr>
            </a:br>
            <a:endParaRPr lang="en-US" b="1" dirty="0">
              <a:solidFill>
                <a:srgbClr val="00B050"/>
              </a:solidFill>
            </a:endParaRPr>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200" dirty="0"/>
              <a:t>Issues refer to the practical challenges, complications, or bugs that can arise running concurrent processes.</a:t>
            </a:r>
          </a:p>
          <a:p>
            <a:pPr marL="457200" indent="-457200">
              <a:buFont typeface="+mj-lt"/>
              <a:buAutoNum type="arabicPeriod"/>
            </a:pPr>
            <a:r>
              <a:rPr lang="en-US" sz="2400" b="1" u="sng" dirty="0">
                <a:hlinkClick r:id="rId2"/>
              </a:rPr>
              <a:t>Deadlock</a:t>
            </a:r>
            <a:r>
              <a:rPr lang="en-US" sz="2400" b="1" dirty="0"/>
              <a:t>: </a:t>
            </a:r>
            <a:r>
              <a:rPr lang="en-US" sz="2400" dirty="0"/>
              <a:t>It occurs when two processes are blocked and hence neither can proceed to execute.</a:t>
            </a:r>
          </a:p>
          <a:p>
            <a:pPr marL="457200" indent="-457200">
              <a:buNone/>
            </a:pPr>
            <a:r>
              <a:rPr lang="en-US" sz="2400" b="1" dirty="0"/>
              <a:t>	Example:</a:t>
            </a:r>
            <a:r>
              <a:rPr lang="en-US" sz="2400" dirty="0"/>
              <a:t> Suppose </a:t>
            </a:r>
            <a:r>
              <a:rPr lang="en-US" sz="2400" b="1" dirty="0"/>
              <a:t>Process A</a:t>
            </a:r>
            <a:r>
              <a:rPr lang="en-US" sz="2400" dirty="0"/>
              <a:t> holds </a:t>
            </a:r>
            <a:r>
              <a:rPr lang="en-US" sz="2400" b="1" dirty="0"/>
              <a:t>Resource 1</a:t>
            </a:r>
            <a:r>
              <a:rPr lang="en-US" sz="2400" dirty="0"/>
              <a:t> and requests </a:t>
            </a:r>
            <a:r>
              <a:rPr lang="en-US" sz="2400" b="1" dirty="0"/>
              <a:t>Resource 2</a:t>
            </a:r>
            <a:r>
              <a:rPr lang="en-US" sz="2400" dirty="0"/>
              <a:t>, while </a:t>
            </a:r>
            <a:r>
              <a:rPr lang="en-US" sz="2400" b="1" dirty="0"/>
              <a:t>Process B</a:t>
            </a:r>
            <a:r>
              <a:rPr lang="en-US" sz="2400" dirty="0"/>
              <a:t> holds </a:t>
            </a:r>
            <a:r>
              <a:rPr lang="en-US" sz="2400" b="1" dirty="0"/>
              <a:t>Resource 2</a:t>
            </a:r>
            <a:r>
              <a:rPr lang="en-US" sz="2400" dirty="0"/>
              <a:t> and requests </a:t>
            </a:r>
            <a:r>
              <a:rPr lang="en-US" sz="2400" b="1" dirty="0"/>
              <a:t>Resource 1</a:t>
            </a:r>
            <a:r>
              <a:rPr lang="en-US" sz="2400" dirty="0"/>
              <a:t>. Neither process can proceed, leading to a deadlock.</a:t>
            </a:r>
          </a:p>
          <a:p>
            <a:pPr marL="457200" indent="-457200">
              <a:buAutoNum type="arabicPeriod" startAt="2"/>
            </a:pPr>
            <a:r>
              <a:rPr lang="en-US" sz="2400" b="1" u="sng" dirty="0">
                <a:hlinkClick r:id="rId3"/>
              </a:rPr>
              <a:t>Starvation</a:t>
            </a:r>
            <a:r>
              <a:rPr lang="en-US" sz="2400" b="1" dirty="0"/>
              <a:t>: </a:t>
            </a:r>
            <a:r>
              <a:rPr lang="en-US" sz="2400" dirty="0"/>
              <a:t>It occurs when a process does not obtain service to progress.</a:t>
            </a:r>
          </a:p>
          <a:p>
            <a:pPr marL="457200" indent="-457200">
              <a:buNone/>
            </a:pPr>
            <a:r>
              <a:rPr lang="en-US" sz="2400" b="1" dirty="0"/>
              <a:t>	Example:</a:t>
            </a:r>
            <a:r>
              <a:rPr lang="en-US" sz="2400" dirty="0"/>
              <a:t> In a scheduling system where a high-priority task keeps getting CPU time, a lower-priority task might never get a chance to run, leading to starvation.</a:t>
            </a:r>
          </a:p>
          <a:p>
            <a:pPr marL="457200" indent="-457200">
              <a:buNone/>
            </a:pP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50"/>
                </a:solidFill>
              </a:rPr>
              <a:t>Issues of Concurrency</a:t>
            </a:r>
            <a:br>
              <a:rPr lang="en-US" b="1" dirty="0">
                <a:solidFill>
                  <a:srgbClr val="00B050"/>
                </a:solidFill>
              </a:rPr>
            </a:br>
            <a:endParaRPr lang="en-US" b="1" dirty="0">
              <a:solidFill>
                <a:srgbClr val="00B050"/>
              </a:solidFill>
            </a:endParaRPr>
          </a:p>
        </p:txBody>
      </p:sp>
      <p:sp>
        <p:nvSpPr>
          <p:cNvPr id="3" name="Content Placeholder 2"/>
          <p:cNvSpPr>
            <a:spLocks noGrp="1"/>
          </p:cNvSpPr>
          <p:nvPr>
            <p:ph idx="1"/>
          </p:nvPr>
        </p:nvSpPr>
        <p:spPr>
          <a:xfrm>
            <a:off x="457200" y="838200"/>
            <a:ext cx="8382000" cy="5867400"/>
          </a:xfrm>
        </p:spPr>
        <p:txBody>
          <a:bodyPr>
            <a:normAutofit fontScale="92500" lnSpcReduction="10000"/>
          </a:bodyPr>
          <a:lstStyle/>
          <a:p>
            <a:pPr marL="457200" indent="-457200" algn="just">
              <a:buNone/>
            </a:pPr>
            <a:r>
              <a:rPr lang="en-US" sz="2400" b="1" u="sng" dirty="0">
                <a:hlinkClick r:id="rId2"/>
              </a:rPr>
              <a:t>3. Blocking  </a:t>
            </a:r>
            <a:r>
              <a:rPr lang="en-US" sz="2400" b="1" dirty="0"/>
              <a:t>: </a:t>
            </a:r>
            <a:r>
              <a:rPr lang="en-US" sz="2000" dirty="0"/>
              <a:t> </a:t>
            </a:r>
            <a:r>
              <a:rPr lang="en-US" sz="2400" dirty="0"/>
              <a:t>A process that is blocked is one that is waiting for some event, such as a resource becoming available or the completion of an I/O operation. </a:t>
            </a:r>
          </a:p>
          <a:p>
            <a:pPr marL="457200" indent="-457200" algn="just">
              <a:buNone/>
            </a:pPr>
            <a:r>
              <a:rPr lang="en-US" sz="2400" b="1" dirty="0"/>
              <a:t>	Long Wait Times:</a:t>
            </a:r>
            <a:r>
              <a:rPr lang="en-US" sz="2400" dirty="0"/>
              <a:t> If a process is blocked for a long time, it can’t do anything else during that period. For</a:t>
            </a:r>
          </a:p>
          <a:p>
            <a:pPr marL="457200" indent="-457200" algn="just">
              <a:buNone/>
            </a:pPr>
            <a:r>
              <a:rPr lang="en-US" sz="2400" dirty="0"/>
              <a:t>	</a:t>
            </a:r>
            <a:r>
              <a:rPr lang="en-US" sz="2400" b="1" dirty="0"/>
              <a:t>Example: </a:t>
            </a:r>
            <a:r>
              <a:rPr lang="en-US" sz="2400" dirty="0"/>
              <a:t>if a process is waiting for user input from a terminal, it’s just sitting there, doing nothing until the user responds.</a:t>
            </a:r>
          </a:p>
          <a:p>
            <a:pPr marL="457200" indent="-457200" algn="just">
              <a:buAutoNum type="arabicPeriod" startAt="3"/>
            </a:pPr>
            <a:endParaRPr lang="en-US" sz="2400" b="1" u="sng" dirty="0">
              <a:hlinkClick r:id="rId2"/>
            </a:endParaRPr>
          </a:p>
          <a:p>
            <a:pPr marL="457200" indent="-457200" algn="just">
              <a:buAutoNum type="arabicPeriod" startAt="4"/>
            </a:pPr>
            <a:r>
              <a:rPr lang="en-US" sz="2400" b="1" u="sng" dirty="0">
                <a:hlinkClick r:id="rId2"/>
              </a:rPr>
              <a:t>Race condition : </a:t>
            </a:r>
            <a:r>
              <a:rPr lang="en-US" sz="2400" dirty="0"/>
              <a:t>A race condition occurs when multiple processes or threads access shared resources without proper synchronization (synchronization means systematic sharing of resources).</a:t>
            </a:r>
          </a:p>
          <a:p>
            <a:pPr marL="457200" indent="-457200" algn="just">
              <a:buNone/>
            </a:pPr>
            <a:r>
              <a:rPr lang="en-US" sz="2400" dirty="0"/>
              <a:t>        -  The outcome of a process depends on order of execution </a:t>
            </a:r>
          </a:p>
          <a:p>
            <a:pPr marL="457200" indent="-457200" algn="just">
              <a:buNone/>
            </a:pPr>
            <a:r>
              <a:rPr lang="en-US" sz="2400" dirty="0"/>
              <a:t>		</a:t>
            </a:r>
          </a:p>
          <a:p>
            <a:pPr marL="457200" indent="-457200" algn="just">
              <a:buNone/>
            </a:pPr>
            <a:r>
              <a:rPr lang="en-US" sz="2400" b="1" dirty="0"/>
              <a:t>	Example:</a:t>
            </a:r>
            <a:r>
              <a:rPr lang="en-US" sz="2400" dirty="0"/>
              <a:t> Consider two threads trying to update a shared variable value.</a:t>
            </a:r>
          </a:p>
          <a:p>
            <a:pPr marL="457200" indent="-457200" algn="just">
              <a:buNone/>
            </a:pPr>
            <a:r>
              <a:rPr lang="en-US" sz="2400" dirty="0"/>
              <a:t>	 If both threads read the value at the same time, calculate the new value, and then write it back</a:t>
            </a:r>
            <a:endParaRPr lang="en-US" sz="2400" b="1" u="sng"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04800"/>
            <a:ext cx="8500982" cy="954107"/>
          </a:xfrm>
          <a:prstGeom prst="rect">
            <a:avLst/>
          </a:prstGeom>
        </p:spPr>
        <p:txBody>
          <a:bodyPr wrap="none">
            <a:spAutoFit/>
          </a:bodyPr>
          <a:lstStyle/>
          <a:p>
            <a:r>
              <a:rPr lang="en-US" sz="2800" dirty="0"/>
              <a:t>If both the process are concurrent processes, running on </a:t>
            </a:r>
          </a:p>
          <a:p>
            <a:r>
              <a:rPr lang="en-US" sz="2800" dirty="0" err="1"/>
              <a:t>Uni</a:t>
            </a:r>
            <a:r>
              <a:rPr lang="en-US" sz="2800" dirty="0"/>
              <a:t> processor then :</a:t>
            </a:r>
          </a:p>
        </p:txBody>
      </p:sp>
      <p:sp>
        <p:nvSpPr>
          <p:cNvPr id="7" name="Content Placeholder 6"/>
          <p:cNvSpPr>
            <a:spLocks noGrp="1"/>
          </p:cNvSpPr>
          <p:nvPr>
            <p:ph idx="1"/>
          </p:nvPr>
        </p:nvSpPr>
        <p:spPr>
          <a:xfrm>
            <a:off x="457200" y="1524000"/>
            <a:ext cx="8229600" cy="4602163"/>
          </a:xfrm>
        </p:spPr>
        <p:txBody>
          <a:bodyPr>
            <a:normAutofit/>
          </a:bodyPr>
          <a:lstStyle/>
          <a:p>
            <a:pPr>
              <a:buNone/>
            </a:pPr>
            <a:r>
              <a:rPr lang="en-US" dirty="0"/>
              <a:t>int shared=5;</a:t>
            </a:r>
          </a:p>
          <a:p>
            <a:pPr>
              <a:buNone/>
            </a:pPr>
            <a:r>
              <a:rPr lang="en-US" dirty="0"/>
              <a:t>P0:						P1</a:t>
            </a:r>
          </a:p>
          <a:p>
            <a:pPr>
              <a:buNone/>
            </a:pPr>
            <a:r>
              <a:rPr lang="en-US" dirty="0"/>
              <a:t>int X=shared;                             int Y=shared; </a:t>
            </a:r>
          </a:p>
          <a:p>
            <a:pPr>
              <a:buNone/>
            </a:pPr>
            <a:r>
              <a:rPr lang="en-US" dirty="0"/>
              <a:t>X++;                                              Y--;</a:t>
            </a:r>
          </a:p>
          <a:p>
            <a:pPr>
              <a:buNone/>
            </a:pPr>
            <a:r>
              <a:rPr lang="en-US" dirty="0"/>
              <a:t>sleep(1);                                      Sleep(1);    </a:t>
            </a:r>
          </a:p>
          <a:p>
            <a:pPr>
              <a:buNone/>
            </a:pPr>
            <a:r>
              <a:rPr lang="en-US" dirty="0"/>
              <a:t>shared=X;                                   shared=Y;        </a:t>
            </a:r>
          </a:p>
          <a:p>
            <a:pPr>
              <a:buNone/>
            </a:pPr>
            <a:r>
              <a:rPr lang="en-US" dirty="0"/>
              <a:t>        final correct result has to be: shared=5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3400" y="381000"/>
            <a:ext cx="8229600" cy="3962400"/>
          </a:xfrm>
        </p:spPr>
        <p:txBody>
          <a:bodyPr>
            <a:normAutofit/>
          </a:bodyPr>
          <a:lstStyle/>
          <a:p>
            <a:r>
              <a:rPr lang="en-US" dirty="0"/>
              <a:t>P0 will write the value as 6 </a:t>
            </a:r>
          </a:p>
          <a:p>
            <a:r>
              <a:rPr lang="en-US" dirty="0"/>
              <a:t>P1 will write the value as 4</a:t>
            </a:r>
          </a:p>
          <a:p>
            <a:r>
              <a:rPr lang="en-US" dirty="0"/>
              <a:t>Both are incorrect.</a:t>
            </a:r>
          </a:p>
          <a:p>
            <a:r>
              <a:rPr lang="en-US" dirty="0"/>
              <a:t>This is race condition problem</a:t>
            </a:r>
          </a:p>
          <a:p>
            <a:r>
              <a:rPr lang="en-US" dirty="0"/>
              <a:t>concurrent processes are racing to access shared resources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4343400" cy="5105400"/>
          </a:xfrm>
        </p:spPr>
        <p:txBody>
          <a:bodyPr>
            <a:noAutofit/>
          </a:bodyPr>
          <a:lstStyle/>
          <a:p>
            <a:pPr marL="342900" lvl="1" indent="-342900" algn="just">
              <a:buFont typeface="Arial" pitchFamily="34" charset="0"/>
              <a:buChar char="•"/>
            </a:pPr>
            <a:r>
              <a:rPr lang="en-US" sz="2400" dirty="0"/>
              <a:t>A program can be divided into four pieces when put into memory to become a process: stack, heap, text, and data.</a:t>
            </a:r>
          </a:p>
          <a:p>
            <a:pPr marL="342900" lvl="1" indent="-342900" algn="just">
              <a:buNone/>
            </a:pPr>
            <a:r>
              <a:rPr lang="en-US" sz="2400" dirty="0"/>
              <a:t> </a:t>
            </a:r>
          </a:p>
          <a:p>
            <a:pPr marL="342900" lvl="1" indent="-342900" algn="just">
              <a:buFont typeface="Arial" pitchFamily="34" charset="0"/>
              <a:buChar char="•"/>
            </a:pPr>
            <a:r>
              <a:rPr lang="en-US" sz="2400" dirty="0"/>
              <a:t>Here, the arrows represent that both the Heap and the Stack can grow depending on the dynamic memory allocation and variables / functions.</a:t>
            </a:r>
          </a:p>
          <a:p>
            <a:pPr algn="just"/>
            <a:endParaRPr lang="en-US" dirty="0"/>
          </a:p>
          <a:p>
            <a:pPr>
              <a:buNone/>
            </a:pPr>
            <a:r>
              <a:rPr lang="en-US" dirty="0"/>
              <a:t>			  </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876800" y="1676400"/>
            <a:ext cx="4010025" cy="4038600"/>
          </a:xfrm>
          <a:prstGeom prst="rect">
            <a:avLst/>
          </a:prstGeom>
          <a:noFill/>
          <a:ln w="9525">
            <a:solidFill>
              <a:schemeClr val="accent1"/>
            </a:solidFill>
            <a:miter lim="800000"/>
            <a:headEnd/>
            <a:tailEnd/>
          </a:ln>
        </p:spPr>
      </p:pic>
      <p:sp>
        <p:nvSpPr>
          <p:cNvPr id="8" name="Rectangle 7"/>
          <p:cNvSpPr/>
          <p:nvPr/>
        </p:nvSpPr>
        <p:spPr>
          <a:xfrm>
            <a:off x="5638800" y="5867400"/>
            <a:ext cx="2472023" cy="369332"/>
          </a:xfrm>
          <a:prstGeom prst="rect">
            <a:avLst/>
          </a:prstGeom>
        </p:spPr>
        <p:txBody>
          <a:bodyPr wrap="none">
            <a:spAutoFit/>
          </a:bodyPr>
          <a:lstStyle/>
          <a:p>
            <a:pPr>
              <a:buNone/>
            </a:pPr>
            <a:r>
              <a:rPr lang="en-US" b="1" dirty="0"/>
              <a:t>Components of process </a:t>
            </a:r>
          </a:p>
        </p:txBody>
      </p:sp>
      <p:sp>
        <p:nvSpPr>
          <p:cNvPr id="5" name="Title 1"/>
          <p:cNvSpPr>
            <a:spLocks noGrp="1"/>
          </p:cNvSpPr>
          <p:nvPr>
            <p:ph type="title"/>
          </p:nvPr>
        </p:nvSpPr>
        <p:spPr>
          <a:xfrm>
            <a:off x="457200" y="274638"/>
            <a:ext cx="8229600" cy="487362"/>
          </a:xfrm>
        </p:spPr>
        <p:txBody>
          <a:bodyPr>
            <a:normAutofit fontScale="90000"/>
          </a:bodyPr>
          <a:lstStyle/>
          <a:p>
            <a:r>
              <a:rPr lang="en-US" dirty="0"/>
              <a:t>Process in memory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Critical section problem</a:t>
            </a:r>
            <a:endParaRPr lang="en-US" dirty="0">
              <a:solidFill>
                <a:srgbClr val="C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5800" y="1524000"/>
            <a:ext cx="7848600" cy="43434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Rules for accessing critical section</a:t>
            </a:r>
          </a:p>
        </p:txBody>
      </p:sp>
      <p:pic>
        <p:nvPicPr>
          <p:cNvPr id="4104" name="Picture 8"/>
          <p:cNvPicPr>
            <a:picLocks noChangeAspect="1" noChangeArrowheads="1"/>
          </p:cNvPicPr>
          <p:nvPr/>
        </p:nvPicPr>
        <p:blipFill>
          <a:blip r:embed="rId2" cstate="print"/>
          <a:srcRect/>
          <a:stretch>
            <a:fillRect/>
          </a:stretch>
        </p:blipFill>
        <p:spPr bwMode="auto">
          <a:xfrm>
            <a:off x="304800" y="1066800"/>
            <a:ext cx="8305800" cy="49530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258762"/>
          </a:xfrm>
        </p:spPr>
        <p:txBody>
          <a:bodyPr>
            <a:normAutofit fontScale="90000"/>
          </a:bodyPr>
          <a:lstStyle/>
          <a:p>
            <a:r>
              <a:rPr lang="en-US" b="1" dirty="0">
                <a:solidFill>
                  <a:srgbClr val="00B050"/>
                </a:solidFill>
              </a:rPr>
              <a:t>Criteria for solution </a:t>
            </a:r>
          </a:p>
        </p:txBody>
      </p:sp>
      <p:sp>
        <p:nvSpPr>
          <p:cNvPr id="4" name="Rectangle 3"/>
          <p:cNvSpPr/>
          <p:nvPr/>
        </p:nvSpPr>
        <p:spPr>
          <a:xfrm>
            <a:off x="457200" y="1143000"/>
            <a:ext cx="8153400" cy="5545621"/>
          </a:xfrm>
          <a:prstGeom prst="rect">
            <a:avLst/>
          </a:prstGeom>
        </p:spPr>
        <p:txBody>
          <a:bodyPr wrap="square">
            <a:spAutoFit/>
          </a:bodyPr>
          <a:lstStyle/>
          <a:p>
            <a:pPr algn="just">
              <a:lnSpc>
                <a:spcPct val="150000"/>
              </a:lnSpc>
            </a:pPr>
            <a:r>
              <a:rPr lang="en-US" sz="1700" b="1" dirty="0"/>
              <a:t>A solution to the critical section problem must satisfy the following 3 requirements:</a:t>
            </a:r>
          </a:p>
          <a:p>
            <a:pPr>
              <a:lnSpc>
                <a:spcPct val="150000"/>
              </a:lnSpc>
            </a:pPr>
            <a:r>
              <a:rPr lang="en-US" sz="1700" b="1" dirty="0"/>
              <a:t>1. Mutual Exclusion</a:t>
            </a:r>
          </a:p>
          <a:p>
            <a:pPr>
              <a:lnSpc>
                <a:spcPct val="150000"/>
              </a:lnSpc>
            </a:pPr>
            <a:r>
              <a:rPr lang="en-US" sz="1700" dirty="0"/>
              <a:t>	Mutual exclusion is a principle that ensures only one process or thread can access a critical section of code at a time</a:t>
            </a:r>
          </a:p>
          <a:p>
            <a:pPr>
              <a:lnSpc>
                <a:spcPct val="150000"/>
              </a:lnSpc>
            </a:pPr>
            <a:r>
              <a:rPr lang="en-US" sz="1700" b="1" dirty="0"/>
              <a:t>2. Progress: </a:t>
            </a:r>
          </a:p>
          <a:p>
            <a:pPr>
              <a:lnSpc>
                <a:spcPct val="150000"/>
              </a:lnSpc>
            </a:pPr>
            <a:r>
              <a:rPr lang="en-US" sz="1700" b="1" dirty="0"/>
              <a:t>	 </a:t>
            </a:r>
            <a:r>
              <a:rPr lang="en-US" sz="1700" dirty="0"/>
              <a:t>if no process is currently in the critical section and some processes want to enter, then one of the waiting processes must be allowed to enter the critical section. (Guarantees that </a:t>
            </a:r>
            <a:r>
              <a:rPr lang="en-US" sz="1700" b="1" dirty="0"/>
              <a:t>someone will move forward</a:t>
            </a:r>
            <a:r>
              <a:rPr lang="en-US" sz="1700" dirty="0"/>
              <a:t> and get the chance to use the resource when it's available.)</a:t>
            </a:r>
            <a:br>
              <a:rPr lang="en-US" sz="1700" dirty="0"/>
            </a:br>
            <a:r>
              <a:rPr lang="en-US" sz="1700" b="1" dirty="0"/>
              <a:t>3. Bounded Waiting:  </a:t>
            </a:r>
          </a:p>
          <a:p>
            <a:pPr algn="just">
              <a:lnSpc>
                <a:spcPct val="150000"/>
              </a:lnSpc>
            </a:pPr>
            <a:r>
              <a:rPr lang="en-US" sz="1700" b="1" dirty="0"/>
              <a:t>	</a:t>
            </a:r>
            <a:r>
              <a:rPr lang="en-US" sz="1700" dirty="0"/>
              <a:t>Bounded waiting ensures that every process or thread that requests access to a critical section will eventually be granted access within a finite amount of time. This prevents indefinite postponement or starvation. (Ensures that </a:t>
            </a:r>
            <a:r>
              <a:rPr lang="en-US" sz="1700" b="1" dirty="0"/>
              <a:t>no one waits forever</a:t>
            </a:r>
            <a:r>
              <a:rPr lang="en-US" sz="1700" dirty="0"/>
              <a:t>; everyone gets a turn within a reasonable amount of time.)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3200" b="1" dirty="0">
                <a:solidFill>
                  <a:srgbClr val="C00000"/>
                </a:solidFill>
              </a:rPr>
              <a:t>synchronization mechanism/tool: semaphore</a:t>
            </a:r>
            <a:br>
              <a:rPr lang="en-US" sz="3200" b="1" dirty="0">
                <a:solidFill>
                  <a:srgbClr val="C00000"/>
                </a:solidFill>
              </a:rPr>
            </a:br>
            <a:endParaRPr lang="en-US" sz="3200" b="1" dirty="0">
              <a:solidFill>
                <a:srgbClr val="C00000"/>
              </a:solidFill>
            </a:endParaRPr>
          </a:p>
        </p:txBody>
      </p:sp>
      <p:sp>
        <p:nvSpPr>
          <p:cNvPr id="3" name="Content Placeholder 2"/>
          <p:cNvSpPr>
            <a:spLocks noGrp="1"/>
          </p:cNvSpPr>
          <p:nvPr>
            <p:ph idx="1"/>
          </p:nvPr>
        </p:nvSpPr>
        <p:spPr>
          <a:xfrm>
            <a:off x="304800" y="762000"/>
            <a:ext cx="8534400" cy="5364163"/>
          </a:xfrm>
        </p:spPr>
        <p:txBody>
          <a:bodyPr>
            <a:normAutofit fontScale="85000" lnSpcReduction="20000"/>
          </a:bodyPr>
          <a:lstStyle/>
          <a:p>
            <a:pPr algn="just">
              <a:buNone/>
            </a:pPr>
            <a:r>
              <a:rPr lang="en-US" b="1" dirty="0">
                <a:solidFill>
                  <a:srgbClr val="00B050"/>
                </a:solidFill>
              </a:rPr>
              <a:t>1. Semaphore-</a:t>
            </a:r>
          </a:p>
          <a:p>
            <a:pPr algn="just"/>
            <a:r>
              <a:rPr lang="en-US" dirty="0"/>
              <a:t> is a synchronization tool in an operating system that helps manage how many processes can access a shared resource.</a:t>
            </a:r>
          </a:p>
          <a:p>
            <a:pPr algn="just"/>
            <a:r>
              <a:rPr lang="en-US" dirty="0"/>
              <a:t>It used to solve critical section problem and to achieve process synchronization .</a:t>
            </a:r>
          </a:p>
          <a:p>
            <a:pPr algn="just"/>
            <a:r>
              <a:rPr lang="en-US" dirty="0"/>
              <a:t>Semaphore is an integer variable or non- negative variable shared between threads .</a:t>
            </a:r>
          </a:p>
          <a:p>
            <a:pPr algn="just"/>
            <a:r>
              <a:rPr lang="en-US" dirty="0"/>
              <a:t>It is accessed only through two standard atomic operations : wait() and signal() </a:t>
            </a:r>
          </a:p>
          <a:p>
            <a:pPr algn="just"/>
            <a:r>
              <a:rPr lang="en-US" dirty="0"/>
              <a:t>Atomic means the operation has to be executed complete ,it can not be stop in between .</a:t>
            </a:r>
          </a:p>
          <a:p>
            <a:pPr algn="just"/>
            <a:r>
              <a:rPr lang="en-US" dirty="0" err="1"/>
              <a:t>Eg</a:t>
            </a:r>
            <a:r>
              <a:rPr lang="en-US" dirty="0"/>
              <a:t>-in wait() ,if we have 10 instructions then all 10 have to be executed .</a:t>
            </a:r>
          </a:p>
          <a:p>
            <a:pPr algn="just"/>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buNone/>
            </a:pPr>
            <a:r>
              <a:rPr lang="en-US" dirty="0"/>
              <a:t>Wait(or sleep or P ):</a:t>
            </a:r>
          </a:p>
          <a:p>
            <a:pPr algn="just"/>
            <a:r>
              <a:rPr lang="en-US" dirty="0"/>
              <a:t>The Wait Operation is used to decide that the process can enter the critical state or wait for execution of process. </a:t>
            </a:r>
          </a:p>
          <a:p>
            <a:pPr marL="684213">
              <a:buNone/>
            </a:pPr>
            <a:r>
              <a:rPr lang="en-US" b="1" dirty="0">
                <a:solidFill>
                  <a:srgbClr val="7030A0"/>
                </a:solidFill>
              </a:rPr>
              <a:t>wait(S)</a:t>
            </a:r>
          </a:p>
          <a:p>
            <a:pPr marL="684213">
              <a:buNone/>
            </a:pPr>
            <a:r>
              <a:rPr lang="en-US" b="1" dirty="0">
                <a:solidFill>
                  <a:srgbClr val="7030A0"/>
                </a:solidFill>
              </a:rPr>
              <a:t>{</a:t>
            </a:r>
          </a:p>
          <a:p>
            <a:pPr marL="684213">
              <a:buNone/>
            </a:pPr>
            <a:r>
              <a:rPr lang="en-US" b="1" dirty="0">
                <a:solidFill>
                  <a:srgbClr val="7030A0"/>
                </a:solidFill>
              </a:rPr>
              <a:t>while (S&lt;=0) ; //no operation</a:t>
            </a:r>
          </a:p>
          <a:p>
            <a:pPr marL="684213">
              <a:buNone/>
            </a:pPr>
            <a:r>
              <a:rPr lang="en-US" b="1" dirty="0">
                <a:solidFill>
                  <a:srgbClr val="7030A0"/>
                </a:solidFill>
              </a:rPr>
              <a:t> S- - ;</a:t>
            </a:r>
          </a:p>
          <a:p>
            <a:pPr marL="684213">
              <a:buNone/>
            </a:pPr>
            <a:r>
              <a:rPr lang="en-US" b="1" dirty="0">
                <a:solidFill>
                  <a:srgbClr val="7030A0"/>
                </a:solidFill>
              </a:rPr>
              <a:t>}</a:t>
            </a:r>
          </a:p>
          <a:p>
            <a:pPr marL="736600" lvl="1" indent="-341313">
              <a:tabLst>
                <a:tab pos="736600" algn="l"/>
              </a:tabLst>
            </a:pPr>
            <a:r>
              <a:rPr lang="en-US" dirty="0"/>
              <a:t>Decreases the semaphore value. </a:t>
            </a:r>
          </a:p>
          <a:p>
            <a:pPr lvl="1"/>
            <a:r>
              <a:rPr lang="en-US" dirty="0"/>
              <a:t>If s&lt;=0 then no operation means process is in wait state </a:t>
            </a:r>
          </a:p>
          <a:p>
            <a:pPr lvl="1"/>
            <a:r>
              <a:rPr lang="en-US" dirty="0"/>
              <a:t>Else it decrement the value by one.</a:t>
            </a:r>
            <a:br>
              <a:rPr lang="en-US" dirty="0"/>
            </a:br>
            <a:r>
              <a:rPr lang="en-US" dirty="0"/>
              <a:t>when s=1 ,the can enter in </a:t>
            </a:r>
            <a:r>
              <a:rPr lang="en-US" dirty="0" err="1"/>
              <a:t>c.s</a:t>
            </a:r>
            <a:r>
              <a:rPr lang="en-US" dirty="0"/>
              <a:t> </a:t>
            </a:r>
            <a:br>
              <a:rPr lang="en-US" dirty="0"/>
            </a:br>
            <a:r>
              <a:rPr lang="en-US" dirty="0"/>
              <a:t>when s=0 ,then cant enter in </a:t>
            </a:r>
            <a:r>
              <a:rPr lang="en-US" dirty="0" err="1"/>
              <a:t>c.s</a:t>
            </a:r>
            <a:r>
              <a:rPr lang="en-US"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4191000" cy="5745163"/>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just">
              <a:buNone/>
            </a:pPr>
            <a:r>
              <a:rPr lang="en-US" dirty="0"/>
              <a:t>Signal(or wake-up or v):</a:t>
            </a:r>
          </a:p>
          <a:p>
            <a:pPr algn="just"/>
            <a:r>
              <a:rPr lang="en-US" dirty="0"/>
              <a:t>The Signal Semaphore Operation is used to update the value of Semaphore. </a:t>
            </a:r>
          </a:p>
          <a:p>
            <a:pPr marL="682625" indent="-287338" algn="just">
              <a:buNone/>
            </a:pPr>
            <a:r>
              <a:rPr lang="en-US" b="1" dirty="0">
                <a:solidFill>
                  <a:srgbClr val="7030A0"/>
                </a:solidFill>
              </a:rPr>
              <a:t>signal(S) </a:t>
            </a:r>
          </a:p>
          <a:p>
            <a:pPr marL="682625" indent="-287338" algn="just">
              <a:buNone/>
            </a:pPr>
            <a:r>
              <a:rPr lang="en-US" b="1" dirty="0">
                <a:solidFill>
                  <a:srgbClr val="7030A0"/>
                </a:solidFill>
              </a:rPr>
              <a:t>{ </a:t>
            </a:r>
          </a:p>
          <a:p>
            <a:pPr marL="682625" indent="-287338" algn="just">
              <a:buNone/>
            </a:pPr>
            <a:r>
              <a:rPr lang="en-US" b="1" dirty="0">
                <a:solidFill>
                  <a:srgbClr val="7030A0"/>
                </a:solidFill>
              </a:rPr>
              <a:t>   S++; </a:t>
            </a:r>
          </a:p>
          <a:p>
            <a:pPr marL="682625" indent="-287338" algn="just">
              <a:buNone/>
            </a:pPr>
            <a:r>
              <a:rPr lang="en-US" b="1" dirty="0">
                <a:solidFill>
                  <a:srgbClr val="7030A0"/>
                </a:solidFill>
              </a:rPr>
              <a:t>}</a:t>
            </a:r>
          </a:p>
          <a:p>
            <a:pPr marL="1082675" lvl="1" indent="-287338" algn="just"/>
            <a:r>
              <a:rPr lang="en-US" dirty="0"/>
              <a:t>Increases the semaphore value, signaling that a resource has been released. Other process can use critical section.</a:t>
            </a:r>
          </a:p>
          <a:p>
            <a:pPr algn="just"/>
            <a:endParaRPr lang="en-US" dirty="0"/>
          </a:p>
        </p:txBody>
      </p:sp>
      <p:sp>
        <p:nvSpPr>
          <p:cNvPr id="4" name="Content Placeholder 2"/>
          <p:cNvSpPr txBox="1">
            <a:spLocks/>
          </p:cNvSpPr>
          <p:nvPr/>
        </p:nvSpPr>
        <p:spPr>
          <a:xfrm>
            <a:off x="4876800" y="381000"/>
            <a:ext cx="4038600" cy="57451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Using semaphore we can</a:t>
            </a:r>
            <a:r>
              <a:rPr kumimoji="0" lang="en-US" sz="2800" b="0" i="0" u="none" strike="noStrike" kern="1200" cap="none" spc="0" normalizeH="0" noProof="0" dirty="0">
                <a:ln>
                  <a:noFill/>
                </a:ln>
                <a:solidFill>
                  <a:schemeClr val="dk1"/>
                </a:solidFill>
                <a:effectLst/>
                <a:uLnTx/>
                <a:uFillTx/>
                <a:latin typeface="+mn-lt"/>
                <a:ea typeface="+mn-ea"/>
                <a:cs typeface="+mn-cs"/>
              </a:rPr>
              <a:t> </a:t>
            </a:r>
            <a:r>
              <a:rPr kumimoji="0" lang="en-US" sz="2800" b="0" i="0" u="none" strike="noStrike" kern="1200" cap="none" spc="0" normalizeH="0" baseline="0" noProof="0" dirty="0">
                <a:ln>
                  <a:noFill/>
                </a:ln>
                <a:solidFill>
                  <a:schemeClr val="dk1"/>
                </a:solidFill>
                <a:effectLst/>
                <a:uLnTx/>
                <a:uFillTx/>
                <a:latin typeface="+mn-lt"/>
                <a:ea typeface="+mn-ea"/>
                <a:cs typeface="+mn-cs"/>
              </a:rPr>
              <a:t>achieve mutual exclusion</a:t>
            </a:r>
            <a:r>
              <a:rPr kumimoji="0" lang="en-US" sz="2800" b="0" i="0" u="none" strike="noStrike" kern="1200" cap="none" spc="0" normalizeH="0" noProof="0" dirty="0">
                <a:ln>
                  <a:noFill/>
                </a:ln>
                <a:solidFill>
                  <a:schemeClr val="dk1"/>
                </a:solidFill>
                <a:effectLst/>
                <a:uLnTx/>
                <a:uFillTx/>
                <a:latin typeface="+mn-lt"/>
                <a:ea typeface="+mn-ea"/>
                <a:cs typeface="+mn-cs"/>
              </a:rPr>
              <a:t> as:</a:t>
            </a:r>
          </a:p>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noProof="0" dirty="0">
                <a:solidFill>
                  <a:srgbClr val="7030A0"/>
                </a:solidFill>
              </a:rPr>
              <a:t>do{</a:t>
            </a:r>
          </a:p>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rgbClr val="7030A0"/>
                </a:solidFill>
              </a:rPr>
              <a:t>  wait (mutex);</a:t>
            </a:r>
          </a:p>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rgbClr val="7030A0"/>
                </a:solidFill>
              </a:rPr>
              <a:t>        critical section </a:t>
            </a:r>
          </a:p>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solidFill>
                  <a:srgbClr val="7030A0"/>
                </a:solidFill>
              </a:rPr>
              <a:t>  signal(mutex);</a:t>
            </a:r>
          </a:p>
          <a:p>
            <a:pPr marL="53975" marR="0" lvl="0" indent="-53975"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noProof="0" dirty="0">
                <a:solidFill>
                  <a:srgbClr val="7030A0"/>
                </a:solidFill>
              </a:rPr>
              <a:t>} while(1)</a:t>
            </a:r>
            <a:endParaRPr kumimoji="0" lang="en-US" sz="2800" b="1" i="0" u="none" strike="noStrike" kern="1200" cap="none" spc="0" normalizeH="0" noProof="0" dirty="0">
              <a:ln>
                <a:noFill/>
              </a:ln>
              <a:solidFill>
                <a:srgbClr val="7030A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Here mutex=1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B050"/>
                </a:solidFill>
              </a:rPr>
              <a:t>Types of Semaphores</a:t>
            </a:r>
            <a:br>
              <a:rPr lang="en-US" b="1" dirty="0">
                <a:solidFill>
                  <a:srgbClr val="00B050"/>
                </a:solidFill>
              </a:rPr>
            </a:br>
            <a:endParaRPr lang="en-US" b="1" dirty="0">
              <a:solidFill>
                <a:srgbClr val="00B050"/>
              </a:solidFill>
            </a:endParaRP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marL="514350" indent="-514350">
              <a:buFont typeface="+mj-lt"/>
              <a:buAutoNum type="arabicPeriod"/>
            </a:pPr>
            <a:r>
              <a:rPr lang="en-US" sz="3600" dirty="0"/>
              <a:t>Binary Semaphore</a:t>
            </a:r>
          </a:p>
          <a:p>
            <a:pPr marL="514350" indent="-514350">
              <a:buFont typeface="+mj-lt"/>
              <a:buAutoNum type="arabicPeriod"/>
            </a:pPr>
            <a:r>
              <a:rPr lang="en-US" sz="3600" dirty="0"/>
              <a:t>Counting semaphore</a:t>
            </a:r>
          </a:p>
          <a:p>
            <a:pPr marL="514350" indent="-514350">
              <a:buNone/>
            </a:pPr>
            <a:endParaRPr lang="en-US" sz="3600" dirty="0"/>
          </a:p>
          <a:p>
            <a:pPr marL="514350" indent="-514350">
              <a:buNone/>
            </a:pPr>
            <a:r>
              <a:rPr lang="en-US" sz="4300" b="1" dirty="0">
                <a:solidFill>
                  <a:srgbClr val="00B050"/>
                </a:solidFill>
              </a:rPr>
              <a:t>Binary Semaphore -</a:t>
            </a:r>
          </a:p>
          <a:p>
            <a:r>
              <a:rPr lang="en-US" dirty="0"/>
              <a:t>Here, only two values of Semaphore ,1 &amp; 0.</a:t>
            </a:r>
          </a:p>
          <a:p>
            <a:r>
              <a:rPr lang="en-US" dirty="0"/>
              <a:t>If the Value of Binary Semaphore is </a:t>
            </a:r>
            <a:r>
              <a:rPr lang="en-US" dirty="0">
                <a:solidFill>
                  <a:srgbClr val="FF0000"/>
                </a:solidFill>
              </a:rPr>
              <a:t>1</a:t>
            </a:r>
            <a:r>
              <a:rPr lang="en-US" dirty="0"/>
              <a:t>, then the process </a:t>
            </a:r>
            <a:r>
              <a:rPr lang="en-US" dirty="0">
                <a:solidFill>
                  <a:srgbClr val="FF0000"/>
                </a:solidFill>
              </a:rPr>
              <a:t>can enter the critical section </a:t>
            </a:r>
            <a:r>
              <a:rPr lang="en-US" dirty="0"/>
              <a:t>area. </a:t>
            </a:r>
          </a:p>
          <a:p>
            <a:r>
              <a:rPr lang="en-US" dirty="0"/>
              <a:t>If the value of Binary Semaphore is </a:t>
            </a:r>
            <a:r>
              <a:rPr lang="en-US" dirty="0">
                <a:solidFill>
                  <a:srgbClr val="FF0000"/>
                </a:solidFill>
              </a:rPr>
              <a:t>0</a:t>
            </a:r>
            <a:r>
              <a:rPr lang="en-US" dirty="0"/>
              <a:t> then the process </a:t>
            </a:r>
            <a:r>
              <a:rPr lang="en-US" dirty="0">
                <a:solidFill>
                  <a:srgbClr val="FF0000"/>
                </a:solidFill>
              </a:rPr>
              <a:t>can not enter the critical section </a:t>
            </a:r>
            <a:r>
              <a:rPr lang="en-US" dirty="0"/>
              <a:t>area.</a:t>
            </a:r>
          </a:p>
          <a:p>
            <a:r>
              <a:rPr lang="en-US" dirty="0"/>
              <a:t>Using this we can implement mutual exclusion.</a:t>
            </a:r>
          </a:p>
          <a:p>
            <a:pPr marL="514350" indent="-514350">
              <a:buNone/>
            </a:pPr>
            <a:endParaRPr lang="en-US" dirty="0"/>
          </a:p>
          <a:p>
            <a:pPr marL="514350" indent="-514350">
              <a:buFont typeface="+mj-lt"/>
              <a:buAutoNum type="arabicPeriod"/>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if the value of the semaphore is 1, then process enter into the critical section,</a:t>
            </a:r>
          </a:p>
          <a:p>
            <a:r>
              <a:rPr lang="en-US" dirty="0"/>
              <a:t> the wait function would have decremented the value to 0 meaning that no more processes can access the critical section</a:t>
            </a:r>
          </a:p>
          <a:p>
            <a:r>
              <a:rPr lang="en-US" dirty="0"/>
              <a:t> Once the process exits the critical section, the signal operation is executed and the value of the semaphore is incremented by 1, meaning that the critical section can now be accessed by another process.</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5592763"/>
          </a:xfrm>
        </p:spPr>
        <p:txBody>
          <a:bodyPr/>
          <a:lstStyle/>
          <a:p>
            <a:pPr>
              <a:buNone/>
            </a:pPr>
            <a:r>
              <a:rPr lang="en-US" sz="4000" b="1" dirty="0">
                <a:solidFill>
                  <a:srgbClr val="00B050"/>
                </a:solidFill>
              </a:rPr>
              <a:t>Counting semaphore </a:t>
            </a:r>
            <a:r>
              <a:rPr lang="en-US" dirty="0"/>
              <a:t>–</a:t>
            </a:r>
          </a:p>
          <a:p>
            <a:r>
              <a:rPr lang="en-US" dirty="0"/>
              <a:t>can have a non-negative integer value, represents the number of available resources.</a:t>
            </a:r>
          </a:p>
          <a:p>
            <a:r>
              <a:rPr lang="en-US" dirty="0"/>
              <a:t>It can be incremented or decremented to indicate when a resource is available or in use.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sz="3600" b="1" dirty="0">
                <a:solidFill>
                  <a:srgbClr val="C00000"/>
                </a:solidFill>
              </a:rPr>
              <a:t>synchronization mechanism/tools</a:t>
            </a:r>
          </a:p>
        </p:txBody>
      </p:sp>
      <p:sp>
        <p:nvSpPr>
          <p:cNvPr id="3" name="Content Placeholder 2"/>
          <p:cNvSpPr>
            <a:spLocks noGrp="1"/>
          </p:cNvSpPr>
          <p:nvPr>
            <p:ph idx="1"/>
          </p:nvPr>
        </p:nvSpPr>
        <p:spPr>
          <a:xfrm>
            <a:off x="457200" y="990600"/>
            <a:ext cx="8229600" cy="5135563"/>
          </a:xfrm>
        </p:spPr>
        <p:txBody>
          <a:bodyPr/>
          <a:lstStyle/>
          <a:p>
            <a:pPr algn="just">
              <a:buNone/>
            </a:pPr>
            <a:r>
              <a:rPr lang="en-US" b="1" dirty="0">
                <a:solidFill>
                  <a:srgbClr val="C00000"/>
                </a:solidFill>
              </a:rPr>
              <a:t>2. Mutex</a:t>
            </a:r>
          </a:p>
          <a:p>
            <a:pPr algn="just"/>
            <a:r>
              <a:rPr lang="en-US" dirty="0"/>
              <a:t>A </a:t>
            </a:r>
            <a:r>
              <a:rPr lang="en-US" b="1" dirty="0"/>
              <a:t>mutex</a:t>
            </a:r>
            <a:r>
              <a:rPr lang="en-US" dirty="0"/>
              <a:t> (</a:t>
            </a:r>
            <a:r>
              <a:rPr lang="en-US" b="1" dirty="0" err="1">
                <a:solidFill>
                  <a:srgbClr val="7030A0"/>
                </a:solidFill>
              </a:rPr>
              <a:t>MUT</a:t>
            </a:r>
            <a:r>
              <a:rPr lang="en-US" dirty="0" err="1"/>
              <a:t>ual</a:t>
            </a:r>
            <a:r>
              <a:rPr lang="en-US" dirty="0"/>
              <a:t> </a:t>
            </a:r>
            <a:r>
              <a:rPr lang="en-US" b="1" dirty="0" err="1">
                <a:solidFill>
                  <a:srgbClr val="7030A0"/>
                </a:solidFill>
              </a:rPr>
              <a:t>EX</a:t>
            </a:r>
            <a:r>
              <a:rPr lang="en-US" dirty="0" err="1"/>
              <a:t>clusion</a:t>
            </a:r>
            <a:r>
              <a:rPr lang="en-US" dirty="0"/>
              <a:t> locks) is a synchronization mechanism </a:t>
            </a:r>
          </a:p>
          <a:p>
            <a:pPr algn="just"/>
            <a:r>
              <a:rPr lang="en-US" dirty="0"/>
              <a:t>used to prevent multiple processes or threads from accessing a shared resource at the same time, </a:t>
            </a:r>
          </a:p>
          <a:p>
            <a:pPr algn="just"/>
            <a:r>
              <a:rPr lang="en-US" dirty="0"/>
              <a:t>ensuring that only one process or thread can access the resource at any given moment.</a:t>
            </a:r>
          </a:p>
          <a:p>
            <a:pPr algn="just"/>
            <a:r>
              <a:rPr lang="en-US" dirty="0"/>
              <a:t>prevents issues like race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52400"/>
            <a:ext cx="8229600" cy="5324535"/>
          </a:xfrm>
          <a:prstGeom prst="rect">
            <a:avLst/>
          </a:prstGeom>
        </p:spPr>
        <p:txBody>
          <a:bodyPr wrap="square">
            <a:spAutoFit/>
          </a:bodyPr>
          <a:lstStyle/>
          <a:p>
            <a:r>
              <a:rPr lang="en-US" sz="2800" b="1" dirty="0"/>
              <a:t>stack</a:t>
            </a:r>
          </a:p>
          <a:p>
            <a:pPr lvl="1"/>
            <a:r>
              <a:rPr lang="en-US" sz="2400" dirty="0"/>
              <a:t>Temporary data like </a:t>
            </a:r>
            <a:r>
              <a:rPr lang="en-US" sz="2400" b="1" dirty="0"/>
              <a:t>method or function parameters, return address, and local variables are stored in the process stack.</a:t>
            </a:r>
          </a:p>
          <a:p>
            <a:r>
              <a:rPr lang="en-US" sz="2800" b="1" dirty="0"/>
              <a:t>Heap</a:t>
            </a:r>
          </a:p>
          <a:p>
            <a:pPr lvl="1"/>
            <a:r>
              <a:rPr lang="en-US" sz="2400" dirty="0"/>
              <a:t>This is the memory that is </a:t>
            </a:r>
            <a:r>
              <a:rPr lang="en-US" sz="2400" b="1" dirty="0"/>
              <a:t>dynamically allocated </a:t>
            </a:r>
            <a:r>
              <a:rPr lang="en-US" sz="2400" dirty="0"/>
              <a:t>to a process during its execution.</a:t>
            </a:r>
          </a:p>
          <a:p>
            <a:r>
              <a:rPr lang="en-US" sz="2800" b="1" dirty="0"/>
              <a:t>Text</a:t>
            </a:r>
          </a:p>
          <a:p>
            <a:pPr lvl="1"/>
            <a:r>
              <a:rPr lang="en-US" sz="2400" dirty="0"/>
              <a:t>It stores the </a:t>
            </a:r>
            <a:r>
              <a:rPr lang="en-US" sz="2400" b="1" dirty="0"/>
              <a:t>machine code of the compiled program</a:t>
            </a:r>
            <a:r>
              <a:rPr lang="en-US" sz="2400" dirty="0"/>
              <a:t>.</a:t>
            </a:r>
            <a:endParaRPr lang="en-US" sz="2400" b="1" dirty="0"/>
          </a:p>
          <a:p>
            <a:r>
              <a:rPr lang="en-US" sz="2800" b="1" dirty="0"/>
              <a:t>Data</a:t>
            </a:r>
          </a:p>
          <a:p>
            <a:pPr lvl="1"/>
            <a:r>
              <a:rPr lang="en-US" sz="2400" b="1" dirty="0"/>
              <a:t>The global as well as static variables</a:t>
            </a:r>
            <a:r>
              <a:rPr lang="en-US" sz="2400" dirty="0"/>
              <a:t> are included in this section.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buNone/>
            </a:pPr>
            <a:r>
              <a:rPr lang="en-US" sz="3600" b="1" dirty="0">
                <a:solidFill>
                  <a:srgbClr val="00B050"/>
                </a:solidFill>
              </a:rPr>
              <a:t>Basic Mutex Operations:</a:t>
            </a:r>
          </a:p>
          <a:p>
            <a:pPr algn="just"/>
            <a:r>
              <a:rPr lang="en-US" b="1" dirty="0"/>
              <a:t>Lock (or acquire)</a:t>
            </a:r>
            <a:r>
              <a:rPr lang="en-US" dirty="0"/>
              <a:t>: A process attempts to lock the mutex before entering the critical section.</a:t>
            </a:r>
          </a:p>
          <a:p>
            <a:pPr algn="just"/>
            <a:r>
              <a:rPr lang="en-US" b="1" dirty="0"/>
              <a:t>Unlock (or release)</a:t>
            </a:r>
            <a:r>
              <a:rPr lang="en-US" dirty="0"/>
              <a:t>: The process unlocks the mutex after exiting the critical section, allowing other processes to access the resource.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28600" y="762000"/>
            <a:ext cx="8305799" cy="563879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76800" y="2362200"/>
            <a:ext cx="3762375" cy="27241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876800" y="5029200"/>
            <a:ext cx="3733800" cy="128587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rmAutofit fontScale="90000"/>
          </a:bodyPr>
          <a:lstStyle/>
          <a:p>
            <a:r>
              <a:rPr lang="en-US" dirty="0"/>
              <a:t>Mutual Exclusion</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762000"/>
            <a:ext cx="7772400" cy="1524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33400" y="2362200"/>
            <a:ext cx="7696200" cy="1981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57200" y="4572000"/>
            <a:ext cx="7772400" cy="17526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0138" y="1595438"/>
            <a:ext cx="6943725" cy="4043362"/>
          </a:xfrm>
          <a:prstGeom prst="rect">
            <a:avLst/>
          </a:prstGeom>
          <a:noFill/>
          <a:ln w="9525">
            <a:noFill/>
            <a:miter lim="800000"/>
            <a:headEnd/>
            <a:tailEnd/>
          </a:ln>
        </p:spPr>
      </p:pic>
      <p:sp>
        <p:nvSpPr>
          <p:cNvPr id="6" name="Rectangle 5"/>
          <p:cNvSpPr/>
          <p:nvPr/>
        </p:nvSpPr>
        <p:spPr>
          <a:xfrm>
            <a:off x="990600" y="685800"/>
            <a:ext cx="7315200" cy="523220"/>
          </a:xfrm>
          <a:prstGeom prst="rect">
            <a:avLst/>
          </a:prstGeom>
        </p:spPr>
        <p:txBody>
          <a:bodyPr wrap="square">
            <a:spAutoFit/>
          </a:bodyPr>
          <a:lstStyle/>
          <a:p>
            <a:pPr algn="ctr"/>
            <a:r>
              <a:rPr lang="en-US" sz="2800" b="1" dirty="0"/>
              <a:t>Difference between Mutex and Semaphore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a:t>in semaphore it allows multiple processes to access the finite instance of resource means ?</a:t>
            </a:r>
            <a:br>
              <a:rPr lang="en-US" dirty="0"/>
            </a:br>
            <a:br>
              <a:rPr lang="en-US" dirty="0"/>
            </a:br>
            <a:r>
              <a:rPr lang="en-US" dirty="0"/>
              <a:t>In semaphore, allowing multiple processes to access a finite instance of a resource means that the semaphore controls access to a limited number of identical resources. The semaphore keeps track of how many instances of the resource are available, and multiple processes can access the resource as long as instances are available.</a:t>
            </a:r>
          </a:p>
          <a:p>
            <a:pPr algn="just"/>
            <a:r>
              <a:rPr lang="en-US" dirty="0"/>
              <a:t>For example, if there are 3 printers (resources), and a semaphore is initialized with a value of 3, it means that up to 3 processes can access the printers simultaneously. Each time a process acquires a printer, the semaphore value decreases by 1. When the semaphore reaches 0, no more processes can acquire a printer until one is released (the semaphore value increases).</a:t>
            </a:r>
          </a:p>
          <a:p>
            <a:pPr algn="just"/>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Classical synchronization problem</a:t>
            </a:r>
          </a:p>
        </p:txBody>
      </p:sp>
      <p:sp>
        <p:nvSpPr>
          <p:cNvPr id="3" name="Content Placeholder 2"/>
          <p:cNvSpPr>
            <a:spLocks noGrp="1"/>
          </p:cNvSpPr>
          <p:nvPr>
            <p:ph idx="1"/>
          </p:nvPr>
        </p:nvSpPr>
        <p:spPr/>
        <p:txBody>
          <a:bodyPr/>
          <a:lstStyle/>
          <a:p>
            <a:r>
              <a:rPr lang="en-US" b="1" dirty="0"/>
              <a:t>Producer - Consumer Problem</a:t>
            </a:r>
          </a:p>
          <a:p>
            <a:r>
              <a:rPr lang="en-US" b="1" dirty="0"/>
              <a:t>Readers - Writers Problem </a:t>
            </a:r>
          </a:p>
          <a:p>
            <a:r>
              <a:rPr lang="en-US" b="1" dirty="0"/>
              <a:t>Dining philosopher problem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B050"/>
                </a:solidFill>
              </a:rPr>
              <a:t>Producer - Consumer Problem</a:t>
            </a:r>
            <a:br>
              <a:rPr lang="en-US" b="1" dirty="0">
                <a:solidFill>
                  <a:srgbClr val="00B050"/>
                </a:solidFill>
              </a:rPr>
            </a:br>
            <a:endParaRPr lang="en-US" dirty="0">
              <a:solidFill>
                <a:srgbClr val="00B050"/>
              </a:solidFill>
            </a:endParaRPr>
          </a:p>
        </p:txBody>
      </p:sp>
      <p:sp>
        <p:nvSpPr>
          <p:cNvPr id="3" name="Content Placeholder 2"/>
          <p:cNvSpPr>
            <a:spLocks noGrp="1"/>
          </p:cNvSpPr>
          <p:nvPr>
            <p:ph idx="1"/>
          </p:nvPr>
        </p:nvSpPr>
        <p:spPr>
          <a:xfrm>
            <a:off x="457200" y="1143000"/>
            <a:ext cx="8229600" cy="5486400"/>
          </a:xfrm>
        </p:spPr>
        <p:txBody>
          <a:bodyPr>
            <a:noAutofit/>
          </a:bodyPr>
          <a:lstStyle/>
          <a:p>
            <a:r>
              <a:rPr lang="en-US" sz="2800" dirty="0"/>
              <a:t>Producer-Consumer problem is a classical synchronization problem in the operating system. </a:t>
            </a:r>
          </a:p>
          <a:p>
            <a:r>
              <a:rPr lang="en-US" sz="2800" dirty="0"/>
              <a:t>Also called bounded –buffer problem</a:t>
            </a:r>
          </a:p>
          <a:p>
            <a:r>
              <a:rPr lang="en-US" sz="2800" dirty="0"/>
              <a:t>With the presence of more than one process and limited resources in the system the synchronization problem arises. </a:t>
            </a:r>
          </a:p>
          <a:p>
            <a:r>
              <a:rPr lang="en-US" sz="2800" dirty="0"/>
              <a:t>If one resource is shared between more than one process at the same time then it can lead to data inconsistency. </a:t>
            </a:r>
          </a:p>
          <a:p>
            <a:r>
              <a:rPr lang="en-US" sz="2800" dirty="0"/>
              <a:t>In the producer-consumer problem, the producer produces an item/data and the consumer consumes the item/data produced by the producer.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5105400" cy="5516563"/>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dirty="0"/>
              <a:t>Both Producer and Consumer share a common memory buffer . </a:t>
            </a:r>
          </a:p>
          <a:p>
            <a:pPr algn="just"/>
            <a:r>
              <a:rPr lang="en-US" dirty="0"/>
              <a:t>buffer is a space of a certain size in the memory which is used for storage.</a:t>
            </a:r>
          </a:p>
          <a:p>
            <a:pPr algn="just"/>
            <a:r>
              <a:rPr lang="en-US" dirty="0"/>
              <a:t>the producer produces the data into the buffer </a:t>
            </a:r>
          </a:p>
          <a:p>
            <a:pPr algn="just"/>
            <a:r>
              <a:rPr lang="en-US" dirty="0"/>
              <a:t>the consumer consumes the data from the buffer.</a:t>
            </a:r>
          </a:p>
        </p:txBody>
      </p:sp>
      <p:grpSp>
        <p:nvGrpSpPr>
          <p:cNvPr id="7" name="Group 6"/>
          <p:cNvGrpSpPr/>
          <p:nvPr/>
        </p:nvGrpSpPr>
        <p:grpSpPr>
          <a:xfrm>
            <a:off x="5800725" y="609600"/>
            <a:ext cx="3114675" cy="5486400"/>
            <a:chOff x="5800725" y="1066800"/>
            <a:chExt cx="3114675" cy="5029200"/>
          </a:xfrm>
        </p:grpSpPr>
        <p:pic>
          <p:nvPicPr>
            <p:cNvPr id="4098" name="Picture 2"/>
            <p:cNvPicPr>
              <a:picLocks noChangeAspect="1" noChangeArrowheads="1"/>
            </p:cNvPicPr>
            <p:nvPr/>
          </p:nvPicPr>
          <p:blipFill>
            <a:blip r:embed="rId2" cstate="print"/>
            <a:srcRect/>
            <a:stretch>
              <a:fillRect/>
            </a:stretch>
          </p:blipFill>
          <p:spPr bwMode="auto">
            <a:xfrm>
              <a:off x="5800725" y="1066800"/>
              <a:ext cx="3114675" cy="5029200"/>
            </a:xfrm>
            <a:prstGeom prst="rect">
              <a:avLst/>
            </a:prstGeom>
            <a:noFill/>
            <a:ln w="9525">
              <a:solidFill>
                <a:srgbClr val="C00000"/>
              </a:solid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6934200" y="4191000"/>
              <a:ext cx="790575" cy="295275"/>
            </a:xfrm>
            <a:prstGeom prst="rect">
              <a:avLst/>
            </a:prstGeom>
            <a:noFill/>
            <a:ln w="9525">
              <a:noFill/>
              <a:miter lim="800000"/>
              <a:headEnd/>
              <a:tailEnd/>
            </a:ln>
          </p:spPr>
        </p:pic>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Producer Consumer Problem?</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a:t>Producer Process should not produce any data when the shared buffer is full.</a:t>
            </a:r>
          </a:p>
          <a:p>
            <a:pPr algn="just"/>
            <a:r>
              <a:rPr lang="en-US" dirty="0"/>
              <a:t>Consumer Process should not consume any data when the shared buffer is empty.</a:t>
            </a:r>
          </a:p>
          <a:p>
            <a:pPr algn="just"/>
            <a:r>
              <a:rPr lang="en-US" dirty="0"/>
              <a:t>The access to the shared buffer should be mutually exclusive </a:t>
            </a:r>
            <a:r>
              <a:rPr lang="en-US" dirty="0" err="1"/>
              <a:t>i.e</a:t>
            </a:r>
            <a:r>
              <a:rPr lang="en-US" dirty="0"/>
              <a:t> at a time only one process should be able to access the shared buffer and make changes to it.</a:t>
            </a:r>
          </a:p>
          <a:p>
            <a:pPr algn="just"/>
            <a:r>
              <a:rPr lang="en-US" dirty="0"/>
              <a:t>For consistent data, synchronization between Producer and Consumer is required</a:t>
            </a:r>
          </a:p>
          <a:p>
            <a:pPr algn="just"/>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Solution For Producer Consumer Problem: using semaphore</a:t>
            </a:r>
            <a:br>
              <a:rPr lang="en-US" sz="3600" b="1" dirty="0"/>
            </a:br>
            <a:endParaRPr lang="en-US" sz="3600" dirty="0"/>
          </a:p>
        </p:txBody>
      </p:sp>
      <p:sp>
        <p:nvSpPr>
          <p:cNvPr id="3" name="Content Placeholder 2"/>
          <p:cNvSpPr>
            <a:spLocks noGrp="1"/>
          </p:cNvSpPr>
          <p:nvPr>
            <p:ph idx="1"/>
          </p:nvPr>
        </p:nvSpPr>
        <p:spPr/>
        <p:txBody>
          <a:bodyPr/>
          <a:lstStyle/>
          <a:p>
            <a:pPr algn="just"/>
            <a:r>
              <a:rPr lang="en-US" dirty="0"/>
              <a:t>To solve the Producer-Consumer problem three </a:t>
            </a:r>
            <a:r>
              <a:rPr lang="en-US" b="1" dirty="0"/>
              <a:t>semaphores/ variables</a:t>
            </a:r>
            <a:r>
              <a:rPr lang="en-US" dirty="0"/>
              <a:t> are used :</a:t>
            </a:r>
          </a:p>
          <a:p>
            <a:pPr algn="just"/>
            <a:r>
              <a:rPr lang="en-US" dirty="0"/>
              <a:t>Semaphores are variables used to indicate the number of resources available in the system at a particular time.</a:t>
            </a:r>
          </a:p>
          <a:p>
            <a:pPr algn="just"/>
            <a:r>
              <a:rPr lang="en-US" dirty="0"/>
              <a:t>semaphore variables are used to achieve Process Synchronization by controlling the access .</a:t>
            </a:r>
          </a:p>
          <a:p>
            <a:pPr algn="just"/>
            <a:endParaRPr lang="en-US"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a:t>Process Control Block (PCB)</a:t>
            </a:r>
            <a:endParaRPr lang="en-US" dirty="0"/>
          </a:p>
        </p:txBody>
      </p:sp>
      <p:sp>
        <p:nvSpPr>
          <p:cNvPr id="3" name="Content Placeholder 2"/>
          <p:cNvSpPr>
            <a:spLocks noGrp="1"/>
          </p:cNvSpPr>
          <p:nvPr>
            <p:ph idx="1"/>
          </p:nvPr>
        </p:nvSpPr>
        <p:spPr>
          <a:xfrm>
            <a:off x="457200" y="1143000"/>
            <a:ext cx="5486400" cy="5257800"/>
          </a:xfrm>
        </p:spPr>
        <p:txBody>
          <a:bodyPr>
            <a:normAutofit fontScale="92500" lnSpcReduction="20000"/>
          </a:bodyPr>
          <a:lstStyle/>
          <a:p>
            <a:pPr algn="just"/>
            <a:r>
              <a:rPr lang="en-US" dirty="0"/>
              <a:t>Every process has a process control block, which is a data structure managed by the operating system. </a:t>
            </a:r>
          </a:p>
          <a:p>
            <a:pPr algn="just"/>
            <a:r>
              <a:rPr lang="en-US" dirty="0"/>
              <a:t>An integer process ID (or PID) is used to identify the PCB.</a:t>
            </a:r>
          </a:p>
          <a:p>
            <a:pPr algn="just"/>
            <a:r>
              <a:rPr lang="en-US" dirty="0"/>
              <a:t>PCB stores all of the information (attributes) required to maintain track of a process</a:t>
            </a:r>
          </a:p>
          <a:p>
            <a:pPr algn="just"/>
            <a:r>
              <a:rPr lang="en-US" dirty="0"/>
              <a:t>different operating systems may include different information.</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781800" y="1600200"/>
            <a:ext cx="1990725" cy="3276600"/>
          </a:xfrm>
          <a:prstGeom prst="rect">
            <a:avLst/>
          </a:prstGeom>
          <a:noFill/>
          <a:ln w="9525">
            <a:solidFill>
              <a:srgbClr val="C00000"/>
            </a:solid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781800" y="5410200"/>
            <a:ext cx="1981200" cy="486189"/>
          </a:xfrm>
          <a:prstGeom prst="rect">
            <a:avLst/>
          </a:prstGeom>
          <a:noFill/>
          <a:ln w="9525">
            <a:noFill/>
            <a:miter lim="800000"/>
            <a:headEnd/>
            <a:tailEnd/>
          </a:ln>
        </p:spPr>
      </p:pic>
      <p:sp>
        <p:nvSpPr>
          <p:cNvPr id="6" name="Rectangle 5"/>
          <p:cNvSpPr/>
          <p:nvPr/>
        </p:nvSpPr>
        <p:spPr>
          <a:xfrm>
            <a:off x="6477000" y="1295400"/>
            <a:ext cx="2514600" cy="495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7500" lnSpcReduction="20000"/>
          </a:bodyPr>
          <a:lstStyle/>
          <a:p>
            <a:r>
              <a:rPr lang="en-US" b="1" dirty="0"/>
              <a:t>Full ( is counting semaphore)</a:t>
            </a:r>
          </a:p>
          <a:p>
            <a:pPr lvl="1"/>
            <a:r>
              <a:rPr lang="en-US" dirty="0"/>
              <a:t>Keeps the track of space filled in the buffer by the Producer process.</a:t>
            </a:r>
          </a:p>
          <a:p>
            <a:pPr lvl="1"/>
            <a:r>
              <a:rPr lang="en-US" dirty="0"/>
              <a:t> initially set to 0 ,as  no space is filled by the Producer process.</a:t>
            </a:r>
          </a:p>
          <a:p>
            <a:r>
              <a:rPr lang="en-US" b="1" dirty="0"/>
              <a:t>Empty ( is counting semaphore)</a:t>
            </a:r>
          </a:p>
          <a:p>
            <a:pPr lvl="1"/>
            <a:r>
              <a:rPr lang="en-US" dirty="0"/>
              <a:t>Keeps the track empty space in the buffer. </a:t>
            </a:r>
          </a:p>
          <a:p>
            <a:pPr lvl="1"/>
            <a:r>
              <a:rPr lang="en-US" dirty="0"/>
              <a:t>initially set to the </a:t>
            </a:r>
            <a:r>
              <a:rPr lang="en-US" b="1" dirty="0"/>
              <a:t>BUFFER-SIZE,</a:t>
            </a:r>
            <a:r>
              <a:rPr lang="en-US" dirty="0"/>
              <a:t> as the whole buffer is empty.</a:t>
            </a:r>
          </a:p>
          <a:p>
            <a:r>
              <a:rPr lang="en-US" b="1" dirty="0"/>
              <a:t>Mutex semaphore(is binary semaphore) </a:t>
            </a:r>
          </a:p>
          <a:p>
            <a:pPr lvl="1"/>
            <a:r>
              <a:rPr lang="en-US" dirty="0"/>
              <a:t>Mutex semaphore  is used to achieve mutual exclusion.</a:t>
            </a:r>
          </a:p>
          <a:p>
            <a:pPr lvl="1"/>
            <a:r>
              <a:rPr lang="en-US" dirty="0"/>
              <a:t> mutex semaphore  ensures that at any particular time only the producer or the consumer is accessing the buffer.</a:t>
            </a:r>
          </a:p>
          <a:p>
            <a:pPr lvl="1"/>
            <a:r>
              <a:rPr lang="en-US" b="1" dirty="0"/>
              <a:t>Mutex semaphore</a:t>
            </a:r>
            <a:r>
              <a:rPr lang="en-US" dirty="0"/>
              <a:t>  - mutex semaphore is a binary semaphore variable that has a value of 0 or 1,</a:t>
            </a:r>
          </a:p>
          <a:p>
            <a:pPr lvl="1"/>
            <a:r>
              <a:rPr lang="en-US" b="1" dirty="0">
                <a:solidFill>
                  <a:srgbClr val="7030A0"/>
                </a:solidFill>
              </a:rPr>
              <a:t> 1: critical section free ,</a:t>
            </a:r>
          </a:p>
          <a:p>
            <a:pPr lvl="1"/>
            <a:r>
              <a:rPr lang="en-US" b="1" dirty="0">
                <a:solidFill>
                  <a:srgbClr val="7030A0"/>
                </a:solidFill>
              </a:rPr>
              <a:t>0 : not free</a:t>
            </a:r>
          </a:p>
          <a:p>
            <a:pPr marL="342900" lvl="1" indent="-342900">
              <a:buFont typeface="Arial" pitchFamily="34" charset="0"/>
              <a:buChar char="•"/>
            </a:pPr>
            <a:r>
              <a:rPr lang="en-US" b="1" dirty="0"/>
              <a:t>Signal()</a:t>
            </a:r>
            <a:r>
              <a:rPr lang="en-US" dirty="0"/>
              <a:t> - The signal function increases the semaphore value by 1. </a:t>
            </a:r>
          </a:p>
          <a:p>
            <a:pPr marL="342900" lvl="1" indent="-342900">
              <a:buFont typeface="Arial" pitchFamily="34" charset="0"/>
              <a:buChar char="•"/>
            </a:pPr>
            <a:r>
              <a:rPr lang="en-US" b="1" dirty="0"/>
              <a:t>Wait()</a:t>
            </a:r>
            <a:r>
              <a:rPr lang="en-US" dirty="0"/>
              <a:t> -   The wait operation decreases the semaphore value by 1.</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143001"/>
            <a:ext cx="3733800" cy="4419600"/>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en-US" sz="2400" dirty="0"/>
              <a:t>while (true){</a:t>
            </a:r>
          </a:p>
          <a:p>
            <a:pPr>
              <a:buNone/>
            </a:pPr>
            <a:r>
              <a:rPr lang="en-US" sz="2400" dirty="0"/>
              <a:t>//produce an item &amp; put  in nextproduced</a:t>
            </a:r>
          </a:p>
          <a:p>
            <a:pPr>
              <a:buNone/>
            </a:pPr>
            <a:r>
              <a:rPr lang="en-US" sz="2400" dirty="0"/>
              <a:t>wait(mutex);</a:t>
            </a:r>
          </a:p>
          <a:p>
            <a:pPr>
              <a:buNone/>
            </a:pPr>
            <a:r>
              <a:rPr lang="en-US" sz="2400" dirty="0"/>
              <a:t>wait(empty);</a:t>
            </a:r>
          </a:p>
          <a:p>
            <a:pPr>
              <a:buNone/>
            </a:pPr>
            <a:r>
              <a:rPr lang="en-US" sz="2400" dirty="0"/>
              <a:t>//add nextproduced in buffer</a:t>
            </a:r>
          </a:p>
          <a:p>
            <a:pPr>
              <a:buNone/>
            </a:pPr>
            <a:r>
              <a:rPr lang="en-US" sz="2400" dirty="0"/>
              <a:t>signal(full);</a:t>
            </a:r>
          </a:p>
          <a:p>
            <a:pPr>
              <a:buNone/>
            </a:pPr>
            <a:r>
              <a:rPr lang="en-US" sz="2400" dirty="0"/>
              <a:t>signal(mutex);</a:t>
            </a:r>
          </a:p>
          <a:p>
            <a:pPr>
              <a:buNone/>
            </a:pPr>
            <a:r>
              <a:rPr lang="en-US" sz="2400" dirty="0"/>
              <a:t>}</a:t>
            </a:r>
          </a:p>
        </p:txBody>
      </p:sp>
      <p:grpSp>
        <p:nvGrpSpPr>
          <p:cNvPr id="28" name="Group 27"/>
          <p:cNvGrpSpPr/>
          <p:nvPr/>
        </p:nvGrpSpPr>
        <p:grpSpPr>
          <a:xfrm>
            <a:off x="2514600" y="2590800"/>
            <a:ext cx="5715000" cy="4114800"/>
            <a:chOff x="2514600" y="2643554"/>
            <a:chExt cx="5715000" cy="4062046"/>
          </a:xfrm>
        </p:grpSpPr>
        <p:pic>
          <p:nvPicPr>
            <p:cNvPr id="5127" name="Picture 7"/>
            <p:cNvPicPr>
              <a:picLocks noChangeAspect="1" noChangeArrowheads="1"/>
            </p:cNvPicPr>
            <p:nvPr/>
          </p:nvPicPr>
          <p:blipFill>
            <a:blip r:embed="rId2" cstate="print"/>
            <a:srcRect/>
            <a:stretch>
              <a:fillRect/>
            </a:stretch>
          </p:blipFill>
          <p:spPr bwMode="auto">
            <a:xfrm>
              <a:off x="4953000" y="5334000"/>
              <a:ext cx="1809750" cy="1371600"/>
            </a:xfrm>
            <a:prstGeom prst="rect">
              <a:avLst/>
            </a:prstGeom>
            <a:noFill/>
            <a:ln w="9525">
              <a:solidFill>
                <a:srgbClr val="0070C0"/>
              </a:solidFill>
              <a:miter lim="800000"/>
              <a:headEnd/>
              <a:tailEnd/>
            </a:ln>
          </p:spPr>
        </p:pic>
        <p:pic>
          <p:nvPicPr>
            <p:cNvPr id="5128" name="Picture 8"/>
            <p:cNvPicPr>
              <a:picLocks noChangeAspect="1" noChangeArrowheads="1"/>
            </p:cNvPicPr>
            <p:nvPr/>
          </p:nvPicPr>
          <p:blipFill>
            <a:blip r:embed="rId3" cstate="print"/>
            <a:srcRect/>
            <a:stretch>
              <a:fillRect/>
            </a:stretch>
          </p:blipFill>
          <p:spPr bwMode="auto">
            <a:xfrm>
              <a:off x="7086600" y="5410200"/>
              <a:ext cx="1143000" cy="1143000"/>
            </a:xfrm>
            <a:prstGeom prst="rect">
              <a:avLst/>
            </a:prstGeom>
            <a:noFill/>
            <a:ln w="9525">
              <a:solidFill>
                <a:srgbClr val="0070C0"/>
              </a:solidFill>
              <a:miter lim="800000"/>
              <a:headEnd/>
              <a:tailEnd/>
            </a:ln>
          </p:spPr>
        </p:pic>
        <p:grpSp>
          <p:nvGrpSpPr>
            <p:cNvPr id="27" name="Group 26"/>
            <p:cNvGrpSpPr/>
            <p:nvPr/>
          </p:nvGrpSpPr>
          <p:grpSpPr>
            <a:xfrm>
              <a:off x="2514600" y="2643554"/>
              <a:ext cx="1638300" cy="2195878"/>
              <a:chOff x="2514600" y="2643554"/>
              <a:chExt cx="1638300" cy="2195878"/>
            </a:xfrm>
          </p:grpSpPr>
          <p:pic>
            <p:nvPicPr>
              <p:cNvPr id="5131" name="Picture 11"/>
              <p:cNvPicPr>
                <a:picLocks noChangeAspect="1" noChangeArrowheads="1"/>
              </p:cNvPicPr>
              <p:nvPr/>
            </p:nvPicPr>
            <p:blipFill>
              <a:blip r:embed="rId4" cstate="print"/>
              <a:srcRect/>
              <a:stretch>
                <a:fillRect/>
              </a:stretch>
            </p:blipFill>
            <p:spPr bwMode="auto">
              <a:xfrm>
                <a:off x="2514600" y="2643554"/>
                <a:ext cx="1638300" cy="352425"/>
              </a:xfrm>
              <a:prstGeom prst="rect">
                <a:avLst/>
              </a:prstGeom>
              <a:noFill/>
              <a:ln w="9525">
                <a:solidFill>
                  <a:srgbClr val="0070C0"/>
                </a:solidFill>
                <a:miter lim="800000"/>
                <a:headEnd/>
                <a:tailEnd/>
              </a:ln>
            </p:spPr>
          </p:pic>
          <p:pic>
            <p:nvPicPr>
              <p:cNvPr id="5132" name="Picture 12"/>
              <p:cNvPicPr>
                <a:picLocks noChangeAspect="1" noChangeArrowheads="1"/>
              </p:cNvPicPr>
              <p:nvPr/>
            </p:nvPicPr>
            <p:blipFill>
              <a:blip r:embed="rId5" cstate="print"/>
              <a:srcRect/>
              <a:stretch>
                <a:fillRect/>
              </a:stretch>
            </p:blipFill>
            <p:spPr bwMode="auto">
              <a:xfrm>
                <a:off x="2667000" y="4448907"/>
                <a:ext cx="1409700" cy="390525"/>
              </a:xfrm>
              <a:prstGeom prst="rect">
                <a:avLst/>
              </a:prstGeom>
              <a:noFill/>
              <a:ln w="9525">
                <a:solidFill>
                  <a:srgbClr val="0070C0"/>
                </a:solidFill>
                <a:miter lim="800000"/>
                <a:headEnd/>
                <a:tailEnd/>
              </a:ln>
            </p:spPr>
          </p:pic>
          <p:pic>
            <p:nvPicPr>
              <p:cNvPr id="5133" name="Picture 13"/>
              <p:cNvPicPr>
                <a:picLocks noChangeAspect="1" noChangeArrowheads="1"/>
              </p:cNvPicPr>
              <p:nvPr/>
            </p:nvPicPr>
            <p:blipFill>
              <a:blip r:embed="rId6" cstate="print"/>
              <a:srcRect/>
              <a:stretch>
                <a:fillRect/>
              </a:stretch>
            </p:blipFill>
            <p:spPr bwMode="auto">
              <a:xfrm>
                <a:off x="2667000" y="3696677"/>
                <a:ext cx="1295400" cy="304801"/>
              </a:xfrm>
              <a:prstGeom prst="rect">
                <a:avLst/>
              </a:prstGeom>
              <a:noFill/>
              <a:ln w="9525">
                <a:solidFill>
                  <a:srgbClr val="0070C0"/>
                </a:solidFill>
                <a:miter lim="800000"/>
                <a:headEnd/>
                <a:tailEnd/>
              </a:ln>
            </p:spPr>
          </p:pic>
        </p:grpSp>
      </p:grpSp>
      <p:sp>
        <p:nvSpPr>
          <p:cNvPr id="11" name="Rectangle 10"/>
          <p:cNvSpPr/>
          <p:nvPr/>
        </p:nvSpPr>
        <p:spPr>
          <a:xfrm>
            <a:off x="533400" y="228600"/>
            <a:ext cx="8305800" cy="461665"/>
          </a:xfrm>
          <a:prstGeom prst="rect">
            <a:avLst/>
          </a:prstGeom>
        </p:spPr>
        <p:txBody>
          <a:bodyPr wrap="square">
            <a:spAutoFit/>
          </a:bodyPr>
          <a:lstStyle/>
          <a:p>
            <a:r>
              <a:rPr lang="en-US" sz="2400" b="1" dirty="0"/>
              <a:t>                  structure of Producer and Consumer </a:t>
            </a:r>
          </a:p>
        </p:txBody>
      </p:sp>
      <p:sp>
        <p:nvSpPr>
          <p:cNvPr id="13" name="Content Placeholder 2"/>
          <p:cNvSpPr txBox="1">
            <a:spLocks/>
          </p:cNvSpPr>
          <p:nvPr/>
        </p:nvSpPr>
        <p:spPr>
          <a:xfrm>
            <a:off x="4572000" y="914400"/>
            <a:ext cx="3733800" cy="42671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while (true){</a:t>
            </a:r>
          </a:p>
          <a:p>
            <a:pPr marL="342900" lvl="0" indent="-342900">
              <a:spcBef>
                <a:spcPct val="20000"/>
              </a:spcBef>
            </a:pPr>
            <a:r>
              <a:rPr lang="en-US" sz="2400" dirty="0"/>
              <a:t>wait(mutex</a:t>
            </a:r>
            <a:r>
              <a:rPr kumimoji="0" lang="en-US" sz="2400" b="0" i="0" u="none" strike="noStrike" kern="1200" cap="none" spc="0" normalizeH="0" baseline="0" noProof="0" dirty="0">
                <a:ln>
                  <a:noFill/>
                </a:ln>
                <a:solidFill>
                  <a:schemeClr val="dk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wait(full);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//remove an item from buffer to </a:t>
            </a:r>
            <a:r>
              <a:rPr kumimoji="0" lang="en-US" sz="2400" b="0" i="0" u="none" strike="noStrike" kern="1200" cap="none" spc="0" normalizeH="0" baseline="0" noProof="0" dirty="0" err="1">
                <a:ln>
                  <a:noFill/>
                </a:ln>
                <a:solidFill>
                  <a:schemeClr val="dk1"/>
                </a:solidFill>
                <a:effectLst/>
                <a:uLnTx/>
                <a:uFillTx/>
                <a:latin typeface="+mn-lt"/>
                <a:ea typeface="+mn-ea"/>
                <a:cs typeface="+mn-cs"/>
              </a:rPr>
              <a:t>nextconsume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signal(empty);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signal(mutex);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609600" y="76200"/>
            <a:ext cx="8077200" cy="144780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533400" y="4114800"/>
            <a:ext cx="8229600" cy="23622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533400" y="1600200"/>
            <a:ext cx="8153400" cy="24384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Producer-consumer problem using mutex</a:t>
            </a:r>
          </a:p>
        </p:txBody>
      </p:sp>
      <p:sp>
        <p:nvSpPr>
          <p:cNvPr id="3" name="Content Placeholder 2"/>
          <p:cNvSpPr>
            <a:spLocks noGrp="1"/>
          </p:cNvSpPr>
          <p:nvPr>
            <p:ph idx="1"/>
          </p:nvPr>
        </p:nvSpPr>
        <p:spPr/>
        <p:txBody>
          <a:bodyPr/>
          <a:lstStyle/>
          <a:p>
            <a:r>
              <a:rPr lang="en-US" b="1" dirty="0"/>
              <a:t>Mutex and Condition Variables</a:t>
            </a:r>
            <a:r>
              <a:rPr lang="en-US" dirty="0"/>
              <a:t> − Mutex provide mutual exclusion to protect critical sections of code, while condition variables allow threads to wait for specific conditions to be met before proceeding.</a:t>
            </a:r>
          </a:p>
          <a:p>
            <a:endParaRPr 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Using</a:t>
            </a:r>
            <a:r>
              <a:rPr lang="en-US" dirty="0"/>
              <a:t> </a:t>
            </a:r>
            <a:r>
              <a:rPr lang="en-US" b="1" dirty="0"/>
              <a:t>condition variables</a:t>
            </a:r>
            <a:r>
              <a:rPr lang="en-US" dirty="0"/>
              <a:t> and </a:t>
            </a:r>
            <a:r>
              <a:rPr lang="en-US" b="1" dirty="0"/>
              <a:t>mutex</a:t>
            </a:r>
            <a:endParaRPr lang="en-US" dirty="0"/>
          </a:p>
        </p:txBody>
      </p:sp>
      <p:sp>
        <p:nvSpPr>
          <p:cNvPr id="3" name="Content Placeholder 2"/>
          <p:cNvSpPr>
            <a:spLocks noGrp="1"/>
          </p:cNvSpPr>
          <p:nvPr>
            <p:ph idx="1"/>
          </p:nvPr>
        </p:nvSpPr>
        <p:spPr>
          <a:xfrm>
            <a:off x="457200" y="1143000"/>
            <a:ext cx="3733800" cy="4983163"/>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buNone/>
            </a:pPr>
            <a:r>
              <a:rPr lang="en-US" sz="2400" b="1" dirty="0"/>
              <a:t>here count is shared variable and count = 0 initially, it is shows no. of items in the buffer.</a:t>
            </a:r>
            <a:br>
              <a:rPr lang="en-US" sz="2400" b="1" dirty="0"/>
            </a:br>
            <a:r>
              <a:rPr lang="en-US" sz="2400" b="1" dirty="0"/>
              <a:t>in = 0 ,out = 0</a:t>
            </a:r>
          </a:p>
          <a:p>
            <a:pPr>
              <a:buNone/>
            </a:pPr>
            <a:endParaRPr lang="en-US" sz="2400" dirty="0"/>
          </a:p>
          <a:p>
            <a:pPr>
              <a:buNone/>
            </a:pPr>
            <a:r>
              <a:rPr lang="en-US" sz="2400" dirty="0"/>
              <a:t>while (true){</a:t>
            </a:r>
          </a:p>
          <a:p>
            <a:pPr>
              <a:buNone/>
            </a:pPr>
            <a:r>
              <a:rPr lang="en-US" sz="2400" dirty="0"/>
              <a:t>//locks the buffer ,produce an item &amp; put  into nextproduced</a:t>
            </a:r>
          </a:p>
          <a:p>
            <a:pPr>
              <a:buNone/>
            </a:pPr>
            <a:r>
              <a:rPr lang="en-US" sz="2400" dirty="0"/>
              <a:t>while(count == buffer_size);</a:t>
            </a:r>
          </a:p>
          <a:p>
            <a:pPr>
              <a:buNone/>
            </a:pPr>
            <a:r>
              <a:rPr lang="en-US" sz="2400" dirty="0"/>
              <a:t>buffer[in] = nextproduced ;</a:t>
            </a:r>
          </a:p>
          <a:p>
            <a:pPr>
              <a:buNone/>
            </a:pPr>
            <a:r>
              <a:rPr lang="en-US" sz="2400" dirty="0"/>
              <a:t>in= (in + 1) % buffer_size;</a:t>
            </a:r>
          </a:p>
          <a:p>
            <a:pPr>
              <a:buNone/>
            </a:pPr>
            <a:r>
              <a:rPr lang="en-US" sz="2400" dirty="0"/>
              <a:t>count++;</a:t>
            </a:r>
          </a:p>
          <a:p>
            <a:pPr>
              <a:buNone/>
            </a:pPr>
            <a:r>
              <a:rPr lang="en-US" sz="2400" dirty="0"/>
              <a:t>//unlock</a:t>
            </a:r>
          </a:p>
          <a:p>
            <a:pPr>
              <a:buNone/>
            </a:pPr>
            <a:r>
              <a:rPr lang="en-US" sz="2400" dirty="0"/>
              <a:t>}</a:t>
            </a:r>
          </a:p>
          <a:p>
            <a:pPr>
              <a:buNone/>
            </a:pPr>
            <a:endParaRPr lang="en-US" sz="2400" dirty="0"/>
          </a:p>
        </p:txBody>
      </p:sp>
      <p:sp>
        <p:nvSpPr>
          <p:cNvPr id="4" name="Content Placeholder 2"/>
          <p:cNvSpPr txBox="1">
            <a:spLocks/>
          </p:cNvSpPr>
          <p:nvPr/>
        </p:nvSpPr>
        <p:spPr>
          <a:xfrm>
            <a:off x="4495800" y="1143000"/>
            <a:ext cx="3733800" cy="498316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t>w</a:t>
            </a:r>
            <a:r>
              <a:rPr kumimoji="0" lang="en-US" sz="2400" b="0" i="0" u="none" strike="noStrike" kern="1200" cap="none" spc="0" normalizeH="0" baseline="0" noProof="0" dirty="0" err="1">
                <a:ln>
                  <a:noFill/>
                </a:ln>
                <a:solidFill>
                  <a:schemeClr val="tx1"/>
                </a:solidFill>
                <a:effectLst/>
                <a:uLnTx/>
                <a:uFillTx/>
                <a:latin typeface="+mn-lt"/>
                <a:ea typeface="+mn-ea"/>
                <a:cs typeface="+mn-cs"/>
              </a:rPr>
              <a:t>hile</a:t>
            </a:r>
            <a:r>
              <a:rPr lang="en-US" sz="2400" dirty="0">
                <a:solidFill>
                  <a:schemeClr val="tx1"/>
                </a:solidFill>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(true){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//lock the buffer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indent="-342900">
              <a:spcBef>
                <a:spcPct val="20000"/>
              </a:spcBef>
            </a:pPr>
            <a:r>
              <a:rPr lang="en-US" sz="2400" dirty="0"/>
              <a:t>while(count == 0);</a:t>
            </a:r>
          </a:p>
          <a:p>
            <a:pPr marL="342900" indent="-342900">
              <a:spcBef>
                <a:spcPct val="20000"/>
              </a:spcBef>
            </a:pPr>
            <a:r>
              <a:rPr lang="en-US" sz="2400" dirty="0" err="1"/>
              <a:t>nextcosumed</a:t>
            </a:r>
            <a:r>
              <a:rPr lang="en-US" sz="2400" dirty="0"/>
              <a:t> =</a:t>
            </a:r>
            <a:r>
              <a:rPr kumimoji="0" lang="en-US" sz="2400" b="0" i="0" u="none" strike="noStrike" kern="1200" cap="none" spc="0" normalizeH="0" baseline="0" noProof="0" dirty="0">
                <a:ln>
                  <a:noFill/>
                </a:ln>
                <a:solidFill>
                  <a:schemeClr val="tx1"/>
                </a:solidFill>
                <a:effectLst/>
                <a:uLnTx/>
                <a:uFillTx/>
                <a:latin typeface="+mn-lt"/>
                <a:ea typeface="+mn-ea"/>
                <a:cs typeface="+mn-cs"/>
              </a:rPr>
              <a:t>buffer[</a:t>
            </a:r>
            <a:r>
              <a:rPr lang="en-US" sz="2400" dirty="0"/>
              <a:t>out</a:t>
            </a:r>
            <a:r>
              <a:rPr kumimoji="0" lang="en-US" sz="2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t>out</a:t>
            </a:r>
            <a:r>
              <a:rPr kumimoji="0" lang="en-US" sz="2400" b="0" i="0" u="none" strike="noStrike" kern="1200" cap="none" spc="0" normalizeH="0" baseline="0" noProof="0" dirty="0">
                <a:ln>
                  <a:noFill/>
                </a:ln>
                <a:solidFill>
                  <a:schemeClr val="tx1"/>
                </a:solidFill>
                <a:effectLst/>
                <a:uLnTx/>
                <a:uFillTx/>
                <a:latin typeface="+mn-lt"/>
                <a:ea typeface="+mn-ea"/>
                <a:cs typeface="+mn-cs"/>
              </a:rPr>
              <a:t>= (out + 1) % buffer_size;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count--;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t>//consume the item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Readers-Writers Problem</a:t>
            </a:r>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533400" y="1143000"/>
            <a:ext cx="8229600" cy="50292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Readers-Writers Problem</a:t>
            </a:r>
          </a:p>
        </p:txBody>
      </p:sp>
      <p:sp>
        <p:nvSpPr>
          <p:cNvPr id="5" name="Content Placeholder 4"/>
          <p:cNvSpPr>
            <a:spLocks noGrp="1"/>
          </p:cNvSpPr>
          <p:nvPr>
            <p:ph idx="1"/>
          </p:nvPr>
        </p:nvSpPr>
        <p:spPr>
          <a:xfrm>
            <a:off x="457200" y="1600200"/>
            <a:ext cx="8305800" cy="4525963"/>
          </a:xfrm>
        </p:spPr>
        <p:txBody>
          <a:bodyPr>
            <a:normAutofit fontScale="85000" lnSpcReduction="20000"/>
          </a:bodyPr>
          <a:lstStyle/>
          <a:p>
            <a:pPr algn="just"/>
            <a:r>
              <a:rPr lang="en-US" dirty="0"/>
              <a:t>The readers-writers problem is a classical problem of process synchronization, it relates to a data set such as a file that is shared between more than one process at a time.</a:t>
            </a:r>
          </a:p>
          <a:p>
            <a:pPr algn="just"/>
            <a:r>
              <a:rPr lang="en-US" dirty="0"/>
              <a:t> Among these various processes, some are Readers - which can only read the data set; they do not perform any updates, some are Writers - can both read and write in the data sets.</a:t>
            </a:r>
          </a:p>
          <a:p>
            <a:pPr algn="just"/>
            <a:r>
              <a:rPr lang="en-US" dirty="0"/>
              <a:t>The readers-writers problem is used for managing synchronization among various reader and writer process so that there are no problems with the data sets, i.e. no inconsistency is generated.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What is The Readers-Writers </a:t>
            </a:r>
            <a:r>
              <a:rPr lang="en-US" sz="3600" b="1" dirty="0"/>
              <a:t>Problem</a:t>
            </a:r>
            <a:r>
              <a:rPr lang="en-US" b="1" dirty="0"/>
              <a:t>?</a:t>
            </a:r>
            <a:br>
              <a:rPr lang="en-US" b="1" dirty="0"/>
            </a:br>
            <a:endParaRPr lang="en-US" dirty="0"/>
          </a:p>
        </p:txBody>
      </p:sp>
      <p:sp>
        <p:nvSpPr>
          <p:cNvPr id="3" name="Content Placeholder 2"/>
          <p:cNvSpPr>
            <a:spLocks noGrp="1"/>
          </p:cNvSpPr>
          <p:nvPr>
            <p:ph idx="1"/>
          </p:nvPr>
        </p:nvSpPr>
        <p:spPr>
          <a:xfrm>
            <a:off x="457200" y="990600"/>
            <a:ext cx="8229600" cy="5029199"/>
          </a:xfrm>
        </p:spPr>
        <p:txBody>
          <a:bodyPr>
            <a:normAutofit fontScale="92500" lnSpcReduction="10000"/>
          </a:bodyPr>
          <a:lstStyle/>
          <a:p>
            <a:pPr algn="just" fontAlgn="base"/>
            <a:r>
              <a:rPr lang="en-US" b="1" dirty="0"/>
              <a:t>Readers</a:t>
            </a:r>
            <a:r>
              <a:rPr lang="en-US" dirty="0"/>
              <a:t>: Multiple readers can access the shared data simultaneously without causing any issues because they are only reading and not modifying the data.</a:t>
            </a:r>
          </a:p>
          <a:p>
            <a:pPr algn="just" fontAlgn="base"/>
            <a:r>
              <a:rPr lang="en-US" b="1" dirty="0"/>
              <a:t>Writers</a:t>
            </a:r>
            <a:r>
              <a:rPr lang="en-US" dirty="0"/>
              <a:t>: Only one writer can access the shared data at a time to ensure data integrity, as writers modify the data, and concurrent modifications could lead to data corruption or inconsistencies.</a:t>
            </a:r>
          </a:p>
          <a:p>
            <a:pPr algn="just" fontAlgn="base"/>
            <a:r>
              <a:rPr lang="en-US" dirty="0"/>
              <a:t>The challenge is to synchronize access in a way that maintains data integrity and avoids race conditions.</a:t>
            </a:r>
          </a:p>
          <a:p>
            <a:pPr algn="just"/>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609600"/>
            <a:ext cx="7239000" cy="49530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68362"/>
          </a:xfrm>
        </p:spPr>
        <p:txBody>
          <a:bodyPr>
            <a:noAutofit/>
          </a:bodyPr>
          <a:lstStyle/>
          <a:p>
            <a:r>
              <a:rPr lang="en-US" sz="3600" b="1" dirty="0"/>
              <a:t>Criteria  for Solution of the Reader-Writer Problem</a:t>
            </a:r>
            <a:br>
              <a:rPr lang="en-US" sz="3600" b="1" dirty="0"/>
            </a:br>
            <a:endParaRPr lang="en-US" sz="3600" dirty="0"/>
          </a:p>
        </p:txBody>
      </p:sp>
      <p:sp>
        <p:nvSpPr>
          <p:cNvPr id="3" name="Content Placeholder 2"/>
          <p:cNvSpPr>
            <a:spLocks noGrp="1"/>
          </p:cNvSpPr>
          <p:nvPr>
            <p:ph idx="1"/>
          </p:nvPr>
        </p:nvSpPr>
        <p:spPr>
          <a:xfrm>
            <a:off x="457200" y="1219200"/>
            <a:ext cx="8382000" cy="4906963"/>
          </a:xfrm>
        </p:spPr>
        <p:txBody>
          <a:bodyPr>
            <a:normAutofit fontScale="77500" lnSpcReduction="20000"/>
          </a:bodyPr>
          <a:lstStyle/>
          <a:p>
            <a:endParaRPr lang="en-US" dirty="0"/>
          </a:p>
          <a:p>
            <a:r>
              <a:rPr lang="en-US" b="1" dirty="0"/>
              <a:t>First Reader-Writer Problem (No Starvation for Readers):</a:t>
            </a:r>
            <a:endParaRPr lang="en-US" dirty="0"/>
          </a:p>
          <a:p>
            <a:pPr lvl="1"/>
            <a:r>
              <a:rPr lang="en-US" dirty="0"/>
              <a:t>Multiple readers can read the shared resource simultaneously.</a:t>
            </a:r>
          </a:p>
          <a:p>
            <a:pPr lvl="1"/>
            <a:r>
              <a:rPr lang="en-US" dirty="0"/>
              <a:t>Writers need exclusive access to the resource, meaning no other readers or writers can access it while writing.</a:t>
            </a:r>
          </a:p>
          <a:p>
            <a:pPr lvl="1"/>
            <a:r>
              <a:rPr lang="en-US" dirty="0"/>
              <a:t>If a writer requests the resource, it must wait until all readers have finished.</a:t>
            </a:r>
          </a:p>
          <a:p>
            <a:pPr lvl="1"/>
            <a:r>
              <a:rPr lang="en-US" b="1" dirty="0"/>
              <a:t>Issue:</a:t>
            </a:r>
            <a:r>
              <a:rPr lang="en-US" dirty="0"/>
              <a:t> Writers might face starvation since a continuous stream of readers can prevent writers from writing indefinitely.</a:t>
            </a:r>
          </a:p>
          <a:p>
            <a:r>
              <a:rPr lang="en-US" b="1" dirty="0"/>
              <a:t>Second Reader-Writer Problem (No Starvation for Writers):</a:t>
            </a:r>
            <a:endParaRPr lang="en-US" dirty="0"/>
          </a:p>
          <a:p>
            <a:pPr lvl="1"/>
            <a:r>
              <a:rPr lang="en-US" dirty="0"/>
              <a:t>Once a writer is ready, it must be given priority over new incoming readers.</a:t>
            </a:r>
          </a:p>
          <a:p>
            <a:pPr lvl="1"/>
            <a:r>
              <a:rPr lang="en-US" b="1" dirty="0"/>
              <a:t>Issue:</a:t>
            </a:r>
            <a:r>
              <a:rPr lang="en-US" dirty="0"/>
              <a:t> Readers may face starvation if there are always writers ready to write.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17759</TotalTime>
  <Words>7281</Words>
  <Application>Microsoft Office PowerPoint</Application>
  <PresentationFormat>On-screen Show (4:3)</PresentationFormat>
  <Paragraphs>801</Paragraphs>
  <Slides>114</Slides>
  <Notes>5</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Wingdings</vt:lpstr>
      <vt:lpstr>Office Theme</vt:lpstr>
      <vt:lpstr>Unit 2 Process Management </vt:lpstr>
      <vt:lpstr>Content</vt:lpstr>
      <vt:lpstr>Process Concept, Process States, Process Description </vt:lpstr>
      <vt:lpstr>PowerPoint Presentation</vt:lpstr>
      <vt:lpstr>What is a Process?</vt:lpstr>
      <vt:lpstr>Process Concept</vt:lpstr>
      <vt:lpstr>Process in memory</vt:lpstr>
      <vt:lpstr>PowerPoint Presentation</vt:lpstr>
      <vt:lpstr>Process Control Block (PCB)</vt:lpstr>
      <vt:lpstr>PowerPoint Presentation</vt:lpstr>
      <vt:lpstr>PowerPoint Presentation</vt:lpstr>
      <vt:lpstr>PowerPoint Presentation</vt:lpstr>
      <vt:lpstr>PowerPoint Presentation</vt:lpstr>
      <vt:lpstr>Two-State Process Model</vt:lpstr>
      <vt:lpstr>PowerPoint Presentation</vt:lpstr>
      <vt:lpstr>Process Termination</vt:lpstr>
      <vt:lpstr>Problems with two state model?</vt:lpstr>
      <vt:lpstr>A Five-State Model</vt:lpstr>
      <vt:lpstr>PowerPoint Presentation</vt:lpstr>
      <vt:lpstr>Using Two Queues</vt:lpstr>
      <vt:lpstr>PowerPoint Presentation</vt:lpstr>
      <vt:lpstr>Suspended Processes</vt:lpstr>
      <vt:lpstr>A seven state model</vt:lpstr>
      <vt:lpstr>PowerPoint Presentation</vt:lpstr>
      <vt:lpstr>data structures used for process management:</vt:lpstr>
      <vt:lpstr>Process table</vt:lpstr>
      <vt:lpstr>PowerPoint Presentation</vt:lpstr>
      <vt:lpstr>PowerPoint Presentation</vt:lpstr>
      <vt:lpstr>PowerPoint Presentation</vt:lpstr>
      <vt:lpstr>PowerPoint Presentation</vt:lpstr>
      <vt:lpstr>Multithreading in OS</vt:lpstr>
      <vt:lpstr>PowerPoint Presentation</vt:lpstr>
      <vt:lpstr>PowerPoint Presentation</vt:lpstr>
      <vt:lpstr>PowerPoint Presentation</vt:lpstr>
      <vt:lpstr>PowerPoint Presentation</vt:lpstr>
      <vt:lpstr>The following things are private (not shared) to the individual thread of a process in multithreading.</vt:lpstr>
      <vt:lpstr>Types of Threads</vt:lpstr>
      <vt:lpstr>PowerPoint Presentation</vt:lpstr>
      <vt:lpstr>Difference</vt:lpstr>
      <vt:lpstr> Types of multithreading models </vt:lpstr>
      <vt:lpstr>Many to one multithreading model: </vt:lpstr>
      <vt:lpstr>One to one multithreading model: </vt:lpstr>
      <vt:lpstr>Many to Many multithreading model: </vt:lpstr>
      <vt:lpstr>Thread Libraries</vt:lpstr>
      <vt:lpstr>Thread State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Concurrency in Operating System </vt:lpstr>
      <vt:lpstr>PowerPoint Presentation</vt:lpstr>
      <vt:lpstr>PowerPoint Presentation</vt:lpstr>
      <vt:lpstr>Principles of Concurrency </vt:lpstr>
      <vt:lpstr>PowerPoint Presentation</vt:lpstr>
      <vt:lpstr>Advantages of Concurrency  </vt:lpstr>
      <vt:lpstr>Disadvantages of Concurrency  </vt:lpstr>
      <vt:lpstr>Problems in Concurrency  </vt:lpstr>
      <vt:lpstr>Problems in Concurrency </vt:lpstr>
      <vt:lpstr>Issues of Concurrency </vt:lpstr>
      <vt:lpstr>Issues of Concurrency </vt:lpstr>
      <vt:lpstr>PowerPoint Presentation</vt:lpstr>
      <vt:lpstr>PowerPoint Presentation</vt:lpstr>
      <vt:lpstr>Critical section problem</vt:lpstr>
      <vt:lpstr>Rules for accessing critical section</vt:lpstr>
      <vt:lpstr>Criteria for solution </vt:lpstr>
      <vt:lpstr>synchronization mechanism/tool: semaphore </vt:lpstr>
      <vt:lpstr>PowerPoint Presentation</vt:lpstr>
      <vt:lpstr>PowerPoint Presentation</vt:lpstr>
      <vt:lpstr>Types of Semaphores </vt:lpstr>
      <vt:lpstr>PowerPoint Presentation</vt:lpstr>
      <vt:lpstr>PowerPoint Presentation</vt:lpstr>
      <vt:lpstr>synchronization mechanism/tools</vt:lpstr>
      <vt:lpstr>PowerPoint Presentation</vt:lpstr>
      <vt:lpstr>PowerPoint Presentation</vt:lpstr>
      <vt:lpstr>Mutual Exclusion</vt:lpstr>
      <vt:lpstr>PowerPoint Presentation</vt:lpstr>
      <vt:lpstr>PowerPoint Presentation</vt:lpstr>
      <vt:lpstr>Classical synchronization problem</vt:lpstr>
      <vt:lpstr>Producer - Consumer Problem </vt:lpstr>
      <vt:lpstr>PowerPoint Presentation</vt:lpstr>
      <vt:lpstr>What is Producer Consumer Problem? </vt:lpstr>
      <vt:lpstr>Solution For Producer Consumer Problem: using semaphore </vt:lpstr>
      <vt:lpstr>PowerPoint Presentation</vt:lpstr>
      <vt:lpstr>PowerPoint Presentation</vt:lpstr>
      <vt:lpstr>PowerPoint Presentation</vt:lpstr>
      <vt:lpstr>Producer-consumer problem using mutex</vt:lpstr>
      <vt:lpstr>Using condition variables and mutex</vt:lpstr>
      <vt:lpstr>Readers-Writers Problem</vt:lpstr>
      <vt:lpstr>Readers-Writers Problem</vt:lpstr>
      <vt:lpstr>What is The Readers-Writers Problem? </vt:lpstr>
      <vt:lpstr>PowerPoint Presentation</vt:lpstr>
      <vt:lpstr>Criteria  for Solution of the Reader-Writer Problem </vt:lpstr>
      <vt:lpstr>Solution of the Reader-Writer Problem </vt:lpstr>
      <vt:lpstr>Code for Writer Process </vt:lpstr>
      <vt:lpstr>Code for Reader Process </vt:lpstr>
      <vt:lpstr>Dining Philosophers Problem </vt:lpstr>
      <vt:lpstr>what is Dining Philosophers Problem </vt:lpstr>
      <vt:lpstr>PowerPoint Presentation</vt:lpstr>
      <vt:lpstr>PowerPoint Presentation</vt:lpstr>
      <vt:lpstr>PowerPoint Presentation</vt:lpstr>
      <vt:lpstr>PowerPoint Presentation</vt:lpstr>
      <vt:lpstr>PowerPoint Presentation</vt:lpstr>
      <vt:lpstr> Pseudo code for Asymmetry Solution(Semaphore): </vt:lpstr>
      <vt:lpstr>2. Resource Hierarchy Solution:</vt:lpstr>
      <vt:lpstr>PowerPoint Presentation</vt:lpstr>
      <vt:lpstr>PowerPoint Presentation</vt:lpstr>
      <vt:lpstr>Pseudo code for Resource Hierarchy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 </dc:title>
  <dc:creator>Rahul Dange</dc:creator>
  <cp:lastModifiedBy>Rugved Junghare</cp:lastModifiedBy>
  <cp:revision>467</cp:revision>
  <dcterms:created xsi:type="dcterms:W3CDTF">2024-07-29T18:03:02Z</dcterms:created>
  <dcterms:modified xsi:type="dcterms:W3CDTF">2024-10-10T17:15:26Z</dcterms:modified>
</cp:coreProperties>
</file>