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4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9E595E-9E89-414B-9F32-8C5C8249DB05}" type="doc">
      <dgm:prSet loTypeId="urn:microsoft.com/office/officeart/2005/8/layout/hierarchy3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60A78004-7AC4-4C00-B39D-5CBE9304F4F2}">
      <dgm:prSet phldrT="[Text]"/>
      <dgm:spPr/>
      <dgm:t>
        <a:bodyPr/>
        <a:lstStyle/>
        <a:p>
          <a:r>
            <a:rPr lang="en-IN" dirty="0"/>
            <a:t>Integer</a:t>
          </a:r>
        </a:p>
      </dgm:t>
    </dgm:pt>
    <dgm:pt modelId="{3F811280-6EB6-4A68-81EC-3BC243C33308}" type="parTrans" cxnId="{C54BD745-7FDC-42B3-B74A-295D82B1AE78}">
      <dgm:prSet/>
      <dgm:spPr/>
      <dgm:t>
        <a:bodyPr/>
        <a:lstStyle/>
        <a:p>
          <a:endParaRPr lang="en-IN"/>
        </a:p>
      </dgm:t>
    </dgm:pt>
    <dgm:pt modelId="{F6D44850-ED9B-4253-A29F-C1C2EF574E1D}" type="sibTrans" cxnId="{C54BD745-7FDC-42B3-B74A-295D82B1AE78}">
      <dgm:prSet/>
      <dgm:spPr/>
      <dgm:t>
        <a:bodyPr/>
        <a:lstStyle/>
        <a:p>
          <a:endParaRPr lang="en-IN"/>
        </a:p>
      </dgm:t>
    </dgm:pt>
    <dgm:pt modelId="{741970AF-6DCA-47E1-8B55-156219676CAA}">
      <dgm:prSet phldrT="[Text]"/>
      <dgm:spPr/>
      <dgm:t>
        <a:bodyPr/>
        <a:lstStyle/>
        <a:p>
          <a:r>
            <a:rPr lang="en-IN" dirty="0"/>
            <a:t>Signed</a:t>
          </a:r>
        </a:p>
      </dgm:t>
    </dgm:pt>
    <dgm:pt modelId="{0E174430-4552-41B8-8DED-3D8661CB43A1}" type="parTrans" cxnId="{4955B50D-5FC1-43AB-9E27-861ED7893D26}">
      <dgm:prSet/>
      <dgm:spPr/>
      <dgm:t>
        <a:bodyPr/>
        <a:lstStyle/>
        <a:p>
          <a:endParaRPr lang="en-IN"/>
        </a:p>
      </dgm:t>
    </dgm:pt>
    <dgm:pt modelId="{E9D2F4CC-B6F4-49CE-80E9-A86AA4CDC0CE}" type="sibTrans" cxnId="{4955B50D-5FC1-43AB-9E27-861ED7893D26}">
      <dgm:prSet/>
      <dgm:spPr/>
      <dgm:t>
        <a:bodyPr/>
        <a:lstStyle/>
        <a:p>
          <a:endParaRPr lang="en-IN"/>
        </a:p>
      </dgm:t>
    </dgm:pt>
    <dgm:pt modelId="{F7F7F5FA-F7E8-4C63-99D9-5AB4310DEEB9}">
      <dgm:prSet phldrT="[Text]"/>
      <dgm:spPr/>
      <dgm:t>
        <a:bodyPr/>
        <a:lstStyle/>
        <a:p>
          <a:r>
            <a:rPr lang="en-IN" dirty="0"/>
            <a:t>Unsigned</a:t>
          </a:r>
        </a:p>
      </dgm:t>
    </dgm:pt>
    <dgm:pt modelId="{BFF26A87-5F45-4AD8-8A25-AF051CAECA78}" type="parTrans" cxnId="{AB2C8CD8-A175-432B-9099-364F21CA82F6}">
      <dgm:prSet/>
      <dgm:spPr/>
      <dgm:t>
        <a:bodyPr/>
        <a:lstStyle/>
        <a:p>
          <a:endParaRPr lang="en-IN"/>
        </a:p>
      </dgm:t>
    </dgm:pt>
    <dgm:pt modelId="{8E9967A8-B11B-4AA6-99B9-3D0D2D8D4037}" type="sibTrans" cxnId="{AB2C8CD8-A175-432B-9099-364F21CA82F6}">
      <dgm:prSet/>
      <dgm:spPr/>
      <dgm:t>
        <a:bodyPr/>
        <a:lstStyle/>
        <a:p>
          <a:endParaRPr lang="en-IN"/>
        </a:p>
      </dgm:t>
    </dgm:pt>
    <dgm:pt modelId="{53F22F8A-60EC-49B4-AC4D-1C5F02B8D4EA}">
      <dgm:prSet phldrT="[Text]"/>
      <dgm:spPr/>
      <dgm:t>
        <a:bodyPr/>
        <a:lstStyle/>
        <a:p>
          <a:r>
            <a:rPr lang="en-IN" dirty="0"/>
            <a:t>Sign and Magnitude</a:t>
          </a:r>
        </a:p>
      </dgm:t>
    </dgm:pt>
    <dgm:pt modelId="{C1D06C95-726E-4857-9DA2-4D6DD407C0AE}" type="sibTrans" cxnId="{1C037A66-471D-4D1C-8604-691800A07EC3}">
      <dgm:prSet/>
      <dgm:spPr/>
      <dgm:t>
        <a:bodyPr/>
        <a:lstStyle/>
        <a:p>
          <a:endParaRPr lang="en-IN"/>
        </a:p>
      </dgm:t>
    </dgm:pt>
    <dgm:pt modelId="{A2F60585-E758-4BB7-8085-774E748D1D9F}" type="parTrans" cxnId="{1C037A66-471D-4D1C-8604-691800A07EC3}">
      <dgm:prSet/>
      <dgm:spPr/>
      <dgm:t>
        <a:bodyPr/>
        <a:lstStyle/>
        <a:p>
          <a:endParaRPr lang="en-IN"/>
        </a:p>
      </dgm:t>
    </dgm:pt>
    <dgm:pt modelId="{23A49BA0-6085-452D-9A6C-3007A496C18F}">
      <dgm:prSet phldrT="[Text]"/>
      <dgm:spPr/>
      <dgm:t>
        <a:bodyPr/>
        <a:lstStyle/>
        <a:p>
          <a:r>
            <a:rPr lang="en-IN" dirty="0"/>
            <a:t>1’s Complement</a:t>
          </a:r>
        </a:p>
      </dgm:t>
    </dgm:pt>
    <dgm:pt modelId="{A54159A1-29F1-40B0-8308-3873BA4CE627}" type="sibTrans" cxnId="{96A3FFDA-9C5D-4816-8A22-3FB97056FCEA}">
      <dgm:prSet/>
      <dgm:spPr/>
      <dgm:t>
        <a:bodyPr/>
        <a:lstStyle/>
        <a:p>
          <a:endParaRPr lang="en-IN"/>
        </a:p>
      </dgm:t>
    </dgm:pt>
    <dgm:pt modelId="{40E37466-7968-499E-B272-A236F9FA62C5}" type="parTrans" cxnId="{96A3FFDA-9C5D-4816-8A22-3FB97056FCEA}">
      <dgm:prSet/>
      <dgm:spPr/>
      <dgm:t>
        <a:bodyPr/>
        <a:lstStyle/>
        <a:p>
          <a:endParaRPr lang="en-IN"/>
        </a:p>
      </dgm:t>
    </dgm:pt>
    <dgm:pt modelId="{E33E3F78-754A-4761-93E6-DA0640FA7805}">
      <dgm:prSet phldrT="[Text]"/>
      <dgm:spPr/>
      <dgm:t>
        <a:bodyPr/>
        <a:lstStyle/>
        <a:p>
          <a:r>
            <a:rPr lang="en-IN" dirty="0"/>
            <a:t>2’s Complement</a:t>
          </a:r>
        </a:p>
      </dgm:t>
    </dgm:pt>
    <dgm:pt modelId="{304C6F7D-880F-47D4-9AC2-B97248D5FBD5}" type="parTrans" cxnId="{4656762B-61BF-40FD-8E6F-19528EE38971}">
      <dgm:prSet/>
      <dgm:spPr/>
      <dgm:t>
        <a:bodyPr/>
        <a:lstStyle/>
        <a:p>
          <a:endParaRPr lang="en-IN"/>
        </a:p>
      </dgm:t>
    </dgm:pt>
    <dgm:pt modelId="{B1EB43E6-63A1-4658-B68C-87612807F5C9}" type="sibTrans" cxnId="{4656762B-61BF-40FD-8E6F-19528EE38971}">
      <dgm:prSet/>
      <dgm:spPr/>
      <dgm:t>
        <a:bodyPr/>
        <a:lstStyle/>
        <a:p>
          <a:endParaRPr lang="en-IN"/>
        </a:p>
      </dgm:t>
    </dgm:pt>
    <dgm:pt modelId="{AF1BFB4E-60A0-4376-A6D6-1C7C0F823F32}" type="pres">
      <dgm:prSet presAssocID="{D19E595E-9E89-414B-9F32-8C5C8249DB0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6251E27-D3E3-4B3A-960C-548716705347}" type="pres">
      <dgm:prSet presAssocID="{60A78004-7AC4-4C00-B39D-5CBE9304F4F2}" presName="root" presStyleCnt="0"/>
      <dgm:spPr/>
    </dgm:pt>
    <dgm:pt modelId="{74DA2128-F7C9-4493-B278-C04A7A9663D2}" type="pres">
      <dgm:prSet presAssocID="{60A78004-7AC4-4C00-B39D-5CBE9304F4F2}" presName="rootComposite" presStyleCnt="0"/>
      <dgm:spPr/>
    </dgm:pt>
    <dgm:pt modelId="{46C202E9-07C0-4568-8734-1F1BB63B84A8}" type="pres">
      <dgm:prSet presAssocID="{60A78004-7AC4-4C00-B39D-5CBE9304F4F2}" presName="rootText" presStyleLbl="node1" presStyleIdx="0" presStyleCnt="1" custScaleY="34091"/>
      <dgm:spPr/>
      <dgm:t>
        <a:bodyPr/>
        <a:lstStyle/>
        <a:p>
          <a:endParaRPr lang="en-US"/>
        </a:p>
      </dgm:t>
    </dgm:pt>
    <dgm:pt modelId="{3119B19F-5694-481A-ABB1-962B4E9F49F4}" type="pres">
      <dgm:prSet presAssocID="{60A78004-7AC4-4C00-B39D-5CBE9304F4F2}" presName="rootConnector" presStyleLbl="node1" presStyleIdx="0" presStyleCnt="1"/>
      <dgm:spPr/>
      <dgm:t>
        <a:bodyPr/>
        <a:lstStyle/>
        <a:p>
          <a:endParaRPr lang="en-US"/>
        </a:p>
      </dgm:t>
    </dgm:pt>
    <dgm:pt modelId="{67137DC9-2FCD-470C-8095-634854080784}" type="pres">
      <dgm:prSet presAssocID="{60A78004-7AC4-4C00-B39D-5CBE9304F4F2}" presName="childShape" presStyleCnt="0"/>
      <dgm:spPr/>
    </dgm:pt>
    <dgm:pt modelId="{D4565D34-28B8-4C82-84B9-F6E666149D8D}" type="pres">
      <dgm:prSet presAssocID="{0E174430-4552-41B8-8DED-3D8661CB43A1}" presName="Name13" presStyleLbl="parChTrans1D2" presStyleIdx="0" presStyleCnt="2"/>
      <dgm:spPr/>
      <dgm:t>
        <a:bodyPr/>
        <a:lstStyle/>
        <a:p>
          <a:endParaRPr lang="en-US"/>
        </a:p>
      </dgm:t>
    </dgm:pt>
    <dgm:pt modelId="{4E3F3AE8-8D3C-4312-B53D-900FE9EB0A25}" type="pres">
      <dgm:prSet presAssocID="{741970AF-6DCA-47E1-8B55-156219676CAA}" presName="childText" presStyleLbl="bgAcc1" presStyleIdx="0" presStyleCnt="2" custScaleX="134092" custScaleY="1214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29B02F-FAB2-4BA0-9E17-F48CE4F19159}" type="pres">
      <dgm:prSet presAssocID="{BFF26A87-5F45-4AD8-8A25-AF051CAECA78}" presName="Name13" presStyleLbl="parChTrans1D2" presStyleIdx="1" presStyleCnt="2"/>
      <dgm:spPr/>
      <dgm:t>
        <a:bodyPr/>
        <a:lstStyle/>
        <a:p>
          <a:endParaRPr lang="en-US"/>
        </a:p>
      </dgm:t>
    </dgm:pt>
    <dgm:pt modelId="{BBB12398-4C82-4047-8FFC-FB72ED045B31}" type="pres">
      <dgm:prSet presAssocID="{F7F7F5FA-F7E8-4C63-99D9-5AB4310DEEB9}" presName="childText" presStyleLbl="bgAcc1" presStyleIdx="1" presStyleCnt="2" custScaleY="367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8185B6E-BDEF-4BBD-9C24-A69F5C8C8F47}" type="presOf" srcId="{60A78004-7AC4-4C00-B39D-5CBE9304F4F2}" destId="{46C202E9-07C0-4568-8734-1F1BB63B84A8}" srcOrd="0" destOrd="0" presId="urn:microsoft.com/office/officeart/2005/8/layout/hierarchy3"/>
    <dgm:cxn modelId="{BD4E1E6A-D79F-4DDB-AB69-F1967A14B618}" type="presOf" srcId="{741970AF-6DCA-47E1-8B55-156219676CAA}" destId="{4E3F3AE8-8D3C-4312-B53D-900FE9EB0A25}" srcOrd="0" destOrd="0" presId="urn:microsoft.com/office/officeart/2005/8/layout/hierarchy3"/>
    <dgm:cxn modelId="{4955B50D-5FC1-43AB-9E27-861ED7893D26}" srcId="{60A78004-7AC4-4C00-B39D-5CBE9304F4F2}" destId="{741970AF-6DCA-47E1-8B55-156219676CAA}" srcOrd="0" destOrd="0" parTransId="{0E174430-4552-41B8-8DED-3D8661CB43A1}" sibTransId="{E9D2F4CC-B6F4-49CE-80E9-A86AA4CDC0CE}"/>
    <dgm:cxn modelId="{C8A55052-60D1-410B-8DE5-CD1002536A54}" type="presOf" srcId="{E33E3F78-754A-4761-93E6-DA0640FA7805}" destId="{4E3F3AE8-8D3C-4312-B53D-900FE9EB0A25}" srcOrd="0" destOrd="3" presId="urn:microsoft.com/office/officeart/2005/8/layout/hierarchy3"/>
    <dgm:cxn modelId="{59C8FFB4-E182-47B8-AA0F-6E13D56403BC}" type="presOf" srcId="{F7F7F5FA-F7E8-4C63-99D9-5AB4310DEEB9}" destId="{BBB12398-4C82-4047-8FFC-FB72ED045B31}" srcOrd="0" destOrd="0" presId="urn:microsoft.com/office/officeart/2005/8/layout/hierarchy3"/>
    <dgm:cxn modelId="{58741701-C41E-4907-AD84-05C33FA02420}" type="presOf" srcId="{53F22F8A-60EC-49B4-AC4D-1C5F02B8D4EA}" destId="{4E3F3AE8-8D3C-4312-B53D-900FE9EB0A25}" srcOrd="0" destOrd="1" presId="urn:microsoft.com/office/officeart/2005/8/layout/hierarchy3"/>
    <dgm:cxn modelId="{96A3FFDA-9C5D-4816-8A22-3FB97056FCEA}" srcId="{741970AF-6DCA-47E1-8B55-156219676CAA}" destId="{23A49BA0-6085-452D-9A6C-3007A496C18F}" srcOrd="1" destOrd="0" parTransId="{40E37466-7968-499E-B272-A236F9FA62C5}" sibTransId="{A54159A1-29F1-40B0-8308-3873BA4CE627}"/>
    <dgm:cxn modelId="{4656762B-61BF-40FD-8E6F-19528EE38971}" srcId="{741970AF-6DCA-47E1-8B55-156219676CAA}" destId="{E33E3F78-754A-4761-93E6-DA0640FA7805}" srcOrd="2" destOrd="0" parTransId="{304C6F7D-880F-47D4-9AC2-B97248D5FBD5}" sibTransId="{B1EB43E6-63A1-4658-B68C-87612807F5C9}"/>
    <dgm:cxn modelId="{D79EF8BB-768F-4C66-B73C-DBC358F4B877}" type="presOf" srcId="{23A49BA0-6085-452D-9A6C-3007A496C18F}" destId="{4E3F3AE8-8D3C-4312-B53D-900FE9EB0A25}" srcOrd="0" destOrd="2" presId="urn:microsoft.com/office/officeart/2005/8/layout/hierarchy3"/>
    <dgm:cxn modelId="{AA1D3758-D4CE-4139-84FB-2F011E95D346}" type="presOf" srcId="{0E174430-4552-41B8-8DED-3D8661CB43A1}" destId="{D4565D34-28B8-4C82-84B9-F6E666149D8D}" srcOrd="0" destOrd="0" presId="urn:microsoft.com/office/officeart/2005/8/layout/hierarchy3"/>
    <dgm:cxn modelId="{2A41DC71-7EA1-4E05-B15C-03DE5C372D4F}" type="presOf" srcId="{60A78004-7AC4-4C00-B39D-5CBE9304F4F2}" destId="{3119B19F-5694-481A-ABB1-962B4E9F49F4}" srcOrd="1" destOrd="0" presId="urn:microsoft.com/office/officeart/2005/8/layout/hierarchy3"/>
    <dgm:cxn modelId="{06AECD5D-4EF3-49BB-B58C-EF67DCB746A7}" type="presOf" srcId="{BFF26A87-5F45-4AD8-8A25-AF051CAECA78}" destId="{7329B02F-FAB2-4BA0-9E17-F48CE4F19159}" srcOrd="0" destOrd="0" presId="urn:microsoft.com/office/officeart/2005/8/layout/hierarchy3"/>
    <dgm:cxn modelId="{A4224E4A-7903-4135-8BD6-B05EFFB55810}" type="presOf" srcId="{D19E595E-9E89-414B-9F32-8C5C8249DB05}" destId="{AF1BFB4E-60A0-4376-A6D6-1C7C0F823F32}" srcOrd="0" destOrd="0" presId="urn:microsoft.com/office/officeart/2005/8/layout/hierarchy3"/>
    <dgm:cxn modelId="{1C037A66-471D-4D1C-8604-691800A07EC3}" srcId="{741970AF-6DCA-47E1-8B55-156219676CAA}" destId="{53F22F8A-60EC-49B4-AC4D-1C5F02B8D4EA}" srcOrd="0" destOrd="0" parTransId="{A2F60585-E758-4BB7-8085-774E748D1D9F}" sibTransId="{C1D06C95-726E-4857-9DA2-4D6DD407C0AE}"/>
    <dgm:cxn modelId="{AB2C8CD8-A175-432B-9099-364F21CA82F6}" srcId="{60A78004-7AC4-4C00-B39D-5CBE9304F4F2}" destId="{F7F7F5FA-F7E8-4C63-99D9-5AB4310DEEB9}" srcOrd="1" destOrd="0" parTransId="{BFF26A87-5F45-4AD8-8A25-AF051CAECA78}" sibTransId="{8E9967A8-B11B-4AA6-99B9-3D0D2D8D4037}"/>
    <dgm:cxn modelId="{C54BD745-7FDC-42B3-B74A-295D82B1AE78}" srcId="{D19E595E-9E89-414B-9F32-8C5C8249DB05}" destId="{60A78004-7AC4-4C00-B39D-5CBE9304F4F2}" srcOrd="0" destOrd="0" parTransId="{3F811280-6EB6-4A68-81EC-3BC243C33308}" sibTransId="{F6D44850-ED9B-4253-A29F-C1C2EF574E1D}"/>
    <dgm:cxn modelId="{D72AF181-5981-40D7-BD33-3884938C73F3}" type="presParOf" srcId="{AF1BFB4E-60A0-4376-A6D6-1C7C0F823F32}" destId="{76251E27-D3E3-4B3A-960C-548716705347}" srcOrd="0" destOrd="0" presId="urn:microsoft.com/office/officeart/2005/8/layout/hierarchy3"/>
    <dgm:cxn modelId="{42D6CBC3-7539-4E91-A13A-C6153B01C456}" type="presParOf" srcId="{76251E27-D3E3-4B3A-960C-548716705347}" destId="{74DA2128-F7C9-4493-B278-C04A7A9663D2}" srcOrd="0" destOrd="0" presId="urn:microsoft.com/office/officeart/2005/8/layout/hierarchy3"/>
    <dgm:cxn modelId="{18A364F4-E7E3-494D-839C-31FA3DB2C7CE}" type="presParOf" srcId="{74DA2128-F7C9-4493-B278-C04A7A9663D2}" destId="{46C202E9-07C0-4568-8734-1F1BB63B84A8}" srcOrd="0" destOrd="0" presId="urn:microsoft.com/office/officeart/2005/8/layout/hierarchy3"/>
    <dgm:cxn modelId="{3CD11CFF-5973-4E2E-BA33-A7772B21D5B4}" type="presParOf" srcId="{74DA2128-F7C9-4493-B278-C04A7A9663D2}" destId="{3119B19F-5694-481A-ABB1-962B4E9F49F4}" srcOrd="1" destOrd="0" presId="urn:microsoft.com/office/officeart/2005/8/layout/hierarchy3"/>
    <dgm:cxn modelId="{08531A95-8529-42A4-8899-5793FA5354D9}" type="presParOf" srcId="{76251E27-D3E3-4B3A-960C-548716705347}" destId="{67137DC9-2FCD-470C-8095-634854080784}" srcOrd="1" destOrd="0" presId="urn:microsoft.com/office/officeart/2005/8/layout/hierarchy3"/>
    <dgm:cxn modelId="{C493EFD9-3994-4F99-9E06-DF56732DC389}" type="presParOf" srcId="{67137DC9-2FCD-470C-8095-634854080784}" destId="{D4565D34-28B8-4C82-84B9-F6E666149D8D}" srcOrd="0" destOrd="0" presId="urn:microsoft.com/office/officeart/2005/8/layout/hierarchy3"/>
    <dgm:cxn modelId="{9DCBDC87-8CDF-4D93-ACBD-00F7F7C64705}" type="presParOf" srcId="{67137DC9-2FCD-470C-8095-634854080784}" destId="{4E3F3AE8-8D3C-4312-B53D-900FE9EB0A25}" srcOrd="1" destOrd="0" presId="urn:microsoft.com/office/officeart/2005/8/layout/hierarchy3"/>
    <dgm:cxn modelId="{2C4B53DC-5DD2-4B9A-B1A7-F0C2A4EED359}" type="presParOf" srcId="{67137DC9-2FCD-470C-8095-634854080784}" destId="{7329B02F-FAB2-4BA0-9E17-F48CE4F19159}" srcOrd="2" destOrd="0" presId="urn:microsoft.com/office/officeart/2005/8/layout/hierarchy3"/>
    <dgm:cxn modelId="{E01C2F64-ADF3-4EE0-ABB2-3B44C586264A}" type="presParOf" srcId="{67137DC9-2FCD-470C-8095-634854080784}" destId="{BBB12398-4C82-4047-8FFC-FB72ED045B31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C202E9-07C0-4568-8734-1F1BB63B84A8}">
      <dsp:nvSpPr>
        <dsp:cNvPr id="0" name=""/>
        <dsp:cNvSpPr/>
      </dsp:nvSpPr>
      <dsp:spPr>
        <a:xfrm>
          <a:off x="1220190" y="1646"/>
          <a:ext cx="4468812" cy="76173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600" kern="1200" dirty="0"/>
            <a:t>Integer</a:t>
          </a:r>
        </a:p>
      </dsp:txBody>
      <dsp:txXfrm>
        <a:off x="1242500" y="23956"/>
        <a:ext cx="4424192" cy="717111"/>
      </dsp:txXfrm>
    </dsp:sp>
    <dsp:sp modelId="{D4565D34-28B8-4C82-84B9-F6E666149D8D}">
      <dsp:nvSpPr>
        <dsp:cNvPr id="0" name=""/>
        <dsp:cNvSpPr/>
      </dsp:nvSpPr>
      <dsp:spPr>
        <a:xfrm>
          <a:off x="1667071" y="763377"/>
          <a:ext cx="446881" cy="1915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5902"/>
              </a:lnTo>
              <a:lnTo>
                <a:pt x="446881" y="1915902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3F3AE8-8D3C-4312-B53D-900FE9EB0A25}">
      <dsp:nvSpPr>
        <dsp:cNvPr id="0" name=""/>
        <dsp:cNvSpPr/>
      </dsp:nvSpPr>
      <dsp:spPr>
        <a:xfrm>
          <a:off x="2113953" y="1321979"/>
          <a:ext cx="4793856" cy="27146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35" tIns="59690" rIns="89535" bIns="59690" numCol="1" spcCol="1270" anchor="t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700" kern="1200" dirty="0"/>
            <a:t>Signed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700" kern="1200" dirty="0"/>
            <a:t>Sign and Magnitude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700" kern="1200" dirty="0"/>
            <a:t>1’s Complement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700" kern="1200" dirty="0"/>
            <a:t>2’s Complement</a:t>
          </a:r>
        </a:p>
      </dsp:txBody>
      <dsp:txXfrm>
        <a:off x="2193461" y="1401487"/>
        <a:ext cx="4634840" cy="2555586"/>
      </dsp:txXfrm>
    </dsp:sp>
    <dsp:sp modelId="{7329B02F-FAB2-4BA0-9E17-F48CE4F19159}">
      <dsp:nvSpPr>
        <dsp:cNvPr id="0" name=""/>
        <dsp:cNvSpPr/>
      </dsp:nvSpPr>
      <dsp:spPr>
        <a:xfrm>
          <a:off x="1667071" y="763377"/>
          <a:ext cx="446881" cy="4242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42724"/>
              </a:lnTo>
              <a:lnTo>
                <a:pt x="446881" y="4242724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B12398-4C82-4047-8FFC-FB72ED045B31}">
      <dsp:nvSpPr>
        <dsp:cNvPr id="0" name=""/>
        <dsp:cNvSpPr/>
      </dsp:nvSpPr>
      <dsp:spPr>
        <a:xfrm>
          <a:off x="2113953" y="4595183"/>
          <a:ext cx="3575050" cy="8218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993165"/>
              <a:satOff val="576"/>
              <a:lumOff val="5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35" tIns="59690" rIns="89535" bIns="5969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700" kern="1200" dirty="0"/>
            <a:t>Unsigned</a:t>
          </a:r>
        </a:p>
      </dsp:txBody>
      <dsp:txXfrm>
        <a:off x="2138024" y="4619254"/>
        <a:ext cx="3526908" cy="7736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22F9BAF-8F27-4A0F-800A-598C0950EFDC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B1CA261-1393-4DBA-BDBC-F66FE72CC2B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208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9BAF-8F27-4A0F-800A-598C0950EFDC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A261-1393-4DBA-BDBC-F66FE72CC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45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9BAF-8F27-4A0F-800A-598C0950EFDC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A261-1393-4DBA-BDBC-F66FE72CC2B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35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9BAF-8F27-4A0F-800A-598C0950EFDC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A261-1393-4DBA-BDBC-F66FE72CC2B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148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9BAF-8F27-4A0F-800A-598C0950EFDC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A261-1393-4DBA-BDBC-F66FE72CC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57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9BAF-8F27-4A0F-800A-598C0950EFDC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A261-1393-4DBA-BDBC-F66FE72CC2B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058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9BAF-8F27-4A0F-800A-598C0950EFDC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A261-1393-4DBA-BDBC-F66FE72CC2B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8169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9BAF-8F27-4A0F-800A-598C0950EFDC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A261-1393-4DBA-BDBC-F66FE72CC2B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643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9BAF-8F27-4A0F-800A-598C0950EFDC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A261-1393-4DBA-BDBC-F66FE72CC2B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49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9BAF-8F27-4A0F-800A-598C0950EFDC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A261-1393-4DBA-BDBC-F66FE72CC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097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9BAF-8F27-4A0F-800A-598C0950EFDC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A261-1393-4DBA-BDBC-F66FE72CC2B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412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9BAF-8F27-4A0F-800A-598C0950EFDC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A261-1393-4DBA-BDBC-F66FE72CC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35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9BAF-8F27-4A0F-800A-598C0950EFDC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A261-1393-4DBA-BDBC-F66FE72CC2BC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4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9BAF-8F27-4A0F-800A-598C0950EFDC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A261-1393-4DBA-BDBC-F66FE72CC2B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866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9BAF-8F27-4A0F-800A-598C0950EFDC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A261-1393-4DBA-BDBC-F66FE72CC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546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9BAF-8F27-4A0F-800A-598C0950EFDC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A261-1393-4DBA-BDBC-F66FE72CC2B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245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9BAF-8F27-4A0F-800A-598C0950EFDC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A261-1393-4DBA-BDBC-F66FE72CC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436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22F9BAF-8F27-4A0F-800A-598C0950EFDC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B1CA261-1393-4DBA-BDBC-F66FE72CC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222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AAB64-C4F6-9575-6B79-F3A44F779E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Number System and Computer Arithmetic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C7B96-35AA-BD27-91C4-B89F2D05B6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336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D97DB-68DA-F17F-AE09-618D27EC5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Signed Integers</a:t>
            </a:r>
            <a:br>
              <a:rPr lang="en-IN" dirty="0"/>
            </a:br>
            <a:r>
              <a:rPr lang="en-IN" dirty="0"/>
              <a:t>2’s Complement Representation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D5F1C2-0893-C8D7-F1E0-84EF403A1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530" y="2441359"/>
            <a:ext cx="7471901" cy="395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8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loud 5">
            <a:extLst>
              <a:ext uri="{FF2B5EF4-FFF2-40B4-BE49-F238E27FC236}">
                <a16:creationId xmlns:a16="http://schemas.microsoft.com/office/drawing/2014/main" id="{56AF468A-504C-8C7B-DBE3-67BD7CF3C808}"/>
              </a:ext>
            </a:extLst>
          </p:cNvPr>
          <p:cNvSpPr/>
          <p:nvPr/>
        </p:nvSpPr>
        <p:spPr>
          <a:xfrm>
            <a:off x="1420427" y="4360447"/>
            <a:ext cx="4216893" cy="1997475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A44928-DDD7-0F77-986B-FD75318EF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6" y="636884"/>
            <a:ext cx="9601196" cy="1303867"/>
          </a:xfrm>
        </p:spPr>
        <p:txBody>
          <a:bodyPr/>
          <a:lstStyle/>
          <a:p>
            <a:r>
              <a:rPr lang="en-IN" dirty="0"/>
              <a:t>Binary Addition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82A6E2A-338C-21B8-6C6F-9E7401AD8F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9789325"/>
              </p:ext>
            </p:extLst>
          </p:nvPr>
        </p:nvGraphicFramePr>
        <p:xfrm>
          <a:off x="1295402" y="2099039"/>
          <a:ext cx="96012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val="2344176833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1561171230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3670828530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61769325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Input Bits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Carry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140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691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315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212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29559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8F413D4-8BEE-2C31-86DE-DA85463BA242}"/>
              </a:ext>
            </a:extLst>
          </p:cNvPr>
          <p:cNvSpPr txBox="1"/>
          <p:nvPr/>
        </p:nvSpPr>
        <p:spPr>
          <a:xfrm>
            <a:off x="2077375" y="4820575"/>
            <a:ext cx="47495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1+1+1=11</a:t>
            </a:r>
          </a:p>
          <a:p>
            <a:r>
              <a:rPr lang="en-IN" sz="3200" b="1" dirty="0"/>
              <a:t>1+1+1+1=100</a:t>
            </a:r>
          </a:p>
        </p:txBody>
      </p:sp>
    </p:spTree>
    <p:extLst>
      <p:ext uri="{BB962C8B-B14F-4D97-AF65-F5344CB8AC3E}">
        <p14:creationId xmlns:p14="http://schemas.microsoft.com/office/powerpoint/2010/main" val="92140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681687"/>
            <a:ext cx="9601196" cy="846668"/>
          </a:xfrm>
        </p:spPr>
        <p:txBody>
          <a:bodyPr/>
          <a:lstStyle/>
          <a:p>
            <a:r>
              <a:rPr lang="en-IN" dirty="0" smtClean="0"/>
              <a:t>Unsigned Binary Multiplication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2570" y="1528355"/>
            <a:ext cx="6805749" cy="461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1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Multiplication Algorithm &amp; Division Algorithm - Computer Science  Engineering (CSE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2" y="1293223"/>
            <a:ext cx="9601195" cy="4650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30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B0F2-258E-663E-DF3D-A057AF291EA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38453" y="654190"/>
            <a:ext cx="3525175" cy="1303337"/>
          </a:xfrm>
        </p:spPr>
        <p:txBody>
          <a:bodyPr>
            <a:normAutofit fontScale="90000"/>
          </a:bodyPr>
          <a:lstStyle/>
          <a:p>
            <a:r>
              <a:rPr lang="en-IN" dirty="0"/>
              <a:t>Integer Representation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60AF63D-7341-800E-16D5-EDE9D517B1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0258552"/>
              </p:ext>
            </p:extLst>
          </p:nvPr>
        </p:nvGraphicFramePr>
        <p:xfrm>
          <a:off x="3514572" y="65419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508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F88E93-7050-E25D-426D-7BFD0AE1CD46}"/>
              </a:ext>
            </a:extLst>
          </p:cNvPr>
          <p:cNvSpPr txBox="1"/>
          <p:nvPr/>
        </p:nvSpPr>
        <p:spPr>
          <a:xfrm>
            <a:off x="1078636" y="680828"/>
            <a:ext cx="10364679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Computers uses </a:t>
            </a:r>
            <a:r>
              <a:rPr lang="en-US" sz="2400" b="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a fixed number of bits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 to represent an integer. 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2400" b="0" i="0" dirty="0">
              <a:solidFill>
                <a:srgbClr val="FF0000"/>
              </a:solidFill>
              <a:effectLst/>
              <a:latin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The commonly-used bit-lengths for integers are 8-bit, 16-bit, 32-bit or 64-bit. 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2400" b="0" i="0" dirty="0">
              <a:solidFill>
                <a:srgbClr val="FF0000"/>
              </a:solidFill>
              <a:effectLst/>
              <a:latin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Besides bit-lengths, there are two representation schemes for integers: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b="1" i="1" dirty="0">
                <a:solidFill>
                  <a:srgbClr val="0070C0"/>
                </a:solidFill>
                <a:effectLst/>
                <a:latin typeface="Times New Roman" panose="02020603050405020304" pitchFamily="18" charset="0"/>
              </a:rPr>
              <a:t>Unsigned Integers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</a:rPr>
              <a:t>: can represent zero and positive integers.</a:t>
            </a:r>
          </a:p>
          <a:p>
            <a:pPr marL="457200" indent="-457200" algn="l">
              <a:buFont typeface="+mj-lt"/>
              <a:buAutoNum type="arabicPeriod"/>
            </a:pPr>
            <a:endParaRPr lang="en-US" sz="2400" b="1" i="0" dirty="0">
              <a:solidFill>
                <a:srgbClr val="0070C0"/>
              </a:solidFill>
              <a:effectLst/>
              <a:latin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b="1" i="1" dirty="0">
                <a:solidFill>
                  <a:srgbClr val="0070C0"/>
                </a:solidFill>
                <a:effectLst/>
                <a:latin typeface="Times New Roman" panose="02020603050405020304" pitchFamily="18" charset="0"/>
              </a:rPr>
              <a:t>Signed Integers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</a:rPr>
              <a:t>: can represent zero, positive and negative integers. </a:t>
            </a:r>
          </a:p>
          <a:p>
            <a:pPr algn="l"/>
            <a:r>
              <a:rPr lang="en-US" sz="2400" b="1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	Three representation schemes had been proposed for signed integers: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1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Sign-Magnitude representation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1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1's Complement representation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1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2's Complement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4752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4EE85-1F58-0786-9BD1-76CA0EC7E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330198"/>
            <a:ext cx="9601196" cy="1303867"/>
          </a:xfrm>
        </p:spPr>
        <p:txBody>
          <a:bodyPr/>
          <a:lstStyle/>
          <a:p>
            <a:r>
              <a:rPr lang="en-IN" dirty="0"/>
              <a:t>Unsigned Integers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AD6E1-3975-1667-37DF-D49A16DB8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740" y="1445843"/>
            <a:ext cx="10902518" cy="3318936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Unsigned integers can represent zero and positive integers, but not negative integers. An n-bit unsigned integer can represent integers from 0 to (2^n)-1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B37097D-B53D-9D45-4CF0-666E1AD1A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276276"/>
              </p:ext>
            </p:extLst>
          </p:nvPr>
        </p:nvGraphicFramePr>
        <p:xfrm>
          <a:off x="768771" y="2423605"/>
          <a:ext cx="10630157" cy="3799641"/>
        </p:xfrm>
        <a:graphic>
          <a:graphicData uri="http://schemas.openxmlformats.org/drawingml/2006/table">
            <a:tbl>
              <a:tblPr/>
              <a:tblGrid>
                <a:gridCol w="3543386">
                  <a:extLst>
                    <a:ext uri="{9D8B030D-6E8A-4147-A177-3AD203B41FA5}">
                      <a16:colId xmlns:a16="http://schemas.microsoft.com/office/drawing/2014/main" val="2763140101"/>
                    </a:ext>
                  </a:extLst>
                </a:gridCol>
                <a:gridCol w="1811467">
                  <a:extLst>
                    <a:ext uri="{9D8B030D-6E8A-4147-A177-3AD203B41FA5}">
                      <a16:colId xmlns:a16="http://schemas.microsoft.com/office/drawing/2014/main" val="2745825436"/>
                    </a:ext>
                  </a:extLst>
                </a:gridCol>
                <a:gridCol w="5275304">
                  <a:extLst>
                    <a:ext uri="{9D8B030D-6E8A-4147-A177-3AD203B41FA5}">
                      <a16:colId xmlns:a16="http://schemas.microsoft.com/office/drawing/2014/main" val="3615573810"/>
                    </a:ext>
                  </a:extLst>
                </a:gridCol>
              </a:tblGrid>
              <a:tr h="524088">
                <a:tc>
                  <a:txBody>
                    <a:bodyPr/>
                    <a:lstStyle/>
                    <a:p>
                      <a:pPr algn="ctr"/>
                      <a:r>
                        <a:rPr lang="en-IN" sz="2400" b="1" i="0" dirty="0">
                          <a:solidFill>
                            <a:srgbClr val="FF0000"/>
                          </a:solidFill>
                        </a:rPr>
                        <a:t>n= number of bits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i="0" dirty="0">
                          <a:solidFill>
                            <a:srgbClr val="FF0000"/>
                          </a:solidFill>
                        </a:rPr>
                        <a:t>Minimum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i="0" dirty="0">
                          <a:solidFill>
                            <a:srgbClr val="FF0000"/>
                          </a:solidFill>
                        </a:rPr>
                        <a:t>Maximum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537517"/>
                  </a:ext>
                </a:extLst>
              </a:tr>
              <a:tr h="524088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>
                          <a:solidFill>
                            <a:srgbClr val="00B050"/>
                          </a:solidFill>
                        </a:rPr>
                        <a:t>(2^8)-1  (=255)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8442189"/>
                  </a:ext>
                </a:extLst>
              </a:tr>
              <a:tr h="524088">
                <a:tc>
                  <a:txBody>
                    <a:bodyPr/>
                    <a:lstStyle/>
                    <a:p>
                      <a:pPr algn="ctr"/>
                      <a:r>
                        <a:rPr lang="en-IN" sz="2400" b="1">
                          <a:solidFill>
                            <a:srgbClr val="00B050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B050"/>
                          </a:solidFill>
                        </a:rPr>
                        <a:t>(2^16)-1 (=65,535)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3089397"/>
                  </a:ext>
                </a:extLst>
              </a:tr>
              <a:tr h="917155">
                <a:tc>
                  <a:txBody>
                    <a:bodyPr/>
                    <a:lstStyle/>
                    <a:p>
                      <a:pPr algn="ctr"/>
                      <a:r>
                        <a:rPr lang="en-IN" sz="2400" b="1">
                          <a:solidFill>
                            <a:srgbClr val="00B050"/>
                          </a:solidFill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B050"/>
                          </a:solidFill>
                        </a:rPr>
                        <a:t>(2^32)-1 (=4,294,967,295) (9+ digits)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0585206"/>
                  </a:ext>
                </a:extLst>
              </a:tr>
              <a:tr h="1310222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B050"/>
                          </a:solidFill>
                        </a:rPr>
                        <a:t>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B050"/>
                          </a:solidFill>
                        </a:rPr>
                        <a:t>(2^64)-1 (=18,446,744,073,709,551,615) (19+ digits)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3186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939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B38AF-312D-C86B-E711-E2207A756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674675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IN" dirty="0"/>
              <a:t>Signed Integers</a:t>
            </a:r>
            <a:br>
              <a:rPr lang="en-IN" dirty="0"/>
            </a:br>
            <a:r>
              <a:rPr lang="en-IN" dirty="0"/>
              <a:t>Sign Magnitude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EE5D4-5957-5586-AEFB-57EC2ECFC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6046432" cy="3318936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most-significant bit (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msb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 is the 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sign bit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0 representing positive integer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1 representing negative integer.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remaining 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-1 bits represents the magnitude (absolute value) of the integer. </a:t>
            </a:r>
          </a:p>
          <a:p>
            <a:endParaRPr lang="en-IN" sz="2800" dirty="0"/>
          </a:p>
        </p:txBody>
      </p:sp>
      <p:pic>
        <p:nvPicPr>
          <p:cNvPr id="2050" name="Picture 2" descr="Difference between Signed magnitude and 2's complement - GeeksforGeeks">
            <a:extLst>
              <a:ext uri="{FF2B5EF4-FFF2-40B4-BE49-F238E27FC236}">
                <a16:creationId xmlns:a16="http://schemas.microsoft.com/office/drawing/2014/main" id="{DF7B3C3B-B0C2-12E4-0CAC-62625482D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504" y="2711195"/>
            <a:ext cx="4261282" cy="2584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1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loud 9">
            <a:extLst>
              <a:ext uri="{FF2B5EF4-FFF2-40B4-BE49-F238E27FC236}">
                <a16:creationId xmlns:a16="http://schemas.microsoft.com/office/drawing/2014/main" id="{838A1889-4F9E-5598-12A9-B1597B0A0972}"/>
              </a:ext>
            </a:extLst>
          </p:cNvPr>
          <p:cNvSpPr/>
          <p:nvPr/>
        </p:nvSpPr>
        <p:spPr>
          <a:xfrm>
            <a:off x="5609947" y="2283313"/>
            <a:ext cx="7058488" cy="4073099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637385DB-1154-A702-8A20-FAB0096CA47D}"/>
              </a:ext>
            </a:extLst>
          </p:cNvPr>
          <p:cNvSpPr/>
          <p:nvPr/>
        </p:nvSpPr>
        <p:spPr>
          <a:xfrm>
            <a:off x="6755907" y="754601"/>
            <a:ext cx="2219418" cy="1296140"/>
          </a:xfrm>
          <a:prstGeom prst="cloud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7BA4CA-E82F-7522-B18C-343BA14C8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09" y="615240"/>
            <a:ext cx="5306951" cy="55813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6955BF-A742-BFAC-A787-6DCE2C007E26}"/>
              </a:ext>
            </a:extLst>
          </p:cNvPr>
          <p:cNvSpPr txBox="1"/>
          <p:nvPr/>
        </p:nvSpPr>
        <p:spPr>
          <a:xfrm>
            <a:off x="6220289" y="2891368"/>
            <a:ext cx="51016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b="1" dirty="0"/>
              <a:t>This is not possible in number system.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b="1" dirty="0"/>
              <a:t>so this is drawback of sign and magnitude representation method.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b="1" dirty="0"/>
              <a:t>Therefore we use 2’s complement method to represent signed number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7BD266-293D-E4C9-60D3-043BBCBC19BA}"/>
              </a:ext>
            </a:extLst>
          </p:cNvPr>
          <p:cNvSpPr txBox="1"/>
          <p:nvPr/>
        </p:nvSpPr>
        <p:spPr>
          <a:xfrm>
            <a:off x="7308542" y="987173"/>
            <a:ext cx="14625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0 and -0 ? </a:t>
            </a:r>
          </a:p>
        </p:txBody>
      </p:sp>
    </p:spTree>
    <p:extLst>
      <p:ext uri="{BB962C8B-B14F-4D97-AF65-F5344CB8AC3E}">
        <p14:creationId xmlns:p14="http://schemas.microsoft.com/office/powerpoint/2010/main" val="86298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B38AF-312D-C86B-E711-E2207A756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258" y="526098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IN" dirty="0"/>
              <a:t>Signed Integers</a:t>
            </a:r>
            <a:br>
              <a:rPr lang="en-IN" dirty="0"/>
            </a:br>
            <a:r>
              <a:rPr lang="en-IN" dirty="0"/>
              <a:t>1’s Complement Representation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DD5ACE6-021A-A545-DA11-0ADC6420B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819571"/>
              </p:ext>
            </p:extLst>
          </p:nvPr>
        </p:nvGraphicFramePr>
        <p:xfrm>
          <a:off x="2262820" y="2064058"/>
          <a:ext cx="8128000" cy="94488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31997299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87858040"/>
                    </a:ext>
                  </a:extLst>
                </a:gridCol>
              </a:tblGrid>
              <a:tr h="865211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Sign Bit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1’s complement of actual binary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415213"/>
                  </a:ext>
                </a:extLst>
              </a:tr>
            </a:tbl>
          </a:graphicData>
        </a:graphic>
      </p:graphicFrame>
      <p:pic>
        <p:nvPicPr>
          <p:cNvPr id="3" name="Picture 4" descr="Lightbox">
            <a:extLst>
              <a:ext uri="{FF2B5EF4-FFF2-40B4-BE49-F238E27FC236}">
                <a16:creationId xmlns:a16="http://schemas.microsoft.com/office/drawing/2014/main" id="{B7D28CF6-4E61-BD7C-C52E-351085552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820" y="3169051"/>
            <a:ext cx="7174143" cy="3089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Lightbox">
            <a:extLst>
              <a:ext uri="{FF2B5EF4-FFF2-40B4-BE49-F238E27FC236}">
                <a16:creationId xmlns:a16="http://schemas.microsoft.com/office/drawing/2014/main" id="{C9FF09BB-FDEE-C683-7DF2-87590122DA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15" t="69741" r="25655" b="12258"/>
          <a:stretch/>
        </p:blipFill>
        <p:spPr bwMode="auto">
          <a:xfrm>
            <a:off x="6257440" y="4013424"/>
            <a:ext cx="669303" cy="556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Lightbox">
            <a:extLst>
              <a:ext uri="{FF2B5EF4-FFF2-40B4-BE49-F238E27FC236}">
                <a16:creationId xmlns:a16="http://schemas.microsoft.com/office/drawing/2014/main" id="{BFAC9A30-5934-6BF1-CDA8-F780AA7AE5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14" t="28690" r="34888" b="55431"/>
          <a:stretch/>
        </p:blipFill>
        <p:spPr bwMode="auto">
          <a:xfrm>
            <a:off x="6931456" y="4071889"/>
            <a:ext cx="659876" cy="49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Lightbox">
            <a:extLst>
              <a:ext uri="{FF2B5EF4-FFF2-40B4-BE49-F238E27FC236}">
                <a16:creationId xmlns:a16="http://schemas.microsoft.com/office/drawing/2014/main" id="{3169486F-17DA-43F7-6C22-4CFCC12DE4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14" t="28690" r="34888" b="55431"/>
          <a:stretch/>
        </p:blipFill>
        <p:spPr bwMode="auto">
          <a:xfrm>
            <a:off x="7591332" y="4046211"/>
            <a:ext cx="659876" cy="49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91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E3B33F8-FD3E-8233-D7DE-3D2016132CFA}"/>
              </a:ext>
            </a:extLst>
          </p:cNvPr>
          <p:cNvSpPr/>
          <p:nvPr/>
        </p:nvSpPr>
        <p:spPr>
          <a:xfrm>
            <a:off x="2095130" y="1589103"/>
            <a:ext cx="8149701" cy="435005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34357C5-01D9-2973-7E60-612AA5409628}"/>
              </a:ext>
            </a:extLst>
          </p:cNvPr>
          <p:cNvSpPr txBox="1">
            <a:spLocks/>
          </p:cNvSpPr>
          <p:nvPr/>
        </p:nvSpPr>
        <p:spPr>
          <a:xfrm>
            <a:off x="1384177" y="204158"/>
            <a:ext cx="9601196" cy="1303867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1’s Complement Representation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C80BEA-CEE3-4A7B-E405-0FDA0429BBDB}"/>
              </a:ext>
            </a:extLst>
          </p:cNvPr>
          <p:cNvSpPr txBox="1"/>
          <p:nvPr/>
        </p:nvSpPr>
        <p:spPr>
          <a:xfrm>
            <a:off x="2602637" y="2127928"/>
            <a:ext cx="752678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200" dirty="0"/>
              <a:t>Can represent numbers from -32,767 to 32,767.</a:t>
            </a:r>
          </a:p>
          <a:p>
            <a:pPr lvl="2"/>
            <a:r>
              <a:rPr lang="en-US" sz="3200" dirty="0"/>
              <a:t>-215+1 .. 215-1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200" dirty="0"/>
              <a:t>Arithmetic is easier than sign-magnitude.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rgbClr val="FF0000"/>
                </a:solidFill>
              </a:rPr>
              <a:t>But, still have two representations for zero:</a:t>
            </a:r>
          </a:p>
          <a:p>
            <a:pPr lvl="2"/>
            <a:r>
              <a:rPr lang="en-US" sz="3200" dirty="0">
                <a:solidFill>
                  <a:srgbClr val="FF0000"/>
                </a:solidFill>
              </a:rPr>
              <a:t> 0 = 00000000 00000000</a:t>
            </a:r>
          </a:p>
          <a:p>
            <a:pPr lvl="2"/>
            <a:r>
              <a:rPr lang="en-US" sz="3200" dirty="0">
                <a:solidFill>
                  <a:srgbClr val="FF0000"/>
                </a:solidFill>
              </a:rPr>
              <a:t>-0 = 11111111 11111111</a:t>
            </a:r>
          </a:p>
        </p:txBody>
      </p:sp>
    </p:spTree>
    <p:extLst>
      <p:ext uri="{BB962C8B-B14F-4D97-AF65-F5344CB8AC3E}">
        <p14:creationId xmlns:p14="http://schemas.microsoft.com/office/powerpoint/2010/main" val="163471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B99F201-8D02-45ED-4190-73D2A2C8E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969" y="760721"/>
            <a:ext cx="9601200" cy="1303337"/>
          </a:xfrm>
        </p:spPr>
        <p:txBody>
          <a:bodyPr>
            <a:normAutofit fontScale="90000"/>
          </a:bodyPr>
          <a:lstStyle/>
          <a:p>
            <a:r>
              <a:rPr lang="en-IN" dirty="0"/>
              <a:t>Signed Integers</a:t>
            </a:r>
            <a:br>
              <a:rPr lang="en-IN" dirty="0"/>
            </a:br>
            <a:r>
              <a:rPr lang="en-IN" dirty="0"/>
              <a:t>2’s Complement Representation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69233A2-63C1-E09A-36F7-80CFE3309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173495"/>
              </p:ext>
            </p:extLst>
          </p:nvPr>
        </p:nvGraphicFramePr>
        <p:xfrm>
          <a:off x="2262820" y="2064058"/>
          <a:ext cx="8128000" cy="94488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31997299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87858040"/>
                    </a:ext>
                  </a:extLst>
                </a:gridCol>
              </a:tblGrid>
              <a:tr h="865211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Sign Bit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2’s complement of actual binary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415213"/>
                  </a:ext>
                </a:extLst>
              </a:tr>
            </a:tbl>
          </a:graphicData>
        </a:graphic>
      </p:graphicFrame>
      <p:pic>
        <p:nvPicPr>
          <p:cNvPr id="1028" name="Picture 4" descr="Lightbox">
            <a:extLst>
              <a:ext uri="{FF2B5EF4-FFF2-40B4-BE49-F238E27FC236}">
                <a16:creationId xmlns:a16="http://schemas.microsoft.com/office/drawing/2014/main" id="{9A4EE9BD-6115-7AEA-5FE6-3496A2C50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820" y="3169051"/>
            <a:ext cx="7174143" cy="3089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90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232</TotalTime>
  <Words>228</Words>
  <Application>Microsoft Office PowerPoint</Application>
  <PresentationFormat>Widescreen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Garamond</vt:lpstr>
      <vt:lpstr>Times New Roman</vt:lpstr>
      <vt:lpstr>Wingdings</vt:lpstr>
      <vt:lpstr>Organic</vt:lpstr>
      <vt:lpstr>Number System and Computer Arithmetic</vt:lpstr>
      <vt:lpstr>Integer Representation</vt:lpstr>
      <vt:lpstr>PowerPoint Presentation</vt:lpstr>
      <vt:lpstr>Unsigned Integers</vt:lpstr>
      <vt:lpstr>Signed Integers Sign Magnitude Representation</vt:lpstr>
      <vt:lpstr>PowerPoint Presentation</vt:lpstr>
      <vt:lpstr>Signed Integers 1’s Complement Representation</vt:lpstr>
      <vt:lpstr>PowerPoint Presentation</vt:lpstr>
      <vt:lpstr>Signed Integers 2’s Complement Representation</vt:lpstr>
      <vt:lpstr>Signed Integers 2’s Complement Representation</vt:lpstr>
      <vt:lpstr>Binary Addition</vt:lpstr>
      <vt:lpstr>Unsigned Binary Multiplication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Smita Mande</dc:creator>
  <cp:lastModifiedBy>A</cp:lastModifiedBy>
  <cp:revision>41</cp:revision>
  <dcterms:created xsi:type="dcterms:W3CDTF">2022-12-14T04:58:36Z</dcterms:created>
  <dcterms:modified xsi:type="dcterms:W3CDTF">2023-04-27T16:44:59Z</dcterms:modified>
</cp:coreProperties>
</file>