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2851404" cy="68595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4323588"/>
            <a:ext cx="1743075" cy="779145"/>
          </a:xfrm>
          <a:custGeom>
            <a:avLst/>
            <a:gdLst/>
            <a:ahLst/>
            <a:cxnLst/>
            <a:rect l="l" t="t" r="r" b="b"/>
            <a:pathLst>
              <a:path w="1743075" h="779145">
                <a:moveTo>
                  <a:pt x="1346200" y="0"/>
                </a:moveTo>
                <a:lnTo>
                  <a:pt x="0" y="0"/>
                </a:lnTo>
                <a:lnTo>
                  <a:pt x="0" y="778763"/>
                </a:lnTo>
                <a:lnTo>
                  <a:pt x="1346200" y="778763"/>
                </a:lnTo>
                <a:lnTo>
                  <a:pt x="1355891" y="777956"/>
                </a:lnTo>
                <a:lnTo>
                  <a:pt x="1363821" y="775827"/>
                </a:lnTo>
                <a:lnTo>
                  <a:pt x="1369988" y="772816"/>
                </a:lnTo>
                <a:lnTo>
                  <a:pt x="1374394" y="769366"/>
                </a:lnTo>
                <a:lnTo>
                  <a:pt x="1374394" y="764667"/>
                </a:lnTo>
                <a:lnTo>
                  <a:pt x="1379093" y="764667"/>
                </a:lnTo>
                <a:lnTo>
                  <a:pt x="1735582" y="408178"/>
                </a:lnTo>
                <a:lnTo>
                  <a:pt x="1740868" y="399587"/>
                </a:lnTo>
                <a:lnTo>
                  <a:pt x="1742630" y="388794"/>
                </a:lnTo>
                <a:lnTo>
                  <a:pt x="1740868" y="377120"/>
                </a:lnTo>
                <a:lnTo>
                  <a:pt x="1735582" y="365887"/>
                </a:lnTo>
                <a:lnTo>
                  <a:pt x="1379093" y="14097"/>
                </a:lnTo>
                <a:lnTo>
                  <a:pt x="1379093" y="9398"/>
                </a:lnTo>
                <a:lnTo>
                  <a:pt x="1374394" y="9398"/>
                </a:lnTo>
                <a:lnTo>
                  <a:pt x="1369988" y="5947"/>
                </a:lnTo>
                <a:lnTo>
                  <a:pt x="1363821" y="2936"/>
                </a:lnTo>
                <a:lnTo>
                  <a:pt x="1355891" y="807"/>
                </a:lnTo>
                <a:lnTo>
                  <a:pt x="134620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26713" y="1670684"/>
            <a:ext cx="5338572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252525"/>
                </a:solidFill>
                <a:latin typeface="URW Gothic"/>
                <a:cs typeface="URW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600A38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7313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600A38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2851404" cy="68595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322320" y="2322576"/>
            <a:ext cx="7211568" cy="38267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600A38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2851404" cy="685952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79423" y="6807"/>
            <a:ext cx="9233153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600A38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62050" y="1518056"/>
            <a:ext cx="9867900" cy="47555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7313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9079">
              <a:lnSpc>
                <a:spcPct val="100000"/>
              </a:lnSpc>
              <a:spcBef>
                <a:spcPts val="100"/>
              </a:spcBef>
            </a:pPr>
            <a:r>
              <a:rPr dirty="0"/>
              <a:t>RISC</a:t>
            </a:r>
            <a:r>
              <a:rPr spc="-50" dirty="0"/>
              <a:t> </a:t>
            </a:r>
            <a:r>
              <a:rPr spc="-5" dirty="0"/>
              <a:t>Processors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9351" y="612393"/>
            <a:ext cx="8275955" cy="13100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just">
              <a:lnSpc>
                <a:spcPct val="100499"/>
              </a:lnSpc>
              <a:spcBef>
                <a:spcPts val="80"/>
              </a:spcBef>
            </a:pPr>
            <a:r>
              <a:rPr sz="2800" spc="-5" dirty="0">
                <a:solidFill>
                  <a:srgbClr val="282829"/>
                </a:solidFill>
              </a:rPr>
              <a:t>A </a:t>
            </a:r>
            <a:r>
              <a:rPr sz="2800" spc="-10" dirty="0">
                <a:solidFill>
                  <a:srgbClr val="282829"/>
                </a:solidFill>
              </a:rPr>
              <a:t>scalar </a:t>
            </a:r>
            <a:r>
              <a:rPr sz="2800" spc="-15" dirty="0">
                <a:solidFill>
                  <a:srgbClr val="282829"/>
                </a:solidFill>
              </a:rPr>
              <a:t>processor </a:t>
            </a:r>
            <a:r>
              <a:rPr sz="2800" spc="-5" dirty="0">
                <a:solidFill>
                  <a:srgbClr val="282829"/>
                </a:solidFill>
              </a:rPr>
              <a:t>is one </a:t>
            </a:r>
            <a:r>
              <a:rPr sz="2800" spc="-15" dirty="0">
                <a:solidFill>
                  <a:srgbClr val="282829"/>
                </a:solidFill>
              </a:rPr>
              <a:t>where </a:t>
            </a:r>
            <a:r>
              <a:rPr sz="2800" spc="-10" dirty="0">
                <a:solidFill>
                  <a:srgbClr val="282829"/>
                </a:solidFill>
              </a:rPr>
              <a:t>instructions </a:t>
            </a:r>
            <a:r>
              <a:rPr sz="2800" spc="-20" dirty="0">
                <a:solidFill>
                  <a:srgbClr val="282829"/>
                </a:solidFill>
              </a:rPr>
              <a:t>are </a:t>
            </a:r>
            <a:r>
              <a:rPr sz="2800" spc="-25" dirty="0">
                <a:solidFill>
                  <a:srgbClr val="282829"/>
                </a:solidFill>
              </a:rPr>
              <a:t>executed  </a:t>
            </a:r>
            <a:r>
              <a:rPr sz="2800" spc="-5" dirty="0">
                <a:solidFill>
                  <a:srgbClr val="282829"/>
                </a:solidFill>
              </a:rPr>
              <a:t>in a </a:t>
            </a:r>
            <a:r>
              <a:rPr sz="2800" spc="-10" dirty="0">
                <a:solidFill>
                  <a:srgbClr val="282829"/>
                </a:solidFill>
              </a:rPr>
              <a:t>pipeline </a:t>
            </a:r>
            <a:r>
              <a:rPr sz="2800" spc="-5" dirty="0">
                <a:solidFill>
                  <a:srgbClr val="282829"/>
                </a:solidFill>
              </a:rPr>
              <a:t>as </a:t>
            </a:r>
            <a:r>
              <a:rPr sz="2800" spc="-10" dirty="0">
                <a:solidFill>
                  <a:srgbClr val="282829"/>
                </a:solidFill>
              </a:rPr>
              <a:t>below but only </a:t>
            </a:r>
            <a:r>
              <a:rPr sz="2800" spc="-5" dirty="0">
                <a:solidFill>
                  <a:srgbClr val="282829"/>
                </a:solidFill>
              </a:rPr>
              <a:t>a </a:t>
            </a:r>
            <a:r>
              <a:rPr sz="2800" spc="-10" dirty="0">
                <a:solidFill>
                  <a:srgbClr val="282829"/>
                </a:solidFill>
              </a:rPr>
              <a:t>single instruction can be  </a:t>
            </a:r>
            <a:r>
              <a:rPr sz="2800" spc="-20" dirty="0">
                <a:solidFill>
                  <a:srgbClr val="282829"/>
                </a:solidFill>
              </a:rPr>
              <a:t>fetched </a:t>
            </a:r>
            <a:r>
              <a:rPr sz="2800" spc="-5" dirty="0">
                <a:solidFill>
                  <a:srgbClr val="282829"/>
                </a:solidFill>
              </a:rPr>
              <a:t>or </a:t>
            </a:r>
            <a:r>
              <a:rPr sz="2800" spc="-10" dirty="0">
                <a:solidFill>
                  <a:srgbClr val="282829"/>
                </a:solidFill>
              </a:rPr>
              <a:t>decoded </a:t>
            </a:r>
            <a:r>
              <a:rPr sz="2800" spc="-5" dirty="0">
                <a:solidFill>
                  <a:srgbClr val="282829"/>
                </a:solidFill>
              </a:rPr>
              <a:t>in a </a:t>
            </a:r>
            <a:r>
              <a:rPr sz="2800" spc="-10" dirty="0">
                <a:solidFill>
                  <a:srgbClr val="282829"/>
                </a:solidFill>
              </a:rPr>
              <a:t>single</a:t>
            </a:r>
            <a:r>
              <a:rPr sz="2800" spc="60" dirty="0">
                <a:solidFill>
                  <a:srgbClr val="282829"/>
                </a:solidFill>
              </a:rPr>
              <a:t> </a:t>
            </a:r>
            <a:r>
              <a:rPr sz="2800" spc="-10" dirty="0">
                <a:solidFill>
                  <a:srgbClr val="282829"/>
                </a:solidFill>
              </a:rPr>
              <a:t>cycle.</a:t>
            </a:r>
            <a:endParaRPr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0229" y="220217"/>
            <a:ext cx="9827260" cy="5772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75"/>
              </a:spcBef>
            </a:pPr>
            <a:r>
              <a:rPr sz="1800" dirty="0">
                <a:solidFill>
                  <a:srgbClr val="282829"/>
                </a:solidFill>
                <a:latin typeface="Carlito"/>
                <a:cs typeface="Carlito"/>
              </a:rPr>
              <a:t>A super </a:t>
            </a:r>
            <a:r>
              <a:rPr sz="1800" spc="-5" dirty="0">
                <a:solidFill>
                  <a:srgbClr val="282829"/>
                </a:solidFill>
                <a:latin typeface="Carlito"/>
                <a:cs typeface="Carlito"/>
              </a:rPr>
              <a:t>scalar </a:t>
            </a:r>
            <a:r>
              <a:rPr sz="1800" spc="-10" dirty="0">
                <a:solidFill>
                  <a:srgbClr val="282829"/>
                </a:solidFill>
                <a:latin typeface="Carlito"/>
                <a:cs typeface="Carlito"/>
              </a:rPr>
              <a:t>processor </a:t>
            </a:r>
            <a:r>
              <a:rPr sz="1800" spc="-5" dirty="0">
                <a:solidFill>
                  <a:srgbClr val="282829"/>
                </a:solidFill>
                <a:latin typeface="Carlito"/>
                <a:cs typeface="Carlito"/>
              </a:rPr>
              <a:t>on </a:t>
            </a:r>
            <a:r>
              <a:rPr sz="1800" dirty="0">
                <a:solidFill>
                  <a:srgbClr val="282829"/>
                </a:solidFill>
                <a:latin typeface="Carlito"/>
                <a:cs typeface="Carlito"/>
              </a:rPr>
              <a:t>the </a:t>
            </a:r>
            <a:r>
              <a:rPr sz="1800" spc="-5" dirty="0">
                <a:solidFill>
                  <a:srgbClr val="282829"/>
                </a:solidFill>
                <a:latin typeface="Carlito"/>
                <a:cs typeface="Carlito"/>
              </a:rPr>
              <a:t>other hand </a:t>
            </a:r>
            <a:r>
              <a:rPr sz="1800" spc="-10" dirty="0">
                <a:solidFill>
                  <a:srgbClr val="282829"/>
                </a:solidFill>
                <a:latin typeface="Carlito"/>
                <a:cs typeface="Carlito"/>
              </a:rPr>
              <a:t>can have </a:t>
            </a:r>
            <a:r>
              <a:rPr sz="1800" spc="-5" dirty="0">
                <a:solidFill>
                  <a:srgbClr val="282829"/>
                </a:solidFill>
                <a:latin typeface="Carlito"/>
                <a:cs typeface="Carlito"/>
              </a:rPr>
              <a:t>multiple </a:t>
            </a:r>
            <a:r>
              <a:rPr sz="1800" spc="-10" dirty="0">
                <a:solidFill>
                  <a:srgbClr val="282829"/>
                </a:solidFill>
                <a:latin typeface="Carlito"/>
                <a:cs typeface="Carlito"/>
              </a:rPr>
              <a:t>parallel instruction </a:t>
            </a:r>
            <a:r>
              <a:rPr sz="1800" spc="-5" dirty="0">
                <a:solidFill>
                  <a:srgbClr val="282829"/>
                </a:solidFill>
                <a:latin typeface="Carlito"/>
                <a:cs typeface="Carlito"/>
              </a:rPr>
              <a:t>pipelines. </a:t>
            </a:r>
            <a:r>
              <a:rPr sz="1800" dirty="0">
                <a:solidFill>
                  <a:srgbClr val="282829"/>
                </a:solidFill>
                <a:latin typeface="Carlito"/>
                <a:cs typeface="Carlito"/>
              </a:rPr>
              <a:t>A </a:t>
            </a:r>
            <a:r>
              <a:rPr sz="1800" spc="-5" dirty="0">
                <a:solidFill>
                  <a:srgbClr val="282829"/>
                </a:solidFill>
                <a:latin typeface="Carlito"/>
                <a:cs typeface="Carlito"/>
              </a:rPr>
              <a:t>2-way super  scalar </a:t>
            </a:r>
            <a:r>
              <a:rPr sz="1800" spc="-10" dirty="0">
                <a:solidFill>
                  <a:srgbClr val="282829"/>
                </a:solidFill>
                <a:latin typeface="Carlito"/>
                <a:cs typeface="Carlito"/>
              </a:rPr>
              <a:t>processor can </a:t>
            </a:r>
            <a:r>
              <a:rPr sz="1800" spc="-20" dirty="0">
                <a:solidFill>
                  <a:srgbClr val="282829"/>
                </a:solidFill>
                <a:latin typeface="Carlito"/>
                <a:cs typeface="Carlito"/>
              </a:rPr>
              <a:t>fetch </a:t>
            </a:r>
            <a:r>
              <a:rPr sz="1800" spc="-10" dirty="0">
                <a:solidFill>
                  <a:srgbClr val="282829"/>
                </a:solidFill>
                <a:latin typeface="Carlito"/>
                <a:cs typeface="Carlito"/>
              </a:rPr>
              <a:t>two instructions </a:t>
            </a:r>
            <a:r>
              <a:rPr sz="1800" spc="-5" dirty="0">
                <a:solidFill>
                  <a:srgbClr val="282829"/>
                </a:solidFill>
                <a:latin typeface="Carlito"/>
                <a:cs typeface="Carlito"/>
              </a:rPr>
              <a:t>per </a:t>
            </a:r>
            <a:r>
              <a:rPr sz="1800" spc="-10" dirty="0">
                <a:solidFill>
                  <a:srgbClr val="282829"/>
                </a:solidFill>
                <a:latin typeface="Carlito"/>
                <a:cs typeface="Carlito"/>
              </a:rPr>
              <a:t>cycle </a:t>
            </a:r>
            <a:r>
              <a:rPr sz="1800" dirty="0">
                <a:solidFill>
                  <a:srgbClr val="282829"/>
                </a:solidFill>
                <a:latin typeface="Carlito"/>
                <a:cs typeface="Carlito"/>
              </a:rPr>
              <a:t>and </a:t>
            </a:r>
            <a:r>
              <a:rPr sz="1800" spc="-5" dirty="0">
                <a:solidFill>
                  <a:srgbClr val="282829"/>
                </a:solidFill>
                <a:latin typeface="Carlito"/>
                <a:cs typeface="Carlito"/>
              </a:rPr>
              <a:t>supports </a:t>
            </a:r>
            <a:r>
              <a:rPr sz="1800" spc="-10" dirty="0">
                <a:solidFill>
                  <a:srgbClr val="282829"/>
                </a:solidFill>
                <a:latin typeface="Carlito"/>
                <a:cs typeface="Carlito"/>
              </a:rPr>
              <a:t>two parallel </a:t>
            </a:r>
            <a:r>
              <a:rPr sz="1800" spc="-5" dirty="0">
                <a:solidFill>
                  <a:srgbClr val="282829"/>
                </a:solidFill>
                <a:latin typeface="Carlito"/>
                <a:cs typeface="Carlito"/>
              </a:rPr>
              <a:t>pipeline </a:t>
            </a:r>
            <a:r>
              <a:rPr sz="1800" dirty="0">
                <a:solidFill>
                  <a:srgbClr val="282829"/>
                </a:solidFill>
                <a:latin typeface="Carlito"/>
                <a:cs typeface="Carlito"/>
              </a:rPr>
              <a:t>as</a:t>
            </a:r>
            <a:r>
              <a:rPr sz="1800" spc="235" dirty="0">
                <a:solidFill>
                  <a:srgbClr val="282829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282829"/>
                </a:solidFill>
                <a:latin typeface="Carlito"/>
                <a:cs typeface="Carlito"/>
              </a:rPr>
              <a:t>below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93518"/>
            <a:ext cx="9316211" cy="53644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70988" y="0"/>
            <a:ext cx="8410956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40735" y="598931"/>
            <a:ext cx="7821167" cy="4168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372739" y="5045455"/>
            <a:ext cx="6268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URW Gothic"/>
                <a:cs typeface="URW Gothic"/>
              </a:rPr>
              <a:t>It </a:t>
            </a:r>
            <a:r>
              <a:rPr sz="1800" spc="10" dirty="0">
                <a:latin typeface="URW Gothic"/>
                <a:cs typeface="URW Gothic"/>
              </a:rPr>
              <a:t>is </a:t>
            </a:r>
            <a:r>
              <a:rPr sz="1800" spc="-5" dirty="0">
                <a:latin typeface="URW Gothic"/>
                <a:cs typeface="URW Gothic"/>
              </a:rPr>
              <a:t>capable of performing </a:t>
            </a:r>
            <a:r>
              <a:rPr sz="1800" spc="-20" dirty="0">
                <a:latin typeface="URW Gothic"/>
                <a:cs typeface="URW Gothic"/>
              </a:rPr>
              <a:t>two </a:t>
            </a:r>
            <a:r>
              <a:rPr sz="1800" dirty="0">
                <a:latin typeface="URW Gothic"/>
                <a:cs typeface="URW Gothic"/>
              </a:rPr>
              <a:t>pipeline </a:t>
            </a:r>
            <a:r>
              <a:rPr sz="1800" spc="-10" dirty="0">
                <a:latin typeface="URW Gothic"/>
                <a:cs typeface="URW Gothic"/>
              </a:rPr>
              <a:t>stages per</a:t>
            </a:r>
            <a:r>
              <a:rPr sz="1800" spc="60" dirty="0">
                <a:latin typeface="URW Gothic"/>
                <a:cs typeface="URW Gothic"/>
              </a:rPr>
              <a:t> </a:t>
            </a:r>
            <a:r>
              <a:rPr sz="1800" spc="-5" dirty="0">
                <a:latin typeface="URW Gothic"/>
                <a:cs typeface="URW Gothic"/>
              </a:rPr>
              <a:t>cycle</a:t>
            </a:r>
            <a:endParaRPr sz="1800">
              <a:latin typeface="URW Gothic"/>
              <a:cs typeface="URW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11123676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53578" y="1816290"/>
            <a:ext cx="10546715" cy="5050155"/>
            <a:chOff x="1453578" y="1816290"/>
            <a:chExt cx="10546715" cy="5050155"/>
          </a:xfrm>
        </p:grpSpPr>
        <p:sp>
          <p:nvSpPr>
            <p:cNvPr id="3" name="object 3"/>
            <p:cNvSpPr/>
            <p:nvPr/>
          </p:nvSpPr>
          <p:spPr>
            <a:xfrm>
              <a:off x="1461516" y="1824227"/>
              <a:ext cx="10530840" cy="5034280"/>
            </a:xfrm>
            <a:custGeom>
              <a:avLst/>
              <a:gdLst/>
              <a:ahLst/>
              <a:cxnLst/>
              <a:rect l="l" t="t" r="r" b="b"/>
              <a:pathLst>
                <a:path w="10530840" h="5034280">
                  <a:moveTo>
                    <a:pt x="9691878" y="0"/>
                  </a:moveTo>
                  <a:lnTo>
                    <a:pt x="838961" y="0"/>
                  </a:lnTo>
                  <a:lnTo>
                    <a:pt x="791359" y="1328"/>
                  </a:lnTo>
                  <a:lnTo>
                    <a:pt x="744452" y="5265"/>
                  </a:lnTo>
                  <a:lnTo>
                    <a:pt x="698312" y="11741"/>
                  </a:lnTo>
                  <a:lnTo>
                    <a:pt x="653010" y="20685"/>
                  </a:lnTo>
                  <a:lnTo>
                    <a:pt x="608617" y="32025"/>
                  </a:lnTo>
                  <a:lnTo>
                    <a:pt x="565203" y="45691"/>
                  </a:lnTo>
                  <a:lnTo>
                    <a:pt x="522839" y="61612"/>
                  </a:lnTo>
                  <a:lnTo>
                    <a:pt x="481597" y="79717"/>
                  </a:lnTo>
                  <a:lnTo>
                    <a:pt x="441546" y="99936"/>
                  </a:lnTo>
                  <a:lnTo>
                    <a:pt x="402759" y="122196"/>
                  </a:lnTo>
                  <a:lnTo>
                    <a:pt x="365305" y="146429"/>
                  </a:lnTo>
                  <a:lnTo>
                    <a:pt x="329257" y="172562"/>
                  </a:lnTo>
                  <a:lnTo>
                    <a:pt x="294683" y="200524"/>
                  </a:lnTo>
                  <a:lnTo>
                    <a:pt x="261656" y="230246"/>
                  </a:lnTo>
                  <a:lnTo>
                    <a:pt x="230246" y="261656"/>
                  </a:lnTo>
                  <a:lnTo>
                    <a:pt x="200524" y="294683"/>
                  </a:lnTo>
                  <a:lnTo>
                    <a:pt x="172562" y="329257"/>
                  </a:lnTo>
                  <a:lnTo>
                    <a:pt x="146429" y="365305"/>
                  </a:lnTo>
                  <a:lnTo>
                    <a:pt x="122196" y="402759"/>
                  </a:lnTo>
                  <a:lnTo>
                    <a:pt x="99936" y="441546"/>
                  </a:lnTo>
                  <a:lnTo>
                    <a:pt x="79717" y="481597"/>
                  </a:lnTo>
                  <a:lnTo>
                    <a:pt x="61612" y="522839"/>
                  </a:lnTo>
                  <a:lnTo>
                    <a:pt x="45691" y="565203"/>
                  </a:lnTo>
                  <a:lnTo>
                    <a:pt x="32025" y="608617"/>
                  </a:lnTo>
                  <a:lnTo>
                    <a:pt x="20685" y="653010"/>
                  </a:lnTo>
                  <a:lnTo>
                    <a:pt x="11741" y="698312"/>
                  </a:lnTo>
                  <a:lnTo>
                    <a:pt x="5265" y="744452"/>
                  </a:lnTo>
                  <a:lnTo>
                    <a:pt x="1328" y="791359"/>
                  </a:lnTo>
                  <a:lnTo>
                    <a:pt x="0" y="838962"/>
                  </a:lnTo>
                  <a:lnTo>
                    <a:pt x="0" y="4194797"/>
                  </a:lnTo>
                  <a:lnTo>
                    <a:pt x="1328" y="4242405"/>
                  </a:lnTo>
                  <a:lnTo>
                    <a:pt x="5265" y="4289316"/>
                  </a:lnTo>
                  <a:lnTo>
                    <a:pt x="11741" y="4335459"/>
                  </a:lnTo>
                  <a:lnTo>
                    <a:pt x="20685" y="4380764"/>
                  </a:lnTo>
                  <a:lnTo>
                    <a:pt x="32025" y="4425161"/>
                  </a:lnTo>
                  <a:lnTo>
                    <a:pt x="45691" y="4468577"/>
                  </a:lnTo>
                  <a:lnTo>
                    <a:pt x="61612" y="4510942"/>
                  </a:lnTo>
                  <a:lnTo>
                    <a:pt x="79717" y="4552186"/>
                  </a:lnTo>
                  <a:lnTo>
                    <a:pt x="99936" y="4592237"/>
                  </a:lnTo>
                  <a:lnTo>
                    <a:pt x="122196" y="4631025"/>
                  </a:lnTo>
                  <a:lnTo>
                    <a:pt x="146429" y="4668479"/>
                  </a:lnTo>
                  <a:lnTo>
                    <a:pt x="172562" y="4704528"/>
                  </a:lnTo>
                  <a:lnTo>
                    <a:pt x="200524" y="4739101"/>
                  </a:lnTo>
                  <a:lnTo>
                    <a:pt x="230246" y="4772128"/>
                  </a:lnTo>
                  <a:lnTo>
                    <a:pt x="261656" y="4803537"/>
                  </a:lnTo>
                  <a:lnTo>
                    <a:pt x="294683" y="4833258"/>
                  </a:lnTo>
                  <a:lnTo>
                    <a:pt x="329257" y="4861219"/>
                  </a:lnTo>
                  <a:lnTo>
                    <a:pt x="365305" y="4887351"/>
                  </a:lnTo>
                  <a:lnTo>
                    <a:pt x="402759" y="4911583"/>
                  </a:lnTo>
                  <a:lnTo>
                    <a:pt x="441546" y="4933842"/>
                  </a:lnTo>
                  <a:lnTo>
                    <a:pt x="481597" y="4954059"/>
                  </a:lnTo>
                  <a:lnTo>
                    <a:pt x="522839" y="4972163"/>
                  </a:lnTo>
                  <a:lnTo>
                    <a:pt x="565203" y="4988083"/>
                  </a:lnTo>
                  <a:lnTo>
                    <a:pt x="608617" y="5001748"/>
                  </a:lnTo>
                  <a:lnTo>
                    <a:pt x="653010" y="5013087"/>
                  </a:lnTo>
                  <a:lnTo>
                    <a:pt x="698312" y="5022030"/>
                  </a:lnTo>
                  <a:lnTo>
                    <a:pt x="744452" y="5028505"/>
                  </a:lnTo>
                  <a:lnTo>
                    <a:pt x="791359" y="5032443"/>
                  </a:lnTo>
                  <a:lnTo>
                    <a:pt x="838961" y="5033771"/>
                  </a:lnTo>
                  <a:lnTo>
                    <a:pt x="9691878" y="5033771"/>
                  </a:lnTo>
                  <a:lnTo>
                    <a:pt x="9739480" y="5032443"/>
                  </a:lnTo>
                  <a:lnTo>
                    <a:pt x="9786387" y="5028505"/>
                  </a:lnTo>
                  <a:lnTo>
                    <a:pt x="9832527" y="5022030"/>
                  </a:lnTo>
                  <a:lnTo>
                    <a:pt x="9877829" y="5013087"/>
                  </a:lnTo>
                  <a:lnTo>
                    <a:pt x="9922222" y="5001748"/>
                  </a:lnTo>
                  <a:lnTo>
                    <a:pt x="9965636" y="4988083"/>
                  </a:lnTo>
                  <a:lnTo>
                    <a:pt x="10008000" y="4972163"/>
                  </a:lnTo>
                  <a:lnTo>
                    <a:pt x="10049242" y="4954059"/>
                  </a:lnTo>
                  <a:lnTo>
                    <a:pt x="10089293" y="4933842"/>
                  </a:lnTo>
                  <a:lnTo>
                    <a:pt x="10128080" y="4911583"/>
                  </a:lnTo>
                  <a:lnTo>
                    <a:pt x="10165534" y="4887351"/>
                  </a:lnTo>
                  <a:lnTo>
                    <a:pt x="10201582" y="4861219"/>
                  </a:lnTo>
                  <a:lnTo>
                    <a:pt x="10236156" y="4833258"/>
                  </a:lnTo>
                  <a:lnTo>
                    <a:pt x="10269183" y="4803537"/>
                  </a:lnTo>
                  <a:lnTo>
                    <a:pt x="10300593" y="4772128"/>
                  </a:lnTo>
                  <a:lnTo>
                    <a:pt x="10330315" y="4739101"/>
                  </a:lnTo>
                  <a:lnTo>
                    <a:pt x="10358277" y="4704528"/>
                  </a:lnTo>
                  <a:lnTo>
                    <a:pt x="10384410" y="4668479"/>
                  </a:lnTo>
                  <a:lnTo>
                    <a:pt x="10408643" y="4631025"/>
                  </a:lnTo>
                  <a:lnTo>
                    <a:pt x="10430903" y="4592237"/>
                  </a:lnTo>
                  <a:lnTo>
                    <a:pt x="10451122" y="4552186"/>
                  </a:lnTo>
                  <a:lnTo>
                    <a:pt x="10469227" y="4510942"/>
                  </a:lnTo>
                  <a:lnTo>
                    <a:pt x="10485148" y="4468577"/>
                  </a:lnTo>
                  <a:lnTo>
                    <a:pt x="10498814" y="4425161"/>
                  </a:lnTo>
                  <a:lnTo>
                    <a:pt x="10510154" y="4380764"/>
                  </a:lnTo>
                  <a:lnTo>
                    <a:pt x="10519098" y="4335459"/>
                  </a:lnTo>
                  <a:lnTo>
                    <a:pt x="10525574" y="4289316"/>
                  </a:lnTo>
                  <a:lnTo>
                    <a:pt x="10529511" y="4242405"/>
                  </a:lnTo>
                  <a:lnTo>
                    <a:pt x="10530840" y="4194797"/>
                  </a:lnTo>
                  <a:lnTo>
                    <a:pt x="10530840" y="838962"/>
                  </a:lnTo>
                  <a:lnTo>
                    <a:pt x="10529511" y="791359"/>
                  </a:lnTo>
                  <a:lnTo>
                    <a:pt x="10525574" y="744452"/>
                  </a:lnTo>
                  <a:lnTo>
                    <a:pt x="10519098" y="698312"/>
                  </a:lnTo>
                  <a:lnTo>
                    <a:pt x="10510154" y="653010"/>
                  </a:lnTo>
                  <a:lnTo>
                    <a:pt x="10498814" y="608617"/>
                  </a:lnTo>
                  <a:lnTo>
                    <a:pt x="10485148" y="565203"/>
                  </a:lnTo>
                  <a:lnTo>
                    <a:pt x="10469227" y="522839"/>
                  </a:lnTo>
                  <a:lnTo>
                    <a:pt x="10451122" y="481597"/>
                  </a:lnTo>
                  <a:lnTo>
                    <a:pt x="10430903" y="441546"/>
                  </a:lnTo>
                  <a:lnTo>
                    <a:pt x="10408643" y="402759"/>
                  </a:lnTo>
                  <a:lnTo>
                    <a:pt x="10384410" y="365305"/>
                  </a:lnTo>
                  <a:lnTo>
                    <a:pt x="10358277" y="329257"/>
                  </a:lnTo>
                  <a:lnTo>
                    <a:pt x="10330315" y="294683"/>
                  </a:lnTo>
                  <a:lnTo>
                    <a:pt x="10300593" y="261656"/>
                  </a:lnTo>
                  <a:lnTo>
                    <a:pt x="10269183" y="230246"/>
                  </a:lnTo>
                  <a:lnTo>
                    <a:pt x="10236156" y="200524"/>
                  </a:lnTo>
                  <a:lnTo>
                    <a:pt x="10201582" y="172562"/>
                  </a:lnTo>
                  <a:lnTo>
                    <a:pt x="10165534" y="146429"/>
                  </a:lnTo>
                  <a:lnTo>
                    <a:pt x="10128080" y="122196"/>
                  </a:lnTo>
                  <a:lnTo>
                    <a:pt x="10089293" y="99936"/>
                  </a:lnTo>
                  <a:lnTo>
                    <a:pt x="10049242" y="79717"/>
                  </a:lnTo>
                  <a:lnTo>
                    <a:pt x="10008000" y="61612"/>
                  </a:lnTo>
                  <a:lnTo>
                    <a:pt x="9965636" y="45691"/>
                  </a:lnTo>
                  <a:lnTo>
                    <a:pt x="9922222" y="32025"/>
                  </a:lnTo>
                  <a:lnTo>
                    <a:pt x="9877829" y="20685"/>
                  </a:lnTo>
                  <a:lnTo>
                    <a:pt x="9832527" y="11741"/>
                  </a:lnTo>
                  <a:lnTo>
                    <a:pt x="9786387" y="5265"/>
                  </a:lnTo>
                  <a:lnTo>
                    <a:pt x="9739480" y="1328"/>
                  </a:lnTo>
                  <a:lnTo>
                    <a:pt x="96918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61516" y="1824227"/>
              <a:ext cx="10530840" cy="5034280"/>
            </a:xfrm>
            <a:custGeom>
              <a:avLst/>
              <a:gdLst/>
              <a:ahLst/>
              <a:cxnLst/>
              <a:rect l="l" t="t" r="r" b="b"/>
              <a:pathLst>
                <a:path w="10530840" h="5034280">
                  <a:moveTo>
                    <a:pt x="0" y="838962"/>
                  </a:moveTo>
                  <a:lnTo>
                    <a:pt x="1328" y="791359"/>
                  </a:lnTo>
                  <a:lnTo>
                    <a:pt x="5265" y="744452"/>
                  </a:lnTo>
                  <a:lnTo>
                    <a:pt x="11741" y="698312"/>
                  </a:lnTo>
                  <a:lnTo>
                    <a:pt x="20685" y="653010"/>
                  </a:lnTo>
                  <a:lnTo>
                    <a:pt x="32025" y="608617"/>
                  </a:lnTo>
                  <a:lnTo>
                    <a:pt x="45691" y="565203"/>
                  </a:lnTo>
                  <a:lnTo>
                    <a:pt x="61612" y="522839"/>
                  </a:lnTo>
                  <a:lnTo>
                    <a:pt x="79717" y="481597"/>
                  </a:lnTo>
                  <a:lnTo>
                    <a:pt x="99936" y="441546"/>
                  </a:lnTo>
                  <a:lnTo>
                    <a:pt x="122196" y="402759"/>
                  </a:lnTo>
                  <a:lnTo>
                    <a:pt x="146429" y="365305"/>
                  </a:lnTo>
                  <a:lnTo>
                    <a:pt x="172562" y="329257"/>
                  </a:lnTo>
                  <a:lnTo>
                    <a:pt x="200524" y="294683"/>
                  </a:lnTo>
                  <a:lnTo>
                    <a:pt x="230246" y="261656"/>
                  </a:lnTo>
                  <a:lnTo>
                    <a:pt x="261656" y="230246"/>
                  </a:lnTo>
                  <a:lnTo>
                    <a:pt x="294683" y="200524"/>
                  </a:lnTo>
                  <a:lnTo>
                    <a:pt x="329257" y="172562"/>
                  </a:lnTo>
                  <a:lnTo>
                    <a:pt x="365305" y="146429"/>
                  </a:lnTo>
                  <a:lnTo>
                    <a:pt x="402759" y="122196"/>
                  </a:lnTo>
                  <a:lnTo>
                    <a:pt x="441546" y="99936"/>
                  </a:lnTo>
                  <a:lnTo>
                    <a:pt x="481597" y="79717"/>
                  </a:lnTo>
                  <a:lnTo>
                    <a:pt x="522839" y="61612"/>
                  </a:lnTo>
                  <a:lnTo>
                    <a:pt x="565203" y="45691"/>
                  </a:lnTo>
                  <a:lnTo>
                    <a:pt x="608617" y="32025"/>
                  </a:lnTo>
                  <a:lnTo>
                    <a:pt x="653010" y="20685"/>
                  </a:lnTo>
                  <a:lnTo>
                    <a:pt x="698312" y="11741"/>
                  </a:lnTo>
                  <a:lnTo>
                    <a:pt x="744452" y="5265"/>
                  </a:lnTo>
                  <a:lnTo>
                    <a:pt x="791359" y="1328"/>
                  </a:lnTo>
                  <a:lnTo>
                    <a:pt x="838961" y="0"/>
                  </a:lnTo>
                  <a:lnTo>
                    <a:pt x="9691878" y="0"/>
                  </a:lnTo>
                  <a:lnTo>
                    <a:pt x="9739480" y="1328"/>
                  </a:lnTo>
                  <a:lnTo>
                    <a:pt x="9786387" y="5265"/>
                  </a:lnTo>
                  <a:lnTo>
                    <a:pt x="9832527" y="11741"/>
                  </a:lnTo>
                  <a:lnTo>
                    <a:pt x="9877829" y="20685"/>
                  </a:lnTo>
                  <a:lnTo>
                    <a:pt x="9922222" y="32025"/>
                  </a:lnTo>
                  <a:lnTo>
                    <a:pt x="9965636" y="45691"/>
                  </a:lnTo>
                  <a:lnTo>
                    <a:pt x="10008000" y="61612"/>
                  </a:lnTo>
                  <a:lnTo>
                    <a:pt x="10049242" y="79717"/>
                  </a:lnTo>
                  <a:lnTo>
                    <a:pt x="10089293" y="99936"/>
                  </a:lnTo>
                  <a:lnTo>
                    <a:pt x="10128080" y="122196"/>
                  </a:lnTo>
                  <a:lnTo>
                    <a:pt x="10165534" y="146429"/>
                  </a:lnTo>
                  <a:lnTo>
                    <a:pt x="10201582" y="172562"/>
                  </a:lnTo>
                  <a:lnTo>
                    <a:pt x="10236156" y="200524"/>
                  </a:lnTo>
                  <a:lnTo>
                    <a:pt x="10269183" y="230246"/>
                  </a:lnTo>
                  <a:lnTo>
                    <a:pt x="10300593" y="261656"/>
                  </a:lnTo>
                  <a:lnTo>
                    <a:pt x="10330315" y="294683"/>
                  </a:lnTo>
                  <a:lnTo>
                    <a:pt x="10358277" y="329257"/>
                  </a:lnTo>
                  <a:lnTo>
                    <a:pt x="10384410" y="365305"/>
                  </a:lnTo>
                  <a:lnTo>
                    <a:pt x="10408643" y="402759"/>
                  </a:lnTo>
                  <a:lnTo>
                    <a:pt x="10430903" y="441546"/>
                  </a:lnTo>
                  <a:lnTo>
                    <a:pt x="10451122" y="481597"/>
                  </a:lnTo>
                  <a:lnTo>
                    <a:pt x="10469227" y="522839"/>
                  </a:lnTo>
                  <a:lnTo>
                    <a:pt x="10485148" y="565203"/>
                  </a:lnTo>
                  <a:lnTo>
                    <a:pt x="10498814" y="608617"/>
                  </a:lnTo>
                  <a:lnTo>
                    <a:pt x="10510154" y="653010"/>
                  </a:lnTo>
                  <a:lnTo>
                    <a:pt x="10519098" y="698312"/>
                  </a:lnTo>
                  <a:lnTo>
                    <a:pt x="10525574" y="744452"/>
                  </a:lnTo>
                  <a:lnTo>
                    <a:pt x="10529511" y="791359"/>
                  </a:lnTo>
                  <a:lnTo>
                    <a:pt x="10530840" y="838962"/>
                  </a:lnTo>
                  <a:lnTo>
                    <a:pt x="10530840" y="4194797"/>
                  </a:lnTo>
                  <a:lnTo>
                    <a:pt x="10529511" y="4242405"/>
                  </a:lnTo>
                  <a:lnTo>
                    <a:pt x="10525574" y="4289316"/>
                  </a:lnTo>
                  <a:lnTo>
                    <a:pt x="10519098" y="4335459"/>
                  </a:lnTo>
                  <a:lnTo>
                    <a:pt x="10510154" y="4380764"/>
                  </a:lnTo>
                  <a:lnTo>
                    <a:pt x="10498814" y="4425161"/>
                  </a:lnTo>
                  <a:lnTo>
                    <a:pt x="10485148" y="4468577"/>
                  </a:lnTo>
                  <a:lnTo>
                    <a:pt x="10469227" y="4510942"/>
                  </a:lnTo>
                  <a:lnTo>
                    <a:pt x="10451122" y="4552186"/>
                  </a:lnTo>
                  <a:lnTo>
                    <a:pt x="10430903" y="4592237"/>
                  </a:lnTo>
                  <a:lnTo>
                    <a:pt x="10408643" y="4631025"/>
                  </a:lnTo>
                  <a:lnTo>
                    <a:pt x="10384410" y="4668479"/>
                  </a:lnTo>
                  <a:lnTo>
                    <a:pt x="10358277" y="4704528"/>
                  </a:lnTo>
                  <a:lnTo>
                    <a:pt x="10330315" y="4739101"/>
                  </a:lnTo>
                  <a:lnTo>
                    <a:pt x="10300593" y="4772128"/>
                  </a:lnTo>
                  <a:lnTo>
                    <a:pt x="10269183" y="4803537"/>
                  </a:lnTo>
                  <a:lnTo>
                    <a:pt x="10236156" y="4833258"/>
                  </a:lnTo>
                  <a:lnTo>
                    <a:pt x="10201582" y="4861219"/>
                  </a:lnTo>
                  <a:lnTo>
                    <a:pt x="10165534" y="4887351"/>
                  </a:lnTo>
                  <a:lnTo>
                    <a:pt x="10128080" y="4911583"/>
                  </a:lnTo>
                  <a:lnTo>
                    <a:pt x="10089293" y="4933842"/>
                  </a:lnTo>
                  <a:lnTo>
                    <a:pt x="10049242" y="4954059"/>
                  </a:lnTo>
                  <a:lnTo>
                    <a:pt x="10008000" y="4972163"/>
                  </a:lnTo>
                  <a:lnTo>
                    <a:pt x="9965636" y="4988083"/>
                  </a:lnTo>
                  <a:lnTo>
                    <a:pt x="9922222" y="5001748"/>
                  </a:lnTo>
                  <a:lnTo>
                    <a:pt x="9877829" y="5013087"/>
                  </a:lnTo>
                  <a:lnTo>
                    <a:pt x="9832527" y="5022030"/>
                  </a:lnTo>
                  <a:lnTo>
                    <a:pt x="9786387" y="5028505"/>
                  </a:lnTo>
                  <a:lnTo>
                    <a:pt x="9739480" y="5032443"/>
                  </a:lnTo>
                  <a:lnTo>
                    <a:pt x="9691878" y="5033771"/>
                  </a:lnTo>
                  <a:lnTo>
                    <a:pt x="838961" y="5033771"/>
                  </a:lnTo>
                  <a:lnTo>
                    <a:pt x="791359" y="5032443"/>
                  </a:lnTo>
                  <a:lnTo>
                    <a:pt x="744452" y="5028505"/>
                  </a:lnTo>
                  <a:lnTo>
                    <a:pt x="698312" y="5022030"/>
                  </a:lnTo>
                  <a:lnTo>
                    <a:pt x="653010" y="5013087"/>
                  </a:lnTo>
                  <a:lnTo>
                    <a:pt x="608617" y="5001748"/>
                  </a:lnTo>
                  <a:lnTo>
                    <a:pt x="565203" y="4988083"/>
                  </a:lnTo>
                  <a:lnTo>
                    <a:pt x="522839" y="4972163"/>
                  </a:lnTo>
                  <a:lnTo>
                    <a:pt x="481597" y="4954059"/>
                  </a:lnTo>
                  <a:lnTo>
                    <a:pt x="441546" y="4933842"/>
                  </a:lnTo>
                  <a:lnTo>
                    <a:pt x="402759" y="4911583"/>
                  </a:lnTo>
                  <a:lnTo>
                    <a:pt x="365305" y="4887351"/>
                  </a:lnTo>
                  <a:lnTo>
                    <a:pt x="329257" y="4861219"/>
                  </a:lnTo>
                  <a:lnTo>
                    <a:pt x="294683" y="4833258"/>
                  </a:lnTo>
                  <a:lnTo>
                    <a:pt x="261656" y="4803537"/>
                  </a:lnTo>
                  <a:lnTo>
                    <a:pt x="230246" y="4772128"/>
                  </a:lnTo>
                  <a:lnTo>
                    <a:pt x="200524" y="4739101"/>
                  </a:lnTo>
                  <a:lnTo>
                    <a:pt x="172562" y="4704528"/>
                  </a:lnTo>
                  <a:lnTo>
                    <a:pt x="146429" y="4668479"/>
                  </a:lnTo>
                  <a:lnTo>
                    <a:pt x="122196" y="4631025"/>
                  </a:lnTo>
                  <a:lnTo>
                    <a:pt x="99936" y="4592237"/>
                  </a:lnTo>
                  <a:lnTo>
                    <a:pt x="79717" y="4552186"/>
                  </a:lnTo>
                  <a:lnTo>
                    <a:pt x="61612" y="4510942"/>
                  </a:lnTo>
                  <a:lnTo>
                    <a:pt x="45691" y="4468577"/>
                  </a:lnTo>
                  <a:lnTo>
                    <a:pt x="32025" y="4425161"/>
                  </a:lnTo>
                  <a:lnTo>
                    <a:pt x="20685" y="4380764"/>
                  </a:lnTo>
                  <a:lnTo>
                    <a:pt x="11741" y="4335459"/>
                  </a:lnTo>
                  <a:lnTo>
                    <a:pt x="5265" y="4289316"/>
                  </a:lnTo>
                  <a:lnTo>
                    <a:pt x="1328" y="4242405"/>
                  </a:lnTo>
                  <a:lnTo>
                    <a:pt x="0" y="4194797"/>
                  </a:lnTo>
                  <a:lnTo>
                    <a:pt x="0" y="838962"/>
                  </a:lnTo>
                  <a:close/>
                </a:path>
              </a:pathLst>
            </a:custGeom>
            <a:ln w="15875">
              <a:solidFill>
                <a:srgbClr val="DE7D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63114" y="253999"/>
            <a:ext cx="7814309" cy="1123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95"/>
              </a:spcBef>
            </a:pPr>
            <a:r>
              <a:rPr sz="4000" b="1" spc="-114" dirty="0">
                <a:solidFill>
                  <a:srgbClr val="252525"/>
                </a:solidFill>
                <a:latin typeface="Times New Roman"/>
                <a:cs typeface="Times New Roman"/>
              </a:rPr>
              <a:t>RISC</a:t>
            </a:r>
            <a:endParaRPr sz="4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b="1" spc="10" dirty="0">
                <a:solidFill>
                  <a:srgbClr val="333333"/>
                </a:solidFill>
                <a:latin typeface="Times New Roman"/>
                <a:cs typeface="Times New Roman"/>
              </a:rPr>
              <a:t>Reduced </a:t>
            </a:r>
            <a:r>
              <a:rPr b="1" spc="-15" dirty="0">
                <a:solidFill>
                  <a:srgbClr val="333333"/>
                </a:solidFill>
                <a:latin typeface="Times New Roman"/>
                <a:cs typeface="Times New Roman"/>
              </a:rPr>
              <a:t>Instruction </a:t>
            </a:r>
            <a:r>
              <a:rPr b="1" spc="-50" dirty="0">
                <a:solidFill>
                  <a:srgbClr val="333333"/>
                </a:solidFill>
                <a:latin typeface="Times New Roman"/>
                <a:cs typeface="Times New Roman"/>
              </a:rPr>
              <a:t>Set </a:t>
            </a:r>
            <a:r>
              <a:rPr b="1" spc="-55" dirty="0">
                <a:solidFill>
                  <a:srgbClr val="333333"/>
                </a:solidFill>
                <a:latin typeface="Times New Roman"/>
                <a:cs typeface="Times New Roman"/>
              </a:rPr>
              <a:t>Computer</a:t>
            </a:r>
            <a:r>
              <a:rPr b="1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b="1" spc="-15" dirty="0">
                <a:solidFill>
                  <a:srgbClr val="333333"/>
                </a:solidFill>
                <a:latin typeface="Times New Roman"/>
                <a:cs typeface="Times New Roman"/>
              </a:rPr>
              <a:t>Processor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47469" y="1965197"/>
            <a:ext cx="9761855" cy="419163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marR="5080" indent="-342900" algn="just">
              <a:lnSpc>
                <a:spcPct val="90000"/>
              </a:lnSpc>
              <a:spcBef>
                <a:spcPts val="385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400" spc="-5" dirty="0">
                <a:solidFill>
                  <a:srgbClr val="273139"/>
                </a:solidFill>
                <a:latin typeface="Times New Roman"/>
                <a:cs typeface="Times New Roman"/>
              </a:rPr>
              <a:t>The </a:t>
            </a:r>
            <a:r>
              <a:rPr sz="2400" spc="-50" dirty="0">
                <a:solidFill>
                  <a:srgbClr val="273139"/>
                </a:solidFill>
                <a:latin typeface="Times New Roman"/>
                <a:cs typeface="Times New Roman"/>
              </a:rPr>
              <a:t>main </a:t>
            </a:r>
            <a:r>
              <a:rPr sz="2400" spc="-70" dirty="0">
                <a:solidFill>
                  <a:srgbClr val="273139"/>
                </a:solidFill>
                <a:latin typeface="Times New Roman"/>
                <a:cs typeface="Times New Roman"/>
              </a:rPr>
              <a:t>idea </a:t>
            </a:r>
            <a:r>
              <a:rPr sz="2400" spc="-25" dirty="0">
                <a:solidFill>
                  <a:srgbClr val="273139"/>
                </a:solidFill>
                <a:latin typeface="Times New Roman"/>
                <a:cs typeface="Times New Roman"/>
              </a:rPr>
              <a:t>behind </a:t>
            </a:r>
            <a:r>
              <a:rPr sz="2400" spc="-30" dirty="0">
                <a:solidFill>
                  <a:srgbClr val="273139"/>
                </a:solidFill>
                <a:latin typeface="Times New Roman"/>
                <a:cs typeface="Times New Roman"/>
              </a:rPr>
              <a:t>this </a:t>
            </a:r>
            <a:r>
              <a:rPr sz="2400" spc="-90" dirty="0">
                <a:solidFill>
                  <a:srgbClr val="273139"/>
                </a:solidFill>
                <a:latin typeface="Times New Roman"/>
                <a:cs typeface="Times New Roman"/>
              </a:rPr>
              <a:t>is </a:t>
            </a:r>
            <a:r>
              <a:rPr sz="2400" spc="25" dirty="0">
                <a:solidFill>
                  <a:srgbClr val="273139"/>
                </a:solidFill>
                <a:latin typeface="Times New Roman"/>
                <a:cs typeface="Times New Roman"/>
              </a:rPr>
              <a:t>to </a:t>
            </a:r>
            <a:r>
              <a:rPr sz="2400" spc="-75" dirty="0">
                <a:solidFill>
                  <a:srgbClr val="273139"/>
                </a:solidFill>
                <a:latin typeface="Times New Roman"/>
                <a:cs typeface="Times New Roman"/>
              </a:rPr>
              <a:t>make </a:t>
            </a:r>
            <a:r>
              <a:rPr sz="2400" spc="-55" dirty="0">
                <a:solidFill>
                  <a:srgbClr val="273139"/>
                </a:solidFill>
                <a:latin typeface="Times New Roman"/>
                <a:cs typeface="Times New Roman"/>
              </a:rPr>
              <a:t>hardware </a:t>
            </a:r>
            <a:r>
              <a:rPr sz="2400" spc="-50" dirty="0">
                <a:solidFill>
                  <a:srgbClr val="273139"/>
                </a:solidFill>
                <a:latin typeface="Times New Roman"/>
                <a:cs typeface="Times New Roman"/>
              </a:rPr>
              <a:t>simpler </a:t>
            </a:r>
            <a:r>
              <a:rPr sz="2400" spc="-110" dirty="0">
                <a:solidFill>
                  <a:srgbClr val="273139"/>
                </a:solidFill>
                <a:latin typeface="Times New Roman"/>
                <a:cs typeface="Times New Roman"/>
              </a:rPr>
              <a:t>by </a:t>
            </a:r>
            <a:r>
              <a:rPr sz="2400" spc="-60" dirty="0">
                <a:solidFill>
                  <a:srgbClr val="273139"/>
                </a:solidFill>
                <a:latin typeface="Times New Roman"/>
                <a:cs typeface="Times New Roman"/>
              </a:rPr>
              <a:t>using </a:t>
            </a:r>
            <a:r>
              <a:rPr sz="2400" spc="-40" dirty="0">
                <a:solidFill>
                  <a:srgbClr val="273139"/>
                </a:solidFill>
                <a:latin typeface="Times New Roman"/>
                <a:cs typeface="Times New Roman"/>
              </a:rPr>
              <a:t>an </a:t>
            </a:r>
            <a:r>
              <a:rPr sz="2400" spc="-80" dirty="0">
                <a:solidFill>
                  <a:srgbClr val="273139"/>
                </a:solidFill>
                <a:latin typeface="Times New Roman"/>
                <a:cs typeface="Times New Roman"/>
              </a:rPr>
              <a:t>instruction  </a:t>
            </a:r>
            <a:r>
              <a:rPr sz="2400" spc="-35" dirty="0">
                <a:solidFill>
                  <a:srgbClr val="273139"/>
                </a:solidFill>
                <a:latin typeface="Times New Roman"/>
                <a:cs typeface="Times New Roman"/>
              </a:rPr>
              <a:t>set </a:t>
            </a:r>
            <a:r>
              <a:rPr sz="2400" spc="-20" dirty="0">
                <a:solidFill>
                  <a:srgbClr val="273139"/>
                </a:solidFill>
                <a:latin typeface="Times New Roman"/>
                <a:cs typeface="Times New Roman"/>
              </a:rPr>
              <a:t>composed </a:t>
            </a:r>
            <a:r>
              <a:rPr sz="2400" spc="-5" dirty="0">
                <a:solidFill>
                  <a:srgbClr val="273139"/>
                </a:solidFill>
                <a:latin typeface="Times New Roman"/>
                <a:cs typeface="Times New Roman"/>
              </a:rPr>
              <a:t>of </a:t>
            </a:r>
            <a:r>
              <a:rPr sz="2400" spc="-95" dirty="0">
                <a:solidFill>
                  <a:srgbClr val="273139"/>
                </a:solidFill>
                <a:latin typeface="Times New Roman"/>
                <a:cs typeface="Times New Roman"/>
              </a:rPr>
              <a:t>a </a:t>
            </a:r>
            <a:r>
              <a:rPr sz="2400" spc="-75" dirty="0">
                <a:solidFill>
                  <a:srgbClr val="273139"/>
                </a:solidFill>
                <a:latin typeface="Times New Roman"/>
                <a:cs typeface="Times New Roman"/>
              </a:rPr>
              <a:t>few </a:t>
            </a:r>
            <a:r>
              <a:rPr sz="2400" spc="-70" dirty="0">
                <a:solidFill>
                  <a:srgbClr val="273139"/>
                </a:solidFill>
                <a:latin typeface="Times New Roman"/>
                <a:cs typeface="Times New Roman"/>
              </a:rPr>
              <a:t>basic </a:t>
            </a:r>
            <a:r>
              <a:rPr sz="2400" spc="-20" dirty="0">
                <a:solidFill>
                  <a:srgbClr val="273139"/>
                </a:solidFill>
                <a:latin typeface="Times New Roman"/>
                <a:cs typeface="Times New Roman"/>
              </a:rPr>
              <a:t>steps </a:t>
            </a:r>
            <a:r>
              <a:rPr sz="2400" dirty="0">
                <a:solidFill>
                  <a:srgbClr val="273139"/>
                </a:solidFill>
                <a:latin typeface="Times New Roman"/>
                <a:cs typeface="Times New Roman"/>
              </a:rPr>
              <a:t>for </a:t>
            </a:r>
            <a:r>
              <a:rPr sz="2400" spc="-60" dirty="0">
                <a:solidFill>
                  <a:srgbClr val="273139"/>
                </a:solidFill>
                <a:latin typeface="Times New Roman"/>
                <a:cs typeface="Times New Roman"/>
              </a:rPr>
              <a:t>loading, </a:t>
            </a:r>
            <a:r>
              <a:rPr sz="2400" spc="-75" dirty="0">
                <a:solidFill>
                  <a:srgbClr val="273139"/>
                </a:solidFill>
                <a:latin typeface="Times New Roman"/>
                <a:cs typeface="Times New Roman"/>
              </a:rPr>
              <a:t>evaluating, </a:t>
            </a:r>
            <a:r>
              <a:rPr sz="2400" spc="-30" dirty="0">
                <a:solidFill>
                  <a:srgbClr val="273139"/>
                </a:solidFill>
                <a:latin typeface="Times New Roman"/>
                <a:cs typeface="Times New Roman"/>
              </a:rPr>
              <a:t>and </a:t>
            </a:r>
            <a:r>
              <a:rPr sz="2400" spc="-35" dirty="0">
                <a:solidFill>
                  <a:srgbClr val="273139"/>
                </a:solidFill>
                <a:latin typeface="Times New Roman"/>
                <a:cs typeface="Times New Roman"/>
              </a:rPr>
              <a:t>storing  </a:t>
            </a:r>
            <a:r>
              <a:rPr sz="2400" spc="-25" dirty="0">
                <a:solidFill>
                  <a:srgbClr val="273139"/>
                </a:solidFill>
                <a:latin typeface="Times New Roman"/>
                <a:cs typeface="Times New Roman"/>
              </a:rPr>
              <a:t>operations </a:t>
            </a:r>
            <a:r>
              <a:rPr sz="2400" spc="-40" dirty="0">
                <a:solidFill>
                  <a:srgbClr val="273139"/>
                </a:solidFill>
                <a:latin typeface="Times New Roman"/>
                <a:cs typeface="Times New Roman"/>
              </a:rPr>
              <a:t>just </a:t>
            </a:r>
            <a:r>
              <a:rPr sz="2400" spc="-105" dirty="0">
                <a:solidFill>
                  <a:srgbClr val="273139"/>
                </a:solidFill>
                <a:latin typeface="Times New Roman"/>
                <a:cs typeface="Times New Roman"/>
              </a:rPr>
              <a:t>like </a:t>
            </a:r>
            <a:r>
              <a:rPr sz="2400" spc="-90" dirty="0">
                <a:solidFill>
                  <a:srgbClr val="273139"/>
                </a:solidFill>
                <a:latin typeface="Times New Roman"/>
                <a:cs typeface="Times New Roman"/>
              </a:rPr>
              <a:t>a </a:t>
            </a:r>
            <a:r>
              <a:rPr sz="2400" spc="-45" dirty="0">
                <a:solidFill>
                  <a:srgbClr val="273139"/>
                </a:solidFill>
                <a:latin typeface="Times New Roman"/>
                <a:cs typeface="Times New Roman"/>
              </a:rPr>
              <a:t>load </a:t>
            </a:r>
            <a:r>
              <a:rPr sz="2400" spc="-20" dirty="0">
                <a:solidFill>
                  <a:srgbClr val="273139"/>
                </a:solidFill>
                <a:latin typeface="Times New Roman"/>
                <a:cs typeface="Times New Roman"/>
              </a:rPr>
              <a:t>command </a:t>
            </a:r>
            <a:r>
              <a:rPr sz="2400" spc="-125" dirty="0">
                <a:solidFill>
                  <a:srgbClr val="273139"/>
                </a:solidFill>
                <a:latin typeface="Times New Roman"/>
                <a:cs typeface="Times New Roman"/>
              </a:rPr>
              <a:t>will </a:t>
            </a:r>
            <a:r>
              <a:rPr sz="2400" spc="-45" dirty="0">
                <a:solidFill>
                  <a:srgbClr val="273139"/>
                </a:solidFill>
                <a:latin typeface="Times New Roman"/>
                <a:cs typeface="Times New Roman"/>
              </a:rPr>
              <a:t>load data, </a:t>
            </a:r>
            <a:r>
              <a:rPr sz="2400" spc="-90" dirty="0">
                <a:solidFill>
                  <a:srgbClr val="273139"/>
                </a:solidFill>
                <a:latin typeface="Times New Roman"/>
                <a:cs typeface="Times New Roman"/>
              </a:rPr>
              <a:t>a </a:t>
            </a:r>
            <a:r>
              <a:rPr sz="2400" spc="-20" dirty="0">
                <a:solidFill>
                  <a:srgbClr val="273139"/>
                </a:solidFill>
                <a:latin typeface="Times New Roman"/>
                <a:cs typeface="Times New Roman"/>
              </a:rPr>
              <a:t>store command </a:t>
            </a:r>
            <a:r>
              <a:rPr sz="2400" spc="-125" dirty="0">
                <a:solidFill>
                  <a:srgbClr val="273139"/>
                </a:solidFill>
                <a:latin typeface="Times New Roman"/>
                <a:cs typeface="Times New Roman"/>
              </a:rPr>
              <a:t>will </a:t>
            </a:r>
            <a:r>
              <a:rPr sz="2400" spc="-20" dirty="0">
                <a:solidFill>
                  <a:srgbClr val="273139"/>
                </a:solidFill>
                <a:latin typeface="Times New Roman"/>
                <a:cs typeface="Times New Roman"/>
              </a:rPr>
              <a:t>store  </a:t>
            </a:r>
            <a:r>
              <a:rPr sz="2400" spc="-5" dirty="0">
                <a:solidFill>
                  <a:srgbClr val="273139"/>
                </a:solidFill>
                <a:latin typeface="Times New Roman"/>
                <a:cs typeface="Times New Roman"/>
              </a:rPr>
              <a:t>the </a:t>
            </a:r>
            <a:r>
              <a:rPr sz="2400" spc="-50" dirty="0">
                <a:solidFill>
                  <a:srgbClr val="273139"/>
                </a:solidFill>
                <a:latin typeface="Times New Roman"/>
                <a:cs typeface="Times New Roman"/>
              </a:rPr>
              <a:t>data.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ts val="2590"/>
              </a:lnSpc>
              <a:spcBef>
                <a:spcPts val="1040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400" spc="40" dirty="0">
                <a:solidFill>
                  <a:srgbClr val="333333"/>
                </a:solidFill>
                <a:latin typeface="Times New Roman"/>
                <a:cs typeface="Times New Roman"/>
              </a:rPr>
              <a:t>It </a:t>
            </a:r>
            <a:r>
              <a:rPr sz="2400" spc="-90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sz="2400" spc="-45" dirty="0">
                <a:solidFill>
                  <a:srgbClr val="333333"/>
                </a:solidFill>
                <a:latin typeface="Times New Roman"/>
                <a:cs typeface="Times New Roman"/>
              </a:rPr>
              <a:t>built </a:t>
            </a:r>
            <a:r>
              <a:rPr sz="2400" spc="25" dirty="0">
                <a:solidFill>
                  <a:srgbClr val="333333"/>
                </a:solidFill>
                <a:latin typeface="Times New Roman"/>
                <a:cs typeface="Times New Roman"/>
              </a:rPr>
              <a:t>to </a:t>
            </a:r>
            <a:r>
              <a:rPr sz="2400" spc="-60" dirty="0">
                <a:solidFill>
                  <a:srgbClr val="333333"/>
                </a:solidFill>
                <a:latin typeface="Times New Roman"/>
                <a:cs typeface="Times New Roman"/>
              </a:rPr>
              <a:t>minimize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2400" spc="-20" dirty="0">
                <a:solidFill>
                  <a:srgbClr val="333333"/>
                </a:solidFill>
                <a:latin typeface="Times New Roman"/>
                <a:cs typeface="Times New Roman"/>
              </a:rPr>
              <a:t>instruction </a:t>
            </a:r>
            <a:r>
              <a:rPr sz="2400" spc="-50" dirty="0">
                <a:solidFill>
                  <a:srgbClr val="333333"/>
                </a:solidFill>
                <a:latin typeface="Times New Roman"/>
                <a:cs typeface="Times New Roman"/>
              </a:rPr>
              <a:t>execution </a:t>
            </a:r>
            <a:r>
              <a:rPr sz="2400" spc="-45" dirty="0">
                <a:solidFill>
                  <a:srgbClr val="333333"/>
                </a:solidFill>
                <a:latin typeface="Times New Roman"/>
                <a:cs typeface="Times New Roman"/>
              </a:rPr>
              <a:t>time </a:t>
            </a:r>
            <a:r>
              <a:rPr sz="2400" spc="-110" dirty="0">
                <a:solidFill>
                  <a:srgbClr val="333333"/>
                </a:solidFill>
                <a:latin typeface="Times New Roman"/>
                <a:cs typeface="Times New Roman"/>
              </a:rPr>
              <a:t>by </a:t>
            </a:r>
            <a:r>
              <a:rPr sz="2400" spc="-50" dirty="0">
                <a:solidFill>
                  <a:srgbClr val="333333"/>
                </a:solidFill>
                <a:latin typeface="Times New Roman"/>
                <a:cs typeface="Times New Roman"/>
              </a:rPr>
              <a:t>optimizing </a:t>
            </a:r>
            <a:r>
              <a:rPr sz="2400" spc="-30" dirty="0">
                <a:solidFill>
                  <a:srgbClr val="333333"/>
                </a:solidFill>
                <a:latin typeface="Times New Roman"/>
                <a:cs typeface="Times New Roman"/>
              </a:rPr>
              <a:t>and </a:t>
            </a:r>
            <a:r>
              <a:rPr sz="2400" spc="-155" dirty="0">
                <a:solidFill>
                  <a:srgbClr val="333333"/>
                </a:solidFill>
                <a:latin typeface="Times New Roman"/>
                <a:cs typeface="Times New Roman"/>
              </a:rPr>
              <a:t>limiting 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2400" spc="-20" dirty="0">
                <a:solidFill>
                  <a:srgbClr val="333333"/>
                </a:solidFill>
                <a:latin typeface="Times New Roman"/>
                <a:cs typeface="Times New Roman"/>
              </a:rPr>
              <a:t>number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2400" spc="3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333333"/>
                </a:solidFill>
                <a:latin typeface="Times New Roman"/>
                <a:cs typeface="Times New Roman"/>
              </a:rPr>
              <a:t>instructions</a:t>
            </a:r>
            <a:r>
              <a:rPr sz="2400" b="1" spc="-20" dirty="0">
                <a:solidFill>
                  <a:srgbClr val="333333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5600" indent="-342900" algn="just">
              <a:lnSpc>
                <a:spcPts val="2735"/>
              </a:lnSpc>
              <a:spcBef>
                <a:spcPts val="680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400" spc="-65" dirty="0">
                <a:solidFill>
                  <a:srgbClr val="333333"/>
                </a:solidFill>
                <a:latin typeface="Times New Roman"/>
                <a:cs typeface="Times New Roman"/>
              </a:rPr>
              <a:t>each </a:t>
            </a:r>
            <a:r>
              <a:rPr sz="2400" spc="-15" dirty="0">
                <a:solidFill>
                  <a:srgbClr val="333333"/>
                </a:solidFill>
                <a:latin typeface="Times New Roman"/>
                <a:cs typeface="Times New Roman"/>
              </a:rPr>
              <a:t>instruction </a:t>
            </a:r>
            <a:r>
              <a:rPr sz="2400" spc="-105" dirty="0">
                <a:solidFill>
                  <a:srgbClr val="333333"/>
                </a:solidFill>
                <a:latin typeface="Times New Roman"/>
                <a:cs typeface="Times New Roman"/>
              </a:rPr>
              <a:t>cycle </a:t>
            </a:r>
            <a:r>
              <a:rPr sz="2400" spc="-50" dirty="0">
                <a:solidFill>
                  <a:srgbClr val="333333"/>
                </a:solidFill>
                <a:latin typeface="Times New Roman"/>
                <a:cs typeface="Times New Roman"/>
              </a:rPr>
              <a:t>requires </a:t>
            </a:r>
            <a:r>
              <a:rPr sz="2400" spc="-70" dirty="0">
                <a:solidFill>
                  <a:srgbClr val="333333"/>
                </a:solidFill>
                <a:latin typeface="Times New Roman"/>
                <a:cs typeface="Times New Roman"/>
              </a:rPr>
              <a:t>only </a:t>
            </a:r>
            <a:r>
              <a:rPr sz="2400" spc="-10" dirty="0">
                <a:solidFill>
                  <a:srgbClr val="333333"/>
                </a:solidFill>
                <a:latin typeface="Times New Roman"/>
                <a:cs typeface="Times New Roman"/>
              </a:rPr>
              <a:t>one </a:t>
            </a:r>
            <a:r>
              <a:rPr sz="2400" spc="-70" dirty="0">
                <a:solidFill>
                  <a:srgbClr val="333333"/>
                </a:solidFill>
                <a:latin typeface="Times New Roman"/>
                <a:cs typeface="Times New Roman"/>
              </a:rPr>
              <a:t>clock </a:t>
            </a:r>
            <a:r>
              <a:rPr sz="2400" spc="-105" dirty="0">
                <a:solidFill>
                  <a:srgbClr val="333333"/>
                </a:solidFill>
                <a:latin typeface="Times New Roman"/>
                <a:cs typeface="Times New Roman"/>
              </a:rPr>
              <a:t>cycle, </a:t>
            </a:r>
            <a:r>
              <a:rPr sz="2400" spc="-25" dirty="0">
                <a:solidFill>
                  <a:srgbClr val="333333"/>
                </a:solidFill>
                <a:latin typeface="Times New Roman"/>
                <a:cs typeface="Times New Roman"/>
              </a:rPr>
              <a:t>and </a:t>
            </a:r>
            <a:r>
              <a:rPr sz="2400" spc="-60" dirty="0">
                <a:solidFill>
                  <a:srgbClr val="333333"/>
                </a:solidFill>
                <a:latin typeface="Times New Roman"/>
                <a:cs typeface="Times New Roman"/>
              </a:rPr>
              <a:t>each </a:t>
            </a:r>
            <a:r>
              <a:rPr sz="2400" spc="-105" dirty="0">
                <a:solidFill>
                  <a:srgbClr val="333333"/>
                </a:solidFill>
                <a:latin typeface="Times New Roman"/>
                <a:cs typeface="Times New Roman"/>
              </a:rPr>
              <a:t>cycle</a:t>
            </a:r>
            <a:r>
              <a:rPr sz="2400" spc="3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spc="-100" dirty="0">
                <a:solidFill>
                  <a:srgbClr val="333333"/>
                </a:solidFill>
                <a:latin typeface="Times New Roman"/>
                <a:cs typeface="Times New Roman"/>
              </a:rPr>
              <a:t>contains</a:t>
            </a:r>
            <a:endParaRPr sz="2400">
              <a:latin typeface="Times New Roman"/>
              <a:cs typeface="Times New Roman"/>
            </a:endParaRPr>
          </a:p>
          <a:p>
            <a:pPr marL="355600" algn="just">
              <a:lnSpc>
                <a:spcPts val="2735"/>
              </a:lnSpc>
            </a:pPr>
            <a:r>
              <a:rPr sz="2400" spc="-15" dirty="0">
                <a:solidFill>
                  <a:srgbClr val="333333"/>
                </a:solidFill>
                <a:latin typeface="Times New Roman"/>
                <a:cs typeface="Times New Roman"/>
              </a:rPr>
              <a:t>three </a:t>
            </a:r>
            <a:r>
              <a:rPr sz="2400" spc="-50" dirty="0">
                <a:solidFill>
                  <a:srgbClr val="333333"/>
                </a:solidFill>
                <a:latin typeface="Times New Roman"/>
                <a:cs typeface="Times New Roman"/>
              </a:rPr>
              <a:t>parameters: </a:t>
            </a:r>
            <a:r>
              <a:rPr sz="2400" spc="-40" dirty="0">
                <a:solidFill>
                  <a:srgbClr val="333333"/>
                </a:solidFill>
                <a:latin typeface="Times New Roman"/>
                <a:cs typeface="Times New Roman"/>
              </a:rPr>
              <a:t>fetch, </a:t>
            </a:r>
            <a:r>
              <a:rPr sz="2400" spc="-35" dirty="0">
                <a:solidFill>
                  <a:srgbClr val="333333"/>
                </a:solidFill>
                <a:latin typeface="Times New Roman"/>
                <a:cs typeface="Times New Roman"/>
              </a:rPr>
              <a:t>decode </a:t>
            </a:r>
            <a:r>
              <a:rPr sz="2400" spc="-3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2400" spc="1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spc="-60" dirty="0">
                <a:solidFill>
                  <a:srgbClr val="333333"/>
                </a:solidFill>
                <a:latin typeface="Times New Roman"/>
                <a:cs typeface="Times New Roman"/>
              </a:rPr>
              <a:t>execute</a:t>
            </a:r>
            <a:endParaRPr sz="2400">
              <a:latin typeface="Times New Roman"/>
              <a:cs typeface="Times New Roman"/>
            </a:endParaRPr>
          </a:p>
          <a:p>
            <a:pPr marL="355600" marR="6985" indent="-342900" algn="just">
              <a:lnSpc>
                <a:spcPts val="2590"/>
              </a:lnSpc>
              <a:spcBef>
                <a:spcPts val="1040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400" spc="-80" dirty="0">
                <a:solidFill>
                  <a:srgbClr val="333333"/>
                </a:solidFill>
                <a:latin typeface="Times New Roman"/>
                <a:cs typeface="Times New Roman"/>
              </a:rPr>
              <a:t>RISC </a:t>
            </a:r>
            <a:r>
              <a:rPr sz="2400" spc="-50" dirty="0">
                <a:solidFill>
                  <a:srgbClr val="333333"/>
                </a:solidFill>
                <a:latin typeface="Times New Roman"/>
                <a:cs typeface="Times New Roman"/>
              </a:rPr>
              <a:t>chips require </a:t>
            </a:r>
            <a:r>
              <a:rPr sz="2400" spc="-75" dirty="0">
                <a:solidFill>
                  <a:srgbClr val="333333"/>
                </a:solidFill>
                <a:latin typeface="Times New Roman"/>
                <a:cs typeface="Times New Roman"/>
              </a:rPr>
              <a:t>several </a:t>
            </a:r>
            <a:r>
              <a:rPr sz="2400" spc="-35" dirty="0">
                <a:solidFill>
                  <a:srgbClr val="333333"/>
                </a:solidFill>
                <a:latin typeface="Times New Roman"/>
                <a:cs typeface="Times New Roman"/>
              </a:rPr>
              <a:t>transistors, </a:t>
            </a:r>
            <a:r>
              <a:rPr sz="2400" spc="-70" dirty="0">
                <a:solidFill>
                  <a:srgbClr val="333333"/>
                </a:solidFill>
                <a:latin typeface="Times New Roman"/>
                <a:cs typeface="Times New Roman"/>
              </a:rPr>
              <a:t>making </a:t>
            </a:r>
            <a:r>
              <a:rPr sz="2400" spc="-45" dirty="0">
                <a:solidFill>
                  <a:srgbClr val="333333"/>
                </a:solidFill>
                <a:latin typeface="Times New Roman"/>
                <a:cs typeface="Times New Roman"/>
              </a:rPr>
              <a:t>it cheaper </a:t>
            </a:r>
            <a:r>
              <a:rPr sz="2400" spc="25" dirty="0">
                <a:solidFill>
                  <a:srgbClr val="333333"/>
                </a:solidFill>
                <a:latin typeface="Times New Roman"/>
                <a:cs typeface="Times New Roman"/>
              </a:rPr>
              <a:t>to </a:t>
            </a:r>
            <a:r>
              <a:rPr sz="2400" spc="-60" dirty="0">
                <a:solidFill>
                  <a:srgbClr val="333333"/>
                </a:solidFill>
                <a:latin typeface="Times New Roman"/>
                <a:cs typeface="Times New Roman"/>
              </a:rPr>
              <a:t>design </a:t>
            </a:r>
            <a:r>
              <a:rPr sz="2400" spc="-30" dirty="0">
                <a:solidFill>
                  <a:srgbClr val="333333"/>
                </a:solidFill>
                <a:latin typeface="Times New Roman"/>
                <a:cs typeface="Times New Roman"/>
              </a:rPr>
              <a:t>and </a:t>
            </a:r>
            <a:r>
              <a:rPr sz="2400" spc="-145" dirty="0">
                <a:solidFill>
                  <a:srgbClr val="333333"/>
                </a:solidFill>
                <a:latin typeface="Times New Roman"/>
                <a:cs typeface="Times New Roman"/>
              </a:rPr>
              <a:t>reduce 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2400" spc="-50" dirty="0">
                <a:solidFill>
                  <a:srgbClr val="333333"/>
                </a:solidFill>
                <a:latin typeface="Times New Roman"/>
                <a:cs typeface="Times New Roman"/>
              </a:rPr>
              <a:t>execution </a:t>
            </a:r>
            <a:r>
              <a:rPr sz="2400" spc="-45" dirty="0">
                <a:solidFill>
                  <a:srgbClr val="333333"/>
                </a:solidFill>
                <a:latin typeface="Times New Roman"/>
                <a:cs typeface="Times New Roman"/>
              </a:rPr>
              <a:t>time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for</a:t>
            </a:r>
            <a:r>
              <a:rPr sz="2400" spc="1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333333"/>
                </a:solidFill>
                <a:latin typeface="Times New Roman"/>
                <a:cs typeface="Times New Roman"/>
              </a:rPr>
              <a:t>instruction.</a:t>
            </a:r>
            <a:endParaRPr sz="24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670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400" spc="-45" dirty="0">
                <a:solidFill>
                  <a:srgbClr val="333333"/>
                </a:solidFill>
                <a:latin typeface="Times New Roman"/>
                <a:cs typeface="Times New Roman"/>
              </a:rPr>
              <a:t>Examples </a:t>
            </a:r>
            <a:r>
              <a:rPr sz="2400" spc="-145" dirty="0">
                <a:solidFill>
                  <a:srgbClr val="333333"/>
                </a:solidFill>
                <a:latin typeface="Times New Roman"/>
                <a:cs typeface="Times New Roman"/>
              </a:rPr>
              <a:t>: </a:t>
            </a:r>
            <a:r>
              <a:rPr sz="2400" spc="-35" dirty="0">
                <a:solidFill>
                  <a:srgbClr val="333333"/>
                </a:solidFill>
                <a:latin typeface="Times New Roman"/>
                <a:cs typeface="Times New Roman"/>
              </a:rPr>
              <a:t>SUN's </a:t>
            </a:r>
            <a:r>
              <a:rPr sz="2400" spc="-140" dirty="0">
                <a:solidFill>
                  <a:srgbClr val="333333"/>
                </a:solidFill>
                <a:latin typeface="Times New Roman"/>
                <a:cs typeface="Times New Roman"/>
              </a:rPr>
              <a:t>SPARC, </a:t>
            </a:r>
            <a:r>
              <a:rPr sz="2400" spc="-70" dirty="0">
                <a:solidFill>
                  <a:srgbClr val="333333"/>
                </a:solidFill>
                <a:latin typeface="Times New Roman"/>
                <a:cs typeface="Times New Roman"/>
              </a:rPr>
              <a:t>PowerPC, </a:t>
            </a:r>
            <a:r>
              <a:rPr sz="2400" spc="-55" dirty="0">
                <a:solidFill>
                  <a:srgbClr val="333333"/>
                </a:solidFill>
                <a:latin typeface="Times New Roman"/>
                <a:cs typeface="Times New Roman"/>
              </a:rPr>
              <a:t>Microchip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PIC </a:t>
            </a:r>
            <a:r>
              <a:rPr sz="2400" spc="-40" dirty="0">
                <a:solidFill>
                  <a:srgbClr val="333333"/>
                </a:solidFill>
                <a:latin typeface="Times New Roman"/>
                <a:cs typeface="Times New Roman"/>
              </a:rPr>
              <a:t>processors,</a:t>
            </a:r>
            <a:r>
              <a:rPr sz="2400" spc="5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spc="-125" dirty="0">
                <a:solidFill>
                  <a:srgbClr val="333333"/>
                </a:solidFill>
                <a:latin typeface="Times New Roman"/>
                <a:cs typeface="Times New Roman"/>
              </a:rPr>
              <a:t>RISC-V.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50948" y="542544"/>
            <a:ext cx="8500872" cy="58780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2795" y="918413"/>
            <a:ext cx="53079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47770" algn="l"/>
              </a:tabLst>
            </a:pPr>
            <a:r>
              <a:rPr sz="4000" b="1" spc="-70" dirty="0">
                <a:solidFill>
                  <a:srgbClr val="273139"/>
                </a:solidFill>
                <a:latin typeface="Times New Roman"/>
                <a:cs typeface="Times New Roman"/>
              </a:rPr>
              <a:t>Characteristic</a:t>
            </a:r>
            <a:r>
              <a:rPr sz="4000" b="1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4000" b="1" spc="-25" dirty="0">
                <a:solidFill>
                  <a:srgbClr val="273139"/>
                </a:solidFill>
                <a:latin typeface="Times New Roman"/>
                <a:cs typeface="Times New Roman"/>
              </a:rPr>
              <a:t>of	</a:t>
            </a:r>
            <a:r>
              <a:rPr sz="4000" b="1" spc="-110" dirty="0">
                <a:solidFill>
                  <a:srgbClr val="273139"/>
                </a:solidFill>
                <a:latin typeface="Times New Roman"/>
                <a:cs typeface="Times New Roman"/>
              </a:rPr>
              <a:t>RISC</a:t>
            </a:r>
            <a:r>
              <a:rPr sz="4000" b="1" spc="-3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4000" b="1" spc="530" dirty="0">
                <a:solidFill>
                  <a:srgbClr val="273139"/>
                </a:solidFill>
                <a:latin typeface="Trebuchet MS"/>
                <a:cs typeface="Trebuchet MS"/>
              </a:rPr>
              <a:t>–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8270" y="2012721"/>
            <a:ext cx="7948295" cy="445516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95"/>
              </a:spcBef>
              <a:buClr>
                <a:srgbClr val="A42F0F"/>
              </a:buClr>
              <a:buAutoNum type="arabicPeriod"/>
              <a:tabLst>
                <a:tab pos="355600" algn="l"/>
              </a:tabLst>
            </a:pPr>
            <a:r>
              <a:rPr sz="2800" spc="-85" dirty="0">
                <a:solidFill>
                  <a:srgbClr val="273139"/>
                </a:solidFill>
                <a:latin typeface="Times New Roman"/>
                <a:cs typeface="Times New Roman"/>
              </a:rPr>
              <a:t>Simpler </a:t>
            </a:r>
            <a:r>
              <a:rPr sz="2800" spc="-30" dirty="0">
                <a:solidFill>
                  <a:srgbClr val="273139"/>
                </a:solidFill>
                <a:latin typeface="Times New Roman"/>
                <a:cs typeface="Times New Roman"/>
              </a:rPr>
              <a:t>instruction, </a:t>
            </a:r>
            <a:r>
              <a:rPr sz="2800" spc="-45" dirty="0">
                <a:solidFill>
                  <a:srgbClr val="273139"/>
                </a:solidFill>
                <a:latin typeface="Times New Roman"/>
                <a:cs typeface="Times New Roman"/>
              </a:rPr>
              <a:t>hence </a:t>
            </a:r>
            <a:r>
              <a:rPr sz="2800" spc="-70" dirty="0">
                <a:solidFill>
                  <a:srgbClr val="273139"/>
                </a:solidFill>
                <a:latin typeface="Times New Roman"/>
                <a:cs typeface="Times New Roman"/>
              </a:rPr>
              <a:t>simple </a:t>
            </a:r>
            <a:r>
              <a:rPr sz="2800" spc="-25" dirty="0">
                <a:solidFill>
                  <a:srgbClr val="273139"/>
                </a:solidFill>
                <a:latin typeface="Times New Roman"/>
                <a:cs typeface="Times New Roman"/>
              </a:rPr>
              <a:t>instruction</a:t>
            </a:r>
            <a:r>
              <a:rPr sz="2800" spc="27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800" spc="-70" dirty="0">
                <a:solidFill>
                  <a:srgbClr val="273139"/>
                </a:solidFill>
                <a:latin typeface="Times New Roman"/>
                <a:cs typeface="Times New Roman"/>
              </a:rPr>
              <a:t>decoding.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AutoNum type="arabicPeriod"/>
              <a:tabLst>
                <a:tab pos="355600" algn="l"/>
                <a:tab pos="4873625" algn="l"/>
              </a:tabLst>
            </a:pPr>
            <a:r>
              <a:rPr sz="2800" spc="-5" dirty="0">
                <a:solidFill>
                  <a:srgbClr val="273139"/>
                </a:solidFill>
                <a:latin typeface="Times New Roman"/>
                <a:cs typeface="Times New Roman"/>
              </a:rPr>
              <a:t>Instruction </a:t>
            </a:r>
            <a:r>
              <a:rPr sz="2800" spc="-45" dirty="0">
                <a:solidFill>
                  <a:srgbClr val="273139"/>
                </a:solidFill>
                <a:latin typeface="Times New Roman"/>
                <a:cs typeface="Times New Roman"/>
              </a:rPr>
              <a:t>comes </a:t>
            </a:r>
            <a:r>
              <a:rPr sz="2800" spc="-20" dirty="0">
                <a:solidFill>
                  <a:srgbClr val="273139"/>
                </a:solidFill>
                <a:latin typeface="Times New Roman"/>
                <a:cs typeface="Times New Roman"/>
              </a:rPr>
              <a:t>under</a:t>
            </a:r>
            <a:r>
              <a:rPr sz="2800" spc="8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800" spc="-85" dirty="0">
                <a:solidFill>
                  <a:srgbClr val="273139"/>
                </a:solidFill>
                <a:latin typeface="Times New Roman"/>
                <a:cs typeface="Times New Roman"/>
              </a:rPr>
              <a:t>size</a:t>
            </a:r>
            <a:r>
              <a:rPr sz="2800" spc="1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73139"/>
                </a:solidFill>
                <a:latin typeface="Times New Roman"/>
                <a:cs typeface="Times New Roman"/>
              </a:rPr>
              <a:t>of	</a:t>
            </a:r>
            <a:r>
              <a:rPr sz="2800" spc="-15" dirty="0">
                <a:solidFill>
                  <a:srgbClr val="273139"/>
                </a:solidFill>
                <a:latin typeface="Times New Roman"/>
                <a:cs typeface="Times New Roman"/>
              </a:rPr>
              <a:t>one</a:t>
            </a:r>
            <a:r>
              <a:rPr sz="2800" spc="-1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800" spc="-65" dirty="0">
                <a:solidFill>
                  <a:srgbClr val="273139"/>
                </a:solidFill>
                <a:latin typeface="Times New Roman"/>
                <a:cs typeface="Times New Roman"/>
              </a:rPr>
              <a:t>word.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AutoNum type="arabicPeriod"/>
              <a:tabLst>
                <a:tab pos="355600" algn="l"/>
              </a:tabLst>
            </a:pPr>
            <a:r>
              <a:rPr sz="2800" spc="-5" dirty="0">
                <a:solidFill>
                  <a:srgbClr val="273139"/>
                </a:solidFill>
                <a:latin typeface="Times New Roman"/>
                <a:cs typeface="Times New Roman"/>
              </a:rPr>
              <a:t>Instruction </a:t>
            </a:r>
            <a:r>
              <a:rPr sz="2800" spc="-70" dirty="0">
                <a:solidFill>
                  <a:srgbClr val="273139"/>
                </a:solidFill>
                <a:latin typeface="Times New Roman"/>
                <a:cs typeface="Times New Roman"/>
              </a:rPr>
              <a:t>takes </a:t>
            </a:r>
            <a:r>
              <a:rPr sz="2800" spc="-110" dirty="0">
                <a:solidFill>
                  <a:srgbClr val="273139"/>
                </a:solidFill>
                <a:latin typeface="Times New Roman"/>
                <a:cs typeface="Times New Roman"/>
              </a:rPr>
              <a:t>a </a:t>
            </a:r>
            <a:r>
              <a:rPr sz="2800" spc="-95" dirty="0">
                <a:solidFill>
                  <a:srgbClr val="273139"/>
                </a:solidFill>
                <a:latin typeface="Times New Roman"/>
                <a:cs typeface="Times New Roman"/>
              </a:rPr>
              <a:t>single </a:t>
            </a:r>
            <a:r>
              <a:rPr sz="2800" spc="-80" dirty="0">
                <a:solidFill>
                  <a:srgbClr val="273139"/>
                </a:solidFill>
                <a:latin typeface="Times New Roman"/>
                <a:cs typeface="Times New Roman"/>
              </a:rPr>
              <a:t>clock </a:t>
            </a:r>
            <a:r>
              <a:rPr sz="2800" spc="-125" dirty="0">
                <a:solidFill>
                  <a:srgbClr val="273139"/>
                </a:solidFill>
                <a:latin typeface="Times New Roman"/>
                <a:cs typeface="Times New Roman"/>
              </a:rPr>
              <a:t>cycle </a:t>
            </a:r>
            <a:r>
              <a:rPr sz="2800" spc="30" dirty="0">
                <a:solidFill>
                  <a:srgbClr val="273139"/>
                </a:solidFill>
                <a:latin typeface="Times New Roman"/>
                <a:cs typeface="Times New Roman"/>
              </a:rPr>
              <a:t>to </a:t>
            </a:r>
            <a:r>
              <a:rPr sz="2800" spc="-55" dirty="0">
                <a:solidFill>
                  <a:srgbClr val="273139"/>
                </a:solidFill>
                <a:latin typeface="Times New Roman"/>
                <a:cs typeface="Times New Roman"/>
              </a:rPr>
              <a:t>get</a:t>
            </a:r>
            <a:r>
              <a:rPr sz="2800" spc="42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800" spc="-65" dirty="0">
                <a:solidFill>
                  <a:srgbClr val="273139"/>
                </a:solidFill>
                <a:latin typeface="Times New Roman"/>
                <a:cs typeface="Times New Roman"/>
              </a:rPr>
              <a:t>executed.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AutoNum type="arabicPeriod"/>
              <a:tabLst>
                <a:tab pos="355600" algn="l"/>
              </a:tabLst>
            </a:pPr>
            <a:r>
              <a:rPr sz="2800" spc="-60" dirty="0">
                <a:solidFill>
                  <a:srgbClr val="273139"/>
                </a:solidFill>
                <a:latin typeface="Times New Roman"/>
                <a:cs typeface="Times New Roman"/>
              </a:rPr>
              <a:t>More </a:t>
            </a:r>
            <a:r>
              <a:rPr sz="2800" spc="-45" dirty="0">
                <a:solidFill>
                  <a:srgbClr val="273139"/>
                </a:solidFill>
                <a:latin typeface="Times New Roman"/>
                <a:cs typeface="Times New Roman"/>
              </a:rPr>
              <a:t>general-purpose</a:t>
            </a:r>
            <a:r>
              <a:rPr sz="2800" spc="4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800" spc="-80" dirty="0">
                <a:solidFill>
                  <a:srgbClr val="273139"/>
                </a:solidFill>
                <a:latin typeface="Times New Roman"/>
                <a:cs typeface="Times New Roman"/>
              </a:rPr>
              <a:t>registers.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AutoNum type="arabicPeriod"/>
              <a:tabLst>
                <a:tab pos="355600" algn="l"/>
              </a:tabLst>
            </a:pPr>
            <a:r>
              <a:rPr sz="2800" spc="-95" dirty="0">
                <a:solidFill>
                  <a:srgbClr val="273139"/>
                </a:solidFill>
                <a:latin typeface="Times New Roman"/>
                <a:cs typeface="Times New Roman"/>
              </a:rPr>
              <a:t>Simple </a:t>
            </a:r>
            <a:r>
              <a:rPr sz="2800" spc="-65" dirty="0">
                <a:solidFill>
                  <a:srgbClr val="273139"/>
                </a:solidFill>
                <a:latin typeface="Times New Roman"/>
                <a:cs typeface="Times New Roman"/>
              </a:rPr>
              <a:t>Addressing</a:t>
            </a:r>
            <a:r>
              <a:rPr sz="2800" spc="8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800" spc="-85" dirty="0">
                <a:solidFill>
                  <a:srgbClr val="273139"/>
                </a:solidFill>
                <a:latin typeface="Times New Roman"/>
                <a:cs typeface="Times New Roman"/>
              </a:rPr>
              <a:t>Modes.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AutoNum type="arabicPeriod"/>
              <a:tabLst>
                <a:tab pos="355600" algn="l"/>
              </a:tabLst>
            </a:pPr>
            <a:r>
              <a:rPr sz="2800" spc="-95" dirty="0">
                <a:solidFill>
                  <a:srgbClr val="273139"/>
                </a:solidFill>
                <a:latin typeface="Times New Roman"/>
                <a:cs typeface="Times New Roman"/>
              </a:rPr>
              <a:t>Fewer </a:t>
            </a:r>
            <a:r>
              <a:rPr sz="2800" spc="-10" dirty="0">
                <a:solidFill>
                  <a:srgbClr val="273139"/>
                </a:solidFill>
                <a:latin typeface="Times New Roman"/>
                <a:cs typeface="Times New Roman"/>
              </a:rPr>
              <a:t>Data</a:t>
            </a:r>
            <a:r>
              <a:rPr sz="2800" spc="8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800" spc="-90" dirty="0">
                <a:solidFill>
                  <a:srgbClr val="273139"/>
                </a:solidFill>
                <a:latin typeface="Times New Roman"/>
                <a:cs typeface="Times New Roman"/>
              </a:rPr>
              <a:t>types.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AutoNum type="arabicPeriod"/>
              <a:tabLst>
                <a:tab pos="355600" algn="l"/>
              </a:tabLst>
            </a:pPr>
            <a:r>
              <a:rPr sz="2800" spc="-130" dirty="0">
                <a:solidFill>
                  <a:srgbClr val="273139"/>
                </a:solidFill>
                <a:latin typeface="Times New Roman"/>
                <a:cs typeface="Times New Roman"/>
              </a:rPr>
              <a:t>A </a:t>
            </a:r>
            <a:r>
              <a:rPr sz="2800" spc="-70" dirty="0">
                <a:solidFill>
                  <a:srgbClr val="273139"/>
                </a:solidFill>
                <a:latin typeface="Times New Roman"/>
                <a:cs typeface="Times New Roman"/>
              </a:rPr>
              <a:t>pipeline </a:t>
            </a:r>
            <a:r>
              <a:rPr sz="2800" spc="-55" dirty="0">
                <a:solidFill>
                  <a:srgbClr val="273139"/>
                </a:solidFill>
                <a:latin typeface="Times New Roman"/>
                <a:cs typeface="Times New Roman"/>
              </a:rPr>
              <a:t>can </a:t>
            </a:r>
            <a:r>
              <a:rPr sz="2800" spc="-30" dirty="0">
                <a:solidFill>
                  <a:srgbClr val="273139"/>
                </a:solidFill>
                <a:latin typeface="Times New Roman"/>
                <a:cs typeface="Times New Roman"/>
              </a:rPr>
              <a:t>be</a:t>
            </a:r>
            <a:r>
              <a:rPr sz="2800" spc="229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800" spc="-85" dirty="0">
                <a:solidFill>
                  <a:srgbClr val="273139"/>
                </a:solidFill>
                <a:latin typeface="Times New Roman"/>
                <a:cs typeface="Times New Roman"/>
              </a:rPr>
              <a:t>achieved.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AutoNum type="arabicPeriod"/>
              <a:tabLst>
                <a:tab pos="355600" algn="l"/>
              </a:tabLst>
            </a:pPr>
            <a:r>
              <a:rPr sz="2800" spc="-75" dirty="0">
                <a:solidFill>
                  <a:srgbClr val="273139"/>
                </a:solidFill>
                <a:latin typeface="Times New Roman"/>
                <a:cs typeface="Times New Roman"/>
              </a:rPr>
              <a:t>Fixed </a:t>
            </a:r>
            <a:r>
              <a:rPr sz="2800" spc="-50" dirty="0">
                <a:solidFill>
                  <a:srgbClr val="273139"/>
                </a:solidFill>
                <a:latin typeface="Times New Roman"/>
                <a:cs typeface="Times New Roman"/>
              </a:rPr>
              <a:t>length </a:t>
            </a:r>
            <a:r>
              <a:rPr sz="2800" spc="-25" dirty="0">
                <a:solidFill>
                  <a:srgbClr val="273139"/>
                </a:solidFill>
                <a:latin typeface="Times New Roman"/>
                <a:cs typeface="Times New Roman"/>
              </a:rPr>
              <a:t>instruction</a:t>
            </a:r>
            <a:r>
              <a:rPr sz="2800" spc="114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73139"/>
                </a:solidFill>
                <a:latin typeface="Times New Roman"/>
                <a:cs typeface="Times New Roman"/>
              </a:rPr>
              <a:t>format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88402" y="1737042"/>
            <a:ext cx="10857865" cy="4571365"/>
            <a:chOff x="1188402" y="1737042"/>
            <a:chExt cx="10857865" cy="4571365"/>
          </a:xfrm>
        </p:grpSpPr>
        <p:sp>
          <p:nvSpPr>
            <p:cNvPr id="3" name="object 3"/>
            <p:cNvSpPr/>
            <p:nvPr/>
          </p:nvSpPr>
          <p:spPr>
            <a:xfrm>
              <a:off x="1196339" y="1744979"/>
              <a:ext cx="10841990" cy="4555490"/>
            </a:xfrm>
            <a:custGeom>
              <a:avLst/>
              <a:gdLst/>
              <a:ahLst/>
              <a:cxnLst/>
              <a:rect l="l" t="t" r="r" b="b"/>
              <a:pathLst>
                <a:path w="10841990" h="4555490">
                  <a:moveTo>
                    <a:pt x="10082530" y="0"/>
                  </a:moveTo>
                  <a:lnTo>
                    <a:pt x="759205" y="0"/>
                  </a:lnTo>
                  <a:lnTo>
                    <a:pt x="711186" y="1493"/>
                  </a:lnTo>
                  <a:lnTo>
                    <a:pt x="663961" y="5914"/>
                  </a:lnTo>
                  <a:lnTo>
                    <a:pt x="617620" y="13174"/>
                  </a:lnTo>
                  <a:lnTo>
                    <a:pt x="572251" y="23183"/>
                  </a:lnTo>
                  <a:lnTo>
                    <a:pt x="527943" y="35853"/>
                  </a:lnTo>
                  <a:lnTo>
                    <a:pt x="484785" y="51096"/>
                  </a:lnTo>
                  <a:lnTo>
                    <a:pt x="442865" y="68821"/>
                  </a:lnTo>
                  <a:lnTo>
                    <a:pt x="402274" y="88941"/>
                  </a:lnTo>
                  <a:lnTo>
                    <a:pt x="363099" y="111367"/>
                  </a:lnTo>
                  <a:lnTo>
                    <a:pt x="325430" y="136009"/>
                  </a:lnTo>
                  <a:lnTo>
                    <a:pt x="289356" y="162778"/>
                  </a:lnTo>
                  <a:lnTo>
                    <a:pt x="254964" y="191586"/>
                  </a:lnTo>
                  <a:lnTo>
                    <a:pt x="222345" y="222345"/>
                  </a:lnTo>
                  <a:lnTo>
                    <a:pt x="191586" y="254964"/>
                  </a:lnTo>
                  <a:lnTo>
                    <a:pt x="162778" y="289356"/>
                  </a:lnTo>
                  <a:lnTo>
                    <a:pt x="136009" y="325430"/>
                  </a:lnTo>
                  <a:lnTo>
                    <a:pt x="111367" y="363099"/>
                  </a:lnTo>
                  <a:lnTo>
                    <a:pt x="88941" y="402274"/>
                  </a:lnTo>
                  <a:lnTo>
                    <a:pt x="68821" y="442865"/>
                  </a:lnTo>
                  <a:lnTo>
                    <a:pt x="51096" y="484785"/>
                  </a:lnTo>
                  <a:lnTo>
                    <a:pt x="35853" y="527943"/>
                  </a:lnTo>
                  <a:lnTo>
                    <a:pt x="23183" y="572251"/>
                  </a:lnTo>
                  <a:lnTo>
                    <a:pt x="13174" y="617620"/>
                  </a:lnTo>
                  <a:lnTo>
                    <a:pt x="5914" y="663961"/>
                  </a:lnTo>
                  <a:lnTo>
                    <a:pt x="1493" y="711186"/>
                  </a:lnTo>
                  <a:lnTo>
                    <a:pt x="0" y="759206"/>
                  </a:lnTo>
                  <a:lnTo>
                    <a:pt x="0" y="3796030"/>
                  </a:lnTo>
                  <a:lnTo>
                    <a:pt x="1493" y="3844042"/>
                  </a:lnTo>
                  <a:lnTo>
                    <a:pt x="5914" y="3891261"/>
                  </a:lnTo>
                  <a:lnTo>
                    <a:pt x="13174" y="3937598"/>
                  </a:lnTo>
                  <a:lnTo>
                    <a:pt x="23183" y="3982963"/>
                  </a:lnTo>
                  <a:lnTo>
                    <a:pt x="35853" y="4027269"/>
                  </a:lnTo>
                  <a:lnTo>
                    <a:pt x="51096" y="4070424"/>
                  </a:lnTo>
                  <a:lnTo>
                    <a:pt x="68821" y="4112342"/>
                  </a:lnTo>
                  <a:lnTo>
                    <a:pt x="88941" y="4152933"/>
                  </a:lnTo>
                  <a:lnTo>
                    <a:pt x="111367" y="4192107"/>
                  </a:lnTo>
                  <a:lnTo>
                    <a:pt x="136009" y="4229777"/>
                  </a:lnTo>
                  <a:lnTo>
                    <a:pt x="162778" y="4265853"/>
                  </a:lnTo>
                  <a:lnTo>
                    <a:pt x="191586" y="4300245"/>
                  </a:lnTo>
                  <a:lnTo>
                    <a:pt x="222345" y="4332866"/>
                  </a:lnTo>
                  <a:lnTo>
                    <a:pt x="254964" y="4363627"/>
                  </a:lnTo>
                  <a:lnTo>
                    <a:pt x="289356" y="4392437"/>
                  </a:lnTo>
                  <a:lnTo>
                    <a:pt x="325430" y="4419209"/>
                  </a:lnTo>
                  <a:lnTo>
                    <a:pt x="363099" y="4443853"/>
                  </a:lnTo>
                  <a:lnTo>
                    <a:pt x="402274" y="4466281"/>
                  </a:lnTo>
                  <a:lnTo>
                    <a:pt x="442865" y="4486403"/>
                  </a:lnTo>
                  <a:lnTo>
                    <a:pt x="484785" y="4504131"/>
                  </a:lnTo>
                  <a:lnTo>
                    <a:pt x="527943" y="4519376"/>
                  </a:lnTo>
                  <a:lnTo>
                    <a:pt x="572251" y="4532048"/>
                  </a:lnTo>
                  <a:lnTo>
                    <a:pt x="617620" y="4542059"/>
                  </a:lnTo>
                  <a:lnTo>
                    <a:pt x="663961" y="4549320"/>
                  </a:lnTo>
                  <a:lnTo>
                    <a:pt x="711186" y="4553742"/>
                  </a:lnTo>
                  <a:lnTo>
                    <a:pt x="759205" y="4555236"/>
                  </a:lnTo>
                  <a:lnTo>
                    <a:pt x="10082530" y="4555236"/>
                  </a:lnTo>
                  <a:lnTo>
                    <a:pt x="10130549" y="4553742"/>
                  </a:lnTo>
                  <a:lnTo>
                    <a:pt x="10177774" y="4549320"/>
                  </a:lnTo>
                  <a:lnTo>
                    <a:pt x="10224115" y="4542059"/>
                  </a:lnTo>
                  <a:lnTo>
                    <a:pt x="10269484" y="4532048"/>
                  </a:lnTo>
                  <a:lnTo>
                    <a:pt x="10313792" y="4519376"/>
                  </a:lnTo>
                  <a:lnTo>
                    <a:pt x="10356950" y="4504131"/>
                  </a:lnTo>
                  <a:lnTo>
                    <a:pt x="10398870" y="4486403"/>
                  </a:lnTo>
                  <a:lnTo>
                    <a:pt x="10439461" y="4466281"/>
                  </a:lnTo>
                  <a:lnTo>
                    <a:pt x="10478636" y="4443853"/>
                  </a:lnTo>
                  <a:lnTo>
                    <a:pt x="10516305" y="4419209"/>
                  </a:lnTo>
                  <a:lnTo>
                    <a:pt x="10552379" y="4392437"/>
                  </a:lnTo>
                  <a:lnTo>
                    <a:pt x="10586771" y="4363627"/>
                  </a:lnTo>
                  <a:lnTo>
                    <a:pt x="10619390" y="4332866"/>
                  </a:lnTo>
                  <a:lnTo>
                    <a:pt x="10650149" y="4300245"/>
                  </a:lnTo>
                  <a:lnTo>
                    <a:pt x="10678957" y="4265853"/>
                  </a:lnTo>
                  <a:lnTo>
                    <a:pt x="10705726" y="4229777"/>
                  </a:lnTo>
                  <a:lnTo>
                    <a:pt x="10730368" y="4192107"/>
                  </a:lnTo>
                  <a:lnTo>
                    <a:pt x="10752794" y="4152933"/>
                  </a:lnTo>
                  <a:lnTo>
                    <a:pt x="10772914" y="4112342"/>
                  </a:lnTo>
                  <a:lnTo>
                    <a:pt x="10790639" y="4070424"/>
                  </a:lnTo>
                  <a:lnTo>
                    <a:pt x="10805882" y="4027269"/>
                  </a:lnTo>
                  <a:lnTo>
                    <a:pt x="10818552" y="3982963"/>
                  </a:lnTo>
                  <a:lnTo>
                    <a:pt x="10828561" y="3937598"/>
                  </a:lnTo>
                  <a:lnTo>
                    <a:pt x="10835821" y="3891261"/>
                  </a:lnTo>
                  <a:lnTo>
                    <a:pt x="10840242" y="3844042"/>
                  </a:lnTo>
                  <a:lnTo>
                    <a:pt x="10841736" y="3796030"/>
                  </a:lnTo>
                  <a:lnTo>
                    <a:pt x="10841736" y="759206"/>
                  </a:lnTo>
                  <a:lnTo>
                    <a:pt x="10840242" y="711186"/>
                  </a:lnTo>
                  <a:lnTo>
                    <a:pt x="10835821" y="663961"/>
                  </a:lnTo>
                  <a:lnTo>
                    <a:pt x="10828561" y="617620"/>
                  </a:lnTo>
                  <a:lnTo>
                    <a:pt x="10818552" y="572251"/>
                  </a:lnTo>
                  <a:lnTo>
                    <a:pt x="10805882" y="527943"/>
                  </a:lnTo>
                  <a:lnTo>
                    <a:pt x="10790639" y="484785"/>
                  </a:lnTo>
                  <a:lnTo>
                    <a:pt x="10772914" y="442865"/>
                  </a:lnTo>
                  <a:lnTo>
                    <a:pt x="10752794" y="402274"/>
                  </a:lnTo>
                  <a:lnTo>
                    <a:pt x="10730368" y="363099"/>
                  </a:lnTo>
                  <a:lnTo>
                    <a:pt x="10705726" y="325430"/>
                  </a:lnTo>
                  <a:lnTo>
                    <a:pt x="10678957" y="289356"/>
                  </a:lnTo>
                  <a:lnTo>
                    <a:pt x="10650149" y="254964"/>
                  </a:lnTo>
                  <a:lnTo>
                    <a:pt x="10619390" y="222345"/>
                  </a:lnTo>
                  <a:lnTo>
                    <a:pt x="10586771" y="191586"/>
                  </a:lnTo>
                  <a:lnTo>
                    <a:pt x="10552379" y="162778"/>
                  </a:lnTo>
                  <a:lnTo>
                    <a:pt x="10516305" y="136009"/>
                  </a:lnTo>
                  <a:lnTo>
                    <a:pt x="10478636" y="111367"/>
                  </a:lnTo>
                  <a:lnTo>
                    <a:pt x="10439461" y="88941"/>
                  </a:lnTo>
                  <a:lnTo>
                    <a:pt x="10398870" y="68821"/>
                  </a:lnTo>
                  <a:lnTo>
                    <a:pt x="10356950" y="51096"/>
                  </a:lnTo>
                  <a:lnTo>
                    <a:pt x="10313792" y="35853"/>
                  </a:lnTo>
                  <a:lnTo>
                    <a:pt x="10269484" y="23183"/>
                  </a:lnTo>
                  <a:lnTo>
                    <a:pt x="10224115" y="13174"/>
                  </a:lnTo>
                  <a:lnTo>
                    <a:pt x="10177774" y="5914"/>
                  </a:lnTo>
                  <a:lnTo>
                    <a:pt x="10130549" y="1493"/>
                  </a:lnTo>
                  <a:lnTo>
                    <a:pt x="100825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96339" y="1744979"/>
              <a:ext cx="10841990" cy="4555490"/>
            </a:xfrm>
            <a:custGeom>
              <a:avLst/>
              <a:gdLst/>
              <a:ahLst/>
              <a:cxnLst/>
              <a:rect l="l" t="t" r="r" b="b"/>
              <a:pathLst>
                <a:path w="10841990" h="4555490">
                  <a:moveTo>
                    <a:pt x="0" y="759206"/>
                  </a:moveTo>
                  <a:lnTo>
                    <a:pt x="1493" y="711186"/>
                  </a:lnTo>
                  <a:lnTo>
                    <a:pt x="5914" y="663961"/>
                  </a:lnTo>
                  <a:lnTo>
                    <a:pt x="13174" y="617620"/>
                  </a:lnTo>
                  <a:lnTo>
                    <a:pt x="23183" y="572251"/>
                  </a:lnTo>
                  <a:lnTo>
                    <a:pt x="35853" y="527943"/>
                  </a:lnTo>
                  <a:lnTo>
                    <a:pt x="51096" y="484785"/>
                  </a:lnTo>
                  <a:lnTo>
                    <a:pt x="68821" y="442865"/>
                  </a:lnTo>
                  <a:lnTo>
                    <a:pt x="88941" y="402274"/>
                  </a:lnTo>
                  <a:lnTo>
                    <a:pt x="111367" y="363099"/>
                  </a:lnTo>
                  <a:lnTo>
                    <a:pt x="136009" y="325430"/>
                  </a:lnTo>
                  <a:lnTo>
                    <a:pt x="162778" y="289356"/>
                  </a:lnTo>
                  <a:lnTo>
                    <a:pt x="191586" y="254964"/>
                  </a:lnTo>
                  <a:lnTo>
                    <a:pt x="222345" y="222345"/>
                  </a:lnTo>
                  <a:lnTo>
                    <a:pt x="254964" y="191586"/>
                  </a:lnTo>
                  <a:lnTo>
                    <a:pt x="289356" y="162778"/>
                  </a:lnTo>
                  <a:lnTo>
                    <a:pt x="325430" y="136009"/>
                  </a:lnTo>
                  <a:lnTo>
                    <a:pt x="363099" y="111367"/>
                  </a:lnTo>
                  <a:lnTo>
                    <a:pt x="402274" y="88941"/>
                  </a:lnTo>
                  <a:lnTo>
                    <a:pt x="442865" y="68821"/>
                  </a:lnTo>
                  <a:lnTo>
                    <a:pt x="484785" y="51096"/>
                  </a:lnTo>
                  <a:lnTo>
                    <a:pt x="527943" y="35853"/>
                  </a:lnTo>
                  <a:lnTo>
                    <a:pt x="572251" y="23183"/>
                  </a:lnTo>
                  <a:lnTo>
                    <a:pt x="617620" y="13174"/>
                  </a:lnTo>
                  <a:lnTo>
                    <a:pt x="663961" y="5914"/>
                  </a:lnTo>
                  <a:lnTo>
                    <a:pt x="711186" y="1493"/>
                  </a:lnTo>
                  <a:lnTo>
                    <a:pt x="759205" y="0"/>
                  </a:lnTo>
                  <a:lnTo>
                    <a:pt x="10082530" y="0"/>
                  </a:lnTo>
                  <a:lnTo>
                    <a:pt x="10130549" y="1493"/>
                  </a:lnTo>
                  <a:lnTo>
                    <a:pt x="10177774" y="5914"/>
                  </a:lnTo>
                  <a:lnTo>
                    <a:pt x="10224115" y="13174"/>
                  </a:lnTo>
                  <a:lnTo>
                    <a:pt x="10269484" y="23183"/>
                  </a:lnTo>
                  <a:lnTo>
                    <a:pt x="10313792" y="35853"/>
                  </a:lnTo>
                  <a:lnTo>
                    <a:pt x="10356950" y="51096"/>
                  </a:lnTo>
                  <a:lnTo>
                    <a:pt x="10398870" y="68821"/>
                  </a:lnTo>
                  <a:lnTo>
                    <a:pt x="10439461" y="88941"/>
                  </a:lnTo>
                  <a:lnTo>
                    <a:pt x="10478636" y="111367"/>
                  </a:lnTo>
                  <a:lnTo>
                    <a:pt x="10516305" y="136009"/>
                  </a:lnTo>
                  <a:lnTo>
                    <a:pt x="10552379" y="162778"/>
                  </a:lnTo>
                  <a:lnTo>
                    <a:pt x="10586771" y="191586"/>
                  </a:lnTo>
                  <a:lnTo>
                    <a:pt x="10619390" y="222345"/>
                  </a:lnTo>
                  <a:lnTo>
                    <a:pt x="10650149" y="254964"/>
                  </a:lnTo>
                  <a:lnTo>
                    <a:pt x="10678957" y="289356"/>
                  </a:lnTo>
                  <a:lnTo>
                    <a:pt x="10705726" y="325430"/>
                  </a:lnTo>
                  <a:lnTo>
                    <a:pt x="10730368" y="363099"/>
                  </a:lnTo>
                  <a:lnTo>
                    <a:pt x="10752794" y="402274"/>
                  </a:lnTo>
                  <a:lnTo>
                    <a:pt x="10772914" y="442865"/>
                  </a:lnTo>
                  <a:lnTo>
                    <a:pt x="10790639" y="484785"/>
                  </a:lnTo>
                  <a:lnTo>
                    <a:pt x="10805882" y="527943"/>
                  </a:lnTo>
                  <a:lnTo>
                    <a:pt x="10818552" y="572251"/>
                  </a:lnTo>
                  <a:lnTo>
                    <a:pt x="10828561" y="617620"/>
                  </a:lnTo>
                  <a:lnTo>
                    <a:pt x="10835821" y="663961"/>
                  </a:lnTo>
                  <a:lnTo>
                    <a:pt x="10840242" y="711186"/>
                  </a:lnTo>
                  <a:lnTo>
                    <a:pt x="10841736" y="759206"/>
                  </a:lnTo>
                  <a:lnTo>
                    <a:pt x="10841736" y="3796030"/>
                  </a:lnTo>
                  <a:lnTo>
                    <a:pt x="10840242" y="3844042"/>
                  </a:lnTo>
                  <a:lnTo>
                    <a:pt x="10835821" y="3891261"/>
                  </a:lnTo>
                  <a:lnTo>
                    <a:pt x="10828561" y="3937598"/>
                  </a:lnTo>
                  <a:lnTo>
                    <a:pt x="10818552" y="3982963"/>
                  </a:lnTo>
                  <a:lnTo>
                    <a:pt x="10805882" y="4027269"/>
                  </a:lnTo>
                  <a:lnTo>
                    <a:pt x="10790639" y="4070424"/>
                  </a:lnTo>
                  <a:lnTo>
                    <a:pt x="10772914" y="4112342"/>
                  </a:lnTo>
                  <a:lnTo>
                    <a:pt x="10752794" y="4152933"/>
                  </a:lnTo>
                  <a:lnTo>
                    <a:pt x="10730368" y="4192107"/>
                  </a:lnTo>
                  <a:lnTo>
                    <a:pt x="10705726" y="4229777"/>
                  </a:lnTo>
                  <a:lnTo>
                    <a:pt x="10678957" y="4265853"/>
                  </a:lnTo>
                  <a:lnTo>
                    <a:pt x="10650149" y="4300245"/>
                  </a:lnTo>
                  <a:lnTo>
                    <a:pt x="10619390" y="4332866"/>
                  </a:lnTo>
                  <a:lnTo>
                    <a:pt x="10586771" y="4363627"/>
                  </a:lnTo>
                  <a:lnTo>
                    <a:pt x="10552379" y="4392437"/>
                  </a:lnTo>
                  <a:lnTo>
                    <a:pt x="10516305" y="4419209"/>
                  </a:lnTo>
                  <a:lnTo>
                    <a:pt x="10478636" y="4443853"/>
                  </a:lnTo>
                  <a:lnTo>
                    <a:pt x="10439461" y="4466281"/>
                  </a:lnTo>
                  <a:lnTo>
                    <a:pt x="10398870" y="4486403"/>
                  </a:lnTo>
                  <a:lnTo>
                    <a:pt x="10356950" y="4504131"/>
                  </a:lnTo>
                  <a:lnTo>
                    <a:pt x="10313792" y="4519376"/>
                  </a:lnTo>
                  <a:lnTo>
                    <a:pt x="10269484" y="4532048"/>
                  </a:lnTo>
                  <a:lnTo>
                    <a:pt x="10224115" y="4542059"/>
                  </a:lnTo>
                  <a:lnTo>
                    <a:pt x="10177774" y="4549320"/>
                  </a:lnTo>
                  <a:lnTo>
                    <a:pt x="10130549" y="4553742"/>
                  </a:lnTo>
                  <a:lnTo>
                    <a:pt x="10082530" y="4555236"/>
                  </a:lnTo>
                  <a:lnTo>
                    <a:pt x="759205" y="4555236"/>
                  </a:lnTo>
                  <a:lnTo>
                    <a:pt x="711186" y="4553742"/>
                  </a:lnTo>
                  <a:lnTo>
                    <a:pt x="663961" y="4549320"/>
                  </a:lnTo>
                  <a:lnTo>
                    <a:pt x="617620" y="4542059"/>
                  </a:lnTo>
                  <a:lnTo>
                    <a:pt x="572251" y="4532048"/>
                  </a:lnTo>
                  <a:lnTo>
                    <a:pt x="527943" y="4519376"/>
                  </a:lnTo>
                  <a:lnTo>
                    <a:pt x="484785" y="4504131"/>
                  </a:lnTo>
                  <a:lnTo>
                    <a:pt x="442865" y="4486403"/>
                  </a:lnTo>
                  <a:lnTo>
                    <a:pt x="402274" y="4466281"/>
                  </a:lnTo>
                  <a:lnTo>
                    <a:pt x="363099" y="4443853"/>
                  </a:lnTo>
                  <a:lnTo>
                    <a:pt x="325430" y="4419209"/>
                  </a:lnTo>
                  <a:lnTo>
                    <a:pt x="289356" y="4392437"/>
                  </a:lnTo>
                  <a:lnTo>
                    <a:pt x="254964" y="4363627"/>
                  </a:lnTo>
                  <a:lnTo>
                    <a:pt x="222345" y="4332866"/>
                  </a:lnTo>
                  <a:lnTo>
                    <a:pt x="191586" y="4300245"/>
                  </a:lnTo>
                  <a:lnTo>
                    <a:pt x="162778" y="4265853"/>
                  </a:lnTo>
                  <a:lnTo>
                    <a:pt x="136009" y="4229777"/>
                  </a:lnTo>
                  <a:lnTo>
                    <a:pt x="111367" y="4192107"/>
                  </a:lnTo>
                  <a:lnTo>
                    <a:pt x="88941" y="4152933"/>
                  </a:lnTo>
                  <a:lnTo>
                    <a:pt x="68821" y="4112342"/>
                  </a:lnTo>
                  <a:lnTo>
                    <a:pt x="51096" y="4070424"/>
                  </a:lnTo>
                  <a:lnTo>
                    <a:pt x="35853" y="4027269"/>
                  </a:lnTo>
                  <a:lnTo>
                    <a:pt x="23183" y="3982963"/>
                  </a:lnTo>
                  <a:lnTo>
                    <a:pt x="13174" y="3937598"/>
                  </a:lnTo>
                  <a:lnTo>
                    <a:pt x="5914" y="3891261"/>
                  </a:lnTo>
                  <a:lnTo>
                    <a:pt x="1493" y="3844042"/>
                  </a:lnTo>
                  <a:lnTo>
                    <a:pt x="0" y="3796030"/>
                  </a:lnTo>
                  <a:lnTo>
                    <a:pt x="0" y="759206"/>
                  </a:lnTo>
                  <a:close/>
                </a:path>
              </a:pathLst>
            </a:custGeom>
            <a:ln w="15875">
              <a:solidFill>
                <a:srgbClr val="DE7D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28341" y="66293"/>
            <a:ext cx="7266940" cy="1188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95"/>
              </a:spcBef>
            </a:pPr>
            <a:r>
              <a:rPr sz="4000" b="1" spc="-140" dirty="0">
                <a:solidFill>
                  <a:srgbClr val="252525"/>
                </a:solidFill>
                <a:latin typeface="Times New Roman"/>
                <a:cs typeface="Times New Roman"/>
              </a:rPr>
              <a:t>CISC</a:t>
            </a:r>
            <a:endParaRPr sz="4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0"/>
              </a:spcBef>
            </a:pPr>
            <a:r>
              <a:rPr sz="3600" b="1" spc="-10" dirty="0">
                <a:solidFill>
                  <a:srgbClr val="273139"/>
                </a:solidFill>
                <a:latin typeface="Times New Roman"/>
                <a:cs typeface="Times New Roman"/>
              </a:rPr>
              <a:t>Complex </a:t>
            </a:r>
            <a:r>
              <a:rPr sz="3600" b="1" spc="-15" dirty="0">
                <a:solidFill>
                  <a:srgbClr val="273139"/>
                </a:solidFill>
                <a:latin typeface="Times New Roman"/>
                <a:cs typeface="Times New Roman"/>
              </a:rPr>
              <a:t>Instruction </a:t>
            </a:r>
            <a:r>
              <a:rPr sz="3600" b="1" spc="-55" dirty="0">
                <a:solidFill>
                  <a:srgbClr val="273139"/>
                </a:solidFill>
                <a:latin typeface="Times New Roman"/>
                <a:cs typeface="Times New Roman"/>
              </a:rPr>
              <a:t>Set</a:t>
            </a:r>
            <a:r>
              <a:rPr sz="3600" b="1" spc="-7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3600" b="1" spc="-65" dirty="0">
                <a:solidFill>
                  <a:srgbClr val="273139"/>
                </a:solidFill>
                <a:latin typeface="Times New Roman"/>
                <a:cs typeface="Times New Roman"/>
              </a:rPr>
              <a:t>Architecture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31695" y="2109342"/>
            <a:ext cx="9971405" cy="353314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5080" indent="-342900" algn="just">
              <a:lnSpc>
                <a:spcPts val="2590"/>
              </a:lnSpc>
              <a:spcBef>
                <a:spcPts val="425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400" spc="-5" dirty="0">
                <a:solidFill>
                  <a:srgbClr val="273139"/>
                </a:solidFill>
                <a:latin typeface="Times New Roman"/>
                <a:cs typeface="Times New Roman"/>
              </a:rPr>
              <a:t>The </a:t>
            </a:r>
            <a:r>
              <a:rPr sz="2400" spc="-50" dirty="0">
                <a:solidFill>
                  <a:srgbClr val="273139"/>
                </a:solidFill>
                <a:latin typeface="Times New Roman"/>
                <a:cs typeface="Times New Roman"/>
              </a:rPr>
              <a:t>main </a:t>
            </a:r>
            <a:r>
              <a:rPr sz="2400" spc="-70" dirty="0">
                <a:solidFill>
                  <a:srgbClr val="273139"/>
                </a:solidFill>
                <a:latin typeface="Times New Roman"/>
                <a:cs typeface="Times New Roman"/>
              </a:rPr>
              <a:t>idea </a:t>
            </a:r>
            <a:r>
              <a:rPr sz="2400" spc="-90" dirty="0">
                <a:solidFill>
                  <a:srgbClr val="273139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rgbClr val="273139"/>
                </a:solidFill>
                <a:latin typeface="Times New Roman"/>
                <a:cs typeface="Times New Roman"/>
              </a:rPr>
              <a:t>that </a:t>
            </a:r>
            <a:r>
              <a:rPr sz="2400" spc="-95" dirty="0">
                <a:solidFill>
                  <a:srgbClr val="273139"/>
                </a:solidFill>
                <a:latin typeface="Times New Roman"/>
                <a:cs typeface="Times New Roman"/>
              </a:rPr>
              <a:t>a </a:t>
            </a:r>
            <a:r>
              <a:rPr sz="2400" spc="-80" dirty="0">
                <a:solidFill>
                  <a:srgbClr val="273139"/>
                </a:solidFill>
                <a:latin typeface="Times New Roman"/>
                <a:cs typeface="Times New Roman"/>
              </a:rPr>
              <a:t>single </a:t>
            </a:r>
            <a:r>
              <a:rPr sz="2400" spc="-20" dirty="0">
                <a:solidFill>
                  <a:srgbClr val="273139"/>
                </a:solidFill>
                <a:latin typeface="Times New Roman"/>
                <a:cs typeface="Times New Roman"/>
              </a:rPr>
              <a:t>instruction </a:t>
            </a:r>
            <a:r>
              <a:rPr sz="2400" spc="-125" dirty="0">
                <a:solidFill>
                  <a:srgbClr val="273139"/>
                </a:solidFill>
                <a:latin typeface="Times New Roman"/>
                <a:cs typeface="Times New Roman"/>
              </a:rPr>
              <a:t>will </a:t>
            </a:r>
            <a:r>
              <a:rPr sz="2400" spc="10" dirty="0">
                <a:solidFill>
                  <a:srgbClr val="273139"/>
                </a:solidFill>
                <a:latin typeface="Times New Roman"/>
                <a:cs typeface="Times New Roman"/>
              </a:rPr>
              <a:t>do </a:t>
            </a:r>
            <a:r>
              <a:rPr sz="2400" spc="-114" dirty="0">
                <a:solidFill>
                  <a:srgbClr val="273139"/>
                </a:solidFill>
                <a:latin typeface="Times New Roman"/>
                <a:cs typeface="Times New Roman"/>
              </a:rPr>
              <a:t>all </a:t>
            </a:r>
            <a:r>
              <a:rPr sz="2400" spc="-60" dirty="0">
                <a:solidFill>
                  <a:srgbClr val="273139"/>
                </a:solidFill>
                <a:latin typeface="Times New Roman"/>
                <a:cs typeface="Times New Roman"/>
              </a:rPr>
              <a:t>loading, </a:t>
            </a:r>
            <a:r>
              <a:rPr sz="2400" spc="-75" dirty="0">
                <a:solidFill>
                  <a:srgbClr val="273139"/>
                </a:solidFill>
                <a:latin typeface="Times New Roman"/>
                <a:cs typeface="Times New Roman"/>
              </a:rPr>
              <a:t>evaluating, </a:t>
            </a:r>
            <a:r>
              <a:rPr sz="2400" spc="-245" dirty="0">
                <a:solidFill>
                  <a:srgbClr val="273139"/>
                </a:solidFill>
                <a:latin typeface="Times New Roman"/>
                <a:cs typeface="Times New Roman"/>
              </a:rPr>
              <a:t>and  </a:t>
            </a:r>
            <a:r>
              <a:rPr sz="2400" spc="-35" dirty="0">
                <a:solidFill>
                  <a:srgbClr val="273139"/>
                </a:solidFill>
                <a:latin typeface="Times New Roman"/>
                <a:cs typeface="Times New Roman"/>
              </a:rPr>
              <a:t>storing </a:t>
            </a:r>
            <a:r>
              <a:rPr sz="2400" spc="-30" dirty="0">
                <a:solidFill>
                  <a:srgbClr val="273139"/>
                </a:solidFill>
                <a:latin typeface="Times New Roman"/>
                <a:cs typeface="Times New Roman"/>
              </a:rPr>
              <a:t>operations </a:t>
            </a:r>
            <a:r>
              <a:rPr sz="2400" spc="-45" dirty="0">
                <a:solidFill>
                  <a:srgbClr val="273139"/>
                </a:solidFill>
                <a:latin typeface="Times New Roman"/>
                <a:cs typeface="Times New Roman"/>
              </a:rPr>
              <a:t>just </a:t>
            </a:r>
            <a:r>
              <a:rPr sz="2400" spc="-105" dirty="0">
                <a:solidFill>
                  <a:srgbClr val="273139"/>
                </a:solidFill>
                <a:latin typeface="Times New Roman"/>
                <a:cs typeface="Times New Roman"/>
              </a:rPr>
              <a:t>like </a:t>
            </a:r>
            <a:r>
              <a:rPr sz="2400" spc="-95" dirty="0">
                <a:solidFill>
                  <a:srgbClr val="273139"/>
                </a:solidFill>
                <a:latin typeface="Times New Roman"/>
                <a:cs typeface="Times New Roman"/>
              </a:rPr>
              <a:t>a </a:t>
            </a:r>
            <a:r>
              <a:rPr sz="2400" spc="-50" dirty="0">
                <a:solidFill>
                  <a:srgbClr val="273139"/>
                </a:solidFill>
                <a:latin typeface="Times New Roman"/>
                <a:cs typeface="Times New Roman"/>
              </a:rPr>
              <a:t>multiplication </a:t>
            </a:r>
            <a:r>
              <a:rPr sz="2400" spc="-20" dirty="0">
                <a:solidFill>
                  <a:srgbClr val="273139"/>
                </a:solidFill>
                <a:latin typeface="Times New Roman"/>
                <a:cs typeface="Times New Roman"/>
              </a:rPr>
              <a:t>command </a:t>
            </a:r>
            <a:r>
              <a:rPr sz="2400" spc="-125" dirty="0">
                <a:solidFill>
                  <a:srgbClr val="273139"/>
                </a:solidFill>
                <a:latin typeface="Times New Roman"/>
                <a:cs typeface="Times New Roman"/>
              </a:rPr>
              <a:t>will </a:t>
            </a:r>
            <a:r>
              <a:rPr sz="2400" spc="10" dirty="0">
                <a:solidFill>
                  <a:srgbClr val="273139"/>
                </a:solidFill>
                <a:latin typeface="Times New Roman"/>
                <a:cs typeface="Times New Roman"/>
              </a:rPr>
              <a:t>do </a:t>
            </a:r>
            <a:r>
              <a:rPr sz="2400" spc="-20" dirty="0">
                <a:solidFill>
                  <a:srgbClr val="273139"/>
                </a:solidFill>
                <a:latin typeface="Times New Roman"/>
                <a:cs typeface="Times New Roman"/>
              </a:rPr>
              <a:t>stuff </a:t>
            </a:r>
            <a:r>
              <a:rPr sz="2400" spc="-105" dirty="0">
                <a:solidFill>
                  <a:srgbClr val="273139"/>
                </a:solidFill>
                <a:latin typeface="Times New Roman"/>
                <a:cs typeface="Times New Roman"/>
              </a:rPr>
              <a:t>like </a:t>
            </a:r>
            <a:r>
              <a:rPr sz="2400" spc="-65" dirty="0">
                <a:solidFill>
                  <a:srgbClr val="273139"/>
                </a:solidFill>
                <a:latin typeface="Times New Roman"/>
                <a:cs typeface="Times New Roman"/>
              </a:rPr>
              <a:t>loading  </a:t>
            </a:r>
            <a:r>
              <a:rPr sz="2400" spc="-45" dirty="0">
                <a:solidFill>
                  <a:srgbClr val="273139"/>
                </a:solidFill>
                <a:latin typeface="Times New Roman"/>
                <a:cs typeface="Times New Roman"/>
              </a:rPr>
              <a:t>data, </a:t>
            </a:r>
            <a:r>
              <a:rPr sz="2400" spc="-75" dirty="0">
                <a:solidFill>
                  <a:srgbClr val="273139"/>
                </a:solidFill>
                <a:latin typeface="Times New Roman"/>
                <a:cs typeface="Times New Roman"/>
              </a:rPr>
              <a:t>evaluating, </a:t>
            </a:r>
            <a:r>
              <a:rPr sz="2400" spc="-30" dirty="0">
                <a:solidFill>
                  <a:srgbClr val="273139"/>
                </a:solidFill>
                <a:latin typeface="Times New Roman"/>
                <a:cs typeface="Times New Roman"/>
              </a:rPr>
              <a:t>and </a:t>
            </a:r>
            <a:r>
              <a:rPr sz="2400" spc="-35" dirty="0">
                <a:solidFill>
                  <a:srgbClr val="273139"/>
                </a:solidFill>
                <a:latin typeface="Times New Roman"/>
                <a:cs typeface="Times New Roman"/>
              </a:rPr>
              <a:t>storing </a:t>
            </a:r>
            <a:r>
              <a:rPr sz="2400" spc="-55" dirty="0">
                <a:solidFill>
                  <a:srgbClr val="273139"/>
                </a:solidFill>
                <a:latin typeface="Times New Roman"/>
                <a:cs typeface="Times New Roman"/>
              </a:rPr>
              <a:t>it, </a:t>
            </a:r>
            <a:r>
              <a:rPr sz="2400" spc="-40" dirty="0">
                <a:solidFill>
                  <a:srgbClr val="273139"/>
                </a:solidFill>
                <a:latin typeface="Times New Roman"/>
                <a:cs typeface="Times New Roman"/>
              </a:rPr>
              <a:t>hence </a:t>
            </a:r>
            <a:r>
              <a:rPr sz="2400" spc="-150" dirty="0">
                <a:solidFill>
                  <a:srgbClr val="273139"/>
                </a:solidFill>
                <a:latin typeface="Times New Roman"/>
                <a:cs typeface="Times New Roman"/>
              </a:rPr>
              <a:t>it’s</a:t>
            </a:r>
            <a:r>
              <a:rPr sz="2400" spc="28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273139"/>
                </a:solidFill>
                <a:latin typeface="Times New Roman"/>
                <a:cs typeface="Times New Roman"/>
              </a:rPr>
              <a:t>complex.</a:t>
            </a:r>
            <a:endParaRPr sz="240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ts val="2590"/>
              </a:lnSpc>
              <a:spcBef>
                <a:spcPts val="1005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400" spc="-75" dirty="0">
                <a:solidFill>
                  <a:srgbClr val="333333"/>
                </a:solidFill>
                <a:latin typeface="Times New Roman"/>
                <a:cs typeface="Times New Roman"/>
              </a:rPr>
              <a:t>CISC </a:t>
            </a:r>
            <a:r>
              <a:rPr sz="2400" spc="-40" dirty="0">
                <a:solidFill>
                  <a:srgbClr val="333333"/>
                </a:solidFill>
                <a:latin typeface="Times New Roman"/>
                <a:cs typeface="Times New Roman"/>
              </a:rPr>
              <a:t>approaches </a:t>
            </a:r>
            <a:r>
              <a:rPr sz="2400" spc="-50" dirty="0">
                <a:solidFill>
                  <a:srgbClr val="333333"/>
                </a:solidFill>
                <a:latin typeface="Times New Roman"/>
                <a:cs typeface="Times New Roman"/>
              </a:rPr>
              <a:t>reducing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2400" spc="-20" dirty="0">
                <a:solidFill>
                  <a:srgbClr val="333333"/>
                </a:solidFill>
                <a:latin typeface="Times New Roman"/>
                <a:cs typeface="Times New Roman"/>
              </a:rPr>
              <a:t>number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2400" spc="-20" dirty="0">
                <a:solidFill>
                  <a:srgbClr val="333333"/>
                </a:solidFill>
                <a:latin typeface="Times New Roman"/>
                <a:cs typeface="Times New Roman"/>
              </a:rPr>
              <a:t>instruction </a:t>
            </a:r>
            <a:r>
              <a:rPr sz="2400" spc="20" dirty="0">
                <a:solidFill>
                  <a:srgbClr val="333333"/>
                </a:solidFill>
                <a:latin typeface="Times New Roman"/>
                <a:cs typeface="Times New Roman"/>
              </a:rPr>
              <a:t>on </a:t>
            </a:r>
            <a:r>
              <a:rPr sz="2400" spc="-60" dirty="0">
                <a:solidFill>
                  <a:srgbClr val="333333"/>
                </a:solidFill>
                <a:latin typeface="Times New Roman"/>
                <a:cs typeface="Times New Roman"/>
              </a:rPr>
              <a:t>each </a:t>
            </a:r>
            <a:r>
              <a:rPr sz="2400" spc="-20" dirty="0">
                <a:solidFill>
                  <a:srgbClr val="333333"/>
                </a:solidFill>
                <a:latin typeface="Times New Roman"/>
                <a:cs typeface="Times New Roman"/>
              </a:rPr>
              <a:t>program </a:t>
            </a:r>
            <a:r>
              <a:rPr sz="2400" spc="-225" dirty="0">
                <a:solidFill>
                  <a:srgbClr val="333333"/>
                </a:solidFill>
                <a:latin typeface="Times New Roman"/>
                <a:cs typeface="Times New Roman"/>
              </a:rPr>
              <a:t>and  </a:t>
            </a:r>
            <a:r>
              <a:rPr sz="2400" spc="-55" dirty="0">
                <a:solidFill>
                  <a:srgbClr val="333333"/>
                </a:solidFill>
                <a:latin typeface="Times New Roman"/>
                <a:cs typeface="Times New Roman"/>
              </a:rPr>
              <a:t>ignoring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2400" spc="-20" dirty="0">
                <a:solidFill>
                  <a:srgbClr val="333333"/>
                </a:solidFill>
                <a:latin typeface="Times New Roman"/>
                <a:cs typeface="Times New Roman"/>
              </a:rPr>
              <a:t>number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2400" spc="-100" dirty="0">
                <a:solidFill>
                  <a:srgbClr val="333333"/>
                </a:solidFill>
                <a:latin typeface="Times New Roman"/>
                <a:cs typeface="Times New Roman"/>
              </a:rPr>
              <a:t>cycles </a:t>
            </a:r>
            <a:r>
              <a:rPr sz="2400" spc="-20" dirty="0">
                <a:solidFill>
                  <a:srgbClr val="333333"/>
                </a:solidFill>
                <a:latin typeface="Times New Roman"/>
                <a:cs typeface="Times New Roman"/>
              </a:rPr>
              <a:t>per</a:t>
            </a:r>
            <a:r>
              <a:rPr sz="2400" spc="-9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333333"/>
                </a:solidFill>
                <a:latin typeface="Times New Roman"/>
                <a:cs typeface="Times New Roman"/>
              </a:rPr>
              <a:t>instruction</a:t>
            </a:r>
            <a:endParaRPr sz="240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ts val="2590"/>
              </a:lnSpc>
              <a:spcBef>
                <a:spcPts val="1015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400" spc="40" dirty="0">
                <a:solidFill>
                  <a:srgbClr val="333333"/>
                </a:solidFill>
                <a:latin typeface="Times New Roman"/>
                <a:cs typeface="Times New Roman"/>
              </a:rPr>
              <a:t>It </a:t>
            </a:r>
            <a:r>
              <a:rPr sz="2400" spc="-50" dirty="0">
                <a:solidFill>
                  <a:srgbClr val="333333"/>
                </a:solidFill>
                <a:latin typeface="Times New Roman"/>
                <a:cs typeface="Times New Roman"/>
              </a:rPr>
              <a:t>emphasizes </a:t>
            </a:r>
            <a:r>
              <a:rPr sz="2400" spc="25" dirty="0">
                <a:solidFill>
                  <a:srgbClr val="333333"/>
                </a:solidFill>
                <a:latin typeface="Times New Roman"/>
                <a:cs typeface="Times New Roman"/>
              </a:rPr>
              <a:t>to </a:t>
            </a:r>
            <a:r>
              <a:rPr sz="2400" spc="-55" dirty="0">
                <a:solidFill>
                  <a:srgbClr val="333333"/>
                </a:solidFill>
                <a:latin typeface="Times New Roman"/>
                <a:cs typeface="Times New Roman"/>
              </a:rPr>
              <a:t>build </a:t>
            </a:r>
            <a:r>
              <a:rPr sz="2400" spc="-45" dirty="0">
                <a:solidFill>
                  <a:srgbClr val="333333"/>
                </a:solidFill>
                <a:latin typeface="Times New Roman"/>
                <a:cs typeface="Times New Roman"/>
              </a:rPr>
              <a:t>complex </a:t>
            </a:r>
            <a:r>
              <a:rPr sz="2400" spc="-25" dirty="0">
                <a:solidFill>
                  <a:srgbClr val="333333"/>
                </a:solidFill>
                <a:latin typeface="Times New Roman"/>
                <a:cs typeface="Times New Roman"/>
              </a:rPr>
              <a:t>instructions </a:t>
            </a:r>
            <a:r>
              <a:rPr sz="2400" spc="-70" dirty="0">
                <a:solidFill>
                  <a:srgbClr val="333333"/>
                </a:solidFill>
                <a:latin typeface="Times New Roman"/>
                <a:cs typeface="Times New Roman"/>
              </a:rPr>
              <a:t>directly </a:t>
            </a:r>
            <a:r>
              <a:rPr sz="2400" spc="-50" dirty="0">
                <a:solidFill>
                  <a:srgbClr val="333333"/>
                </a:solidFill>
                <a:latin typeface="Times New Roman"/>
                <a:cs typeface="Times New Roman"/>
              </a:rPr>
              <a:t>in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2400" spc="-55" dirty="0">
                <a:solidFill>
                  <a:srgbClr val="333333"/>
                </a:solidFill>
                <a:latin typeface="Times New Roman"/>
                <a:cs typeface="Times New Roman"/>
              </a:rPr>
              <a:t>hardware because </a:t>
            </a:r>
            <a:r>
              <a:rPr sz="2400" spc="-204" dirty="0">
                <a:solidFill>
                  <a:srgbClr val="333333"/>
                </a:solidFill>
                <a:latin typeface="Times New Roman"/>
                <a:cs typeface="Times New Roman"/>
              </a:rPr>
              <a:t>the  </a:t>
            </a:r>
            <a:r>
              <a:rPr sz="2400" spc="-55" dirty="0">
                <a:solidFill>
                  <a:srgbClr val="333333"/>
                </a:solidFill>
                <a:latin typeface="Times New Roman"/>
                <a:cs typeface="Times New Roman"/>
              </a:rPr>
              <a:t>hardware </a:t>
            </a:r>
            <a:r>
              <a:rPr sz="2400" spc="-90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sz="2400" spc="-135" dirty="0">
                <a:solidFill>
                  <a:srgbClr val="333333"/>
                </a:solidFill>
                <a:latin typeface="Times New Roman"/>
                <a:cs typeface="Times New Roman"/>
              </a:rPr>
              <a:t>always </a:t>
            </a:r>
            <a:r>
              <a:rPr sz="2400" spc="-35" dirty="0">
                <a:solidFill>
                  <a:srgbClr val="333333"/>
                </a:solidFill>
                <a:latin typeface="Times New Roman"/>
                <a:cs typeface="Times New Roman"/>
              </a:rPr>
              <a:t>faster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than</a:t>
            </a:r>
            <a:r>
              <a:rPr sz="2400" spc="3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333333"/>
                </a:solidFill>
                <a:latin typeface="Times New Roman"/>
                <a:cs typeface="Times New Roman"/>
              </a:rPr>
              <a:t>software.</a:t>
            </a:r>
            <a:endParaRPr sz="24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670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400" spc="-75" dirty="0">
                <a:solidFill>
                  <a:srgbClr val="333333"/>
                </a:solidFill>
                <a:latin typeface="Times New Roman"/>
                <a:cs typeface="Times New Roman"/>
              </a:rPr>
              <a:t>CISC </a:t>
            </a:r>
            <a:r>
              <a:rPr sz="2400" spc="-50" dirty="0">
                <a:solidFill>
                  <a:srgbClr val="333333"/>
                </a:solidFill>
                <a:latin typeface="Times New Roman"/>
                <a:cs typeface="Times New Roman"/>
              </a:rPr>
              <a:t>chips </a:t>
            </a:r>
            <a:r>
              <a:rPr sz="2400" spc="-55" dirty="0">
                <a:solidFill>
                  <a:srgbClr val="333333"/>
                </a:solidFill>
                <a:latin typeface="Times New Roman"/>
                <a:cs typeface="Times New Roman"/>
              </a:rPr>
              <a:t>are </a:t>
            </a:r>
            <a:r>
              <a:rPr sz="2400" spc="-95" dirty="0">
                <a:solidFill>
                  <a:srgbClr val="333333"/>
                </a:solidFill>
                <a:latin typeface="Times New Roman"/>
                <a:cs typeface="Times New Roman"/>
              </a:rPr>
              <a:t>relatively </a:t>
            </a:r>
            <a:r>
              <a:rPr sz="2400" spc="-75" dirty="0">
                <a:solidFill>
                  <a:srgbClr val="333333"/>
                </a:solidFill>
                <a:latin typeface="Times New Roman"/>
                <a:cs typeface="Times New Roman"/>
              </a:rPr>
              <a:t>slower </a:t>
            </a:r>
            <a:r>
              <a:rPr sz="2400" spc="-80" dirty="0">
                <a:solidFill>
                  <a:srgbClr val="333333"/>
                </a:solidFill>
                <a:latin typeface="Times New Roman"/>
                <a:cs typeface="Times New Roman"/>
              </a:rPr>
              <a:t>as </a:t>
            </a:r>
            <a:r>
              <a:rPr sz="2400" spc="-30" dirty="0">
                <a:solidFill>
                  <a:srgbClr val="333333"/>
                </a:solidFill>
                <a:latin typeface="Times New Roman"/>
                <a:cs typeface="Times New Roman"/>
              </a:rPr>
              <a:t>compared </a:t>
            </a:r>
            <a:r>
              <a:rPr sz="2400" spc="25" dirty="0">
                <a:solidFill>
                  <a:srgbClr val="333333"/>
                </a:solidFill>
                <a:latin typeface="Times New Roman"/>
                <a:cs typeface="Times New Roman"/>
              </a:rPr>
              <a:t>to </a:t>
            </a:r>
            <a:r>
              <a:rPr sz="2400" spc="-80" dirty="0">
                <a:solidFill>
                  <a:srgbClr val="333333"/>
                </a:solidFill>
                <a:latin typeface="Times New Roman"/>
                <a:cs typeface="Times New Roman"/>
              </a:rPr>
              <a:t>RISC </a:t>
            </a:r>
            <a:r>
              <a:rPr sz="2400" spc="-50" dirty="0">
                <a:solidFill>
                  <a:srgbClr val="333333"/>
                </a:solidFill>
                <a:latin typeface="Times New Roman"/>
                <a:cs typeface="Times New Roman"/>
              </a:rPr>
              <a:t>chips</a:t>
            </a:r>
            <a:endParaRPr sz="24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710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400" spc="-55" dirty="0">
                <a:solidFill>
                  <a:srgbClr val="333333"/>
                </a:solidFill>
                <a:latin typeface="Times New Roman"/>
                <a:cs typeface="Times New Roman"/>
              </a:rPr>
              <a:t>Examples: </a:t>
            </a:r>
            <a:r>
              <a:rPr sz="2400" spc="-155" dirty="0">
                <a:solidFill>
                  <a:srgbClr val="333333"/>
                </a:solidFill>
                <a:latin typeface="Times New Roman"/>
                <a:cs typeface="Times New Roman"/>
              </a:rPr>
              <a:t>VAX, </a:t>
            </a:r>
            <a:r>
              <a:rPr sz="2400" spc="-110" dirty="0">
                <a:solidFill>
                  <a:srgbClr val="333333"/>
                </a:solidFill>
                <a:latin typeface="Times New Roman"/>
                <a:cs typeface="Times New Roman"/>
              </a:rPr>
              <a:t>AMD, </a:t>
            </a:r>
            <a:r>
              <a:rPr sz="2400" spc="-20" dirty="0">
                <a:solidFill>
                  <a:srgbClr val="333333"/>
                </a:solidFill>
                <a:latin typeface="Times New Roman"/>
                <a:cs typeface="Times New Roman"/>
              </a:rPr>
              <a:t>Intel </a:t>
            </a:r>
            <a:r>
              <a:rPr sz="2400" spc="-85" dirty="0">
                <a:solidFill>
                  <a:srgbClr val="333333"/>
                </a:solidFill>
                <a:latin typeface="Times New Roman"/>
                <a:cs typeface="Times New Roman"/>
              </a:rPr>
              <a:t>x86 </a:t>
            </a:r>
            <a:r>
              <a:rPr sz="2400" spc="-30" dirty="0">
                <a:solidFill>
                  <a:srgbClr val="333333"/>
                </a:solidFill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2400" spc="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333333"/>
                </a:solidFill>
                <a:latin typeface="Times New Roman"/>
                <a:cs typeface="Times New Roman"/>
              </a:rPr>
              <a:t>System/360.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93492" y="150876"/>
            <a:ext cx="7636764" cy="640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15772"/>
            <a:ext cx="52990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47770" algn="l"/>
              </a:tabLst>
            </a:pPr>
            <a:r>
              <a:rPr sz="4000" b="1" spc="-70" dirty="0">
                <a:solidFill>
                  <a:srgbClr val="273139"/>
                </a:solidFill>
                <a:latin typeface="Times New Roman"/>
                <a:cs typeface="Times New Roman"/>
              </a:rPr>
              <a:t>Characteristic</a:t>
            </a:r>
            <a:r>
              <a:rPr sz="4000" b="1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4000" b="1" spc="-25" dirty="0">
                <a:solidFill>
                  <a:srgbClr val="273139"/>
                </a:solidFill>
                <a:latin typeface="Times New Roman"/>
                <a:cs typeface="Times New Roman"/>
              </a:rPr>
              <a:t>of	</a:t>
            </a:r>
            <a:r>
              <a:rPr sz="4000" b="1" spc="-130" dirty="0">
                <a:solidFill>
                  <a:srgbClr val="273139"/>
                </a:solidFill>
                <a:latin typeface="Times New Roman"/>
                <a:cs typeface="Times New Roman"/>
              </a:rPr>
              <a:t>CISC</a:t>
            </a:r>
            <a:r>
              <a:rPr sz="4000" b="1" spc="-3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4000" b="1" spc="530" dirty="0">
                <a:solidFill>
                  <a:srgbClr val="273139"/>
                </a:solidFill>
                <a:latin typeface="Trebuchet MS"/>
                <a:cs typeface="Trebuchet MS"/>
              </a:rPr>
              <a:t>–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717675" indent="-342900">
              <a:lnSpc>
                <a:spcPct val="100000"/>
              </a:lnSpc>
              <a:spcBef>
                <a:spcPts val="1095"/>
              </a:spcBef>
              <a:buClr>
                <a:srgbClr val="A42F0F"/>
              </a:buClr>
              <a:buAutoNum type="arabicPeriod"/>
              <a:tabLst>
                <a:tab pos="1717675" algn="l"/>
              </a:tabLst>
            </a:pPr>
            <a:r>
              <a:rPr spc="-60" dirty="0"/>
              <a:t>Complex </a:t>
            </a:r>
            <a:r>
              <a:rPr spc="-30" dirty="0"/>
              <a:t>instruction, </a:t>
            </a:r>
            <a:r>
              <a:rPr spc="-45" dirty="0"/>
              <a:t>hence </a:t>
            </a:r>
            <a:r>
              <a:rPr spc="-55" dirty="0"/>
              <a:t>complex </a:t>
            </a:r>
            <a:r>
              <a:rPr spc="-25" dirty="0"/>
              <a:t>instruction</a:t>
            </a:r>
            <a:r>
              <a:rPr spc="180" dirty="0"/>
              <a:t> </a:t>
            </a:r>
            <a:r>
              <a:rPr spc="-70" dirty="0"/>
              <a:t>decoding.</a:t>
            </a:r>
          </a:p>
          <a:p>
            <a:pPr marL="1717675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AutoNum type="arabicPeriod"/>
              <a:tabLst>
                <a:tab pos="1717675" algn="l"/>
              </a:tabLst>
            </a:pPr>
            <a:r>
              <a:rPr spc="-10" dirty="0"/>
              <a:t>Instructions </a:t>
            </a:r>
            <a:r>
              <a:rPr spc="-65" dirty="0"/>
              <a:t>are </a:t>
            </a:r>
            <a:r>
              <a:rPr spc="-75" dirty="0"/>
              <a:t>larger </a:t>
            </a:r>
            <a:r>
              <a:rPr spc="-5" dirty="0"/>
              <a:t>than </a:t>
            </a:r>
            <a:r>
              <a:rPr spc="-40" dirty="0"/>
              <a:t>one-word</a:t>
            </a:r>
            <a:r>
              <a:rPr spc="145" dirty="0"/>
              <a:t> </a:t>
            </a:r>
            <a:r>
              <a:rPr spc="-95" dirty="0"/>
              <a:t>size.</a:t>
            </a:r>
          </a:p>
          <a:p>
            <a:pPr marL="1717675" marR="245110" indent="-342900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AutoNum type="arabicPeriod"/>
              <a:tabLst>
                <a:tab pos="1717675" algn="l"/>
              </a:tabLst>
            </a:pPr>
            <a:r>
              <a:rPr spc="-5" dirty="0"/>
              <a:t>Instruction </a:t>
            </a:r>
            <a:r>
              <a:rPr spc="-135" dirty="0"/>
              <a:t>may </a:t>
            </a:r>
            <a:r>
              <a:rPr spc="-70" dirty="0"/>
              <a:t>take </a:t>
            </a:r>
            <a:r>
              <a:rPr spc="-20" dirty="0"/>
              <a:t>more </a:t>
            </a:r>
            <a:r>
              <a:rPr spc="-5" dirty="0"/>
              <a:t>than </a:t>
            </a:r>
            <a:r>
              <a:rPr spc="-110" dirty="0"/>
              <a:t>a </a:t>
            </a:r>
            <a:r>
              <a:rPr spc="-95" dirty="0"/>
              <a:t>single </a:t>
            </a:r>
            <a:r>
              <a:rPr spc="-80" dirty="0"/>
              <a:t>clock </a:t>
            </a:r>
            <a:r>
              <a:rPr spc="-125" dirty="0"/>
              <a:t>cycle </a:t>
            </a:r>
            <a:r>
              <a:rPr spc="30" dirty="0"/>
              <a:t>to </a:t>
            </a:r>
            <a:r>
              <a:rPr spc="-55" dirty="0"/>
              <a:t>get  </a:t>
            </a:r>
            <a:r>
              <a:rPr spc="-65" dirty="0"/>
              <a:t>executed.</a:t>
            </a:r>
          </a:p>
          <a:p>
            <a:pPr marL="1717675" marR="5080" indent="-342900">
              <a:lnSpc>
                <a:spcPct val="100000"/>
              </a:lnSpc>
              <a:spcBef>
                <a:spcPts val="1005"/>
              </a:spcBef>
              <a:buClr>
                <a:srgbClr val="A42F0F"/>
              </a:buClr>
              <a:buAutoNum type="arabicPeriod"/>
              <a:tabLst>
                <a:tab pos="1717675" algn="l"/>
                <a:tab pos="4011295" algn="l"/>
              </a:tabLst>
            </a:pPr>
            <a:r>
              <a:rPr spc="-85" dirty="0"/>
              <a:t>Less</a:t>
            </a:r>
            <a:r>
              <a:rPr spc="5" dirty="0"/>
              <a:t> </a:t>
            </a:r>
            <a:r>
              <a:rPr spc="-20" dirty="0"/>
              <a:t>number</a:t>
            </a:r>
            <a:r>
              <a:rPr spc="15" dirty="0"/>
              <a:t> </a:t>
            </a:r>
            <a:r>
              <a:rPr spc="-5" dirty="0"/>
              <a:t>of	</a:t>
            </a:r>
            <a:r>
              <a:rPr spc="-45" dirty="0"/>
              <a:t>general-purpose </a:t>
            </a:r>
            <a:r>
              <a:rPr spc="-70" dirty="0"/>
              <a:t>registers </a:t>
            </a:r>
            <a:r>
              <a:rPr spc="-95" dirty="0"/>
              <a:t>as </a:t>
            </a:r>
            <a:r>
              <a:rPr spc="-30" dirty="0"/>
              <a:t>operations </a:t>
            </a:r>
            <a:r>
              <a:rPr spc="-50" dirty="0"/>
              <a:t>get  </a:t>
            </a:r>
            <a:r>
              <a:rPr spc="-10" dirty="0"/>
              <a:t>performed </a:t>
            </a:r>
            <a:r>
              <a:rPr spc="-55" dirty="0"/>
              <a:t>in </a:t>
            </a:r>
            <a:r>
              <a:rPr spc="-40" dirty="0"/>
              <a:t>memory</a:t>
            </a:r>
            <a:r>
              <a:rPr spc="40" dirty="0"/>
              <a:t> </a:t>
            </a:r>
            <a:r>
              <a:rPr spc="-85" dirty="0"/>
              <a:t>itself.</a:t>
            </a:r>
          </a:p>
          <a:p>
            <a:pPr marL="1717675" indent="-342900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AutoNum type="arabicPeriod"/>
              <a:tabLst>
                <a:tab pos="1717675" algn="l"/>
              </a:tabLst>
            </a:pPr>
            <a:r>
              <a:rPr spc="-60" dirty="0"/>
              <a:t>Complex </a:t>
            </a:r>
            <a:r>
              <a:rPr spc="-65" dirty="0"/>
              <a:t>Addressing</a:t>
            </a:r>
            <a:r>
              <a:rPr spc="45" dirty="0"/>
              <a:t> </a:t>
            </a:r>
            <a:r>
              <a:rPr spc="-85" dirty="0"/>
              <a:t>Modes.</a:t>
            </a:r>
          </a:p>
          <a:p>
            <a:pPr marL="1717675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AutoNum type="arabicPeriod"/>
              <a:tabLst>
                <a:tab pos="1717675" algn="l"/>
              </a:tabLst>
            </a:pPr>
            <a:r>
              <a:rPr spc="-60" dirty="0"/>
              <a:t>More </a:t>
            </a:r>
            <a:r>
              <a:rPr spc="-10" dirty="0"/>
              <a:t>Data</a:t>
            </a:r>
            <a:r>
              <a:rPr spc="60" dirty="0"/>
              <a:t> </a:t>
            </a:r>
            <a:r>
              <a:rPr spc="-90" dirty="0"/>
              <a:t>types.</a:t>
            </a:r>
          </a:p>
          <a:p>
            <a:pPr marL="1717675" indent="-342900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AutoNum type="arabicPeriod"/>
              <a:tabLst>
                <a:tab pos="1717675" algn="l"/>
              </a:tabLst>
            </a:pPr>
            <a:r>
              <a:rPr spc="-110" dirty="0"/>
              <a:t>Variable </a:t>
            </a:r>
            <a:r>
              <a:rPr spc="-50" dirty="0"/>
              <a:t>length </a:t>
            </a:r>
            <a:r>
              <a:rPr spc="-25" dirty="0"/>
              <a:t>instruction</a:t>
            </a:r>
            <a:r>
              <a:rPr spc="140" dirty="0"/>
              <a:t> </a:t>
            </a:r>
            <a:r>
              <a:rPr dirty="0"/>
              <a:t>format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14425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Difference </a:t>
            </a:r>
            <a:r>
              <a:rPr spc="-5" dirty="0"/>
              <a:t>between </a:t>
            </a:r>
            <a:r>
              <a:rPr dirty="0"/>
              <a:t>the RISC and </a:t>
            </a:r>
            <a:r>
              <a:rPr spc="-5" dirty="0"/>
              <a:t>CISC</a:t>
            </a:r>
            <a:r>
              <a:rPr spc="20" dirty="0"/>
              <a:t> </a:t>
            </a:r>
            <a:r>
              <a:rPr spc="-15" dirty="0"/>
              <a:t>Processors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94614" y="556387"/>
          <a:ext cx="12000865" cy="6301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7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0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946"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000" b="1" spc="-55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RISC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2360"/>
                        </a:lnSpc>
                      </a:pPr>
                      <a:r>
                        <a:rPr sz="2000" b="1" spc="-7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CISC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6CC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021">
                <a:tc>
                  <a:txBody>
                    <a:bodyPr/>
                    <a:lstStyle/>
                    <a:p>
                      <a:pPr marL="19685">
                        <a:lnSpc>
                          <a:spcPts val="2285"/>
                        </a:lnSpc>
                      </a:pPr>
                      <a:r>
                        <a:rPr sz="2000" spc="3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It </a:t>
                      </a:r>
                      <a:r>
                        <a:rPr sz="2000" spc="-4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emphasizes </a:t>
                      </a:r>
                      <a:r>
                        <a:rPr sz="2000" spc="2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on </a:t>
                      </a:r>
                      <a:r>
                        <a:rPr sz="2000" spc="-4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software </a:t>
                      </a:r>
                      <a:r>
                        <a:rPr sz="2000" spc="2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2000" spc="-3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optimize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2000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instruction</a:t>
                      </a:r>
                      <a:r>
                        <a:rPr sz="2000" spc="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3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set.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2285"/>
                        </a:lnSpc>
                      </a:pPr>
                      <a:r>
                        <a:rPr sz="2000" spc="3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It </a:t>
                      </a:r>
                      <a:r>
                        <a:rPr sz="2000" spc="-4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emphasizes </a:t>
                      </a:r>
                      <a:r>
                        <a:rPr sz="2000" spc="2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on </a:t>
                      </a:r>
                      <a:r>
                        <a:rPr sz="2000" spc="-4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hardware </a:t>
                      </a:r>
                      <a:r>
                        <a:rPr sz="2000" spc="2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2000" spc="-3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optimize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2000" spc="-1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instruction</a:t>
                      </a:r>
                      <a:r>
                        <a:rPr sz="2000" spc="5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3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set.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149">
                <a:tc>
                  <a:txBody>
                    <a:bodyPr/>
                    <a:lstStyle/>
                    <a:p>
                      <a:pPr marL="19685">
                        <a:lnSpc>
                          <a:spcPts val="2285"/>
                        </a:lnSpc>
                      </a:pPr>
                      <a:r>
                        <a:rPr sz="2000" spc="3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It </a:t>
                      </a:r>
                      <a:r>
                        <a:rPr sz="2000" spc="-3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requires </a:t>
                      </a:r>
                      <a:r>
                        <a:rPr sz="2000" spc="-4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multiple </a:t>
                      </a:r>
                      <a:r>
                        <a:rPr sz="2000" spc="-4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register </a:t>
                      </a:r>
                      <a:r>
                        <a:rPr sz="2000" spc="-3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sets </a:t>
                      </a:r>
                      <a:r>
                        <a:rPr sz="2000" spc="2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2000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store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3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instruction.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2285"/>
                        </a:lnSpc>
                      </a:pPr>
                      <a:r>
                        <a:rPr sz="2000" spc="3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It </a:t>
                      </a:r>
                      <a:r>
                        <a:rPr sz="2000" spc="-3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requires </a:t>
                      </a:r>
                      <a:r>
                        <a:rPr sz="2000" spc="-7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2000" spc="-6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single </a:t>
                      </a:r>
                      <a:r>
                        <a:rPr sz="2000" spc="-4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register </a:t>
                      </a:r>
                      <a:r>
                        <a:rPr sz="2000" spc="-2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set </a:t>
                      </a:r>
                      <a:r>
                        <a:rPr sz="2000" spc="2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2000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store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14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instruction.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022">
                <a:tc>
                  <a:txBody>
                    <a:bodyPr/>
                    <a:lstStyle/>
                    <a:p>
                      <a:pPr marL="19685">
                        <a:lnSpc>
                          <a:spcPts val="2285"/>
                        </a:lnSpc>
                      </a:pPr>
                      <a:r>
                        <a:rPr sz="2000" spc="-6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RISC </a:t>
                      </a:r>
                      <a:r>
                        <a:rPr sz="2000" spc="-4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has </a:t>
                      </a:r>
                      <a:r>
                        <a:rPr sz="2000" spc="-5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simple </a:t>
                      </a:r>
                      <a:r>
                        <a:rPr sz="2000" spc="-3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decoding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2000" spc="44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instruction.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2285"/>
                        </a:lnSpc>
                      </a:pPr>
                      <a:r>
                        <a:rPr sz="2000" spc="-6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CISC </a:t>
                      </a:r>
                      <a:r>
                        <a:rPr sz="2000" spc="-4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has complex </a:t>
                      </a:r>
                      <a:r>
                        <a:rPr sz="2000" spc="-3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decoding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2000" spc="45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instruction.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149">
                <a:tc>
                  <a:txBody>
                    <a:bodyPr/>
                    <a:lstStyle/>
                    <a:p>
                      <a:pPr marL="19685">
                        <a:lnSpc>
                          <a:spcPts val="2285"/>
                        </a:lnSpc>
                      </a:pPr>
                      <a:r>
                        <a:rPr sz="2000" spc="-5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Uses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of the </a:t>
                      </a:r>
                      <a:r>
                        <a:rPr sz="2000" spc="-5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pipeline </a:t>
                      </a:r>
                      <a:r>
                        <a:rPr sz="2000" spc="-4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are </a:t>
                      </a:r>
                      <a:r>
                        <a:rPr sz="2000" spc="-5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simple </a:t>
                      </a:r>
                      <a:r>
                        <a:rPr sz="2000" spc="-4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2000" spc="-3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7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RISC.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2285"/>
                        </a:lnSpc>
                      </a:pPr>
                      <a:r>
                        <a:rPr sz="2000" spc="-5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Uses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of the </a:t>
                      </a:r>
                      <a:r>
                        <a:rPr sz="2000" spc="-5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pipeline </a:t>
                      </a:r>
                      <a:r>
                        <a:rPr sz="2000" spc="-4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are difficult </a:t>
                      </a:r>
                      <a:r>
                        <a:rPr sz="2000" spc="-4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2000" spc="-2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7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CISC.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6450">
                <a:tc>
                  <a:txBody>
                    <a:bodyPr/>
                    <a:lstStyle/>
                    <a:p>
                      <a:pPr marL="19685">
                        <a:lnSpc>
                          <a:spcPts val="2285"/>
                        </a:lnSpc>
                      </a:pPr>
                      <a:r>
                        <a:rPr sz="2000" spc="3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It </a:t>
                      </a:r>
                      <a:r>
                        <a:rPr sz="2000" spc="-4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uses </a:t>
                      </a:r>
                      <a:r>
                        <a:rPr sz="2000" spc="-7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2000" spc="-5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limited </a:t>
                      </a:r>
                      <a:r>
                        <a:rPr sz="2000" spc="-1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number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2000" spc="-1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instruction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that </a:t>
                      </a:r>
                      <a:r>
                        <a:rPr sz="2000" spc="-4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requires </a:t>
                      </a:r>
                      <a:r>
                        <a:rPr sz="2000" spc="-6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less</a:t>
                      </a:r>
                      <a:r>
                        <a:rPr sz="2000" spc="254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4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time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9685">
                        <a:lnSpc>
                          <a:spcPct val="100000"/>
                        </a:lnSpc>
                      </a:pPr>
                      <a:r>
                        <a:rPr sz="2000" spc="2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2000" spc="-4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execute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instructions.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2285"/>
                        </a:lnSpc>
                        <a:tabLst>
                          <a:tab pos="2812415" algn="l"/>
                        </a:tabLst>
                      </a:pPr>
                      <a:r>
                        <a:rPr sz="2000" spc="3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It  </a:t>
                      </a:r>
                      <a:r>
                        <a:rPr sz="2000" spc="-4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uses  </a:t>
                      </a:r>
                      <a:r>
                        <a:rPr sz="2000" spc="-7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  </a:t>
                      </a:r>
                      <a:r>
                        <a:rPr sz="2000" spc="-6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large</a:t>
                      </a:r>
                      <a:r>
                        <a:rPr sz="2000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number</a:t>
                      </a:r>
                      <a:r>
                        <a:rPr sz="2000" spc="33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of	</a:t>
                      </a:r>
                      <a:r>
                        <a:rPr sz="2000" spc="-1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instruction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that </a:t>
                      </a:r>
                      <a:r>
                        <a:rPr sz="2000" spc="-4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requires</a:t>
                      </a:r>
                      <a:r>
                        <a:rPr sz="2000" spc="-5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more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9685">
                        <a:lnSpc>
                          <a:spcPct val="100000"/>
                        </a:lnSpc>
                      </a:pPr>
                      <a:r>
                        <a:rPr sz="2000" spc="-3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time </a:t>
                      </a:r>
                      <a:r>
                        <a:rPr sz="2000" spc="2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2000" spc="-4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execute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2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instructions.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0149">
                <a:tc>
                  <a:txBody>
                    <a:bodyPr/>
                    <a:lstStyle/>
                    <a:p>
                      <a:pPr marL="19685">
                        <a:lnSpc>
                          <a:spcPts val="2290"/>
                        </a:lnSpc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2000" spc="-3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execution time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2000" spc="-6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RISC </a:t>
                      </a:r>
                      <a:r>
                        <a:rPr sz="2000" spc="-7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2000" spc="-6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very</a:t>
                      </a:r>
                      <a:r>
                        <a:rPr sz="2000" spc="-7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short.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2290"/>
                        </a:lnSpc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2000" spc="-3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execution time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2000" spc="-6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CISC </a:t>
                      </a:r>
                      <a:r>
                        <a:rPr sz="2000" spc="-7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2000" spc="-114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4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longer.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38326">
                <a:tc>
                  <a:txBody>
                    <a:bodyPr/>
                    <a:lstStyle/>
                    <a:p>
                      <a:pPr marL="19685">
                        <a:lnSpc>
                          <a:spcPts val="2285"/>
                        </a:lnSpc>
                      </a:pPr>
                      <a:r>
                        <a:rPr sz="2000" spc="-6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RISC </a:t>
                      </a:r>
                      <a:r>
                        <a:rPr sz="2000" spc="-3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architecture can </a:t>
                      </a:r>
                      <a:r>
                        <a:rPr sz="2000" spc="-2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be </a:t>
                      </a:r>
                      <a:r>
                        <a:rPr sz="2000" spc="-3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used </a:t>
                      </a:r>
                      <a:r>
                        <a:rPr sz="2000" spc="-4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with </a:t>
                      </a:r>
                      <a:r>
                        <a:rPr sz="2000" spc="-3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high-end </a:t>
                      </a:r>
                      <a:r>
                        <a:rPr sz="2000" spc="-4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applications</a:t>
                      </a:r>
                      <a:r>
                        <a:rPr sz="2000" spc="36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8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like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9685">
                        <a:lnSpc>
                          <a:spcPct val="100000"/>
                        </a:lnSpc>
                      </a:pPr>
                      <a:r>
                        <a:rPr sz="2000" spc="-3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telecommunication, </a:t>
                      </a:r>
                      <a:r>
                        <a:rPr sz="2000" spc="-6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image </a:t>
                      </a:r>
                      <a:r>
                        <a:rPr sz="2000" spc="-4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processing, video processing,</a:t>
                      </a:r>
                      <a:r>
                        <a:rPr sz="2000" spc="2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4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etc.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2285"/>
                        </a:lnSpc>
                      </a:pPr>
                      <a:r>
                        <a:rPr sz="2000" spc="-6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CISC </a:t>
                      </a:r>
                      <a:r>
                        <a:rPr sz="2000" spc="-3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architecture </a:t>
                      </a:r>
                      <a:r>
                        <a:rPr sz="2000" spc="-3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can </a:t>
                      </a:r>
                      <a:r>
                        <a:rPr sz="2000" spc="-2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be </a:t>
                      </a:r>
                      <a:r>
                        <a:rPr sz="2000" spc="-3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used </a:t>
                      </a:r>
                      <a:r>
                        <a:rPr sz="2000" spc="-4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with </a:t>
                      </a:r>
                      <a:r>
                        <a:rPr sz="2000" spc="-4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low-end</a:t>
                      </a:r>
                      <a:r>
                        <a:rPr sz="2000" spc="2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4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applications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9685">
                        <a:lnSpc>
                          <a:spcPct val="100000"/>
                        </a:lnSpc>
                      </a:pPr>
                      <a:r>
                        <a:rPr sz="2000" spc="-9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like </a:t>
                      </a:r>
                      <a:r>
                        <a:rPr sz="2000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home </a:t>
                      </a:r>
                      <a:r>
                        <a:rPr sz="2000" spc="-2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automation, </a:t>
                      </a:r>
                      <a:r>
                        <a:rPr sz="2000" spc="-5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security system,</a:t>
                      </a:r>
                      <a:r>
                        <a:rPr sz="2000" spc="14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4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etc.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0149">
                <a:tc>
                  <a:txBody>
                    <a:bodyPr/>
                    <a:lstStyle/>
                    <a:p>
                      <a:pPr marL="19685">
                        <a:lnSpc>
                          <a:spcPts val="2290"/>
                        </a:lnSpc>
                      </a:pPr>
                      <a:r>
                        <a:rPr sz="2000" spc="3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It </a:t>
                      </a:r>
                      <a:r>
                        <a:rPr sz="2000" spc="-4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has </a:t>
                      </a:r>
                      <a:r>
                        <a:rPr sz="2000" spc="-6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fixed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format</a:t>
                      </a:r>
                      <a:r>
                        <a:rPr sz="2000" spc="5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instruction.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2290"/>
                        </a:lnSpc>
                      </a:pPr>
                      <a:r>
                        <a:rPr sz="2000" spc="3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It </a:t>
                      </a:r>
                      <a:r>
                        <a:rPr sz="2000" spc="-4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has </a:t>
                      </a:r>
                      <a:r>
                        <a:rPr sz="2000" spc="-6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variable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format</a:t>
                      </a:r>
                      <a:r>
                        <a:rPr sz="2000" spc="4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instruction.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06437">
                <a:tc>
                  <a:txBody>
                    <a:bodyPr/>
                    <a:lstStyle/>
                    <a:p>
                      <a:pPr marL="19685">
                        <a:lnSpc>
                          <a:spcPts val="2290"/>
                        </a:lnSpc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2000" spc="-2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program </a:t>
                      </a:r>
                      <a:r>
                        <a:rPr sz="2000" spc="-2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written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2000" spc="-6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RISC </a:t>
                      </a:r>
                      <a:r>
                        <a:rPr sz="2000" spc="-3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architecture </a:t>
                      </a:r>
                      <a:r>
                        <a:rPr sz="2000" spc="-3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needs </a:t>
                      </a:r>
                      <a:r>
                        <a:rPr sz="2000" spc="2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2000" spc="434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take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9685">
                        <a:lnSpc>
                          <a:spcPct val="100000"/>
                        </a:lnSpc>
                      </a:pPr>
                      <a:r>
                        <a:rPr sz="2000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more </a:t>
                      </a:r>
                      <a:r>
                        <a:rPr sz="2000" spc="-4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space </a:t>
                      </a:r>
                      <a:r>
                        <a:rPr sz="2000" spc="-4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2000" spc="4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memory.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2290"/>
                        </a:lnSpc>
                      </a:pPr>
                      <a:r>
                        <a:rPr sz="2000" spc="-2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Program </a:t>
                      </a:r>
                      <a:r>
                        <a:rPr sz="2000" spc="-3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written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2000" spc="-6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CISC </a:t>
                      </a:r>
                      <a:r>
                        <a:rPr sz="2000" spc="-3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architecture </a:t>
                      </a:r>
                      <a:r>
                        <a:rPr sz="2000" spc="-1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tends </a:t>
                      </a:r>
                      <a:r>
                        <a:rPr sz="2000" spc="2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2000" spc="-5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take</a:t>
                      </a:r>
                      <a:r>
                        <a:rPr sz="2000" spc="-15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6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less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9685">
                        <a:lnSpc>
                          <a:spcPct val="100000"/>
                        </a:lnSpc>
                      </a:pPr>
                      <a:r>
                        <a:rPr sz="2000" spc="-4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space </a:t>
                      </a:r>
                      <a:r>
                        <a:rPr sz="2000" spc="-4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2000" spc="4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memory.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803285">
                <a:tc>
                  <a:txBody>
                    <a:bodyPr/>
                    <a:lstStyle/>
                    <a:p>
                      <a:pPr marL="19685">
                        <a:lnSpc>
                          <a:spcPts val="2290"/>
                        </a:lnSpc>
                        <a:tabLst>
                          <a:tab pos="1046480" algn="l"/>
                          <a:tab pos="1441450" algn="l"/>
                          <a:tab pos="2180590" algn="l"/>
                          <a:tab pos="2927350" algn="l"/>
                          <a:tab pos="4035425" algn="l"/>
                          <a:tab pos="4802505" algn="l"/>
                        </a:tabLst>
                      </a:pPr>
                      <a:r>
                        <a:rPr sz="2000" spc="-3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Example	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of	</a:t>
                      </a:r>
                      <a:r>
                        <a:rPr sz="2000" spc="-8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RISC:	</a:t>
                      </a:r>
                      <a:r>
                        <a:rPr sz="2000" spc="-9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ARM,	</a:t>
                      </a:r>
                      <a:r>
                        <a:rPr sz="2000" spc="-8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PA-RISC,	</a:t>
                      </a:r>
                      <a:r>
                        <a:rPr sz="2000" spc="-5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Power	</a:t>
                      </a:r>
                      <a:r>
                        <a:rPr sz="2000" spc="-4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Architecture,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9685">
                        <a:lnSpc>
                          <a:spcPct val="100000"/>
                        </a:lnSpc>
                      </a:pPr>
                      <a:r>
                        <a:rPr sz="2000" spc="-5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Alpha, </a:t>
                      </a:r>
                      <a:r>
                        <a:rPr sz="2000" spc="-14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AVR, </a:t>
                      </a:r>
                      <a:r>
                        <a:rPr sz="2000" spc="-9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ARC </a:t>
                      </a:r>
                      <a:r>
                        <a:rPr sz="2000" spc="-2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3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14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SPARC.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2290"/>
                        </a:lnSpc>
                        <a:tabLst>
                          <a:tab pos="1213485" algn="l"/>
                          <a:tab pos="1681480" algn="l"/>
                          <a:tab pos="2496820" algn="l"/>
                          <a:tab pos="3269615" algn="l"/>
                          <a:tab pos="4415790" algn="l"/>
                          <a:tab pos="5234305" algn="l"/>
                        </a:tabLst>
                      </a:pPr>
                      <a:r>
                        <a:rPr sz="2000" spc="-3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Examples	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of	</a:t>
                      </a:r>
                      <a:r>
                        <a:rPr sz="2000" spc="-7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CISC:	</a:t>
                      </a:r>
                      <a:r>
                        <a:rPr sz="2000" spc="-13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VAX,	</a:t>
                      </a:r>
                      <a:r>
                        <a:rPr sz="2000" spc="-2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Motorola	</a:t>
                      </a:r>
                      <a:r>
                        <a:rPr sz="2000" spc="-6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68000	</a:t>
                      </a:r>
                      <a:r>
                        <a:rPr sz="2000" spc="-1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family,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9685">
                        <a:lnSpc>
                          <a:spcPct val="100000"/>
                        </a:lnSpc>
                      </a:pPr>
                      <a:r>
                        <a:rPr sz="2000" spc="-2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System/360, </a:t>
                      </a:r>
                      <a:r>
                        <a:rPr sz="2000" spc="-3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AMD </a:t>
                      </a:r>
                      <a:r>
                        <a:rPr sz="2000" spc="-2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2000" spc="-1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Intel </a:t>
                      </a:r>
                      <a:r>
                        <a:rPr sz="2000" spc="-7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x86</a:t>
                      </a:r>
                      <a:r>
                        <a:rPr sz="2000" spc="4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CPUs.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0817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547</Words>
  <Application>Microsoft Office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Carlito</vt:lpstr>
      <vt:lpstr>Times New Roman</vt:lpstr>
      <vt:lpstr>Trebuchet MS</vt:lpstr>
      <vt:lpstr>URW Gothic</vt:lpstr>
      <vt:lpstr>Office Theme</vt:lpstr>
      <vt:lpstr>RISC Processors</vt:lpstr>
      <vt:lpstr>RISC Reduced Instruction Set Computer Processor</vt:lpstr>
      <vt:lpstr>PowerPoint Presentation</vt:lpstr>
      <vt:lpstr>Characteristic of RISC –</vt:lpstr>
      <vt:lpstr>CISC Complex Instruction Set Architecture</vt:lpstr>
      <vt:lpstr>PowerPoint Presentation</vt:lpstr>
      <vt:lpstr>Characteristic of CISC –</vt:lpstr>
      <vt:lpstr>Difference between the RISC and CISC Processors</vt:lpstr>
      <vt:lpstr>PowerPoint Presentation</vt:lpstr>
      <vt:lpstr>A scalar processor is one where instructions are executed  in a pipeline as below but only a single instruction can be  fetched or decoded in a single cycle.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RISC Processors</dc:title>
  <dc:creator>Smita Mande</dc:creator>
  <cp:lastModifiedBy>A</cp:lastModifiedBy>
  <cp:revision>1</cp:revision>
  <dcterms:created xsi:type="dcterms:W3CDTF">2023-03-15T17:55:58Z</dcterms:created>
  <dcterms:modified xsi:type="dcterms:W3CDTF">2023-04-05T12:45:33Z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2022-12-19T00:00:00Z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2023-03-15T00:00:00Z</vt:filetime>
  </property>
</Properties>
</file>