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1999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7091" y="1540002"/>
            <a:ext cx="30943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0891" y="1966722"/>
            <a:ext cx="6475730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532826"/>
            <a:ext cx="12192000" cy="3851910"/>
            <a:chOff x="0" y="1532826"/>
            <a:chExt cx="12192000" cy="3851910"/>
          </a:xfrm>
        </p:grpSpPr>
        <p:sp>
          <p:nvSpPr>
            <p:cNvPr id="4" name="object 4"/>
            <p:cNvSpPr/>
            <p:nvPr/>
          </p:nvSpPr>
          <p:spPr>
            <a:xfrm>
              <a:off x="2328671" y="1540763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47060"/>
              <a:ext cx="2461259" cy="612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6836" y="3147060"/>
              <a:ext cx="2455164" cy="612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2908" y="3521963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94735" y="2092832"/>
            <a:ext cx="6010910" cy="12261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36575" marR="5080" indent="-524510">
              <a:lnSpc>
                <a:spcPts val="4660"/>
              </a:lnSpc>
              <a:spcBef>
                <a:spcPts val="365"/>
              </a:spcBef>
            </a:pPr>
            <a:r>
              <a:rPr sz="4000" spc="-5" dirty="0">
                <a:solidFill>
                  <a:srgbClr val="252525"/>
                </a:solidFill>
              </a:rPr>
              <a:t>Fundamental Concepts and  </a:t>
            </a:r>
            <a:r>
              <a:rPr sz="4000" spc="-10" dirty="0">
                <a:solidFill>
                  <a:srgbClr val="252525"/>
                </a:solidFill>
              </a:rPr>
              <a:t>processor</a:t>
            </a:r>
            <a:r>
              <a:rPr sz="4000" spc="-90" dirty="0">
                <a:solidFill>
                  <a:srgbClr val="252525"/>
                </a:solidFill>
              </a:rPr>
              <a:t> </a:t>
            </a:r>
            <a:r>
              <a:rPr sz="4000" dirty="0">
                <a:solidFill>
                  <a:srgbClr val="252525"/>
                </a:solidFill>
              </a:rPr>
              <a:t>organization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982"/>
            <a:ext cx="12192000" cy="6546215"/>
            <a:chOff x="0" y="113982"/>
            <a:chExt cx="12192000" cy="6546215"/>
          </a:xfrm>
        </p:grpSpPr>
        <p:sp>
          <p:nvSpPr>
            <p:cNvPr id="3" name="object 3"/>
            <p:cNvSpPr/>
            <p:nvPr/>
          </p:nvSpPr>
          <p:spPr>
            <a:xfrm>
              <a:off x="588263" y="121920"/>
              <a:ext cx="11166475" cy="3307079"/>
            </a:xfrm>
            <a:custGeom>
              <a:avLst/>
              <a:gdLst/>
              <a:ahLst/>
              <a:cxnLst/>
              <a:rect l="l" t="t" r="r" b="b"/>
              <a:pathLst>
                <a:path w="11166475" h="3307079">
                  <a:moveTo>
                    <a:pt x="11166348" y="0"/>
                  </a:moveTo>
                  <a:lnTo>
                    <a:pt x="0" y="0"/>
                  </a:lnTo>
                  <a:lnTo>
                    <a:pt x="0" y="3307079"/>
                  </a:lnTo>
                  <a:lnTo>
                    <a:pt x="11166348" y="3307079"/>
                  </a:lnTo>
                  <a:lnTo>
                    <a:pt x="11166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263" y="121920"/>
              <a:ext cx="11166475" cy="3307079"/>
            </a:xfrm>
            <a:custGeom>
              <a:avLst/>
              <a:gdLst/>
              <a:ahLst/>
              <a:cxnLst/>
              <a:rect l="l" t="t" r="r" b="b"/>
              <a:pathLst>
                <a:path w="11166475" h="3307079">
                  <a:moveTo>
                    <a:pt x="0" y="3307079"/>
                  </a:moveTo>
                  <a:lnTo>
                    <a:pt x="11166348" y="3307079"/>
                  </a:lnTo>
                  <a:lnTo>
                    <a:pt x="11166348" y="0"/>
                  </a:lnTo>
                  <a:lnTo>
                    <a:pt x="0" y="0"/>
                  </a:lnTo>
                  <a:lnTo>
                    <a:pt x="0" y="3307079"/>
                  </a:lnTo>
                  <a:close/>
                </a:path>
              </a:pathLst>
            </a:custGeom>
            <a:ln w="15874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836" y="3360341"/>
              <a:ext cx="6894830" cy="3292475"/>
            </a:xfrm>
            <a:custGeom>
              <a:avLst/>
              <a:gdLst/>
              <a:ahLst/>
              <a:cxnLst/>
              <a:rect l="l" t="t" r="r" b="b"/>
              <a:pathLst>
                <a:path w="6894830" h="3292475">
                  <a:moveTo>
                    <a:pt x="4212467" y="0"/>
                  </a:moveTo>
                  <a:lnTo>
                    <a:pt x="4161198" y="1010"/>
                  </a:lnTo>
                  <a:lnTo>
                    <a:pt x="4110376" y="4460"/>
                  </a:lnTo>
                  <a:lnTo>
                    <a:pt x="4060208" y="10304"/>
                  </a:lnTo>
                  <a:lnTo>
                    <a:pt x="4010902" y="18498"/>
                  </a:lnTo>
                  <a:lnTo>
                    <a:pt x="3962664" y="28997"/>
                  </a:lnTo>
                  <a:lnTo>
                    <a:pt x="3915702" y="41754"/>
                  </a:lnTo>
                  <a:lnTo>
                    <a:pt x="3870224" y="56725"/>
                  </a:lnTo>
                  <a:lnTo>
                    <a:pt x="3826436" y="73865"/>
                  </a:lnTo>
                  <a:lnTo>
                    <a:pt x="3784546" y="93129"/>
                  </a:lnTo>
                  <a:lnTo>
                    <a:pt x="3744760" y="114471"/>
                  </a:lnTo>
                  <a:lnTo>
                    <a:pt x="3707288" y="137846"/>
                  </a:lnTo>
                  <a:lnTo>
                    <a:pt x="3672335" y="163210"/>
                  </a:lnTo>
                  <a:lnTo>
                    <a:pt x="3640108" y="190516"/>
                  </a:lnTo>
                  <a:lnTo>
                    <a:pt x="3610816" y="219720"/>
                  </a:lnTo>
                  <a:lnTo>
                    <a:pt x="3584665" y="250776"/>
                  </a:lnTo>
                  <a:lnTo>
                    <a:pt x="3539360" y="223763"/>
                  </a:lnTo>
                  <a:lnTo>
                    <a:pt x="3491209" y="198976"/>
                  </a:lnTo>
                  <a:lnTo>
                    <a:pt x="3440415" y="176499"/>
                  </a:lnTo>
                  <a:lnTo>
                    <a:pt x="3387180" y="156415"/>
                  </a:lnTo>
                  <a:lnTo>
                    <a:pt x="3338914" y="140958"/>
                  </a:lnTo>
                  <a:lnTo>
                    <a:pt x="3289896" y="127658"/>
                  </a:lnTo>
                  <a:lnTo>
                    <a:pt x="3240260" y="116487"/>
                  </a:lnTo>
                  <a:lnTo>
                    <a:pt x="3190140" y="107420"/>
                  </a:lnTo>
                  <a:lnTo>
                    <a:pt x="3139672" y="100428"/>
                  </a:lnTo>
                  <a:lnTo>
                    <a:pt x="3088989" y="95486"/>
                  </a:lnTo>
                  <a:lnTo>
                    <a:pt x="3038228" y="92566"/>
                  </a:lnTo>
                  <a:lnTo>
                    <a:pt x="2987521" y="91641"/>
                  </a:lnTo>
                  <a:lnTo>
                    <a:pt x="2937004" y="92686"/>
                  </a:lnTo>
                  <a:lnTo>
                    <a:pt x="2886812" y="95672"/>
                  </a:lnTo>
                  <a:lnTo>
                    <a:pt x="2837079" y="100573"/>
                  </a:lnTo>
                  <a:lnTo>
                    <a:pt x="2787939" y="107363"/>
                  </a:lnTo>
                  <a:lnTo>
                    <a:pt x="2739528" y="116013"/>
                  </a:lnTo>
                  <a:lnTo>
                    <a:pt x="2691979" y="126499"/>
                  </a:lnTo>
                  <a:lnTo>
                    <a:pt x="2645428" y="138792"/>
                  </a:lnTo>
                  <a:lnTo>
                    <a:pt x="2600010" y="152866"/>
                  </a:lnTo>
                  <a:lnTo>
                    <a:pt x="2555858" y="168694"/>
                  </a:lnTo>
                  <a:lnTo>
                    <a:pt x="2513107" y="186249"/>
                  </a:lnTo>
                  <a:lnTo>
                    <a:pt x="2471892" y="205505"/>
                  </a:lnTo>
                  <a:lnTo>
                    <a:pt x="2432348" y="226434"/>
                  </a:lnTo>
                  <a:lnTo>
                    <a:pt x="2394609" y="249010"/>
                  </a:lnTo>
                  <a:lnTo>
                    <a:pt x="2358810" y="273206"/>
                  </a:lnTo>
                  <a:lnTo>
                    <a:pt x="2325085" y="298994"/>
                  </a:lnTo>
                  <a:lnTo>
                    <a:pt x="2293569" y="326349"/>
                  </a:lnTo>
                  <a:lnTo>
                    <a:pt x="2264397" y="355244"/>
                  </a:lnTo>
                  <a:lnTo>
                    <a:pt x="2237703" y="385650"/>
                  </a:lnTo>
                  <a:lnTo>
                    <a:pt x="2192660" y="369401"/>
                  </a:lnTo>
                  <a:lnTo>
                    <a:pt x="2146634" y="354625"/>
                  </a:lnTo>
                  <a:lnTo>
                    <a:pt x="2099708" y="341331"/>
                  </a:lnTo>
                  <a:lnTo>
                    <a:pt x="2051969" y="329530"/>
                  </a:lnTo>
                  <a:lnTo>
                    <a:pt x="2003502" y="319234"/>
                  </a:lnTo>
                  <a:lnTo>
                    <a:pt x="1954393" y="310452"/>
                  </a:lnTo>
                  <a:lnTo>
                    <a:pt x="1904725" y="303196"/>
                  </a:lnTo>
                  <a:lnTo>
                    <a:pt x="1854585" y="297475"/>
                  </a:lnTo>
                  <a:lnTo>
                    <a:pt x="1804058" y="293300"/>
                  </a:lnTo>
                  <a:lnTo>
                    <a:pt x="1753230" y="290682"/>
                  </a:lnTo>
                  <a:lnTo>
                    <a:pt x="1702184" y="289631"/>
                  </a:lnTo>
                  <a:lnTo>
                    <a:pt x="1651008" y="290158"/>
                  </a:lnTo>
                  <a:lnTo>
                    <a:pt x="1599785" y="292274"/>
                  </a:lnTo>
                  <a:lnTo>
                    <a:pt x="1548601" y="295988"/>
                  </a:lnTo>
                  <a:lnTo>
                    <a:pt x="1490299" y="302188"/>
                  </a:lnTo>
                  <a:lnTo>
                    <a:pt x="1433243" y="310332"/>
                  </a:lnTo>
                  <a:lnTo>
                    <a:pt x="1377504" y="320361"/>
                  </a:lnTo>
                  <a:lnTo>
                    <a:pt x="1323153" y="332214"/>
                  </a:lnTo>
                  <a:lnTo>
                    <a:pt x="1270259" y="345832"/>
                  </a:lnTo>
                  <a:lnTo>
                    <a:pt x="1218893" y="361155"/>
                  </a:lnTo>
                  <a:lnTo>
                    <a:pt x="1169125" y="378121"/>
                  </a:lnTo>
                  <a:lnTo>
                    <a:pt x="1121025" y="396672"/>
                  </a:lnTo>
                  <a:lnTo>
                    <a:pt x="1074664" y="416746"/>
                  </a:lnTo>
                  <a:lnTo>
                    <a:pt x="1030112" y="438285"/>
                  </a:lnTo>
                  <a:lnTo>
                    <a:pt x="987440" y="461227"/>
                  </a:lnTo>
                  <a:lnTo>
                    <a:pt x="946716" y="485513"/>
                  </a:lnTo>
                  <a:lnTo>
                    <a:pt x="908013" y="511082"/>
                  </a:lnTo>
                  <a:lnTo>
                    <a:pt x="871399" y="537875"/>
                  </a:lnTo>
                  <a:lnTo>
                    <a:pt x="836946" y="565832"/>
                  </a:lnTo>
                  <a:lnTo>
                    <a:pt x="804723" y="594891"/>
                  </a:lnTo>
                  <a:lnTo>
                    <a:pt x="774801" y="624994"/>
                  </a:lnTo>
                  <a:lnTo>
                    <a:pt x="747249" y="656079"/>
                  </a:lnTo>
                  <a:lnTo>
                    <a:pt x="722140" y="688087"/>
                  </a:lnTo>
                  <a:lnTo>
                    <a:pt x="699541" y="720959"/>
                  </a:lnTo>
                  <a:lnTo>
                    <a:pt x="679525" y="754632"/>
                  </a:lnTo>
                  <a:lnTo>
                    <a:pt x="662161" y="789049"/>
                  </a:lnTo>
                  <a:lnTo>
                    <a:pt x="635669" y="859868"/>
                  </a:lnTo>
                  <a:lnTo>
                    <a:pt x="620629" y="932937"/>
                  </a:lnTo>
                  <a:lnTo>
                    <a:pt x="617579" y="970164"/>
                  </a:lnTo>
                  <a:lnTo>
                    <a:pt x="617603" y="1007773"/>
                  </a:lnTo>
                  <a:lnTo>
                    <a:pt x="620771" y="1045704"/>
                  </a:lnTo>
                  <a:lnTo>
                    <a:pt x="627153" y="1083896"/>
                  </a:lnTo>
                  <a:lnTo>
                    <a:pt x="621349" y="1094183"/>
                  </a:lnTo>
                  <a:lnTo>
                    <a:pt x="567012" y="1099259"/>
                  </a:lnTo>
                  <a:lnTo>
                    <a:pt x="513879" y="1107063"/>
                  </a:lnTo>
                  <a:lnTo>
                    <a:pt x="462162" y="1117506"/>
                  </a:lnTo>
                  <a:lnTo>
                    <a:pt x="412067" y="1130501"/>
                  </a:lnTo>
                  <a:lnTo>
                    <a:pt x="363803" y="1145960"/>
                  </a:lnTo>
                  <a:lnTo>
                    <a:pt x="317581" y="1163795"/>
                  </a:lnTo>
                  <a:lnTo>
                    <a:pt x="273608" y="1183919"/>
                  </a:lnTo>
                  <a:lnTo>
                    <a:pt x="232093" y="1206244"/>
                  </a:lnTo>
                  <a:lnTo>
                    <a:pt x="193245" y="1230683"/>
                  </a:lnTo>
                  <a:lnTo>
                    <a:pt x="157274" y="1257146"/>
                  </a:lnTo>
                  <a:lnTo>
                    <a:pt x="124387" y="1285547"/>
                  </a:lnTo>
                  <a:lnTo>
                    <a:pt x="94794" y="1315798"/>
                  </a:lnTo>
                  <a:lnTo>
                    <a:pt x="66791" y="1350349"/>
                  </a:lnTo>
                  <a:lnTo>
                    <a:pt x="43769" y="1385737"/>
                  </a:lnTo>
                  <a:lnTo>
                    <a:pt x="25653" y="1421777"/>
                  </a:lnTo>
                  <a:lnTo>
                    <a:pt x="12369" y="1458282"/>
                  </a:lnTo>
                  <a:lnTo>
                    <a:pt x="0" y="1531947"/>
                  </a:lnTo>
                  <a:lnTo>
                    <a:pt x="766" y="1568734"/>
                  </a:lnTo>
                  <a:lnTo>
                    <a:pt x="15828" y="1641289"/>
                  </a:lnTo>
                  <a:lnTo>
                    <a:pt x="29976" y="1676684"/>
                  </a:lnTo>
                  <a:lnTo>
                    <a:pt x="48435" y="1711243"/>
                  </a:lnTo>
                  <a:lnTo>
                    <a:pt x="71132" y="1744780"/>
                  </a:lnTo>
                  <a:lnTo>
                    <a:pt x="97992" y="1777110"/>
                  </a:lnTo>
                  <a:lnTo>
                    <a:pt x="128941" y="1808045"/>
                  </a:lnTo>
                  <a:lnTo>
                    <a:pt x="163905" y="1837401"/>
                  </a:lnTo>
                  <a:lnTo>
                    <a:pt x="202809" y="1864990"/>
                  </a:lnTo>
                  <a:lnTo>
                    <a:pt x="245578" y="1890628"/>
                  </a:lnTo>
                  <a:lnTo>
                    <a:pt x="292140" y="1914128"/>
                  </a:lnTo>
                  <a:lnTo>
                    <a:pt x="342419" y="1935304"/>
                  </a:lnTo>
                  <a:lnTo>
                    <a:pt x="298547" y="1968850"/>
                  </a:lnTo>
                  <a:lnTo>
                    <a:pt x="260222" y="2004696"/>
                  </a:lnTo>
                  <a:lnTo>
                    <a:pt x="227590" y="2042553"/>
                  </a:lnTo>
                  <a:lnTo>
                    <a:pt x="200799" y="2082135"/>
                  </a:lnTo>
                  <a:lnTo>
                    <a:pt x="179995" y="2123153"/>
                  </a:lnTo>
                  <a:lnTo>
                    <a:pt x="165325" y="2165321"/>
                  </a:lnTo>
                  <a:lnTo>
                    <a:pt x="156937" y="2208351"/>
                  </a:lnTo>
                  <a:lnTo>
                    <a:pt x="154976" y="2251954"/>
                  </a:lnTo>
                  <a:lnTo>
                    <a:pt x="159590" y="2295845"/>
                  </a:lnTo>
                  <a:lnTo>
                    <a:pt x="181760" y="2367772"/>
                  </a:lnTo>
                  <a:lnTo>
                    <a:pt x="199111" y="2401898"/>
                  </a:lnTo>
                  <a:lnTo>
                    <a:pt x="220375" y="2434665"/>
                  </a:lnTo>
                  <a:lnTo>
                    <a:pt x="245353" y="2465970"/>
                  </a:lnTo>
                  <a:lnTo>
                    <a:pt x="273847" y="2495711"/>
                  </a:lnTo>
                  <a:lnTo>
                    <a:pt x="305658" y="2523786"/>
                  </a:lnTo>
                  <a:lnTo>
                    <a:pt x="340588" y="2550095"/>
                  </a:lnTo>
                  <a:lnTo>
                    <a:pt x="378438" y="2574536"/>
                  </a:lnTo>
                  <a:lnTo>
                    <a:pt x="419009" y="2597006"/>
                  </a:lnTo>
                  <a:lnTo>
                    <a:pt x="462104" y="2617404"/>
                  </a:lnTo>
                  <a:lnTo>
                    <a:pt x="507523" y="2635629"/>
                  </a:lnTo>
                  <a:lnTo>
                    <a:pt x="555069" y="2651579"/>
                  </a:lnTo>
                  <a:lnTo>
                    <a:pt x="604542" y="2665152"/>
                  </a:lnTo>
                  <a:lnTo>
                    <a:pt x="655744" y="2676246"/>
                  </a:lnTo>
                  <a:lnTo>
                    <a:pt x="708477" y="2684760"/>
                  </a:lnTo>
                  <a:lnTo>
                    <a:pt x="762543" y="2690592"/>
                  </a:lnTo>
                  <a:lnTo>
                    <a:pt x="817742" y="2693640"/>
                  </a:lnTo>
                  <a:lnTo>
                    <a:pt x="873876" y="2693803"/>
                  </a:lnTo>
                  <a:lnTo>
                    <a:pt x="930746" y="2690980"/>
                  </a:lnTo>
                  <a:lnTo>
                    <a:pt x="939382" y="2700644"/>
                  </a:lnTo>
                  <a:lnTo>
                    <a:pt x="972293" y="2734904"/>
                  </a:lnTo>
                  <a:lnTo>
                    <a:pt x="1002382" y="2763297"/>
                  </a:lnTo>
                  <a:lnTo>
                    <a:pt x="1034031" y="2790600"/>
                  </a:lnTo>
                  <a:lnTo>
                    <a:pt x="1067178" y="2816804"/>
                  </a:lnTo>
                  <a:lnTo>
                    <a:pt x="1101758" y="2841898"/>
                  </a:lnTo>
                  <a:lnTo>
                    <a:pt x="1137708" y="2865872"/>
                  </a:lnTo>
                  <a:lnTo>
                    <a:pt x="1174965" y="2888716"/>
                  </a:lnTo>
                  <a:lnTo>
                    <a:pt x="1213465" y="2910419"/>
                  </a:lnTo>
                  <a:lnTo>
                    <a:pt x="1253145" y="2930970"/>
                  </a:lnTo>
                  <a:lnTo>
                    <a:pt x="1293942" y="2950361"/>
                  </a:lnTo>
                  <a:lnTo>
                    <a:pt x="1335792" y="2968579"/>
                  </a:lnTo>
                  <a:lnTo>
                    <a:pt x="1378633" y="2985616"/>
                  </a:lnTo>
                  <a:lnTo>
                    <a:pt x="1422399" y="3001461"/>
                  </a:lnTo>
                  <a:lnTo>
                    <a:pt x="1467029" y="3016102"/>
                  </a:lnTo>
                  <a:lnTo>
                    <a:pt x="1512458" y="3029532"/>
                  </a:lnTo>
                  <a:lnTo>
                    <a:pt x="1558624" y="3041737"/>
                  </a:lnTo>
                  <a:lnTo>
                    <a:pt x="1605463" y="3052710"/>
                  </a:lnTo>
                  <a:lnTo>
                    <a:pt x="1652911" y="3062438"/>
                  </a:lnTo>
                  <a:lnTo>
                    <a:pt x="1700906" y="3070913"/>
                  </a:lnTo>
                  <a:lnTo>
                    <a:pt x="1749384" y="3078123"/>
                  </a:lnTo>
                  <a:lnTo>
                    <a:pt x="1798280" y="3084059"/>
                  </a:lnTo>
                  <a:lnTo>
                    <a:pt x="1847534" y="3088709"/>
                  </a:lnTo>
                  <a:lnTo>
                    <a:pt x="1897079" y="3092064"/>
                  </a:lnTo>
                  <a:lnTo>
                    <a:pt x="1946854" y="3094114"/>
                  </a:lnTo>
                  <a:lnTo>
                    <a:pt x="1996795" y="3094848"/>
                  </a:lnTo>
                  <a:lnTo>
                    <a:pt x="2046839" y="3094256"/>
                  </a:lnTo>
                  <a:lnTo>
                    <a:pt x="2096922" y="3092327"/>
                  </a:lnTo>
                  <a:lnTo>
                    <a:pt x="2146980" y="3089051"/>
                  </a:lnTo>
                  <a:lnTo>
                    <a:pt x="2196951" y="3084418"/>
                  </a:lnTo>
                  <a:lnTo>
                    <a:pt x="2246771" y="3078418"/>
                  </a:lnTo>
                  <a:lnTo>
                    <a:pt x="2296377" y="3071041"/>
                  </a:lnTo>
                  <a:lnTo>
                    <a:pt x="2345705" y="3062275"/>
                  </a:lnTo>
                  <a:lnTo>
                    <a:pt x="2394692" y="3052111"/>
                  </a:lnTo>
                  <a:lnTo>
                    <a:pt x="2443275" y="3040538"/>
                  </a:lnTo>
                  <a:lnTo>
                    <a:pt x="2491389" y="3027547"/>
                  </a:lnTo>
                  <a:lnTo>
                    <a:pt x="2538973" y="3013126"/>
                  </a:lnTo>
                  <a:lnTo>
                    <a:pt x="2585961" y="2997266"/>
                  </a:lnTo>
                  <a:lnTo>
                    <a:pt x="2632292" y="2979956"/>
                  </a:lnTo>
                  <a:lnTo>
                    <a:pt x="2665421" y="3010484"/>
                  </a:lnTo>
                  <a:lnTo>
                    <a:pt x="2700852" y="3039705"/>
                  </a:lnTo>
                  <a:lnTo>
                    <a:pt x="2738490" y="3067573"/>
                  </a:lnTo>
                  <a:lnTo>
                    <a:pt x="2778239" y="3094042"/>
                  </a:lnTo>
                  <a:lnTo>
                    <a:pt x="2820002" y="3119066"/>
                  </a:lnTo>
                  <a:lnTo>
                    <a:pt x="2863683" y="3142597"/>
                  </a:lnTo>
                  <a:lnTo>
                    <a:pt x="2909186" y="3164590"/>
                  </a:lnTo>
                  <a:lnTo>
                    <a:pt x="2956416" y="3184997"/>
                  </a:lnTo>
                  <a:lnTo>
                    <a:pt x="3005276" y="3203774"/>
                  </a:lnTo>
                  <a:lnTo>
                    <a:pt x="3055670" y="3220873"/>
                  </a:lnTo>
                  <a:lnTo>
                    <a:pt x="3107502" y="3236249"/>
                  </a:lnTo>
                  <a:lnTo>
                    <a:pt x="3160676" y="3249853"/>
                  </a:lnTo>
                  <a:lnTo>
                    <a:pt x="3215095" y="3261642"/>
                  </a:lnTo>
                  <a:lnTo>
                    <a:pt x="3268503" y="3271233"/>
                  </a:lnTo>
                  <a:lnTo>
                    <a:pt x="3322014" y="3278968"/>
                  </a:lnTo>
                  <a:lnTo>
                    <a:pt x="3375544" y="3284874"/>
                  </a:lnTo>
                  <a:lnTo>
                    <a:pt x="3429008" y="3288982"/>
                  </a:lnTo>
                  <a:lnTo>
                    <a:pt x="3482323" y="3291321"/>
                  </a:lnTo>
                  <a:lnTo>
                    <a:pt x="3535403" y="3291920"/>
                  </a:lnTo>
                  <a:lnTo>
                    <a:pt x="3588165" y="3290809"/>
                  </a:lnTo>
                  <a:lnTo>
                    <a:pt x="3640523" y="3288017"/>
                  </a:lnTo>
                  <a:lnTo>
                    <a:pt x="3692395" y="3283574"/>
                  </a:lnTo>
                  <a:lnTo>
                    <a:pt x="3743695" y="3277509"/>
                  </a:lnTo>
                  <a:lnTo>
                    <a:pt x="3794339" y="3269851"/>
                  </a:lnTo>
                  <a:lnTo>
                    <a:pt x="3844243" y="3260630"/>
                  </a:lnTo>
                  <a:lnTo>
                    <a:pt x="3893322" y="3249875"/>
                  </a:lnTo>
                  <a:lnTo>
                    <a:pt x="3941493" y="3237616"/>
                  </a:lnTo>
                  <a:lnTo>
                    <a:pt x="3988670" y="3223883"/>
                  </a:lnTo>
                  <a:lnTo>
                    <a:pt x="4034769" y="3208704"/>
                  </a:lnTo>
                  <a:lnTo>
                    <a:pt x="4079707" y="3192108"/>
                  </a:lnTo>
                  <a:lnTo>
                    <a:pt x="4123398" y="3174127"/>
                  </a:lnTo>
                  <a:lnTo>
                    <a:pt x="4165758" y="3154788"/>
                  </a:lnTo>
                  <a:lnTo>
                    <a:pt x="4206704" y="3134122"/>
                  </a:lnTo>
                  <a:lnTo>
                    <a:pt x="4246150" y="3112157"/>
                  </a:lnTo>
                  <a:lnTo>
                    <a:pt x="4284012" y="3088924"/>
                  </a:lnTo>
                  <a:lnTo>
                    <a:pt x="4320206" y="3064451"/>
                  </a:lnTo>
                  <a:lnTo>
                    <a:pt x="4354648" y="3038768"/>
                  </a:lnTo>
                  <a:lnTo>
                    <a:pt x="4387254" y="3011905"/>
                  </a:lnTo>
                  <a:lnTo>
                    <a:pt x="4417938" y="2983890"/>
                  </a:lnTo>
                  <a:lnTo>
                    <a:pt x="4446617" y="2954754"/>
                  </a:lnTo>
                  <a:lnTo>
                    <a:pt x="4473206" y="2924526"/>
                  </a:lnTo>
                  <a:lnTo>
                    <a:pt x="4497621" y="2893234"/>
                  </a:lnTo>
                  <a:lnTo>
                    <a:pt x="4519777" y="2860910"/>
                  </a:lnTo>
                  <a:lnTo>
                    <a:pt x="4539591" y="2827581"/>
                  </a:lnTo>
                  <a:lnTo>
                    <a:pt x="4556977" y="2793278"/>
                  </a:lnTo>
                  <a:lnTo>
                    <a:pt x="4600907" y="2810030"/>
                  </a:lnTo>
                  <a:lnTo>
                    <a:pt x="4646058" y="2825134"/>
                  </a:lnTo>
                  <a:lnTo>
                    <a:pt x="4692319" y="2838571"/>
                  </a:lnTo>
                  <a:lnTo>
                    <a:pt x="4739577" y="2850319"/>
                  </a:lnTo>
                  <a:lnTo>
                    <a:pt x="4787720" y="2860358"/>
                  </a:lnTo>
                  <a:lnTo>
                    <a:pt x="4836637" y="2868667"/>
                  </a:lnTo>
                  <a:lnTo>
                    <a:pt x="4886216" y="2875225"/>
                  </a:lnTo>
                  <a:lnTo>
                    <a:pt x="4936344" y="2880011"/>
                  </a:lnTo>
                  <a:lnTo>
                    <a:pt x="4986909" y="2883005"/>
                  </a:lnTo>
                  <a:lnTo>
                    <a:pt x="5037799" y="2884185"/>
                  </a:lnTo>
                  <a:lnTo>
                    <a:pt x="5096129" y="2883310"/>
                  </a:lnTo>
                  <a:lnTo>
                    <a:pt x="5153523" y="2880119"/>
                  </a:lnTo>
                  <a:lnTo>
                    <a:pt x="5209872" y="2874682"/>
                  </a:lnTo>
                  <a:lnTo>
                    <a:pt x="5265067" y="2867068"/>
                  </a:lnTo>
                  <a:lnTo>
                    <a:pt x="5319000" y="2857348"/>
                  </a:lnTo>
                  <a:lnTo>
                    <a:pt x="5371560" y="2845590"/>
                  </a:lnTo>
                  <a:lnTo>
                    <a:pt x="5422641" y="2831864"/>
                  </a:lnTo>
                  <a:lnTo>
                    <a:pt x="5472133" y="2816240"/>
                  </a:lnTo>
                  <a:lnTo>
                    <a:pt x="5519926" y="2798787"/>
                  </a:lnTo>
                  <a:lnTo>
                    <a:pt x="5565913" y="2779576"/>
                  </a:lnTo>
                  <a:lnTo>
                    <a:pt x="5609984" y="2758676"/>
                  </a:lnTo>
                  <a:lnTo>
                    <a:pt x="5652031" y="2736156"/>
                  </a:lnTo>
                  <a:lnTo>
                    <a:pt x="5691945" y="2712086"/>
                  </a:lnTo>
                  <a:lnTo>
                    <a:pt x="5729616" y="2686535"/>
                  </a:lnTo>
                  <a:lnTo>
                    <a:pt x="5764937" y="2659574"/>
                  </a:lnTo>
                  <a:lnTo>
                    <a:pt x="5797798" y="2631272"/>
                  </a:lnTo>
                  <a:lnTo>
                    <a:pt x="5828090" y="2601699"/>
                  </a:lnTo>
                  <a:lnTo>
                    <a:pt x="5855706" y="2570923"/>
                  </a:lnTo>
                  <a:lnTo>
                    <a:pt x="5880535" y="2539016"/>
                  </a:lnTo>
                  <a:lnTo>
                    <a:pt x="5902469" y="2506046"/>
                  </a:lnTo>
                  <a:lnTo>
                    <a:pt x="5921399" y="2472083"/>
                  </a:lnTo>
                  <a:lnTo>
                    <a:pt x="5937217" y="2437197"/>
                  </a:lnTo>
                  <a:lnTo>
                    <a:pt x="5959079" y="2364933"/>
                  </a:lnTo>
                  <a:lnTo>
                    <a:pt x="5967185" y="2289812"/>
                  </a:lnTo>
                  <a:lnTo>
                    <a:pt x="6022036" y="2283776"/>
                  </a:lnTo>
                  <a:lnTo>
                    <a:pt x="6076186" y="2275936"/>
                  </a:lnTo>
                  <a:lnTo>
                    <a:pt x="6129534" y="2266320"/>
                  </a:lnTo>
                  <a:lnTo>
                    <a:pt x="6181980" y="2254955"/>
                  </a:lnTo>
                  <a:lnTo>
                    <a:pt x="6233425" y="2241868"/>
                  </a:lnTo>
                  <a:lnTo>
                    <a:pt x="6283769" y="2227088"/>
                  </a:lnTo>
                  <a:lnTo>
                    <a:pt x="6332912" y="2210642"/>
                  </a:lnTo>
                  <a:lnTo>
                    <a:pt x="6380754" y="2192558"/>
                  </a:lnTo>
                  <a:lnTo>
                    <a:pt x="6427196" y="2172863"/>
                  </a:lnTo>
                  <a:lnTo>
                    <a:pt x="6472137" y="2151585"/>
                  </a:lnTo>
                  <a:lnTo>
                    <a:pt x="6519690" y="2126432"/>
                  </a:lnTo>
                  <a:lnTo>
                    <a:pt x="6564486" y="2099902"/>
                  </a:lnTo>
                  <a:lnTo>
                    <a:pt x="6606509" y="2072078"/>
                  </a:lnTo>
                  <a:lnTo>
                    <a:pt x="6645742" y="2043042"/>
                  </a:lnTo>
                  <a:lnTo>
                    <a:pt x="6682167" y="2012879"/>
                  </a:lnTo>
                  <a:lnTo>
                    <a:pt x="6715769" y="1981671"/>
                  </a:lnTo>
                  <a:lnTo>
                    <a:pt x="6746531" y="1949502"/>
                  </a:lnTo>
                  <a:lnTo>
                    <a:pt x="6774435" y="1916454"/>
                  </a:lnTo>
                  <a:lnTo>
                    <a:pt x="6799466" y="1882612"/>
                  </a:lnTo>
                  <a:lnTo>
                    <a:pt x="6821606" y="1848058"/>
                  </a:lnTo>
                  <a:lnTo>
                    <a:pt x="6840838" y="1812875"/>
                  </a:lnTo>
                  <a:lnTo>
                    <a:pt x="6857147" y="1777147"/>
                  </a:lnTo>
                  <a:lnTo>
                    <a:pt x="6870514" y="1740957"/>
                  </a:lnTo>
                  <a:lnTo>
                    <a:pt x="6888359" y="1667523"/>
                  </a:lnTo>
                  <a:lnTo>
                    <a:pt x="6894240" y="1593239"/>
                  </a:lnTo>
                  <a:lnTo>
                    <a:pt x="6892651" y="1555986"/>
                  </a:lnTo>
                  <a:lnTo>
                    <a:pt x="6880334" y="1481675"/>
                  </a:lnTo>
                  <a:lnTo>
                    <a:pt x="6869571" y="1444783"/>
                  </a:lnTo>
                  <a:lnTo>
                    <a:pt x="6855717" y="1408177"/>
                  </a:lnTo>
                  <a:lnTo>
                    <a:pt x="6838754" y="1371942"/>
                  </a:lnTo>
                  <a:lnTo>
                    <a:pt x="6818667" y="1336159"/>
                  </a:lnTo>
                  <a:lnTo>
                    <a:pt x="6795437" y="1300913"/>
                  </a:lnTo>
                  <a:lnTo>
                    <a:pt x="6769049" y="1266286"/>
                  </a:lnTo>
                  <a:lnTo>
                    <a:pt x="6739485" y="1232362"/>
                  </a:lnTo>
                  <a:lnTo>
                    <a:pt x="6706730" y="1199224"/>
                  </a:lnTo>
                  <a:lnTo>
                    <a:pt x="6670765" y="1166954"/>
                  </a:lnTo>
                  <a:lnTo>
                    <a:pt x="6681983" y="1149047"/>
                  </a:lnTo>
                  <a:lnTo>
                    <a:pt x="6701466" y="1112662"/>
                  </a:lnTo>
                  <a:lnTo>
                    <a:pt x="6723641" y="1055637"/>
                  </a:lnTo>
                  <a:lnTo>
                    <a:pt x="6733200" y="1017101"/>
                  </a:lnTo>
                  <a:lnTo>
                    <a:pt x="6738531" y="978692"/>
                  </a:lnTo>
                  <a:lnTo>
                    <a:pt x="6739735" y="940524"/>
                  </a:lnTo>
                  <a:lnTo>
                    <a:pt x="6736914" y="902712"/>
                  </a:lnTo>
                  <a:lnTo>
                    <a:pt x="6719599" y="828617"/>
                  </a:lnTo>
                  <a:lnTo>
                    <a:pt x="6705307" y="792564"/>
                  </a:lnTo>
                  <a:lnTo>
                    <a:pt x="6687393" y="757327"/>
                  </a:lnTo>
                  <a:lnTo>
                    <a:pt x="6665959" y="723021"/>
                  </a:lnTo>
                  <a:lnTo>
                    <a:pt x="6641105" y="689761"/>
                  </a:lnTo>
                  <a:lnTo>
                    <a:pt x="6612931" y="657662"/>
                  </a:lnTo>
                  <a:lnTo>
                    <a:pt x="6581540" y="626840"/>
                  </a:lnTo>
                  <a:lnTo>
                    <a:pt x="6547032" y="597409"/>
                  </a:lnTo>
                  <a:lnTo>
                    <a:pt x="6509508" y="569483"/>
                  </a:lnTo>
                  <a:lnTo>
                    <a:pt x="6469069" y="543179"/>
                  </a:lnTo>
                  <a:lnTo>
                    <a:pt x="6425816" y="518611"/>
                  </a:lnTo>
                  <a:lnTo>
                    <a:pt x="6379849" y="495894"/>
                  </a:lnTo>
                  <a:lnTo>
                    <a:pt x="6331271" y="475143"/>
                  </a:lnTo>
                  <a:lnTo>
                    <a:pt x="6280181" y="456473"/>
                  </a:lnTo>
                  <a:lnTo>
                    <a:pt x="6226681" y="439999"/>
                  </a:lnTo>
                  <a:lnTo>
                    <a:pt x="6170872" y="425835"/>
                  </a:lnTo>
                  <a:lnTo>
                    <a:pt x="6112854" y="414098"/>
                  </a:lnTo>
                  <a:lnTo>
                    <a:pt x="6098097" y="371628"/>
                  </a:lnTo>
                  <a:lnTo>
                    <a:pt x="6077858" y="330368"/>
                  </a:lnTo>
                  <a:lnTo>
                    <a:pt x="6052320" y="290527"/>
                  </a:lnTo>
                  <a:lnTo>
                    <a:pt x="6021668" y="252316"/>
                  </a:lnTo>
                  <a:lnTo>
                    <a:pt x="5986087" y="215945"/>
                  </a:lnTo>
                  <a:lnTo>
                    <a:pt x="5945762" y="181623"/>
                  </a:lnTo>
                  <a:lnTo>
                    <a:pt x="5900876" y="149560"/>
                  </a:lnTo>
                  <a:lnTo>
                    <a:pt x="5851615" y="119966"/>
                  </a:lnTo>
                  <a:lnTo>
                    <a:pt x="5810029" y="98620"/>
                  </a:lnTo>
                  <a:lnTo>
                    <a:pt x="5766914" y="79405"/>
                  </a:lnTo>
                  <a:lnTo>
                    <a:pt x="5722432" y="62313"/>
                  </a:lnTo>
                  <a:lnTo>
                    <a:pt x="5676745" y="47335"/>
                  </a:lnTo>
                  <a:lnTo>
                    <a:pt x="5630017" y="34463"/>
                  </a:lnTo>
                  <a:lnTo>
                    <a:pt x="5582409" y="23688"/>
                  </a:lnTo>
                  <a:lnTo>
                    <a:pt x="5534085" y="15002"/>
                  </a:lnTo>
                  <a:lnTo>
                    <a:pt x="5485206" y="8395"/>
                  </a:lnTo>
                  <a:lnTo>
                    <a:pt x="5435936" y="3858"/>
                  </a:lnTo>
                  <a:lnTo>
                    <a:pt x="5386437" y="1384"/>
                  </a:lnTo>
                  <a:lnTo>
                    <a:pt x="5336871" y="963"/>
                  </a:lnTo>
                  <a:lnTo>
                    <a:pt x="5287402" y="2587"/>
                  </a:lnTo>
                  <a:lnTo>
                    <a:pt x="5238191" y="6246"/>
                  </a:lnTo>
                  <a:lnTo>
                    <a:pt x="5189401" y="11933"/>
                  </a:lnTo>
                  <a:lnTo>
                    <a:pt x="5141195" y="19639"/>
                  </a:lnTo>
                  <a:lnTo>
                    <a:pt x="5093736" y="29354"/>
                  </a:lnTo>
                  <a:lnTo>
                    <a:pt x="5047185" y="41071"/>
                  </a:lnTo>
                  <a:lnTo>
                    <a:pt x="5001705" y="54780"/>
                  </a:lnTo>
                  <a:lnTo>
                    <a:pt x="4957460" y="70472"/>
                  </a:lnTo>
                  <a:lnTo>
                    <a:pt x="4914611" y="88140"/>
                  </a:lnTo>
                  <a:lnTo>
                    <a:pt x="4873321" y="107774"/>
                  </a:lnTo>
                  <a:lnTo>
                    <a:pt x="4833753" y="129365"/>
                  </a:lnTo>
                  <a:lnTo>
                    <a:pt x="4796069" y="152906"/>
                  </a:lnTo>
                  <a:lnTo>
                    <a:pt x="4760431" y="178386"/>
                  </a:lnTo>
                  <a:lnTo>
                    <a:pt x="4719610" y="146605"/>
                  </a:lnTo>
                  <a:lnTo>
                    <a:pt x="4674626" y="117500"/>
                  </a:lnTo>
                  <a:lnTo>
                    <a:pt x="4625795" y="91217"/>
                  </a:lnTo>
                  <a:lnTo>
                    <a:pt x="4573434" y="67902"/>
                  </a:lnTo>
                  <a:lnTo>
                    <a:pt x="4517861" y="47703"/>
                  </a:lnTo>
                  <a:lnTo>
                    <a:pt x="4468263" y="33126"/>
                  </a:lnTo>
                  <a:lnTo>
                    <a:pt x="4417868" y="21260"/>
                  </a:lnTo>
                  <a:lnTo>
                    <a:pt x="4366884" y="12059"/>
                  </a:lnTo>
                  <a:lnTo>
                    <a:pt x="4315517" y="5479"/>
                  </a:lnTo>
                  <a:lnTo>
                    <a:pt x="4263976" y="1474"/>
                  </a:lnTo>
                  <a:lnTo>
                    <a:pt x="4212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836" y="3360341"/>
              <a:ext cx="6894830" cy="3292475"/>
            </a:xfrm>
            <a:custGeom>
              <a:avLst/>
              <a:gdLst/>
              <a:ahLst/>
              <a:cxnLst/>
              <a:rect l="l" t="t" r="r" b="b"/>
              <a:pathLst>
                <a:path w="6894830" h="3292475">
                  <a:moveTo>
                    <a:pt x="627153" y="1083896"/>
                  </a:moveTo>
                  <a:lnTo>
                    <a:pt x="620771" y="1045704"/>
                  </a:lnTo>
                  <a:lnTo>
                    <a:pt x="617603" y="1007773"/>
                  </a:lnTo>
                  <a:lnTo>
                    <a:pt x="617579" y="970164"/>
                  </a:lnTo>
                  <a:lnTo>
                    <a:pt x="620629" y="932937"/>
                  </a:lnTo>
                  <a:lnTo>
                    <a:pt x="635669" y="859868"/>
                  </a:lnTo>
                  <a:lnTo>
                    <a:pt x="662161" y="789049"/>
                  </a:lnTo>
                  <a:lnTo>
                    <a:pt x="679525" y="754632"/>
                  </a:lnTo>
                  <a:lnTo>
                    <a:pt x="699541" y="720959"/>
                  </a:lnTo>
                  <a:lnTo>
                    <a:pt x="722140" y="688087"/>
                  </a:lnTo>
                  <a:lnTo>
                    <a:pt x="747249" y="656079"/>
                  </a:lnTo>
                  <a:lnTo>
                    <a:pt x="774801" y="624994"/>
                  </a:lnTo>
                  <a:lnTo>
                    <a:pt x="804723" y="594891"/>
                  </a:lnTo>
                  <a:lnTo>
                    <a:pt x="836946" y="565832"/>
                  </a:lnTo>
                  <a:lnTo>
                    <a:pt x="871399" y="537875"/>
                  </a:lnTo>
                  <a:lnTo>
                    <a:pt x="908013" y="511082"/>
                  </a:lnTo>
                  <a:lnTo>
                    <a:pt x="946716" y="485513"/>
                  </a:lnTo>
                  <a:lnTo>
                    <a:pt x="987440" y="461227"/>
                  </a:lnTo>
                  <a:lnTo>
                    <a:pt x="1030112" y="438285"/>
                  </a:lnTo>
                  <a:lnTo>
                    <a:pt x="1074664" y="416746"/>
                  </a:lnTo>
                  <a:lnTo>
                    <a:pt x="1121025" y="396672"/>
                  </a:lnTo>
                  <a:lnTo>
                    <a:pt x="1169125" y="378121"/>
                  </a:lnTo>
                  <a:lnTo>
                    <a:pt x="1218893" y="361155"/>
                  </a:lnTo>
                  <a:lnTo>
                    <a:pt x="1270259" y="345832"/>
                  </a:lnTo>
                  <a:lnTo>
                    <a:pt x="1323153" y="332214"/>
                  </a:lnTo>
                  <a:lnTo>
                    <a:pt x="1377504" y="320361"/>
                  </a:lnTo>
                  <a:lnTo>
                    <a:pt x="1433243" y="310332"/>
                  </a:lnTo>
                  <a:lnTo>
                    <a:pt x="1490299" y="302188"/>
                  </a:lnTo>
                  <a:lnTo>
                    <a:pt x="1548601" y="295988"/>
                  </a:lnTo>
                  <a:lnTo>
                    <a:pt x="1599785" y="292274"/>
                  </a:lnTo>
                  <a:lnTo>
                    <a:pt x="1651008" y="290158"/>
                  </a:lnTo>
                  <a:lnTo>
                    <a:pt x="1702184" y="289631"/>
                  </a:lnTo>
                  <a:lnTo>
                    <a:pt x="1753230" y="290682"/>
                  </a:lnTo>
                  <a:lnTo>
                    <a:pt x="1804058" y="293300"/>
                  </a:lnTo>
                  <a:lnTo>
                    <a:pt x="1854585" y="297475"/>
                  </a:lnTo>
                  <a:lnTo>
                    <a:pt x="1904725" y="303196"/>
                  </a:lnTo>
                  <a:lnTo>
                    <a:pt x="1954393" y="310452"/>
                  </a:lnTo>
                  <a:lnTo>
                    <a:pt x="2003502" y="319234"/>
                  </a:lnTo>
                  <a:lnTo>
                    <a:pt x="2051969" y="329530"/>
                  </a:lnTo>
                  <a:lnTo>
                    <a:pt x="2099708" y="341331"/>
                  </a:lnTo>
                  <a:lnTo>
                    <a:pt x="2146634" y="354625"/>
                  </a:lnTo>
                  <a:lnTo>
                    <a:pt x="2192660" y="369401"/>
                  </a:lnTo>
                  <a:lnTo>
                    <a:pt x="2237703" y="385650"/>
                  </a:lnTo>
                  <a:lnTo>
                    <a:pt x="2264397" y="355244"/>
                  </a:lnTo>
                  <a:lnTo>
                    <a:pt x="2293569" y="326349"/>
                  </a:lnTo>
                  <a:lnTo>
                    <a:pt x="2325085" y="298994"/>
                  </a:lnTo>
                  <a:lnTo>
                    <a:pt x="2358810" y="273206"/>
                  </a:lnTo>
                  <a:lnTo>
                    <a:pt x="2394609" y="249010"/>
                  </a:lnTo>
                  <a:lnTo>
                    <a:pt x="2432348" y="226434"/>
                  </a:lnTo>
                  <a:lnTo>
                    <a:pt x="2471892" y="205505"/>
                  </a:lnTo>
                  <a:lnTo>
                    <a:pt x="2513107" y="186249"/>
                  </a:lnTo>
                  <a:lnTo>
                    <a:pt x="2555858" y="168694"/>
                  </a:lnTo>
                  <a:lnTo>
                    <a:pt x="2600010" y="152866"/>
                  </a:lnTo>
                  <a:lnTo>
                    <a:pt x="2645428" y="138792"/>
                  </a:lnTo>
                  <a:lnTo>
                    <a:pt x="2691979" y="126499"/>
                  </a:lnTo>
                  <a:lnTo>
                    <a:pt x="2739528" y="116013"/>
                  </a:lnTo>
                  <a:lnTo>
                    <a:pt x="2787939" y="107363"/>
                  </a:lnTo>
                  <a:lnTo>
                    <a:pt x="2837079" y="100573"/>
                  </a:lnTo>
                  <a:lnTo>
                    <a:pt x="2886812" y="95672"/>
                  </a:lnTo>
                  <a:lnTo>
                    <a:pt x="2937004" y="92686"/>
                  </a:lnTo>
                  <a:lnTo>
                    <a:pt x="2987521" y="91641"/>
                  </a:lnTo>
                  <a:lnTo>
                    <a:pt x="3038228" y="92566"/>
                  </a:lnTo>
                  <a:lnTo>
                    <a:pt x="3088989" y="95486"/>
                  </a:lnTo>
                  <a:lnTo>
                    <a:pt x="3139672" y="100428"/>
                  </a:lnTo>
                  <a:lnTo>
                    <a:pt x="3190140" y="107420"/>
                  </a:lnTo>
                  <a:lnTo>
                    <a:pt x="3240260" y="116487"/>
                  </a:lnTo>
                  <a:lnTo>
                    <a:pt x="3289896" y="127658"/>
                  </a:lnTo>
                  <a:lnTo>
                    <a:pt x="3338914" y="140958"/>
                  </a:lnTo>
                  <a:lnTo>
                    <a:pt x="3387180" y="156415"/>
                  </a:lnTo>
                  <a:lnTo>
                    <a:pt x="3440415" y="176499"/>
                  </a:lnTo>
                  <a:lnTo>
                    <a:pt x="3491209" y="198976"/>
                  </a:lnTo>
                  <a:lnTo>
                    <a:pt x="3539360" y="223763"/>
                  </a:lnTo>
                  <a:lnTo>
                    <a:pt x="3584665" y="250776"/>
                  </a:lnTo>
                  <a:lnTo>
                    <a:pt x="3610816" y="219720"/>
                  </a:lnTo>
                  <a:lnTo>
                    <a:pt x="3640108" y="190516"/>
                  </a:lnTo>
                  <a:lnTo>
                    <a:pt x="3672335" y="163210"/>
                  </a:lnTo>
                  <a:lnTo>
                    <a:pt x="3707288" y="137846"/>
                  </a:lnTo>
                  <a:lnTo>
                    <a:pt x="3744760" y="114471"/>
                  </a:lnTo>
                  <a:lnTo>
                    <a:pt x="3784546" y="93129"/>
                  </a:lnTo>
                  <a:lnTo>
                    <a:pt x="3826436" y="73865"/>
                  </a:lnTo>
                  <a:lnTo>
                    <a:pt x="3870224" y="56725"/>
                  </a:lnTo>
                  <a:lnTo>
                    <a:pt x="3915702" y="41754"/>
                  </a:lnTo>
                  <a:lnTo>
                    <a:pt x="3962664" y="28997"/>
                  </a:lnTo>
                  <a:lnTo>
                    <a:pt x="4010902" y="18498"/>
                  </a:lnTo>
                  <a:lnTo>
                    <a:pt x="4060208" y="10304"/>
                  </a:lnTo>
                  <a:lnTo>
                    <a:pt x="4110376" y="4460"/>
                  </a:lnTo>
                  <a:lnTo>
                    <a:pt x="4161198" y="1010"/>
                  </a:lnTo>
                  <a:lnTo>
                    <a:pt x="4212467" y="0"/>
                  </a:lnTo>
                  <a:lnTo>
                    <a:pt x="4263976" y="1474"/>
                  </a:lnTo>
                  <a:lnTo>
                    <a:pt x="4315517" y="5479"/>
                  </a:lnTo>
                  <a:lnTo>
                    <a:pt x="4366884" y="12059"/>
                  </a:lnTo>
                  <a:lnTo>
                    <a:pt x="4417868" y="21260"/>
                  </a:lnTo>
                  <a:lnTo>
                    <a:pt x="4468263" y="33126"/>
                  </a:lnTo>
                  <a:lnTo>
                    <a:pt x="4517861" y="47703"/>
                  </a:lnTo>
                  <a:lnTo>
                    <a:pt x="4573434" y="67902"/>
                  </a:lnTo>
                  <a:lnTo>
                    <a:pt x="4625795" y="91217"/>
                  </a:lnTo>
                  <a:lnTo>
                    <a:pt x="4674626" y="117500"/>
                  </a:lnTo>
                  <a:lnTo>
                    <a:pt x="4719610" y="146605"/>
                  </a:lnTo>
                  <a:lnTo>
                    <a:pt x="4760431" y="178386"/>
                  </a:lnTo>
                  <a:lnTo>
                    <a:pt x="4796069" y="152906"/>
                  </a:lnTo>
                  <a:lnTo>
                    <a:pt x="4833753" y="129365"/>
                  </a:lnTo>
                  <a:lnTo>
                    <a:pt x="4873321" y="107774"/>
                  </a:lnTo>
                  <a:lnTo>
                    <a:pt x="4914611" y="88140"/>
                  </a:lnTo>
                  <a:lnTo>
                    <a:pt x="4957460" y="70472"/>
                  </a:lnTo>
                  <a:lnTo>
                    <a:pt x="5001705" y="54780"/>
                  </a:lnTo>
                  <a:lnTo>
                    <a:pt x="5047185" y="41071"/>
                  </a:lnTo>
                  <a:lnTo>
                    <a:pt x="5093736" y="29354"/>
                  </a:lnTo>
                  <a:lnTo>
                    <a:pt x="5141195" y="19639"/>
                  </a:lnTo>
                  <a:lnTo>
                    <a:pt x="5189401" y="11933"/>
                  </a:lnTo>
                  <a:lnTo>
                    <a:pt x="5238191" y="6246"/>
                  </a:lnTo>
                  <a:lnTo>
                    <a:pt x="5287402" y="2587"/>
                  </a:lnTo>
                  <a:lnTo>
                    <a:pt x="5336871" y="963"/>
                  </a:lnTo>
                  <a:lnTo>
                    <a:pt x="5386437" y="1384"/>
                  </a:lnTo>
                  <a:lnTo>
                    <a:pt x="5435936" y="3858"/>
                  </a:lnTo>
                  <a:lnTo>
                    <a:pt x="5485206" y="8395"/>
                  </a:lnTo>
                  <a:lnTo>
                    <a:pt x="5534085" y="15002"/>
                  </a:lnTo>
                  <a:lnTo>
                    <a:pt x="5582409" y="23688"/>
                  </a:lnTo>
                  <a:lnTo>
                    <a:pt x="5630017" y="34463"/>
                  </a:lnTo>
                  <a:lnTo>
                    <a:pt x="5676745" y="47335"/>
                  </a:lnTo>
                  <a:lnTo>
                    <a:pt x="5722432" y="62313"/>
                  </a:lnTo>
                  <a:lnTo>
                    <a:pt x="5766914" y="79405"/>
                  </a:lnTo>
                  <a:lnTo>
                    <a:pt x="5810029" y="98620"/>
                  </a:lnTo>
                  <a:lnTo>
                    <a:pt x="5851615" y="119966"/>
                  </a:lnTo>
                  <a:lnTo>
                    <a:pt x="5900876" y="149560"/>
                  </a:lnTo>
                  <a:lnTo>
                    <a:pt x="5945762" y="181623"/>
                  </a:lnTo>
                  <a:lnTo>
                    <a:pt x="5986087" y="215945"/>
                  </a:lnTo>
                  <a:lnTo>
                    <a:pt x="6021668" y="252316"/>
                  </a:lnTo>
                  <a:lnTo>
                    <a:pt x="6052320" y="290527"/>
                  </a:lnTo>
                  <a:lnTo>
                    <a:pt x="6077858" y="330368"/>
                  </a:lnTo>
                  <a:lnTo>
                    <a:pt x="6098097" y="371628"/>
                  </a:lnTo>
                  <a:lnTo>
                    <a:pt x="6112854" y="414098"/>
                  </a:lnTo>
                  <a:lnTo>
                    <a:pt x="6170872" y="425835"/>
                  </a:lnTo>
                  <a:lnTo>
                    <a:pt x="6226681" y="439999"/>
                  </a:lnTo>
                  <a:lnTo>
                    <a:pt x="6280181" y="456473"/>
                  </a:lnTo>
                  <a:lnTo>
                    <a:pt x="6331271" y="475143"/>
                  </a:lnTo>
                  <a:lnTo>
                    <a:pt x="6379849" y="495894"/>
                  </a:lnTo>
                  <a:lnTo>
                    <a:pt x="6425816" y="518611"/>
                  </a:lnTo>
                  <a:lnTo>
                    <a:pt x="6469069" y="543179"/>
                  </a:lnTo>
                  <a:lnTo>
                    <a:pt x="6509508" y="569483"/>
                  </a:lnTo>
                  <a:lnTo>
                    <a:pt x="6547032" y="597409"/>
                  </a:lnTo>
                  <a:lnTo>
                    <a:pt x="6581540" y="626840"/>
                  </a:lnTo>
                  <a:lnTo>
                    <a:pt x="6612931" y="657662"/>
                  </a:lnTo>
                  <a:lnTo>
                    <a:pt x="6641105" y="689761"/>
                  </a:lnTo>
                  <a:lnTo>
                    <a:pt x="6665959" y="723021"/>
                  </a:lnTo>
                  <a:lnTo>
                    <a:pt x="6687393" y="757327"/>
                  </a:lnTo>
                  <a:lnTo>
                    <a:pt x="6705307" y="792564"/>
                  </a:lnTo>
                  <a:lnTo>
                    <a:pt x="6719599" y="828617"/>
                  </a:lnTo>
                  <a:lnTo>
                    <a:pt x="6730169" y="865371"/>
                  </a:lnTo>
                  <a:lnTo>
                    <a:pt x="6739735" y="940524"/>
                  </a:lnTo>
                  <a:lnTo>
                    <a:pt x="6738531" y="978692"/>
                  </a:lnTo>
                  <a:lnTo>
                    <a:pt x="6733200" y="1017101"/>
                  </a:lnTo>
                  <a:lnTo>
                    <a:pt x="6723641" y="1055637"/>
                  </a:lnTo>
                  <a:lnTo>
                    <a:pt x="6709754" y="1094183"/>
                  </a:lnTo>
                  <a:lnTo>
                    <a:pt x="6692212" y="1130950"/>
                  </a:lnTo>
                  <a:lnTo>
                    <a:pt x="6670765" y="1166954"/>
                  </a:lnTo>
                  <a:lnTo>
                    <a:pt x="6706730" y="1199224"/>
                  </a:lnTo>
                  <a:lnTo>
                    <a:pt x="6739485" y="1232362"/>
                  </a:lnTo>
                  <a:lnTo>
                    <a:pt x="6769049" y="1266286"/>
                  </a:lnTo>
                  <a:lnTo>
                    <a:pt x="6795437" y="1300913"/>
                  </a:lnTo>
                  <a:lnTo>
                    <a:pt x="6818667" y="1336159"/>
                  </a:lnTo>
                  <a:lnTo>
                    <a:pt x="6838754" y="1371942"/>
                  </a:lnTo>
                  <a:lnTo>
                    <a:pt x="6855717" y="1408177"/>
                  </a:lnTo>
                  <a:lnTo>
                    <a:pt x="6869571" y="1444783"/>
                  </a:lnTo>
                  <a:lnTo>
                    <a:pt x="6880334" y="1481675"/>
                  </a:lnTo>
                  <a:lnTo>
                    <a:pt x="6892651" y="1555986"/>
                  </a:lnTo>
                  <a:lnTo>
                    <a:pt x="6894240" y="1593239"/>
                  </a:lnTo>
                  <a:lnTo>
                    <a:pt x="6892803" y="1630446"/>
                  </a:lnTo>
                  <a:lnTo>
                    <a:pt x="6880924" y="1704388"/>
                  </a:lnTo>
                  <a:lnTo>
                    <a:pt x="6857147" y="1777147"/>
                  </a:lnTo>
                  <a:lnTo>
                    <a:pt x="6840838" y="1812875"/>
                  </a:lnTo>
                  <a:lnTo>
                    <a:pt x="6821606" y="1848058"/>
                  </a:lnTo>
                  <a:lnTo>
                    <a:pt x="6799466" y="1882612"/>
                  </a:lnTo>
                  <a:lnTo>
                    <a:pt x="6774435" y="1916454"/>
                  </a:lnTo>
                  <a:lnTo>
                    <a:pt x="6746531" y="1949502"/>
                  </a:lnTo>
                  <a:lnTo>
                    <a:pt x="6715769" y="1981671"/>
                  </a:lnTo>
                  <a:lnTo>
                    <a:pt x="6682167" y="2012879"/>
                  </a:lnTo>
                  <a:lnTo>
                    <a:pt x="6645742" y="2043042"/>
                  </a:lnTo>
                  <a:lnTo>
                    <a:pt x="6606509" y="2072078"/>
                  </a:lnTo>
                  <a:lnTo>
                    <a:pt x="6564486" y="2099902"/>
                  </a:lnTo>
                  <a:lnTo>
                    <a:pt x="6519690" y="2126432"/>
                  </a:lnTo>
                  <a:lnTo>
                    <a:pt x="6472137" y="2151585"/>
                  </a:lnTo>
                  <a:lnTo>
                    <a:pt x="6427196" y="2172863"/>
                  </a:lnTo>
                  <a:lnTo>
                    <a:pt x="6380754" y="2192558"/>
                  </a:lnTo>
                  <a:lnTo>
                    <a:pt x="6332912" y="2210642"/>
                  </a:lnTo>
                  <a:lnTo>
                    <a:pt x="6283769" y="2227088"/>
                  </a:lnTo>
                  <a:lnTo>
                    <a:pt x="6233425" y="2241868"/>
                  </a:lnTo>
                  <a:lnTo>
                    <a:pt x="6181980" y="2254955"/>
                  </a:lnTo>
                  <a:lnTo>
                    <a:pt x="6129534" y="2266320"/>
                  </a:lnTo>
                  <a:lnTo>
                    <a:pt x="6076186" y="2275936"/>
                  </a:lnTo>
                  <a:lnTo>
                    <a:pt x="6022036" y="2283776"/>
                  </a:lnTo>
                  <a:lnTo>
                    <a:pt x="5967185" y="2289812"/>
                  </a:lnTo>
                  <a:lnTo>
                    <a:pt x="5964906" y="2327695"/>
                  </a:lnTo>
                  <a:lnTo>
                    <a:pt x="5949813" y="2401457"/>
                  </a:lnTo>
                  <a:lnTo>
                    <a:pt x="5921399" y="2472083"/>
                  </a:lnTo>
                  <a:lnTo>
                    <a:pt x="5902469" y="2506046"/>
                  </a:lnTo>
                  <a:lnTo>
                    <a:pt x="5880535" y="2539016"/>
                  </a:lnTo>
                  <a:lnTo>
                    <a:pt x="5855706" y="2570923"/>
                  </a:lnTo>
                  <a:lnTo>
                    <a:pt x="5828090" y="2601699"/>
                  </a:lnTo>
                  <a:lnTo>
                    <a:pt x="5797798" y="2631272"/>
                  </a:lnTo>
                  <a:lnTo>
                    <a:pt x="5764937" y="2659574"/>
                  </a:lnTo>
                  <a:lnTo>
                    <a:pt x="5729616" y="2686535"/>
                  </a:lnTo>
                  <a:lnTo>
                    <a:pt x="5691945" y="2712086"/>
                  </a:lnTo>
                  <a:lnTo>
                    <a:pt x="5652031" y="2736156"/>
                  </a:lnTo>
                  <a:lnTo>
                    <a:pt x="5609984" y="2758676"/>
                  </a:lnTo>
                  <a:lnTo>
                    <a:pt x="5565913" y="2779576"/>
                  </a:lnTo>
                  <a:lnTo>
                    <a:pt x="5519926" y="2798787"/>
                  </a:lnTo>
                  <a:lnTo>
                    <a:pt x="5472133" y="2816240"/>
                  </a:lnTo>
                  <a:lnTo>
                    <a:pt x="5422641" y="2831864"/>
                  </a:lnTo>
                  <a:lnTo>
                    <a:pt x="5371560" y="2845590"/>
                  </a:lnTo>
                  <a:lnTo>
                    <a:pt x="5319000" y="2857348"/>
                  </a:lnTo>
                  <a:lnTo>
                    <a:pt x="5265067" y="2867068"/>
                  </a:lnTo>
                  <a:lnTo>
                    <a:pt x="5209872" y="2874682"/>
                  </a:lnTo>
                  <a:lnTo>
                    <a:pt x="5153523" y="2880119"/>
                  </a:lnTo>
                  <a:lnTo>
                    <a:pt x="5096129" y="2883310"/>
                  </a:lnTo>
                  <a:lnTo>
                    <a:pt x="5037799" y="2884185"/>
                  </a:lnTo>
                  <a:lnTo>
                    <a:pt x="4986909" y="2883005"/>
                  </a:lnTo>
                  <a:lnTo>
                    <a:pt x="4936344" y="2880011"/>
                  </a:lnTo>
                  <a:lnTo>
                    <a:pt x="4886216" y="2875225"/>
                  </a:lnTo>
                  <a:lnTo>
                    <a:pt x="4836637" y="2868667"/>
                  </a:lnTo>
                  <a:lnTo>
                    <a:pt x="4787720" y="2860358"/>
                  </a:lnTo>
                  <a:lnTo>
                    <a:pt x="4739577" y="2850319"/>
                  </a:lnTo>
                  <a:lnTo>
                    <a:pt x="4692319" y="2838571"/>
                  </a:lnTo>
                  <a:lnTo>
                    <a:pt x="4646058" y="2825134"/>
                  </a:lnTo>
                  <a:lnTo>
                    <a:pt x="4600907" y="2810030"/>
                  </a:lnTo>
                  <a:lnTo>
                    <a:pt x="4556977" y="2793278"/>
                  </a:lnTo>
                  <a:lnTo>
                    <a:pt x="4539591" y="2827581"/>
                  </a:lnTo>
                  <a:lnTo>
                    <a:pt x="4519777" y="2860910"/>
                  </a:lnTo>
                  <a:lnTo>
                    <a:pt x="4497621" y="2893234"/>
                  </a:lnTo>
                  <a:lnTo>
                    <a:pt x="4473206" y="2924526"/>
                  </a:lnTo>
                  <a:lnTo>
                    <a:pt x="4446617" y="2954754"/>
                  </a:lnTo>
                  <a:lnTo>
                    <a:pt x="4417938" y="2983890"/>
                  </a:lnTo>
                  <a:lnTo>
                    <a:pt x="4387254" y="3011905"/>
                  </a:lnTo>
                  <a:lnTo>
                    <a:pt x="4354648" y="3038768"/>
                  </a:lnTo>
                  <a:lnTo>
                    <a:pt x="4320206" y="3064451"/>
                  </a:lnTo>
                  <a:lnTo>
                    <a:pt x="4284012" y="3088924"/>
                  </a:lnTo>
                  <a:lnTo>
                    <a:pt x="4246150" y="3112157"/>
                  </a:lnTo>
                  <a:lnTo>
                    <a:pt x="4206704" y="3134122"/>
                  </a:lnTo>
                  <a:lnTo>
                    <a:pt x="4165758" y="3154788"/>
                  </a:lnTo>
                  <a:lnTo>
                    <a:pt x="4123398" y="3174127"/>
                  </a:lnTo>
                  <a:lnTo>
                    <a:pt x="4079707" y="3192108"/>
                  </a:lnTo>
                  <a:lnTo>
                    <a:pt x="4034769" y="3208704"/>
                  </a:lnTo>
                  <a:lnTo>
                    <a:pt x="3988670" y="3223883"/>
                  </a:lnTo>
                  <a:lnTo>
                    <a:pt x="3941493" y="3237616"/>
                  </a:lnTo>
                  <a:lnTo>
                    <a:pt x="3893322" y="3249875"/>
                  </a:lnTo>
                  <a:lnTo>
                    <a:pt x="3844243" y="3260630"/>
                  </a:lnTo>
                  <a:lnTo>
                    <a:pt x="3794339" y="3269851"/>
                  </a:lnTo>
                  <a:lnTo>
                    <a:pt x="3743695" y="3277509"/>
                  </a:lnTo>
                  <a:lnTo>
                    <a:pt x="3692395" y="3283574"/>
                  </a:lnTo>
                  <a:lnTo>
                    <a:pt x="3640523" y="3288017"/>
                  </a:lnTo>
                  <a:lnTo>
                    <a:pt x="3588165" y="3290809"/>
                  </a:lnTo>
                  <a:lnTo>
                    <a:pt x="3535403" y="3291920"/>
                  </a:lnTo>
                  <a:lnTo>
                    <a:pt x="3482323" y="3291321"/>
                  </a:lnTo>
                  <a:lnTo>
                    <a:pt x="3429008" y="3288982"/>
                  </a:lnTo>
                  <a:lnTo>
                    <a:pt x="3375544" y="3284874"/>
                  </a:lnTo>
                  <a:lnTo>
                    <a:pt x="3322014" y="3278968"/>
                  </a:lnTo>
                  <a:lnTo>
                    <a:pt x="3268503" y="3271233"/>
                  </a:lnTo>
                  <a:lnTo>
                    <a:pt x="3215095" y="3261642"/>
                  </a:lnTo>
                  <a:lnTo>
                    <a:pt x="3160676" y="3249853"/>
                  </a:lnTo>
                  <a:lnTo>
                    <a:pt x="3107502" y="3236249"/>
                  </a:lnTo>
                  <a:lnTo>
                    <a:pt x="3055670" y="3220873"/>
                  </a:lnTo>
                  <a:lnTo>
                    <a:pt x="3005276" y="3203774"/>
                  </a:lnTo>
                  <a:lnTo>
                    <a:pt x="2956416" y="3184997"/>
                  </a:lnTo>
                  <a:lnTo>
                    <a:pt x="2909186" y="3164590"/>
                  </a:lnTo>
                  <a:lnTo>
                    <a:pt x="2863683" y="3142597"/>
                  </a:lnTo>
                  <a:lnTo>
                    <a:pt x="2820002" y="3119066"/>
                  </a:lnTo>
                  <a:lnTo>
                    <a:pt x="2778239" y="3094042"/>
                  </a:lnTo>
                  <a:lnTo>
                    <a:pt x="2738490" y="3067573"/>
                  </a:lnTo>
                  <a:lnTo>
                    <a:pt x="2700852" y="3039705"/>
                  </a:lnTo>
                  <a:lnTo>
                    <a:pt x="2665421" y="3010484"/>
                  </a:lnTo>
                  <a:lnTo>
                    <a:pt x="2632292" y="2979956"/>
                  </a:lnTo>
                  <a:lnTo>
                    <a:pt x="2585961" y="2997266"/>
                  </a:lnTo>
                  <a:lnTo>
                    <a:pt x="2538973" y="3013126"/>
                  </a:lnTo>
                  <a:lnTo>
                    <a:pt x="2491389" y="3027547"/>
                  </a:lnTo>
                  <a:lnTo>
                    <a:pt x="2443275" y="3040538"/>
                  </a:lnTo>
                  <a:lnTo>
                    <a:pt x="2394692" y="3052111"/>
                  </a:lnTo>
                  <a:lnTo>
                    <a:pt x="2345705" y="3062275"/>
                  </a:lnTo>
                  <a:lnTo>
                    <a:pt x="2296377" y="3071041"/>
                  </a:lnTo>
                  <a:lnTo>
                    <a:pt x="2246771" y="3078418"/>
                  </a:lnTo>
                  <a:lnTo>
                    <a:pt x="2196951" y="3084418"/>
                  </a:lnTo>
                  <a:lnTo>
                    <a:pt x="2146980" y="3089051"/>
                  </a:lnTo>
                  <a:lnTo>
                    <a:pt x="2096922" y="3092327"/>
                  </a:lnTo>
                  <a:lnTo>
                    <a:pt x="2046839" y="3094256"/>
                  </a:lnTo>
                  <a:lnTo>
                    <a:pt x="1996795" y="3094848"/>
                  </a:lnTo>
                  <a:lnTo>
                    <a:pt x="1946854" y="3094114"/>
                  </a:lnTo>
                  <a:lnTo>
                    <a:pt x="1897079" y="3092064"/>
                  </a:lnTo>
                  <a:lnTo>
                    <a:pt x="1847534" y="3088709"/>
                  </a:lnTo>
                  <a:lnTo>
                    <a:pt x="1798280" y="3084059"/>
                  </a:lnTo>
                  <a:lnTo>
                    <a:pt x="1749384" y="3078123"/>
                  </a:lnTo>
                  <a:lnTo>
                    <a:pt x="1700906" y="3070913"/>
                  </a:lnTo>
                  <a:lnTo>
                    <a:pt x="1652911" y="3062438"/>
                  </a:lnTo>
                  <a:lnTo>
                    <a:pt x="1605463" y="3052710"/>
                  </a:lnTo>
                  <a:lnTo>
                    <a:pt x="1558624" y="3041737"/>
                  </a:lnTo>
                  <a:lnTo>
                    <a:pt x="1512458" y="3029532"/>
                  </a:lnTo>
                  <a:lnTo>
                    <a:pt x="1467029" y="3016102"/>
                  </a:lnTo>
                  <a:lnTo>
                    <a:pt x="1422399" y="3001461"/>
                  </a:lnTo>
                  <a:lnTo>
                    <a:pt x="1378633" y="2985616"/>
                  </a:lnTo>
                  <a:lnTo>
                    <a:pt x="1335792" y="2968579"/>
                  </a:lnTo>
                  <a:lnTo>
                    <a:pt x="1293942" y="2950361"/>
                  </a:lnTo>
                  <a:lnTo>
                    <a:pt x="1253145" y="2930970"/>
                  </a:lnTo>
                  <a:lnTo>
                    <a:pt x="1213465" y="2910419"/>
                  </a:lnTo>
                  <a:lnTo>
                    <a:pt x="1174965" y="2888716"/>
                  </a:lnTo>
                  <a:lnTo>
                    <a:pt x="1137708" y="2865872"/>
                  </a:lnTo>
                  <a:lnTo>
                    <a:pt x="1101758" y="2841898"/>
                  </a:lnTo>
                  <a:lnTo>
                    <a:pt x="1067178" y="2816804"/>
                  </a:lnTo>
                  <a:lnTo>
                    <a:pt x="1034031" y="2790600"/>
                  </a:lnTo>
                  <a:lnTo>
                    <a:pt x="1002382" y="2763297"/>
                  </a:lnTo>
                  <a:lnTo>
                    <a:pt x="972293" y="2734904"/>
                  </a:lnTo>
                  <a:lnTo>
                    <a:pt x="943827" y="2705432"/>
                  </a:lnTo>
                  <a:lnTo>
                    <a:pt x="930746" y="2690980"/>
                  </a:lnTo>
                  <a:lnTo>
                    <a:pt x="873876" y="2693803"/>
                  </a:lnTo>
                  <a:lnTo>
                    <a:pt x="817742" y="2693640"/>
                  </a:lnTo>
                  <a:lnTo>
                    <a:pt x="762543" y="2690592"/>
                  </a:lnTo>
                  <a:lnTo>
                    <a:pt x="708477" y="2684760"/>
                  </a:lnTo>
                  <a:lnTo>
                    <a:pt x="655744" y="2676246"/>
                  </a:lnTo>
                  <a:lnTo>
                    <a:pt x="604542" y="2665152"/>
                  </a:lnTo>
                  <a:lnTo>
                    <a:pt x="555069" y="2651579"/>
                  </a:lnTo>
                  <a:lnTo>
                    <a:pt x="507523" y="2635629"/>
                  </a:lnTo>
                  <a:lnTo>
                    <a:pt x="462104" y="2617404"/>
                  </a:lnTo>
                  <a:lnTo>
                    <a:pt x="419009" y="2597006"/>
                  </a:lnTo>
                  <a:lnTo>
                    <a:pt x="378438" y="2574536"/>
                  </a:lnTo>
                  <a:lnTo>
                    <a:pt x="340588" y="2550095"/>
                  </a:lnTo>
                  <a:lnTo>
                    <a:pt x="305658" y="2523786"/>
                  </a:lnTo>
                  <a:lnTo>
                    <a:pt x="273847" y="2495711"/>
                  </a:lnTo>
                  <a:lnTo>
                    <a:pt x="245353" y="2465970"/>
                  </a:lnTo>
                  <a:lnTo>
                    <a:pt x="220375" y="2434665"/>
                  </a:lnTo>
                  <a:lnTo>
                    <a:pt x="199111" y="2401898"/>
                  </a:lnTo>
                  <a:lnTo>
                    <a:pt x="181760" y="2367772"/>
                  </a:lnTo>
                  <a:lnTo>
                    <a:pt x="159590" y="2295845"/>
                  </a:lnTo>
                  <a:lnTo>
                    <a:pt x="154976" y="2251954"/>
                  </a:lnTo>
                  <a:lnTo>
                    <a:pt x="156937" y="2208351"/>
                  </a:lnTo>
                  <a:lnTo>
                    <a:pt x="165325" y="2165321"/>
                  </a:lnTo>
                  <a:lnTo>
                    <a:pt x="179995" y="2123153"/>
                  </a:lnTo>
                  <a:lnTo>
                    <a:pt x="200799" y="2082135"/>
                  </a:lnTo>
                  <a:lnTo>
                    <a:pt x="227590" y="2042553"/>
                  </a:lnTo>
                  <a:lnTo>
                    <a:pt x="260222" y="2004696"/>
                  </a:lnTo>
                  <a:lnTo>
                    <a:pt x="298547" y="1968850"/>
                  </a:lnTo>
                  <a:lnTo>
                    <a:pt x="342419" y="1935304"/>
                  </a:lnTo>
                  <a:lnTo>
                    <a:pt x="292140" y="1914128"/>
                  </a:lnTo>
                  <a:lnTo>
                    <a:pt x="245578" y="1890628"/>
                  </a:lnTo>
                  <a:lnTo>
                    <a:pt x="202809" y="1864990"/>
                  </a:lnTo>
                  <a:lnTo>
                    <a:pt x="163905" y="1837401"/>
                  </a:lnTo>
                  <a:lnTo>
                    <a:pt x="128941" y="1808045"/>
                  </a:lnTo>
                  <a:lnTo>
                    <a:pt x="97992" y="1777110"/>
                  </a:lnTo>
                  <a:lnTo>
                    <a:pt x="71132" y="1744780"/>
                  </a:lnTo>
                  <a:lnTo>
                    <a:pt x="48435" y="1711243"/>
                  </a:lnTo>
                  <a:lnTo>
                    <a:pt x="29976" y="1676684"/>
                  </a:lnTo>
                  <a:lnTo>
                    <a:pt x="15828" y="1641289"/>
                  </a:lnTo>
                  <a:lnTo>
                    <a:pt x="766" y="1568734"/>
                  </a:lnTo>
                  <a:lnTo>
                    <a:pt x="0" y="1531947"/>
                  </a:lnTo>
                  <a:lnTo>
                    <a:pt x="3842" y="1495068"/>
                  </a:lnTo>
                  <a:lnTo>
                    <a:pt x="25653" y="1421777"/>
                  </a:lnTo>
                  <a:lnTo>
                    <a:pt x="43769" y="1385737"/>
                  </a:lnTo>
                  <a:lnTo>
                    <a:pt x="66791" y="1350349"/>
                  </a:lnTo>
                  <a:lnTo>
                    <a:pt x="94794" y="1315798"/>
                  </a:lnTo>
                  <a:lnTo>
                    <a:pt x="124387" y="1285547"/>
                  </a:lnTo>
                  <a:lnTo>
                    <a:pt x="157274" y="1257146"/>
                  </a:lnTo>
                  <a:lnTo>
                    <a:pt x="193245" y="1230683"/>
                  </a:lnTo>
                  <a:lnTo>
                    <a:pt x="232093" y="1206244"/>
                  </a:lnTo>
                  <a:lnTo>
                    <a:pt x="273608" y="1183919"/>
                  </a:lnTo>
                  <a:lnTo>
                    <a:pt x="317581" y="1163795"/>
                  </a:lnTo>
                  <a:lnTo>
                    <a:pt x="363803" y="1145960"/>
                  </a:lnTo>
                  <a:lnTo>
                    <a:pt x="412067" y="1130501"/>
                  </a:lnTo>
                  <a:lnTo>
                    <a:pt x="462162" y="1117506"/>
                  </a:lnTo>
                  <a:lnTo>
                    <a:pt x="513879" y="1107063"/>
                  </a:lnTo>
                  <a:lnTo>
                    <a:pt x="567012" y="1099259"/>
                  </a:lnTo>
                  <a:lnTo>
                    <a:pt x="621349" y="1094183"/>
                  </a:lnTo>
                  <a:lnTo>
                    <a:pt x="627153" y="1083896"/>
                  </a:lnTo>
                  <a:close/>
                </a:path>
                <a:path w="6894830" h="3292475">
                  <a:moveTo>
                    <a:pt x="753543" y="1983183"/>
                  </a:moveTo>
                  <a:lnTo>
                    <a:pt x="700745" y="1984534"/>
                  </a:lnTo>
                  <a:lnTo>
                    <a:pt x="648169" y="1983271"/>
                  </a:lnTo>
                  <a:lnTo>
                    <a:pt x="596037" y="1979424"/>
                  </a:lnTo>
                  <a:lnTo>
                    <a:pt x="544571" y="1973023"/>
                  </a:lnTo>
                  <a:lnTo>
                    <a:pt x="493993" y="1964099"/>
                  </a:lnTo>
                  <a:lnTo>
                    <a:pt x="444526" y="1952680"/>
                  </a:lnTo>
                  <a:lnTo>
                    <a:pt x="396391" y="1938796"/>
                  </a:lnTo>
                  <a:lnTo>
                    <a:pt x="349810" y="1922477"/>
                  </a:lnTo>
                </a:path>
                <a:path w="6894830" h="3292475">
                  <a:moveTo>
                    <a:pt x="1109816" y="2647482"/>
                  </a:moveTo>
                  <a:lnTo>
                    <a:pt x="1066783" y="2657561"/>
                  </a:lnTo>
                  <a:lnTo>
                    <a:pt x="1022917" y="2665778"/>
                  </a:lnTo>
                  <a:lnTo>
                    <a:pt x="978336" y="2672112"/>
                  </a:lnTo>
                  <a:lnTo>
                    <a:pt x="933159" y="2676540"/>
                  </a:lnTo>
                </a:path>
                <a:path w="6894830" h="3292475">
                  <a:moveTo>
                    <a:pt x="2631911" y="2966684"/>
                  </a:moveTo>
                  <a:lnTo>
                    <a:pt x="2601227" y="2934983"/>
                  </a:lnTo>
                  <a:lnTo>
                    <a:pt x="2573221" y="2902279"/>
                  </a:lnTo>
                  <a:lnTo>
                    <a:pt x="2547954" y="2868647"/>
                  </a:lnTo>
                  <a:lnTo>
                    <a:pt x="2525485" y="2834160"/>
                  </a:lnTo>
                </a:path>
                <a:path w="6894830" h="3292475">
                  <a:moveTo>
                    <a:pt x="4600157" y="2636205"/>
                  </a:moveTo>
                  <a:lnTo>
                    <a:pt x="4593974" y="2673072"/>
                  </a:lnTo>
                  <a:lnTo>
                    <a:pt x="4584790" y="2709652"/>
                  </a:lnTo>
                  <a:lnTo>
                    <a:pt x="4572654" y="2745865"/>
                  </a:lnTo>
                  <a:lnTo>
                    <a:pt x="4557612" y="2781632"/>
                  </a:lnTo>
                </a:path>
                <a:path w="6894830" h="3292475">
                  <a:moveTo>
                    <a:pt x="5445215" y="1737692"/>
                  </a:moveTo>
                  <a:lnTo>
                    <a:pt x="5500341" y="1756659"/>
                  </a:lnTo>
                  <a:lnTo>
                    <a:pt x="5552917" y="1777806"/>
                  </a:lnTo>
                  <a:lnTo>
                    <a:pt x="5602836" y="1801023"/>
                  </a:lnTo>
                  <a:lnTo>
                    <a:pt x="5649992" y="1826198"/>
                  </a:lnTo>
                  <a:lnTo>
                    <a:pt x="5694281" y="1853220"/>
                  </a:lnTo>
                  <a:lnTo>
                    <a:pt x="5735594" y="1881978"/>
                  </a:lnTo>
                  <a:lnTo>
                    <a:pt x="5773827" y="1912362"/>
                  </a:lnTo>
                  <a:lnTo>
                    <a:pt x="5808873" y="1944260"/>
                  </a:lnTo>
                  <a:lnTo>
                    <a:pt x="5840626" y="1977562"/>
                  </a:lnTo>
                  <a:lnTo>
                    <a:pt x="5868980" y="2012156"/>
                  </a:lnTo>
                  <a:lnTo>
                    <a:pt x="5893829" y="2047931"/>
                  </a:lnTo>
                  <a:lnTo>
                    <a:pt x="5915067" y="2084776"/>
                  </a:lnTo>
                  <a:lnTo>
                    <a:pt x="5932587" y="2122582"/>
                  </a:lnTo>
                  <a:lnTo>
                    <a:pt x="5946284" y="2161235"/>
                  </a:lnTo>
                  <a:lnTo>
                    <a:pt x="5956052" y="2200626"/>
                  </a:lnTo>
                  <a:lnTo>
                    <a:pt x="5961785" y="2240643"/>
                  </a:lnTo>
                  <a:lnTo>
                    <a:pt x="5963375" y="2281176"/>
                  </a:lnTo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0730" y="4511230"/>
              <a:ext cx="246506" cy="21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014" y="3528060"/>
              <a:ext cx="5499100" cy="1024255"/>
            </a:xfrm>
            <a:custGeom>
              <a:avLst/>
              <a:gdLst/>
              <a:ahLst/>
              <a:cxnLst/>
              <a:rect l="l" t="t" r="r" b="b"/>
              <a:pathLst>
                <a:path w="5499100" h="1024254">
                  <a:moveTo>
                    <a:pt x="5486692" y="234950"/>
                  </a:moveTo>
                  <a:lnTo>
                    <a:pt x="5492383" y="258849"/>
                  </a:lnTo>
                  <a:lnTo>
                    <a:pt x="5496312" y="282892"/>
                  </a:lnTo>
                  <a:lnTo>
                    <a:pt x="5498479" y="307030"/>
                  </a:lnTo>
                  <a:lnTo>
                    <a:pt x="5498884" y="331215"/>
                  </a:lnTo>
                </a:path>
                <a:path w="5499100" h="1024254">
                  <a:moveTo>
                    <a:pt x="4012984" y="122681"/>
                  </a:moveTo>
                  <a:lnTo>
                    <a:pt x="4037352" y="89957"/>
                  </a:lnTo>
                  <a:lnTo>
                    <a:pt x="4065244" y="58531"/>
                  </a:lnTo>
                  <a:lnTo>
                    <a:pt x="4096565" y="28509"/>
                  </a:lnTo>
                  <a:lnTo>
                    <a:pt x="4131221" y="0"/>
                  </a:lnTo>
                </a:path>
                <a:path w="5499100" h="1024254">
                  <a:moveTo>
                    <a:pt x="2907322" y="181228"/>
                  </a:moveTo>
                  <a:lnTo>
                    <a:pt x="2917843" y="153927"/>
                  </a:lnTo>
                  <a:lnTo>
                    <a:pt x="2930912" y="127126"/>
                  </a:lnTo>
                  <a:lnTo>
                    <a:pt x="2946505" y="100897"/>
                  </a:lnTo>
                  <a:lnTo>
                    <a:pt x="2964599" y="75311"/>
                  </a:lnTo>
                </a:path>
                <a:path w="5499100" h="1024254">
                  <a:moveTo>
                    <a:pt x="1609763" y="217169"/>
                  </a:moveTo>
                  <a:lnTo>
                    <a:pt x="1654189" y="235023"/>
                  </a:lnTo>
                  <a:lnTo>
                    <a:pt x="1697195" y="254260"/>
                  </a:lnTo>
                  <a:lnTo>
                    <a:pt x="1738702" y="274832"/>
                  </a:lnTo>
                  <a:lnTo>
                    <a:pt x="1778630" y="296690"/>
                  </a:lnTo>
                  <a:lnTo>
                    <a:pt x="1816900" y="319785"/>
                  </a:lnTo>
                </a:path>
                <a:path w="5499100" h="1024254">
                  <a:moveTo>
                    <a:pt x="36156" y="1024254"/>
                  </a:moveTo>
                  <a:lnTo>
                    <a:pt x="24654" y="997616"/>
                  </a:lnTo>
                  <a:lnTo>
                    <a:pt x="14787" y="970692"/>
                  </a:lnTo>
                  <a:lnTo>
                    <a:pt x="6565" y="943530"/>
                  </a:lnTo>
                  <a:lnTo>
                    <a:pt x="0" y="916177"/>
                  </a:lnTo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4644" y="394843"/>
            <a:ext cx="96043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10" dirty="0">
                <a:latin typeface="Times New Roman"/>
                <a:cs typeface="Times New Roman"/>
              </a:rPr>
              <a:t>Typically, </a:t>
            </a:r>
            <a:r>
              <a:rPr sz="2000" b="0" spc="-5" dirty="0">
                <a:latin typeface="Times New Roman"/>
                <a:cs typeface="Times New Roman"/>
              </a:rPr>
              <a:t>most of the </a:t>
            </a:r>
            <a:r>
              <a:rPr sz="2000" b="0" spc="-35" dirty="0">
                <a:latin typeface="Times New Roman"/>
                <a:cs typeface="Times New Roman"/>
              </a:rPr>
              <a:t>users </a:t>
            </a:r>
            <a:r>
              <a:rPr sz="2000" b="0" spc="-45" dirty="0">
                <a:latin typeface="Times New Roman"/>
                <a:cs typeface="Times New Roman"/>
              </a:rPr>
              <a:t>want </a:t>
            </a:r>
            <a:r>
              <a:rPr sz="2000" b="0" spc="-5" dirty="0">
                <a:latin typeface="Times New Roman"/>
                <a:cs typeface="Times New Roman"/>
              </a:rPr>
              <a:t>the </a:t>
            </a:r>
            <a:r>
              <a:rPr sz="2000" b="0" spc="-20" dirty="0">
                <a:latin typeface="Times New Roman"/>
                <a:cs typeface="Times New Roman"/>
              </a:rPr>
              <a:t>transfer </a:t>
            </a:r>
            <a:r>
              <a:rPr sz="2000" b="0" spc="25" dirty="0">
                <a:latin typeface="Times New Roman"/>
                <a:cs typeface="Times New Roman"/>
              </a:rPr>
              <a:t>to </a:t>
            </a:r>
            <a:r>
              <a:rPr sz="2000" b="0" spc="-25" dirty="0">
                <a:latin typeface="Times New Roman"/>
                <a:cs typeface="Times New Roman"/>
              </a:rPr>
              <a:t>occur </a:t>
            </a:r>
            <a:r>
              <a:rPr sz="2000" b="0" spc="-60" dirty="0">
                <a:latin typeface="Times New Roman"/>
                <a:cs typeface="Times New Roman"/>
              </a:rPr>
              <a:t>only </a:t>
            </a:r>
            <a:r>
              <a:rPr sz="2000" b="0" spc="-40" dirty="0">
                <a:latin typeface="Times New Roman"/>
                <a:cs typeface="Times New Roman"/>
              </a:rPr>
              <a:t>in </a:t>
            </a:r>
            <a:r>
              <a:rPr sz="2000" b="0" spc="-75" dirty="0">
                <a:latin typeface="Times New Roman"/>
                <a:cs typeface="Times New Roman"/>
              </a:rPr>
              <a:t>a </a:t>
            </a:r>
            <a:r>
              <a:rPr sz="2000" b="0" spc="-15" dirty="0">
                <a:latin typeface="Times New Roman"/>
                <a:cs typeface="Times New Roman"/>
              </a:rPr>
              <a:t>predetermined </a:t>
            </a:r>
            <a:r>
              <a:rPr sz="2000" b="0" spc="-10" dirty="0">
                <a:latin typeface="Times New Roman"/>
                <a:cs typeface="Times New Roman"/>
              </a:rPr>
              <a:t>control</a:t>
            </a:r>
            <a:r>
              <a:rPr sz="2000" b="0" spc="22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Times New Roman"/>
                <a:cs typeface="Times New Roman"/>
              </a:rPr>
              <a:t>condition.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0" spc="-25" dirty="0">
                <a:latin typeface="Times New Roman"/>
                <a:cs typeface="Times New Roman"/>
              </a:rPr>
              <a:t>This </a:t>
            </a:r>
            <a:r>
              <a:rPr sz="2000" b="0" spc="-35" dirty="0">
                <a:latin typeface="Times New Roman"/>
                <a:cs typeface="Times New Roman"/>
              </a:rPr>
              <a:t>can </a:t>
            </a:r>
            <a:r>
              <a:rPr sz="2000" b="0" spc="-20" dirty="0">
                <a:latin typeface="Times New Roman"/>
                <a:cs typeface="Times New Roman"/>
              </a:rPr>
              <a:t>be </a:t>
            </a:r>
            <a:r>
              <a:rPr sz="2000" b="0" spc="-25" dirty="0">
                <a:latin typeface="Times New Roman"/>
                <a:cs typeface="Times New Roman"/>
              </a:rPr>
              <a:t>shown </a:t>
            </a:r>
            <a:r>
              <a:rPr sz="2000" b="0" spc="-90" dirty="0">
                <a:latin typeface="Times New Roman"/>
                <a:cs typeface="Times New Roman"/>
              </a:rPr>
              <a:t>by </a:t>
            </a:r>
            <a:r>
              <a:rPr sz="2000" b="0" spc="-60" dirty="0">
                <a:latin typeface="Times New Roman"/>
                <a:cs typeface="Times New Roman"/>
              </a:rPr>
              <a:t>following </a:t>
            </a:r>
            <a:r>
              <a:rPr sz="2000" b="0" spc="-20" dirty="0">
                <a:latin typeface="Times New Roman"/>
                <a:cs typeface="Times New Roman"/>
              </a:rPr>
              <a:t>if-then</a:t>
            </a:r>
            <a:r>
              <a:rPr sz="2000" b="0" spc="28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statement: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44" y="1309496"/>
            <a:ext cx="106934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(P=1)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then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(R2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← </a:t>
            </a:r>
            <a:r>
              <a:rPr sz="20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R1);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Here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20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control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generated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0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section.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For </a:t>
            </a:r>
            <a:r>
              <a:rPr sz="2000" spc="-40" dirty="0">
                <a:latin typeface="Times New Roman"/>
                <a:cs typeface="Times New Roman"/>
              </a:rPr>
              <a:t>instance,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following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35" dirty="0">
                <a:latin typeface="Times New Roman"/>
                <a:cs typeface="Times New Roman"/>
              </a:rPr>
              <a:t>defines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data </a:t>
            </a:r>
            <a:r>
              <a:rPr sz="2000" spc="-25" dirty="0">
                <a:latin typeface="Times New Roman"/>
                <a:cs typeface="Times New Roman"/>
              </a:rPr>
              <a:t>transfer </a:t>
            </a:r>
            <a:r>
              <a:rPr sz="2000" spc="-15" dirty="0">
                <a:latin typeface="Times New Roman"/>
                <a:cs typeface="Times New Roman"/>
              </a:rPr>
              <a:t>operation under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50" dirty="0">
                <a:latin typeface="Times New Roman"/>
                <a:cs typeface="Times New Roman"/>
              </a:rPr>
              <a:t>specific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 </a:t>
            </a:r>
            <a:r>
              <a:rPr sz="2000" spc="-15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5" dirty="0">
                <a:latin typeface="Times New Roman"/>
                <a:cs typeface="Times New Roman"/>
              </a:rPr>
              <a:t>(P).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P: 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R2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←</a:t>
            </a:r>
            <a:r>
              <a:rPr sz="20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87411" y="3639311"/>
            <a:ext cx="4267200" cy="2409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1999" y="4274946"/>
            <a:ext cx="55460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Here,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letter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'n'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indicates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number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bits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1800" spc="-30" dirty="0">
                <a:solidFill>
                  <a:srgbClr val="333333"/>
                </a:solidFill>
                <a:latin typeface="Carlito"/>
                <a:cs typeface="Carlito"/>
              </a:rPr>
              <a:t>register.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'n'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outputs of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register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R1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are connected  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'n'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inputs of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register</a:t>
            </a:r>
            <a:r>
              <a:rPr sz="1800" spc="6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R2.</a:t>
            </a:r>
            <a:endParaRPr sz="18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load input is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activated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by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control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variable 'P'  which is </a:t>
            </a:r>
            <a:r>
              <a:rPr sz="1800" spc="-15" dirty="0">
                <a:solidFill>
                  <a:srgbClr val="333333"/>
                </a:solidFill>
                <a:latin typeface="Carlito"/>
                <a:cs typeface="Carlito"/>
              </a:rPr>
              <a:t>transferred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Carlito"/>
                <a:cs typeface="Carlito"/>
              </a:rPr>
              <a:t>register</a:t>
            </a:r>
            <a:r>
              <a:rPr sz="1800" spc="7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rlito"/>
                <a:cs typeface="Carlito"/>
              </a:rPr>
              <a:t>R2.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601662"/>
            <a:ext cx="12207875" cy="5654675"/>
            <a:chOff x="-7937" y="601662"/>
            <a:chExt cx="12207875" cy="5654675"/>
          </a:xfrm>
        </p:grpSpPr>
        <p:sp>
          <p:nvSpPr>
            <p:cNvPr id="3" name="object 3"/>
            <p:cNvSpPr/>
            <p:nvPr/>
          </p:nvSpPr>
          <p:spPr>
            <a:xfrm>
              <a:off x="0" y="803147"/>
              <a:ext cx="6391910" cy="4450080"/>
            </a:xfrm>
            <a:custGeom>
              <a:avLst/>
              <a:gdLst/>
              <a:ahLst/>
              <a:cxnLst/>
              <a:rect l="l" t="t" r="r" b="b"/>
              <a:pathLst>
                <a:path w="6391910" h="4450080">
                  <a:moveTo>
                    <a:pt x="6391656" y="0"/>
                  </a:moveTo>
                  <a:lnTo>
                    <a:pt x="0" y="0"/>
                  </a:lnTo>
                  <a:lnTo>
                    <a:pt x="0" y="4450080"/>
                  </a:lnTo>
                  <a:lnTo>
                    <a:pt x="6391656" y="4450080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03147"/>
              <a:ext cx="6391910" cy="4450080"/>
            </a:xfrm>
            <a:custGeom>
              <a:avLst/>
              <a:gdLst/>
              <a:ahLst/>
              <a:cxnLst/>
              <a:rect l="l" t="t" r="r" b="b"/>
              <a:pathLst>
                <a:path w="6391910" h="4450080">
                  <a:moveTo>
                    <a:pt x="0" y="4450080"/>
                  </a:moveTo>
                  <a:lnTo>
                    <a:pt x="6391656" y="4450080"/>
                  </a:lnTo>
                  <a:lnTo>
                    <a:pt x="6391656" y="0"/>
                  </a:lnTo>
                  <a:lnTo>
                    <a:pt x="0" y="0"/>
                  </a:lnTo>
                  <a:lnTo>
                    <a:pt x="0" y="4450080"/>
                  </a:lnTo>
                  <a:close/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91655" y="830579"/>
              <a:ext cx="5800725" cy="4264660"/>
            </a:xfrm>
            <a:custGeom>
              <a:avLst/>
              <a:gdLst/>
              <a:ahLst/>
              <a:cxnLst/>
              <a:rect l="l" t="t" r="r" b="b"/>
              <a:pathLst>
                <a:path w="5800725" h="4264660">
                  <a:moveTo>
                    <a:pt x="0" y="4264152"/>
                  </a:moveTo>
                  <a:lnTo>
                    <a:pt x="5800344" y="4264152"/>
                  </a:lnTo>
                  <a:lnTo>
                    <a:pt x="5800344" y="0"/>
                  </a:lnTo>
                  <a:lnTo>
                    <a:pt x="0" y="0"/>
                  </a:lnTo>
                  <a:lnTo>
                    <a:pt x="0" y="426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1655" y="5086794"/>
              <a:ext cx="5800725" cy="15875"/>
            </a:xfrm>
            <a:custGeom>
              <a:avLst/>
              <a:gdLst/>
              <a:ahLst/>
              <a:cxnLst/>
              <a:rect l="l" t="t" r="r" b="b"/>
              <a:pathLst>
                <a:path w="5800725" h="15875">
                  <a:moveTo>
                    <a:pt x="0" y="15875"/>
                  </a:moveTo>
                  <a:lnTo>
                    <a:pt x="5800344" y="15875"/>
                  </a:lnTo>
                  <a:lnTo>
                    <a:pt x="5800344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solidFill>
              <a:srgbClr val="DEB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1655" y="830579"/>
              <a:ext cx="5800725" cy="4264660"/>
            </a:xfrm>
            <a:custGeom>
              <a:avLst/>
              <a:gdLst/>
              <a:ahLst/>
              <a:cxnLst/>
              <a:rect l="l" t="t" r="r" b="b"/>
              <a:pathLst>
                <a:path w="5800725" h="4264660">
                  <a:moveTo>
                    <a:pt x="5800344" y="0"/>
                  </a:moveTo>
                  <a:lnTo>
                    <a:pt x="0" y="0"/>
                  </a:lnTo>
                  <a:lnTo>
                    <a:pt x="0" y="4264152"/>
                  </a:lnTo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3974" y="1210182"/>
            <a:ext cx="563054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Move 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R1,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R4</a:t>
            </a:r>
            <a:endParaRPr sz="2000">
              <a:latin typeface="Times New Roman"/>
              <a:cs typeface="Times New Roman"/>
            </a:endParaRPr>
          </a:p>
          <a:p>
            <a:pPr marL="12700" marR="621030" algn="just">
              <a:lnSpc>
                <a:spcPct val="100000"/>
              </a:lnSpc>
            </a:pPr>
            <a:r>
              <a:rPr sz="2000" spc="-35" dirty="0">
                <a:latin typeface="Times New Roman"/>
                <a:cs typeface="Times New Roman"/>
              </a:rPr>
              <a:t>Transfer </a:t>
            </a:r>
            <a:r>
              <a:rPr sz="2000" spc="-5" dirty="0">
                <a:latin typeface="Times New Roman"/>
                <a:cs typeface="Times New Roman"/>
              </a:rPr>
              <a:t>the contents of </a:t>
            </a:r>
            <a:r>
              <a:rPr sz="2000" spc="-40" dirty="0">
                <a:latin typeface="Times New Roman"/>
                <a:cs typeface="Times New Roman"/>
              </a:rPr>
              <a:t>register </a:t>
            </a:r>
            <a:r>
              <a:rPr sz="2000" spc="-75" dirty="0">
                <a:latin typeface="Times New Roman"/>
                <a:cs typeface="Times New Roman"/>
              </a:rPr>
              <a:t>R1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40" dirty="0">
                <a:latin typeface="Times New Roman"/>
                <a:cs typeface="Times New Roman"/>
              </a:rPr>
              <a:t>register </a:t>
            </a:r>
            <a:r>
              <a:rPr sz="2000" spc="-75" dirty="0">
                <a:latin typeface="Times New Roman"/>
                <a:cs typeface="Times New Roman"/>
              </a:rPr>
              <a:t>R4. 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35" dirty="0">
                <a:latin typeface="Times New Roman"/>
                <a:cs typeface="Times New Roman"/>
              </a:rPr>
              <a:t>can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40" dirty="0">
                <a:latin typeface="Times New Roman"/>
                <a:cs typeface="Times New Roman"/>
              </a:rPr>
              <a:t>accomplished </a:t>
            </a:r>
            <a:r>
              <a:rPr sz="2000" spc="-65" dirty="0">
                <a:latin typeface="Times New Roman"/>
                <a:cs typeface="Times New Roman"/>
              </a:rPr>
              <a:t>as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follows.</a:t>
            </a:r>
            <a:endParaRPr sz="2000">
              <a:latin typeface="Times New Roman"/>
              <a:cs typeface="Times New Roman"/>
            </a:endParaRPr>
          </a:p>
          <a:p>
            <a:pPr marL="12700" marR="5080" indent="63500" algn="just">
              <a:lnSpc>
                <a:spcPct val="100000"/>
              </a:lnSpc>
              <a:buChar char="•"/>
              <a:tabLst>
                <a:tab pos="231140" algn="l"/>
              </a:tabLst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Enable the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output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registers </a:t>
            </a:r>
            <a:r>
              <a:rPr sz="2000" b="1" spc="-125" dirty="0">
                <a:solidFill>
                  <a:srgbClr val="00AF50"/>
                </a:solidFill>
                <a:latin typeface="Times New Roman"/>
                <a:cs typeface="Times New Roman"/>
              </a:rPr>
              <a:t>R1 </a:t>
            </a:r>
            <a:r>
              <a:rPr sz="20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by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setting </a:t>
            </a:r>
            <a:r>
              <a:rPr sz="2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R1out 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0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1. </a:t>
            </a:r>
            <a:r>
              <a:rPr sz="20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This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places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contents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0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R1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processor 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66370" indent="-154305" algn="just">
              <a:lnSpc>
                <a:spcPct val="100000"/>
              </a:lnSpc>
              <a:buChar char="•"/>
              <a:tabLst>
                <a:tab pos="167005" algn="l"/>
              </a:tabLst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Enable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input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0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R4 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by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setting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R4in</a:t>
            </a:r>
            <a:r>
              <a:rPr sz="20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1. </a:t>
            </a:r>
            <a:r>
              <a:rPr sz="20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This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loads 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data </a:t>
            </a:r>
            <a:r>
              <a:rPr sz="20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processor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</a:t>
            </a:r>
            <a:r>
              <a:rPr sz="2000" b="1" spc="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into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register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R4.</a:t>
            </a:r>
            <a:endParaRPr sz="2000">
              <a:latin typeface="Times New Roman"/>
              <a:cs typeface="Times New Roman"/>
            </a:endParaRPr>
          </a:p>
          <a:p>
            <a:pPr marL="12700" marR="17208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67005" algn="l"/>
              </a:tabLst>
            </a:pPr>
            <a:r>
              <a:rPr sz="2000" spc="-100" dirty="0">
                <a:latin typeface="Times New Roman"/>
                <a:cs typeface="Times New Roman"/>
              </a:rPr>
              <a:t>All </a:t>
            </a:r>
            <a:r>
              <a:rPr sz="2000" spc="-20" dirty="0">
                <a:latin typeface="Times New Roman"/>
                <a:cs typeface="Times New Roman"/>
              </a:rPr>
              <a:t>operations and </a:t>
            </a:r>
            <a:r>
              <a:rPr sz="2000" spc="-30" dirty="0">
                <a:latin typeface="Times New Roman"/>
                <a:cs typeface="Times New Roman"/>
              </a:rPr>
              <a:t>data </a:t>
            </a:r>
            <a:r>
              <a:rPr sz="2000" spc="-25" dirty="0">
                <a:latin typeface="Times New Roman"/>
                <a:cs typeface="Times New Roman"/>
              </a:rPr>
              <a:t>transfers </a:t>
            </a:r>
            <a:r>
              <a:rPr sz="2000" spc="-40" dirty="0">
                <a:latin typeface="Times New Roman"/>
                <a:cs typeface="Times New Roman"/>
              </a:rPr>
              <a:t>within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processor  </a:t>
            </a:r>
            <a:r>
              <a:rPr sz="2000" spc="-50" dirty="0">
                <a:latin typeface="Times New Roman"/>
                <a:cs typeface="Times New Roman"/>
              </a:rPr>
              <a:t>take </a:t>
            </a:r>
            <a:r>
              <a:rPr sz="2000" spc="-55" dirty="0">
                <a:latin typeface="Times New Roman"/>
                <a:cs typeface="Times New Roman"/>
              </a:rPr>
              <a:t>place </a:t>
            </a:r>
            <a:r>
              <a:rPr sz="2000" spc="-40" dirty="0">
                <a:latin typeface="Times New Roman"/>
                <a:cs typeface="Times New Roman"/>
              </a:rPr>
              <a:t>within </a:t>
            </a:r>
            <a:r>
              <a:rPr sz="2000" spc="-35" dirty="0">
                <a:latin typeface="Times New Roman"/>
                <a:cs typeface="Times New Roman"/>
              </a:rPr>
              <a:t>time </a:t>
            </a:r>
            <a:r>
              <a:rPr sz="2000" spc="-25" dirty="0">
                <a:latin typeface="Times New Roman"/>
                <a:cs typeface="Times New Roman"/>
              </a:rPr>
              <a:t>periods </a:t>
            </a:r>
            <a:r>
              <a:rPr sz="2000" spc="-30" dirty="0">
                <a:latin typeface="Times New Roman"/>
                <a:cs typeface="Times New Roman"/>
              </a:rPr>
              <a:t>defined </a:t>
            </a:r>
            <a:r>
              <a:rPr sz="2000" spc="-9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processor  </a:t>
            </a:r>
            <a:r>
              <a:rPr sz="2000" spc="-55" dirty="0"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092" y="529590"/>
            <a:ext cx="97389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43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4300" b="0" spc="-80" dirty="0">
                <a:solidFill>
                  <a:srgbClr val="252525"/>
                </a:solidFill>
                <a:latin typeface="Times New Roman"/>
                <a:cs typeface="Times New Roman"/>
              </a:rPr>
              <a:t>Arithmetic </a:t>
            </a:r>
            <a:r>
              <a:rPr sz="4300" b="0" spc="1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4300" b="0" spc="-140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4300" b="0" spc="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300" b="0" spc="-15" dirty="0">
                <a:solidFill>
                  <a:srgbClr val="252525"/>
                </a:solidFill>
                <a:latin typeface="Times New Roman"/>
                <a:cs typeface="Times New Roman"/>
              </a:rPr>
              <a:t>Operation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7060" y="1368552"/>
            <a:ext cx="5506211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662"/>
            <a:ext cx="12192000" cy="5654675"/>
            <a:chOff x="0" y="601662"/>
            <a:chExt cx="12192000" cy="5654675"/>
          </a:xfrm>
        </p:grpSpPr>
        <p:sp>
          <p:nvSpPr>
            <p:cNvPr id="3" name="object 3"/>
            <p:cNvSpPr/>
            <p:nvPr/>
          </p:nvSpPr>
          <p:spPr>
            <a:xfrm>
              <a:off x="798576" y="2528316"/>
              <a:ext cx="6200140" cy="2025650"/>
            </a:xfrm>
            <a:custGeom>
              <a:avLst/>
              <a:gdLst/>
              <a:ahLst/>
              <a:cxnLst/>
              <a:rect l="l" t="t" r="r" b="b"/>
              <a:pathLst>
                <a:path w="6200140" h="2025650">
                  <a:moveTo>
                    <a:pt x="5862066" y="0"/>
                  </a:moveTo>
                  <a:lnTo>
                    <a:pt x="337565" y="0"/>
                  </a:lnTo>
                  <a:lnTo>
                    <a:pt x="291759" y="3081"/>
                  </a:lnTo>
                  <a:lnTo>
                    <a:pt x="247826" y="12057"/>
                  </a:lnTo>
                  <a:lnTo>
                    <a:pt x="206168" y="26527"/>
                  </a:lnTo>
                  <a:lnTo>
                    <a:pt x="167188" y="46086"/>
                  </a:lnTo>
                  <a:lnTo>
                    <a:pt x="131288" y="70335"/>
                  </a:lnTo>
                  <a:lnTo>
                    <a:pt x="98869" y="98869"/>
                  </a:lnTo>
                  <a:lnTo>
                    <a:pt x="70335" y="131288"/>
                  </a:lnTo>
                  <a:lnTo>
                    <a:pt x="46086" y="167188"/>
                  </a:lnTo>
                  <a:lnTo>
                    <a:pt x="26527" y="206168"/>
                  </a:lnTo>
                  <a:lnTo>
                    <a:pt x="12057" y="247826"/>
                  </a:lnTo>
                  <a:lnTo>
                    <a:pt x="3081" y="291759"/>
                  </a:lnTo>
                  <a:lnTo>
                    <a:pt x="0" y="337566"/>
                  </a:lnTo>
                  <a:lnTo>
                    <a:pt x="0" y="1687830"/>
                  </a:lnTo>
                  <a:lnTo>
                    <a:pt x="3081" y="1733636"/>
                  </a:lnTo>
                  <a:lnTo>
                    <a:pt x="12057" y="1777569"/>
                  </a:lnTo>
                  <a:lnTo>
                    <a:pt x="26527" y="1819227"/>
                  </a:lnTo>
                  <a:lnTo>
                    <a:pt x="46086" y="1858207"/>
                  </a:lnTo>
                  <a:lnTo>
                    <a:pt x="70335" y="1894107"/>
                  </a:lnTo>
                  <a:lnTo>
                    <a:pt x="98869" y="1926526"/>
                  </a:lnTo>
                  <a:lnTo>
                    <a:pt x="131288" y="1955060"/>
                  </a:lnTo>
                  <a:lnTo>
                    <a:pt x="167188" y="1979309"/>
                  </a:lnTo>
                  <a:lnTo>
                    <a:pt x="206168" y="1998868"/>
                  </a:lnTo>
                  <a:lnTo>
                    <a:pt x="247826" y="2013338"/>
                  </a:lnTo>
                  <a:lnTo>
                    <a:pt x="291759" y="2022314"/>
                  </a:lnTo>
                  <a:lnTo>
                    <a:pt x="337565" y="2025396"/>
                  </a:lnTo>
                  <a:lnTo>
                    <a:pt x="5862066" y="2025396"/>
                  </a:lnTo>
                  <a:lnTo>
                    <a:pt x="5907872" y="2022314"/>
                  </a:lnTo>
                  <a:lnTo>
                    <a:pt x="5951805" y="2013338"/>
                  </a:lnTo>
                  <a:lnTo>
                    <a:pt x="5993463" y="1998868"/>
                  </a:lnTo>
                  <a:lnTo>
                    <a:pt x="6032443" y="1979309"/>
                  </a:lnTo>
                  <a:lnTo>
                    <a:pt x="6068343" y="1955060"/>
                  </a:lnTo>
                  <a:lnTo>
                    <a:pt x="6100762" y="1926526"/>
                  </a:lnTo>
                  <a:lnTo>
                    <a:pt x="6129296" y="1894107"/>
                  </a:lnTo>
                  <a:lnTo>
                    <a:pt x="6153545" y="1858207"/>
                  </a:lnTo>
                  <a:lnTo>
                    <a:pt x="6173104" y="1819227"/>
                  </a:lnTo>
                  <a:lnTo>
                    <a:pt x="6187574" y="1777569"/>
                  </a:lnTo>
                  <a:lnTo>
                    <a:pt x="6196550" y="1733636"/>
                  </a:lnTo>
                  <a:lnTo>
                    <a:pt x="6199632" y="1687830"/>
                  </a:lnTo>
                  <a:lnTo>
                    <a:pt x="6199632" y="337566"/>
                  </a:lnTo>
                  <a:lnTo>
                    <a:pt x="6196550" y="291759"/>
                  </a:lnTo>
                  <a:lnTo>
                    <a:pt x="6187574" y="247826"/>
                  </a:lnTo>
                  <a:lnTo>
                    <a:pt x="6173104" y="206168"/>
                  </a:lnTo>
                  <a:lnTo>
                    <a:pt x="6153545" y="167188"/>
                  </a:lnTo>
                  <a:lnTo>
                    <a:pt x="6129296" y="131288"/>
                  </a:lnTo>
                  <a:lnTo>
                    <a:pt x="6100762" y="98869"/>
                  </a:lnTo>
                  <a:lnTo>
                    <a:pt x="6068343" y="70335"/>
                  </a:lnTo>
                  <a:lnTo>
                    <a:pt x="6032443" y="46086"/>
                  </a:lnTo>
                  <a:lnTo>
                    <a:pt x="5993463" y="26527"/>
                  </a:lnTo>
                  <a:lnTo>
                    <a:pt x="5951805" y="12057"/>
                  </a:lnTo>
                  <a:lnTo>
                    <a:pt x="5907872" y="3081"/>
                  </a:lnTo>
                  <a:lnTo>
                    <a:pt x="5862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8576" y="2528316"/>
              <a:ext cx="6200140" cy="2025650"/>
            </a:xfrm>
            <a:custGeom>
              <a:avLst/>
              <a:gdLst/>
              <a:ahLst/>
              <a:cxnLst/>
              <a:rect l="l" t="t" r="r" b="b"/>
              <a:pathLst>
                <a:path w="6200140" h="2025650">
                  <a:moveTo>
                    <a:pt x="0" y="337566"/>
                  </a:moveTo>
                  <a:lnTo>
                    <a:pt x="3081" y="291759"/>
                  </a:lnTo>
                  <a:lnTo>
                    <a:pt x="12057" y="247826"/>
                  </a:lnTo>
                  <a:lnTo>
                    <a:pt x="26527" y="206168"/>
                  </a:lnTo>
                  <a:lnTo>
                    <a:pt x="46086" y="167188"/>
                  </a:lnTo>
                  <a:lnTo>
                    <a:pt x="70335" y="131288"/>
                  </a:lnTo>
                  <a:lnTo>
                    <a:pt x="98869" y="98869"/>
                  </a:lnTo>
                  <a:lnTo>
                    <a:pt x="131288" y="70335"/>
                  </a:lnTo>
                  <a:lnTo>
                    <a:pt x="167188" y="46086"/>
                  </a:lnTo>
                  <a:lnTo>
                    <a:pt x="206168" y="26527"/>
                  </a:lnTo>
                  <a:lnTo>
                    <a:pt x="247826" y="12057"/>
                  </a:lnTo>
                  <a:lnTo>
                    <a:pt x="291759" y="3081"/>
                  </a:lnTo>
                  <a:lnTo>
                    <a:pt x="337565" y="0"/>
                  </a:lnTo>
                  <a:lnTo>
                    <a:pt x="5862066" y="0"/>
                  </a:lnTo>
                  <a:lnTo>
                    <a:pt x="5907872" y="3081"/>
                  </a:lnTo>
                  <a:lnTo>
                    <a:pt x="5951805" y="12057"/>
                  </a:lnTo>
                  <a:lnTo>
                    <a:pt x="5993463" y="26527"/>
                  </a:lnTo>
                  <a:lnTo>
                    <a:pt x="6032443" y="46086"/>
                  </a:lnTo>
                  <a:lnTo>
                    <a:pt x="6068343" y="70335"/>
                  </a:lnTo>
                  <a:lnTo>
                    <a:pt x="6100762" y="98869"/>
                  </a:lnTo>
                  <a:lnTo>
                    <a:pt x="6129296" y="131288"/>
                  </a:lnTo>
                  <a:lnTo>
                    <a:pt x="6153545" y="167188"/>
                  </a:lnTo>
                  <a:lnTo>
                    <a:pt x="6173104" y="206168"/>
                  </a:lnTo>
                  <a:lnTo>
                    <a:pt x="6187574" y="247826"/>
                  </a:lnTo>
                  <a:lnTo>
                    <a:pt x="6196550" y="291759"/>
                  </a:lnTo>
                  <a:lnTo>
                    <a:pt x="6199632" y="337566"/>
                  </a:lnTo>
                  <a:lnTo>
                    <a:pt x="6199632" y="1687830"/>
                  </a:lnTo>
                  <a:lnTo>
                    <a:pt x="6196550" y="1733636"/>
                  </a:lnTo>
                  <a:lnTo>
                    <a:pt x="6187574" y="1777569"/>
                  </a:lnTo>
                  <a:lnTo>
                    <a:pt x="6173104" y="1819227"/>
                  </a:lnTo>
                  <a:lnTo>
                    <a:pt x="6153545" y="1858207"/>
                  </a:lnTo>
                  <a:lnTo>
                    <a:pt x="6129296" y="1894107"/>
                  </a:lnTo>
                  <a:lnTo>
                    <a:pt x="6100762" y="1926526"/>
                  </a:lnTo>
                  <a:lnTo>
                    <a:pt x="6068343" y="1955060"/>
                  </a:lnTo>
                  <a:lnTo>
                    <a:pt x="6032443" y="1979309"/>
                  </a:lnTo>
                  <a:lnTo>
                    <a:pt x="5993463" y="1998868"/>
                  </a:lnTo>
                  <a:lnTo>
                    <a:pt x="5951805" y="2013338"/>
                  </a:lnTo>
                  <a:lnTo>
                    <a:pt x="5907872" y="2022314"/>
                  </a:lnTo>
                  <a:lnTo>
                    <a:pt x="5862066" y="2025396"/>
                  </a:lnTo>
                  <a:lnTo>
                    <a:pt x="337565" y="2025396"/>
                  </a:lnTo>
                  <a:lnTo>
                    <a:pt x="291759" y="2022314"/>
                  </a:lnTo>
                  <a:lnTo>
                    <a:pt x="247826" y="2013338"/>
                  </a:lnTo>
                  <a:lnTo>
                    <a:pt x="206168" y="1998868"/>
                  </a:lnTo>
                  <a:lnTo>
                    <a:pt x="167188" y="1979309"/>
                  </a:lnTo>
                  <a:lnTo>
                    <a:pt x="131288" y="1955060"/>
                  </a:lnTo>
                  <a:lnTo>
                    <a:pt x="98869" y="1926526"/>
                  </a:lnTo>
                  <a:lnTo>
                    <a:pt x="70335" y="1894107"/>
                  </a:lnTo>
                  <a:lnTo>
                    <a:pt x="46086" y="1858207"/>
                  </a:lnTo>
                  <a:lnTo>
                    <a:pt x="26527" y="1819227"/>
                  </a:lnTo>
                  <a:lnTo>
                    <a:pt x="12057" y="1777569"/>
                  </a:lnTo>
                  <a:lnTo>
                    <a:pt x="3081" y="1733636"/>
                  </a:lnTo>
                  <a:lnTo>
                    <a:pt x="0" y="1687830"/>
                  </a:lnTo>
                  <a:lnTo>
                    <a:pt x="0" y="337566"/>
                  </a:lnTo>
                  <a:close/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5007" y="723391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70" dirty="0">
                <a:solidFill>
                  <a:srgbClr val="600A38"/>
                </a:solidFill>
                <a:latin typeface="Times New Roman"/>
                <a:cs typeface="Times New Roman"/>
              </a:rPr>
              <a:t>Multiplexers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4135" y="2286000"/>
            <a:ext cx="4209287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5007" y="1092200"/>
            <a:ext cx="10232390" cy="3061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Multiplexer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(MUX) 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described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combinational 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circuit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receives 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binary</a:t>
            </a:r>
            <a:r>
              <a:rPr sz="20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from one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2^n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lines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directs 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single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output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multiplexer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often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called as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selector 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since 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selects 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many 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0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inputs.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44805" marR="4841875">
              <a:lnSpc>
                <a:spcPct val="100000"/>
              </a:lnSpc>
            </a:pPr>
            <a:r>
              <a:rPr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four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400" spc="-85" dirty="0">
                <a:solidFill>
                  <a:srgbClr val="333333"/>
                </a:solidFill>
                <a:latin typeface="Times New Roman"/>
                <a:cs typeface="Times New Roman"/>
              </a:rPr>
              <a:t>lines, </a:t>
            </a:r>
            <a:r>
              <a:rPr sz="2400" spc="-95" dirty="0">
                <a:solidFill>
                  <a:srgbClr val="333333"/>
                </a:solidFill>
                <a:latin typeface="Times New Roman"/>
                <a:cs typeface="Times New Roman"/>
              </a:rPr>
              <a:t>a 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particular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line </a:t>
            </a:r>
            <a:r>
              <a:rPr sz="2400" spc="-125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connected  </a:t>
            </a:r>
            <a:r>
              <a:rPr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output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based </a:t>
            </a:r>
            <a:r>
              <a:rPr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combination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inputs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present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two selection</a:t>
            </a:r>
            <a:r>
              <a:rPr sz="24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752" y="2259076"/>
          <a:ext cx="6478905" cy="20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0DA4D"/>
                      </a:solidFill>
                      <a:prstDash val="solid"/>
                    </a:lnL>
                    <a:lnR w="9525">
                      <a:solidFill>
                        <a:srgbClr val="90DA4D"/>
                      </a:solidFill>
                      <a:prstDash val="solid"/>
                    </a:lnR>
                    <a:lnT w="9525">
                      <a:solidFill>
                        <a:srgbClr val="90DA4D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0DA4D"/>
                      </a:solidFill>
                      <a:prstDash val="solid"/>
                    </a:lnL>
                    <a:lnR w="9525">
                      <a:solidFill>
                        <a:srgbClr val="90DA4D"/>
                      </a:solidFill>
                      <a:prstDash val="solid"/>
                    </a:lnR>
                    <a:lnT w="9525">
                      <a:solidFill>
                        <a:srgbClr val="90DA4D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0DA4D"/>
                      </a:solidFill>
                      <a:prstDash val="solid"/>
                    </a:lnL>
                    <a:lnR w="9525">
                      <a:solidFill>
                        <a:srgbClr val="90DA4D"/>
                      </a:solidFill>
                      <a:prstDash val="solid"/>
                    </a:lnR>
                    <a:lnT w="9525">
                      <a:solidFill>
                        <a:srgbClr val="90DA4D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I0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I1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I2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I3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1296111"/>
            <a:ext cx="79540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333333"/>
                </a:solidFill>
                <a:latin typeface="Carlito"/>
                <a:cs typeface="Carlito"/>
              </a:rPr>
              <a:t>The function table </a:t>
            </a:r>
            <a:r>
              <a:rPr sz="2400" b="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400" b="0" dirty="0">
                <a:solidFill>
                  <a:srgbClr val="333333"/>
                </a:solidFill>
                <a:latin typeface="Carlito"/>
                <a:cs typeface="Carlito"/>
              </a:rPr>
              <a:t>a 4 * 1 </a:t>
            </a:r>
            <a:r>
              <a:rPr sz="2400" b="0" spc="-10" dirty="0">
                <a:solidFill>
                  <a:srgbClr val="333333"/>
                </a:solidFill>
                <a:latin typeface="Carlito"/>
                <a:cs typeface="Carlito"/>
              </a:rPr>
              <a:t>Multiplexer can </a:t>
            </a:r>
            <a:r>
              <a:rPr sz="2400" b="0" spc="-5" dirty="0">
                <a:solidFill>
                  <a:srgbClr val="333333"/>
                </a:solidFill>
                <a:latin typeface="Carlito"/>
                <a:cs typeface="Carlito"/>
              </a:rPr>
              <a:t>be </a:t>
            </a:r>
            <a:r>
              <a:rPr sz="2400" b="0" spc="-10" dirty="0">
                <a:solidFill>
                  <a:srgbClr val="333333"/>
                </a:solidFill>
                <a:latin typeface="Carlito"/>
                <a:cs typeface="Carlito"/>
              </a:rPr>
              <a:t>represented</a:t>
            </a:r>
            <a:r>
              <a:rPr sz="2400" b="0" spc="-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b="0" spc="-5" dirty="0">
                <a:solidFill>
                  <a:srgbClr val="333333"/>
                </a:solidFill>
                <a:latin typeface="Carlito"/>
                <a:cs typeface="Carlito"/>
              </a:rPr>
              <a:t>as: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0100" y="1275410"/>
            <a:ext cx="905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0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4000" b="0" spc="-6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4000" b="0" spc="-75" dirty="0">
                <a:solidFill>
                  <a:srgbClr val="252525"/>
                </a:solidFill>
                <a:latin typeface="Times New Roman"/>
                <a:cs typeface="Times New Roman"/>
              </a:rPr>
              <a:t>Arithmetic </a:t>
            </a:r>
            <a:r>
              <a:rPr sz="4000" b="0" spc="1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4000" b="0" spc="-130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4000" b="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b="0" spc="-10" dirty="0">
                <a:solidFill>
                  <a:srgbClr val="252525"/>
                </a:solidFill>
                <a:latin typeface="Times New Roman"/>
                <a:cs typeface="Times New Roman"/>
              </a:rPr>
              <a:t>Operation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889" y="2470154"/>
            <a:ext cx="9035415" cy="36639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3461"/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ALU is </a:t>
            </a:r>
            <a:r>
              <a:rPr sz="2600" spc="-1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combinational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circuit </a:t>
            </a:r>
            <a:r>
              <a:rPr sz="26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internal</a:t>
            </a:r>
            <a:r>
              <a:rPr sz="2600" spc="4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storage.</a:t>
            </a:r>
            <a:endParaRPr sz="2600">
              <a:latin typeface="Times New Roman"/>
              <a:cs typeface="Times New Roman"/>
            </a:endParaRPr>
          </a:p>
          <a:p>
            <a:pPr marL="507365" marR="640715" indent="-495300">
              <a:lnSpc>
                <a:spcPts val="2810"/>
              </a:lnSpc>
              <a:spcBef>
                <a:spcPts val="1260"/>
              </a:spcBef>
              <a:buClr>
                <a:srgbClr val="83992A"/>
              </a:buClr>
              <a:buSzPct val="113461"/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600" spc="-100" dirty="0">
                <a:solidFill>
                  <a:srgbClr val="252525"/>
                </a:solidFill>
                <a:latin typeface="Times New Roman"/>
                <a:cs typeface="Times New Roman"/>
              </a:rPr>
              <a:t>ALU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gets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operands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600" spc="-85" dirty="0">
                <a:solidFill>
                  <a:srgbClr val="252525"/>
                </a:solidFill>
                <a:latin typeface="Times New Roman"/>
                <a:cs typeface="Times New Roman"/>
              </a:rPr>
              <a:t>MUX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bus.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result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temporarily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stored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sz="26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252525"/>
                </a:solidFill>
                <a:latin typeface="Times New Roman"/>
                <a:cs typeface="Times New Roman"/>
              </a:rPr>
              <a:t>Z.</a:t>
            </a:r>
            <a:endParaRPr sz="2600">
              <a:latin typeface="Times New Roman"/>
              <a:cs typeface="Times New Roman"/>
            </a:endParaRPr>
          </a:p>
          <a:p>
            <a:pPr marL="507365" marR="5080" indent="-495300">
              <a:lnSpc>
                <a:spcPts val="2810"/>
              </a:lnSpc>
              <a:spcBef>
                <a:spcPts val="1225"/>
              </a:spcBef>
              <a:buClr>
                <a:srgbClr val="83992A"/>
              </a:buClr>
              <a:buSzPct val="113461"/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sequence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operations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35" dirty="0">
                <a:solidFill>
                  <a:srgbClr val="252525"/>
                </a:solidFill>
                <a:latin typeface="Times New Roman"/>
                <a:cs typeface="Times New Roman"/>
              </a:rPr>
              <a:t>add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contents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register 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R1 </a:t>
            </a:r>
            <a:r>
              <a:rPr sz="2600" spc="3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those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R2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store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result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252525"/>
                </a:solidFill>
                <a:latin typeface="Times New Roman"/>
                <a:cs typeface="Times New Roman"/>
              </a:rPr>
              <a:t>R3?</a:t>
            </a:r>
            <a:endParaRPr sz="2600">
              <a:latin typeface="Times New Roman"/>
              <a:cs typeface="Times New Roman"/>
            </a:endParaRPr>
          </a:p>
          <a:p>
            <a:pPr marL="2548890" lvl="1" indent="-419734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4583"/>
              <a:buAutoNum type="arabicPeriod"/>
              <a:tabLst>
                <a:tab pos="2548890" algn="l"/>
                <a:tab pos="2549525" algn="l"/>
              </a:tabLst>
            </a:pPr>
            <a:r>
              <a:rPr sz="2400" b="1" spc="-50" dirty="0">
                <a:solidFill>
                  <a:srgbClr val="00AFEF"/>
                </a:solidFill>
                <a:latin typeface="Times New Roman"/>
                <a:cs typeface="Times New Roman"/>
              </a:rPr>
              <a:t>R1out,</a:t>
            </a:r>
            <a:r>
              <a:rPr sz="2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Times New Roman"/>
                <a:cs typeface="Times New Roman"/>
              </a:rPr>
              <a:t>Yin</a:t>
            </a:r>
            <a:endParaRPr sz="2400">
              <a:latin typeface="Times New Roman"/>
              <a:cs typeface="Times New Roman"/>
            </a:endParaRPr>
          </a:p>
          <a:p>
            <a:pPr marL="2548890" lvl="1" indent="-419734">
              <a:lnSpc>
                <a:spcPct val="100000"/>
              </a:lnSpc>
              <a:spcBef>
                <a:spcPts val="470"/>
              </a:spcBef>
              <a:buClr>
                <a:srgbClr val="83992A"/>
              </a:buClr>
              <a:buSzPct val="114583"/>
              <a:buAutoNum type="arabicPeriod"/>
              <a:tabLst>
                <a:tab pos="2548890" algn="l"/>
                <a:tab pos="2549525" algn="l"/>
              </a:tabLst>
            </a:pPr>
            <a:r>
              <a:rPr sz="24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R2out, </a:t>
            </a:r>
            <a:r>
              <a:rPr sz="2400" b="1" spc="-50" dirty="0">
                <a:solidFill>
                  <a:srgbClr val="00AFEF"/>
                </a:solidFill>
                <a:latin typeface="Times New Roman"/>
                <a:cs typeface="Times New Roman"/>
              </a:rPr>
              <a:t>SelectY, </a:t>
            </a:r>
            <a:r>
              <a:rPr sz="24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Add,</a:t>
            </a:r>
            <a:r>
              <a:rPr sz="2400" b="1" spc="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EF"/>
                </a:solidFill>
                <a:latin typeface="Times New Roman"/>
                <a:cs typeface="Times New Roman"/>
              </a:rPr>
              <a:t>Zin</a:t>
            </a:r>
            <a:endParaRPr sz="2400">
              <a:latin typeface="Times New Roman"/>
              <a:cs typeface="Times New Roman"/>
            </a:endParaRPr>
          </a:p>
          <a:p>
            <a:pPr marL="2548890" lvl="1" indent="-419734">
              <a:lnSpc>
                <a:spcPct val="100000"/>
              </a:lnSpc>
              <a:spcBef>
                <a:spcPts val="470"/>
              </a:spcBef>
              <a:buClr>
                <a:srgbClr val="83992A"/>
              </a:buClr>
              <a:buSzPct val="114583"/>
              <a:buAutoNum type="arabicPeriod"/>
              <a:tabLst>
                <a:tab pos="2548890" algn="l"/>
                <a:tab pos="2549525" algn="l"/>
              </a:tabLst>
            </a:pPr>
            <a:r>
              <a:rPr sz="2400" b="1" dirty="0">
                <a:solidFill>
                  <a:srgbClr val="00AFEF"/>
                </a:solidFill>
                <a:latin typeface="Times New Roman"/>
                <a:cs typeface="Times New Roman"/>
              </a:rPr>
              <a:t>Zout,</a:t>
            </a:r>
            <a:r>
              <a:rPr sz="24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AFEF"/>
                </a:solidFill>
                <a:latin typeface="Times New Roman"/>
                <a:cs typeface="Times New Roman"/>
              </a:rPr>
              <a:t>R3in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601662"/>
            <a:ext cx="12200255" cy="5825490"/>
            <a:chOff x="-7937" y="601662"/>
            <a:chExt cx="12200255" cy="5825490"/>
          </a:xfrm>
        </p:grpSpPr>
        <p:sp>
          <p:nvSpPr>
            <p:cNvPr id="3" name="object 3"/>
            <p:cNvSpPr/>
            <p:nvPr/>
          </p:nvSpPr>
          <p:spPr>
            <a:xfrm>
              <a:off x="457200" y="4488179"/>
              <a:ext cx="5047615" cy="1931035"/>
            </a:xfrm>
            <a:custGeom>
              <a:avLst/>
              <a:gdLst/>
              <a:ahLst/>
              <a:cxnLst/>
              <a:rect l="l" t="t" r="r" b="b"/>
              <a:pathLst>
                <a:path w="5047615" h="1931035">
                  <a:moveTo>
                    <a:pt x="5047488" y="0"/>
                  </a:moveTo>
                  <a:lnTo>
                    <a:pt x="0" y="0"/>
                  </a:lnTo>
                  <a:lnTo>
                    <a:pt x="0" y="1930908"/>
                  </a:lnTo>
                  <a:lnTo>
                    <a:pt x="5047488" y="1930908"/>
                  </a:lnTo>
                  <a:lnTo>
                    <a:pt x="5047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4488179"/>
              <a:ext cx="5047615" cy="1931035"/>
            </a:xfrm>
            <a:custGeom>
              <a:avLst/>
              <a:gdLst/>
              <a:ahLst/>
              <a:cxnLst/>
              <a:rect l="l" t="t" r="r" b="b"/>
              <a:pathLst>
                <a:path w="5047615" h="1931035">
                  <a:moveTo>
                    <a:pt x="0" y="1930908"/>
                  </a:moveTo>
                  <a:lnTo>
                    <a:pt x="5047488" y="1930908"/>
                  </a:lnTo>
                  <a:lnTo>
                    <a:pt x="5047488" y="0"/>
                  </a:lnTo>
                  <a:lnTo>
                    <a:pt x="0" y="0"/>
                  </a:lnTo>
                  <a:lnTo>
                    <a:pt x="0" y="1930908"/>
                  </a:lnTo>
                  <a:close/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94498"/>
              <a:ext cx="5220970" cy="2578100"/>
            </a:xfrm>
            <a:custGeom>
              <a:avLst/>
              <a:gdLst/>
              <a:ahLst/>
              <a:cxnLst/>
              <a:rect l="l" t="t" r="r" b="b"/>
              <a:pathLst>
                <a:path w="5220970" h="2578100">
                  <a:moveTo>
                    <a:pt x="3324435" y="2336799"/>
                  </a:moveTo>
                  <a:lnTo>
                    <a:pt x="1948307" y="2336799"/>
                  </a:lnTo>
                  <a:lnTo>
                    <a:pt x="1981724" y="2374899"/>
                  </a:lnTo>
                  <a:lnTo>
                    <a:pt x="2018088" y="2400299"/>
                  </a:lnTo>
                  <a:lnTo>
                    <a:pt x="2057239" y="2425699"/>
                  </a:lnTo>
                  <a:lnTo>
                    <a:pt x="2099014" y="2451099"/>
                  </a:lnTo>
                  <a:lnTo>
                    <a:pt x="2143252" y="2476499"/>
                  </a:lnTo>
                  <a:lnTo>
                    <a:pt x="2189790" y="2501899"/>
                  </a:lnTo>
                  <a:lnTo>
                    <a:pt x="2238469" y="2514599"/>
                  </a:lnTo>
                  <a:lnTo>
                    <a:pt x="2289126" y="2539999"/>
                  </a:lnTo>
                  <a:lnTo>
                    <a:pt x="2395728" y="2565399"/>
                  </a:lnTo>
                  <a:lnTo>
                    <a:pt x="2448233" y="2565399"/>
                  </a:lnTo>
                  <a:lnTo>
                    <a:pt x="2500840" y="2578099"/>
                  </a:lnTo>
                  <a:lnTo>
                    <a:pt x="2810985" y="2578099"/>
                  </a:lnTo>
                  <a:lnTo>
                    <a:pt x="2956411" y="2539999"/>
                  </a:lnTo>
                  <a:lnTo>
                    <a:pt x="3047298" y="2514599"/>
                  </a:lnTo>
                  <a:lnTo>
                    <a:pt x="3090515" y="2489199"/>
                  </a:lnTo>
                  <a:lnTo>
                    <a:pt x="3132066" y="2476499"/>
                  </a:lnTo>
                  <a:lnTo>
                    <a:pt x="3171816" y="2451099"/>
                  </a:lnTo>
                  <a:lnTo>
                    <a:pt x="3209628" y="2425699"/>
                  </a:lnTo>
                  <a:lnTo>
                    <a:pt x="3245368" y="2400299"/>
                  </a:lnTo>
                  <a:lnTo>
                    <a:pt x="3278898" y="2374899"/>
                  </a:lnTo>
                  <a:lnTo>
                    <a:pt x="3310083" y="2349499"/>
                  </a:lnTo>
                  <a:lnTo>
                    <a:pt x="3324435" y="2336799"/>
                  </a:lnTo>
                  <a:close/>
                </a:path>
                <a:path w="5220970" h="2578100">
                  <a:moveTo>
                    <a:pt x="1657571" y="2412999"/>
                  </a:moveTo>
                  <a:lnTo>
                    <a:pt x="1257523" y="2412999"/>
                  </a:lnTo>
                  <a:lnTo>
                    <a:pt x="1306644" y="2425699"/>
                  </a:lnTo>
                  <a:lnTo>
                    <a:pt x="1607446" y="2425699"/>
                  </a:lnTo>
                  <a:lnTo>
                    <a:pt x="1657571" y="2412999"/>
                  </a:lnTo>
                  <a:close/>
                </a:path>
                <a:path w="5220970" h="2578100">
                  <a:moveTo>
                    <a:pt x="1365188" y="228600"/>
                  </a:moveTo>
                  <a:lnTo>
                    <a:pt x="1116190" y="228600"/>
                  </a:lnTo>
                  <a:lnTo>
                    <a:pt x="1057988" y="241300"/>
                  </a:lnTo>
                  <a:lnTo>
                    <a:pt x="1001443" y="241300"/>
                  </a:lnTo>
                  <a:lnTo>
                    <a:pt x="893801" y="266700"/>
                  </a:lnTo>
                  <a:lnTo>
                    <a:pt x="842944" y="292100"/>
                  </a:lnTo>
                  <a:lnTo>
                    <a:pt x="794222" y="304800"/>
                  </a:lnTo>
                  <a:lnTo>
                    <a:pt x="747756" y="330200"/>
                  </a:lnTo>
                  <a:lnTo>
                    <a:pt x="703665" y="355600"/>
                  </a:lnTo>
                  <a:lnTo>
                    <a:pt x="662069" y="381000"/>
                  </a:lnTo>
                  <a:lnTo>
                    <a:pt x="623086" y="406400"/>
                  </a:lnTo>
                  <a:lnTo>
                    <a:pt x="586838" y="431800"/>
                  </a:lnTo>
                  <a:lnTo>
                    <a:pt x="553444" y="457200"/>
                  </a:lnTo>
                  <a:lnTo>
                    <a:pt x="523023" y="482600"/>
                  </a:lnTo>
                  <a:lnTo>
                    <a:pt x="495696" y="520700"/>
                  </a:lnTo>
                  <a:lnTo>
                    <a:pt x="471582" y="558800"/>
                  </a:lnTo>
                  <a:lnTo>
                    <a:pt x="450800" y="584200"/>
                  </a:lnTo>
                  <a:lnTo>
                    <a:pt x="433470" y="622300"/>
                  </a:lnTo>
                  <a:lnTo>
                    <a:pt x="419713" y="660400"/>
                  </a:lnTo>
                  <a:lnTo>
                    <a:pt x="409648" y="698500"/>
                  </a:lnTo>
                  <a:lnTo>
                    <a:pt x="403394" y="736600"/>
                  </a:lnTo>
                  <a:lnTo>
                    <a:pt x="401071" y="774700"/>
                  </a:lnTo>
                  <a:lnTo>
                    <a:pt x="402799" y="812800"/>
                  </a:lnTo>
                  <a:lnTo>
                    <a:pt x="408698" y="850900"/>
                  </a:lnTo>
                  <a:lnTo>
                    <a:pt x="404241" y="863600"/>
                  </a:lnTo>
                  <a:lnTo>
                    <a:pt x="348808" y="863600"/>
                  </a:lnTo>
                  <a:lnTo>
                    <a:pt x="243545" y="889000"/>
                  </a:lnTo>
                  <a:lnTo>
                    <a:pt x="194475" y="901700"/>
                  </a:lnTo>
                  <a:lnTo>
                    <a:pt x="148286" y="927100"/>
                  </a:lnTo>
                  <a:lnTo>
                    <a:pt x="105358" y="952500"/>
                  </a:lnTo>
                  <a:lnTo>
                    <a:pt x="66070" y="977900"/>
                  </a:lnTo>
                  <a:lnTo>
                    <a:pt x="30803" y="1003300"/>
                  </a:lnTo>
                  <a:lnTo>
                    <a:pt x="0" y="1028700"/>
                  </a:lnTo>
                  <a:lnTo>
                    <a:pt x="0" y="1397000"/>
                  </a:lnTo>
                  <a:lnTo>
                    <a:pt x="15595" y="1409700"/>
                  </a:lnTo>
                  <a:lnTo>
                    <a:pt x="50987" y="1435100"/>
                  </a:lnTo>
                  <a:lnTo>
                    <a:pt x="91958" y="1473200"/>
                  </a:lnTo>
                  <a:lnTo>
                    <a:pt x="138366" y="1498600"/>
                  </a:lnTo>
                  <a:lnTo>
                    <a:pt x="190068" y="1524000"/>
                  </a:lnTo>
                  <a:lnTo>
                    <a:pt x="147535" y="1549400"/>
                  </a:lnTo>
                  <a:lnTo>
                    <a:pt x="112096" y="1587500"/>
                  </a:lnTo>
                  <a:lnTo>
                    <a:pt x="83990" y="1625600"/>
                  </a:lnTo>
                  <a:lnTo>
                    <a:pt x="63457" y="1676400"/>
                  </a:lnTo>
                  <a:lnTo>
                    <a:pt x="50736" y="1714500"/>
                  </a:lnTo>
                  <a:lnTo>
                    <a:pt x="46067" y="1752600"/>
                  </a:lnTo>
                  <a:lnTo>
                    <a:pt x="49688" y="1803400"/>
                  </a:lnTo>
                  <a:lnTo>
                    <a:pt x="58784" y="1841499"/>
                  </a:lnTo>
                  <a:lnTo>
                    <a:pt x="72990" y="1866899"/>
                  </a:lnTo>
                  <a:lnTo>
                    <a:pt x="92009" y="1904999"/>
                  </a:lnTo>
                  <a:lnTo>
                    <a:pt x="115544" y="1930399"/>
                  </a:lnTo>
                  <a:lnTo>
                    <a:pt x="143296" y="1968499"/>
                  </a:lnTo>
                  <a:lnTo>
                    <a:pt x="174969" y="1993899"/>
                  </a:lnTo>
                  <a:lnTo>
                    <a:pt x="210264" y="2019299"/>
                  </a:lnTo>
                  <a:lnTo>
                    <a:pt x="248884" y="2044699"/>
                  </a:lnTo>
                  <a:lnTo>
                    <a:pt x="290531" y="2057399"/>
                  </a:lnTo>
                  <a:lnTo>
                    <a:pt x="334907" y="2070099"/>
                  </a:lnTo>
                  <a:lnTo>
                    <a:pt x="381716" y="2095499"/>
                  </a:lnTo>
                  <a:lnTo>
                    <a:pt x="430659" y="2095499"/>
                  </a:lnTo>
                  <a:lnTo>
                    <a:pt x="481438" y="2108199"/>
                  </a:lnTo>
                  <a:lnTo>
                    <a:pt x="641819" y="2108199"/>
                  </a:lnTo>
                  <a:lnTo>
                    <a:pt x="645083" y="2120899"/>
                  </a:lnTo>
                  <a:lnTo>
                    <a:pt x="651802" y="2120899"/>
                  </a:lnTo>
                  <a:lnTo>
                    <a:pt x="680704" y="2158999"/>
                  </a:lnTo>
                  <a:lnTo>
                    <a:pt x="711721" y="2184399"/>
                  </a:lnTo>
                  <a:lnTo>
                    <a:pt x="744743" y="2209799"/>
                  </a:lnTo>
                  <a:lnTo>
                    <a:pt x="779660" y="2235199"/>
                  </a:lnTo>
                  <a:lnTo>
                    <a:pt x="816363" y="2260599"/>
                  </a:lnTo>
                  <a:lnTo>
                    <a:pt x="854742" y="2285999"/>
                  </a:lnTo>
                  <a:lnTo>
                    <a:pt x="894688" y="2298699"/>
                  </a:lnTo>
                  <a:lnTo>
                    <a:pt x="936091" y="2324099"/>
                  </a:lnTo>
                  <a:lnTo>
                    <a:pt x="978842" y="2336799"/>
                  </a:lnTo>
                  <a:lnTo>
                    <a:pt x="1022832" y="2362199"/>
                  </a:lnTo>
                  <a:lnTo>
                    <a:pt x="1067950" y="2374899"/>
                  </a:lnTo>
                  <a:lnTo>
                    <a:pt x="1208984" y="2412999"/>
                  </a:lnTo>
                  <a:lnTo>
                    <a:pt x="1707402" y="2412999"/>
                  </a:lnTo>
                  <a:lnTo>
                    <a:pt x="1901590" y="2362199"/>
                  </a:lnTo>
                  <a:lnTo>
                    <a:pt x="1948307" y="2336799"/>
                  </a:lnTo>
                  <a:lnTo>
                    <a:pt x="3324435" y="2336799"/>
                  </a:lnTo>
                  <a:lnTo>
                    <a:pt x="3338787" y="2324099"/>
                  </a:lnTo>
                  <a:lnTo>
                    <a:pt x="3364875" y="2285999"/>
                  </a:lnTo>
                  <a:lnTo>
                    <a:pt x="3388210" y="2260599"/>
                  </a:lnTo>
                  <a:lnTo>
                    <a:pt x="3408656" y="2222499"/>
                  </a:lnTo>
                  <a:lnTo>
                    <a:pt x="3426079" y="2197099"/>
                  </a:lnTo>
                  <a:lnTo>
                    <a:pt x="4169072" y="2197099"/>
                  </a:lnTo>
                  <a:lnTo>
                    <a:pt x="4214508" y="2171699"/>
                  </a:lnTo>
                  <a:lnTo>
                    <a:pt x="4257401" y="2158999"/>
                  </a:lnTo>
                  <a:lnTo>
                    <a:pt x="4297568" y="2133599"/>
                  </a:lnTo>
                  <a:lnTo>
                    <a:pt x="4334826" y="2108199"/>
                  </a:lnTo>
                  <a:lnTo>
                    <a:pt x="4368989" y="2070099"/>
                  </a:lnTo>
                  <a:lnTo>
                    <a:pt x="4399876" y="2044699"/>
                  </a:lnTo>
                  <a:lnTo>
                    <a:pt x="4427301" y="2019299"/>
                  </a:lnTo>
                  <a:lnTo>
                    <a:pt x="4451082" y="1981199"/>
                  </a:lnTo>
                  <a:lnTo>
                    <a:pt x="4471033" y="1943099"/>
                  </a:lnTo>
                  <a:lnTo>
                    <a:pt x="4486973" y="1904999"/>
                  </a:lnTo>
                  <a:lnTo>
                    <a:pt x="4498717" y="1879599"/>
                  </a:lnTo>
                  <a:lnTo>
                    <a:pt x="4506080" y="1841499"/>
                  </a:lnTo>
                  <a:lnTo>
                    <a:pt x="4508881" y="1803400"/>
                  </a:lnTo>
                  <a:lnTo>
                    <a:pt x="4613094" y="1778000"/>
                  </a:lnTo>
                  <a:lnTo>
                    <a:pt x="4663764" y="1778000"/>
                  </a:lnTo>
                  <a:lnTo>
                    <a:pt x="4713271" y="1765300"/>
                  </a:lnTo>
                  <a:lnTo>
                    <a:pt x="4761463" y="1739900"/>
                  </a:lnTo>
                  <a:lnTo>
                    <a:pt x="4853286" y="1714500"/>
                  </a:lnTo>
                  <a:lnTo>
                    <a:pt x="4896612" y="1689100"/>
                  </a:lnTo>
                  <a:lnTo>
                    <a:pt x="4944292" y="1663700"/>
                  </a:lnTo>
                  <a:lnTo>
                    <a:pt x="4988289" y="1638300"/>
                  </a:lnTo>
                  <a:lnTo>
                    <a:pt x="5028573" y="1600200"/>
                  </a:lnTo>
                  <a:lnTo>
                    <a:pt x="5065114" y="1574800"/>
                  </a:lnTo>
                  <a:lnTo>
                    <a:pt x="5097882" y="1536700"/>
                  </a:lnTo>
                  <a:lnTo>
                    <a:pt x="5126849" y="1511300"/>
                  </a:lnTo>
                  <a:lnTo>
                    <a:pt x="5151984" y="1473200"/>
                  </a:lnTo>
                  <a:lnTo>
                    <a:pt x="5173259" y="1435100"/>
                  </a:lnTo>
                  <a:lnTo>
                    <a:pt x="5190642" y="1397000"/>
                  </a:lnTo>
                  <a:lnTo>
                    <a:pt x="5204106" y="1358900"/>
                  </a:lnTo>
                  <a:lnTo>
                    <a:pt x="5213619" y="1320800"/>
                  </a:lnTo>
                  <a:lnTo>
                    <a:pt x="5219154" y="1282700"/>
                  </a:lnTo>
                  <a:lnTo>
                    <a:pt x="5220680" y="1244600"/>
                  </a:lnTo>
                  <a:lnTo>
                    <a:pt x="5218167" y="1206500"/>
                  </a:lnTo>
                  <a:lnTo>
                    <a:pt x="5211586" y="1168400"/>
                  </a:lnTo>
                  <a:lnTo>
                    <a:pt x="5200908" y="1130300"/>
                  </a:lnTo>
                  <a:lnTo>
                    <a:pt x="5186103" y="1092200"/>
                  </a:lnTo>
                  <a:lnTo>
                    <a:pt x="5167142" y="1054100"/>
                  </a:lnTo>
                  <a:lnTo>
                    <a:pt x="5143994" y="1016000"/>
                  </a:lnTo>
                  <a:lnTo>
                    <a:pt x="5116631" y="977900"/>
                  </a:lnTo>
                  <a:lnTo>
                    <a:pt x="5085022" y="952500"/>
                  </a:lnTo>
                  <a:lnTo>
                    <a:pt x="5049139" y="914400"/>
                  </a:lnTo>
                  <a:lnTo>
                    <a:pt x="5072624" y="876300"/>
                  </a:lnTo>
                  <a:lnTo>
                    <a:pt x="5092023" y="825500"/>
                  </a:lnTo>
                  <a:lnTo>
                    <a:pt x="5099670" y="774700"/>
                  </a:lnTo>
                  <a:lnTo>
                    <a:pt x="5102086" y="736600"/>
                  </a:lnTo>
                  <a:lnTo>
                    <a:pt x="5099432" y="698500"/>
                  </a:lnTo>
                  <a:lnTo>
                    <a:pt x="5079567" y="635000"/>
                  </a:lnTo>
                  <a:lnTo>
                    <a:pt x="5062678" y="596900"/>
                  </a:lnTo>
                  <a:lnTo>
                    <a:pt x="5041369" y="558800"/>
                  </a:lnTo>
                  <a:lnTo>
                    <a:pt x="5015801" y="533400"/>
                  </a:lnTo>
                  <a:lnTo>
                    <a:pt x="4986136" y="495300"/>
                  </a:lnTo>
                  <a:lnTo>
                    <a:pt x="4952536" y="469900"/>
                  </a:lnTo>
                  <a:lnTo>
                    <a:pt x="4915163" y="444500"/>
                  </a:lnTo>
                  <a:lnTo>
                    <a:pt x="4874179" y="419100"/>
                  </a:lnTo>
                  <a:lnTo>
                    <a:pt x="4829746" y="393700"/>
                  </a:lnTo>
                  <a:lnTo>
                    <a:pt x="4782027" y="368300"/>
                  </a:lnTo>
                  <a:lnTo>
                    <a:pt x="4731183" y="355600"/>
                  </a:lnTo>
                  <a:lnTo>
                    <a:pt x="4677375" y="330200"/>
                  </a:lnTo>
                  <a:lnTo>
                    <a:pt x="4620768" y="330200"/>
                  </a:lnTo>
                  <a:lnTo>
                    <a:pt x="4612736" y="304800"/>
                  </a:lnTo>
                  <a:lnTo>
                    <a:pt x="1645285" y="304800"/>
                  </a:lnTo>
                  <a:lnTo>
                    <a:pt x="1601139" y="279400"/>
                  </a:lnTo>
                  <a:lnTo>
                    <a:pt x="1509400" y="254000"/>
                  </a:lnTo>
                  <a:lnTo>
                    <a:pt x="1462076" y="254000"/>
                  </a:lnTo>
                  <a:lnTo>
                    <a:pt x="1365188" y="228600"/>
                  </a:lnTo>
                  <a:close/>
                </a:path>
                <a:path w="5220970" h="2578100">
                  <a:moveTo>
                    <a:pt x="4169072" y="2197099"/>
                  </a:moveTo>
                  <a:lnTo>
                    <a:pt x="3426079" y="2197099"/>
                  </a:lnTo>
                  <a:lnTo>
                    <a:pt x="3524863" y="2222499"/>
                  </a:lnTo>
                  <a:lnTo>
                    <a:pt x="3684353" y="2260599"/>
                  </a:lnTo>
                  <a:lnTo>
                    <a:pt x="3910187" y="2260599"/>
                  </a:lnTo>
                  <a:lnTo>
                    <a:pt x="4019347" y="2235199"/>
                  </a:lnTo>
                  <a:lnTo>
                    <a:pt x="4121277" y="2209799"/>
                  </a:lnTo>
                  <a:lnTo>
                    <a:pt x="4169072" y="2197099"/>
                  </a:lnTo>
                  <a:close/>
                </a:path>
                <a:path w="5220970" h="2578100">
                  <a:moveTo>
                    <a:pt x="641819" y="2108199"/>
                  </a:moveTo>
                  <a:lnTo>
                    <a:pt x="533756" y="2108199"/>
                  </a:lnTo>
                  <a:lnTo>
                    <a:pt x="587316" y="2120899"/>
                  </a:lnTo>
                  <a:lnTo>
                    <a:pt x="641819" y="2108199"/>
                  </a:lnTo>
                  <a:close/>
                </a:path>
                <a:path w="5220970" h="2578100">
                  <a:moveTo>
                    <a:pt x="2330117" y="76200"/>
                  </a:moveTo>
                  <a:lnTo>
                    <a:pt x="2079087" y="76200"/>
                  </a:lnTo>
                  <a:lnTo>
                    <a:pt x="1983332" y="101600"/>
                  </a:lnTo>
                  <a:lnTo>
                    <a:pt x="1892961" y="127000"/>
                  </a:lnTo>
                  <a:lnTo>
                    <a:pt x="1850363" y="152400"/>
                  </a:lnTo>
                  <a:lnTo>
                    <a:pt x="1809791" y="165100"/>
                  </a:lnTo>
                  <a:lnTo>
                    <a:pt x="1771474" y="190500"/>
                  </a:lnTo>
                  <a:lnTo>
                    <a:pt x="1735637" y="215900"/>
                  </a:lnTo>
                  <a:lnTo>
                    <a:pt x="1702509" y="241300"/>
                  </a:lnTo>
                  <a:lnTo>
                    <a:pt x="1672316" y="266700"/>
                  </a:lnTo>
                  <a:lnTo>
                    <a:pt x="1645285" y="304800"/>
                  </a:lnTo>
                  <a:lnTo>
                    <a:pt x="4612736" y="304800"/>
                  </a:lnTo>
                  <a:lnTo>
                    <a:pt x="4581247" y="241300"/>
                  </a:lnTo>
                  <a:lnTo>
                    <a:pt x="4550727" y="203200"/>
                  </a:lnTo>
                  <a:lnTo>
                    <a:pt x="2679573" y="190500"/>
                  </a:lnTo>
                  <a:lnTo>
                    <a:pt x="2644735" y="177800"/>
                  </a:lnTo>
                  <a:lnTo>
                    <a:pt x="2607754" y="152400"/>
                  </a:lnTo>
                  <a:lnTo>
                    <a:pt x="2568773" y="139700"/>
                  </a:lnTo>
                  <a:lnTo>
                    <a:pt x="2527935" y="127000"/>
                  </a:lnTo>
                  <a:lnTo>
                    <a:pt x="2479639" y="101600"/>
                  </a:lnTo>
                  <a:lnTo>
                    <a:pt x="2430419" y="88900"/>
                  </a:lnTo>
                  <a:lnTo>
                    <a:pt x="2380503" y="88900"/>
                  </a:lnTo>
                  <a:lnTo>
                    <a:pt x="2330117" y="76200"/>
                  </a:lnTo>
                  <a:close/>
                </a:path>
                <a:path w="5220970" h="2578100">
                  <a:moveTo>
                    <a:pt x="3243153" y="0"/>
                  </a:moveTo>
                  <a:lnTo>
                    <a:pt x="3088055" y="0"/>
                  </a:lnTo>
                  <a:lnTo>
                    <a:pt x="3037532" y="12700"/>
                  </a:lnTo>
                  <a:lnTo>
                    <a:pt x="2988198" y="12700"/>
                  </a:lnTo>
                  <a:lnTo>
                    <a:pt x="2940414" y="25400"/>
                  </a:lnTo>
                  <a:lnTo>
                    <a:pt x="2894539" y="50800"/>
                  </a:lnTo>
                  <a:lnTo>
                    <a:pt x="2850934" y="63500"/>
                  </a:lnTo>
                  <a:lnTo>
                    <a:pt x="2809960" y="88900"/>
                  </a:lnTo>
                  <a:lnTo>
                    <a:pt x="2771976" y="114300"/>
                  </a:lnTo>
                  <a:lnTo>
                    <a:pt x="2737343" y="139700"/>
                  </a:lnTo>
                  <a:lnTo>
                    <a:pt x="2706422" y="165100"/>
                  </a:lnTo>
                  <a:lnTo>
                    <a:pt x="2679573" y="190500"/>
                  </a:lnTo>
                  <a:lnTo>
                    <a:pt x="4538310" y="190500"/>
                  </a:lnTo>
                  <a:lnTo>
                    <a:pt x="4513476" y="165100"/>
                  </a:lnTo>
                  <a:lnTo>
                    <a:pt x="4484376" y="139700"/>
                  </a:lnTo>
                  <a:lnTo>
                    <a:pt x="3582289" y="139700"/>
                  </a:lnTo>
                  <a:lnTo>
                    <a:pt x="3542569" y="101600"/>
                  </a:lnTo>
                  <a:lnTo>
                    <a:pt x="3497992" y="76200"/>
                  </a:lnTo>
                  <a:lnTo>
                    <a:pt x="3448986" y="50800"/>
                  </a:lnTo>
                  <a:lnTo>
                    <a:pt x="3395979" y="38100"/>
                  </a:lnTo>
                  <a:lnTo>
                    <a:pt x="3243153" y="0"/>
                  </a:lnTo>
                  <a:close/>
                </a:path>
                <a:path w="5220970" h="2578100">
                  <a:moveTo>
                    <a:pt x="4138774" y="0"/>
                  </a:moveTo>
                  <a:lnTo>
                    <a:pt x="3936601" y="0"/>
                  </a:lnTo>
                  <a:lnTo>
                    <a:pt x="3838222" y="25400"/>
                  </a:lnTo>
                  <a:lnTo>
                    <a:pt x="3744800" y="50800"/>
                  </a:lnTo>
                  <a:lnTo>
                    <a:pt x="3700688" y="63500"/>
                  </a:lnTo>
                  <a:lnTo>
                    <a:pt x="3658701" y="88900"/>
                  </a:lnTo>
                  <a:lnTo>
                    <a:pt x="3619136" y="114300"/>
                  </a:lnTo>
                  <a:lnTo>
                    <a:pt x="3582289" y="139700"/>
                  </a:lnTo>
                  <a:lnTo>
                    <a:pt x="4484376" y="139700"/>
                  </a:lnTo>
                  <a:lnTo>
                    <a:pt x="4469826" y="127000"/>
                  </a:lnTo>
                  <a:lnTo>
                    <a:pt x="4420108" y="88900"/>
                  </a:lnTo>
                  <a:lnTo>
                    <a:pt x="4377263" y="76200"/>
                  </a:lnTo>
                  <a:lnTo>
                    <a:pt x="4332406" y="50800"/>
                  </a:lnTo>
                  <a:lnTo>
                    <a:pt x="4237840" y="25400"/>
                  </a:lnTo>
                  <a:lnTo>
                    <a:pt x="4138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87062"/>
              <a:ext cx="5220970" cy="2585720"/>
            </a:xfrm>
            <a:custGeom>
              <a:avLst/>
              <a:gdLst/>
              <a:ahLst/>
              <a:cxnLst/>
              <a:rect l="l" t="t" r="r" b="b"/>
              <a:pathLst>
                <a:path w="5220970" h="2585720">
                  <a:moveTo>
                    <a:pt x="408698" y="851235"/>
                  </a:moveTo>
                  <a:lnTo>
                    <a:pt x="402799" y="812144"/>
                  </a:lnTo>
                  <a:lnTo>
                    <a:pt x="401071" y="773428"/>
                  </a:lnTo>
                  <a:lnTo>
                    <a:pt x="403394" y="735190"/>
                  </a:lnTo>
                  <a:lnTo>
                    <a:pt x="409648" y="697535"/>
                  </a:lnTo>
                  <a:lnTo>
                    <a:pt x="419713" y="660569"/>
                  </a:lnTo>
                  <a:lnTo>
                    <a:pt x="433470" y="624396"/>
                  </a:lnTo>
                  <a:lnTo>
                    <a:pt x="450800" y="589120"/>
                  </a:lnTo>
                  <a:lnTo>
                    <a:pt x="471582" y="554847"/>
                  </a:lnTo>
                  <a:lnTo>
                    <a:pt x="495696" y="521680"/>
                  </a:lnTo>
                  <a:lnTo>
                    <a:pt x="523023" y="489726"/>
                  </a:lnTo>
                  <a:lnTo>
                    <a:pt x="553444" y="459088"/>
                  </a:lnTo>
                  <a:lnTo>
                    <a:pt x="586838" y="429871"/>
                  </a:lnTo>
                  <a:lnTo>
                    <a:pt x="623086" y="402181"/>
                  </a:lnTo>
                  <a:lnTo>
                    <a:pt x="662069" y="376121"/>
                  </a:lnTo>
                  <a:lnTo>
                    <a:pt x="703665" y="351796"/>
                  </a:lnTo>
                  <a:lnTo>
                    <a:pt x="747756" y="329311"/>
                  </a:lnTo>
                  <a:lnTo>
                    <a:pt x="794222" y="308771"/>
                  </a:lnTo>
                  <a:lnTo>
                    <a:pt x="842944" y="290281"/>
                  </a:lnTo>
                  <a:lnTo>
                    <a:pt x="893801" y="273945"/>
                  </a:lnTo>
                  <a:lnTo>
                    <a:pt x="946674" y="259868"/>
                  </a:lnTo>
                  <a:lnTo>
                    <a:pt x="1001443" y="248154"/>
                  </a:lnTo>
                  <a:lnTo>
                    <a:pt x="1057988" y="238909"/>
                  </a:lnTo>
                  <a:lnTo>
                    <a:pt x="1116190" y="232237"/>
                  </a:lnTo>
                  <a:lnTo>
                    <a:pt x="1166226" y="228755"/>
                  </a:lnTo>
                  <a:lnTo>
                    <a:pt x="1216279" y="227302"/>
                  </a:lnTo>
                  <a:lnTo>
                    <a:pt x="1266213" y="227862"/>
                  </a:lnTo>
                  <a:lnTo>
                    <a:pt x="1315894" y="230417"/>
                  </a:lnTo>
                  <a:lnTo>
                    <a:pt x="1365188" y="234949"/>
                  </a:lnTo>
                  <a:lnTo>
                    <a:pt x="1413960" y="241443"/>
                  </a:lnTo>
                  <a:lnTo>
                    <a:pt x="1462076" y="249880"/>
                  </a:lnTo>
                  <a:lnTo>
                    <a:pt x="1509400" y="260244"/>
                  </a:lnTo>
                  <a:lnTo>
                    <a:pt x="1555800" y="272517"/>
                  </a:lnTo>
                  <a:lnTo>
                    <a:pt x="1601139" y="286682"/>
                  </a:lnTo>
                  <a:lnTo>
                    <a:pt x="1645285" y="302722"/>
                  </a:lnTo>
                  <a:lnTo>
                    <a:pt x="1672316" y="271902"/>
                  </a:lnTo>
                  <a:lnTo>
                    <a:pt x="1702509" y="243100"/>
                  </a:lnTo>
                  <a:lnTo>
                    <a:pt x="1735637" y="216363"/>
                  </a:lnTo>
                  <a:lnTo>
                    <a:pt x="1771474" y="191736"/>
                  </a:lnTo>
                  <a:lnTo>
                    <a:pt x="1809791" y="169267"/>
                  </a:lnTo>
                  <a:lnTo>
                    <a:pt x="1850363" y="149001"/>
                  </a:lnTo>
                  <a:lnTo>
                    <a:pt x="1892961" y="130986"/>
                  </a:lnTo>
                  <a:lnTo>
                    <a:pt x="1937360" y="115266"/>
                  </a:lnTo>
                  <a:lnTo>
                    <a:pt x="1983332" y="101890"/>
                  </a:lnTo>
                  <a:lnTo>
                    <a:pt x="2030650" y="90902"/>
                  </a:lnTo>
                  <a:lnTo>
                    <a:pt x="2079087" y="82350"/>
                  </a:lnTo>
                  <a:lnTo>
                    <a:pt x="2128417" y="76280"/>
                  </a:lnTo>
                  <a:lnTo>
                    <a:pt x="2178412" y="72739"/>
                  </a:lnTo>
                  <a:lnTo>
                    <a:pt x="2228845" y="71772"/>
                  </a:lnTo>
                  <a:lnTo>
                    <a:pt x="2279489" y="73426"/>
                  </a:lnTo>
                  <a:lnTo>
                    <a:pt x="2330117" y="77747"/>
                  </a:lnTo>
                  <a:lnTo>
                    <a:pt x="2380503" y="84783"/>
                  </a:lnTo>
                  <a:lnTo>
                    <a:pt x="2430419" y="94579"/>
                  </a:lnTo>
                  <a:lnTo>
                    <a:pt x="2479639" y="107181"/>
                  </a:lnTo>
                  <a:lnTo>
                    <a:pt x="2527935" y="122636"/>
                  </a:lnTo>
                  <a:lnTo>
                    <a:pt x="2568773" y="138386"/>
                  </a:lnTo>
                  <a:lnTo>
                    <a:pt x="2607754" y="156053"/>
                  </a:lnTo>
                  <a:lnTo>
                    <a:pt x="2644735" y="175554"/>
                  </a:lnTo>
                  <a:lnTo>
                    <a:pt x="2679573" y="196804"/>
                  </a:lnTo>
                  <a:lnTo>
                    <a:pt x="2706422" y="165083"/>
                  </a:lnTo>
                  <a:lnTo>
                    <a:pt x="2737343" y="135886"/>
                  </a:lnTo>
                  <a:lnTo>
                    <a:pt x="2771976" y="109294"/>
                  </a:lnTo>
                  <a:lnTo>
                    <a:pt x="2809960" y="85388"/>
                  </a:lnTo>
                  <a:lnTo>
                    <a:pt x="2850934" y="64247"/>
                  </a:lnTo>
                  <a:lnTo>
                    <a:pt x="2894539" y="45953"/>
                  </a:lnTo>
                  <a:lnTo>
                    <a:pt x="2940414" y="30586"/>
                  </a:lnTo>
                  <a:lnTo>
                    <a:pt x="2988198" y="18226"/>
                  </a:lnTo>
                  <a:lnTo>
                    <a:pt x="3037532" y="8955"/>
                  </a:lnTo>
                  <a:lnTo>
                    <a:pt x="3088055" y="2853"/>
                  </a:lnTo>
                  <a:lnTo>
                    <a:pt x="3139406" y="0"/>
                  </a:lnTo>
                  <a:lnTo>
                    <a:pt x="3191226" y="476"/>
                  </a:lnTo>
                  <a:lnTo>
                    <a:pt x="3243153" y="4363"/>
                  </a:lnTo>
                  <a:lnTo>
                    <a:pt x="3294828" y="11741"/>
                  </a:lnTo>
                  <a:lnTo>
                    <a:pt x="3345890" y="22691"/>
                  </a:lnTo>
                  <a:lnTo>
                    <a:pt x="3395979" y="37292"/>
                  </a:lnTo>
                  <a:lnTo>
                    <a:pt x="3448986" y="57469"/>
                  </a:lnTo>
                  <a:lnTo>
                    <a:pt x="3497992" y="81457"/>
                  </a:lnTo>
                  <a:lnTo>
                    <a:pt x="3542569" y="109016"/>
                  </a:lnTo>
                  <a:lnTo>
                    <a:pt x="3582289" y="139908"/>
                  </a:lnTo>
                  <a:lnTo>
                    <a:pt x="3619136" y="113553"/>
                  </a:lnTo>
                  <a:lnTo>
                    <a:pt x="3658701" y="89911"/>
                  </a:lnTo>
                  <a:lnTo>
                    <a:pt x="3700688" y="68999"/>
                  </a:lnTo>
                  <a:lnTo>
                    <a:pt x="3744800" y="50834"/>
                  </a:lnTo>
                  <a:lnTo>
                    <a:pt x="3790744" y="35432"/>
                  </a:lnTo>
                  <a:lnTo>
                    <a:pt x="3838222" y="22810"/>
                  </a:lnTo>
                  <a:lnTo>
                    <a:pt x="3886939" y="12982"/>
                  </a:lnTo>
                  <a:lnTo>
                    <a:pt x="3936601" y="5967"/>
                  </a:lnTo>
                  <a:lnTo>
                    <a:pt x="3986910" y="1780"/>
                  </a:lnTo>
                  <a:lnTo>
                    <a:pt x="4037573" y="437"/>
                  </a:lnTo>
                  <a:lnTo>
                    <a:pt x="4088293" y="1956"/>
                  </a:lnTo>
                  <a:lnTo>
                    <a:pt x="4138774" y="6351"/>
                  </a:lnTo>
                  <a:lnTo>
                    <a:pt x="4188722" y="13640"/>
                  </a:lnTo>
                  <a:lnTo>
                    <a:pt x="4237840" y="23839"/>
                  </a:lnTo>
                  <a:lnTo>
                    <a:pt x="4285833" y="36965"/>
                  </a:lnTo>
                  <a:lnTo>
                    <a:pt x="4332406" y="53033"/>
                  </a:lnTo>
                  <a:lnTo>
                    <a:pt x="4377263" y="72059"/>
                  </a:lnTo>
                  <a:lnTo>
                    <a:pt x="4420108" y="94061"/>
                  </a:lnTo>
                  <a:lnTo>
                    <a:pt x="4469826" y="125461"/>
                  </a:lnTo>
                  <a:lnTo>
                    <a:pt x="4513476" y="160219"/>
                  </a:lnTo>
                  <a:lnTo>
                    <a:pt x="4550727" y="197947"/>
                  </a:lnTo>
                  <a:lnTo>
                    <a:pt x="4581247" y="238258"/>
                  </a:lnTo>
                  <a:lnTo>
                    <a:pt x="4604704" y="280763"/>
                  </a:lnTo>
                  <a:lnTo>
                    <a:pt x="4620768" y="325074"/>
                  </a:lnTo>
                  <a:lnTo>
                    <a:pt x="4677375" y="337193"/>
                  </a:lnTo>
                  <a:lnTo>
                    <a:pt x="4731183" y="352382"/>
                  </a:lnTo>
                  <a:lnTo>
                    <a:pt x="4782027" y="370454"/>
                  </a:lnTo>
                  <a:lnTo>
                    <a:pt x="4829746" y="391220"/>
                  </a:lnTo>
                  <a:lnTo>
                    <a:pt x="4874179" y="414491"/>
                  </a:lnTo>
                  <a:lnTo>
                    <a:pt x="4915163" y="440080"/>
                  </a:lnTo>
                  <a:lnTo>
                    <a:pt x="4952536" y="467797"/>
                  </a:lnTo>
                  <a:lnTo>
                    <a:pt x="4986136" y="497454"/>
                  </a:lnTo>
                  <a:lnTo>
                    <a:pt x="5015801" y="528862"/>
                  </a:lnTo>
                  <a:lnTo>
                    <a:pt x="5041369" y="561833"/>
                  </a:lnTo>
                  <a:lnTo>
                    <a:pt x="5062678" y="596178"/>
                  </a:lnTo>
                  <a:lnTo>
                    <a:pt x="5079567" y="631709"/>
                  </a:lnTo>
                  <a:lnTo>
                    <a:pt x="5091872" y="668237"/>
                  </a:lnTo>
                  <a:lnTo>
                    <a:pt x="5102086" y="743530"/>
                  </a:lnTo>
                  <a:lnTo>
                    <a:pt x="5099670" y="781919"/>
                  </a:lnTo>
                  <a:lnTo>
                    <a:pt x="5092023" y="820550"/>
                  </a:lnTo>
                  <a:lnTo>
                    <a:pt x="5078984" y="859236"/>
                  </a:lnTo>
                  <a:lnTo>
                    <a:pt x="5057713" y="902385"/>
                  </a:lnTo>
                  <a:lnTo>
                    <a:pt x="5049139" y="916386"/>
                  </a:lnTo>
                  <a:lnTo>
                    <a:pt x="5085022" y="949966"/>
                  </a:lnTo>
                  <a:lnTo>
                    <a:pt x="5116631" y="984694"/>
                  </a:lnTo>
                  <a:lnTo>
                    <a:pt x="5143994" y="1020421"/>
                  </a:lnTo>
                  <a:lnTo>
                    <a:pt x="5167142" y="1056995"/>
                  </a:lnTo>
                  <a:lnTo>
                    <a:pt x="5186103" y="1094269"/>
                  </a:lnTo>
                  <a:lnTo>
                    <a:pt x="5200908" y="1132092"/>
                  </a:lnTo>
                  <a:lnTo>
                    <a:pt x="5211586" y="1170315"/>
                  </a:lnTo>
                  <a:lnTo>
                    <a:pt x="5218167" y="1208789"/>
                  </a:lnTo>
                  <a:lnTo>
                    <a:pt x="5220680" y="1247363"/>
                  </a:lnTo>
                  <a:lnTo>
                    <a:pt x="5219154" y="1285888"/>
                  </a:lnTo>
                  <a:lnTo>
                    <a:pt x="5213619" y="1324215"/>
                  </a:lnTo>
                  <a:lnTo>
                    <a:pt x="5204106" y="1362194"/>
                  </a:lnTo>
                  <a:lnTo>
                    <a:pt x="5190642" y="1399676"/>
                  </a:lnTo>
                  <a:lnTo>
                    <a:pt x="5173259" y="1436510"/>
                  </a:lnTo>
                  <a:lnTo>
                    <a:pt x="5151984" y="1472548"/>
                  </a:lnTo>
                  <a:lnTo>
                    <a:pt x="5126849" y="1507639"/>
                  </a:lnTo>
                  <a:lnTo>
                    <a:pt x="5097882" y="1541635"/>
                  </a:lnTo>
                  <a:lnTo>
                    <a:pt x="5065114" y="1574386"/>
                  </a:lnTo>
                  <a:lnTo>
                    <a:pt x="5028573" y="1605741"/>
                  </a:lnTo>
                  <a:lnTo>
                    <a:pt x="4988289" y="1635553"/>
                  </a:lnTo>
                  <a:lnTo>
                    <a:pt x="4944292" y="1663670"/>
                  </a:lnTo>
                  <a:lnTo>
                    <a:pt x="4896612" y="1689943"/>
                  </a:lnTo>
                  <a:lnTo>
                    <a:pt x="4853286" y="1710647"/>
                  </a:lnTo>
                  <a:lnTo>
                    <a:pt x="4808186" y="1729395"/>
                  </a:lnTo>
                  <a:lnTo>
                    <a:pt x="4761463" y="1746144"/>
                  </a:lnTo>
                  <a:lnTo>
                    <a:pt x="4713271" y="1760857"/>
                  </a:lnTo>
                  <a:lnTo>
                    <a:pt x="4663764" y="1773492"/>
                  </a:lnTo>
                  <a:lnTo>
                    <a:pt x="4613094" y="1784009"/>
                  </a:lnTo>
                  <a:lnTo>
                    <a:pt x="4561415" y="1792368"/>
                  </a:lnTo>
                  <a:lnTo>
                    <a:pt x="4508881" y="1798528"/>
                  </a:lnTo>
                  <a:lnTo>
                    <a:pt x="4506080" y="1837122"/>
                  </a:lnTo>
                  <a:lnTo>
                    <a:pt x="4498717" y="1874831"/>
                  </a:lnTo>
                  <a:lnTo>
                    <a:pt x="4486973" y="1911536"/>
                  </a:lnTo>
                  <a:lnTo>
                    <a:pt x="4471033" y="1947116"/>
                  </a:lnTo>
                  <a:lnTo>
                    <a:pt x="4451082" y="1981452"/>
                  </a:lnTo>
                  <a:lnTo>
                    <a:pt x="4427301" y="2014423"/>
                  </a:lnTo>
                  <a:lnTo>
                    <a:pt x="4399876" y="2045908"/>
                  </a:lnTo>
                  <a:lnTo>
                    <a:pt x="4368989" y="2075789"/>
                  </a:lnTo>
                  <a:lnTo>
                    <a:pt x="4334826" y="2103943"/>
                  </a:lnTo>
                  <a:lnTo>
                    <a:pt x="4297568" y="2130252"/>
                  </a:lnTo>
                  <a:lnTo>
                    <a:pt x="4257401" y="2154595"/>
                  </a:lnTo>
                  <a:lnTo>
                    <a:pt x="4214508" y="2176852"/>
                  </a:lnTo>
                  <a:lnTo>
                    <a:pt x="4169072" y="2196903"/>
                  </a:lnTo>
                  <a:lnTo>
                    <a:pt x="4121277" y="2214626"/>
                  </a:lnTo>
                  <a:lnTo>
                    <a:pt x="4071308" y="2229904"/>
                  </a:lnTo>
                  <a:lnTo>
                    <a:pt x="4019347" y="2242614"/>
                  </a:lnTo>
                  <a:lnTo>
                    <a:pt x="3965579" y="2252637"/>
                  </a:lnTo>
                  <a:lnTo>
                    <a:pt x="3910187" y="2259852"/>
                  </a:lnTo>
                  <a:lnTo>
                    <a:pt x="3853356" y="2264140"/>
                  </a:lnTo>
                  <a:lnTo>
                    <a:pt x="3795267" y="2265380"/>
                  </a:lnTo>
                  <a:lnTo>
                    <a:pt x="3739520" y="2263639"/>
                  </a:lnTo>
                  <a:lnTo>
                    <a:pt x="3684353" y="2258995"/>
                  </a:lnTo>
                  <a:lnTo>
                    <a:pt x="3630019" y="2251498"/>
                  </a:lnTo>
                  <a:lnTo>
                    <a:pt x="3576771" y="2241199"/>
                  </a:lnTo>
                  <a:lnTo>
                    <a:pt x="3524863" y="2228150"/>
                  </a:lnTo>
                  <a:lnTo>
                    <a:pt x="3474548" y="2212402"/>
                  </a:lnTo>
                  <a:lnTo>
                    <a:pt x="3426079" y="2194006"/>
                  </a:lnTo>
                  <a:lnTo>
                    <a:pt x="3408656" y="2228366"/>
                  </a:lnTo>
                  <a:lnTo>
                    <a:pt x="3388210" y="2261460"/>
                  </a:lnTo>
                  <a:lnTo>
                    <a:pt x="3364875" y="2293240"/>
                  </a:lnTo>
                  <a:lnTo>
                    <a:pt x="3338787" y="2323658"/>
                  </a:lnTo>
                  <a:lnTo>
                    <a:pt x="3310083" y="2352666"/>
                  </a:lnTo>
                  <a:lnTo>
                    <a:pt x="3278898" y="2380214"/>
                  </a:lnTo>
                  <a:lnTo>
                    <a:pt x="3245368" y="2406255"/>
                  </a:lnTo>
                  <a:lnTo>
                    <a:pt x="3209628" y="2430740"/>
                  </a:lnTo>
                  <a:lnTo>
                    <a:pt x="3171816" y="2453620"/>
                  </a:lnTo>
                  <a:lnTo>
                    <a:pt x="3132066" y="2474847"/>
                  </a:lnTo>
                  <a:lnTo>
                    <a:pt x="3090515" y="2494373"/>
                  </a:lnTo>
                  <a:lnTo>
                    <a:pt x="3047298" y="2512148"/>
                  </a:lnTo>
                  <a:lnTo>
                    <a:pt x="3002552" y="2528125"/>
                  </a:lnTo>
                  <a:lnTo>
                    <a:pt x="2956411" y="2542255"/>
                  </a:lnTo>
                  <a:lnTo>
                    <a:pt x="2909013" y="2554490"/>
                  </a:lnTo>
                  <a:lnTo>
                    <a:pt x="2860492" y="2564781"/>
                  </a:lnTo>
                  <a:lnTo>
                    <a:pt x="2810985" y="2573080"/>
                  </a:lnTo>
                  <a:lnTo>
                    <a:pt x="2760628" y="2579337"/>
                  </a:lnTo>
                  <a:lnTo>
                    <a:pt x="2709556" y="2583506"/>
                  </a:lnTo>
                  <a:lnTo>
                    <a:pt x="2657905" y="2585536"/>
                  </a:lnTo>
                  <a:lnTo>
                    <a:pt x="2605812" y="2585380"/>
                  </a:lnTo>
                  <a:lnTo>
                    <a:pt x="2553412" y="2582990"/>
                  </a:lnTo>
                  <a:lnTo>
                    <a:pt x="2500840" y="2578316"/>
                  </a:lnTo>
                  <a:lnTo>
                    <a:pt x="2448233" y="2571311"/>
                  </a:lnTo>
                  <a:lnTo>
                    <a:pt x="2395728" y="2561925"/>
                  </a:lnTo>
                  <a:lnTo>
                    <a:pt x="2341599" y="2549613"/>
                  </a:lnTo>
                  <a:lnTo>
                    <a:pt x="2289126" y="2534906"/>
                  </a:lnTo>
                  <a:lnTo>
                    <a:pt x="2238469" y="2517883"/>
                  </a:lnTo>
                  <a:lnTo>
                    <a:pt x="2189790" y="2498626"/>
                  </a:lnTo>
                  <a:lnTo>
                    <a:pt x="2143252" y="2477216"/>
                  </a:lnTo>
                  <a:lnTo>
                    <a:pt x="2099014" y="2453733"/>
                  </a:lnTo>
                  <a:lnTo>
                    <a:pt x="2057239" y="2428259"/>
                  </a:lnTo>
                  <a:lnTo>
                    <a:pt x="2018088" y="2400873"/>
                  </a:lnTo>
                  <a:lnTo>
                    <a:pt x="1981724" y="2371657"/>
                  </a:lnTo>
                  <a:lnTo>
                    <a:pt x="1948307" y="2340691"/>
                  </a:lnTo>
                  <a:lnTo>
                    <a:pt x="1901590" y="2358274"/>
                  </a:lnTo>
                  <a:lnTo>
                    <a:pt x="1854032" y="2373906"/>
                  </a:lnTo>
                  <a:lnTo>
                    <a:pt x="1805742" y="2387605"/>
                  </a:lnTo>
                  <a:lnTo>
                    <a:pt x="1756829" y="2399390"/>
                  </a:lnTo>
                  <a:lnTo>
                    <a:pt x="1707402" y="2409279"/>
                  </a:lnTo>
                  <a:lnTo>
                    <a:pt x="1657571" y="2417289"/>
                  </a:lnTo>
                  <a:lnTo>
                    <a:pt x="1607446" y="2423441"/>
                  </a:lnTo>
                  <a:lnTo>
                    <a:pt x="1557136" y="2427750"/>
                  </a:lnTo>
                  <a:lnTo>
                    <a:pt x="1506751" y="2430236"/>
                  </a:lnTo>
                  <a:lnTo>
                    <a:pt x="1456399" y="2430917"/>
                  </a:lnTo>
                  <a:lnTo>
                    <a:pt x="1406191" y="2429811"/>
                  </a:lnTo>
                  <a:lnTo>
                    <a:pt x="1356236" y="2426936"/>
                  </a:lnTo>
                  <a:lnTo>
                    <a:pt x="1306644" y="2422310"/>
                  </a:lnTo>
                  <a:lnTo>
                    <a:pt x="1257523" y="2415952"/>
                  </a:lnTo>
                  <a:lnTo>
                    <a:pt x="1208984" y="2407879"/>
                  </a:lnTo>
                  <a:lnTo>
                    <a:pt x="1161136" y="2398111"/>
                  </a:lnTo>
                  <a:lnTo>
                    <a:pt x="1114088" y="2386664"/>
                  </a:lnTo>
                  <a:lnTo>
                    <a:pt x="1067950" y="2373558"/>
                  </a:lnTo>
                  <a:lnTo>
                    <a:pt x="1022832" y="2358810"/>
                  </a:lnTo>
                  <a:lnTo>
                    <a:pt x="978842" y="2342439"/>
                  </a:lnTo>
                  <a:lnTo>
                    <a:pt x="936091" y="2324462"/>
                  </a:lnTo>
                  <a:lnTo>
                    <a:pt x="894688" y="2304899"/>
                  </a:lnTo>
                  <a:lnTo>
                    <a:pt x="854742" y="2283766"/>
                  </a:lnTo>
                  <a:lnTo>
                    <a:pt x="816363" y="2261083"/>
                  </a:lnTo>
                  <a:lnTo>
                    <a:pt x="779660" y="2236868"/>
                  </a:lnTo>
                  <a:lnTo>
                    <a:pt x="744743" y="2211138"/>
                  </a:lnTo>
                  <a:lnTo>
                    <a:pt x="711721" y="2183912"/>
                  </a:lnTo>
                  <a:lnTo>
                    <a:pt x="680704" y="2155209"/>
                  </a:lnTo>
                  <a:lnTo>
                    <a:pt x="651802" y="2125045"/>
                  </a:lnTo>
                  <a:lnTo>
                    <a:pt x="641819" y="2113615"/>
                  </a:lnTo>
                  <a:lnTo>
                    <a:pt x="587316" y="2116031"/>
                  </a:lnTo>
                  <a:lnTo>
                    <a:pt x="533756" y="2114811"/>
                  </a:lnTo>
                  <a:lnTo>
                    <a:pt x="481438" y="2110111"/>
                  </a:lnTo>
                  <a:lnTo>
                    <a:pt x="430659" y="2102086"/>
                  </a:lnTo>
                  <a:lnTo>
                    <a:pt x="381716" y="2090893"/>
                  </a:lnTo>
                  <a:lnTo>
                    <a:pt x="334907" y="2076687"/>
                  </a:lnTo>
                  <a:lnTo>
                    <a:pt x="290531" y="2059624"/>
                  </a:lnTo>
                  <a:lnTo>
                    <a:pt x="248884" y="2039860"/>
                  </a:lnTo>
                  <a:lnTo>
                    <a:pt x="210264" y="2017551"/>
                  </a:lnTo>
                  <a:lnTo>
                    <a:pt x="174969" y="1992854"/>
                  </a:lnTo>
                  <a:lnTo>
                    <a:pt x="143296" y="1965923"/>
                  </a:lnTo>
                  <a:lnTo>
                    <a:pt x="115544" y="1936915"/>
                  </a:lnTo>
                  <a:lnTo>
                    <a:pt x="92009" y="1905985"/>
                  </a:lnTo>
                  <a:lnTo>
                    <a:pt x="58784" y="1838986"/>
                  </a:lnTo>
                  <a:lnTo>
                    <a:pt x="46067" y="1758941"/>
                  </a:lnTo>
                  <a:lnTo>
                    <a:pt x="50736" y="1715123"/>
                  </a:lnTo>
                  <a:lnTo>
                    <a:pt x="63457" y="1672259"/>
                  </a:lnTo>
                  <a:lnTo>
                    <a:pt x="83990" y="1630832"/>
                  </a:lnTo>
                  <a:lnTo>
                    <a:pt x="112096" y="1591326"/>
                  </a:lnTo>
                  <a:lnTo>
                    <a:pt x="147535" y="1554227"/>
                  </a:lnTo>
                  <a:lnTo>
                    <a:pt x="190068" y="1520017"/>
                  </a:lnTo>
                  <a:lnTo>
                    <a:pt x="138366" y="1496983"/>
                  </a:lnTo>
                  <a:lnTo>
                    <a:pt x="91958" y="1470686"/>
                  </a:lnTo>
                  <a:lnTo>
                    <a:pt x="50987" y="1441491"/>
                  </a:lnTo>
                  <a:lnTo>
                    <a:pt x="15595" y="1409762"/>
                  </a:lnTo>
                  <a:lnTo>
                    <a:pt x="0" y="1391944"/>
                  </a:lnTo>
                </a:path>
                <a:path w="5220970" h="2585720">
                  <a:moveTo>
                    <a:pt x="0" y="1033290"/>
                  </a:moveTo>
                  <a:lnTo>
                    <a:pt x="30803" y="1002011"/>
                  </a:lnTo>
                  <a:lnTo>
                    <a:pt x="66070" y="973288"/>
                  </a:lnTo>
                  <a:lnTo>
                    <a:pt x="105358" y="947346"/>
                  </a:lnTo>
                  <a:lnTo>
                    <a:pt x="148286" y="924349"/>
                  </a:lnTo>
                  <a:lnTo>
                    <a:pt x="194475" y="904459"/>
                  </a:lnTo>
                  <a:lnTo>
                    <a:pt x="243545" y="887839"/>
                  </a:lnTo>
                  <a:lnTo>
                    <a:pt x="295116" y="874654"/>
                  </a:lnTo>
                  <a:lnTo>
                    <a:pt x="348808" y="865065"/>
                  </a:lnTo>
                  <a:lnTo>
                    <a:pt x="404241" y="859236"/>
                  </a:lnTo>
                  <a:lnTo>
                    <a:pt x="408698" y="851235"/>
                  </a:lnTo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745" y="1918588"/>
              <a:ext cx="4851400" cy="2199005"/>
            </a:xfrm>
            <a:custGeom>
              <a:avLst/>
              <a:gdLst/>
              <a:ahLst/>
              <a:cxnLst/>
              <a:rect l="l" t="t" r="r" b="b"/>
              <a:pathLst>
                <a:path w="4851400" h="2199004">
                  <a:moveTo>
                    <a:pt x="309994" y="1426083"/>
                  </a:moveTo>
                  <a:lnTo>
                    <a:pt x="255972" y="1427088"/>
                  </a:lnTo>
                  <a:lnTo>
                    <a:pt x="202354" y="1424432"/>
                  </a:lnTo>
                  <a:lnTo>
                    <a:pt x="149544" y="1418177"/>
                  </a:lnTo>
                  <a:lnTo>
                    <a:pt x="97945" y="1408387"/>
                  </a:lnTo>
                  <a:lnTo>
                    <a:pt x="47963" y="1395126"/>
                  </a:lnTo>
                  <a:lnTo>
                    <a:pt x="0" y="1378458"/>
                  </a:lnTo>
                </a:path>
                <a:path w="4851400" h="2199004">
                  <a:moveTo>
                    <a:pt x="583514" y="1947926"/>
                  </a:moveTo>
                  <a:lnTo>
                    <a:pt x="550508" y="1955855"/>
                  </a:lnTo>
                  <a:lnTo>
                    <a:pt x="516829" y="1962308"/>
                  </a:lnTo>
                  <a:lnTo>
                    <a:pt x="482583" y="1967285"/>
                  </a:lnTo>
                  <a:lnTo>
                    <a:pt x="447878" y="1970786"/>
                  </a:lnTo>
                </a:path>
                <a:path w="4851400" h="2199004">
                  <a:moveTo>
                    <a:pt x="1752180" y="2198751"/>
                  </a:moveTo>
                  <a:lnTo>
                    <a:pt x="1728687" y="2173853"/>
                  </a:lnTo>
                  <a:lnTo>
                    <a:pt x="1707207" y="2148157"/>
                  </a:lnTo>
                  <a:lnTo>
                    <a:pt x="1687797" y="2121723"/>
                  </a:lnTo>
                  <a:lnTo>
                    <a:pt x="1670519" y="2094611"/>
                  </a:lnTo>
                </a:path>
                <a:path w="4851400" h="2199004">
                  <a:moveTo>
                    <a:pt x="3263480" y="1939163"/>
                  </a:moveTo>
                  <a:lnTo>
                    <a:pt x="3258720" y="1968111"/>
                  </a:lnTo>
                  <a:lnTo>
                    <a:pt x="3251685" y="1996821"/>
                  </a:lnTo>
                  <a:lnTo>
                    <a:pt x="3242388" y="2025245"/>
                  </a:lnTo>
                  <a:lnTo>
                    <a:pt x="3230841" y="2053336"/>
                  </a:lnTo>
                </a:path>
                <a:path w="4851400" h="2199004">
                  <a:moveTo>
                    <a:pt x="3912323" y="1233297"/>
                  </a:moveTo>
                  <a:lnTo>
                    <a:pt x="3967306" y="1253121"/>
                  </a:lnTo>
                  <a:lnTo>
                    <a:pt x="4018889" y="1275830"/>
                  </a:lnTo>
                  <a:lnTo>
                    <a:pt x="4066891" y="1301229"/>
                  </a:lnTo>
                  <a:lnTo>
                    <a:pt x="4111131" y="1329123"/>
                  </a:lnTo>
                  <a:lnTo>
                    <a:pt x="4151429" y="1359317"/>
                  </a:lnTo>
                  <a:lnTo>
                    <a:pt x="4187605" y="1391615"/>
                  </a:lnTo>
                  <a:lnTo>
                    <a:pt x="4219477" y="1425824"/>
                  </a:lnTo>
                  <a:lnTo>
                    <a:pt x="4246864" y="1461748"/>
                  </a:lnTo>
                  <a:lnTo>
                    <a:pt x="4269587" y="1499191"/>
                  </a:lnTo>
                  <a:lnTo>
                    <a:pt x="4287464" y="1537961"/>
                  </a:lnTo>
                  <a:lnTo>
                    <a:pt x="4300315" y="1577860"/>
                  </a:lnTo>
                  <a:lnTo>
                    <a:pt x="4307959" y="1618695"/>
                  </a:lnTo>
                  <a:lnTo>
                    <a:pt x="4310214" y="1660271"/>
                  </a:lnTo>
                </a:path>
                <a:path w="4851400" h="2199004">
                  <a:moveTo>
                    <a:pt x="4850853" y="778510"/>
                  </a:moveTo>
                  <a:lnTo>
                    <a:pt x="4824540" y="814733"/>
                  </a:lnTo>
                  <a:lnTo>
                    <a:pt x="4793447" y="849054"/>
                  </a:lnTo>
                  <a:lnTo>
                    <a:pt x="4757795" y="881279"/>
                  </a:lnTo>
                  <a:lnTo>
                    <a:pt x="4717802" y="911211"/>
                  </a:lnTo>
                  <a:lnTo>
                    <a:pt x="4673688" y="938657"/>
                  </a:lnTo>
                </a:path>
                <a:path w="4851400" h="2199004">
                  <a:moveTo>
                    <a:pt x="4425657" y="184531"/>
                  </a:moveTo>
                  <a:lnTo>
                    <a:pt x="4430090" y="203340"/>
                  </a:lnTo>
                  <a:lnTo>
                    <a:pt x="4433119" y="222234"/>
                  </a:lnTo>
                  <a:lnTo>
                    <a:pt x="4434766" y="241198"/>
                  </a:lnTo>
                  <a:lnTo>
                    <a:pt x="4435055" y="260223"/>
                  </a:lnTo>
                </a:path>
                <a:path w="4851400" h="2199004">
                  <a:moveTo>
                    <a:pt x="3294214" y="96393"/>
                  </a:moveTo>
                  <a:lnTo>
                    <a:pt x="3312921" y="70669"/>
                  </a:lnTo>
                  <a:lnTo>
                    <a:pt x="3334331" y="45958"/>
                  </a:lnTo>
                  <a:lnTo>
                    <a:pt x="3358383" y="22365"/>
                  </a:lnTo>
                  <a:lnTo>
                    <a:pt x="3385019" y="0"/>
                  </a:lnTo>
                </a:path>
                <a:path w="4851400" h="2199004">
                  <a:moveTo>
                    <a:pt x="2445219" y="142366"/>
                  </a:moveTo>
                  <a:lnTo>
                    <a:pt x="2453282" y="120921"/>
                  </a:lnTo>
                  <a:lnTo>
                    <a:pt x="2463333" y="99869"/>
                  </a:lnTo>
                  <a:lnTo>
                    <a:pt x="2475312" y="79269"/>
                  </a:lnTo>
                  <a:lnTo>
                    <a:pt x="2489161" y="59182"/>
                  </a:lnTo>
                </a:path>
                <a:path w="4851400" h="2199004">
                  <a:moveTo>
                    <a:pt x="1449031" y="170561"/>
                  </a:moveTo>
                  <a:lnTo>
                    <a:pt x="1491467" y="188287"/>
                  </a:lnTo>
                  <a:lnTo>
                    <a:pt x="1532201" y="207692"/>
                  </a:lnTo>
                  <a:lnTo>
                    <a:pt x="1571100" y="228693"/>
                  </a:lnTo>
                  <a:lnTo>
                    <a:pt x="1608035" y="251206"/>
                  </a:lnTo>
                </a:path>
                <a:path w="4851400" h="2199004">
                  <a:moveTo>
                    <a:pt x="240728" y="804545"/>
                  </a:moveTo>
                  <a:lnTo>
                    <a:pt x="231902" y="783645"/>
                  </a:lnTo>
                  <a:lnTo>
                    <a:pt x="224328" y="762508"/>
                  </a:lnTo>
                  <a:lnTo>
                    <a:pt x="218013" y="741179"/>
                  </a:lnTo>
                  <a:lnTo>
                    <a:pt x="212966" y="719709"/>
                  </a:lnTo>
                </a:path>
              </a:pathLst>
            </a:custGeom>
            <a:ln w="15875">
              <a:solidFill>
                <a:srgbClr val="DEB3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5092" y="529590"/>
            <a:ext cx="97389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Performing </a:t>
            </a:r>
            <a:r>
              <a:rPr sz="43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4300" b="0" spc="-80" dirty="0">
                <a:solidFill>
                  <a:srgbClr val="252525"/>
                </a:solidFill>
                <a:latin typeface="Times New Roman"/>
                <a:cs typeface="Times New Roman"/>
              </a:rPr>
              <a:t>Arithmetic </a:t>
            </a:r>
            <a:r>
              <a:rPr sz="4300" b="0" spc="15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4300" b="0" spc="-140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4300" b="0" spc="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300" b="0" spc="-15" dirty="0">
                <a:solidFill>
                  <a:srgbClr val="252525"/>
                </a:solidFill>
                <a:latin typeface="Times New Roman"/>
                <a:cs typeface="Times New Roman"/>
              </a:rPr>
              <a:t>Operation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316" y="2242566"/>
            <a:ext cx="41433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31165" algn="l"/>
                <a:tab pos="431800" algn="l"/>
              </a:tabLst>
            </a:pPr>
            <a:r>
              <a:rPr sz="2800" b="1" spc="-60" dirty="0">
                <a:solidFill>
                  <a:srgbClr val="00AFEF"/>
                </a:solidFill>
                <a:latin typeface="Times New Roman"/>
                <a:cs typeface="Times New Roman"/>
              </a:rPr>
              <a:t>R1out,</a:t>
            </a:r>
            <a:r>
              <a:rPr sz="2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00AFEF"/>
                </a:solidFill>
                <a:latin typeface="Times New Roman"/>
                <a:cs typeface="Times New Roman"/>
              </a:rPr>
              <a:t>Yin</a:t>
            </a:r>
            <a:endParaRPr sz="28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AutoNum type="arabicPeriod"/>
              <a:tabLst>
                <a:tab pos="431165" algn="l"/>
                <a:tab pos="431800" algn="l"/>
              </a:tabLst>
            </a:pPr>
            <a:r>
              <a:rPr sz="28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R2out, </a:t>
            </a:r>
            <a:r>
              <a:rPr sz="2800" b="1" spc="-60" dirty="0">
                <a:solidFill>
                  <a:srgbClr val="00AFEF"/>
                </a:solidFill>
                <a:latin typeface="Times New Roman"/>
                <a:cs typeface="Times New Roman"/>
              </a:rPr>
              <a:t>SelectY, </a:t>
            </a:r>
            <a:r>
              <a:rPr sz="2800" b="1" spc="-50" dirty="0">
                <a:solidFill>
                  <a:srgbClr val="00AFEF"/>
                </a:solidFill>
                <a:latin typeface="Times New Roman"/>
                <a:cs typeface="Times New Roman"/>
              </a:rPr>
              <a:t>Add,</a:t>
            </a:r>
            <a:r>
              <a:rPr sz="2800" b="1" spc="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Zin</a:t>
            </a:r>
            <a:endParaRPr sz="28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AutoNum type="arabicPeriod"/>
              <a:tabLst>
                <a:tab pos="431165" algn="l"/>
                <a:tab pos="431800" algn="l"/>
              </a:tabLst>
            </a:pPr>
            <a:r>
              <a:rPr sz="2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Zout,</a:t>
            </a:r>
            <a:r>
              <a:rPr sz="2800" b="1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R3in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18176" y="1517903"/>
            <a:ext cx="6973823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719" y="4637659"/>
            <a:ext cx="437769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The </a:t>
            </a:r>
            <a:r>
              <a:rPr sz="2000" b="1" spc="-15" dirty="0">
                <a:latin typeface="Times New Roman"/>
                <a:cs typeface="Times New Roman"/>
              </a:rPr>
              <a:t>MUX </a:t>
            </a:r>
            <a:r>
              <a:rPr sz="2000" b="1" spc="20" dirty="0">
                <a:latin typeface="Times New Roman"/>
                <a:cs typeface="Times New Roman"/>
              </a:rPr>
              <a:t>selects </a:t>
            </a:r>
            <a:r>
              <a:rPr sz="2000" b="1" spc="-30" dirty="0">
                <a:latin typeface="Times New Roman"/>
                <a:cs typeface="Times New Roman"/>
              </a:rPr>
              <a:t>either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15" dirty="0">
                <a:latin typeface="Times New Roman"/>
                <a:cs typeface="Times New Roman"/>
              </a:rPr>
              <a:t>output </a:t>
            </a:r>
            <a:r>
              <a:rPr sz="2000" b="1" spc="-10" dirty="0">
                <a:latin typeface="Times New Roman"/>
                <a:cs typeface="Times New Roman"/>
              </a:rPr>
              <a:t>of  </a:t>
            </a:r>
            <a:r>
              <a:rPr sz="2000" b="1" spc="-25" dirty="0">
                <a:latin typeface="Times New Roman"/>
                <a:cs typeface="Times New Roman"/>
              </a:rPr>
              <a:t>register </a:t>
            </a:r>
            <a:r>
              <a:rPr sz="2000" b="1" spc="-130" dirty="0">
                <a:latin typeface="Times New Roman"/>
                <a:cs typeface="Times New Roman"/>
              </a:rPr>
              <a:t>Y </a:t>
            </a:r>
            <a:r>
              <a:rPr sz="2000" b="1" spc="-80" dirty="0">
                <a:latin typeface="Times New Roman"/>
                <a:cs typeface="Times New Roman"/>
              </a:rPr>
              <a:t>or </a:t>
            </a:r>
            <a:r>
              <a:rPr sz="2000" b="1" spc="-45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constant </a:t>
            </a:r>
            <a:r>
              <a:rPr sz="2000" b="1" spc="-35" dirty="0">
                <a:latin typeface="Times New Roman"/>
                <a:cs typeface="Times New Roman"/>
              </a:rPr>
              <a:t>value </a:t>
            </a:r>
            <a:r>
              <a:rPr sz="2000" b="1" spc="-65" dirty="0">
                <a:latin typeface="Times New Roman"/>
                <a:cs typeface="Times New Roman"/>
              </a:rPr>
              <a:t>4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15" dirty="0">
                <a:latin typeface="Times New Roman"/>
                <a:cs typeface="Times New Roman"/>
              </a:rPr>
              <a:t>be  </a:t>
            </a:r>
            <a:r>
              <a:rPr sz="2000" b="1" spc="-35" dirty="0">
                <a:latin typeface="Times New Roman"/>
                <a:cs typeface="Times New Roman"/>
              </a:rPr>
              <a:t>provided </a:t>
            </a:r>
            <a:r>
              <a:rPr sz="2000" b="1" spc="5" dirty="0">
                <a:latin typeface="Times New Roman"/>
                <a:cs typeface="Times New Roman"/>
              </a:rPr>
              <a:t>as </a:t>
            </a:r>
            <a:r>
              <a:rPr sz="2000" b="1" spc="-15" dirty="0">
                <a:latin typeface="Times New Roman"/>
                <a:cs typeface="Times New Roman"/>
              </a:rPr>
              <a:t>input </a:t>
            </a:r>
            <a:r>
              <a:rPr sz="2000" b="1" spc="-130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latin typeface="Times New Roman"/>
                <a:cs typeface="Times New Roman"/>
              </a:rPr>
              <a:t>of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60" dirty="0">
                <a:latin typeface="Times New Roman"/>
                <a:cs typeface="Times New Roman"/>
              </a:rPr>
              <a:t>ALU.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constant </a:t>
            </a:r>
            <a:r>
              <a:rPr sz="2000" b="1" spc="-65" dirty="0">
                <a:latin typeface="Times New Roman"/>
                <a:cs typeface="Times New Roman"/>
              </a:rPr>
              <a:t>4 </a:t>
            </a:r>
            <a:r>
              <a:rPr sz="2000" b="1" spc="25" dirty="0">
                <a:latin typeface="Times New Roman"/>
                <a:cs typeface="Times New Roman"/>
              </a:rPr>
              <a:t>is </a:t>
            </a:r>
            <a:r>
              <a:rPr sz="2000" b="1" spc="20" dirty="0">
                <a:latin typeface="Times New Roman"/>
                <a:cs typeface="Times New Roman"/>
              </a:rPr>
              <a:t>used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increment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10" dirty="0">
                <a:latin typeface="Times New Roman"/>
                <a:cs typeface="Times New Roman"/>
              </a:rPr>
              <a:t>contents </a:t>
            </a:r>
            <a:r>
              <a:rPr sz="2000" b="1" spc="-10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45" dirty="0">
                <a:latin typeface="Times New Roman"/>
                <a:cs typeface="Times New Roman"/>
              </a:rPr>
              <a:t>program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counter.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275" y="1087627"/>
            <a:ext cx="1009269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All </a:t>
            </a:r>
            <a:r>
              <a:rPr sz="20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other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signals </a:t>
            </a:r>
            <a:r>
              <a:rPr sz="20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are</a:t>
            </a:r>
            <a:r>
              <a:rPr sz="2000" b="1" spc="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inactive.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4965" algn="l"/>
                <a:tab pos="356235" algn="l"/>
                <a:tab pos="3046730" algn="l"/>
                <a:tab pos="6234430" algn="l"/>
              </a:tabLst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In 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step </a:t>
            </a:r>
            <a:r>
              <a:rPr sz="20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1, 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output</a:t>
            </a:r>
            <a:r>
              <a:rPr sz="2000" b="1" spc="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of	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register  </a:t>
            </a:r>
            <a:r>
              <a:rPr sz="2000" b="1" spc="-125" dirty="0">
                <a:solidFill>
                  <a:srgbClr val="C00000"/>
                </a:solidFill>
                <a:latin typeface="Times New Roman"/>
                <a:cs typeface="Times New Roman"/>
              </a:rPr>
              <a:t>R1 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b="1" spc="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input</a:t>
            </a:r>
            <a:r>
              <a:rPr sz="2000" b="1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of	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register </a:t>
            </a:r>
            <a:r>
              <a:rPr sz="20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Y </a:t>
            </a: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enabled,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causing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 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contents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000" b="1" spc="-125" dirty="0">
                <a:solidFill>
                  <a:srgbClr val="C00000"/>
                </a:solidFill>
                <a:latin typeface="Times New Roman"/>
                <a:cs typeface="Times New Roman"/>
              </a:rPr>
              <a:t>R1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be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transferred </a:t>
            </a:r>
            <a:r>
              <a:rPr sz="20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over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bus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000" b="1" spc="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Step</a:t>
            </a:r>
            <a:r>
              <a:rPr sz="20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2,</a:t>
            </a:r>
            <a:r>
              <a:rPr sz="20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multiplexer’s</a:t>
            </a:r>
            <a:r>
              <a:rPr sz="20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select</a:t>
            </a:r>
            <a:r>
              <a:rPr sz="2000" b="1" spc="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signal</a:t>
            </a:r>
            <a:r>
              <a:rPr sz="2000" b="1" spc="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0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0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Select</a:t>
            </a:r>
            <a:r>
              <a:rPr sz="2000" b="1" spc="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Y,</a:t>
            </a:r>
            <a:r>
              <a:rPr sz="20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causing</a:t>
            </a:r>
            <a:r>
              <a:rPr sz="2000" b="1" spc="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multiplexer</a:t>
            </a:r>
            <a:r>
              <a:rPr sz="2000" b="1" spc="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0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gate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contents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register </a:t>
            </a:r>
            <a:r>
              <a:rPr sz="20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Y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0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ALU.</a:t>
            </a:r>
            <a:endParaRPr sz="2000">
              <a:latin typeface="Times New Roman"/>
              <a:cs typeface="Times New Roman"/>
            </a:endParaRPr>
          </a:p>
          <a:p>
            <a:pPr marL="927100" marR="6350" lvl="1">
              <a:lnSpc>
                <a:spcPct val="100000"/>
              </a:lnSpc>
              <a:buChar char="•"/>
              <a:tabLst>
                <a:tab pos="1090295" algn="l"/>
              </a:tabLst>
            </a:pPr>
            <a:r>
              <a:rPr sz="20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At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same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time,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contents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0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R2 </a:t>
            </a:r>
            <a:r>
              <a:rPr sz="20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are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gated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onto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bus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and, </a:t>
            </a:r>
            <a:r>
              <a:rPr sz="20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hence,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to 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input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endParaRPr sz="2000">
              <a:latin typeface="Times New Roman"/>
              <a:cs typeface="Times New Roman"/>
            </a:endParaRPr>
          </a:p>
          <a:p>
            <a:pPr marL="927100" marR="6985" lvl="1">
              <a:lnSpc>
                <a:spcPct val="100000"/>
              </a:lnSpc>
              <a:buChar char="•"/>
              <a:tabLst>
                <a:tab pos="1102995" algn="l"/>
              </a:tabLst>
            </a:pPr>
            <a:r>
              <a:rPr sz="20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function </a:t>
            </a: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performed 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by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ALU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depends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signals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applied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its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control 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lines.</a:t>
            </a:r>
            <a:endParaRPr sz="2000">
              <a:latin typeface="Times New Roman"/>
              <a:cs typeface="Times New Roman"/>
            </a:endParaRPr>
          </a:p>
          <a:p>
            <a:pPr marL="1089660" lvl="1" indent="-163195">
              <a:lnSpc>
                <a:spcPct val="100000"/>
              </a:lnSpc>
              <a:buChar char="•"/>
              <a:tabLst>
                <a:tab pos="1090295" algn="l"/>
              </a:tabLst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20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case,</a:t>
            </a:r>
            <a:r>
              <a:rPr sz="20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ADD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line</a:t>
            </a:r>
            <a:r>
              <a:rPr sz="20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000" b="1" spc="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set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1,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causing</a:t>
            </a:r>
            <a:r>
              <a:rPr sz="2000" b="1" spc="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output</a:t>
            </a:r>
            <a:r>
              <a:rPr sz="2000" b="1" spc="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000" b="1" spc="3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ALU</a:t>
            </a:r>
            <a:r>
              <a:rPr sz="20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be</a:t>
            </a:r>
            <a:r>
              <a:rPr sz="2000" b="1" spc="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two 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numbers </a:t>
            </a:r>
            <a:r>
              <a:rPr sz="2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at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inputs </a:t>
            </a:r>
            <a:r>
              <a:rPr sz="20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endParaRPr sz="2000">
              <a:latin typeface="Times New Roman"/>
              <a:cs typeface="Times New Roman"/>
            </a:endParaRPr>
          </a:p>
          <a:p>
            <a:pPr marL="1080770" lvl="1" indent="-154305">
              <a:lnSpc>
                <a:spcPct val="100000"/>
              </a:lnSpc>
              <a:buChar char="•"/>
              <a:tabLst>
                <a:tab pos="1081405" algn="l"/>
              </a:tabLst>
            </a:pPr>
            <a:r>
              <a:rPr sz="20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This sum </a:t>
            </a:r>
            <a:r>
              <a:rPr sz="20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loaded into </a:t>
            </a:r>
            <a:r>
              <a:rPr sz="20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Z </a:t>
            </a:r>
            <a:r>
              <a:rPr sz="20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because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its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input </a:t>
            </a:r>
            <a:r>
              <a:rPr sz="20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control </a:t>
            </a:r>
            <a:r>
              <a:rPr sz="20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signal </a:t>
            </a:r>
            <a:r>
              <a:rPr sz="20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000" b="1" spc="-1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activated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In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step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3,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contents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register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Z </a:t>
            </a: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transferred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 destination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register</a:t>
            </a:r>
            <a:r>
              <a:rPr sz="20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R3.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This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last </a:t>
            </a: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transfer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cannot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be </a:t>
            </a:r>
            <a:r>
              <a:rPr sz="20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carried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out 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during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step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2,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because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only 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one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register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output</a:t>
            </a:r>
            <a:r>
              <a:rPr sz="2000" b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can 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connected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bus 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during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any </a:t>
            </a:r>
            <a:r>
              <a:rPr sz="2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clock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cycle.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0725" y="1240358"/>
            <a:ext cx="82080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0" dirty="0">
                <a:solidFill>
                  <a:srgbClr val="252525"/>
                </a:solidFill>
                <a:latin typeface="Times New Roman"/>
                <a:cs typeface="Times New Roman"/>
              </a:rPr>
              <a:t>Fetching </a:t>
            </a:r>
            <a:r>
              <a:rPr sz="4400" b="0" spc="-1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4400" b="0" spc="-145" dirty="0">
                <a:solidFill>
                  <a:srgbClr val="252525"/>
                </a:solidFill>
                <a:latin typeface="Times New Roman"/>
                <a:cs typeface="Times New Roman"/>
              </a:rPr>
              <a:t>Word </a:t>
            </a:r>
            <a:r>
              <a:rPr sz="4400" b="0" spc="-1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4400" b="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130" dirty="0">
                <a:solidFill>
                  <a:srgbClr val="252525"/>
                </a:solidFill>
                <a:latin typeface="Times New Roman"/>
                <a:cs typeface="Times New Roman"/>
              </a:rPr>
              <a:t>Memory(Read)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4972" y="2528316"/>
            <a:ext cx="5782310" cy="3630295"/>
            <a:chOff x="3204972" y="2528316"/>
            <a:chExt cx="5782310" cy="3630295"/>
          </a:xfrm>
        </p:grpSpPr>
        <p:sp>
          <p:nvSpPr>
            <p:cNvPr id="5" name="object 5"/>
            <p:cNvSpPr/>
            <p:nvPr/>
          </p:nvSpPr>
          <p:spPr>
            <a:xfrm>
              <a:off x="3204972" y="2528316"/>
              <a:ext cx="5782056" cy="3630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0800" y="5480558"/>
              <a:ext cx="368300" cy="197485"/>
            </a:xfrm>
            <a:custGeom>
              <a:avLst/>
              <a:gdLst/>
              <a:ahLst/>
              <a:cxnLst/>
              <a:rect l="l" t="t" r="r" b="b"/>
              <a:pathLst>
                <a:path w="368300" h="197485">
                  <a:moveTo>
                    <a:pt x="0" y="57276"/>
                  </a:moveTo>
                  <a:lnTo>
                    <a:pt x="0" y="57276"/>
                  </a:lnTo>
                  <a:lnTo>
                    <a:pt x="95376" y="57276"/>
                  </a:lnTo>
                  <a:lnTo>
                    <a:pt x="101473" y="57276"/>
                  </a:lnTo>
                </a:path>
                <a:path w="368300" h="197485">
                  <a:moveTo>
                    <a:pt x="6476" y="133540"/>
                  </a:moveTo>
                  <a:lnTo>
                    <a:pt x="6476" y="133540"/>
                  </a:lnTo>
                  <a:lnTo>
                    <a:pt x="184276" y="133540"/>
                  </a:lnTo>
                  <a:lnTo>
                    <a:pt x="190373" y="133540"/>
                  </a:lnTo>
                </a:path>
                <a:path w="368300" h="197485">
                  <a:moveTo>
                    <a:pt x="336550" y="0"/>
                  </a:moveTo>
                  <a:lnTo>
                    <a:pt x="336550" y="0"/>
                  </a:lnTo>
                  <a:lnTo>
                    <a:pt x="336550" y="101853"/>
                  </a:lnTo>
                  <a:lnTo>
                    <a:pt x="343026" y="114465"/>
                  </a:lnTo>
                  <a:lnTo>
                    <a:pt x="349123" y="139661"/>
                  </a:lnTo>
                  <a:lnTo>
                    <a:pt x="355600" y="152615"/>
                  </a:lnTo>
                  <a:lnTo>
                    <a:pt x="355600" y="158737"/>
                  </a:lnTo>
                  <a:lnTo>
                    <a:pt x="362076" y="177825"/>
                  </a:lnTo>
                  <a:lnTo>
                    <a:pt x="362076" y="184302"/>
                  </a:lnTo>
                  <a:lnTo>
                    <a:pt x="368173" y="19690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3174" y="3115182"/>
              <a:ext cx="209551" cy="95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24673" y="308038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0"/>
                  </a:lnTo>
                  <a:lnTo>
                    <a:pt x="0" y="146176"/>
                  </a:lnTo>
                  <a:lnTo>
                    <a:pt x="0" y="152273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662"/>
            <a:ext cx="12192000" cy="5654675"/>
            <a:chOff x="0" y="601662"/>
            <a:chExt cx="12192000" cy="5654675"/>
          </a:xfrm>
        </p:grpSpPr>
        <p:sp>
          <p:nvSpPr>
            <p:cNvPr id="3" name="object 3"/>
            <p:cNvSpPr/>
            <p:nvPr/>
          </p:nvSpPr>
          <p:spPr>
            <a:xfrm>
              <a:off x="7126035" y="3028384"/>
              <a:ext cx="3857585" cy="14652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26035" y="3028384"/>
              <a:ext cx="3857625" cy="1465580"/>
            </a:xfrm>
            <a:custGeom>
              <a:avLst/>
              <a:gdLst/>
              <a:ahLst/>
              <a:cxnLst/>
              <a:rect l="l" t="t" r="r" b="b"/>
              <a:pathLst>
                <a:path w="3857625" h="1465579">
                  <a:moveTo>
                    <a:pt x="351089" y="482403"/>
                  </a:moveTo>
                  <a:lnTo>
                    <a:pt x="345745" y="448507"/>
                  </a:lnTo>
                  <a:lnTo>
                    <a:pt x="347435" y="415188"/>
                  </a:lnTo>
                  <a:lnTo>
                    <a:pt x="355847" y="382659"/>
                  </a:lnTo>
                  <a:lnTo>
                    <a:pt x="391573" y="320826"/>
                  </a:lnTo>
                  <a:lnTo>
                    <a:pt x="418260" y="291949"/>
                  </a:lnTo>
                  <a:lnTo>
                    <a:pt x="450411" y="264718"/>
                  </a:lnTo>
                  <a:lnTo>
                    <a:pt x="487710" y="239346"/>
                  </a:lnTo>
                  <a:lnTo>
                    <a:pt x="529845" y="216047"/>
                  </a:lnTo>
                  <a:lnTo>
                    <a:pt x="576500" y="195034"/>
                  </a:lnTo>
                  <a:lnTo>
                    <a:pt x="627361" y="176522"/>
                  </a:lnTo>
                  <a:lnTo>
                    <a:pt x="682114" y="160725"/>
                  </a:lnTo>
                  <a:lnTo>
                    <a:pt x="740444" y="147855"/>
                  </a:lnTo>
                  <a:lnTo>
                    <a:pt x="802038" y="138127"/>
                  </a:lnTo>
                  <a:lnTo>
                    <a:pt x="866582" y="131756"/>
                  </a:lnTo>
                  <a:lnTo>
                    <a:pt x="916742" y="129323"/>
                  </a:lnTo>
                  <a:lnTo>
                    <a:pt x="966852" y="129057"/>
                  </a:lnTo>
                  <a:lnTo>
                    <a:pt x="1016658" y="130934"/>
                  </a:lnTo>
                  <a:lnTo>
                    <a:pt x="1065908" y="134931"/>
                  </a:lnTo>
                  <a:lnTo>
                    <a:pt x="1114348" y="141023"/>
                  </a:lnTo>
                  <a:lnTo>
                    <a:pt x="1161726" y="149186"/>
                  </a:lnTo>
                  <a:lnTo>
                    <a:pt x="1207787" y="159398"/>
                  </a:lnTo>
                  <a:lnTo>
                    <a:pt x="1252281" y="171634"/>
                  </a:lnTo>
                  <a:lnTo>
                    <a:pt x="1281119" y="147017"/>
                  </a:lnTo>
                  <a:lnTo>
                    <a:pt x="1314518" y="124763"/>
                  </a:lnTo>
                  <a:lnTo>
                    <a:pt x="1351994" y="104946"/>
                  </a:lnTo>
                  <a:lnTo>
                    <a:pt x="1393066" y="87642"/>
                  </a:lnTo>
                  <a:lnTo>
                    <a:pt x="1437251" y="72928"/>
                  </a:lnTo>
                  <a:lnTo>
                    <a:pt x="1484066" y="60879"/>
                  </a:lnTo>
                  <a:lnTo>
                    <a:pt x="1533030" y="51571"/>
                  </a:lnTo>
                  <a:lnTo>
                    <a:pt x="1583660" y="45079"/>
                  </a:lnTo>
                  <a:lnTo>
                    <a:pt x="1635473" y="41480"/>
                  </a:lnTo>
                  <a:lnTo>
                    <a:pt x="1687987" y="40849"/>
                  </a:lnTo>
                  <a:lnTo>
                    <a:pt x="1740720" y="43263"/>
                  </a:lnTo>
                  <a:lnTo>
                    <a:pt x="1793190" y="48796"/>
                  </a:lnTo>
                  <a:lnTo>
                    <a:pt x="1844913" y="57525"/>
                  </a:lnTo>
                  <a:lnTo>
                    <a:pt x="1895409" y="69526"/>
                  </a:lnTo>
                  <a:lnTo>
                    <a:pt x="1953559" y="88496"/>
                  </a:lnTo>
                  <a:lnTo>
                    <a:pt x="2005899" y="111563"/>
                  </a:lnTo>
                  <a:lnTo>
                    <a:pt x="2035363" y="85895"/>
                  </a:lnTo>
                  <a:lnTo>
                    <a:pt x="2070846" y="63296"/>
                  </a:lnTo>
                  <a:lnTo>
                    <a:pt x="2111543" y="43907"/>
                  </a:lnTo>
                  <a:lnTo>
                    <a:pt x="2156647" y="27866"/>
                  </a:lnTo>
                  <a:lnTo>
                    <a:pt x="2205350" y="15314"/>
                  </a:lnTo>
                  <a:lnTo>
                    <a:pt x="2256847" y="6393"/>
                  </a:lnTo>
                  <a:lnTo>
                    <a:pt x="2310330" y="1241"/>
                  </a:lnTo>
                  <a:lnTo>
                    <a:pt x="2364993" y="0"/>
                  </a:lnTo>
                  <a:lnTo>
                    <a:pt x="2420030" y="2808"/>
                  </a:lnTo>
                  <a:lnTo>
                    <a:pt x="2474633" y="9808"/>
                  </a:lnTo>
                  <a:lnTo>
                    <a:pt x="2527996" y="21139"/>
                  </a:lnTo>
                  <a:lnTo>
                    <a:pt x="2566586" y="32620"/>
                  </a:lnTo>
                  <a:lnTo>
                    <a:pt x="2602307" y="46221"/>
                  </a:lnTo>
                  <a:lnTo>
                    <a:pt x="2663759" y="79305"/>
                  </a:lnTo>
                  <a:lnTo>
                    <a:pt x="2701468" y="59055"/>
                  </a:lnTo>
                  <a:lnTo>
                    <a:pt x="2742820" y="41756"/>
                  </a:lnTo>
                  <a:lnTo>
                    <a:pt x="2787242" y="27434"/>
                  </a:lnTo>
                  <a:lnTo>
                    <a:pt x="2834160" y="16113"/>
                  </a:lnTo>
                  <a:lnTo>
                    <a:pt x="2883003" y="7818"/>
                  </a:lnTo>
                  <a:lnTo>
                    <a:pt x="2933197" y="2574"/>
                  </a:lnTo>
                  <a:lnTo>
                    <a:pt x="2984168" y="407"/>
                  </a:lnTo>
                  <a:lnTo>
                    <a:pt x="3035345" y="1340"/>
                  </a:lnTo>
                  <a:lnTo>
                    <a:pt x="3086153" y="5399"/>
                  </a:lnTo>
                  <a:lnTo>
                    <a:pt x="3136021" y="12610"/>
                  </a:lnTo>
                  <a:lnTo>
                    <a:pt x="3184374" y="22996"/>
                  </a:lnTo>
                  <a:lnTo>
                    <a:pt x="3230641" y="36583"/>
                  </a:lnTo>
                  <a:lnTo>
                    <a:pt x="3274248" y="53397"/>
                  </a:lnTo>
                  <a:lnTo>
                    <a:pt x="3326951" y="80801"/>
                  </a:lnTo>
                  <a:lnTo>
                    <a:pt x="3369450" y="112229"/>
                  </a:lnTo>
                  <a:lnTo>
                    <a:pt x="3400924" y="146944"/>
                  </a:lnTo>
                  <a:lnTo>
                    <a:pt x="3420552" y="184207"/>
                  </a:lnTo>
                  <a:lnTo>
                    <a:pt x="3481665" y="195177"/>
                  </a:lnTo>
                  <a:lnTo>
                    <a:pt x="3538055" y="209941"/>
                  </a:lnTo>
                  <a:lnTo>
                    <a:pt x="3589325" y="228139"/>
                  </a:lnTo>
                  <a:lnTo>
                    <a:pt x="3635073" y="249409"/>
                  </a:lnTo>
                  <a:lnTo>
                    <a:pt x="3674903" y="273393"/>
                  </a:lnTo>
                  <a:lnTo>
                    <a:pt x="3708413" y="299729"/>
                  </a:lnTo>
                  <a:lnTo>
                    <a:pt x="3735206" y="328057"/>
                  </a:lnTo>
                  <a:lnTo>
                    <a:pt x="3767041" y="389250"/>
                  </a:lnTo>
                  <a:lnTo>
                    <a:pt x="3771286" y="421394"/>
                  </a:lnTo>
                  <a:lnTo>
                    <a:pt x="3767217" y="454089"/>
                  </a:lnTo>
                  <a:lnTo>
                    <a:pt x="3749845" y="495214"/>
                  </a:lnTo>
                  <a:lnTo>
                    <a:pt x="3732718" y="519360"/>
                  </a:lnTo>
                  <a:lnTo>
                    <a:pt x="3772402" y="549550"/>
                  </a:lnTo>
                  <a:lnTo>
                    <a:pt x="3804426" y="581226"/>
                  </a:lnTo>
                  <a:lnTo>
                    <a:pt x="3828873" y="614061"/>
                  </a:lnTo>
                  <a:lnTo>
                    <a:pt x="3855368" y="681889"/>
                  </a:lnTo>
                  <a:lnTo>
                    <a:pt x="3857585" y="716225"/>
                  </a:lnTo>
                  <a:lnTo>
                    <a:pt x="3852558" y="750404"/>
                  </a:lnTo>
                  <a:lnTo>
                    <a:pt x="3821111" y="816975"/>
                  </a:lnTo>
                  <a:lnTo>
                    <a:pt x="3794857" y="848710"/>
                  </a:lnTo>
                  <a:lnTo>
                    <a:pt x="3761695" y="878972"/>
                  </a:lnTo>
                  <a:lnTo>
                    <a:pt x="3721708" y="907433"/>
                  </a:lnTo>
                  <a:lnTo>
                    <a:pt x="3674979" y="933764"/>
                  </a:lnTo>
                  <a:lnTo>
                    <a:pt x="3621593" y="957637"/>
                  </a:lnTo>
                  <a:lnTo>
                    <a:pt x="3579186" y="973047"/>
                  </a:lnTo>
                  <a:lnTo>
                    <a:pt x="3534560" y="986475"/>
                  </a:lnTo>
                  <a:lnTo>
                    <a:pt x="3487973" y="997864"/>
                  </a:lnTo>
                  <a:lnTo>
                    <a:pt x="3439682" y="1007157"/>
                  </a:lnTo>
                  <a:lnTo>
                    <a:pt x="3389944" y="1014299"/>
                  </a:lnTo>
                  <a:lnTo>
                    <a:pt x="3339018" y="1019232"/>
                  </a:lnTo>
                  <a:lnTo>
                    <a:pt x="3335065" y="1050300"/>
                  </a:lnTo>
                  <a:lnTo>
                    <a:pt x="3307549" y="1109007"/>
                  </a:lnTo>
                  <a:lnTo>
                    <a:pt x="3256488" y="1161813"/>
                  </a:lnTo>
                  <a:lnTo>
                    <a:pt x="3223101" y="1185506"/>
                  </a:lnTo>
                  <a:lnTo>
                    <a:pt x="3184998" y="1207128"/>
                  </a:lnTo>
                  <a:lnTo>
                    <a:pt x="3142568" y="1226479"/>
                  </a:lnTo>
                  <a:lnTo>
                    <a:pt x="3096201" y="1243361"/>
                  </a:lnTo>
                  <a:lnTo>
                    <a:pt x="3046286" y="1257575"/>
                  </a:lnTo>
                  <a:lnTo>
                    <a:pt x="2993214" y="1268922"/>
                  </a:lnTo>
                  <a:lnTo>
                    <a:pt x="2937375" y="1277203"/>
                  </a:lnTo>
                  <a:lnTo>
                    <a:pt x="2879158" y="1282219"/>
                  </a:lnTo>
                  <a:lnTo>
                    <a:pt x="2818953" y="1283773"/>
                  </a:lnTo>
                  <a:lnTo>
                    <a:pt x="2762205" y="1281912"/>
                  </a:lnTo>
                  <a:lnTo>
                    <a:pt x="2706439" y="1276845"/>
                  </a:lnTo>
                  <a:lnTo>
                    <a:pt x="2652148" y="1268658"/>
                  </a:lnTo>
                  <a:lnTo>
                    <a:pt x="2599826" y="1257434"/>
                  </a:lnTo>
                  <a:lnTo>
                    <a:pt x="2549967" y="1243260"/>
                  </a:lnTo>
                  <a:lnTo>
                    <a:pt x="2530520" y="1271635"/>
                  </a:lnTo>
                  <a:lnTo>
                    <a:pt x="2477950" y="1323569"/>
                  </a:lnTo>
                  <a:lnTo>
                    <a:pt x="2445457" y="1346952"/>
                  </a:lnTo>
                  <a:lnTo>
                    <a:pt x="2409245" y="1368495"/>
                  </a:lnTo>
                  <a:lnTo>
                    <a:pt x="2369628" y="1388113"/>
                  </a:lnTo>
                  <a:lnTo>
                    <a:pt x="2326921" y="1405717"/>
                  </a:lnTo>
                  <a:lnTo>
                    <a:pt x="2281439" y="1421219"/>
                  </a:lnTo>
                  <a:lnTo>
                    <a:pt x="2233496" y="1434534"/>
                  </a:lnTo>
                  <a:lnTo>
                    <a:pt x="2183408" y="1445573"/>
                  </a:lnTo>
                  <a:lnTo>
                    <a:pt x="2131489" y="1454249"/>
                  </a:lnTo>
                  <a:lnTo>
                    <a:pt x="2078053" y="1460475"/>
                  </a:lnTo>
                  <a:lnTo>
                    <a:pt x="2023416" y="1464163"/>
                  </a:lnTo>
                  <a:lnTo>
                    <a:pt x="1967891" y="1465226"/>
                  </a:lnTo>
                  <a:lnTo>
                    <a:pt x="1911794" y="1463577"/>
                  </a:lnTo>
                  <a:lnTo>
                    <a:pt x="1855440" y="1459129"/>
                  </a:lnTo>
                  <a:lnTo>
                    <a:pt x="1799143" y="1451794"/>
                  </a:lnTo>
                  <a:lnTo>
                    <a:pt x="1743115" y="1441404"/>
                  </a:lnTo>
                  <a:lnTo>
                    <a:pt x="1689666" y="1428284"/>
                  </a:lnTo>
                  <a:lnTo>
                    <a:pt x="1639136" y="1412565"/>
                  </a:lnTo>
                  <a:lnTo>
                    <a:pt x="1591865" y="1394378"/>
                  </a:lnTo>
                  <a:lnTo>
                    <a:pt x="1548194" y="1373853"/>
                  </a:lnTo>
                  <a:lnTo>
                    <a:pt x="1508461" y="1351123"/>
                  </a:lnTo>
                  <a:lnTo>
                    <a:pt x="1473007" y="1326318"/>
                  </a:lnTo>
                  <a:lnTo>
                    <a:pt x="1423436" y="1340408"/>
                  </a:lnTo>
                  <a:lnTo>
                    <a:pt x="1372652" y="1352184"/>
                  </a:lnTo>
                  <a:lnTo>
                    <a:pt x="1320896" y="1361675"/>
                  </a:lnTo>
                  <a:lnTo>
                    <a:pt x="1268414" y="1368914"/>
                  </a:lnTo>
                  <a:lnTo>
                    <a:pt x="1215447" y="1373933"/>
                  </a:lnTo>
                  <a:lnTo>
                    <a:pt x="1162239" y="1376762"/>
                  </a:lnTo>
                  <a:lnTo>
                    <a:pt x="1109033" y="1377433"/>
                  </a:lnTo>
                  <a:lnTo>
                    <a:pt x="1056073" y="1375978"/>
                  </a:lnTo>
                  <a:lnTo>
                    <a:pt x="1003601" y="1372428"/>
                  </a:lnTo>
                  <a:lnTo>
                    <a:pt x="951862" y="1366815"/>
                  </a:lnTo>
                  <a:lnTo>
                    <a:pt x="901098" y="1359170"/>
                  </a:lnTo>
                  <a:lnTo>
                    <a:pt x="851553" y="1349525"/>
                  </a:lnTo>
                  <a:lnTo>
                    <a:pt x="803470" y="1337912"/>
                  </a:lnTo>
                  <a:lnTo>
                    <a:pt x="757091" y="1324361"/>
                  </a:lnTo>
                  <a:lnTo>
                    <a:pt x="712662" y="1308905"/>
                  </a:lnTo>
                  <a:lnTo>
                    <a:pt x="670424" y="1291574"/>
                  </a:lnTo>
                  <a:lnTo>
                    <a:pt x="630620" y="1272402"/>
                  </a:lnTo>
                  <a:lnTo>
                    <a:pt x="593496" y="1251418"/>
                  </a:lnTo>
                  <a:lnTo>
                    <a:pt x="559292" y="1228655"/>
                  </a:lnTo>
                  <a:lnTo>
                    <a:pt x="528254" y="1204144"/>
                  </a:lnTo>
                  <a:lnTo>
                    <a:pt x="525714" y="1201985"/>
                  </a:lnTo>
                  <a:lnTo>
                    <a:pt x="523301" y="1199953"/>
                  </a:lnTo>
                  <a:lnTo>
                    <a:pt x="520888" y="1197794"/>
                  </a:lnTo>
                  <a:lnTo>
                    <a:pt x="463342" y="1199067"/>
                  </a:lnTo>
                  <a:lnTo>
                    <a:pt x="407459" y="1196072"/>
                  </a:lnTo>
                  <a:lnTo>
                    <a:pt x="353906" y="1189080"/>
                  </a:lnTo>
                  <a:lnTo>
                    <a:pt x="303350" y="1178363"/>
                  </a:lnTo>
                  <a:lnTo>
                    <a:pt x="256460" y="1164194"/>
                  </a:lnTo>
                  <a:lnTo>
                    <a:pt x="213902" y="1146844"/>
                  </a:lnTo>
                  <a:lnTo>
                    <a:pt x="176345" y="1126585"/>
                  </a:lnTo>
                  <a:lnTo>
                    <a:pt x="144455" y="1103689"/>
                  </a:lnTo>
                  <a:lnTo>
                    <a:pt x="100350" y="1051074"/>
                  </a:lnTo>
                  <a:lnTo>
                    <a:pt x="88816" y="978117"/>
                  </a:lnTo>
                  <a:lnTo>
                    <a:pt x="106249" y="935777"/>
                  </a:lnTo>
                  <a:lnTo>
                    <a:pt x="140850" y="896365"/>
                  </a:lnTo>
                  <a:lnTo>
                    <a:pt x="191704" y="861371"/>
                  </a:lnTo>
                  <a:lnTo>
                    <a:pt x="134760" y="840258"/>
                  </a:lnTo>
                  <a:lnTo>
                    <a:pt x="87293" y="814948"/>
                  </a:lnTo>
                  <a:lnTo>
                    <a:pt x="49694" y="786219"/>
                  </a:lnTo>
                  <a:lnTo>
                    <a:pt x="22352" y="754850"/>
                  </a:lnTo>
                  <a:lnTo>
                    <a:pt x="0" y="687305"/>
                  </a:lnTo>
                  <a:lnTo>
                    <a:pt x="5769" y="652687"/>
                  </a:lnTo>
                  <a:lnTo>
                    <a:pt x="23354" y="618544"/>
                  </a:lnTo>
                  <a:lnTo>
                    <a:pt x="53147" y="585654"/>
                  </a:lnTo>
                  <a:lnTo>
                    <a:pt x="88095" y="559532"/>
                  </a:lnTo>
                  <a:lnTo>
                    <a:pt x="129958" y="536871"/>
                  </a:lnTo>
                  <a:lnTo>
                    <a:pt x="177797" y="517978"/>
                  </a:lnTo>
                  <a:lnTo>
                    <a:pt x="230674" y="503160"/>
                  </a:lnTo>
                  <a:lnTo>
                    <a:pt x="287650" y="492723"/>
                  </a:lnTo>
                  <a:lnTo>
                    <a:pt x="347787" y="486975"/>
                  </a:lnTo>
                  <a:lnTo>
                    <a:pt x="351089" y="482403"/>
                  </a:lnTo>
                  <a:close/>
                </a:path>
                <a:path w="3857625" h="1465579">
                  <a:moveTo>
                    <a:pt x="421828" y="882707"/>
                  </a:moveTo>
                  <a:lnTo>
                    <a:pt x="374593" y="883112"/>
                  </a:lnTo>
                  <a:lnTo>
                    <a:pt x="327870" y="880555"/>
                  </a:lnTo>
                  <a:lnTo>
                    <a:pt x="282171" y="875090"/>
                  </a:lnTo>
                  <a:lnTo>
                    <a:pt x="238009" y="866772"/>
                  </a:lnTo>
                  <a:lnTo>
                    <a:pt x="195895" y="855656"/>
                  </a:lnTo>
                </a:path>
                <a:path w="3857625" h="1465579">
                  <a:moveTo>
                    <a:pt x="621091" y="1178363"/>
                  </a:moveTo>
                  <a:lnTo>
                    <a:pt x="597026" y="1182887"/>
                  </a:lnTo>
                  <a:lnTo>
                    <a:pt x="572497" y="1186554"/>
                  </a:lnTo>
                  <a:lnTo>
                    <a:pt x="547564" y="1189364"/>
                  </a:lnTo>
                  <a:lnTo>
                    <a:pt x="522285" y="1191317"/>
                  </a:lnTo>
                </a:path>
                <a:path w="3857625" h="1465579">
                  <a:moveTo>
                    <a:pt x="1472753" y="1320476"/>
                  </a:moveTo>
                  <a:lnTo>
                    <a:pt x="1455588" y="1306337"/>
                  </a:lnTo>
                  <a:lnTo>
                    <a:pt x="1439923" y="1291758"/>
                  </a:lnTo>
                  <a:lnTo>
                    <a:pt x="1425782" y="1276774"/>
                  </a:lnTo>
                  <a:lnTo>
                    <a:pt x="1413190" y="1261421"/>
                  </a:lnTo>
                </a:path>
                <a:path w="3857625" h="1465579">
                  <a:moveTo>
                    <a:pt x="2574097" y="1173410"/>
                  </a:moveTo>
                  <a:lnTo>
                    <a:pt x="2570618" y="1189761"/>
                  </a:lnTo>
                  <a:lnTo>
                    <a:pt x="2565508" y="1206017"/>
                  </a:lnTo>
                  <a:lnTo>
                    <a:pt x="2558755" y="1222130"/>
                  </a:lnTo>
                  <a:lnTo>
                    <a:pt x="2550348" y="1238053"/>
                  </a:lnTo>
                </a:path>
                <a:path w="3857625" h="1465579">
                  <a:moveTo>
                    <a:pt x="3046918" y="773360"/>
                  </a:moveTo>
                  <a:lnTo>
                    <a:pt x="3104011" y="790148"/>
                  </a:lnTo>
                  <a:lnTo>
                    <a:pt x="3155814" y="810236"/>
                  </a:lnTo>
                  <a:lnTo>
                    <a:pt x="3201928" y="833289"/>
                  </a:lnTo>
                  <a:lnTo>
                    <a:pt x="3241956" y="858977"/>
                  </a:lnTo>
                  <a:lnTo>
                    <a:pt x="3275499" y="886967"/>
                  </a:lnTo>
                  <a:lnTo>
                    <a:pt x="3302159" y="916926"/>
                  </a:lnTo>
                  <a:lnTo>
                    <a:pt x="3333237" y="981422"/>
                  </a:lnTo>
                  <a:lnTo>
                    <a:pt x="3336859" y="1015295"/>
                  </a:lnTo>
                </a:path>
                <a:path w="3857625" h="1465579">
                  <a:moveTo>
                    <a:pt x="3730813" y="515804"/>
                  </a:moveTo>
                  <a:lnTo>
                    <a:pt x="3706365" y="541241"/>
                  </a:lnTo>
                  <a:lnTo>
                    <a:pt x="3676488" y="565000"/>
                  </a:lnTo>
                  <a:lnTo>
                    <a:pt x="3641516" y="586830"/>
                  </a:lnTo>
                  <a:lnTo>
                    <a:pt x="3601781" y="606482"/>
                  </a:lnTo>
                </a:path>
                <a:path w="3857625" h="1465579">
                  <a:moveTo>
                    <a:pt x="3421060" y="179127"/>
                  </a:moveTo>
                  <a:lnTo>
                    <a:pt x="3424274" y="189816"/>
                  </a:lnTo>
                  <a:lnTo>
                    <a:pt x="3426489" y="200542"/>
                  </a:lnTo>
                  <a:lnTo>
                    <a:pt x="3427703" y="211291"/>
                  </a:lnTo>
                  <a:lnTo>
                    <a:pt x="3427918" y="222053"/>
                  </a:lnTo>
                </a:path>
                <a:path w="3857625" h="1465579">
                  <a:moveTo>
                    <a:pt x="2596449" y="129216"/>
                  </a:moveTo>
                  <a:lnTo>
                    <a:pt x="2610109" y="114628"/>
                  </a:lnTo>
                  <a:lnTo>
                    <a:pt x="2625722" y="100625"/>
                  </a:lnTo>
                  <a:lnTo>
                    <a:pt x="2643240" y="87264"/>
                  </a:lnTo>
                  <a:lnTo>
                    <a:pt x="2662616" y="74606"/>
                  </a:lnTo>
                </a:path>
                <a:path w="3857625" h="1465579">
                  <a:moveTo>
                    <a:pt x="1977832" y="155251"/>
                  </a:moveTo>
                  <a:lnTo>
                    <a:pt x="1983707" y="143084"/>
                  </a:lnTo>
                  <a:lnTo>
                    <a:pt x="1991024" y="131168"/>
                  </a:lnTo>
                  <a:lnTo>
                    <a:pt x="1999745" y="119514"/>
                  </a:lnTo>
                  <a:lnTo>
                    <a:pt x="2009836" y="108134"/>
                  </a:lnTo>
                </a:path>
                <a:path w="3857625" h="1465579">
                  <a:moveTo>
                    <a:pt x="1251773" y="171253"/>
                  </a:moveTo>
                  <a:lnTo>
                    <a:pt x="1282713" y="181272"/>
                  </a:lnTo>
                  <a:lnTo>
                    <a:pt x="1312415" y="192255"/>
                  </a:lnTo>
                  <a:lnTo>
                    <a:pt x="1340784" y="204167"/>
                  </a:lnTo>
                  <a:lnTo>
                    <a:pt x="1367724" y="216973"/>
                  </a:lnTo>
                </a:path>
                <a:path w="3857625" h="1465579">
                  <a:moveTo>
                    <a:pt x="371282" y="530536"/>
                  </a:moveTo>
                  <a:lnTo>
                    <a:pt x="364858" y="518657"/>
                  </a:lnTo>
                  <a:lnTo>
                    <a:pt x="359328" y="506660"/>
                  </a:lnTo>
                  <a:lnTo>
                    <a:pt x="354726" y="494567"/>
                  </a:lnTo>
                  <a:lnTo>
                    <a:pt x="351089" y="482403"/>
                  </a:lnTo>
                </a:path>
              </a:pathLst>
            </a:custGeom>
            <a:ln w="9525">
              <a:solidFill>
                <a:srgbClr val="D97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9009" y="979423"/>
            <a:ext cx="974153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response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varies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(cache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miss,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memory-mapped 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I/O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etc.)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accommodate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this,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processor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waits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until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receives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indication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requested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operation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been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completed (Memory-Function-Completed,</a:t>
            </a:r>
            <a:r>
              <a:rPr sz="2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MFC).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9009" y="3093610"/>
            <a:ext cx="4418965" cy="255143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2665730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20" dirty="0">
                <a:solidFill>
                  <a:srgbClr val="FF0000"/>
                </a:solidFill>
                <a:latin typeface="Times New Roman"/>
                <a:cs typeface="Times New Roman"/>
              </a:rPr>
              <a:t>1: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MAR	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[R1]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2: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Read Operation</a:t>
            </a:r>
            <a:r>
              <a:rPr sz="24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Started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3: 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Wait 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MFC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4: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Load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MDR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2352675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5: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R2	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[MDR]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0558" y="3391661"/>
            <a:ext cx="605790" cy="2127885"/>
          </a:xfrm>
          <a:custGeom>
            <a:avLst/>
            <a:gdLst/>
            <a:ahLst/>
            <a:cxnLst/>
            <a:rect l="l" t="t" r="r" b="b"/>
            <a:pathLst>
              <a:path w="605789" h="2127885">
                <a:moveTo>
                  <a:pt x="335915" y="2076704"/>
                </a:moveTo>
                <a:lnTo>
                  <a:pt x="76200" y="2076704"/>
                </a:lnTo>
                <a:lnTo>
                  <a:pt x="76200" y="2051304"/>
                </a:lnTo>
                <a:lnTo>
                  <a:pt x="0" y="2089404"/>
                </a:lnTo>
                <a:lnTo>
                  <a:pt x="76200" y="2127504"/>
                </a:lnTo>
                <a:lnTo>
                  <a:pt x="76200" y="2102104"/>
                </a:lnTo>
                <a:lnTo>
                  <a:pt x="335915" y="2102104"/>
                </a:lnTo>
                <a:lnTo>
                  <a:pt x="335915" y="2076704"/>
                </a:lnTo>
                <a:close/>
              </a:path>
              <a:path w="605789" h="2127885">
                <a:moveTo>
                  <a:pt x="605663" y="25400"/>
                </a:moveTo>
                <a:lnTo>
                  <a:pt x="345935" y="25400"/>
                </a:lnTo>
                <a:lnTo>
                  <a:pt x="345935" y="0"/>
                </a:lnTo>
                <a:lnTo>
                  <a:pt x="269748" y="38100"/>
                </a:lnTo>
                <a:lnTo>
                  <a:pt x="345935" y="76200"/>
                </a:lnTo>
                <a:lnTo>
                  <a:pt x="345935" y="50800"/>
                </a:lnTo>
                <a:lnTo>
                  <a:pt x="605663" y="50800"/>
                </a:lnTo>
                <a:lnTo>
                  <a:pt x="60566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7729" y="3565347"/>
            <a:ext cx="2397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Move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(R1),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5917" y="1240358"/>
            <a:ext cx="4360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80" dirty="0">
                <a:solidFill>
                  <a:srgbClr val="252525"/>
                </a:solidFill>
                <a:latin typeface="Times New Roman"/>
                <a:cs typeface="Times New Roman"/>
              </a:rPr>
              <a:t>Single </a:t>
            </a:r>
            <a:r>
              <a:rPr sz="4400" b="0" spc="-40" dirty="0">
                <a:solidFill>
                  <a:srgbClr val="252525"/>
                </a:solidFill>
                <a:latin typeface="Times New Roman"/>
                <a:cs typeface="Times New Roman"/>
              </a:rPr>
              <a:t>bus</a:t>
            </a:r>
            <a:r>
              <a:rPr sz="4400" b="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45" dirty="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416" y="3377184"/>
            <a:ext cx="7821168" cy="2389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727075"/>
            <a:ext cx="319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</a:rPr>
              <a:t>Example: </a:t>
            </a:r>
            <a:r>
              <a:rPr sz="2400" spc="-35" dirty="0">
                <a:solidFill>
                  <a:srgbClr val="FF0000"/>
                </a:solidFill>
              </a:rPr>
              <a:t>Move </a:t>
            </a:r>
            <a:r>
              <a:rPr sz="2400" spc="-40" dirty="0">
                <a:solidFill>
                  <a:srgbClr val="FF0000"/>
                </a:solidFill>
              </a:rPr>
              <a:t>(R1),</a:t>
            </a:r>
            <a:r>
              <a:rPr sz="2400" spc="-20" dirty="0">
                <a:solidFill>
                  <a:srgbClr val="FF0000"/>
                </a:solidFill>
              </a:rPr>
              <a:t> </a:t>
            </a:r>
            <a:r>
              <a:rPr sz="2400" spc="-70" dirty="0">
                <a:solidFill>
                  <a:srgbClr val="FF0000"/>
                </a:solidFill>
              </a:rPr>
              <a:t>R2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18438" y="1458595"/>
            <a:ext cx="99663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20" dirty="0">
                <a:latin typeface="Times New Roman"/>
                <a:cs typeface="Times New Roman"/>
              </a:rPr>
              <a:t>MAR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enabled </a:t>
            </a:r>
            <a:r>
              <a:rPr sz="2400" spc="-114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Thus the contents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20" dirty="0">
                <a:latin typeface="Times New Roman"/>
                <a:cs typeface="Times New Roman"/>
              </a:rPr>
              <a:t>MAR </a:t>
            </a:r>
            <a:r>
              <a:rPr sz="2400" spc="-60" dirty="0">
                <a:latin typeface="Times New Roman"/>
                <a:cs typeface="Times New Roman"/>
              </a:rPr>
              <a:t>are </a:t>
            </a:r>
            <a:r>
              <a:rPr sz="2400" spc="-135" dirty="0">
                <a:latin typeface="Times New Roman"/>
                <a:cs typeface="Times New Roman"/>
              </a:rPr>
              <a:t>always </a:t>
            </a:r>
            <a:r>
              <a:rPr sz="2400" spc="-95" dirty="0">
                <a:latin typeface="Times New Roman"/>
                <a:cs typeface="Times New Roman"/>
              </a:rPr>
              <a:t>available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address </a:t>
            </a:r>
            <a:r>
              <a:rPr sz="2400" spc="-70" dirty="0">
                <a:latin typeface="Times New Roman"/>
                <a:cs typeface="Times New Roman"/>
              </a:rPr>
              <a:t>lines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40" dirty="0">
                <a:latin typeface="Times New Roman"/>
                <a:cs typeface="Times New Roman"/>
              </a:rPr>
              <a:t>memory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new </a:t>
            </a:r>
            <a:r>
              <a:rPr sz="2400" spc="-45" dirty="0">
                <a:latin typeface="Times New Roman"/>
                <a:cs typeface="Times New Roman"/>
              </a:rPr>
              <a:t>address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loaded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spc="-110" dirty="0">
                <a:latin typeface="Times New Roman"/>
                <a:cs typeface="Times New Roman"/>
              </a:rPr>
              <a:t>MAR,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125" dirty="0">
                <a:latin typeface="Times New Roman"/>
                <a:cs typeface="Times New Roman"/>
              </a:rPr>
              <a:t>will </a:t>
            </a:r>
            <a:r>
              <a:rPr sz="2400" spc="-40" dirty="0">
                <a:latin typeface="Times New Roman"/>
                <a:cs typeface="Times New Roman"/>
              </a:rPr>
              <a:t>appear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memory </a:t>
            </a:r>
            <a:r>
              <a:rPr sz="2400" spc="-25" dirty="0">
                <a:latin typeface="Times New Roman"/>
                <a:cs typeface="Times New Roman"/>
              </a:rPr>
              <a:t>bus </a:t>
            </a:r>
            <a:r>
              <a:rPr sz="2400" spc="-35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spc="-55" dirty="0">
                <a:latin typeface="Times New Roman"/>
                <a:cs typeface="Times New Roman"/>
              </a:rPr>
              <a:t>beginning </a:t>
            </a:r>
            <a:r>
              <a:rPr sz="2400" spc="-5" dirty="0">
                <a:latin typeface="Times New Roman"/>
                <a:cs typeface="Times New Roman"/>
              </a:rPr>
              <a:t>of the </a:t>
            </a:r>
            <a:r>
              <a:rPr sz="2400" spc="-35" dirty="0">
                <a:latin typeface="Times New Roman"/>
                <a:cs typeface="Times New Roman"/>
              </a:rPr>
              <a:t>next </a:t>
            </a:r>
            <a:r>
              <a:rPr sz="2400" spc="-70" dirty="0">
                <a:latin typeface="Times New Roman"/>
                <a:cs typeface="Times New Roman"/>
              </a:rPr>
              <a:t>clock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read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signal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activated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MAR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loaded.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3683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Times New Roman"/>
                <a:cs typeface="Times New Roman"/>
              </a:rPr>
              <a:t>This </a:t>
            </a:r>
            <a:r>
              <a:rPr sz="2400" spc="-45" dirty="0">
                <a:latin typeface="Times New Roman"/>
                <a:cs typeface="Times New Roman"/>
              </a:rPr>
              <a:t>means </a:t>
            </a:r>
            <a:r>
              <a:rPr sz="2400" spc="-40" dirty="0">
                <a:latin typeface="Times New Roman"/>
                <a:cs typeface="Times New Roman"/>
              </a:rPr>
              <a:t>memory </a:t>
            </a:r>
            <a:r>
              <a:rPr sz="2400" spc="-45" dirty="0">
                <a:latin typeface="Times New Roman"/>
                <a:cs typeface="Times New Roman"/>
              </a:rPr>
              <a:t>read </a:t>
            </a:r>
            <a:r>
              <a:rPr sz="2400" spc="-25" dirty="0">
                <a:latin typeface="Times New Roman"/>
                <a:cs typeface="Times New Roman"/>
              </a:rPr>
              <a:t>operations </a:t>
            </a:r>
            <a:r>
              <a:rPr sz="2400" spc="-50" dirty="0">
                <a:latin typeface="Times New Roman"/>
                <a:cs typeface="Times New Roman"/>
              </a:rPr>
              <a:t>requires </a:t>
            </a:r>
            <a:r>
              <a:rPr sz="2400" spc="-20" dirty="0">
                <a:latin typeface="Times New Roman"/>
                <a:cs typeface="Times New Roman"/>
              </a:rPr>
              <a:t>three </a:t>
            </a:r>
            <a:r>
              <a:rPr sz="2400" spc="-50" dirty="0">
                <a:latin typeface="Times New Roman"/>
                <a:cs typeface="Times New Roman"/>
              </a:rPr>
              <a:t>steps, </a:t>
            </a:r>
            <a:r>
              <a:rPr sz="2400" spc="-65" dirty="0">
                <a:latin typeface="Times New Roman"/>
                <a:cs typeface="Times New Roman"/>
              </a:rPr>
              <a:t>which </a:t>
            </a:r>
            <a:r>
              <a:rPr sz="2400" spc="-45" dirty="0">
                <a:latin typeface="Times New Roman"/>
                <a:cs typeface="Times New Roman"/>
              </a:rPr>
              <a:t>can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40" dirty="0">
                <a:latin typeface="Times New Roman"/>
                <a:cs typeface="Times New Roman"/>
              </a:rPr>
              <a:t>described 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80" dirty="0">
                <a:latin typeface="Times New Roman"/>
                <a:cs typeface="Times New Roman"/>
              </a:rPr>
              <a:t>signals </a:t>
            </a:r>
            <a:r>
              <a:rPr sz="2400" spc="-60" dirty="0">
                <a:latin typeface="Times New Roman"/>
                <a:cs typeface="Times New Roman"/>
              </a:rPr>
              <a:t>being </a:t>
            </a:r>
            <a:r>
              <a:rPr sz="2400" spc="-65" dirty="0">
                <a:latin typeface="Times New Roman"/>
                <a:cs typeface="Times New Roman"/>
              </a:rPr>
              <a:t>activated </a:t>
            </a: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follows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R1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24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,MAR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b="1" spc="-2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,Read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MDR </a:t>
            </a:r>
            <a:r>
              <a:rPr sz="24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inE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,WMFC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MDR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,R2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6108" y="1240358"/>
            <a:ext cx="73983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90" dirty="0">
                <a:solidFill>
                  <a:srgbClr val="252525"/>
                </a:solidFill>
                <a:latin typeface="Times New Roman"/>
                <a:cs typeface="Times New Roman"/>
              </a:rPr>
              <a:t>Storing </a:t>
            </a:r>
            <a:r>
              <a:rPr sz="4400" b="0" spc="-1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4400" b="0" spc="-80" dirty="0">
                <a:solidFill>
                  <a:srgbClr val="252525"/>
                </a:solidFill>
                <a:latin typeface="Times New Roman"/>
                <a:cs typeface="Times New Roman"/>
              </a:rPr>
              <a:t>word </a:t>
            </a:r>
            <a:r>
              <a:rPr sz="4400" b="0" spc="-8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4400" b="0" spc="-100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4400" b="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160" dirty="0">
                <a:solidFill>
                  <a:srgbClr val="252525"/>
                </a:solidFill>
                <a:latin typeface="Times New Roman"/>
                <a:cs typeface="Times New Roman"/>
              </a:rPr>
              <a:t>(Write)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4972" y="2528316"/>
            <a:ext cx="5782310" cy="3630295"/>
            <a:chOff x="3204972" y="2528316"/>
            <a:chExt cx="5782310" cy="3630295"/>
          </a:xfrm>
        </p:grpSpPr>
        <p:sp>
          <p:nvSpPr>
            <p:cNvPr id="5" name="object 5"/>
            <p:cNvSpPr/>
            <p:nvPr/>
          </p:nvSpPr>
          <p:spPr>
            <a:xfrm>
              <a:off x="3204972" y="2528316"/>
              <a:ext cx="5782056" cy="36301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68773" y="3137408"/>
              <a:ext cx="2635250" cy="2355850"/>
            </a:xfrm>
            <a:custGeom>
              <a:avLst/>
              <a:gdLst/>
              <a:ahLst/>
              <a:cxnLst/>
              <a:rect l="l" t="t" r="r" b="b"/>
              <a:pathLst>
                <a:path w="2635250" h="2355850">
                  <a:moveTo>
                    <a:pt x="2406650" y="2273045"/>
                  </a:moveTo>
                  <a:lnTo>
                    <a:pt x="2406650" y="2273045"/>
                  </a:lnTo>
                  <a:lnTo>
                    <a:pt x="2451227" y="2273045"/>
                  </a:lnTo>
                  <a:lnTo>
                    <a:pt x="2463800" y="2266950"/>
                  </a:lnTo>
                  <a:lnTo>
                    <a:pt x="2476373" y="2266950"/>
                  </a:lnTo>
                  <a:lnTo>
                    <a:pt x="2482977" y="2266950"/>
                  </a:lnTo>
                  <a:lnTo>
                    <a:pt x="2489073" y="2266950"/>
                  </a:lnTo>
                  <a:lnTo>
                    <a:pt x="2495550" y="2266950"/>
                  </a:lnTo>
                </a:path>
                <a:path w="2635250" h="2355850">
                  <a:moveTo>
                    <a:pt x="2419223" y="2330322"/>
                  </a:moveTo>
                  <a:lnTo>
                    <a:pt x="2419223" y="2330322"/>
                  </a:lnTo>
                  <a:lnTo>
                    <a:pt x="2470277" y="2330322"/>
                  </a:lnTo>
                  <a:lnTo>
                    <a:pt x="2482977" y="2323845"/>
                  </a:lnTo>
                  <a:lnTo>
                    <a:pt x="2489073" y="2317750"/>
                  </a:lnTo>
                  <a:lnTo>
                    <a:pt x="2495550" y="2317750"/>
                  </a:lnTo>
                  <a:lnTo>
                    <a:pt x="2502027" y="2317750"/>
                  </a:lnTo>
                  <a:lnTo>
                    <a:pt x="2508123" y="2317750"/>
                  </a:lnTo>
                  <a:lnTo>
                    <a:pt x="2514600" y="2317750"/>
                  </a:lnTo>
                </a:path>
                <a:path w="2635250" h="2355850">
                  <a:moveTo>
                    <a:pt x="2635250" y="2228850"/>
                  </a:moveTo>
                  <a:lnTo>
                    <a:pt x="2635250" y="2228850"/>
                  </a:lnTo>
                  <a:lnTo>
                    <a:pt x="2635250" y="2349372"/>
                  </a:lnTo>
                  <a:lnTo>
                    <a:pt x="2635250" y="2355850"/>
                  </a:lnTo>
                </a:path>
                <a:path w="2635250" h="2355850">
                  <a:moveTo>
                    <a:pt x="0" y="19176"/>
                  </a:moveTo>
                  <a:lnTo>
                    <a:pt x="0" y="12700"/>
                  </a:lnTo>
                  <a:lnTo>
                    <a:pt x="6476" y="12700"/>
                  </a:lnTo>
                  <a:lnTo>
                    <a:pt x="12573" y="12700"/>
                  </a:lnTo>
                  <a:lnTo>
                    <a:pt x="139700" y="12700"/>
                  </a:lnTo>
                  <a:lnTo>
                    <a:pt x="146176" y="12700"/>
                  </a:lnTo>
                </a:path>
                <a:path w="2635250" h="2355850">
                  <a:moveTo>
                    <a:pt x="25526" y="75945"/>
                  </a:moveTo>
                  <a:lnTo>
                    <a:pt x="25526" y="75945"/>
                  </a:lnTo>
                  <a:lnTo>
                    <a:pt x="139700" y="75945"/>
                  </a:lnTo>
                  <a:lnTo>
                    <a:pt x="152273" y="82550"/>
                  </a:lnTo>
                  <a:lnTo>
                    <a:pt x="165226" y="82550"/>
                  </a:lnTo>
                  <a:lnTo>
                    <a:pt x="184276" y="82550"/>
                  </a:lnTo>
                  <a:lnTo>
                    <a:pt x="203073" y="82550"/>
                  </a:lnTo>
                  <a:lnTo>
                    <a:pt x="209550" y="82550"/>
                  </a:lnTo>
                  <a:lnTo>
                    <a:pt x="216026" y="82550"/>
                  </a:lnTo>
                </a:path>
                <a:path w="2635250" h="2355850">
                  <a:moveTo>
                    <a:pt x="304926" y="0"/>
                  </a:moveTo>
                  <a:lnTo>
                    <a:pt x="304926" y="0"/>
                  </a:lnTo>
                  <a:lnTo>
                    <a:pt x="304926" y="164972"/>
                  </a:lnTo>
                  <a:lnTo>
                    <a:pt x="304926" y="17145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672" y="1316863"/>
            <a:ext cx="9950450" cy="3675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Writing </a:t>
            </a:r>
            <a:r>
              <a:rPr sz="2400" b="1" spc="-55" dirty="0">
                <a:latin typeface="Times New Roman"/>
                <a:cs typeface="Times New Roman"/>
              </a:rPr>
              <a:t>a </a:t>
            </a:r>
            <a:r>
              <a:rPr sz="2400" b="1" spc="-70" dirty="0">
                <a:latin typeface="Times New Roman"/>
                <a:cs typeface="Times New Roman"/>
              </a:rPr>
              <a:t>word </a:t>
            </a:r>
            <a:r>
              <a:rPr sz="2400" b="1" spc="-5" dirty="0">
                <a:latin typeface="Times New Roman"/>
                <a:cs typeface="Times New Roman"/>
              </a:rPr>
              <a:t>into </a:t>
            </a:r>
            <a:r>
              <a:rPr sz="2400" b="1" spc="-55" dirty="0">
                <a:latin typeface="Times New Roman"/>
                <a:cs typeface="Times New Roman"/>
              </a:rPr>
              <a:t>a </a:t>
            </a:r>
            <a:r>
              <a:rPr sz="2400" b="1" spc="-10" dirty="0">
                <a:latin typeface="Times New Roman"/>
                <a:cs typeface="Times New Roman"/>
              </a:rPr>
              <a:t>memory </a:t>
            </a:r>
            <a:r>
              <a:rPr sz="2400" b="1" spc="-5" dirty="0">
                <a:latin typeface="Times New Roman"/>
                <a:cs typeface="Times New Roman"/>
              </a:rPr>
              <a:t>location </a:t>
            </a:r>
            <a:r>
              <a:rPr sz="2400" b="1" spc="-10" dirty="0">
                <a:latin typeface="Times New Roman"/>
                <a:cs typeface="Times New Roman"/>
              </a:rPr>
              <a:t>follows </a:t>
            </a:r>
            <a:r>
              <a:rPr sz="2400" b="1" spc="-55" dirty="0">
                <a:latin typeface="Times New Roman"/>
                <a:cs typeface="Times New Roman"/>
              </a:rPr>
              <a:t>a </a:t>
            </a:r>
            <a:r>
              <a:rPr sz="2400" b="1" spc="-35" dirty="0">
                <a:latin typeface="Times New Roman"/>
                <a:cs typeface="Times New Roman"/>
              </a:rPr>
              <a:t>similar</a:t>
            </a:r>
            <a:r>
              <a:rPr sz="2400" b="1" spc="3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desired address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loaded </a:t>
            </a:r>
            <a:r>
              <a:rPr sz="2400" spc="-10" dirty="0">
                <a:latin typeface="Times New Roman"/>
                <a:cs typeface="Times New Roman"/>
              </a:rPr>
              <a:t>into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MAR.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Then,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35" dirty="0">
                <a:latin typeface="Times New Roman"/>
                <a:cs typeface="Times New Roman"/>
              </a:rPr>
              <a:t>written </a:t>
            </a:r>
            <a:r>
              <a:rPr sz="2400" spc="-55" dirty="0">
                <a:latin typeface="Times New Roman"/>
                <a:cs typeface="Times New Roman"/>
              </a:rPr>
              <a:t>are </a:t>
            </a:r>
            <a:r>
              <a:rPr sz="2400" spc="-45" dirty="0">
                <a:latin typeface="Times New Roman"/>
                <a:cs typeface="Times New Roman"/>
              </a:rPr>
              <a:t>loaded </a:t>
            </a:r>
            <a:r>
              <a:rPr sz="2400" spc="-10" dirty="0">
                <a:latin typeface="Times New Roman"/>
                <a:cs typeface="Times New Roman"/>
              </a:rPr>
              <a:t>into </a:t>
            </a:r>
            <a:r>
              <a:rPr sz="2400" spc="-55" dirty="0">
                <a:latin typeface="Times New Roman"/>
                <a:cs typeface="Times New Roman"/>
              </a:rPr>
              <a:t>MDR,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write </a:t>
            </a:r>
            <a:r>
              <a:rPr sz="2400" spc="-30" dirty="0">
                <a:latin typeface="Times New Roman"/>
                <a:cs typeface="Times New Roman"/>
              </a:rPr>
              <a:t>command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issued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Move 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R2,(R1)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requires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following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200" b="1" spc="-204" dirty="0">
                <a:solidFill>
                  <a:srgbClr val="00AF50"/>
                </a:solidFill>
                <a:latin typeface="Times New Roman"/>
                <a:cs typeface="Times New Roman"/>
              </a:rPr>
              <a:t>R1 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32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,MAR</a:t>
            </a:r>
            <a:r>
              <a:rPr sz="3200" b="1" spc="1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endParaRPr sz="3200">
              <a:latin typeface="Times New Roman"/>
              <a:cs typeface="Times New Roman"/>
            </a:endParaRPr>
          </a:p>
          <a:p>
            <a:pPr marL="1384300" marR="4669155">
              <a:lnSpc>
                <a:spcPct val="100000"/>
              </a:lnSpc>
            </a:pPr>
            <a:r>
              <a:rPr sz="32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R2 </a:t>
            </a:r>
            <a:r>
              <a:rPr sz="32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32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,MDR </a:t>
            </a:r>
            <a:r>
              <a:rPr sz="32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sz="32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,Write  </a:t>
            </a:r>
            <a:r>
              <a:rPr sz="32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MDR </a:t>
            </a:r>
            <a:r>
              <a:rPr sz="32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outE</a:t>
            </a:r>
            <a:r>
              <a:rPr sz="32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b="1" spc="-105" dirty="0">
                <a:solidFill>
                  <a:srgbClr val="00AF50"/>
                </a:solidFill>
                <a:latin typeface="Times New Roman"/>
                <a:cs typeface="Times New Roman"/>
              </a:rPr>
              <a:t>,WMFC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985" y="594182"/>
            <a:ext cx="8148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Execution of a complete</a:t>
            </a:r>
            <a:r>
              <a:rPr sz="4400" b="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instruction.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1402477"/>
            <a:ext cx="8973820" cy="45218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execute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instruction,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processor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perform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4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  <a:p>
            <a:pPr marL="299085" marR="7239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dirty="0"/>
              <a:t>	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Fetch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contents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 location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pointed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PC.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contents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instruction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executed;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hence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are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loaded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IR.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(Fetch</a:t>
            </a:r>
            <a:r>
              <a:rPr sz="2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phase)</a:t>
            </a:r>
            <a:endParaRPr sz="24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  <a:spcBef>
                <a:spcPts val="1180"/>
              </a:spcBef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IR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←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[[PC]]</a:t>
            </a:r>
            <a:endParaRPr sz="2400">
              <a:latin typeface="Times New Roman"/>
              <a:cs typeface="Times New Roman"/>
            </a:endParaRPr>
          </a:p>
          <a:p>
            <a:pPr marL="299085" marR="37147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Increment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PC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point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next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instruction.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Assuming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the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byte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addressable,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PC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incremented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(Fetch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phase)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175"/>
              </a:spcBef>
            </a:pP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PC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← 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[PC] </a:t>
            </a:r>
            <a:r>
              <a:rPr sz="2400" spc="24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299085" marR="113664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Carry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out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operation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specified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instruction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IR.(Execution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phase)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1246454"/>
            <a:ext cx="8148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Execution of a complete</a:t>
            </a:r>
            <a:r>
              <a:rPr sz="4400" b="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instruction.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538729"/>
            <a:ext cx="9410700" cy="31978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7020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Consider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instruction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Add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(R3),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R1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adds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contents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 location 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pointed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R3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sz="2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R1.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Executing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instruction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actions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Fetch the</a:t>
            </a:r>
            <a:r>
              <a:rPr sz="22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469900" marR="123825" indent="-457200">
              <a:lnSpc>
                <a:spcPct val="88000"/>
              </a:lnSpc>
              <a:spcBef>
                <a:spcPts val="865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Fetch the </a:t>
            </a:r>
            <a:r>
              <a:rPr sz="2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operand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(the contents 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memory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location pointed to </a:t>
            </a:r>
            <a:r>
              <a:rPr sz="2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by  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R3)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65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Perform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addition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Load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result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2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891" y="810844"/>
            <a:ext cx="8140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Times New Roman"/>
                <a:cs typeface="Times New Roman"/>
              </a:rPr>
              <a:t>Control </a:t>
            </a:r>
            <a:r>
              <a:rPr sz="2400" b="1" spc="30" dirty="0">
                <a:latin typeface="Times New Roman"/>
                <a:cs typeface="Times New Roman"/>
              </a:rPr>
              <a:t>sequence </a:t>
            </a:r>
            <a:r>
              <a:rPr sz="2400" b="1" spc="-85" dirty="0">
                <a:latin typeface="Times New Roman"/>
                <a:cs typeface="Times New Roman"/>
              </a:rPr>
              <a:t>for </a:t>
            </a:r>
            <a:r>
              <a:rPr sz="2400" b="1" spc="15" dirty="0">
                <a:latin typeface="Times New Roman"/>
                <a:cs typeface="Times New Roman"/>
              </a:rPr>
              <a:t>execution </a:t>
            </a:r>
            <a:r>
              <a:rPr sz="2400" b="1" spc="-1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15" dirty="0">
                <a:latin typeface="Times New Roman"/>
                <a:cs typeface="Times New Roman"/>
              </a:rPr>
              <a:t>instruction </a:t>
            </a:r>
            <a:r>
              <a:rPr sz="2400" b="1" spc="-65" dirty="0">
                <a:latin typeface="Times New Roman"/>
                <a:cs typeface="Times New Roman"/>
              </a:rPr>
              <a:t>Add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(R3),R1.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8514" algn="l"/>
              </a:tabLst>
            </a:pPr>
            <a:r>
              <a:rPr spc="-40" dirty="0"/>
              <a:t>Step</a:t>
            </a:r>
            <a:r>
              <a:rPr dirty="0"/>
              <a:t>	</a:t>
            </a:r>
            <a:r>
              <a:rPr spc="-55" dirty="0"/>
              <a:t>Act</a:t>
            </a:r>
            <a:r>
              <a:rPr spc="-25" dirty="0"/>
              <a:t>i</a:t>
            </a:r>
            <a:r>
              <a:rPr spc="20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0891" y="1966722"/>
            <a:ext cx="64757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indent="-3232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24180" algn="l"/>
              </a:tabLst>
            </a:pP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PCout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MARin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Read,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Select4,Add,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Zin</a:t>
            </a:r>
            <a:endParaRPr sz="28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Zout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PCin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Yin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800" b="1" spc="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25" dirty="0">
                <a:solidFill>
                  <a:srgbClr val="00AF50"/>
                </a:solidFill>
                <a:latin typeface="Times New Roman"/>
                <a:cs typeface="Times New Roman"/>
              </a:rPr>
              <a:t>WMFC</a:t>
            </a:r>
            <a:endParaRPr sz="28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MDRout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IR</a:t>
            </a:r>
            <a:r>
              <a:rPr sz="28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0891" y="3247135"/>
            <a:ext cx="45935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61315" algn="l"/>
              </a:tabLst>
            </a:pPr>
            <a:r>
              <a:rPr sz="2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R3out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MARin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800" b="1" spc="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Read</a:t>
            </a:r>
            <a:endParaRPr sz="2800">
              <a:latin typeface="Times New Roman"/>
              <a:cs typeface="Times New Roman"/>
            </a:endParaRPr>
          </a:p>
          <a:p>
            <a:pPr marL="360680" indent="-348615">
              <a:lnSpc>
                <a:spcPct val="100000"/>
              </a:lnSpc>
              <a:buAutoNum type="arabicPeriod" startAt="4"/>
              <a:tabLst>
                <a:tab pos="361315" algn="l"/>
              </a:tabLst>
            </a:pPr>
            <a:r>
              <a:rPr sz="2800" b="1" spc="-80" dirty="0">
                <a:solidFill>
                  <a:srgbClr val="00AF50"/>
                </a:solidFill>
                <a:latin typeface="Times New Roman"/>
                <a:cs typeface="Times New Roman"/>
              </a:rPr>
              <a:t>R1out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Yin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800" b="1" spc="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25" dirty="0">
                <a:solidFill>
                  <a:srgbClr val="00AF50"/>
                </a:solidFill>
                <a:latin typeface="Times New Roman"/>
                <a:cs typeface="Times New Roman"/>
              </a:rPr>
              <a:t>WMFC</a:t>
            </a:r>
            <a:endParaRPr sz="28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AutoNum type="arabicPeriod" startAt="4"/>
              <a:tabLst>
                <a:tab pos="360680" algn="l"/>
              </a:tabLst>
            </a:pP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MDRout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SelectY, </a:t>
            </a:r>
            <a:r>
              <a:rPr sz="28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Add,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Zin</a:t>
            </a:r>
            <a:endParaRPr sz="28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buAutoNum type="arabicPeriod" startAt="4"/>
              <a:tabLst>
                <a:tab pos="360680" algn="l"/>
              </a:tabLst>
            </a:pP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Zout </a:t>
            </a:r>
            <a:r>
              <a:rPr sz="28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,R1n</a:t>
            </a:r>
            <a:r>
              <a:rPr sz="28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,End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97883" y="2851877"/>
            <a:ext cx="4354195" cy="3426460"/>
            <a:chOff x="7297883" y="2851877"/>
            <a:chExt cx="4354195" cy="3426460"/>
          </a:xfrm>
        </p:grpSpPr>
        <p:sp>
          <p:nvSpPr>
            <p:cNvPr id="7" name="object 7"/>
            <p:cNvSpPr/>
            <p:nvPr/>
          </p:nvSpPr>
          <p:spPr>
            <a:xfrm>
              <a:off x="7302645" y="2856639"/>
              <a:ext cx="4344327" cy="34163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02645" y="2856639"/>
              <a:ext cx="4344670" cy="3416935"/>
            </a:xfrm>
            <a:custGeom>
              <a:avLst/>
              <a:gdLst/>
              <a:ahLst/>
              <a:cxnLst/>
              <a:rect l="l" t="t" r="r" b="b"/>
              <a:pathLst>
                <a:path w="4344670" h="3416935">
                  <a:moveTo>
                    <a:pt x="395078" y="1124683"/>
                  </a:moveTo>
                  <a:lnTo>
                    <a:pt x="390377" y="1075178"/>
                  </a:lnTo>
                  <a:lnTo>
                    <a:pt x="388824" y="1026121"/>
                  </a:lnTo>
                  <a:lnTo>
                    <a:pt x="390331" y="977635"/>
                  </a:lnTo>
                  <a:lnTo>
                    <a:pt x="394811" y="929841"/>
                  </a:lnTo>
                  <a:lnTo>
                    <a:pt x="402179" y="882861"/>
                  </a:lnTo>
                  <a:lnTo>
                    <a:pt x="412348" y="836817"/>
                  </a:lnTo>
                  <a:lnTo>
                    <a:pt x="425230" y="791831"/>
                  </a:lnTo>
                  <a:lnTo>
                    <a:pt x="440741" y="748024"/>
                  </a:lnTo>
                  <a:lnTo>
                    <a:pt x="458793" y="705519"/>
                  </a:lnTo>
                  <a:lnTo>
                    <a:pt x="479300" y="664436"/>
                  </a:lnTo>
                  <a:lnTo>
                    <a:pt x="502175" y="624899"/>
                  </a:lnTo>
                  <a:lnTo>
                    <a:pt x="527332" y="587028"/>
                  </a:lnTo>
                  <a:lnTo>
                    <a:pt x="554685" y="550946"/>
                  </a:lnTo>
                  <a:lnTo>
                    <a:pt x="584146" y="516774"/>
                  </a:lnTo>
                  <a:lnTo>
                    <a:pt x="615630" y="484635"/>
                  </a:lnTo>
                  <a:lnTo>
                    <a:pt x="649049" y="454649"/>
                  </a:lnTo>
                  <a:lnTo>
                    <a:pt x="684318" y="426940"/>
                  </a:lnTo>
                  <a:lnTo>
                    <a:pt x="721351" y="401628"/>
                  </a:lnTo>
                  <a:lnTo>
                    <a:pt x="760059" y="378836"/>
                  </a:lnTo>
                  <a:lnTo>
                    <a:pt x="800358" y="358684"/>
                  </a:lnTo>
                  <a:lnTo>
                    <a:pt x="842160" y="341296"/>
                  </a:lnTo>
                  <a:lnTo>
                    <a:pt x="885379" y="326793"/>
                  </a:lnTo>
                  <a:lnTo>
                    <a:pt x="929928" y="315297"/>
                  </a:lnTo>
                  <a:lnTo>
                    <a:pt x="975722" y="306930"/>
                  </a:lnTo>
                  <a:lnTo>
                    <a:pt x="1025909" y="301626"/>
                  </a:lnTo>
                  <a:lnTo>
                    <a:pt x="1076090" y="300333"/>
                  </a:lnTo>
                  <a:lnTo>
                    <a:pt x="1126061" y="303007"/>
                  </a:lnTo>
                  <a:lnTo>
                    <a:pt x="1175619" y="309603"/>
                  </a:lnTo>
                  <a:lnTo>
                    <a:pt x="1224558" y="320079"/>
                  </a:lnTo>
                  <a:lnTo>
                    <a:pt x="1272676" y="334390"/>
                  </a:lnTo>
                  <a:lnTo>
                    <a:pt x="1319768" y="352492"/>
                  </a:lnTo>
                  <a:lnTo>
                    <a:pt x="1365631" y="374341"/>
                  </a:lnTo>
                  <a:lnTo>
                    <a:pt x="1410062" y="399894"/>
                  </a:lnTo>
                  <a:lnTo>
                    <a:pt x="1433466" y="357112"/>
                  </a:lnTo>
                  <a:lnTo>
                    <a:pt x="1459738" y="317288"/>
                  </a:lnTo>
                  <a:lnTo>
                    <a:pt x="1488662" y="280492"/>
                  </a:lnTo>
                  <a:lnTo>
                    <a:pt x="1520018" y="246796"/>
                  </a:lnTo>
                  <a:lnTo>
                    <a:pt x="1553590" y="216272"/>
                  </a:lnTo>
                  <a:lnTo>
                    <a:pt x="1589159" y="188991"/>
                  </a:lnTo>
                  <a:lnTo>
                    <a:pt x="1626509" y="165025"/>
                  </a:lnTo>
                  <a:lnTo>
                    <a:pt x="1665422" y="144445"/>
                  </a:lnTo>
                  <a:lnTo>
                    <a:pt x="1705679" y="127323"/>
                  </a:lnTo>
                  <a:lnTo>
                    <a:pt x="1747064" y="113730"/>
                  </a:lnTo>
                  <a:lnTo>
                    <a:pt x="1789358" y="103738"/>
                  </a:lnTo>
                  <a:lnTo>
                    <a:pt x="1832344" y="97419"/>
                  </a:lnTo>
                  <a:lnTo>
                    <a:pt x="1875805" y="94844"/>
                  </a:lnTo>
                  <a:lnTo>
                    <a:pt x="1919522" y="96084"/>
                  </a:lnTo>
                  <a:lnTo>
                    <a:pt x="1963278" y="101211"/>
                  </a:lnTo>
                  <a:lnTo>
                    <a:pt x="2006856" y="110297"/>
                  </a:lnTo>
                  <a:lnTo>
                    <a:pt x="2050038" y="123413"/>
                  </a:lnTo>
                  <a:lnTo>
                    <a:pt x="2092606" y="140631"/>
                  </a:lnTo>
                  <a:lnTo>
                    <a:pt x="2134343" y="162023"/>
                  </a:lnTo>
                  <a:lnTo>
                    <a:pt x="2167898" y="182841"/>
                  </a:lnTo>
                  <a:lnTo>
                    <a:pt x="2199906" y="206171"/>
                  </a:lnTo>
                  <a:lnTo>
                    <a:pt x="2230247" y="231906"/>
                  </a:lnTo>
                  <a:lnTo>
                    <a:pt x="2258803" y="259940"/>
                  </a:lnTo>
                  <a:lnTo>
                    <a:pt x="2282427" y="215366"/>
                  </a:lnTo>
                  <a:lnTo>
                    <a:pt x="2309832" y="174592"/>
                  </a:lnTo>
                  <a:lnTo>
                    <a:pt x="2340658" y="137748"/>
                  </a:lnTo>
                  <a:lnTo>
                    <a:pt x="2374545" y="104964"/>
                  </a:lnTo>
                  <a:lnTo>
                    <a:pt x="2411137" y="76368"/>
                  </a:lnTo>
                  <a:lnTo>
                    <a:pt x="2450073" y="52090"/>
                  </a:lnTo>
                  <a:lnTo>
                    <a:pt x="2490995" y="32260"/>
                  </a:lnTo>
                  <a:lnTo>
                    <a:pt x="2533544" y="17006"/>
                  </a:lnTo>
                  <a:lnTo>
                    <a:pt x="2577361" y="6459"/>
                  </a:lnTo>
                  <a:lnTo>
                    <a:pt x="2622088" y="747"/>
                  </a:lnTo>
                  <a:lnTo>
                    <a:pt x="2667367" y="0"/>
                  </a:lnTo>
                  <a:lnTo>
                    <a:pt x="2712837" y="4347"/>
                  </a:lnTo>
                  <a:lnTo>
                    <a:pt x="2758140" y="13917"/>
                  </a:lnTo>
                  <a:lnTo>
                    <a:pt x="2802919" y="28841"/>
                  </a:lnTo>
                  <a:lnTo>
                    <a:pt x="2846813" y="49247"/>
                  </a:lnTo>
                  <a:lnTo>
                    <a:pt x="2890278" y="75903"/>
                  </a:lnTo>
                  <a:lnTo>
                    <a:pt x="2930506" y="107619"/>
                  </a:lnTo>
                  <a:lnTo>
                    <a:pt x="2967113" y="144026"/>
                  </a:lnTo>
                  <a:lnTo>
                    <a:pt x="2999721" y="184756"/>
                  </a:lnTo>
                  <a:lnTo>
                    <a:pt x="3031807" y="148007"/>
                  </a:lnTo>
                  <a:lnTo>
                    <a:pt x="3066377" y="115279"/>
                  </a:lnTo>
                  <a:lnTo>
                    <a:pt x="3103143" y="86596"/>
                  </a:lnTo>
                  <a:lnTo>
                    <a:pt x="3141817" y="61985"/>
                  </a:lnTo>
                  <a:lnTo>
                    <a:pt x="3182111" y="41471"/>
                  </a:lnTo>
                  <a:lnTo>
                    <a:pt x="3223737" y="25079"/>
                  </a:lnTo>
                  <a:lnTo>
                    <a:pt x="3266409" y="12836"/>
                  </a:lnTo>
                  <a:lnTo>
                    <a:pt x="3309838" y="4766"/>
                  </a:lnTo>
                  <a:lnTo>
                    <a:pt x="3353736" y="895"/>
                  </a:lnTo>
                  <a:lnTo>
                    <a:pt x="3397816" y="1250"/>
                  </a:lnTo>
                  <a:lnTo>
                    <a:pt x="3441790" y="5855"/>
                  </a:lnTo>
                  <a:lnTo>
                    <a:pt x="3485371" y="14735"/>
                  </a:lnTo>
                  <a:lnTo>
                    <a:pt x="3528270" y="27918"/>
                  </a:lnTo>
                  <a:lnTo>
                    <a:pt x="3570200" y="45428"/>
                  </a:lnTo>
                  <a:lnTo>
                    <a:pt x="3610873" y="67290"/>
                  </a:lnTo>
                  <a:lnTo>
                    <a:pt x="3650002" y="93531"/>
                  </a:lnTo>
                  <a:lnTo>
                    <a:pt x="3687299" y="124177"/>
                  </a:lnTo>
                  <a:lnTo>
                    <a:pt x="3722555" y="159470"/>
                  </a:lnTo>
                  <a:lnTo>
                    <a:pt x="3754186" y="198078"/>
                  </a:lnTo>
                  <a:lnTo>
                    <a:pt x="3782018" y="239676"/>
                  </a:lnTo>
                  <a:lnTo>
                    <a:pt x="3805877" y="283940"/>
                  </a:lnTo>
                  <a:lnTo>
                    <a:pt x="3825592" y="330546"/>
                  </a:lnTo>
                  <a:lnTo>
                    <a:pt x="3840987" y="379169"/>
                  </a:lnTo>
                  <a:lnTo>
                    <a:pt x="3851891" y="429485"/>
                  </a:lnTo>
                  <a:lnTo>
                    <a:pt x="3895976" y="444556"/>
                  </a:lnTo>
                  <a:lnTo>
                    <a:pt x="3938001" y="463281"/>
                  </a:lnTo>
                  <a:lnTo>
                    <a:pt x="3977852" y="485447"/>
                  </a:lnTo>
                  <a:lnTo>
                    <a:pt x="4015417" y="510843"/>
                  </a:lnTo>
                  <a:lnTo>
                    <a:pt x="4050584" y="539257"/>
                  </a:lnTo>
                  <a:lnTo>
                    <a:pt x="4083240" y="570477"/>
                  </a:lnTo>
                  <a:lnTo>
                    <a:pt x="4113273" y="604291"/>
                  </a:lnTo>
                  <a:lnTo>
                    <a:pt x="4140569" y="640488"/>
                  </a:lnTo>
                  <a:lnTo>
                    <a:pt x="4165017" y="678856"/>
                  </a:lnTo>
                  <a:lnTo>
                    <a:pt x="4186504" y="719183"/>
                  </a:lnTo>
                  <a:lnTo>
                    <a:pt x="4204917" y="761258"/>
                  </a:lnTo>
                  <a:lnTo>
                    <a:pt x="4220144" y="804868"/>
                  </a:lnTo>
                  <a:lnTo>
                    <a:pt x="4232072" y="849802"/>
                  </a:lnTo>
                  <a:lnTo>
                    <a:pt x="4240589" y="895848"/>
                  </a:lnTo>
                  <a:lnTo>
                    <a:pt x="4245582" y="942795"/>
                  </a:lnTo>
                  <a:lnTo>
                    <a:pt x="4246938" y="990430"/>
                  </a:lnTo>
                  <a:lnTo>
                    <a:pt x="4244546" y="1038542"/>
                  </a:lnTo>
                  <a:lnTo>
                    <a:pt x="4238292" y="1086920"/>
                  </a:lnTo>
                  <a:lnTo>
                    <a:pt x="4228065" y="1135351"/>
                  </a:lnTo>
                  <a:lnTo>
                    <a:pt x="4216984" y="1173562"/>
                  </a:lnTo>
                  <a:lnTo>
                    <a:pt x="4203427" y="1210916"/>
                  </a:lnTo>
                  <a:lnTo>
                    <a:pt x="4230568" y="1251520"/>
                  </a:lnTo>
                  <a:lnTo>
                    <a:pt x="4254759" y="1293413"/>
                  </a:lnTo>
                  <a:lnTo>
                    <a:pt x="4276019" y="1336443"/>
                  </a:lnTo>
                  <a:lnTo>
                    <a:pt x="4294367" y="1380456"/>
                  </a:lnTo>
                  <a:lnTo>
                    <a:pt x="4309820" y="1425302"/>
                  </a:lnTo>
                  <a:lnTo>
                    <a:pt x="4322398" y="1470827"/>
                  </a:lnTo>
                  <a:lnTo>
                    <a:pt x="4332119" y="1516880"/>
                  </a:lnTo>
                  <a:lnTo>
                    <a:pt x="4339001" y="1563308"/>
                  </a:lnTo>
                  <a:lnTo>
                    <a:pt x="4343065" y="1609959"/>
                  </a:lnTo>
                  <a:lnTo>
                    <a:pt x="4344327" y="1656681"/>
                  </a:lnTo>
                  <a:lnTo>
                    <a:pt x="4342807" y="1703322"/>
                  </a:lnTo>
                  <a:lnTo>
                    <a:pt x="4338523" y="1749729"/>
                  </a:lnTo>
                  <a:lnTo>
                    <a:pt x="4331494" y="1795751"/>
                  </a:lnTo>
                  <a:lnTo>
                    <a:pt x="4321739" y="1841235"/>
                  </a:lnTo>
                  <a:lnTo>
                    <a:pt x="4309276" y="1886029"/>
                  </a:lnTo>
                  <a:lnTo>
                    <a:pt x="4294123" y="1929980"/>
                  </a:lnTo>
                  <a:lnTo>
                    <a:pt x="4276301" y="1972937"/>
                  </a:lnTo>
                  <a:lnTo>
                    <a:pt x="4255826" y="2014748"/>
                  </a:lnTo>
                  <a:lnTo>
                    <a:pt x="4232718" y="2055260"/>
                  </a:lnTo>
                  <a:lnTo>
                    <a:pt x="4206996" y="2094321"/>
                  </a:lnTo>
                  <a:lnTo>
                    <a:pt x="4178677" y="2131779"/>
                  </a:lnTo>
                  <a:lnTo>
                    <a:pt x="4147781" y="2167481"/>
                  </a:lnTo>
                  <a:lnTo>
                    <a:pt x="4114326" y="2201276"/>
                  </a:lnTo>
                  <a:lnTo>
                    <a:pt x="4078332" y="2233012"/>
                  </a:lnTo>
                  <a:lnTo>
                    <a:pt x="4037549" y="2264061"/>
                  </a:lnTo>
                  <a:lnTo>
                    <a:pt x="3994900" y="2291729"/>
                  </a:lnTo>
                  <a:lnTo>
                    <a:pt x="3950572" y="2315931"/>
                  </a:lnTo>
                  <a:lnTo>
                    <a:pt x="3904751" y="2336583"/>
                  </a:lnTo>
                  <a:lnTo>
                    <a:pt x="3857624" y="2353601"/>
                  </a:lnTo>
                  <a:lnTo>
                    <a:pt x="3809377" y="2366899"/>
                  </a:lnTo>
                  <a:lnTo>
                    <a:pt x="3760197" y="2376395"/>
                  </a:lnTo>
                  <a:lnTo>
                    <a:pt x="3758072" y="2424990"/>
                  </a:lnTo>
                  <a:lnTo>
                    <a:pt x="3752548" y="2472533"/>
                  </a:lnTo>
                  <a:lnTo>
                    <a:pt x="3743753" y="2518885"/>
                  </a:lnTo>
                  <a:lnTo>
                    <a:pt x="3731819" y="2563910"/>
                  </a:lnTo>
                  <a:lnTo>
                    <a:pt x="3716874" y="2607471"/>
                  </a:lnTo>
                  <a:lnTo>
                    <a:pt x="3699049" y="2649430"/>
                  </a:lnTo>
                  <a:lnTo>
                    <a:pt x="3678474" y="2689650"/>
                  </a:lnTo>
                  <a:lnTo>
                    <a:pt x="3655280" y="2727995"/>
                  </a:lnTo>
                  <a:lnTo>
                    <a:pt x="3629595" y="2764326"/>
                  </a:lnTo>
                  <a:lnTo>
                    <a:pt x="3601550" y="2798508"/>
                  </a:lnTo>
                  <a:lnTo>
                    <a:pt x="3571275" y="2830402"/>
                  </a:lnTo>
                  <a:lnTo>
                    <a:pt x="3538900" y="2859872"/>
                  </a:lnTo>
                  <a:lnTo>
                    <a:pt x="3504555" y="2886781"/>
                  </a:lnTo>
                  <a:lnTo>
                    <a:pt x="3468369" y="2910991"/>
                  </a:lnTo>
                  <a:lnTo>
                    <a:pt x="3430474" y="2932366"/>
                  </a:lnTo>
                  <a:lnTo>
                    <a:pt x="3390999" y="2950768"/>
                  </a:lnTo>
                  <a:lnTo>
                    <a:pt x="3350074" y="2966060"/>
                  </a:lnTo>
                  <a:lnTo>
                    <a:pt x="3307829" y="2978104"/>
                  </a:lnTo>
                  <a:lnTo>
                    <a:pt x="3264393" y="2986765"/>
                  </a:lnTo>
                  <a:lnTo>
                    <a:pt x="3219898" y="2991905"/>
                  </a:lnTo>
                  <a:lnTo>
                    <a:pt x="3174473" y="2993386"/>
                  </a:lnTo>
                  <a:lnTo>
                    <a:pt x="3121123" y="2990295"/>
                  </a:lnTo>
                  <a:lnTo>
                    <a:pt x="3068479" y="2982018"/>
                  </a:lnTo>
                  <a:lnTo>
                    <a:pt x="3016866" y="2968653"/>
                  </a:lnTo>
                  <a:lnTo>
                    <a:pt x="2966607" y="2950301"/>
                  </a:lnTo>
                  <a:lnTo>
                    <a:pt x="2918027" y="2927063"/>
                  </a:lnTo>
                  <a:lnTo>
                    <a:pt x="2871451" y="2899038"/>
                  </a:lnTo>
                  <a:lnTo>
                    <a:pt x="2856493" y="2946288"/>
                  </a:lnTo>
                  <a:lnTo>
                    <a:pt x="2838850" y="2991722"/>
                  </a:lnTo>
                  <a:lnTo>
                    <a:pt x="2818647" y="3035268"/>
                  </a:lnTo>
                  <a:lnTo>
                    <a:pt x="2796010" y="3076852"/>
                  </a:lnTo>
                  <a:lnTo>
                    <a:pt x="2771066" y="3116402"/>
                  </a:lnTo>
                  <a:lnTo>
                    <a:pt x="2743939" y="3153847"/>
                  </a:lnTo>
                  <a:lnTo>
                    <a:pt x="2714755" y="3189113"/>
                  </a:lnTo>
                  <a:lnTo>
                    <a:pt x="2683641" y="3222128"/>
                  </a:lnTo>
                  <a:lnTo>
                    <a:pt x="2650722" y="3252820"/>
                  </a:lnTo>
                  <a:lnTo>
                    <a:pt x="2616124" y="3281117"/>
                  </a:lnTo>
                  <a:lnTo>
                    <a:pt x="2579973" y="3306945"/>
                  </a:lnTo>
                  <a:lnTo>
                    <a:pt x="2542394" y="3330233"/>
                  </a:lnTo>
                  <a:lnTo>
                    <a:pt x="2503513" y="3350908"/>
                  </a:lnTo>
                  <a:lnTo>
                    <a:pt x="2463456" y="3368898"/>
                  </a:lnTo>
                  <a:lnTo>
                    <a:pt x="2422349" y="3384130"/>
                  </a:lnTo>
                  <a:lnTo>
                    <a:pt x="2380318" y="3396532"/>
                  </a:lnTo>
                  <a:lnTo>
                    <a:pt x="2337488" y="3406032"/>
                  </a:lnTo>
                  <a:lnTo>
                    <a:pt x="2293986" y="3412557"/>
                  </a:lnTo>
                  <a:lnTo>
                    <a:pt x="2249936" y="3416035"/>
                  </a:lnTo>
                  <a:lnTo>
                    <a:pt x="2205465" y="3416393"/>
                  </a:lnTo>
                  <a:lnTo>
                    <a:pt x="2160699" y="3413559"/>
                  </a:lnTo>
                  <a:lnTo>
                    <a:pt x="2115763" y="3407461"/>
                  </a:lnTo>
                  <a:lnTo>
                    <a:pt x="2070783" y="3398025"/>
                  </a:lnTo>
                  <a:lnTo>
                    <a:pt x="2025885" y="3385181"/>
                  </a:lnTo>
                  <a:lnTo>
                    <a:pt x="1981448" y="3368904"/>
                  </a:lnTo>
                  <a:lnTo>
                    <a:pt x="1938370" y="3349464"/>
                  </a:lnTo>
                  <a:lnTo>
                    <a:pt x="1896785" y="3326967"/>
                  </a:lnTo>
                  <a:lnTo>
                    <a:pt x="1856824" y="3301520"/>
                  </a:lnTo>
                  <a:lnTo>
                    <a:pt x="1818621" y="3273227"/>
                  </a:lnTo>
                  <a:lnTo>
                    <a:pt x="1782307" y="3242195"/>
                  </a:lnTo>
                  <a:lnTo>
                    <a:pt x="1748015" y="3208530"/>
                  </a:lnTo>
                  <a:lnTo>
                    <a:pt x="1715879" y="3172336"/>
                  </a:lnTo>
                  <a:lnTo>
                    <a:pt x="1686030" y="3133721"/>
                  </a:lnTo>
                  <a:lnTo>
                    <a:pt x="1658601" y="3092789"/>
                  </a:lnTo>
                  <a:lnTo>
                    <a:pt x="1617388" y="3117645"/>
                  </a:lnTo>
                  <a:lnTo>
                    <a:pt x="1575387" y="3139529"/>
                  </a:lnTo>
                  <a:lnTo>
                    <a:pt x="1532708" y="3158471"/>
                  </a:lnTo>
                  <a:lnTo>
                    <a:pt x="1489464" y="3174500"/>
                  </a:lnTo>
                  <a:lnTo>
                    <a:pt x="1445764" y="3187646"/>
                  </a:lnTo>
                  <a:lnTo>
                    <a:pt x="1401721" y="3197939"/>
                  </a:lnTo>
                  <a:lnTo>
                    <a:pt x="1357446" y="3205409"/>
                  </a:lnTo>
                  <a:lnTo>
                    <a:pt x="1313050" y="3210086"/>
                  </a:lnTo>
                  <a:lnTo>
                    <a:pt x="1268645" y="3211999"/>
                  </a:lnTo>
                  <a:lnTo>
                    <a:pt x="1224341" y="3211178"/>
                  </a:lnTo>
                  <a:lnTo>
                    <a:pt x="1180250" y="3207653"/>
                  </a:lnTo>
                  <a:lnTo>
                    <a:pt x="1136484" y="3201454"/>
                  </a:lnTo>
                  <a:lnTo>
                    <a:pt x="1093153" y="3192611"/>
                  </a:lnTo>
                  <a:lnTo>
                    <a:pt x="1050369" y="3181153"/>
                  </a:lnTo>
                  <a:lnTo>
                    <a:pt x="1008244" y="3167111"/>
                  </a:lnTo>
                  <a:lnTo>
                    <a:pt x="966888" y="3150514"/>
                  </a:lnTo>
                  <a:lnTo>
                    <a:pt x="926413" y="3131391"/>
                  </a:lnTo>
                  <a:lnTo>
                    <a:pt x="886930" y="3109774"/>
                  </a:lnTo>
                  <a:lnTo>
                    <a:pt x="848550" y="3085691"/>
                  </a:lnTo>
                  <a:lnTo>
                    <a:pt x="811385" y="3059173"/>
                  </a:lnTo>
                  <a:lnTo>
                    <a:pt x="775547" y="3030248"/>
                  </a:lnTo>
                  <a:lnTo>
                    <a:pt x="741145" y="2998948"/>
                  </a:lnTo>
                  <a:lnTo>
                    <a:pt x="708293" y="2965302"/>
                  </a:lnTo>
                  <a:lnTo>
                    <a:pt x="677100" y="2929339"/>
                  </a:lnTo>
                  <a:lnTo>
                    <a:pt x="647679" y="2891090"/>
                  </a:lnTo>
                  <a:lnTo>
                    <a:pt x="620140" y="2850584"/>
                  </a:lnTo>
                  <a:lnTo>
                    <a:pt x="594595" y="2807852"/>
                  </a:lnTo>
                  <a:lnTo>
                    <a:pt x="586467" y="2792840"/>
                  </a:lnTo>
                  <a:lnTo>
                    <a:pt x="538762" y="2796056"/>
                  </a:lnTo>
                  <a:lnTo>
                    <a:pt x="491960" y="2793821"/>
                  </a:lnTo>
                  <a:lnTo>
                    <a:pt x="446357" y="2786386"/>
                  </a:lnTo>
                  <a:lnTo>
                    <a:pt x="402249" y="2774001"/>
                  </a:lnTo>
                  <a:lnTo>
                    <a:pt x="359932" y="2756917"/>
                  </a:lnTo>
                  <a:lnTo>
                    <a:pt x="319702" y="2735384"/>
                  </a:lnTo>
                  <a:lnTo>
                    <a:pt x="281855" y="2709653"/>
                  </a:lnTo>
                  <a:lnTo>
                    <a:pt x="246688" y="2679975"/>
                  </a:lnTo>
                  <a:lnTo>
                    <a:pt x="214498" y="2646599"/>
                  </a:lnTo>
                  <a:lnTo>
                    <a:pt x="185579" y="2609778"/>
                  </a:lnTo>
                  <a:lnTo>
                    <a:pt x="160229" y="2569760"/>
                  </a:lnTo>
                  <a:lnTo>
                    <a:pt x="138744" y="2526798"/>
                  </a:lnTo>
                  <a:lnTo>
                    <a:pt x="121419" y="2481141"/>
                  </a:lnTo>
                  <a:lnTo>
                    <a:pt x="108552" y="2433039"/>
                  </a:lnTo>
                  <a:lnTo>
                    <a:pt x="100438" y="2382745"/>
                  </a:lnTo>
                  <a:lnTo>
                    <a:pt x="97475" y="2331518"/>
                  </a:lnTo>
                  <a:lnTo>
                    <a:pt x="99737" y="2280706"/>
                  </a:lnTo>
                  <a:lnTo>
                    <a:pt x="107092" y="2230737"/>
                  </a:lnTo>
                  <a:lnTo>
                    <a:pt x="119408" y="2182037"/>
                  </a:lnTo>
                  <a:lnTo>
                    <a:pt x="136552" y="2135034"/>
                  </a:lnTo>
                  <a:lnTo>
                    <a:pt x="158391" y="2090154"/>
                  </a:lnTo>
                  <a:lnTo>
                    <a:pt x="184794" y="2047826"/>
                  </a:lnTo>
                  <a:lnTo>
                    <a:pt x="215627" y="2008476"/>
                  </a:lnTo>
                  <a:lnTo>
                    <a:pt x="178276" y="1982095"/>
                  </a:lnTo>
                  <a:lnTo>
                    <a:pt x="144240" y="1952364"/>
                  </a:lnTo>
                  <a:lnTo>
                    <a:pt x="113597" y="1919606"/>
                  </a:lnTo>
                  <a:lnTo>
                    <a:pt x="86424" y="1884145"/>
                  </a:lnTo>
                  <a:lnTo>
                    <a:pt x="62801" y="1846303"/>
                  </a:lnTo>
                  <a:lnTo>
                    <a:pt x="42806" y="1806403"/>
                  </a:lnTo>
                  <a:lnTo>
                    <a:pt x="26517" y="1764770"/>
                  </a:lnTo>
                  <a:lnTo>
                    <a:pt x="14014" y="1721725"/>
                  </a:lnTo>
                  <a:lnTo>
                    <a:pt x="5374" y="1677593"/>
                  </a:lnTo>
                  <a:lnTo>
                    <a:pt x="677" y="1632696"/>
                  </a:lnTo>
                  <a:lnTo>
                    <a:pt x="0" y="1587357"/>
                  </a:lnTo>
                  <a:lnTo>
                    <a:pt x="3421" y="1541899"/>
                  </a:lnTo>
                  <a:lnTo>
                    <a:pt x="11021" y="1496647"/>
                  </a:lnTo>
                  <a:lnTo>
                    <a:pt x="22877" y="1451922"/>
                  </a:lnTo>
                  <a:lnTo>
                    <a:pt x="39067" y="1408048"/>
                  </a:lnTo>
                  <a:lnTo>
                    <a:pt x="59671" y="1365348"/>
                  </a:lnTo>
                  <a:lnTo>
                    <a:pt x="84990" y="1323949"/>
                  </a:lnTo>
                  <a:lnTo>
                    <a:pt x="113922" y="1286004"/>
                  </a:lnTo>
                  <a:lnTo>
                    <a:pt x="146153" y="1251730"/>
                  </a:lnTo>
                  <a:lnTo>
                    <a:pt x="181372" y="1221344"/>
                  </a:lnTo>
                  <a:lnTo>
                    <a:pt x="219269" y="1195064"/>
                  </a:lnTo>
                  <a:lnTo>
                    <a:pt x="259531" y="1173107"/>
                  </a:lnTo>
                  <a:lnTo>
                    <a:pt x="301847" y="1155691"/>
                  </a:lnTo>
                  <a:lnTo>
                    <a:pt x="345905" y="1143033"/>
                  </a:lnTo>
                  <a:lnTo>
                    <a:pt x="391395" y="1135351"/>
                  </a:lnTo>
                  <a:lnTo>
                    <a:pt x="395078" y="1124683"/>
                  </a:lnTo>
                  <a:close/>
                </a:path>
                <a:path w="4344670" h="3416935">
                  <a:moveTo>
                    <a:pt x="474707" y="2058133"/>
                  </a:moveTo>
                  <a:lnTo>
                    <a:pt x="421538" y="2059116"/>
                  </a:lnTo>
                  <a:lnTo>
                    <a:pt x="368943" y="2053168"/>
                  </a:lnTo>
                  <a:lnTo>
                    <a:pt x="317494" y="2040430"/>
                  </a:lnTo>
                  <a:lnTo>
                    <a:pt x="267764" y="2021040"/>
                  </a:lnTo>
                  <a:lnTo>
                    <a:pt x="220326" y="1995141"/>
                  </a:lnTo>
                </a:path>
                <a:path w="4344670" h="3416935">
                  <a:moveTo>
                    <a:pt x="699243" y="2747692"/>
                  </a:moveTo>
                  <a:lnTo>
                    <a:pt x="672160" y="2758155"/>
                  </a:lnTo>
                  <a:lnTo>
                    <a:pt x="644506" y="2766688"/>
                  </a:lnTo>
                  <a:lnTo>
                    <a:pt x="616375" y="2773263"/>
                  </a:lnTo>
                  <a:lnTo>
                    <a:pt x="587864" y="2777854"/>
                  </a:lnTo>
                </a:path>
                <a:path w="4344670" h="3416935">
                  <a:moveTo>
                    <a:pt x="1658347" y="3079022"/>
                  </a:moveTo>
                  <a:lnTo>
                    <a:pt x="1639064" y="3046114"/>
                  </a:lnTo>
                  <a:lnTo>
                    <a:pt x="1621437" y="3012169"/>
                  </a:lnTo>
                  <a:lnTo>
                    <a:pt x="1605501" y="2977263"/>
                  </a:lnTo>
                  <a:lnTo>
                    <a:pt x="1591291" y="2941468"/>
                  </a:lnTo>
                </a:path>
                <a:path w="4344670" h="3416935">
                  <a:moveTo>
                    <a:pt x="2898629" y="2735995"/>
                  </a:moveTo>
                  <a:lnTo>
                    <a:pt x="2894745" y="2774258"/>
                  </a:lnTo>
                  <a:lnTo>
                    <a:pt x="2888992" y="2812222"/>
                  </a:lnTo>
                  <a:lnTo>
                    <a:pt x="2881359" y="2849808"/>
                  </a:lnTo>
                  <a:lnTo>
                    <a:pt x="2871832" y="2886935"/>
                  </a:lnTo>
                </a:path>
                <a:path w="4344670" h="3416935">
                  <a:moveTo>
                    <a:pt x="3431140" y="1803371"/>
                  </a:moveTo>
                  <a:lnTo>
                    <a:pt x="3473119" y="1827569"/>
                  </a:lnTo>
                  <a:lnTo>
                    <a:pt x="3512708" y="1855067"/>
                  </a:lnTo>
                  <a:lnTo>
                    <a:pt x="3549788" y="1885661"/>
                  </a:lnTo>
                  <a:lnTo>
                    <a:pt x="3584238" y="1919143"/>
                  </a:lnTo>
                  <a:lnTo>
                    <a:pt x="3615939" y="1955307"/>
                  </a:lnTo>
                  <a:lnTo>
                    <a:pt x="3644771" y="1993948"/>
                  </a:lnTo>
                  <a:lnTo>
                    <a:pt x="3670614" y="2034860"/>
                  </a:lnTo>
                  <a:lnTo>
                    <a:pt x="3693349" y="2077836"/>
                  </a:lnTo>
                  <a:lnTo>
                    <a:pt x="3712856" y="2122670"/>
                  </a:lnTo>
                  <a:lnTo>
                    <a:pt x="3729016" y="2169157"/>
                  </a:lnTo>
                  <a:lnTo>
                    <a:pt x="3741708" y="2217089"/>
                  </a:lnTo>
                  <a:lnTo>
                    <a:pt x="3750813" y="2266262"/>
                  </a:lnTo>
                  <a:lnTo>
                    <a:pt x="3756211" y="2316469"/>
                  </a:lnTo>
                  <a:lnTo>
                    <a:pt x="3757784" y="2367505"/>
                  </a:lnTo>
                </a:path>
                <a:path w="4344670" h="3416935">
                  <a:moveTo>
                    <a:pt x="4201395" y="1202534"/>
                  </a:moveTo>
                  <a:lnTo>
                    <a:pt x="4179846" y="1250372"/>
                  </a:lnTo>
                  <a:lnTo>
                    <a:pt x="4154342" y="1295711"/>
                  </a:lnTo>
                  <a:lnTo>
                    <a:pt x="4125070" y="1338276"/>
                  </a:lnTo>
                  <a:lnTo>
                    <a:pt x="4092219" y="1377794"/>
                  </a:lnTo>
                  <a:lnTo>
                    <a:pt x="4055980" y="1413989"/>
                  </a:lnTo>
                </a:path>
                <a:path w="4344670" h="3416935">
                  <a:moveTo>
                    <a:pt x="3852526" y="417674"/>
                  </a:moveTo>
                  <a:lnTo>
                    <a:pt x="3856145" y="442451"/>
                  </a:lnTo>
                  <a:lnTo>
                    <a:pt x="3858622" y="467394"/>
                  </a:lnTo>
                  <a:lnTo>
                    <a:pt x="3859955" y="492433"/>
                  </a:lnTo>
                  <a:lnTo>
                    <a:pt x="3860146" y="517496"/>
                  </a:lnTo>
                </a:path>
                <a:path w="4344670" h="3416935">
                  <a:moveTo>
                    <a:pt x="2923902" y="301088"/>
                  </a:moveTo>
                  <a:lnTo>
                    <a:pt x="2939245" y="267129"/>
                  </a:lnTo>
                  <a:lnTo>
                    <a:pt x="2956826" y="234492"/>
                  </a:lnTo>
                  <a:lnTo>
                    <a:pt x="2976551" y="203308"/>
                  </a:lnTo>
                  <a:lnTo>
                    <a:pt x="2998324" y="173707"/>
                  </a:lnTo>
                </a:path>
                <a:path w="4344670" h="3416935">
                  <a:moveTo>
                    <a:pt x="2227180" y="361794"/>
                  </a:moveTo>
                  <a:lnTo>
                    <a:pt x="2233797" y="333467"/>
                  </a:lnTo>
                  <a:lnTo>
                    <a:pt x="2242023" y="305675"/>
                  </a:lnTo>
                  <a:lnTo>
                    <a:pt x="2251843" y="278480"/>
                  </a:lnTo>
                  <a:lnTo>
                    <a:pt x="2263248" y="251939"/>
                  </a:lnTo>
                </a:path>
                <a:path w="4344670" h="3416935">
                  <a:moveTo>
                    <a:pt x="1409554" y="399132"/>
                  </a:moveTo>
                  <a:lnTo>
                    <a:pt x="1444401" y="422549"/>
                  </a:lnTo>
                  <a:lnTo>
                    <a:pt x="1477832" y="448169"/>
                  </a:lnTo>
                  <a:lnTo>
                    <a:pt x="1509763" y="475909"/>
                  </a:lnTo>
                  <a:lnTo>
                    <a:pt x="1540110" y="505685"/>
                  </a:lnTo>
                </a:path>
                <a:path w="4344670" h="3416935">
                  <a:moveTo>
                    <a:pt x="417938" y="1236951"/>
                  </a:moveTo>
                  <a:lnTo>
                    <a:pt x="410651" y="1209284"/>
                  </a:lnTo>
                  <a:lnTo>
                    <a:pt x="404412" y="1181356"/>
                  </a:lnTo>
                  <a:lnTo>
                    <a:pt x="399221" y="1153190"/>
                  </a:lnTo>
                  <a:lnTo>
                    <a:pt x="395078" y="1124810"/>
                  </a:lnTo>
                </a:path>
              </a:pathLst>
            </a:custGeom>
            <a:ln w="9525">
              <a:solidFill>
                <a:srgbClr val="3B96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64169" y="3300222"/>
            <a:ext cx="28765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steps 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are  </a:t>
            </a: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common </a:t>
            </a:r>
            <a:r>
              <a:rPr sz="2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all 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instruction(fetch 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instruction 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and 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increment 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pc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1470" y="1246454"/>
            <a:ext cx="3909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Micro-operations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024" y="2450668"/>
            <a:ext cx="9412605" cy="349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most often 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encountered 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computers  </a:t>
            </a: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classified 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four</a:t>
            </a:r>
            <a:r>
              <a:rPr sz="28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categories:</a:t>
            </a:r>
            <a:endParaRPr sz="2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3461"/>
              <a:buAutoNum type="arabicPeriod"/>
              <a:tabLst>
                <a:tab pos="926465" algn="l"/>
                <a:tab pos="927100" algn="l"/>
              </a:tabLst>
            </a:pP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Register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transfer</a:t>
            </a:r>
            <a:r>
              <a:rPr sz="26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endParaRPr sz="2600">
              <a:latin typeface="Times New Roman"/>
              <a:cs typeface="Times New Roman"/>
            </a:endParaRPr>
          </a:p>
          <a:p>
            <a:pPr marL="927100" marR="974090" lvl="1" indent="-457200">
              <a:lnSpc>
                <a:spcPts val="3120"/>
              </a:lnSpc>
              <a:spcBef>
                <a:spcPts val="1260"/>
              </a:spcBef>
              <a:buClr>
                <a:srgbClr val="83992A"/>
              </a:buClr>
              <a:buSzPct val="115384"/>
              <a:buAutoNum type="arabicPeriod"/>
              <a:tabLst>
                <a:tab pos="926465" algn="l"/>
                <a:tab pos="927100" algn="l"/>
              </a:tabLst>
            </a:pP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Arithmetic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(on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numeric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stored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registers)</a:t>
            </a:r>
            <a:endParaRPr sz="26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770"/>
              </a:spcBef>
              <a:buClr>
                <a:srgbClr val="83992A"/>
              </a:buClr>
              <a:buSzPct val="113461"/>
              <a:buAutoNum type="arabicPeriod"/>
              <a:tabLst>
                <a:tab pos="926465" algn="l"/>
                <a:tab pos="927100" algn="l"/>
              </a:tabLst>
            </a:pP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Logic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</a:t>
            </a: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(bit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manipulations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non-numeric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data)</a:t>
            </a:r>
            <a:endParaRPr sz="26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5384"/>
              <a:buAutoNum type="arabicPeriod"/>
              <a:tabLst>
                <a:tab pos="926465" algn="l"/>
                <a:tab pos="927100" algn="l"/>
              </a:tabLst>
            </a:pP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Shift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342" y="572515"/>
            <a:ext cx="406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36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1500" y="2971800"/>
            <a:ext cx="4538345" cy="3261995"/>
            <a:chOff x="4381500" y="2971800"/>
            <a:chExt cx="4538345" cy="3261995"/>
          </a:xfrm>
        </p:grpSpPr>
        <p:sp>
          <p:nvSpPr>
            <p:cNvPr id="4" name="object 4"/>
            <p:cNvSpPr/>
            <p:nvPr/>
          </p:nvSpPr>
          <p:spPr>
            <a:xfrm>
              <a:off x="4785359" y="302361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28448" y="44692"/>
                  </a:lnTo>
                  <a:lnTo>
                    <a:pt x="52832" y="89825"/>
                  </a:lnTo>
                  <a:lnTo>
                    <a:pt x="73152" y="135331"/>
                  </a:lnTo>
                  <a:lnTo>
                    <a:pt x="89408" y="181141"/>
                  </a:lnTo>
                  <a:lnTo>
                    <a:pt x="101600" y="227188"/>
                  </a:lnTo>
                  <a:lnTo>
                    <a:pt x="109727" y="273405"/>
                  </a:lnTo>
                  <a:lnTo>
                    <a:pt x="113791" y="319723"/>
                  </a:lnTo>
                  <a:lnTo>
                    <a:pt x="113791" y="366076"/>
                  </a:lnTo>
                  <a:lnTo>
                    <a:pt x="109727" y="412394"/>
                  </a:lnTo>
                  <a:lnTo>
                    <a:pt x="101600" y="458611"/>
                  </a:lnTo>
                  <a:lnTo>
                    <a:pt x="89408" y="504658"/>
                  </a:lnTo>
                  <a:lnTo>
                    <a:pt x="73152" y="550468"/>
                  </a:lnTo>
                  <a:lnTo>
                    <a:pt x="52832" y="595974"/>
                  </a:lnTo>
                  <a:lnTo>
                    <a:pt x="28448" y="641107"/>
                  </a:lnTo>
                  <a:lnTo>
                    <a:pt x="0" y="685800"/>
                  </a:lnTo>
                  <a:lnTo>
                    <a:pt x="62415" y="684398"/>
                  </a:lnTo>
                  <a:lnTo>
                    <a:pt x="123262" y="680274"/>
                  </a:lnTo>
                  <a:lnTo>
                    <a:pt x="182297" y="673549"/>
                  </a:lnTo>
                  <a:lnTo>
                    <a:pt x="239280" y="664344"/>
                  </a:lnTo>
                  <a:lnTo>
                    <a:pt x="293967" y="652780"/>
                  </a:lnTo>
                  <a:lnTo>
                    <a:pt x="346117" y="638979"/>
                  </a:lnTo>
                  <a:lnTo>
                    <a:pt x="395487" y="623061"/>
                  </a:lnTo>
                  <a:lnTo>
                    <a:pt x="441834" y="605147"/>
                  </a:lnTo>
                  <a:lnTo>
                    <a:pt x="484917" y="585358"/>
                  </a:lnTo>
                  <a:lnTo>
                    <a:pt x="524494" y="563817"/>
                  </a:lnTo>
                  <a:lnTo>
                    <a:pt x="560322" y="540643"/>
                  </a:lnTo>
                  <a:lnTo>
                    <a:pt x="592158" y="515958"/>
                  </a:lnTo>
                  <a:lnTo>
                    <a:pt x="642889" y="462540"/>
                  </a:lnTo>
                  <a:lnTo>
                    <a:pt x="674749" y="404531"/>
                  </a:lnTo>
                  <a:lnTo>
                    <a:pt x="685800" y="342900"/>
                  </a:lnTo>
                  <a:lnTo>
                    <a:pt x="682996" y="311692"/>
                  </a:lnTo>
                  <a:lnTo>
                    <a:pt x="661299" y="251751"/>
                  </a:lnTo>
                  <a:lnTo>
                    <a:pt x="619761" y="195916"/>
                  </a:lnTo>
                  <a:lnTo>
                    <a:pt x="560322" y="145156"/>
                  </a:lnTo>
                  <a:lnTo>
                    <a:pt x="524494" y="121982"/>
                  </a:lnTo>
                  <a:lnTo>
                    <a:pt x="484917" y="100441"/>
                  </a:lnTo>
                  <a:lnTo>
                    <a:pt x="441834" y="80652"/>
                  </a:lnTo>
                  <a:lnTo>
                    <a:pt x="395487" y="62738"/>
                  </a:lnTo>
                  <a:lnTo>
                    <a:pt x="346117" y="46820"/>
                  </a:lnTo>
                  <a:lnTo>
                    <a:pt x="293967" y="33019"/>
                  </a:lnTo>
                  <a:lnTo>
                    <a:pt x="239280" y="21455"/>
                  </a:lnTo>
                  <a:lnTo>
                    <a:pt x="182297" y="12250"/>
                  </a:lnTo>
                  <a:lnTo>
                    <a:pt x="123262" y="5525"/>
                  </a:lnTo>
                  <a:lnTo>
                    <a:pt x="62415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5359" y="302361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900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800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6112" y="2971799"/>
              <a:ext cx="94615" cy="806450"/>
            </a:xfrm>
            <a:custGeom>
              <a:avLst/>
              <a:gdLst/>
              <a:ahLst/>
              <a:cxnLst/>
              <a:rect l="l" t="t" r="r" b="b"/>
              <a:pathLst>
                <a:path w="94614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  <a:path w="94614" h="806450">
                  <a:moveTo>
                    <a:pt x="94488" y="729996"/>
                  </a:moveTo>
                  <a:lnTo>
                    <a:pt x="18288" y="729996"/>
                  </a:lnTo>
                  <a:lnTo>
                    <a:pt x="18288" y="806196"/>
                  </a:lnTo>
                  <a:lnTo>
                    <a:pt x="94488" y="806196"/>
                  </a:lnTo>
                  <a:lnTo>
                    <a:pt x="94488" y="729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1500" y="3147059"/>
              <a:ext cx="498475" cy="457200"/>
            </a:xfrm>
            <a:custGeom>
              <a:avLst/>
              <a:gdLst/>
              <a:ahLst/>
              <a:cxnLst/>
              <a:rect l="l" t="t" r="r" b="b"/>
              <a:pathLst>
                <a:path w="498475" h="457200">
                  <a:moveTo>
                    <a:pt x="495300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498475" h="457200">
                  <a:moveTo>
                    <a:pt x="498348" y="412750"/>
                  </a:moveTo>
                  <a:lnTo>
                    <a:pt x="77965" y="412750"/>
                  </a:lnTo>
                  <a:lnTo>
                    <a:pt x="76250" y="404253"/>
                  </a:lnTo>
                  <a:lnTo>
                    <a:pt x="68097" y="392150"/>
                  </a:lnTo>
                  <a:lnTo>
                    <a:pt x="55994" y="383997"/>
                  </a:lnTo>
                  <a:lnTo>
                    <a:pt x="41148" y="381000"/>
                  </a:lnTo>
                  <a:lnTo>
                    <a:pt x="26289" y="383997"/>
                  </a:lnTo>
                  <a:lnTo>
                    <a:pt x="14185" y="392150"/>
                  </a:lnTo>
                  <a:lnTo>
                    <a:pt x="6032" y="404253"/>
                  </a:lnTo>
                  <a:lnTo>
                    <a:pt x="3048" y="419100"/>
                  </a:lnTo>
                  <a:lnTo>
                    <a:pt x="6032" y="433959"/>
                  </a:lnTo>
                  <a:lnTo>
                    <a:pt x="14185" y="446062"/>
                  </a:lnTo>
                  <a:lnTo>
                    <a:pt x="26289" y="454215"/>
                  </a:lnTo>
                  <a:lnTo>
                    <a:pt x="41148" y="457200"/>
                  </a:lnTo>
                  <a:lnTo>
                    <a:pt x="55994" y="454215"/>
                  </a:lnTo>
                  <a:lnTo>
                    <a:pt x="68097" y="446062"/>
                  </a:lnTo>
                  <a:lnTo>
                    <a:pt x="76250" y="433959"/>
                  </a:lnTo>
                  <a:lnTo>
                    <a:pt x="77965" y="425450"/>
                  </a:lnTo>
                  <a:lnTo>
                    <a:pt x="498348" y="425450"/>
                  </a:lnTo>
                  <a:lnTo>
                    <a:pt x="498348" y="412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0" y="3396995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6800" y="4721393"/>
              <a:ext cx="1497965" cy="717550"/>
            </a:xfrm>
            <a:custGeom>
              <a:avLst/>
              <a:gdLst/>
              <a:ahLst/>
              <a:cxnLst/>
              <a:rect l="l" t="t" r="r" b="b"/>
              <a:pathLst>
                <a:path w="1497965" h="717550">
                  <a:moveTo>
                    <a:pt x="932943" y="0"/>
                  </a:moveTo>
                  <a:lnTo>
                    <a:pt x="881327" y="711"/>
                  </a:lnTo>
                  <a:lnTo>
                    <a:pt x="829962" y="3286"/>
                  </a:lnTo>
                  <a:lnTo>
                    <a:pt x="779186" y="7729"/>
                  </a:lnTo>
                  <a:lnTo>
                    <a:pt x="729336" y="14050"/>
                  </a:lnTo>
                  <a:lnTo>
                    <a:pt x="680752" y="22255"/>
                  </a:lnTo>
                  <a:lnTo>
                    <a:pt x="633771" y="32352"/>
                  </a:lnTo>
                  <a:lnTo>
                    <a:pt x="588732" y="44348"/>
                  </a:lnTo>
                  <a:lnTo>
                    <a:pt x="545973" y="58251"/>
                  </a:lnTo>
                  <a:lnTo>
                    <a:pt x="491662" y="80465"/>
                  </a:lnTo>
                  <a:lnTo>
                    <a:pt x="446370" y="104813"/>
                  </a:lnTo>
                  <a:lnTo>
                    <a:pt x="410148" y="130909"/>
                  </a:lnTo>
                  <a:lnTo>
                    <a:pt x="383050" y="158370"/>
                  </a:lnTo>
                  <a:lnTo>
                    <a:pt x="356441" y="215843"/>
                  </a:lnTo>
                  <a:lnTo>
                    <a:pt x="357036" y="245085"/>
                  </a:lnTo>
                  <a:lnTo>
                    <a:pt x="386292" y="302657"/>
                  </a:lnTo>
                  <a:lnTo>
                    <a:pt x="415060" y="330217"/>
                  </a:lnTo>
                  <a:lnTo>
                    <a:pt x="453325" y="356445"/>
                  </a:lnTo>
                  <a:lnTo>
                    <a:pt x="501142" y="380958"/>
                  </a:lnTo>
                  <a:lnTo>
                    <a:pt x="0" y="717508"/>
                  </a:lnTo>
                  <a:lnTo>
                    <a:pt x="675004" y="433663"/>
                  </a:lnTo>
                  <a:lnTo>
                    <a:pt x="723928" y="442188"/>
                  </a:lnTo>
                  <a:lnTo>
                    <a:pt x="774003" y="448782"/>
                  </a:lnTo>
                  <a:lnTo>
                    <a:pt x="824905" y="453463"/>
                  </a:lnTo>
                  <a:lnTo>
                    <a:pt x="876310" y="456249"/>
                  </a:lnTo>
                  <a:lnTo>
                    <a:pt x="927895" y="457155"/>
                  </a:lnTo>
                  <a:lnTo>
                    <a:pt x="979337" y="456201"/>
                  </a:lnTo>
                  <a:lnTo>
                    <a:pt x="1030312" y="453403"/>
                  </a:lnTo>
                  <a:lnTo>
                    <a:pt x="1080495" y="448778"/>
                  </a:lnTo>
                  <a:lnTo>
                    <a:pt x="1129565" y="442344"/>
                  </a:lnTo>
                  <a:lnTo>
                    <a:pt x="1177196" y="434119"/>
                  </a:lnTo>
                  <a:lnTo>
                    <a:pt x="1223066" y="424119"/>
                  </a:lnTo>
                  <a:lnTo>
                    <a:pt x="1266851" y="412362"/>
                  </a:lnTo>
                  <a:lnTo>
                    <a:pt x="1308227" y="398865"/>
                  </a:lnTo>
                  <a:lnTo>
                    <a:pt x="1362536" y="376652"/>
                  </a:lnTo>
                  <a:lnTo>
                    <a:pt x="1407829" y="352304"/>
                  </a:lnTo>
                  <a:lnTo>
                    <a:pt x="1444049" y="326208"/>
                  </a:lnTo>
                  <a:lnTo>
                    <a:pt x="1471144" y="298747"/>
                  </a:lnTo>
                  <a:lnTo>
                    <a:pt x="1497742" y="241274"/>
                  </a:lnTo>
                  <a:lnTo>
                    <a:pt x="1497138" y="212032"/>
                  </a:lnTo>
                  <a:lnTo>
                    <a:pt x="1467854" y="154460"/>
                  </a:lnTo>
                  <a:lnTo>
                    <a:pt x="1439066" y="126900"/>
                  </a:lnTo>
                  <a:lnTo>
                    <a:pt x="1400776" y="100671"/>
                  </a:lnTo>
                  <a:lnTo>
                    <a:pt x="1352930" y="76158"/>
                  </a:lnTo>
                  <a:lnTo>
                    <a:pt x="1314284" y="60446"/>
                  </a:lnTo>
                  <a:lnTo>
                    <a:pt x="1272844" y="46530"/>
                  </a:lnTo>
                  <a:lnTo>
                    <a:pt x="1228948" y="34415"/>
                  </a:lnTo>
                  <a:lnTo>
                    <a:pt x="1182935" y="24111"/>
                  </a:lnTo>
                  <a:lnTo>
                    <a:pt x="1135142" y="15624"/>
                  </a:lnTo>
                  <a:lnTo>
                    <a:pt x="1085908" y="8962"/>
                  </a:lnTo>
                  <a:lnTo>
                    <a:pt x="1035571" y="4132"/>
                  </a:lnTo>
                  <a:lnTo>
                    <a:pt x="984470" y="1142"/>
                  </a:lnTo>
                  <a:lnTo>
                    <a:pt x="932943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6800" y="4721393"/>
              <a:ext cx="1497965" cy="717550"/>
            </a:xfrm>
            <a:custGeom>
              <a:avLst/>
              <a:gdLst/>
              <a:ahLst/>
              <a:cxnLst/>
              <a:rect l="l" t="t" r="r" b="b"/>
              <a:pathLst>
                <a:path w="1497965" h="717550">
                  <a:moveTo>
                    <a:pt x="0" y="717508"/>
                  </a:moveTo>
                  <a:lnTo>
                    <a:pt x="501142" y="380958"/>
                  </a:lnTo>
                  <a:lnTo>
                    <a:pt x="453325" y="356445"/>
                  </a:lnTo>
                  <a:lnTo>
                    <a:pt x="415060" y="330217"/>
                  </a:lnTo>
                  <a:lnTo>
                    <a:pt x="386292" y="302657"/>
                  </a:lnTo>
                  <a:lnTo>
                    <a:pt x="366968" y="274151"/>
                  </a:lnTo>
                  <a:lnTo>
                    <a:pt x="357036" y="245085"/>
                  </a:lnTo>
                  <a:lnTo>
                    <a:pt x="356441" y="215843"/>
                  </a:lnTo>
                  <a:lnTo>
                    <a:pt x="365130" y="186809"/>
                  </a:lnTo>
                  <a:lnTo>
                    <a:pt x="410148" y="130909"/>
                  </a:lnTo>
                  <a:lnTo>
                    <a:pt x="446370" y="104813"/>
                  </a:lnTo>
                  <a:lnTo>
                    <a:pt x="491662" y="80465"/>
                  </a:lnTo>
                  <a:lnTo>
                    <a:pt x="545973" y="58251"/>
                  </a:lnTo>
                  <a:lnTo>
                    <a:pt x="588732" y="44348"/>
                  </a:lnTo>
                  <a:lnTo>
                    <a:pt x="633771" y="32352"/>
                  </a:lnTo>
                  <a:lnTo>
                    <a:pt x="680752" y="22255"/>
                  </a:lnTo>
                  <a:lnTo>
                    <a:pt x="729336" y="14050"/>
                  </a:lnTo>
                  <a:lnTo>
                    <a:pt x="779186" y="7729"/>
                  </a:lnTo>
                  <a:lnTo>
                    <a:pt x="829962" y="3286"/>
                  </a:lnTo>
                  <a:lnTo>
                    <a:pt x="881327" y="711"/>
                  </a:lnTo>
                  <a:lnTo>
                    <a:pt x="932943" y="0"/>
                  </a:lnTo>
                  <a:lnTo>
                    <a:pt x="984470" y="1142"/>
                  </a:lnTo>
                  <a:lnTo>
                    <a:pt x="1035571" y="4132"/>
                  </a:lnTo>
                  <a:lnTo>
                    <a:pt x="1085908" y="8962"/>
                  </a:lnTo>
                  <a:lnTo>
                    <a:pt x="1135142" y="15624"/>
                  </a:lnTo>
                  <a:lnTo>
                    <a:pt x="1182935" y="24111"/>
                  </a:lnTo>
                  <a:lnTo>
                    <a:pt x="1228948" y="34415"/>
                  </a:lnTo>
                  <a:lnTo>
                    <a:pt x="1272844" y="46530"/>
                  </a:lnTo>
                  <a:lnTo>
                    <a:pt x="1314284" y="60446"/>
                  </a:lnTo>
                  <a:lnTo>
                    <a:pt x="1352930" y="76158"/>
                  </a:lnTo>
                  <a:lnTo>
                    <a:pt x="1400776" y="100671"/>
                  </a:lnTo>
                  <a:lnTo>
                    <a:pt x="1439066" y="126900"/>
                  </a:lnTo>
                  <a:lnTo>
                    <a:pt x="1467854" y="154460"/>
                  </a:lnTo>
                  <a:lnTo>
                    <a:pt x="1497138" y="212032"/>
                  </a:lnTo>
                  <a:lnTo>
                    <a:pt x="1497742" y="241274"/>
                  </a:lnTo>
                  <a:lnTo>
                    <a:pt x="1489060" y="270308"/>
                  </a:lnTo>
                  <a:lnTo>
                    <a:pt x="1444049" y="326208"/>
                  </a:lnTo>
                  <a:lnTo>
                    <a:pt x="1407829" y="352304"/>
                  </a:lnTo>
                  <a:lnTo>
                    <a:pt x="1362536" y="376652"/>
                  </a:lnTo>
                  <a:lnTo>
                    <a:pt x="1308227" y="398865"/>
                  </a:lnTo>
                  <a:lnTo>
                    <a:pt x="1266851" y="412362"/>
                  </a:lnTo>
                  <a:lnTo>
                    <a:pt x="1223066" y="424119"/>
                  </a:lnTo>
                  <a:lnTo>
                    <a:pt x="1177196" y="434119"/>
                  </a:lnTo>
                  <a:lnTo>
                    <a:pt x="1129565" y="442344"/>
                  </a:lnTo>
                  <a:lnTo>
                    <a:pt x="1080495" y="448778"/>
                  </a:lnTo>
                  <a:lnTo>
                    <a:pt x="1030312" y="453403"/>
                  </a:lnTo>
                  <a:lnTo>
                    <a:pt x="979337" y="456201"/>
                  </a:lnTo>
                  <a:lnTo>
                    <a:pt x="927895" y="457155"/>
                  </a:lnTo>
                  <a:lnTo>
                    <a:pt x="876310" y="456249"/>
                  </a:lnTo>
                  <a:lnTo>
                    <a:pt x="824905" y="453463"/>
                  </a:lnTo>
                  <a:lnTo>
                    <a:pt x="774003" y="448782"/>
                  </a:lnTo>
                  <a:lnTo>
                    <a:pt x="723928" y="442188"/>
                  </a:lnTo>
                  <a:lnTo>
                    <a:pt x="675004" y="433663"/>
                  </a:lnTo>
                  <a:lnTo>
                    <a:pt x="0" y="717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48350" y="5618975"/>
              <a:ext cx="1619250" cy="610235"/>
            </a:xfrm>
            <a:custGeom>
              <a:avLst/>
              <a:gdLst/>
              <a:ahLst/>
              <a:cxnLst/>
              <a:rect l="l" t="t" r="r" b="b"/>
              <a:pathLst>
                <a:path w="1619250" h="610235">
                  <a:moveTo>
                    <a:pt x="0" y="0"/>
                  </a:moveTo>
                  <a:lnTo>
                    <a:pt x="354202" y="200126"/>
                  </a:lnTo>
                  <a:lnTo>
                    <a:pt x="310189" y="231628"/>
                  </a:lnTo>
                  <a:lnTo>
                    <a:pt x="277864" y="264607"/>
                  </a:lnTo>
                  <a:lnTo>
                    <a:pt x="257193" y="298604"/>
                  </a:lnTo>
                  <a:lnTo>
                    <a:pt x="248144" y="333161"/>
                  </a:lnTo>
                  <a:lnTo>
                    <a:pt x="250683" y="367818"/>
                  </a:lnTo>
                  <a:lnTo>
                    <a:pt x="290390" y="435600"/>
                  </a:lnTo>
                  <a:lnTo>
                    <a:pt x="327491" y="467809"/>
                  </a:lnTo>
                  <a:lnTo>
                    <a:pt x="376047" y="498284"/>
                  </a:lnTo>
                  <a:lnTo>
                    <a:pt x="410655" y="515546"/>
                  </a:lnTo>
                  <a:lnTo>
                    <a:pt x="448135" y="531410"/>
                  </a:lnTo>
                  <a:lnTo>
                    <a:pt x="488240" y="545858"/>
                  </a:lnTo>
                  <a:lnTo>
                    <a:pt x="530725" y="558876"/>
                  </a:lnTo>
                  <a:lnTo>
                    <a:pt x="575343" y="570447"/>
                  </a:lnTo>
                  <a:lnTo>
                    <a:pt x="621848" y="580556"/>
                  </a:lnTo>
                  <a:lnTo>
                    <a:pt x="669992" y="589186"/>
                  </a:lnTo>
                  <a:lnTo>
                    <a:pt x="719530" y="596323"/>
                  </a:lnTo>
                  <a:lnTo>
                    <a:pt x="770215" y="601950"/>
                  </a:lnTo>
                  <a:lnTo>
                    <a:pt x="821801" y="606051"/>
                  </a:lnTo>
                  <a:lnTo>
                    <a:pt x="874041" y="608611"/>
                  </a:lnTo>
                  <a:lnTo>
                    <a:pt x="926689" y="609614"/>
                  </a:lnTo>
                  <a:lnTo>
                    <a:pt x="979499" y="609044"/>
                  </a:lnTo>
                  <a:lnTo>
                    <a:pt x="1032224" y="606884"/>
                  </a:lnTo>
                  <a:lnTo>
                    <a:pt x="1084617" y="603120"/>
                  </a:lnTo>
                  <a:lnTo>
                    <a:pt x="1136433" y="597736"/>
                  </a:lnTo>
                  <a:lnTo>
                    <a:pt x="1187425" y="590715"/>
                  </a:lnTo>
                  <a:lnTo>
                    <a:pt x="1237346" y="582042"/>
                  </a:lnTo>
                  <a:lnTo>
                    <a:pt x="1285950" y="571701"/>
                  </a:lnTo>
                  <a:lnTo>
                    <a:pt x="1332992" y="559676"/>
                  </a:lnTo>
                  <a:lnTo>
                    <a:pt x="1391382" y="541476"/>
                  </a:lnTo>
                  <a:lnTo>
                    <a:pt x="1443350" y="521348"/>
                  </a:lnTo>
                  <a:lnTo>
                    <a:pt x="1488800" y="499519"/>
                  </a:lnTo>
                  <a:lnTo>
                    <a:pt x="1527636" y="476217"/>
                  </a:lnTo>
                  <a:lnTo>
                    <a:pt x="1559762" y="451667"/>
                  </a:lnTo>
                  <a:lnTo>
                    <a:pt x="1603499" y="399736"/>
                  </a:lnTo>
                  <a:lnTo>
                    <a:pt x="1619244" y="345542"/>
                  </a:lnTo>
                  <a:lnTo>
                    <a:pt x="1616380" y="318163"/>
                  </a:lnTo>
                  <a:lnTo>
                    <a:pt x="1588698" y="263979"/>
                  </a:lnTo>
                  <a:lnTo>
                    <a:pt x="1531105" y="212072"/>
                  </a:lnTo>
                  <a:lnTo>
                    <a:pt x="1490852" y="187540"/>
                  </a:lnTo>
                  <a:lnTo>
                    <a:pt x="1456244" y="170276"/>
                  </a:lnTo>
                  <a:lnTo>
                    <a:pt x="1418764" y="154412"/>
                  </a:lnTo>
                  <a:lnTo>
                    <a:pt x="1378659" y="139962"/>
                  </a:lnTo>
                  <a:lnTo>
                    <a:pt x="1336174" y="126944"/>
                  </a:lnTo>
                  <a:lnTo>
                    <a:pt x="1291556" y="115372"/>
                  </a:lnTo>
                  <a:lnTo>
                    <a:pt x="1245051" y="105263"/>
                  </a:lnTo>
                  <a:lnTo>
                    <a:pt x="1196907" y="96632"/>
                  </a:lnTo>
                  <a:lnTo>
                    <a:pt x="1147369" y="89496"/>
                  </a:lnTo>
                  <a:lnTo>
                    <a:pt x="1096684" y="83869"/>
                  </a:lnTo>
                  <a:lnTo>
                    <a:pt x="1045098" y="79768"/>
                  </a:lnTo>
                  <a:lnTo>
                    <a:pt x="992858" y="77209"/>
                  </a:lnTo>
                  <a:lnTo>
                    <a:pt x="940210" y="76207"/>
                  </a:lnTo>
                  <a:lnTo>
                    <a:pt x="887400" y="76778"/>
                  </a:lnTo>
                  <a:lnTo>
                    <a:pt x="834675" y="78938"/>
                  </a:lnTo>
                  <a:lnTo>
                    <a:pt x="782282" y="82702"/>
                  </a:lnTo>
                  <a:lnTo>
                    <a:pt x="730466" y="88087"/>
                  </a:lnTo>
                  <a:lnTo>
                    <a:pt x="679474" y="95109"/>
                  </a:lnTo>
                  <a:lnTo>
                    <a:pt x="629553" y="103782"/>
                  </a:lnTo>
                  <a:lnTo>
                    <a:pt x="580949" y="114124"/>
                  </a:lnTo>
                  <a:lnTo>
                    <a:pt x="533908" y="126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8350" y="5618975"/>
              <a:ext cx="1619250" cy="610235"/>
            </a:xfrm>
            <a:custGeom>
              <a:avLst/>
              <a:gdLst/>
              <a:ahLst/>
              <a:cxnLst/>
              <a:rect l="l" t="t" r="r" b="b"/>
              <a:pathLst>
                <a:path w="1619250" h="610235">
                  <a:moveTo>
                    <a:pt x="0" y="0"/>
                  </a:moveTo>
                  <a:lnTo>
                    <a:pt x="533908" y="126149"/>
                  </a:lnTo>
                  <a:lnTo>
                    <a:pt x="580949" y="114124"/>
                  </a:lnTo>
                  <a:lnTo>
                    <a:pt x="629553" y="103782"/>
                  </a:lnTo>
                  <a:lnTo>
                    <a:pt x="679474" y="95109"/>
                  </a:lnTo>
                  <a:lnTo>
                    <a:pt x="730466" y="88087"/>
                  </a:lnTo>
                  <a:lnTo>
                    <a:pt x="782282" y="82702"/>
                  </a:lnTo>
                  <a:lnTo>
                    <a:pt x="834675" y="78938"/>
                  </a:lnTo>
                  <a:lnTo>
                    <a:pt x="887400" y="76778"/>
                  </a:lnTo>
                  <a:lnTo>
                    <a:pt x="940210" y="76207"/>
                  </a:lnTo>
                  <a:lnTo>
                    <a:pt x="992858" y="77209"/>
                  </a:lnTo>
                  <a:lnTo>
                    <a:pt x="1045098" y="79768"/>
                  </a:lnTo>
                  <a:lnTo>
                    <a:pt x="1096684" y="83869"/>
                  </a:lnTo>
                  <a:lnTo>
                    <a:pt x="1147369" y="89496"/>
                  </a:lnTo>
                  <a:lnTo>
                    <a:pt x="1196907" y="96632"/>
                  </a:lnTo>
                  <a:lnTo>
                    <a:pt x="1245051" y="105263"/>
                  </a:lnTo>
                  <a:lnTo>
                    <a:pt x="1291556" y="115372"/>
                  </a:lnTo>
                  <a:lnTo>
                    <a:pt x="1336174" y="126944"/>
                  </a:lnTo>
                  <a:lnTo>
                    <a:pt x="1378659" y="139962"/>
                  </a:lnTo>
                  <a:lnTo>
                    <a:pt x="1418764" y="154412"/>
                  </a:lnTo>
                  <a:lnTo>
                    <a:pt x="1456244" y="170276"/>
                  </a:lnTo>
                  <a:lnTo>
                    <a:pt x="1490852" y="187540"/>
                  </a:lnTo>
                  <a:lnTo>
                    <a:pt x="1531105" y="212072"/>
                  </a:lnTo>
                  <a:lnTo>
                    <a:pt x="1563689" y="237628"/>
                  </a:lnTo>
                  <a:lnTo>
                    <a:pt x="1606230" y="290900"/>
                  </a:lnTo>
                  <a:lnTo>
                    <a:pt x="1619244" y="345542"/>
                  </a:lnTo>
                  <a:lnTo>
                    <a:pt x="1614919" y="372808"/>
                  </a:lnTo>
                  <a:lnTo>
                    <a:pt x="1585081" y="426098"/>
                  </a:lnTo>
                  <a:lnTo>
                    <a:pt x="1527636" y="476217"/>
                  </a:lnTo>
                  <a:lnTo>
                    <a:pt x="1488800" y="499519"/>
                  </a:lnTo>
                  <a:lnTo>
                    <a:pt x="1443350" y="521348"/>
                  </a:lnTo>
                  <a:lnTo>
                    <a:pt x="1391382" y="541476"/>
                  </a:lnTo>
                  <a:lnTo>
                    <a:pt x="1332992" y="559676"/>
                  </a:lnTo>
                  <a:lnTo>
                    <a:pt x="1285950" y="571701"/>
                  </a:lnTo>
                  <a:lnTo>
                    <a:pt x="1237346" y="582042"/>
                  </a:lnTo>
                  <a:lnTo>
                    <a:pt x="1187425" y="590715"/>
                  </a:lnTo>
                  <a:lnTo>
                    <a:pt x="1136433" y="597736"/>
                  </a:lnTo>
                  <a:lnTo>
                    <a:pt x="1084617" y="603120"/>
                  </a:lnTo>
                  <a:lnTo>
                    <a:pt x="1032224" y="606884"/>
                  </a:lnTo>
                  <a:lnTo>
                    <a:pt x="979499" y="609044"/>
                  </a:lnTo>
                  <a:lnTo>
                    <a:pt x="926689" y="609614"/>
                  </a:lnTo>
                  <a:lnTo>
                    <a:pt x="874041" y="608611"/>
                  </a:lnTo>
                  <a:lnTo>
                    <a:pt x="821801" y="606051"/>
                  </a:lnTo>
                  <a:lnTo>
                    <a:pt x="770215" y="601950"/>
                  </a:lnTo>
                  <a:lnTo>
                    <a:pt x="719530" y="596323"/>
                  </a:lnTo>
                  <a:lnTo>
                    <a:pt x="669992" y="589186"/>
                  </a:lnTo>
                  <a:lnTo>
                    <a:pt x="621848" y="580556"/>
                  </a:lnTo>
                  <a:lnTo>
                    <a:pt x="575343" y="570447"/>
                  </a:lnTo>
                  <a:lnTo>
                    <a:pt x="530725" y="558876"/>
                  </a:lnTo>
                  <a:lnTo>
                    <a:pt x="488240" y="545858"/>
                  </a:lnTo>
                  <a:lnTo>
                    <a:pt x="448135" y="531410"/>
                  </a:lnTo>
                  <a:lnTo>
                    <a:pt x="410655" y="515546"/>
                  </a:lnTo>
                  <a:lnTo>
                    <a:pt x="376047" y="498284"/>
                  </a:lnTo>
                  <a:lnTo>
                    <a:pt x="327491" y="467809"/>
                  </a:lnTo>
                  <a:lnTo>
                    <a:pt x="290390" y="435600"/>
                  </a:lnTo>
                  <a:lnTo>
                    <a:pt x="264776" y="402117"/>
                  </a:lnTo>
                  <a:lnTo>
                    <a:pt x="248144" y="333161"/>
                  </a:lnTo>
                  <a:lnTo>
                    <a:pt x="257193" y="298604"/>
                  </a:lnTo>
                  <a:lnTo>
                    <a:pt x="277864" y="264607"/>
                  </a:lnTo>
                  <a:lnTo>
                    <a:pt x="310189" y="231628"/>
                  </a:lnTo>
                  <a:lnTo>
                    <a:pt x="354202" y="2001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0094" y="1514491"/>
            <a:ext cx="7166609" cy="451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17265">
              <a:lnSpc>
                <a:spcPct val="100000"/>
              </a:lnSpc>
              <a:spcBef>
                <a:spcPts val="840"/>
              </a:spcBef>
            </a:pP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</a:t>
            </a:r>
            <a:endParaRPr sz="24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Symbol: </a:t>
            </a:r>
            <a:r>
              <a:rPr sz="2400" b="1" spc="-35" dirty="0">
                <a:solidFill>
                  <a:srgbClr val="252525"/>
                </a:solidFill>
                <a:latin typeface="Symbol"/>
                <a:cs typeface="Symbol"/>
              </a:rPr>
              <a:t>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Gate: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3992A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100110</a:t>
            </a:r>
            <a:r>
              <a:rPr sz="2400" spc="-104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b="1" dirty="0">
                <a:solidFill>
                  <a:srgbClr val="252525"/>
                </a:solidFill>
                <a:latin typeface="Symbol"/>
                <a:cs typeface="Symbol"/>
              </a:rPr>
              <a:t>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1010110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1110110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2210"/>
              </a:spcBef>
            </a:pPr>
            <a:r>
              <a:rPr sz="1800" spc="1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3212465">
              <a:lnSpc>
                <a:spcPct val="100000"/>
              </a:lnSpc>
              <a:spcBef>
                <a:spcPts val="865"/>
              </a:spcBef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R1←R2+R3,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R4←R5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252525"/>
                </a:solidFill>
                <a:latin typeface="Symbol"/>
                <a:cs typeface="Symbol"/>
              </a:rPr>
              <a:t>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R6</a:t>
            </a:r>
            <a:endParaRPr sz="2400">
              <a:latin typeface="Times New Roman"/>
              <a:cs typeface="Times New Roman"/>
            </a:endParaRPr>
          </a:p>
          <a:p>
            <a:pPr marR="1310005" algn="r">
              <a:lnSpc>
                <a:spcPct val="100000"/>
              </a:lnSpc>
              <a:spcBef>
                <a:spcPts val="1105"/>
              </a:spcBef>
            </a:pPr>
            <a:r>
              <a:rPr sz="1800" spc="-85" dirty="0">
                <a:latin typeface="Times New Roman"/>
                <a:cs typeface="Times New Roman"/>
              </a:rPr>
              <a:t>A</a:t>
            </a:r>
            <a:r>
              <a:rPr sz="1800" spc="85" dirty="0">
                <a:latin typeface="Times New Roman"/>
                <a:cs typeface="Times New Roman"/>
              </a:rPr>
              <a:t>DD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7000" y="2077211"/>
            <a:ext cx="5021580" cy="213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754" y="571957"/>
            <a:ext cx="4062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 Microoperations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3905" y="1614508"/>
            <a:ext cx="6171565" cy="30759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371850">
              <a:lnSpc>
                <a:spcPct val="100000"/>
              </a:lnSpc>
              <a:spcBef>
                <a:spcPts val="844"/>
              </a:spcBef>
            </a:pPr>
            <a:r>
              <a:rPr sz="2400" b="1" spc="9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</a:t>
            </a:r>
            <a:endParaRPr sz="24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Symbol: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Symbol"/>
                <a:cs typeface="Symbol"/>
              </a:rPr>
              <a:t>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3992A"/>
              </a:buClr>
              <a:buFont typeface="Arial"/>
              <a:buChar char="•"/>
            </a:pPr>
            <a:endParaRPr sz="4200">
              <a:latin typeface="Symbol"/>
              <a:cs typeface="Symbol"/>
            </a:endParaRPr>
          </a:p>
          <a:p>
            <a:pPr marL="337185" indent="-287020">
              <a:lnSpc>
                <a:spcPct val="100000"/>
              </a:lnSpc>
              <a:spcBef>
                <a:spcPts val="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Gate: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3992A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100110</a:t>
            </a:r>
            <a:r>
              <a:rPr sz="2400" spc="-104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b="1" spc="-5" dirty="0">
                <a:solidFill>
                  <a:srgbClr val="252525"/>
                </a:solidFill>
                <a:latin typeface="Symbol"/>
                <a:cs typeface="Symbol"/>
              </a:rPr>
              <a:t>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1010110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0000110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1500" y="2301239"/>
            <a:ext cx="6316980" cy="2877820"/>
            <a:chOff x="4381500" y="2301239"/>
            <a:chExt cx="6316980" cy="2877820"/>
          </a:xfrm>
        </p:grpSpPr>
        <p:sp>
          <p:nvSpPr>
            <p:cNvPr id="5" name="object 5"/>
            <p:cNvSpPr/>
            <p:nvPr/>
          </p:nvSpPr>
          <p:spPr>
            <a:xfrm>
              <a:off x="4706112" y="2971799"/>
              <a:ext cx="94615" cy="806450"/>
            </a:xfrm>
            <a:custGeom>
              <a:avLst/>
              <a:gdLst/>
              <a:ahLst/>
              <a:cxnLst/>
              <a:rect l="l" t="t" r="r" b="b"/>
              <a:pathLst>
                <a:path w="94614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  <a:path w="94614" h="806450">
                  <a:moveTo>
                    <a:pt x="94488" y="729996"/>
                  </a:moveTo>
                  <a:lnTo>
                    <a:pt x="18288" y="729996"/>
                  </a:lnTo>
                  <a:lnTo>
                    <a:pt x="18288" y="806196"/>
                  </a:lnTo>
                  <a:lnTo>
                    <a:pt x="94488" y="806196"/>
                  </a:lnTo>
                  <a:lnTo>
                    <a:pt x="94488" y="729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1500" y="3147059"/>
              <a:ext cx="498475" cy="457200"/>
            </a:xfrm>
            <a:custGeom>
              <a:avLst/>
              <a:gdLst/>
              <a:ahLst/>
              <a:cxnLst/>
              <a:rect l="l" t="t" r="r" b="b"/>
              <a:pathLst>
                <a:path w="498475" h="457200">
                  <a:moveTo>
                    <a:pt x="495300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498475" h="457200">
                  <a:moveTo>
                    <a:pt x="498348" y="412750"/>
                  </a:moveTo>
                  <a:lnTo>
                    <a:pt x="77965" y="412750"/>
                  </a:lnTo>
                  <a:lnTo>
                    <a:pt x="76250" y="404253"/>
                  </a:lnTo>
                  <a:lnTo>
                    <a:pt x="68097" y="392150"/>
                  </a:lnTo>
                  <a:lnTo>
                    <a:pt x="55994" y="383997"/>
                  </a:lnTo>
                  <a:lnTo>
                    <a:pt x="41148" y="381000"/>
                  </a:lnTo>
                  <a:lnTo>
                    <a:pt x="26289" y="383997"/>
                  </a:lnTo>
                  <a:lnTo>
                    <a:pt x="14185" y="392150"/>
                  </a:lnTo>
                  <a:lnTo>
                    <a:pt x="6032" y="404253"/>
                  </a:lnTo>
                  <a:lnTo>
                    <a:pt x="3048" y="419100"/>
                  </a:lnTo>
                  <a:lnTo>
                    <a:pt x="6032" y="433959"/>
                  </a:lnTo>
                  <a:lnTo>
                    <a:pt x="14185" y="446062"/>
                  </a:lnTo>
                  <a:lnTo>
                    <a:pt x="26289" y="454215"/>
                  </a:lnTo>
                  <a:lnTo>
                    <a:pt x="41148" y="457200"/>
                  </a:lnTo>
                  <a:lnTo>
                    <a:pt x="55994" y="454215"/>
                  </a:lnTo>
                  <a:lnTo>
                    <a:pt x="68097" y="446062"/>
                  </a:lnTo>
                  <a:lnTo>
                    <a:pt x="76250" y="433959"/>
                  </a:lnTo>
                  <a:lnTo>
                    <a:pt x="77965" y="425450"/>
                  </a:lnTo>
                  <a:lnTo>
                    <a:pt x="498348" y="425450"/>
                  </a:lnTo>
                  <a:lnTo>
                    <a:pt x="498348" y="412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3396995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3015995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1000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381000" y="685799"/>
                  </a:lnTo>
                  <a:lnTo>
                    <a:pt x="432703" y="682669"/>
                  </a:lnTo>
                  <a:lnTo>
                    <a:pt x="482291" y="673549"/>
                  </a:lnTo>
                  <a:lnTo>
                    <a:pt x="529310" y="658850"/>
                  </a:lnTo>
                  <a:lnTo>
                    <a:pt x="573306" y="638979"/>
                  </a:lnTo>
                  <a:lnTo>
                    <a:pt x="613825" y="614345"/>
                  </a:lnTo>
                  <a:lnTo>
                    <a:pt x="650414" y="585358"/>
                  </a:lnTo>
                  <a:lnTo>
                    <a:pt x="682619" y="552426"/>
                  </a:lnTo>
                  <a:lnTo>
                    <a:pt x="709986" y="515958"/>
                  </a:lnTo>
                  <a:lnTo>
                    <a:pt x="732061" y="476363"/>
                  </a:lnTo>
                  <a:lnTo>
                    <a:pt x="748391" y="434048"/>
                  </a:lnTo>
                  <a:lnTo>
                    <a:pt x="758522" y="389424"/>
                  </a:lnTo>
                  <a:lnTo>
                    <a:pt x="762000" y="342900"/>
                  </a:lnTo>
                  <a:lnTo>
                    <a:pt x="758522" y="296375"/>
                  </a:lnTo>
                  <a:lnTo>
                    <a:pt x="748391" y="251751"/>
                  </a:lnTo>
                  <a:lnTo>
                    <a:pt x="732061" y="209436"/>
                  </a:lnTo>
                  <a:lnTo>
                    <a:pt x="709986" y="169841"/>
                  </a:lnTo>
                  <a:lnTo>
                    <a:pt x="682619" y="133373"/>
                  </a:lnTo>
                  <a:lnTo>
                    <a:pt x="650414" y="100441"/>
                  </a:lnTo>
                  <a:lnTo>
                    <a:pt x="613825" y="71454"/>
                  </a:lnTo>
                  <a:lnTo>
                    <a:pt x="573306" y="46820"/>
                  </a:lnTo>
                  <a:lnTo>
                    <a:pt x="529310" y="26949"/>
                  </a:lnTo>
                  <a:lnTo>
                    <a:pt x="482291" y="12250"/>
                  </a:lnTo>
                  <a:lnTo>
                    <a:pt x="432703" y="313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0600" y="3015995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0"/>
                  </a:moveTo>
                  <a:lnTo>
                    <a:pt x="381000" y="0"/>
                  </a:lnTo>
                  <a:lnTo>
                    <a:pt x="432703" y="3130"/>
                  </a:lnTo>
                  <a:lnTo>
                    <a:pt x="482291" y="12250"/>
                  </a:lnTo>
                  <a:lnTo>
                    <a:pt x="529310" y="26949"/>
                  </a:lnTo>
                  <a:lnTo>
                    <a:pt x="573306" y="46820"/>
                  </a:lnTo>
                  <a:lnTo>
                    <a:pt x="613825" y="71454"/>
                  </a:lnTo>
                  <a:lnTo>
                    <a:pt x="650414" y="100441"/>
                  </a:lnTo>
                  <a:lnTo>
                    <a:pt x="682619" y="133373"/>
                  </a:lnTo>
                  <a:lnTo>
                    <a:pt x="709986" y="169841"/>
                  </a:lnTo>
                  <a:lnTo>
                    <a:pt x="732061" y="209436"/>
                  </a:lnTo>
                  <a:lnTo>
                    <a:pt x="748391" y="251751"/>
                  </a:lnTo>
                  <a:lnTo>
                    <a:pt x="758522" y="296375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1" y="434048"/>
                  </a:lnTo>
                  <a:lnTo>
                    <a:pt x="732061" y="476363"/>
                  </a:lnTo>
                  <a:lnTo>
                    <a:pt x="709986" y="515958"/>
                  </a:lnTo>
                  <a:lnTo>
                    <a:pt x="682619" y="552426"/>
                  </a:lnTo>
                  <a:lnTo>
                    <a:pt x="650414" y="585358"/>
                  </a:lnTo>
                  <a:lnTo>
                    <a:pt x="613825" y="614345"/>
                  </a:lnTo>
                  <a:lnTo>
                    <a:pt x="573306" y="638979"/>
                  </a:lnTo>
                  <a:lnTo>
                    <a:pt x="529310" y="658850"/>
                  </a:lnTo>
                  <a:lnTo>
                    <a:pt x="482291" y="673549"/>
                  </a:lnTo>
                  <a:lnTo>
                    <a:pt x="432703" y="682669"/>
                  </a:lnTo>
                  <a:lnTo>
                    <a:pt x="381000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6135" y="2301239"/>
              <a:ext cx="2752344" cy="2877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6621" y="663702"/>
            <a:ext cx="406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36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8394" y="1521460"/>
            <a:ext cx="7185659" cy="3075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397125">
              <a:lnSpc>
                <a:spcPct val="100000"/>
              </a:lnSpc>
              <a:spcBef>
                <a:spcPts val="740"/>
              </a:spcBef>
            </a:pP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Complement </a:t>
            </a:r>
            <a:r>
              <a:rPr sz="2400" b="1" spc="80" dirty="0">
                <a:solidFill>
                  <a:srgbClr val="252525"/>
                </a:solidFill>
                <a:latin typeface="Times New Roman"/>
                <a:cs typeface="Times New Roman"/>
              </a:rPr>
              <a:t>(NOT)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</a:t>
            </a:r>
            <a:endParaRPr sz="240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96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Symbol: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5400" b="1" spc="-7" baseline="24691" dirty="0">
                <a:solidFill>
                  <a:srgbClr val="252525"/>
                </a:solidFill>
                <a:latin typeface="Symbol"/>
                <a:cs typeface="Symbol"/>
              </a:rPr>
              <a:t></a:t>
            </a:r>
            <a:endParaRPr sz="5400" baseline="24691">
              <a:latin typeface="Symbol"/>
              <a:cs typeface="Symbol"/>
            </a:endParaRPr>
          </a:p>
          <a:p>
            <a:pPr marL="349885" indent="-287020">
              <a:lnSpc>
                <a:spcPct val="100000"/>
              </a:lnSpc>
              <a:spcBef>
                <a:spcPts val="473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Gate: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992A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1010110</a:t>
            </a:r>
            <a:r>
              <a:rPr sz="2400" spc="-104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0101001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67961" y="2406395"/>
            <a:ext cx="7393940" cy="2407920"/>
            <a:chOff x="4267961" y="2406395"/>
            <a:chExt cx="7393940" cy="2407920"/>
          </a:xfrm>
        </p:grpSpPr>
        <p:sp>
          <p:nvSpPr>
            <p:cNvPr id="5" name="object 5"/>
            <p:cNvSpPr/>
            <p:nvPr/>
          </p:nvSpPr>
          <p:spPr>
            <a:xfrm>
              <a:off x="4706112" y="2971799"/>
              <a:ext cx="94615" cy="806450"/>
            </a:xfrm>
            <a:custGeom>
              <a:avLst/>
              <a:gdLst/>
              <a:ahLst/>
              <a:cxnLst/>
              <a:rect l="l" t="t" r="r" b="b"/>
              <a:pathLst>
                <a:path w="94614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  <a:path w="94614" h="806450">
                  <a:moveTo>
                    <a:pt x="94488" y="729996"/>
                  </a:moveTo>
                  <a:lnTo>
                    <a:pt x="18288" y="729996"/>
                  </a:lnTo>
                  <a:lnTo>
                    <a:pt x="18288" y="806196"/>
                  </a:lnTo>
                  <a:lnTo>
                    <a:pt x="94488" y="806196"/>
                  </a:lnTo>
                  <a:lnTo>
                    <a:pt x="94488" y="729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4547" y="3375659"/>
              <a:ext cx="495300" cy="76200"/>
            </a:xfrm>
            <a:custGeom>
              <a:avLst/>
              <a:gdLst/>
              <a:ahLst/>
              <a:cxnLst/>
              <a:rect l="l" t="t" r="r" b="b"/>
              <a:pathLst>
                <a:path w="4953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495300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495300" h="76200">
                  <a:moveTo>
                    <a:pt x="495300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600" y="3396995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799" y="2895599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0" y="0"/>
                  </a:moveTo>
                  <a:lnTo>
                    <a:pt x="0" y="990600"/>
                  </a:lnTo>
                  <a:lnTo>
                    <a:pt x="762000" y="49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6799" y="2895599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0" y="990600"/>
                  </a:moveTo>
                  <a:lnTo>
                    <a:pt x="0" y="0"/>
                  </a:lnTo>
                  <a:lnTo>
                    <a:pt x="762000" y="49530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8611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8611" y="32384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961" y="4648961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5788" y="2406395"/>
              <a:ext cx="4975859" cy="2407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7234" y="1240358"/>
            <a:ext cx="4638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252525"/>
                </a:solidFill>
                <a:latin typeface="Times New Roman"/>
                <a:cs typeface="Times New Roman"/>
              </a:rPr>
              <a:t>Double </a:t>
            </a:r>
            <a:r>
              <a:rPr sz="4400" b="0" spc="-40" dirty="0">
                <a:solidFill>
                  <a:srgbClr val="252525"/>
                </a:solidFill>
                <a:latin typeface="Times New Roman"/>
                <a:cs typeface="Times New Roman"/>
              </a:rPr>
              <a:t>bus</a:t>
            </a:r>
            <a:r>
              <a:rPr sz="4400" b="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20" dirty="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5367" y="2593848"/>
            <a:ext cx="5914644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1470" y="529590"/>
            <a:ext cx="406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36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294" y="1515846"/>
            <a:ext cx="7195820" cy="30759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350770">
              <a:lnSpc>
                <a:spcPct val="100000"/>
              </a:lnSpc>
              <a:spcBef>
                <a:spcPts val="844"/>
              </a:spcBef>
            </a:pPr>
            <a:r>
              <a:rPr sz="24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XOR 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(Exclusive-OR)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</a:t>
            </a:r>
            <a:endParaRPr sz="24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Symbol: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Symbol"/>
                <a:cs typeface="Symbol"/>
              </a:rPr>
              <a:t>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3992A"/>
              </a:buClr>
              <a:buFont typeface="Arial"/>
              <a:buChar char="•"/>
            </a:pPr>
            <a:endParaRPr sz="4200">
              <a:latin typeface="Symbol"/>
              <a:cs typeface="Symbol"/>
            </a:endParaRPr>
          </a:p>
          <a:p>
            <a:pPr marL="3371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Gate: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3992A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100110</a:t>
            </a:r>
            <a:r>
              <a:rPr sz="2400" spc="-104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b="1" spc="-5" dirty="0">
                <a:solidFill>
                  <a:srgbClr val="252525"/>
                </a:solidFill>
                <a:latin typeface="Symbol"/>
                <a:cs typeface="Symbol"/>
              </a:rPr>
              <a:t>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1010110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1110000</a:t>
            </a:r>
            <a:r>
              <a:rPr sz="2400" spc="-112" baseline="-20833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6111" y="2286000"/>
            <a:ext cx="5499100" cy="2948940"/>
            <a:chOff x="4706111" y="2286000"/>
            <a:chExt cx="5499100" cy="2948940"/>
          </a:xfrm>
        </p:grpSpPr>
        <p:sp>
          <p:nvSpPr>
            <p:cNvPr id="5" name="object 5"/>
            <p:cNvSpPr/>
            <p:nvPr/>
          </p:nvSpPr>
          <p:spPr>
            <a:xfrm>
              <a:off x="4706112" y="2971799"/>
              <a:ext cx="94615" cy="806450"/>
            </a:xfrm>
            <a:custGeom>
              <a:avLst/>
              <a:gdLst/>
              <a:ahLst/>
              <a:cxnLst/>
              <a:rect l="l" t="t" r="r" b="b"/>
              <a:pathLst>
                <a:path w="94614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  <a:path w="94614" h="806450">
                  <a:moveTo>
                    <a:pt x="94488" y="729996"/>
                  </a:moveTo>
                  <a:lnTo>
                    <a:pt x="18288" y="729996"/>
                  </a:lnTo>
                  <a:lnTo>
                    <a:pt x="18288" y="806196"/>
                  </a:lnTo>
                  <a:lnTo>
                    <a:pt x="94488" y="806196"/>
                  </a:lnTo>
                  <a:lnTo>
                    <a:pt x="94488" y="729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399" y="30327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900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800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99" y="30327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28448" y="44692"/>
                  </a:lnTo>
                  <a:lnTo>
                    <a:pt x="52832" y="89825"/>
                  </a:lnTo>
                  <a:lnTo>
                    <a:pt x="73152" y="135331"/>
                  </a:lnTo>
                  <a:lnTo>
                    <a:pt x="89408" y="181141"/>
                  </a:lnTo>
                  <a:lnTo>
                    <a:pt x="101600" y="227188"/>
                  </a:lnTo>
                  <a:lnTo>
                    <a:pt x="109727" y="273405"/>
                  </a:lnTo>
                  <a:lnTo>
                    <a:pt x="113791" y="319723"/>
                  </a:lnTo>
                  <a:lnTo>
                    <a:pt x="113791" y="366076"/>
                  </a:lnTo>
                  <a:lnTo>
                    <a:pt x="109727" y="412394"/>
                  </a:lnTo>
                  <a:lnTo>
                    <a:pt x="101600" y="458611"/>
                  </a:lnTo>
                  <a:lnTo>
                    <a:pt x="89408" y="504658"/>
                  </a:lnTo>
                  <a:lnTo>
                    <a:pt x="73152" y="550468"/>
                  </a:lnTo>
                  <a:lnTo>
                    <a:pt x="52832" y="595974"/>
                  </a:lnTo>
                  <a:lnTo>
                    <a:pt x="28448" y="641107"/>
                  </a:lnTo>
                  <a:lnTo>
                    <a:pt x="0" y="685800"/>
                  </a:lnTo>
                  <a:lnTo>
                    <a:pt x="62415" y="684398"/>
                  </a:lnTo>
                  <a:lnTo>
                    <a:pt x="123262" y="680274"/>
                  </a:lnTo>
                  <a:lnTo>
                    <a:pt x="182297" y="673549"/>
                  </a:lnTo>
                  <a:lnTo>
                    <a:pt x="239280" y="664344"/>
                  </a:lnTo>
                  <a:lnTo>
                    <a:pt x="293967" y="652780"/>
                  </a:lnTo>
                  <a:lnTo>
                    <a:pt x="346117" y="638979"/>
                  </a:lnTo>
                  <a:lnTo>
                    <a:pt x="395487" y="623061"/>
                  </a:lnTo>
                  <a:lnTo>
                    <a:pt x="441834" y="605147"/>
                  </a:lnTo>
                  <a:lnTo>
                    <a:pt x="484917" y="585358"/>
                  </a:lnTo>
                  <a:lnTo>
                    <a:pt x="524494" y="563817"/>
                  </a:lnTo>
                  <a:lnTo>
                    <a:pt x="560322" y="540643"/>
                  </a:lnTo>
                  <a:lnTo>
                    <a:pt x="592158" y="515958"/>
                  </a:lnTo>
                  <a:lnTo>
                    <a:pt x="642889" y="462540"/>
                  </a:lnTo>
                  <a:lnTo>
                    <a:pt x="674749" y="404531"/>
                  </a:lnTo>
                  <a:lnTo>
                    <a:pt x="685800" y="342900"/>
                  </a:lnTo>
                  <a:lnTo>
                    <a:pt x="682996" y="311692"/>
                  </a:lnTo>
                  <a:lnTo>
                    <a:pt x="661299" y="251751"/>
                  </a:lnTo>
                  <a:lnTo>
                    <a:pt x="619761" y="195916"/>
                  </a:lnTo>
                  <a:lnTo>
                    <a:pt x="560322" y="145156"/>
                  </a:lnTo>
                  <a:lnTo>
                    <a:pt x="524494" y="121982"/>
                  </a:lnTo>
                  <a:lnTo>
                    <a:pt x="484917" y="100441"/>
                  </a:lnTo>
                  <a:lnTo>
                    <a:pt x="441834" y="80652"/>
                  </a:lnTo>
                  <a:lnTo>
                    <a:pt x="395487" y="62738"/>
                  </a:lnTo>
                  <a:lnTo>
                    <a:pt x="346117" y="46820"/>
                  </a:lnTo>
                  <a:lnTo>
                    <a:pt x="293967" y="33019"/>
                  </a:lnTo>
                  <a:lnTo>
                    <a:pt x="239280" y="21455"/>
                  </a:lnTo>
                  <a:lnTo>
                    <a:pt x="182297" y="12250"/>
                  </a:lnTo>
                  <a:lnTo>
                    <a:pt x="123262" y="5525"/>
                  </a:lnTo>
                  <a:lnTo>
                    <a:pt x="62415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599" y="30327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900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800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7112" y="2971799"/>
              <a:ext cx="94615" cy="806450"/>
            </a:xfrm>
            <a:custGeom>
              <a:avLst/>
              <a:gdLst/>
              <a:ahLst/>
              <a:cxnLst/>
              <a:rect l="l" t="t" r="r" b="b"/>
              <a:pathLst>
                <a:path w="94614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  <a:path w="94614" h="806450">
                  <a:moveTo>
                    <a:pt x="94488" y="729996"/>
                  </a:moveTo>
                  <a:lnTo>
                    <a:pt x="18288" y="729996"/>
                  </a:lnTo>
                  <a:lnTo>
                    <a:pt x="18288" y="806196"/>
                  </a:lnTo>
                  <a:lnTo>
                    <a:pt x="94488" y="806196"/>
                  </a:lnTo>
                  <a:lnTo>
                    <a:pt x="94488" y="729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2500" y="3147059"/>
              <a:ext cx="498475" cy="457200"/>
            </a:xfrm>
            <a:custGeom>
              <a:avLst/>
              <a:gdLst/>
              <a:ahLst/>
              <a:cxnLst/>
              <a:rect l="l" t="t" r="r" b="b"/>
              <a:pathLst>
                <a:path w="498475" h="457200">
                  <a:moveTo>
                    <a:pt x="495300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495300" y="44450"/>
                  </a:lnTo>
                  <a:lnTo>
                    <a:pt x="495300" y="31750"/>
                  </a:lnTo>
                  <a:close/>
                </a:path>
                <a:path w="498475" h="457200">
                  <a:moveTo>
                    <a:pt x="498348" y="412750"/>
                  </a:moveTo>
                  <a:lnTo>
                    <a:pt x="77965" y="412750"/>
                  </a:lnTo>
                  <a:lnTo>
                    <a:pt x="76250" y="404253"/>
                  </a:lnTo>
                  <a:lnTo>
                    <a:pt x="68097" y="392150"/>
                  </a:lnTo>
                  <a:lnTo>
                    <a:pt x="55994" y="383997"/>
                  </a:lnTo>
                  <a:lnTo>
                    <a:pt x="41148" y="381000"/>
                  </a:lnTo>
                  <a:lnTo>
                    <a:pt x="26289" y="383997"/>
                  </a:lnTo>
                  <a:lnTo>
                    <a:pt x="14185" y="392150"/>
                  </a:lnTo>
                  <a:lnTo>
                    <a:pt x="6032" y="404253"/>
                  </a:lnTo>
                  <a:lnTo>
                    <a:pt x="3048" y="419100"/>
                  </a:lnTo>
                  <a:lnTo>
                    <a:pt x="6032" y="433959"/>
                  </a:lnTo>
                  <a:lnTo>
                    <a:pt x="14185" y="446062"/>
                  </a:lnTo>
                  <a:lnTo>
                    <a:pt x="26289" y="454215"/>
                  </a:lnTo>
                  <a:lnTo>
                    <a:pt x="41148" y="457200"/>
                  </a:lnTo>
                  <a:lnTo>
                    <a:pt x="55994" y="454215"/>
                  </a:lnTo>
                  <a:lnTo>
                    <a:pt x="68097" y="446062"/>
                  </a:lnTo>
                  <a:lnTo>
                    <a:pt x="76250" y="433959"/>
                  </a:lnTo>
                  <a:lnTo>
                    <a:pt x="77965" y="425450"/>
                  </a:lnTo>
                  <a:lnTo>
                    <a:pt x="498348" y="425450"/>
                  </a:lnTo>
                  <a:lnTo>
                    <a:pt x="498348" y="412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5437" y="3256597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7400" y="3396996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6491" y="2286000"/>
              <a:ext cx="2458211" cy="2948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5270" y="1036446"/>
            <a:ext cx="4764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 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 </a:t>
            </a:r>
            <a:r>
              <a:rPr sz="36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Hardware</a:t>
            </a:r>
            <a:r>
              <a:rPr sz="3600" b="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566161"/>
            <a:ext cx="922337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8115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hardware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logic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logic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gates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inserted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bit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pair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bits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registers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perform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required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logic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computers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only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four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(AND,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OR,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XOR,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NOT)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all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others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derived.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450" y="482346"/>
            <a:ext cx="5484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12420">
              <a:lnSpc>
                <a:spcPct val="100000"/>
              </a:lnSpc>
              <a:spcBef>
                <a:spcPts val="100"/>
              </a:spcBef>
            </a:pPr>
            <a:r>
              <a:rPr sz="3600" b="0" spc="-114" dirty="0">
                <a:solidFill>
                  <a:srgbClr val="252525"/>
                </a:solidFill>
                <a:latin typeface="Times New Roman"/>
                <a:cs typeface="Times New Roman"/>
              </a:rPr>
              <a:t>Logic </a:t>
            </a:r>
            <a:r>
              <a:rPr sz="3600" b="0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  </a:t>
            </a:r>
            <a:r>
              <a:rPr sz="36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Hardware </a:t>
            </a:r>
            <a:r>
              <a:rPr sz="3600" b="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3600" b="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0" spc="-22" baseline="25462" dirty="0">
                <a:solidFill>
                  <a:srgbClr val="252525"/>
                </a:solidFill>
                <a:latin typeface="Times New Roman"/>
                <a:cs typeface="Times New Roman"/>
              </a:rPr>
              <a:t>cont.</a:t>
            </a:r>
            <a:endParaRPr sz="3600" baseline="25462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2551" y="1824037"/>
            <a:ext cx="3742054" cy="4048125"/>
            <a:chOff x="2892551" y="1824037"/>
            <a:chExt cx="3742054" cy="4048125"/>
          </a:xfrm>
        </p:grpSpPr>
        <p:sp>
          <p:nvSpPr>
            <p:cNvPr id="4" name="object 4"/>
            <p:cNvSpPr/>
            <p:nvPr/>
          </p:nvSpPr>
          <p:spPr>
            <a:xfrm>
              <a:off x="6263639" y="3886200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2839" y="354939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28448" y="44692"/>
                  </a:lnTo>
                  <a:lnTo>
                    <a:pt x="52832" y="89825"/>
                  </a:lnTo>
                  <a:lnTo>
                    <a:pt x="73152" y="135331"/>
                  </a:lnTo>
                  <a:lnTo>
                    <a:pt x="89408" y="181141"/>
                  </a:lnTo>
                  <a:lnTo>
                    <a:pt x="101600" y="227188"/>
                  </a:lnTo>
                  <a:lnTo>
                    <a:pt x="109727" y="273405"/>
                  </a:lnTo>
                  <a:lnTo>
                    <a:pt x="113791" y="319723"/>
                  </a:lnTo>
                  <a:lnTo>
                    <a:pt x="113791" y="366076"/>
                  </a:lnTo>
                  <a:lnTo>
                    <a:pt x="109727" y="412394"/>
                  </a:lnTo>
                  <a:lnTo>
                    <a:pt x="101600" y="458611"/>
                  </a:lnTo>
                  <a:lnTo>
                    <a:pt x="89408" y="504658"/>
                  </a:lnTo>
                  <a:lnTo>
                    <a:pt x="73152" y="550468"/>
                  </a:lnTo>
                  <a:lnTo>
                    <a:pt x="52832" y="595974"/>
                  </a:lnTo>
                  <a:lnTo>
                    <a:pt x="28448" y="641107"/>
                  </a:lnTo>
                  <a:lnTo>
                    <a:pt x="0" y="685799"/>
                  </a:lnTo>
                  <a:lnTo>
                    <a:pt x="62415" y="684398"/>
                  </a:lnTo>
                  <a:lnTo>
                    <a:pt x="123262" y="680274"/>
                  </a:lnTo>
                  <a:lnTo>
                    <a:pt x="182297" y="673549"/>
                  </a:lnTo>
                  <a:lnTo>
                    <a:pt x="239280" y="664344"/>
                  </a:lnTo>
                  <a:lnTo>
                    <a:pt x="293967" y="652780"/>
                  </a:lnTo>
                  <a:lnTo>
                    <a:pt x="346117" y="638979"/>
                  </a:lnTo>
                  <a:lnTo>
                    <a:pt x="395487" y="623061"/>
                  </a:lnTo>
                  <a:lnTo>
                    <a:pt x="441834" y="605147"/>
                  </a:lnTo>
                  <a:lnTo>
                    <a:pt x="484917" y="585358"/>
                  </a:lnTo>
                  <a:lnTo>
                    <a:pt x="524494" y="563817"/>
                  </a:lnTo>
                  <a:lnTo>
                    <a:pt x="560322" y="540643"/>
                  </a:lnTo>
                  <a:lnTo>
                    <a:pt x="592158" y="515958"/>
                  </a:lnTo>
                  <a:lnTo>
                    <a:pt x="642889" y="462540"/>
                  </a:lnTo>
                  <a:lnTo>
                    <a:pt x="674749" y="404531"/>
                  </a:lnTo>
                  <a:lnTo>
                    <a:pt x="685800" y="342899"/>
                  </a:lnTo>
                  <a:lnTo>
                    <a:pt x="682996" y="311692"/>
                  </a:lnTo>
                  <a:lnTo>
                    <a:pt x="661299" y="251751"/>
                  </a:lnTo>
                  <a:lnTo>
                    <a:pt x="619761" y="195916"/>
                  </a:lnTo>
                  <a:lnTo>
                    <a:pt x="560322" y="145156"/>
                  </a:lnTo>
                  <a:lnTo>
                    <a:pt x="524494" y="121982"/>
                  </a:lnTo>
                  <a:lnTo>
                    <a:pt x="484917" y="100441"/>
                  </a:lnTo>
                  <a:lnTo>
                    <a:pt x="441834" y="80652"/>
                  </a:lnTo>
                  <a:lnTo>
                    <a:pt x="395487" y="62738"/>
                  </a:lnTo>
                  <a:lnTo>
                    <a:pt x="346117" y="46820"/>
                  </a:lnTo>
                  <a:lnTo>
                    <a:pt x="293967" y="33019"/>
                  </a:lnTo>
                  <a:lnTo>
                    <a:pt x="239280" y="21455"/>
                  </a:lnTo>
                  <a:lnTo>
                    <a:pt x="182297" y="12250"/>
                  </a:lnTo>
                  <a:lnTo>
                    <a:pt x="123262" y="5525"/>
                  </a:lnTo>
                  <a:lnTo>
                    <a:pt x="62415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2839" y="354939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899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799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2552" y="3663695"/>
              <a:ext cx="861060" cy="455930"/>
            </a:xfrm>
            <a:custGeom>
              <a:avLst/>
              <a:gdLst/>
              <a:ahLst/>
              <a:cxnLst/>
              <a:rect l="l" t="t" r="r" b="b"/>
              <a:pathLst>
                <a:path w="861060" h="455929">
                  <a:moveTo>
                    <a:pt x="856488" y="31750"/>
                  </a:moveTo>
                  <a:lnTo>
                    <a:pt x="436105" y="31750"/>
                  </a:lnTo>
                  <a:lnTo>
                    <a:pt x="434390" y="23253"/>
                  </a:lnTo>
                  <a:lnTo>
                    <a:pt x="426237" y="11150"/>
                  </a:lnTo>
                  <a:lnTo>
                    <a:pt x="414134" y="2997"/>
                  </a:lnTo>
                  <a:lnTo>
                    <a:pt x="399288" y="0"/>
                  </a:lnTo>
                  <a:lnTo>
                    <a:pt x="384429" y="2997"/>
                  </a:lnTo>
                  <a:lnTo>
                    <a:pt x="372325" y="11150"/>
                  </a:lnTo>
                  <a:lnTo>
                    <a:pt x="364172" y="23253"/>
                  </a:lnTo>
                  <a:lnTo>
                    <a:pt x="361188" y="38100"/>
                  </a:lnTo>
                  <a:lnTo>
                    <a:pt x="364172" y="52959"/>
                  </a:lnTo>
                  <a:lnTo>
                    <a:pt x="372325" y="65062"/>
                  </a:lnTo>
                  <a:lnTo>
                    <a:pt x="384429" y="73215"/>
                  </a:lnTo>
                  <a:lnTo>
                    <a:pt x="399288" y="76200"/>
                  </a:lnTo>
                  <a:lnTo>
                    <a:pt x="414134" y="73215"/>
                  </a:lnTo>
                  <a:lnTo>
                    <a:pt x="426237" y="65062"/>
                  </a:lnTo>
                  <a:lnTo>
                    <a:pt x="434390" y="52959"/>
                  </a:lnTo>
                  <a:lnTo>
                    <a:pt x="436105" y="44450"/>
                  </a:lnTo>
                  <a:lnTo>
                    <a:pt x="856488" y="44450"/>
                  </a:lnTo>
                  <a:lnTo>
                    <a:pt x="856488" y="31750"/>
                  </a:lnTo>
                  <a:close/>
                </a:path>
                <a:path w="861060" h="455929">
                  <a:moveTo>
                    <a:pt x="861060" y="411226"/>
                  </a:moveTo>
                  <a:lnTo>
                    <a:pt x="74917" y="411226"/>
                  </a:lnTo>
                  <a:lnTo>
                    <a:pt x="73202" y="402729"/>
                  </a:lnTo>
                  <a:lnTo>
                    <a:pt x="65049" y="390626"/>
                  </a:lnTo>
                  <a:lnTo>
                    <a:pt x="52946" y="382473"/>
                  </a:lnTo>
                  <a:lnTo>
                    <a:pt x="38100" y="379476"/>
                  </a:lnTo>
                  <a:lnTo>
                    <a:pt x="23241" y="382473"/>
                  </a:lnTo>
                  <a:lnTo>
                    <a:pt x="11137" y="390626"/>
                  </a:lnTo>
                  <a:lnTo>
                    <a:pt x="2984" y="402729"/>
                  </a:lnTo>
                  <a:lnTo>
                    <a:pt x="0" y="417576"/>
                  </a:lnTo>
                  <a:lnTo>
                    <a:pt x="2984" y="432435"/>
                  </a:lnTo>
                  <a:lnTo>
                    <a:pt x="11137" y="444538"/>
                  </a:lnTo>
                  <a:lnTo>
                    <a:pt x="23241" y="452691"/>
                  </a:lnTo>
                  <a:lnTo>
                    <a:pt x="38100" y="455676"/>
                  </a:lnTo>
                  <a:lnTo>
                    <a:pt x="52946" y="452691"/>
                  </a:lnTo>
                  <a:lnTo>
                    <a:pt x="65049" y="444538"/>
                  </a:lnTo>
                  <a:lnTo>
                    <a:pt x="73202" y="432435"/>
                  </a:lnTo>
                  <a:lnTo>
                    <a:pt x="74917" y="423926"/>
                  </a:lnTo>
                  <a:lnTo>
                    <a:pt x="861060" y="423926"/>
                  </a:lnTo>
                  <a:lnTo>
                    <a:pt x="861060" y="4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8639" y="3915155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4744" y="4472939"/>
              <a:ext cx="861060" cy="455930"/>
            </a:xfrm>
            <a:custGeom>
              <a:avLst/>
              <a:gdLst/>
              <a:ahLst/>
              <a:cxnLst/>
              <a:rect l="l" t="t" r="r" b="b"/>
              <a:pathLst>
                <a:path w="861060" h="455929">
                  <a:moveTo>
                    <a:pt x="858012" y="31750"/>
                  </a:moveTo>
                  <a:lnTo>
                    <a:pt x="437629" y="31750"/>
                  </a:lnTo>
                  <a:lnTo>
                    <a:pt x="435914" y="23253"/>
                  </a:lnTo>
                  <a:lnTo>
                    <a:pt x="427761" y="11150"/>
                  </a:lnTo>
                  <a:lnTo>
                    <a:pt x="415658" y="2997"/>
                  </a:lnTo>
                  <a:lnTo>
                    <a:pt x="400799" y="0"/>
                  </a:lnTo>
                  <a:lnTo>
                    <a:pt x="385953" y="2997"/>
                  </a:lnTo>
                  <a:lnTo>
                    <a:pt x="373849" y="11150"/>
                  </a:lnTo>
                  <a:lnTo>
                    <a:pt x="365696" y="23253"/>
                  </a:lnTo>
                  <a:lnTo>
                    <a:pt x="362699" y="38100"/>
                  </a:lnTo>
                  <a:lnTo>
                    <a:pt x="365696" y="52959"/>
                  </a:lnTo>
                  <a:lnTo>
                    <a:pt x="373849" y="65062"/>
                  </a:lnTo>
                  <a:lnTo>
                    <a:pt x="385953" y="73215"/>
                  </a:lnTo>
                  <a:lnTo>
                    <a:pt x="400799" y="76200"/>
                  </a:lnTo>
                  <a:lnTo>
                    <a:pt x="415658" y="73215"/>
                  </a:lnTo>
                  <a:lnTo>
                    <a:pt x="427761" y="65062"/>
                  </a:lnTo>
                  <a:lnTo>
                    <a:pt x="435914" y="52959"/>
                  </a:lnTo>
                  <a:lnTo>
                    <a:pt x="437629" y="44450"/>
                  </a:lnTo>
                  <a:lnTo>
                    <a:pt x="858012" y="44450"/>
                  </a:lnTo>
                  <a:lnTo>
                    <a:pt x="858012" y="31750"/>
                  </a:lnTo>
                  <a:close/>
                </a:path>
                <a:path w="861060" h="455929">
                  <a:moveTo>
                    <a:pt x="861060" y="411226"/>
                  </a:moveTo>
                  <a:lnTo>
                    <a:pt x="74917" y="411226"/>
                  </a:lnTo>
                  <a:lnTo>
                    <a:pt x="73202" y="402729"/>
                  </a:lnTo>
                  <a:lnTo>
                    <a:pt x="65049" y="390626"/>
                  </a:lnTo>
                  <a:lnTo>
                    <a:pt x="52946" y="382473"/>
                  </a:lnTo>
                  <a:lnTo>
                    <a:pt x="38100" y="379476"/>
                  </a:lnTo>
                  <a:lnTo>
                    <a:pt x="23241" y="382473"/>
                  </a:lnTo>
                  <a:lnTo>
                    <a:pt x="11137" y="390626"/>
                  </a:lnTo>
                  <a:lnTo>
                    <a:pt x="2984" y="402729"/>
                  </a:lnTo>
                  <a:lnTo>
                    <a:pt x="0" y="417576"/>
                  </a:lnTo>
                  <a:lnTo>
                    <a:pt x="2984" y="432435"/>
                  </a:lnTo>
                  <a:lnTo>
                    <a:pt x="11137" y="444538"/>
                  </a:lnTo>
                  <a:lnTo>
                    <a:pt x="23241" y="452691"/>
                  </a:lnTo>
                  <a:lnTo>
                    <a:pt x="38100" y="455676"/>
                  </a:lnTo>
                  <a:lnTo>
                    <a:pt x="52946" y="452691"/>
                  </a:lnTo>
                  <a:lnTo>
                    <a:pt x="65049" y="444538"/>
                  </a:lnTo>
                  <a:lnTo>
                    <a:pt x="73202" y="432435"/>
                  </a:lnTo>
                  <a:lnTo>
                    <a:pt x="74917" y="423926"/>
                  </a:lnTo>
                  <a:lnTo>
                    <a:pt x="861060" y="423926"/>
                  </a:lnTo>
                  <a:lnTo>
                    <a:pt x="861060" y="4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2355" y="4709160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48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555" y="43434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1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000" y="685800"/>
                  </a:lnTo>
                  <a:lnTo>
                    <a:pt x="432703" y="682669"/>
                  </a:lnTo>
                  <a:lnTo>
                    <a:pt x="482291" y="673549"/>
                  </a:lnTo>
                  <a:lnTo>
                    <a:pt x="529310" y="658850"/>
                  </a:lnTo>
                  <a:lnTo>
                    <a:pt x="573306" y="638979"/>
                  </a:lnTo>
                  <a:lnTo>
                    <a:pt x="613825" y="614345"/>
                  </a:lnTo>
                  <a:lnTo>
                    <a:pt x="650414" y="585358"/>
                  </a:lnTo>
                  <a:lnTo>
                    <a:pt x="682619" y="552426"/>
                  </a:lnTo>
                  <a:lnTo>
                    <a:pt x="709986" y="515958"/>
                  </a:lnTo>
                  <a:lnTo>
                    <a:pt x="732061" y="476363"/>
                  </a:lnTo>
                  <a:lnTo>
                    <a:pt x="748391" y="434048"/>
                  </a:lnTo>
                  <a:lnTo>
                    <a:pt x="758522" y="389424"/>
                  </a:lnTo>
                  <a:lnTo>
                    <a:pt x="762000" y="342900"/>
                  </a:lnTo>
                  <a:lnTo>
                    <a:pt x="758522" y="296375"/>
                  </a:lnTo>
                  <a:lnTo>
                    <a:pt x="748391" y="251751"/>
                  </a:lnTo>
                  <a:lnTo>
                    <a:pt x="732061" y="209436"/>
                  </a:lnTo>
                  <a:lnTo>
                    <a:pt x="709986" y="169841"/>
                  </a:lnTo>
                  <a:lnTo>
                    <a:pt x="682619" y="133373"/>
                  </a:lnTo>
                  <a:lnTo>
                    <a:pt x="650414" y="100441"/>
                  </a:lnTo>
                  <a:lnTo>
                    <a:pt x="613825" y="71454"/>
                  </a:lnTo>
                  <a:lnTo>
                    <a:pt x="573306" y="46820"/>
                  </a:lnTo>
                  <a:lnTo>
                    <a:pt x="529310" y="26949"/>
                  </a:lnTo>
                  <a:lnTo>
                    <a:pt x="482291" y="12250"/>
                  </a:lnTo>
                  <a:lnTo>
                    <a:pt x="432703" y="313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555" y="43434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0"/>
                  </a:moveTo>
                  <a:lnTo>
                    <a:pt x="381000" y="0"/>
                  </a:lnTo>
                  <a:lnTo>
                    <a:pt x="432703" y="3130"/>
                  </a:lnTo>
                  <a:lnTo>
                    <a:pt x="482291" y="12250"/>
                  </a:lnTo>
                  <a:lnTo>
                    <a:pt x="529310" y="26949"/>
                  </a:lnTo>
                  <a:lnTo>
                    <a:pt x="573306" y="46820"/>
                  </a:lnTo>
                  <a:lnTo>
                    <a:pt x="613825" y="71454"/>
                  </a:lnTo>
                  <a:lnTo>
                    <a:pt x="650414" y="100441"/>
                  </a:lnTo>
                  <a:lnTo>
                    <a:pt x="682619" y="133373"/>
                  </a:lnTo>
                  <a:lnTo>
                    <a:pt x="709986" y="169841"/>
                  </a:lnTo>
                  <a:lnTo>
                    <a:pt x="732061" y="209436"/>
                  </a:lnTo>
                  <a:lnTo>
                    <a:pt x="748391" y="251751"/>
                  </a:lnTo>
                  <a:lnTo>
                    <a:pt x="758522" y="296375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1" y="434048"/>
                  </a:lnTo>
                  <a:lnTo>
                    <a:pt x="732061" y="476363"/>
                  </a:lnTo>
                  <a:lnTo>
                    <a:pt x="709986" y="515958"/>
                  </a:lnTo>
                  <a:lnTo>
                    <a:pt x="682619" y="552426"/>
                  </a:lnTo>
                  <a:lnTo>
                    <a:pt x="650414" y="585358"/>
                  </a:lnTo>
                  <a:lnTo>
                    <a:pt x="613825" y="614345"/>
                  </a:lnTo>
                  <a:lnTo>
                    <a:pt x="573306" y="638979"/>
                  </a:lnTo>
                  <a:lnTo>
                    <a:pt x="529310" y="658850"/>
                  </a:lnTo>
                  <a:lnTo>
                    <a:pt x="482291" y="673549"/>
                  </a:lnTo>
                  <a:lnTo>
                    <a:pt x="432703" y="682669"/>
                  </a:lnTo>
                  <a:lnTo>
                    <a:pt x="3810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0" y="5544311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3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3739" y="5483352"/>
              <a:ext cx="586740" cy="76200"/>
            </a:xfrm>
            <a:custGeom>
              <a:avLst/>
              <a:gdLst/>
              <a:ahLst/>
              <a:cxnLst/>
              <a:rect l="l" t="t" r="r" b="b"/>
              <a:pathLst>
                <a:path w="58673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586739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586739" h="76200">
                  <a:moveTo>
                    <a:pt x="586739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586739" y="44450"/>
                  </a:lnTo>
                  <a:lnTo>
                    <a:pt x="58673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7807" y="5181600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0" y="0"/>
                  </a:moveTo>
                  <a:lnTo>
                    <a:pt x="0" y="685800"/>
                  </a:lnTo>
                  <a:lnTo>
                    <a:pt x="533400" y="342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7807" y="5181600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0" y="685800"/>
                  </a:moveTo>
                  <a:lnTo>
                    <a:pt x="0" y="0"/>
                  </a:lnTo>
                  <a:lnTo>
                    <a:pt x="533400" y="342900"/>
                  </a:lnTo>
                  <a:lnTo>
                    <a:pt x="0" y="6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4733" y="5428297"/>
              <a:ext cx="219837" cy="200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6639" y="277215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900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800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2839" y="277215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28448" y="44692"/>
                  </a:lnTo>
                  <a:lnTo>
                    <a:pt x="52832" y="89825"/>
                  </a:lnTo>
                  <a:lnTo>
                    <a:pt x="73152" y="135331"/>
                  </a:lnTo>
                  <a:lnTo>
                    <a:pt x="89408" y="181141"/>
                  </a:lnTo>
                  <a:lnTo>
                    <a:pt x="101600" y="227188"/>
                  </a:lnTo>
                  <a:lnTo>
                    <a:pt x="109727" y="273405"/>
                  </a:lnTo>
                  <a:lnTo>
                    <a:pt x="113791" y="319723"/>
                  </a:lnTo>
                  <a:lnTo>
                    <a:pt x="113791" y="366076"/>
                  </a:lnTo>
                  <a:lnTo>
                    <a:pt x="109727" y="412394"/>
                  </a:lnTo>
                  <a:lnTo>
                    <a:pt x="101600" y="458611"/>
                  </a:lnTo>
                  <a:lnTo>
                    <a:pt x="89408" y="504658"/>
                  </a:lnTo>
                  <a:lnTo>
                    <a:pt x="73152" y="550468"/>
                  </a:lnTo>
                  <a:lnTo>
                    <a:pt x="52832" y="595974"/>
                  </a:lnTo>
                  <a:lnTo>
                    <a:pt x="28448" y="641107"/>
                  </a:lnTo>
                  <a:lnTo>
                    <a:pt x="0" y="685800"/>
                  </a:lnTo>
                  <a:lnTo>
                    <a:pt x="62415" y="684398"/>
                  </a:lnTo>
                  <a:lnTo>
                    <a:pt x="123262" y="680274"/>
                  </a:lnTo>
                  <a:lnTo>
                    <a:pt x="182297" y="673549"/>
                  </a:lnTo>
                  <a:lnTo>
                    <a:pt x="239280" y="664344"/>
                  </a:lnTo>
                  <a:lnTo>
                    <a:pt x="293967" y="652780"/>
                  </a:lnTo>
                  <a:lnTo>
                    <a:pt x="346117" y="638979"/>
                  </a:lnTo>
                  <a:lnTo>
                    <a:pt x="395487" y="623061"/>
                  </a:lnTo>
                  <a:lnTo>
                    <a:pt x="441834" y="605147"/>
                  </a:lnTo>
                  <a:lnTo>
                    <a:pt x="484917" y="585358"/>
                  </a:lnTo>
                  <a:lnTo>
                    <a:pt x="524494" y="563817"/>
                  </a:lnTo>
                  <a:lnTo>
                    <a:pt x="560322" y="540643"/>
                  </a:lnTo>
                  <a:lnTo>
                    <a:pt x="592158" y="515958"/>
                  </a:lnTo>
                  <a:lnTo>
                    <a:pt x="642889" y="462540"/>
                  </a:lnTo>
                  <a:lnTo>
                    <a:pt x="674749" y="404531"/>
                  </a:lnTo>
                  <a:lnTo>
                    <a:pt x="685800" y="342900"/>
                  </a:lnTo>
                  <a:lnTo>
                    <a:pt x="682996" y="311692"/>
                  </a:lnTo>
                  <a:lnTo>
                    <a:pt x="661299" y="251751"/>
                  </a:lnTo>
                  <a:lnTo>
                    <a:pt x="619761" y="195916"/>
                  </a:lnTo>
                  <a:lnTo>
                    <a:pt x="560322" y="145156"/>
                  </a:lnTo>
                  <a:lnTo>
                    <a:pt x="524494" y="121982"/>
                  </a:lnTo>
                  <a:lnTo>
                    <a:pt x="484917" y="100441"/>
                  </a:lnTo>
                  <a:lnTo>
                    <a:pt x="441834" y="80652"/>
                  </a:lnTo>
                  <a:lnTo>
                    <a:pt x="395487" y="62738"/>
                  </a:lnTo>
                  <a:lnTo>
                    <a:pt x="346117" y="46820"/>
                  </a:lnTo>
                  <a:lnTo>
                    <a:pt x="293967" y="33019"/>
                  </a:lnTo>
                  <a:lnTo>
                    <a:pt x="239280" y="21455"/>
                  </a:lnTo>
                  <a:lnTo>
                    <a:pt x="182297" y="12250"/>
                  </a:lnTo>
                  <a:lnTo>
                    <a:pt x="123262" y="5525"/>
                  </a:lnTo>
                  <a:lnTo>
                    <a:pt x="62415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2839" y="277215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2415" y="1401"/>
                  </a:lnTo>
                  <a:lnTo>
                    <a:pt x="123262" y="5525"/>
                  </a:lnTo>
                  <a:lnTo>
                    <a:pt x="182297" y="12250"/>
                  </a:lnTo>
                  <a:lnTo>
                    <a:pt x="239280" y="21455"/>
                  </a:lnTo>
                  <a:lnTo>
                    <a:pt x="293967" y="33019"/>
                  </a:lnTo>
                  <a:lnTo>
                    <a:pt x="346117" y="46820"/>
                  </a:lnTo>
                  <a:lnTo>
                    <a:pt x="395487" y="62738"/>
                  </a:lnTo>
                  <a:lnTo>
                    <a:pt x="441834" y="80652"/>
                  </a:lnTo>
                  <a:lnTo>
                    <a:pt x="484917" y="100441"/>
                  </a:lnTo>
                  <a:lnTo>
                    <a:pt x="524494" y="121982"/>
                  </a:lnTo>
                  <a:lnTo>
                    <a:pt x="560322" y="145156"/>
                  </a:lnTo>
                  <a:lnTo>
                    <a:pt x="592158" y="169841"/>
                  </a:lnTo>
                  <a:lnTo>
                    <a:pt x="642889" y="223259"/>
                  </a:lnTo>
                  <a:lnTo>
                    <a:pt x="674749" y="281268"/>
                  </a:lnTo>
                  <a:lnTo>
                    <a:pt x="685800" y="342900"/>
                  </a:lnTo>
                  <a:lnTo>
                    <a:pt x="682996" y="374107"/>
                  </a:lnTo>
                  <a:lnTo>
                    <a:pt x="661299" y="434048"/>
                  </a:lnTo>
                  <a:lnTo>
                    <a:pt x="619761" y="489883"/>
                  </a:lnTo>
                  <a:lnTo>
                    <a:pt x="560322" y="540643"/>
                  </a:lnTo>
                  <a:lnTo>
                    <a:pt x="524494" y="563817"/>
                  </a:lnTo>
                  <a:lnTo>
                    <a:pt x="484917" y="585358"/>
                  </a:lnTo>
                  <a:lnTo>
                    <a:pt x="441834" y="605147"/>
                  </a:lnTo>
                  <a:lnTo>
                    <a:pt x="395487" y="623061"/>
                  </a:lnTo>
                  <a:lnTo>
                    <a:pt x="346117" y="638979"/>
                  </a:lnTo>
                  <a:lnTo>
                    <a:pt x="293967" y="652780"/>
                  </a:lnTo>
                  <a:lnTo>
                    <a:pt x="239280" y="664344"/>
                  </a:lnTo>
                  <a:lnTo>
                    <a:pt x="182297" y="673549"/>
                  </a:lnTo>
                  <a:lnTo>
                    <a:pt x="123262" y="680274"/>
                  </a:lnTo>
                  <a:lnTo>
                    <a:pt x="62415" y="684398"/>
                  </a:lnTo>
                  <a:lnTo>
                    <a:pt x="0" y="685800"/>
                  </a:lnTo>
                  <a:lnTo>
                    <a:pt x="28448" y="641107"/>
                  </a:lnTo>
                  <a:lnTo>
                    <a:pt x="52832" y="595974"/>
                  </a:lnTo>
                  <a:lnTo>
                    <a:pt x="73152" y="550468"/>
                  </a:lnTo>
                  <a:lnTo>
                    <a:pt x="89408" y="504658"/>
                  </a:lnTo>
                  <a:lnTo>
                    <a:pt x="101600" y="458611"/>
                  </a:lnTo>
                  <a:lnTo>
                    <a:pt x="109727" y="412394"/>
                  </a:lnTo>
                  <a:lnTo>
                    <a:pt x="113791" y="366076"/>
                  </a:lnTo>
                  <a:lnTo>
                    <a:pt x="113791" y="319723"/>
                  </a:lnTo>
                  <a:lnTo>
                    <a:pt x="109727" y="273405"/>
                  </a:lnTo>
                  <a:lnTo>
                    <a:pt x="101600" y="227188"/>
                  </a:lnTo>
                  <a:lnTo>
                    <a:pt x="89408" y="181141"/>
                  </a:lnTo>
                  <a:lnTo>
                    <a:pt x="73152" y="135331"/>
                  </a:lnTo>
                  <a:lnTo>
                    <a:pt x="52832" y="89825"/>
                  </a:lnTo>
                  <a:lnTo>
                    <a:pt x="28448" y="446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3592" y="2711195"/>
              <a:ext cx="79375" cy="806450"/>
            </a:xfrm>
            <a:custGeom>
              <a:avLst/>
              <a:gdLst/>
              <a:ahLst/>
              <a:cxnLst/>
              <a:rect l="l" t="t" r="r" b="b"/>
              <a:pathLst>
                <a:path w="79375" h="806450">
                  <a:moveTo>
                    <a:pt x="79248" y="729996"/>
                  </a:moveTo>
                  <a:lnTo>
                    <a:pt x="3048" y="729996"/>
                  </a:lnTo>
                  <a:lnTo>
                    <a:pt x="3048" y="806196"/>
                  </a:lnTo>
                  <a:lnTo>
                    <a:pt x="79248" y="806196"/>
                  </a:lnTo>
                  <a:lnTo>
                    <a:pt x="79248" y="729996"/>
                  </a:lnTo>
                  <a:close/>
                </a:path>
                <a:path w="79375" h="806450">
                  <a:moveTo>
                    <a:pt x="7924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9248" y="76200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2552" y="2886455"/>
              <a:ext cx="861060" cy="455930"/>
            </a:xfrm>
            <a:custGeom>
              <a:avLst/>
              <a:gdLst/>
              <a:ahLst/>
              <a:cxnLst/>
              <a:rect l="l" t="t" r="r" b="b"/>
              <a:pathLst>
                <a:path w="861060" h="455929">
                  <a:moveTo>
                    <a:pt x="856488" y="31750"/>
                  </a:moveTo>
                  <a:lnTo>
                    <a:pt x="436105" y="31750"/>
                  </a:lnTo>
                  <a:lnTo>
                    <a:pt x="434390" y="23253"/>
                  </a:lnTo>
                  <a:lnTo>
                    <a:pt x="426237" y="11150"/>
                  </a:lnTo>
                  <a:lnTo>
                    <a:pt x="414134" y="2997"/>
                  </a:lnTo>
                  <a:lnTo>
                    <a:pt x="399288" y="0"/>
                  </a:lnTo>
                  <a:lnTo>
                    <a:pt x="384429" y="2997"/>
                  </a:lnTo>
                  <a:lnTo>
                    <a:pt x="372325" y="11150"/>
                  </a:lnTo>
                  <a:lnTo>
                    <a:pt x="364172" y="23253"/>
                  </a:lnTo>
                  <a:lnTo>
                    <a:pt x="361188" y="38100"/>
                  </a:lnTo>
                  <a:lnTo>
                    <a:pt x="364172" y="52959"/>
                  </a:lnTo>
                  <a:lnTo>
                    <a:pt x="372325" y="65062"/>
                  </a:lnTo>
                  <a:lnTo>
                    <a:pt x="384429" y="73215"/>
                  </a:lnTo>
                  <a:lnTo>
                    <a:pt x="399288" y="76200"/>
                  </a:lnTo>
                  <a:lnTo>
                    <a:pt x="414134" y="73215"/>
                  </a:lnTo>
                  <a:lnTo>
                    <a:pt x="426237" y="65062"/>
                  </a:lnTo>
                  <a:lnTo>
                    <a:pt x="434390" y="52959"/>
                  </a:lnTo>
                  <a:lnTo>
                    <a:pt x="436105" y="44450"/>
                  </a:lnTo>
                  <a:lnTo>
                    <a:pt x="856488" y="44450"/>
                  </a:lnTo>
                  <a:lnTo>
                    <a:pt x="856488" y="31750"/>
                  </a:lnTo>
                  <a:close/>
                </a:path>
                <a:path w="861060" h="455929">
                  <a:moveTo>
                    <a:pt x="861060" y="411226"/>
                  </a:moveTo>
                  <a:lnTo>
                    <a:pt x="74917" y="411226"/>
                  </a:lnTo>
                  <a:lnTo>
                    <a:pt x="73202" y="402729"/>
                  </a:lnTo>
                  <a:lnTo>
                    <a:pt x="65049" y="390626"/>
                  </a:lnTo>
                  <a:lnTo>
                    <a:pt x="52946" y="382473"/>
                  </a:lnTo>
                  <a:lnTo>
                    <a:pt x="38100" y="379476"/>
                  </a:lnTo>
                  <a:lnTo>
                    <a:pt x="23241" y="382473"/>
                  </a:lnTo>
                  <a:lnTo>
                    <a:pt x="11137" y="390626"/>
                  </a:lnTo>
                  <a:lnTo>
                    <a:pt x="2984" y="402729"/>
                  </a:lnTo>
                  <a:lnTo>
                    <a:pt x="0" y="417576"/>
                  </a:lnTo>
                  <a:lnTo>
                    <a:pt x="2984" y="432435"/>
                  </a:lnTo>
                  <a:lnTo>
                    <a:pt x="11137" y="444538"/>
                  </a:lnTo>
                  <a:lnTo>
                    <a:pt x="23241" y="452691"/>
                  </a:lnTo>
                  <a:lnTo>
                    <a:pt x="38100" y="455676"/>
                  </a:lnTo>
                  <a:lnTo>
                    <a:pt x="52946" y="452691"/>
                  </a:lnTo>
                  <a:lnTo>
                    <a:pt x="65049" y="444538"/>
                  </a:lnTo>
                  <a:lnTo>
                    <a:pt x="73202" y="432435"/>
                  </a:lnTo>
                  <a:lnTo>
                    <a:pt x="74917" y="423926"/>
                  </a:lnTo>
                  <a:lnTo>
                    <a:pt x="861060" y="423926"/>
                  </a:lnTo>
                  <a:lnTo>
                    <a:pt x="861060" y="4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96677" y="2995993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0039" y="2057400"/>
              <a:ext cx="685800" cy="1064260"/>
            </a:xfrm>
            <a:custGeom>
              <a:avLst/>
              <a:gdLst/>
              <a:ahLst/>
              <a:cxnLst/>
              <a:rect l="l" t="t" r="r" b="b"/>
              <a:pathLst>
                <a:path w="685800" h="1064260">
                  <a:moveTo>
                    <a:pt x="685800" y="1063752"/>
                  </a:moveTo>
                  <a:lnTo>
                    <a:pt x="228600" y="1063752"/>
                  </a:lnTo>
                </a:path>
                <a:path w="685800" h="1064260">
                  <a:moveTo>
                    <a:pt x="685800" y="0"/>
                  </a:moveTo>
                  <a:lnTo>
                    <a:pt x="0" y="0"/>
                  </a:lnTo>
                </a:path>
                <a:path w="685800" h="1064260">
                  <a:moveTo>
                    <a:pt x="685800" y="304800"/>
                  </a:moveTo>
                  <a:lnTo>
                    <a:pt x="0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5839" y="1828800"/>
              <a:ext cx="1447800" cy="3886200"/>
            </a:xfrm>
            <a:custGeom>
              <a:avLst/>
              <a:gdLst/>
              <a:ahLst/>
              <a:cxnLst/>
              <a:rect l="l" t="t" r="r" b="b"/>
              <a:pathLst>
                <a:path w="1447800" h="3886200">
                  <a:moveTo>
                    <a:pt x="14478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1447800" y="38862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15839" y="1828800"/>
              <a:ext cx="1447800" cy="3886200"/>
            </a:xfrm>
            <a:custGeom>
              <a:avLst/>
              <a:gdLst/>
              <a:ahLst/>
              <a:cxnLst/>
              <a:rect l="l" t="t" r="r" b="b"/>
              <a:pathLst>
                <a:path w="1447800" h="3886200">
                  <a:moveTo>
                    <a:pt x="0" y="3886200"/>
                  </a:moveTo>
                  <a:lnTo>
                    <a:pt x="1447800" y="38862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76726" y="1812925"/>
            <a:ext cx="25781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1200"/>
              </a:lnSpc>
              <a:spcBef>
                <a:spcPts val="100"/>
              </a:spcBef>
            </a:pP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37" baseline="-20833" dirty="0">
                <a:latin typeface="Times New Roman"/>
                <a:cs typeface="Times New Roman"/>
              </a:rPr>
              <a:t>1  </a:t>
            </a:r>
            <a:r>
              <a:rPr sz="1800" spc="-140" dirty="0">
                <a:latin typeface="Times New Roman"/>
                <a:cs typeface="Times New Roman"/>
              </a:rPr>
              <a:t>S</a:t>
            </a:r>
            <a:r>
              <a:rPr sz="1800" spc="-60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2928" y="2953892"/>
            <a:ext cx="120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9405" y="3735070"/>
            <a:ext cx="120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6358" y="4559045"/>
            <a:ext cx="123189" cy="110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</a:pP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2061" y="1998929"/>
            <a:ext cx="524510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ts val="2150"/>
              </a:lnSpc>
              <a:spcBef>
                <a:spcPts val="100"/>
              </a:spcBef>
            </a:pPr>
            <a:r>
              <a:rPr sz="1800" spc="-40" dirty="0">
                <a:latin typeface="Times New Roman"/>
                <a:cs typeface="Times New Roman"/>
              </a:rPr>
              <a:t>4</a:t>
            </a:r>
            <a:r>
              <a:rPr sz="1800" spc="-40" dirty="0">
                <a:latin typeface="Arial"/>
                <a:cs typeface="Arial"/>
              </a:rPr>
              <a:t>×</a:t>
            </a:r>
            <a:r>
              <a:rPr sz="1800" spc="-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2150"/>
              </a:lnSpc>
            </a:pPr>
            <a:r>
              <a:rPr sz="1800" spc="-65" dirty="0">
                <a:latin typeface="Times New Roman"/>
                <a:cs typeface="Times New Roman"/>
              </a:rPr>
              <a:t>MUX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48577" y="372084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77439" y="2622804"/>
            <a:ext cx="914400" cy="334010"/>
          </a:xfrm>
          <a:custGeom>
            <a:avLst/>
            <a:gdLst/>
            <a:ahLst/>
            <a:cxnLst/>
            <a:rect l="l" t="t" r="r" b="b"/>
            <a:pathLst>
              <a:path w="914400" h="334010">
                <a:moveTo>
                  <a:pt x="914400" y="0"/>
                </a:moveTo>
                <a:lnTo>
                  <a:pt x="0" y="0"/>
                </a:lnTo>
              </a:path>
              <a:path w="914400" h="334010">
                <a:moveTo>
                  <a:pt x="550164" y="333756"/>
                </a:moveTo>
                <a:lnTo>
                  <a:pt x="16764" y="3337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83054" y="2348483"/>
            <a:ext cx="26670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30480" indent="-1270">
              <a:lnSpc>
                <a:spcPct val="1274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A</a:t>
            </a:r>
            <a:r>
              <a:rPr sz="1800" spc="-82" baseline="-20833" dirty="0">
                <a:latin typeface="Times New Roman"/>
                <a:cs typeface="Times New Roman"/>
              </a:rPr>
              <a:t>i  </a:t>
            </a:r>
            <a:r>
              <a:rPr sz="1800" spc="-100" dirty="0">
                <a:latin typeface="Times New Roman"/>
                <a:cs typeface="Times New Roman"/>
              </a:rPr>
              <a:t>B</a:t>
            </a:r>
            <a:r>
              <a:rPr sz="1800" spc="-89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148512" y="2043112"/>
          <a:ext cx="4095750" cy="219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75" baseline="-21164" dirty="0">
                          <a:latin typeface="Arial"/>
                          <a:cs typeface="Arial"/>
                        </a:rPr>
                        <a:t>1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75" baseline="-21164" dirty="0">
                          <a:latin typeface="Arial"/>
                          <a:cs typeface="Arial"/>
                        </a:rPr>
                        <a:t>0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 = A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16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 = A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16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 = A </a:t>
                      </a:r>
                      <a:r>
                        <a:rPr sz="1600" spc="-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16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 =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Complement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2939795" y="2622804"/>
            <a:ext cx="352425" cy="2895600"/>
          </a:xfrm>
          <a:custGeom>
            <a:avLst/>
            <a:gdLst/>
            <a:ahLst/>
            <a:cxnLst/>
            <a:rect l="l" t="t" r="r" b="b"/>
            <a:pathLst>
              <a:path w="352425" h="2895600">
                <a:moveTo>
                  <a:pt x="352044" y="2895600"/>
                </a:moveTo>
                <a:lnTo>
                  <a:pt x="352044" y="0"/>
                </a:lnTo>
              </a:path>
              <a:path w="352425" h="2895600">
                <a:moveTo>
                  <a:pt x="0" y="2238756"/>
                </a:moveTo>
                <a:lnTo>
                  <a:pt x="0" y="3337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3792" y="38115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742" y="629831"/>
            <a:ext cx="726376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252525"/>
                </a:solidFill>
              </a:rPr>
              <a:t>Logical </a:t>
            </a:r>
            <a:r>
              <a:rPr sz="38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Microoperations</a:t>
            </a:r>
            <a:r>
              <a:rPr sz="3800" i="1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(Continued)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3839" y="1927961"/>
            <a:ext cx="4306570" cy="9093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2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Let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R1 </a:t>
            </a:r>
            <a:r>
              <a:rPr sz="2000" spc="204" dirty="0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10101010,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R2 </a:t>
            </a:r>
            <a:r>
              <a:rPr sz="2000" spc="204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11110000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“Operation”,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R0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Becomes: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89388" y="3338512"/>
          <a:ext cx="5767705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01010101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R0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11111010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R0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R1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10100000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R0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R1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000" b="1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01011010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R0 </a:t>
                      </a:r>
                      <a:r>
                        <a:rPr sz="2000" b="1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R1 </a:t>
                      </a:r>
                      <a:r>
                        <a:rPr sz="2000" b="1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92061" y="3822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6015" y="982421"/>
            <a:ext cx="510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0" dirty="0">
                <a:solidFill>
                  <a:srgbClr val="252525"/>
                </a:solidFill>
                <a:latin typeface="Times New Roman"/>
                <a:cs typeface="Times New Roman"/>
              </a:rPr>
              <a:t>Shift</a:t>
            </a:r>
            <a:r>
              <a:rPr sz="4400" b="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50" dirty="0">
                <a:solidFill>
                  <a:srgbClr val="252525"/>
                </a:solidFill>
                <a:latin typeface="Times New Roman"/>
                <a:cs typeface="Times New Roman"/>
              </a:rPr>
              <a:t>Micro-Operations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8991" y="2530221"/>
            <a:ext cx="95218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1484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Shift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micro-operations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73139"/>
                </a:solidFill>
                <a:latin typeface="Times New Roman"/>
                <a:cs typeface="Times New Roman"/>
              </a:rPr>
              <a:t>those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micro-operations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that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used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serial 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transfer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400" spc="3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These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spc="-65" dirty="0">
                <a:solidFill>
                  <a:srgbClr val="273139"/>
                </a:solidFill>
                <a:latin typeface="Times New Roman"/>
                <a:cs typeface="Times New Roman"/>
              </a:rPr>
              <a:t>also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used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conjunction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with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arithmetic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micro-operation, </a:t>
            </a:r>
            <a:r>
              <a:rPr sz="2400" spc="-80" dirty="0">
                <a:solidFill>
                  <a:srgbClr val="273139"/>
                </a:solidFill>
                <a:latin typeface="Times New Roman"/>
                <a:cs typeface="Times New Roman"/>
              </a:rPr>
              <a:t>logic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micro- 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operation, and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other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data-processing</a:t>
            </a:r>
            <a:r>
              <a:rPr sz="2400" spc="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There </a:t>
            </a:r>
            <a:r>
              <a:rPr sz="2400" b="1" spc="-70" dirty="0">
                <a:solidFill>
                  <a:srgbClr val="00AFEF"/>
                </a:solidFill>
                <a:latin typeface="Times New Roman"/>
                <a:cs typeface="Times New Roman"/>
              </a:rPr>
              <a:t>are </a:t>
            </a:r>
            <a:r>
              <a:rPr sz="2400" b="1" spc="-35" dirty="0">
                <a:solidFill>
                  <a:srgbClr val="00AFEF"/>
                </a:solidFill>
                <a:latin typeface="Times New Roman"/>
                <a:cs typeface="Times New Roman"/>
              </a:rPr>
              <a:t>three </a:t>
            </a:r>
            <a:r>
              <a:rPr sz="2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types </a:t>
            </a:r>
            <a:r>
              <a:rPr sz="24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of </a:t>
            </a:r>
            <a:r>
              <a:rPr sz="24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shift</a:t>
            </a:r>
            <a:r>
              <a:rPr sz="2400" b="1" spc="-114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micro-operations: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AFEF"/>
                </a:solidFill>
                <a:latin typeface="Times New Roman"/>
                <a:cs typeface="Times New Roman"/>
              </a:rPr>
              <a:t>Logical</a:t>
            </a:r>
            <a:r>
              <a:rPr sz="2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Times New Roman"/>
                <a:cs typeface="Times New Roman"/>
              </a:rPr>
              <a:t>Shift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Arithmetic</a:t>
            </a:r>
            <a:r>
              <a:rPr sz="24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Times New Roman"/>
                <a:cs typeface="Times New Roman"/>
              </a:rPr>
              <a:t>Shift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spc="-80" dirty="0">
                <a:solidFill>
                  <a:srgbClr val="00AFEF"/>
                </a:solidFill>
                <a:latin typeface="Times New Roman"/>
                <a:cs typeface="Times New Roman"/>
              </a:rPr>
              <a:t>Circular</a:t>
            </a:r>
            <a:r>
              <a:rPr sz="2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Times New Roman"/>
                <a:cs typeface="Times New Roman"/>
              </a:rPr>
              <a:t>Shift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092" y="892555"/>
            <a:ext cx="91871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latin typeface="Times New Roman"/>
                <a:cs typeface="Times New Roman"/>
              </a:rPr>
              <a:t>1. </a:t>
            </a:r>
            <a:r>
              <a:rPr sz="2800" b="1" spc="-5" dirty="0">
                <a:latin typeface="Times New Roman"/>
                <a:cs typeface="Times New Roman"/>
              </a:rPr>
              <a:t>Logical</a:t>
            </a:r>
            <a:r>
              <a:rPr sz="2800" b="1" spc="135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45" dirty="0">
                <a:latin typeface="Times New Roman"/>
                <a:cs typeface="Times New Roman"/>
              </a:rPr>
              <a:t>It </a:t>
            </a:r>
            <a:r>
              <a:rPr sz="2800" spc="-35" dirty="0">
                <a:latin typeface="Times New Roman"/>
                <a:cs typeface="Times New Roman"/>
              </a:rPr>
              <a:t>transfers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0 </a:t>
            </a:r>
            <a:r>
              <a:rPr sz="2800" spc="-30" dirty="0">
                <a:latin typeface="Times New Roman"/>
                <a:cs typeface="Times New Roman"/>
              </a:rPr>
              <a:t>zero </a:t>
            </a:r>
            <a:r>
              <a:rPr sz="2800" spc="-1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serial </a:t>
            </a:r>
            <a:r>
              <a:rPr sz="2800" spc="-30" dirty="0">
                <a:latin typeface="Times New Roman"/>
                <a:cs typeface="Times New Roman"/>
              </a:rPr>
              <a:t>input. </a:t>
            </a:r>
            <a:r>
              <a:rPr sz="2800" spc="-240" dirty="0">
                <a:latin typeface="Times New Roman"/>
                <a:cs typeface="Times New Roman"/>
              </a:rPr>
              <a:t>We </a:t>
            </a:r>
            <a:r>
              <a:rPr sz="2800" spc="-6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symbols</a:t>
            </a:r>
            <a:endParaRPr sz="2800">
              <a:latin typeface="Times New Roman"/>
              <a:cs typeface="Times New Roman"/>
            </a:endParaRPr>
          </a:p>
          <a:p>
            <a:pPr marL="12700" marR="422275">
              <a:lnSpc>
                <a:spcPct val="100000"/>
              </a:lnSpc>
              <a:tabLst>
                <a:tab pos="4632325" algn="l"/>
              </a:tabLst>
            </a:pPr>
            <a:r>
              <a:rPr sz="2800" spc="-25" dirty="0">
                <a:latin typeface="Times New Roman"/>
                <a:cs typeface="Times New Roman"/>
              </a:rPr>
              <a:t>‘&lt;&lt;‘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5" dirty="0">
                <a:latin typeface="Times New Roman"/>
                <a:cs typeface="Times New Roman"/>
              </a:rPr>
              <a:t>logical </a:t>
            </a:r>
            <a:r>
              <a:rPr sz="2800" spc="-55" dirty="0">
                <a:latin typeface="Times New Roman"/>
                <a:cs typeface="Times New Roman"/>
              </a:rPr>
              <a:t>left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shift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and	</a:t>
            </a:r>
            <a:r>
              <a:rPr sz="2800" spc="-25" dirty="0">
                <a:latin typeface="Times New Roman"/>
                <a:cs typeface="Times New Roman"/>
              </a:rPr>
              <a:t>‘&gt;&gt;‘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5" dirty="0">
                <a:latin typeface="Times New Roman"/>
                <a:cs typeface="Times New Roman"/>
              </a:rPr>
              <a:t>logical </a:t>
            </a:r>
            <a:r>
              <a:rPr sz="2800" spc="-50" dirty="0">
                <a:latin typeface="Times New Roman"/>
                <a:cs typeface="Times New Roman"/>
              </a:rPr>
              <a:t>right shift.  </a:t>
            </a:r>
            <a:r>
              <a:rPr sz="2800" spc="-90" dirty="0">
                <a:latin typeface="Times New Roman"/>
                <a:cs typeface="Times New Roman"/>
              </a:rPr>
              <a:t>Following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two </a:t>
            </a:r>
            <a:r>
              <a:rPr sz="2800" spc="-165" dirty="0">
                <a:latin typeface="Times New Roman"/>
                <a:cs typeface="Times New Roman"/>
              </a:rPr>
              <a:t>ways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perform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arithmetic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shift.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Logical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endParaRPr sz="28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Logical Right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737" y="670941"/>
            <a:ext cx="272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Logical </a:t>
            </a:r>
            <a:r>
              <a:rPr spc="-50" dirty="0">
                <a:solidFill>
                  <a:srgbClr val="FF0000"/>
                </a:solidFill>
              </a:rPr>
              <a:t>Left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85" dirty="0">
                <a:solidFill>
                  <a:srgbClr val="FF0000"/>
                </a:solidFill>
              </a:rPr>
              <a:t>Shift: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737" y="1100709"/>
            <a:ext cx="102546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Times New Roman"/>
                <a:cs typeface="Times New Roman"/>
              </a:rPr>
              <a:t>In </a:t>
            </a:r>
            <a:r>
              <a:rPr sz="2400" spc="-30" dirty="0">
                <a:latin typeface="Times New Roman"/>
                <a:cs typeface="Times New Roman"/>
              </a:rPr>
              <a:t>this </a:t>
            </a:r>
            <a:r>
              <a:rPr sz="2400" spc="-40" dirty="0">
                <a:latin typeface="Times New Roman"/>
                <a:cs typeface="Times New Roman"/>
              </a:rPr>
              <a:t>shift,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25" dirty="0">
                <a:latin typeface="Times New Roman"/>
                <a:cs typeface="Times New Roman"/>
              </a:rPr>
              <a:t>position </a:t>
            </a:r>
            <a:r>
              <a:rPr sz="2400" spc="-60" dirty="0">
                <a:latin typeface="Times New Roman"/>
                <a:cs typeface="Times New Roman"/>
              </a:rPr>
              <a:t>moves each </a:t>
            </a:r>
            <a:r>
              <a:rPr sz="2400" spc="-25" dirty="0">
                <a:latin typeface="Times New Roman"/>
                <a:cs typeface="Times New Roman"/>
              </a:rPr>
              <a:t>bit </a:t>
            </a:r>
            <a:r>
              <a:rPr sz="2400" spc="2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left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45" dirty="0">
                <a:latin typeface="Times New Roman"/>
                <a:cs typeface="Times New Roman"/>
              </a:rPr>
              <a:t>one.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Empty </a:t>
            </a:r>
            <a:r>
              <a:rPr sz="2400" spc="-65" dirty="0">
                <a:latin typeface="Times New Roman"/>
                <a:cs typeface="Times New Roman"/>
              </a:rPr>
              <a:t>least  </a:t>
            </a:r>
            <a:r>
              <a:rPr sz="2400" spc="-60" dirty="0">
                <a:latin typeface="Times New Roman"/>
                <a:cs typeface="Times New Roman"/>
              </a:rPr>
              <a:t>significant </a:t>
            </a:r>
            <a:r>
              <a:rPr sz="2400" spc="-25" dirty="0">
                <a:latin typeface="Times New Roman"/>
                <a:cs typeface="Times New Roman"/>
              </a:rPr>
              <a:t>bit </a:t>
            </a:r>
            <a:r>
              <a:rPr sz="2400" spc="-125" dirty="0">
                <a:latin typeface="Times New Roman"/>
                <a:cs typeface="Times New Roman"/>
              </a:rPr>
              <a:t>(LSB)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75" dirty="0">
                <a:latin typeface="Times New Roman"/>
                <a:cs typeface="Times New Roman"/>
              </a:rPr>
              <a:t>filled </a:t>
            </a:r>
            <a:r>
              <a:rPr sz="2400" spc="-50" dirty="0">
                <a:latin typeface="Times New Roman"/>
                <a:cs typeface="Times New Roman"/>
              </a:rPr>
              <a:t>with </a:t>
            </a:r>
            <a:r>
              <a:rPr sz="2400" spc="-25" dirty="0">
                <a:latin typeface="Times New Roman"/>
                <a:cs typeface="Times New Roman"/>
              </a:rPr>
              <a:t>zero </a:t>
            </a:r>
            <a:r>
              <a:rPr sz="2400" spc="-95" dirty="0">
                <a:latin typeface="Times New Roman"/>
                <a:cs typeface="Times New Roman"/>
              </a:rPr>
              <a:t>(i.e,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serial </a:t>
            </a:r>
            <a:r>
              <a:rPr sz="2400" spc="-35" dirty="0">
                <a:latin typeface="Times New Roman"/>
                <a:cs typeface="Times New Roman"/>
              </a:rPr>
              <a:t>input),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most </a:t>
            </a:r>
            <a:r>
              <a:rPr sz="2400" spc="-60" dirty="0">
                <a:latin typeface="Times New Roman"/>
                <a:cs typeface="Times New Roman"/>
              </a:rPr>
              <a:t>significant </a:t>
            </a:r>
            <a:r>
              <a:rPr sz="2400" spc="-25" dirty="0">
                <a:latin typeface="Times New Roman"/>
                <a:cs typeface="Times New Roman"/>
              </a:rPr>
              <a:t>bit  </a:t>
            </a:r>
            <a:r>
              <a:rPr sz="2400" spc="-130" dirty="0">
                <a:latin typeface="Times New Roman"/>
                <a:cs typeface="Times New Roman"/>
              </a:rPr>
              <a:t>(MSB)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rejected.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left </a:t>
            </a:r>
            <a:r>
              <a:rPr sz="2400" spc="-30" dirty="0">
                <a:latin typeface="Times New Roman"/>
                <a:cs typeface="Times New Roman"/>
              </a:rPr>
              <a:t>shift </a:t>
            </a:r>
            <a:r>
              <a:rPr sz="2400" spc="-15" dirty="0">
                <a:latin typeface="Times New Roman"/>
                <a:cs typeface="Times New Roman"/>
              </a:rPr>
              <a:t>operator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denoted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double </a:t>
            </a:r>
            <a:r>
              <a:rPr sz="2400" spc="-50" dirty="0">
                <a:latin typeface="Times New Roman"/>
                <a:cs typeface="Times New Roman"/>
              </a:rPr>
              <a:t>left </a:t>
            </a:r>
            <a:r>
              <a:rPr sz="2400" spc="-40" dirty="0">
                <a:latin typeface="Times New Roman"/>
                <a:cs typeface="Times New Roman"/>
              </a:rPr>
              <a:t>arrow </a:t>
            </a:r>
            <a:r>
              <a:rPr sz="2400" spc="-130" dirty="0">
                <a:latin typeface="Times New Roman"/>
                <a:cs typeface="Times New Roman"/>
              </a:rPr>
              <a:t>key </a:t>
            </a:r>
            <a:r>
              <a:rPr sz="2400" spc="35" dirty="0">
                <a:latin typeface="Times New Roman"/>
                <a:cs typeface="Times New Roman"/>
              </a:rPr>
              <a:t>(&lt;&lt;).</a:t>
            </a:r>
            <a:r>
              <a:rPr sz="2400" spc="6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65" dirty="0">
                <a:latin typeface="Times New Roman"/>
                <a:cs typeface="Times New Roman"/>
              </a:rPr>
              <a:t>general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syntax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left </a:t>
            </a:r>
            <a:r>
              <a:rPr sz="2400" spc="-30" dirty="0">
                <a:latin typeface="Times New Roman"/>
                <a:cs typeface="Times New Roman"/>
              </a:rPr>
              <a:t>shift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shift-expression </a:t>
            </a:r>
            <a:r>
              <a:rPr sz="2400" spc="245" dirty="0">
                <a:latin typeface="Times New Roman"/>
                <a:cs typeface="Times New Roman"/>
              </a:rPr>
              <a:t>&lt;&lt;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1320" y="3515867"/>
            <a:ext cx="6495287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584" y="1030046"/>
            <a:ext cx="287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Logical Right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Shift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584" y="1460372"/>
            <a:ext cx="102609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Times New Roman"/>
                <a:cs typeface="Times New Roman"/>
              </a:rPr>
              <a:t>In </a:t>
            </a:r>
            <a:r>
              <a:rPr sz="2400" spc="-30" dirty="0">
                <a:latin typeface="Times New Roman"/>
                <a:cs typeface="Times New Roman"/>
              </a:rPr>
              <a:t>this </a:t>
            </a:r>
            <a:r>
              <a:rPr sz="2400" spc="-35" dirty="0">
                <a:latin typeface="Times New Roman"/>
                <a:cs typeface="Times New Roman"/>
              </a:rPr>
              <a:t>shift, </a:t>
            </a:r>
            <a:r>
              <a:rPr sz="2400" spc="-60" dirty="0">
                <a:latin typeface="Times New Roman"/>
                <a:cs typeface="Times New Roman"/>
              </a:rPr>
              <a:t>each </a:t>
            </a:r>
            <a:r>
              <a:rPr sz="2400" spc="-25" dirty="0">
                <a:latin typeface="Times New Roman"/>
                <a:cs typeface="Times New Roman"/>
              </a:rPr>
              <a:t>bit </a:t>
            </a:r>
            <a:r>
              <a:rPr sz="2400" spc="-55" dirty="0">
                <a:latin typeface="Times New Roman"/>
                <a:cs typeface="Times New Roman"/>
              </a:rPr>
              <a:t>moves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right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105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least significant </a:t>
            </a:r>
            <a:r>
              <a:rPr sz="2400" spc="-85" dirty="0">
                <a:latin typeface="Times New Roman"/>
                <a:cs typeface="Times New Roman"/>
              </a:rPr>
              <a:t>bit(LSB) </a:t>
            </a:r>
            <a:r>
              <a:rPr sz="2400" spc="-90" dirty="0">
                <a:latin typeface="Times New Roman"/>
                <a:cs typeface="Times New Roman"/>
              </a:rPr>
              <a:t>is  </a:t>
            </a:r>
            <a:r>
              <a:rPr sz="2400" spc="-50" dirty="0">
                <a:latin typeface="Times New Roman"/>
                <a:cs typeface="Times New Roman"/>
              </a:rPr>
              <a:t>rejected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empty </a:t>
            </a:r>
            <a:r>
              <a:rPr sz="2400" spc="-150" dirty="0">
                <a:latin typeface="Times New Roman"/>
                <a:cs typeface="Times New Roman"/>
              </a:rPr>
              <a:t>MSB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75" dirty="0">
                <a:latin typeface="Times New Roman"/>
                <a:cs typeface="Times New Roman"/>
              </a:rPr>
              <a:t>filled </a:t>
            </a:r>
            <a:r>
              <a:rPr sz="2400" spc="-55" dirty="0">
                <a:latin typeface="Times New Roman"/>
                <a:cs typeface="Times New Roman"/>
              </a:rPr>
              <a:t>with </a:t>
            </a:r>
            <a:r>
              <a:rPr sz="2400" spc="-6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right </a:t>
            </a:r>
            <a:r>
              <a:rPr sz="2400" spc="-30" dirty="0">
                <a:latin typeface="Times New Roman"/>
                <a:cs typeface="Times New Roman"/>
              </a:rPr>
              <a:t>shift </a:t>
            </a:r>
            <a:r>
              <a:rPr sz="2400" spc="-10" dirty="0">
                <a:latin typeface="Times New Roman"/>
                <a:cs typeface="Times New Roman"/>
              </a:rPr>
              <a:t>operator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denoted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double </a:t>
            </a:r>
            <a:r>
              <a:rPr sz="2400" spc="-40" dirty="0">
                <a:latin typeface="Times New Roman"/>
                <a:cs typeface="Times New Roman"/>
              </a:rPr>
              <a:t>right arrow </a:t>
            </a:r>
            <a:r>
              <a:rPr sz="2400" spc="-130" dirty="0">
                <a:latin typeface="Times New Roman"/>
                <a:cs typeface="Times New Roman"/>
              </a:rPr>
              <a:t>key </a:t>
            </a:r>
            <a:r>
              <a:rPr sz="2400" spc="40" dirty="0">
                <a:latin typeface="Times New Roman"/>
                <a:cs typeface="Times New Roman"/>
              </a:rPr>
              <a:t>(&gt;&gt;).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general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syntax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right </a:t>
            </a:r>
            <a:r>
              <a:rPr sz="2400" spc="-30" dirty="0">
                <a:latin typeface="Times New Roman"/>
                <a:cs typeface="Times New Roman"/>
              </a:rPr>
              <a:t>shift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“shift-expression </a:t>
            </a:r>
            <a:r>
              <a:rPr sz="2400" spc="245" dirty="0">
                <a:latin typeface="Times New Roman"/>
                <a:cs typeface="Times New Roman"/>
              </a:rPr>
              <a:t>&gt;&gt;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k”.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8355" y="3406140"/>
            <a:ext cx="6495288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0969" y="1019683"/>
            <a:ext cx="965073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Times New Roman"/>
                <a:cs typeface="Times New Roman"/>
              </a:rPr>
              <a:t>2. </a:t>
            </a:r>
            <a:r>
              <a:rPr sz="2800" b="1" spc="-45" dirty="0">
                <a:latin typeface="Times New Roman"/>
                <a:cs typeface="Times New Roman"/>
              </a:rPr>
              <a:t>Arithmetic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arithmetic </a:t>
            </a:r>
            <a:r>
              <a:rPr sz="2800" spc="-40" dirty="0">
                <a:latin typeface="Times New Roman"/>
                <a:cs typeface="Times New Roman"/>
              </a:rPr>
              <a:t>shift </a:t>
            </a:r>
            <a:r>
              <a:rPr sz="2800" spc="-35" dirty="0">
                <a:latin typeface="Times New Roman"/>
                <a:cs typeface="Times New Roman"/>
              </a:rPr>
              <a:t>micro-operation </a:t>
            </a:r>
            <a:r>
              <a:rPr sz="2800" spc="-65" dirty="0">
                <a:latin typeface="Times New Roman"/>
                <a:cs typeface="Times New Roman"/>
              </a:rPr>
              <a:t>moves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signed </a:t>
            </a:r>
            <a:r>
              <a:rPr sz="2800" spc="-65" dirty="0">
                <a:latin typeface="Times New Roman"/>
                <a:cs typeface="Times New Roman"/>
              </a:rPr>
              <a:t>binary </a:t>
            </a:r>
            <a:r>
              <a:rPr sz="2800" spc="-20" dirty="0">
                <a:latin typeface="Times New Roman"/>
                <a:cs typeface="Times New Roman"/>
              </a:rPr>
              <a:t>number  </a:t>
            </a:r>
            <a:r>
              <a:rPr sz="2800" spc="-45" dirty="0">
                <a:latin typeface="Times New Roman"/>
                <a:cs typeface="Times New Roman"/>
              </a:rPr>
              <a:t>either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left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right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position.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90" dirty="0">
                <a:latin typeface="Times New Roman"/>
                <a:cs typeface="Times New Roman"/>
              </a:rPr>
              <a:t>Following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two </a:t>
            </a:r>
            <a:r>
              <a:rPr sz="2800" spc="-165" dirty="0">
                <a:latin typeface="Times New Roman"/>
                <a:cs typeface="Times New Roman"/>
              </a:rPr>
              <a:t>ways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perform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arithmetic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shift.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Arithmetic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2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Arithmetic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54" y="613917"/>
            <a:ext cx="100418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Arithmetic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2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 indent="88265">
              <a:lnSpc>
                <a:spcPct val="100000"/>
              </a:lnSpc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45" dirty="0">
                <a:latin typeface="Times New Roman"/>
                <a:cs typeface="Times New Roman"/>
              </a:rPr>
              <a:t>shift,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114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moved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15" dirty="0">
                <a:latin typeface="Times New Roman"/>
                <a:cs typeface="Times New Roman"/>
              </a:rPr>
              <a:t>one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45" dirty="0">
                <a:latin typeface="Times New Roman"/>
                <a:cs typeface="Times New Roman"/>
              </a:rPr>
              <a:t>one.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empty </a:t>
            </a:r>
            <a:r>
              <a:rPr sz="2800" spc="-80" dirty="0">
                <a:latin typeface="Times New Roman"/>
                <a:cs typeface="Times New Roman"/>
              </a:rPr>
              <a:t>least  </a:t>
            </a:r>
            <a:r>
              <a:rPr sz="2800" spc="-75" dirty="0">
                <a:latin typeface="Times New Roman"/>
                <a:cs typeface="Times New Roman"/>
              </a:rPr>
              <a:t>significant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145" dirty="0">
                <a:latin typeface="Times New Roman"/>
                <a:cs typeface="Times New Roman"/>
              </a:rPr>
              <a:t>(LSB) </a:t>
            </a:r>
            <a:r>
              <a:rPr sz="2800" spc="-114" dirty="0">
                <a:latin typeface="Times New Roman"/>
                <a:cs typeface="Times New Roman"/>
              </a:rPr>
              <a:t>is </a:t>
            </a:r>
            <a:r>
              <a:rPr sz="2800" spc="-90" dirty="0">
                <a:latin typeface="Times New Roman"/>
                <a:cs typeface="Times New Roman"/>
              </a:rPr>
              <a:t>filled </a:t>
            </a:r>
            <a:r>
              <a:rPr sz="2800" spc="-60" dirty="0">
                <a:latin typeface="Times New Roman"/>
                <a:cs typeface="Times New Roman"/>
              </a:rPr>
              <a:t>with </a:t>
            </a:r>
            <a:r>
              <a:rPr sz="2800" spc="-30" dirty="0">
                <a:latin typeface="Times New Roman"/>
                <a:cs typeface="Times New Roman"/>
              </a:rPr>
              <a:t>zero and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-75" dirty="0">
                <a:latin typeface="Times New Roman"/>
                <a:cs typeface="Times New Roman"/>
              </a:rPr>
              <a:t>significant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155" dirty="0">
                <a:latin typeface="Times New Roman"/>
                <a:cs typeface="Times New Roman"/>
              </a:rPr>
              <a:t>(MSB)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60" dirty="0">
                <a:latin typeface="Times New Roman"/>
                <a:cs typeface="Times New Roman"/>
              </a:rPr>
              <a:t>rejected. </a:t>
            </a:r>
            <a:r>
              <a:rPr sz="2800" spc="-110" dirty="0">
                <a:latin typeface="Times New Roman"/>
                <a:cs typeface="Times New Roman"/>
              </a:rPr>
              <a:t>Same </a:t>
            </a:r>
            <a:r>
              <a:rPr sz="2800" spc="-9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Left </a:t>
            </a:r>
            <a:r>
              <a:rPr sz="2800" spc="-105" dirty="0">
                <a:latin typeface="Times New Roman"/>
                <a:cs typeface="Times New Roman"/>
              </a:rPr>
              <a:t>Logical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Shift.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2738627"/>
            <a:ext cx="6495288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53155"/>
            <a:ext cx="761999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877" y="2539656"/>
            <a:ext cx="1203960" cy="1911985"/>
          </a:xfrm>
          <a:custGeom>
            <a:avLst/>
            <a:gdLst/>
            <a:ahLst/>
            <a:cxnLst/>
            <a:rect l="l" t="t" r="r" b="b"/>
            <a:pathLst>
              <a:path w="1203960" h="1911985">
                <a:moveTo>
                  <a:pt x="1203858" y="0"/>
                </a:moveTo>
                <a:lnTo>
                  <a:pt x="0" y="0"/>
                </a:lnTo>
                <a:lnTo>
                  <a:pt x="0" y="805992"/>
                </a:lnTo>
                <a:lnTo>
                  <a:pt x="0" y="1911692"/>
                </a:lnTo>
                <a:lnTo>
                  <a:pt x="1203858" y="1911692"/>
                </a:lnTo>
                <a:lnTo>
                  <a:pt x="1203858" y="806030"/>
                </a:lnTo>
                <a:lnTo>
                  <a:pt x="1203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9403" y="2539656"/>
            <a:ext cx="5180330" cy="1911985"/>
          </a:xfrm>
          <a:custGeom>
            <a:avLst/>
            <a:gdLst/>
            <a:ahLst/>
            <a:cxnLst/>
            <a:rect l="l" t="t" r="r" b="b"/>
            <a:pathLst>
              <a:path w="5180330" h="1911985">
                <a:moveTo>
                  <a:pt x="5179949" y="0"/>
                </a:moveTo>
                <a:lnTo>
                  <a:pt x="0" y="0"/>
                </a:lnTo>
                <a:lnTo>
                  <a:pt x="0" y="805992"/>
                </a:lnTo>
                <a:lnTo>
                  <a:pt x="0" y="1911692"/>
                </a:lnTo>
                <a:lnTo>
                  <a:pt x="5179949" y="1911692"/>
                </a:lnTo>
                <a:lnTo>
                  <a:pt x="5179949" y="806030"/>
                </a:lnTo>
                <a:lnTo>
                  <a:pt x="5179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1527" y="601662"/>
          <a:ext cx="11005820" cy="566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382">
                <a:tc gridSpan="3">
                  <a:txBody>
                    <a:bodyPr/>
                    <a:lstStyle/>
                    <a:p>
                      <a:pPr marL="2228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10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Differences between </a:t>
                      </a:r>
                      <a:r>
                        <a:rPr sz="2400" b="1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Single </a:t>
                      </a:r>
                      <a:r>
                        <a:rPr sz="2400" b="1" spc="-5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Bus </a:t>
                      </a:r>
                      <a:r>
                        <a:rPr sz="2400" b="1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2400" b="1" spc="-5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Double Bus</a:t>
                      </a:r>
                      <a:r>
                        <a:rPr sz="2400" b="1" spc="15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273139"/>
                          </a:solidFill>
                          <a:latin typeface="Carlito"/>
                          <a:cs typeface="Carlito"/>
                        </a:rPr>
                        <a:t>Structure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905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94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2000" b="1" spc="-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82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000" b="1" spc="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sz="20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Double </a:t>
                      </a:r>
                      <a:r>
                        <a:rPr sz="2000" b="1" spc="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sz="2000" b="1" spc="-7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9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852169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three </a:t>
                      </a: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units 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(Memory,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Processor, and </a:t>
                      </a:r>
                      <a:r>
                        <a:rPr sz="1800" b="1" spc="17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800" b="1" spc="1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units).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9786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independent </a:t>
                      </a: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buses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link </a:t>
                      </a:r>
                      <a:r>
                        <a:rPr sz="18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units 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together.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4224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b="1" spc="-6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communication 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peripherals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9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processors.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9654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buses </a:t>
                      </a:r>
                      <a:r>
                        <a:rPr sz="1800" b="1" spc="-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used,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800" b="1" spc="-6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communication </a:t>
                      </a:r>
                      <a:r>
                        <a:rPr sz="18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from 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peripherals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800" b="1" spc="-6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2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5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310" marR="297815">
                        <a:lnSpc>
                          <a:spcPct val="100000"/>
                        </a:lnSpc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utilized 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b="1" spc="17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800" b="1" spc="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units.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0604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Here,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spc="17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I/O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800" b="1" spc="17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800" b="1" spc="-17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units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18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processor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one,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220979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Instructions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both </a:t>
                      </a:r>
                      <a:r>
                        <a:rPr sz="1800" b="1" spc="-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800" b="1" spc="-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transferred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bus.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8039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Instructions 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both </a:t>
                      </a:r>
                      <a:r>
                        <a:rPr sz="1800" b="1" spc="-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800" b="1" spc="-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transferred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800" b="1" spc="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b="1" spc="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low.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b="1" spc="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high.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83992A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cost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b="1" spc="-8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low.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cost </a:t>
                      </a:r>
                      <a:r>
                        <a:rPr sz="18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double </a:t>
                      </a:r>
                      <a:r>
                        <a:rPr sz="18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 </a:t>
                      </a:r>
                      <a:r>
                        <a:rPr sz="18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sz="18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b="1" spc="-7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high.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512" y="757173"/>
            <a:ext cx="98171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Arithmetic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522345" algn="l"/>
              </a:tabLst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45" dirty="0">
                <a:latin typeface="Times New Roman"/>
                <a:cs typeface="Times New Roman"/>
              </a:rPr>
              <a:t>shift,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114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moved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right </a:t>
            </a:r>
            <a:r>
              <a:rPr sz="2800" spc="-15" dirty="0">
                <a:latin typeface="Times New Roman"/>
                <a:cs typeface="Times New Roman"/>
              </a:rPr>
              <a:t>one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15" dirty="0">
                <a:latin typeface="Times New Roman"/>
                <a:cs typeface="Times New Roman"/>
              </a:rPr>
              <a:t>one </a:t>
            </a:r>
            <a:r>
              <a:rPr sz="2800" spc="-35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least  </a:t>
            </a:r>
            <a:r>
              <a:rPr sz="2800" spc="-95" dirty="0">
                <a:latin typeface="Times New Roman"/>
                <a:cs typeface="Times New Roman"/>
              </a:rPr>
              <a:t>significant(LSB)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110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rejected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empty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-75" dirty="0">
                <a:latin typeface="Times New Roman"/>
                <a:cs typeface="Times New Roman"/>
              </a:rPr>
              <a:t>significant </a:t>
            </a:r>
            <a:r>
              <a:rPr sz="2800" spc="-110" dirty="0">
                <a:latin typeface="Times New Roman"/>
                <a:cs typeface="Times New Roman"/>
              </a:rPr>
              <a:t>bit(MSB)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0" dirty="0">
                <a:latin typeface="Times New Roman"/>
                <a:cs typeface="Times New Roman"/>
              </a:rPr>
              <a:t>filled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value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the </a:t>
            </a:r>
            <a:r>
              <a:rPr sz="2800" spc="-50" dirty="0">
                <a:latin typeface="Times New Roman"/>
                <a:cs typeface="Times New Roman"/>
              </a:rPr>
              <a:t>previous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MSB.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6664" y="2968751"/>
            <a:ext cx="5839968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122" y="1074166"/>
            <a:ext cx="843089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35" dirty="0">
                <a:solidFill>
                  <a:srgbClr val="273139"/>
                </a:solidFill>
                <a:uFill>
                  <a:solidFill>
                    <a:srgbClr val="273139"/>
                  </a:solidFill>
                </a:uFill>
                <a:latin typeface="Times New Roman"/>
                <a:cs typeface="Times New Roman"/>
              </a:rPr>
              <a:t>3. </a:t>
            </a:r>
            <a:r>
              <a:rPr sz="2800" b="1" u="heavy" spc="-95" dirty="0">
                <a:solidFill>
                  <a:srgbClr val="273139"/>
                </a:solidFill>
                <a:uFill>
                  <a:solidFill>
                    <a:srgbClr val="273139"/>
                  </a:solidFill>
                </a:uFill>
                <a:latin typeface="Times New Roman"/>
                <a:cs typeface="Times New Roman"/>
              </a:rPr>
              <a:t>Circular</a:t>
            </a:r>
            <a:r>
              <a:rPr sz="2800" b="1" u="heavy" spc="25" dirty="0">
                <a:solidFill>
                  <a:srgbClr val="273139"/>
                </a:solidFill>
                <a:uFill>
                  <a:solidFill>
                    <a:srgbClr val="27313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85" dirty="0">
                <a:solidFill>
                  <a:srgbClr val="273139"/>
                </a:solidFill>
                <a:uFill>
                  <a:solidFill>
                    <a:srgbClr val="273139"/>
                  </a:solidFill>
                </a:uFill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6400165" algn="l"/>
                <a:tab pos="7586345" algn="l"/>
              </a:tabLst>
            </a:pP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800" spc="-75" dirty="0">
                <a:solidFill>
                  <a:srgbClr val="273139"/>
                </a:solidFill>
                <a:latin typeface="Times New Roman"/>
                <a:cs typeface="Times New Roman"/>
              </a:rPr>
              <a:t>circular </a:t>
            </a:r>
            <a:r>
              <a:rPr sz="2800" spc="-35" dirty="0">
                <a:solidFill>
                  <a:srgbClr val="273139"/>
                </a:solidFill>
                <a:latin typeface="Times New Roman"/>
                <a:cs typeface="Times New Roman"/>
              </a:rPr>
              <a:t>shift </a:t>
            </a:r>
            <a:r>
              <a:rPr sz="2800" spc="-70" dirty="0">
                <a:solidFill>
                  <a:srgbClr val="273139"/>
                </a:solidFill>
                <a:latin typeface="Times New Roman"/>
                <a:cs typeface="Times New Roman"/>
              </a:rPr>
              <a:t>circulates </a:t>
            </a: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800" spc="-40" dirty="0">
                <a:solidFill>
                  <a:srgbClr val="273139"/>
                </a:solidFill>
                <a:latin typeface="Times New Roman"/>
                <a:cs typeface="Times New Roman"/>
              </a:rPr>
              <a:t>bits </a:t>
            </a:r>
            <a:r>
              <a:rPr sz="2800" spc="-60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2800" spc="4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273139"/>
                </a:solidFill>
                <a:latin typeface="Times New Roman"/>
                <a:cs typeface="Times New Roman"/>
              </a:rPr>
              <a:t>sequence</a:t>
            </a:r>
            <a:r>
              <a:rPr sz="28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of	the  </a:t>
            </a:r>
            <a:r>
              <a:rPr sz="2800" spc="-65" dirty="0">
                <a:solidFill>
                  <a:srgbClr val="273139"/>
                </a:solidFill>
                <a:latin typeface="Times New Roman"/>
                <a:cs typeface="Times New Roman"/>
              </a:rPr>
              <a:t>register </a:t>
            </a:r>
            <a:r>
              <a:rPr sz="2800" spc="-15" dirty="0">
                <a:solidFill>
                  <a:srgbClr val="273139"/>
                </a:solidFill>
                <a:latin typeface="Times New Roman"/>
                <a:cs typeface="Times New Roman"/>
              </a:rPr>
              <a:t>around </a:t>
            </a:r>
            <a:r>
              <a:rPr sz="2800" spc="25" dirty="0">
                <a:solidFill>
                  <a:srgbClr val="273139"/>
                </a:solidFill>
                <a:latin typeface="Times New Roman"/>
                <a:cs typeface="Times New Roman"/>
              </a:rPr>
              <a:t>both </a:t>
            </a:r>
            <a:r>
              <a:rPr sz="2800" spc="-30" dirty="0">
                <a:solidFill>
                  <a:srgbClr val="273139"/>
                </a:solidFill>
                <a:latin typeface="Times New Roman"/>
                <a:cs typeface="Times New Roman"/>
              </a:rPr>
              <a:t>ends without </a:t>
            </a:r>
            <a:r>
              <a:rPr sz="2800" spc="-110" dirty="0">
                <a:solidFill>
                  <a:srgbClr val="273139"/>
                </a:solidFill>
                <a:latin typeface="Times New Roman"/>
                <a:cs typeface="Times New Roman"/>
              </a:rPr>
              <a:t>any</a:t>
            </a:r>
            <a:r>
              <a:rPr sz="2800" spc="17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273139"/>
                </a:solidFill>
                <a:latin typeface="Times New Roman"/>
                <a:cs typeface="Times New Roman"/>
              </a:rPr>
              <a:t>loss</a:t>
            </a:r>
            <a:r>
              <a:rPr sz="2800" spc="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73139"/>
                </a:solidFill>
                <a:latin typeface="Times New Roman"/>
                <a:cs typeface="Times New Roman"/>
              </a:rPr>
              <a:t>of	</a:t>
            </a:r>
            <a:r>
              <a:rPr sz="2800" spc="-25" dirty="0">
                <a:solidFill>
                  <a:srgbClr val="273139"/>
                </a:solidFill>
                <a:latin typeface="Times New Roman"/>
                <a:cs typeface="Times New Roman"/>
              </a:rPr>
              <a:t>information. 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Following 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ways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perform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circular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shift.  </a:t>
            </a:r>
            <a:r>
              <a:rPr sz="2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1.Circular 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r>
              <a:rPr sz="28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2.Circular 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Shift</a:t>
            </a:r>
            <a:r>
              <a:rPr sz="28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695401"/>
            <a:ext cx="97967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Circular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28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45" dirty="0">
                <a:latin typeface="Times New Roman"/>
                <a:cs typeface="Times New Roman"/>
              </a:rPr>
              <a:t>micro </a:t>
            </a:r>
            <a:r>
              <a:rPr sz="2800" spc="-35" dirty="0">
                <a:latin typeface="Times New Roman"/>
                <a:cs typeface="Times New Roman"/>
              </a:rPr>
              <a:t>shift </a:t>
            </a:r>
            <a:r>
              <a:rPr sz="2800" spc="-25" dirty="0">
                <a:latin typeface="Times New Roman"/>
                <a:cs typeface="Times New Roman"/>
              </a:rPr>
              <a:t>operation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6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register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0" dirty="0">
                <a:latin typeface="Times New Roman"/>
                <a:cs typeface="Times New Roman"/>
              </a:rPr>
              <a:t>shifted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left  </a:t>
            </a:r>
            <a:r>
              <a:rPr sz="2800" spc="-15" dirty="0">
                <a:latin typeface="Times New Roman"/>
                <a:cs typeface="Times New Roman"/>
              </a:rPr>
              <a:t>one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45" dirty="0">
                <a:latin typeface="Times New Roman"/>
                <a:cs typeface="Times New Roman"/>
              </a:rPr>
              <a:t>one. After </a:t>
            </a:r>
            <a:r>
              <a:rPr sz="2800" spc="-65" dirty="0">
                <a:latin typeface="Times New Roman"/>
                <a:cs typeface="Times New Roman"/>
              </a:rPr>
              <a:t>shifting,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60" dirty="0">
                <a:latin typeface="Times New Roman"/>
                <a:cs typeface="Times New Roman"/>
              </a:rPr>
              <a:t>LSB </a:t>
            </a:r>
            <a:r>
              <a:rPr sz="2800" spc="-45" dirty="0">
                <a:latin typeface="Times New Roman"/>
                <a:cs typeface="Times New Roman"/>
              </a:rPr>
              <a:t>becomes </a:t>
            </a:r>
            <a:r>
              <a:rPr sz="2800" spc="-100" dirty="0">
                <a:latin typeface="Times New Roman"/>
                <a:cs typeface="Times New Roman"/>
              </a:rPr>
              <a:t>empty,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5" dirty="0">
                <a:latin typeface="Times New Roman"/>
                <a:cs typeface="Times New Roman"/>
              </a:rPr>
              <a:t>value </a:t>
            </a:r>
            <a:r>
              <a:rPr sz="2800" spc="-5" dirty="0">
                <a:latin typeface="Times New Roman"/>
                <a:cs typeface="Times New Roman"/>
              </a:rPr>
              <a:t>of the  </a:t>
            </a:r>
            <a:r>
              <a:rPr sz="2800" spc="-180" dirty="0">
                <a:latin typeface="Times New Roman"/>
                <a:cs typeface="Times New Roman"/>
              </a:rPr>
              <a:t>MSB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0" dirty="0">
                <a:latin typeface="Times New Roman"/>
                <a:cs typeface="Times New Roman"/>
              </a:rPr>
              <a:t>filled </a:t>
            </a:r>
            <a:r>
              <a:rPr sz="2800" spc="-60" dirty="0">
                <a:latin typeface="Times New Roman"/>
                <a:cs typeface="Times New Roman"/>
              </a:rPr>
              <a:t>in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there.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2111" y="2825495"/>
            <a:ext cx="5829299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616" y="697433"/>
            <a:ext cx="99910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Circular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8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Shift: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9434830" algn="l"/>
              </a:tabLst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45" dirty="0">
                <a:latin typeface="Times New Roman"/>
                <a:cs typeface="Times New Roman"/>
              </a:rPr>
              <a:t>micro </a:t>
            </a:r>
            <a:r>
              <a:rPr sz="2800" spc="-35" dirty="0">
                <a:latin typeface="Times New Roman"/>
                <a:cs typeface="Times New Roman"/>
              </a:rPr>
              <a:t>shift </a:t>
            </a:r>
            <a:r>
              <a:rPr sz="2800" spc="-25" dirty="0">
                <a:latin typeface="Times New Roman"/>
                <a:cs typeface="Times New Roman"/>
              </a:rPr>
              <a:t>operation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30" dirty="0">
                <a:latin typeface="Times New Roman"/>
                <a:cs typeface="Times New Roman"/>
              </a:rPr>
              <a:t>bit </a:t>
            </a:r>
            <a:r>
              <a:rPr sz="2800" spc="-6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register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0" dirty="0">
                <a:latin typeface="Times New Roman"/>
                <a:cs typeface="Times New Roman"/>
              </a:rPr>
              <a:t>shifted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right  </a:t>
            </a:r>
            <a:r>
              <a:rPr sz="2800" spc="-15" dirty="0">
                <a:latin typeface="Times New Roman"/>
                <a:cs typeface="Times New Roman"/>
              </a:rPr>
              <a:t>one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45" dirty="0">
                <a:latin typeface="Times New Roman"/>
                <a:cs typeface="Times New Roman"/>
              </a:rPr>
              <a:t>one. After </a:t>
            </a:r>
            <a:r>
              <a:rPr sz="2800" spc="-65" dirty="0">
                <a:latin typeface="Times New Roman"/>
                <a:cs typeface="Times New Roman"/>
              </a:rPr>
              <a:t>shifting,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80" dirty="0">
                <a:latin typeface="Times New Roman"/>
                <a:cs typeface="Times New Roman"/>
              </a:rPr>
              <a:t>MSB  </a:t>
            </a:r>
            <a:r>
              <a:rPr sz="2800" spc="-45" dirty="0">
                <a:latin typeface="Times New Roman"/>
                <a:cs typeface="Times New Roman"/>
              </a:rPr>
              <a:t>becomes </a:t>
            </a:r>
            <a:r>
              <a:rPr sz="2800" spc="-100" dirty="0">
                <a:latin typeface="Times New Roman"/>
                <a:cs typeface="Times New Roman"/>
              </a:rPr>
              <a:t>empty,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value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the  </a:t>
            </a:r>
            <a:r>
              <a:rPr sz="2800" spc="-160" dirty="0">
                <a:latin typeface="Times New Roman"/>
                <a:cs typeface="Times New Roman"/>
              </a:rPr>
              <a:t>LSB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0" dirty="0">
                <a:latin typeface="Times New Roman"/>
                <a:cs typeface="Times New Roman"/>
              </a:rPr>
              <a:t>filled </a:t>
            </a:r>
            <a:r>
              <a:rPr sz="2800" spc="-65" dirty="0">
                <a:latin typeface="Times New Roman"/>
                <a:cs typeface="Times New Roman"/>
              </a:rPr>
              <a:t>in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there.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8479" y="2831592"/>
            <a:ext cx="5829300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672" y="1386078"/>
            <a:ext cx="1015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general,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Arithmetic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Micro-operations 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deals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operations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performed 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on 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numeric 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stored 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977" y="2117852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</a:tabLst>
            </a:pPr>
            <a:r>
              <a:rPr sz="2400" b="1" dirty="0">
                <a:latin typeface="Times New Roman"/>
                <a:cs typeface="Times New Roman"/>
              </a:rPr>
              <a:t>the	</a:t>
            </a:r>
            <a:r>
              <a:rPr sz="2400" b="1" spc="-5" dirty="0">
                <a:latin typeface="Times New Roman"/>
                <a:cs typeface="Times New Roman"/>
              </a:rPr>
              <a:t>following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672" y="2117852"/>
            <a:ext cx="807529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1671955" algn="l"/>
                <a:tab pos="3282950" algn="l"/>
                <a:tab pos="5748020" algn="l"/>
                <a:tab pos="6378575" algn="l"/>
                <a:tab pos="7808595" algn="l"/>
              </a:tabLst>
            </a:pPr>
            <a:r>
              <a:rPr sz="2400" b="1" spc="70" dirty="0">
                <a:latin typeface="Times New Roman"/>
                <a:cs typeface="Times New Roman"/>
              </a:rPr>
              <a:t>T</a:t>
            </a:r>
            <a:r>
              <a:rPr sz="2400" b="1" spc="20" dirty="0">
                <a:latin typeface="Times New Roman"/>
                <a:cs typeface="Times New Roman"/>
              </a:rPr>
              <a:t>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ba</a:t>
            </a:r>
            <a:r>
              <a:rPr sz="2400" b="1" spc="-10" dirty="0">
                <a:latin typeface="Times New Roman"/>
                <a:cs typeface="Times New Roman"/>
              </a:rPr>
              <a:t>s</a:t>
            </a:r>
            <a:r>
              <a:rPr sz="2400" b="1" spc="20" dirty="0">
                <a:latin typeface="Times New Roman"/>
                <a:cs typeface="Times New Roman"/>
              </a:rPr>
              <a:t>i</a:t>
            </a:r>
            <a:r>
              <a:rPr sz="2400" b="1" spc="40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25" dirty="0">
                <a:latin typeface="Times New Roman"/>
                <a:cs typeface="Times New Roman"/>
              </a:rPr>
              <a:t>Ari</a:t>
            </a:r>
            <a:r>
              <a:rPr sz="2400" b="1" spc="-80" dirty="0">
                <a:latin typeface="Times New Roman"/>
                <a:cs typeface="Times New Roman"/>
              </a:rPr>
              <a:t>t</a:t>
            </a:r>
            <a:r>
              <a:rPr sz="2400" b="1" spc="20" dirty="0">
                <a:latin typeface="Times New Roman"/>
                <a:cs typeface="Times New Roman"/>
              </a:rPr>
              <a:t>hm</a:t>
            </a:r>
            <a:r>
              <a:rPr sz="2400" b="1" spc="15" dirty="0">
                <a:latin typeface="Times New Roman"/>
                <a:cs typeface="Times New Roman"/>
              </a:rPr>
              <a:t>e</a:t>
            </a:r>
            <a:r>
              <a:rPr sz="2400" b="1" spc="-45" dirty="0">
                <a:latin typeface="Times New Roman"/>
                <a:cs typeface="Times New Roman"/>
              </a:rPr>
              <a:t>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5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65" dirty="0">
                <a:latin typeface="Times New Roman"/>
                <a:cs typeface="Times New Roman"/>
              </a:rPr>
              <a:t>Mic</a:t>
            </a:r>
            <a:r>
              <a:rPr sz="2400" b="1" spc="-35" dirty="0">
                <a:latin typeface="Times New Roman"/>
                <a:cs typeface="Times New Roman"/>
              </a:rPr>
              <a:t>r</a:t>
            </a:r>
            <a:r>
              <a:rPr sz="2400" b="1" spc="45" dirty="0">
                <a:latin typeface="Times New Roman"/>
                <a:cs typeface="Times New Roman"/>
              </a:rPr>
              <a:t>o</a:t>
            </a:r>
            <a:r>
              <a:rPr sz="2400" b="1" spc="5" dirty="0">
                <a:latin typeface="Times New Roman"/>
                <a:cs typeface="Times New Roman"/>
              </a:rPr>
              <a:t>-</a:t>
            </a:r>
            <a:r>
              <a:rPr sz="2400" b="1" spc="15" dirty="0">
                <a:latin typeface="Times New Roman"/>
                <a:cs typeface="Times New Roman"/>
              </a:rPr>
              <a:t>o</a:t>
            </a:r>
            <a:r>
              <a:rPr sz="2400" b="1" spc="10" dirty="0">
                <a:latin typeface="Times New Roman"/>
                <a:cs typeface="Times New Roman"/>
              </a:rPr>
              <a:t>p</a:t>
            </a:r>
            <a:r>
              <a:rPr sz="2400" b="1" spc="-80" dirty="0">
                <a:latin typeface="Times New Roman"/>
                <a:cs typeface="Times New Roman"/>
              </a:rPr>
              <a:t>era</a:t>
            </a:r>
            <a:r>
              <a:rPr sz="2400" b="1" spc="-45" dirty="0">
                <a:latin typeface="Times New Roman"/>
                <a:cs typeface="Times New Roman"/>
              </a:rPr>
              <a:t>t</a:t>
            </a:r>
            <a:r>
              <a:rPr sz="2400" b="1" spc="5" dirty="0">
                <a:latin typeface="Times New Roman"/>
                <a:cs typeface="Times New Roman"/>
              </a:rPr>
              <a:t>ion</a:t>
            </a:r>
            <a:r>
              <a:rPr sz="2400" b="1" spc="6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5" dirty="0">
                <a:latin typeface="Times New Roman"/>
                <a:cs typeface="Times New Roman"/>
              </a:rPr>
              <a:t>a</a:t>
            </a:r>
            <a:r>
              <a:rPr sz="2400" b="1" spc="-114" dirty="0">
                <a:latin typeface="Times New Roman"/>
                <a:cs typeface="Times New Roman"/>
              </a:rPr>
              <a:t>r</a:t>
            </a:r>
            <a:r>
              <a:rPr sz="2400" b="1" spc="5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Times New Roman"/>
                <a:cs typeface="Times New Roman"/>
              </a:rPr>
              <a:t>cl</a:t>
            </a:r>
            <a:r>
              <a:rPr sz="2400" b="1" dirty="0">
                <a:latin typeface="Times New Roman"/>
                <a:cs typeface="Times New Roman"/>
              </a:rPr>
              <a:t>assif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25" dirty="0">
                <a:latin typeface="Times New Roman"/>
                <a:cs typeface="Times New Roman"/>
              </a:rPr>
              <a:t>ed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in  </a:t>
            </a:r>
            <a:r>
              <a:rPr sz="2400" b="1" spc="-15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 marL="1384300" marR="4968875">
              <a:lnSpc>
                <a:spcPct val="100000"/>
              </a:lnSpc>
              <a:buSzPct val="95833"/>
              <a:buAutoNum type="arabicPeriod"/>
              <a:tabLst>
                <a:tab pos="1584960" algn="l"/>
              </a:tabLst>
            </a:pPr>
            <a:r>
              <a:rPr sz="24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Addition  </a:t>
            </a:r>
            <a:r>
              <a:rPr sz="2400" b="1" spc="-35" dirty="0">
                <a:solidFill>
                  <a:srgbClr val="00AFEF"/>
                </a:solidFill>
                <a:latin typeface="Times New Roman"/>
                <a:cs typeface="Times New Roman"/>
              </a:rPr>
              <a:t>2</a:t>
            </a:r>
            <a:r>
              <a:rPr sz="24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.</a:t>
            </a:r>
            <a:r>
              <a:rPr sz="2400" b="1" spc="-95" dirty="0">
                <a:solidFill>
                  <a:srgbClr val="00AFEF"/>
                </a:solidFill>
                <a:latin typeface="Times New Roman"/>
                <a:cs typeface="Times New Roman"/>
              </a:rPr>
              <a:t>Subt</a:t>
            </a:r>
            <a:r>
              <a:rPr sz="2400" b="1" spc="-75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ac</a:t>
            </a:r>
            <a:r>
              <a:rPr sz="24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ion  </a:t>
            </a:r>
            <a:r>
              <a:rPr sz="24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3.Increment  </a:t>
            </a:r>
            <a:r>
              <a:rPr sz="2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4.Decrement  </a:t>
            </a:r>
            <a:r>
              <a:rPr sz="24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5.Shift</a:t>
            </a:r>
            <a:endParaRPr sz="2400">
              <a:latin typeface="Times New Roman"/>
              <a:cs typeface="Times New Roman"/>
            </a:endParaRPr>
          </a:p>
          <a:p>
            <a:pPr marL="1384300" marR="24765" indent="-1371600">
              <a:lnSpc>
                <a:spcPct val="100000"/>
              </a:lnSpc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24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additional </a:t>
            </a:r>
            <a:r>
              <a:rPr sz="2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Arithmetic </a:t>
            </a:r>
            <a:r>
              <a:rPr sz="24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Micro-operations </a:t>
            </a:r>
            <a:r>
              <a:rPr sz="2400" b="1" spc="-7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4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classified </a:t>
            </a:r>
            <a:r>
              <a:rPr sz="24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as:  </a:t>
            </a:r>
            <a:r>
              <a:rPr sz="2400" b="1" spc="-90" dirty="0">
                <a:solidFill>
                  <a:srgbClr val="00AFEF"/>
                </a:solidFill>
                <a:latin typeface="Times New Roman"/>
                <a:cs typeface="Times New Roman"/>
              </a:rPr>
              <a:t>1.Add </a:t>
            </a:r>
            <a:r>
              <a:rPr sz="24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with</a:t>
            </a:r>
            <a:r>
              <a:rPr sz="2400" b="1" spc="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Times New Roman"/>
                <a:cs typeface="Times New Roman"/>
              </a:rPr>
              <a:t>carry</a:t>
            </a:r>
            <a:endParaRPr sz="2400">
              <a:latin typeface="Times New Roman"/>
              <a:cs typeface="Times New Roman"/>
            </a:endParaRPr>
          </a:p>
          <a:p>
            <a:pPr marL="1384300" marR="3745229">
              <a:lnSpc>
                <a:spcPct val="100000"/>
              </a:lnSpc>
              <a:spcBef>
                <a:spcPts val="5"/>
              </a:spcBef>
              <a:buSzPct val="95833"/>
              <a:buAutoNum type="arabicPeriod" startAt="2"/>
              <a:tabLst>
                <a:tab pos="1607820" algn="l"/>
              </a:tabLst>
            </a:pPr>
            <a:r>
              <a:rPr sz="2400" b="1" spc="-60" dirty="0">
                <a:solidFill>
                  <a:srgbClr val="00AFEF"/>
                </a:solidFill>
                <a:latin typeface="Times New Roman"/>
                <a:cs typeface="Times New Roman"/>
              </a:rPr>
              <a:t>Subtract </a:t>
            </a:r>
            <a:r>
              <a:rPr sz="24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with </a:t>
            </a:r>
            <a:r>
              <a:rPr sz="2400" b="1" spc="-65" dirty="0">
                <a:solidFill>
                  <a:srgbClr val="00AFEF"/>
                </a:solidFill>
                <a:latin typeface="Times New Roman"/>
                <a:cs typeface="Times New Roman"/>
              </a:rPr>
              <a:t>borrow  </a:t>
            </a:r>
            <a:r>
              <a:rPr sz="2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3.Transfer/Load,</a:t>
            </a:r>
            <a:r>
              <a:rPr sz="24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00AFE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6214" y="685800"/>
            <a:ext cx="674598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600A38"/>
                </a:solidFill>
                <a:latin typeface="Carlito"/>
                <a:cs typeface="Carlito"/>
              </a:rPr>
              <a:t>Arithmetic</a:t>
            </a:r>
            <a:r>
              <a:rPr sz="4000" b="0" spc="-75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sz="4000" b="0" spc="-15" dirty="0">
                <a:solidFill>
                  <a:srgbClr val="600A38"/>
                </a:solidFill>
                <a:latin typeface="Carlito"/>
                <a:cs typeface="Carlito"/>
              </a:rPr>
              <a:t>Micro-operations</a:t>
            </a:r>
            <a:endParaRPr sz="4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1841" y="1709547"/>
          <a:ext cx="9694545" cy="4487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65">
                <a:tc>
                  <a:txBody>
                    <a:bodyPr/>
                    <a:lstStyle/>
                    <a:p>
                      <a:pPr marL="393065" marR="384175" indent="321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Symbolic  Rep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esent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9525">
                      <a:solidFill>
                        <a:srgbClr val="9FEFFF"/>
                      </a:solidFill>
                      <a:prstDash val="solid"/>
                    </a:lnL>
                    <a:lnR w="9525">
                      <a:solidFill>
                        <a:srgbClr val="9FEFFF"/>
                      </a:solidFill>
                      <a:prstDash val="solid"/>
                    </a:lnR>
                    <a:lnT w="9525">
                      <a:solidFill>
                        <a:srgbClr val="9FEFF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9525">
                      <a:solidFill>
                        <a:srgbClr val="9FEFFF"/>
                      </a:solidFill>
                      <a:prstDash val="solid"/>
                    </a:lnL>
                    <a:lnR w="9525">
                      <a:solidFill>
                        <a:srgbClr val="9FEFFF"/>
                      </a:solidFill>
                      <a:prstDash val="solid"/>
                    </a:lnR>
                    <a:lnT w="9525">
                      <a:solidFill>
                        <a:srgbClr val="9FEFFF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R3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←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+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R1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plus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transferred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R3.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R3 ← R1 -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minus R2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transferred to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R3.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 ←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R2'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Complement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R2 (1's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complement)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 ← R2' +</a:t>
                      </a:r>
                      <a:r>
                        <a:rPr sz="2000" spc="-6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2's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complement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</a:t>
                      </a:r>
                      <a:r>
                        <a:rPr sz="2000" spc="-3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(negate)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R3 ← R1 + R2' +</a:t>
                      </a:r>
                      <a:r>
                        <a:rPr sz="2000" spc="-9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plus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2's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complement of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R2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(subtraction)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← R1 +</a:t>
                      </a:r>
                      <a:r>
                        <a:rPr sz="2000" spc="-5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Increment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by</a:t>
                      </a:r>
                      <a:r>
                        <a:rPr sz="2000" spc="-3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← R1 -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Decrement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contents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R1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by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Carlito"/>
                          <a:cs typeface="Carlito"/>
                        </a:rPr>
                        <a:t>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606" y="592658"/>
            <a:ext cx="141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2400" b="0" spc="-5" dirty="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sz="2400" b="0" spc="-60" dirty="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311" y="592658"/>
            <a:ext cx="7475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  <a:tab pos="2082164" algn="l"/>
                <a:tab pos="2888615" algn="l"/>
                <a:tab pos="3862704" algn="l"/>
                <a:tab pos="4478020" algn="l"/>
                <a:tab pos="577088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	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following	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table	shows	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the	</a:t>
            </a:r>
            <a:r>
              <a:rPr sz="2400" spc="-70" dirty="0">
                <a:solidFill>
                  <a:srgbClr val="333333"/>
                </a:solidFill>
                <a:latin typeface="Times New Roman"/>
                <a:cs typeface="Times New Roman"/>
              </a:rPr>
              <a:t>symbolic	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Arithmetic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Micro-operations.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1153" y="1246454"/>
            <a:ext cx="2870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Control</a:t>
            </a:r>
            <a:r>
              <a:rPr sz="4400" b="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Unit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566161"/>
            <a:ext cx="912431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621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400" spc="-60" dirty="0">
                <a:solidFill>
                  <a:srgbClr val="273139"/>
                </a:solidFill>
                <a:latin typeface="Times New Roman"/>
                <a:cs typeface="Times New Roman"/>
              </a:rPr>
              <a:t>execute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instruction,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73139"/>
                </a:solidFill>
                <a:latin typeface="Times New Roman"/>
                <a:cs typeface="Times New Roman"/>
              </a:rPr>
              <a:t>control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unit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of the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CPU </a:t>
            </a:r>
            <a:r>
              <a:rPr sz="2400" spc="-30" dirty="0">
                <a:solidFill>
                  <a:srgbClr val="273139"/>
                </a:solidFill>
                <a:latin typeface="Times New Roman"/>
                <a:cs typeface="Times New Roman"/>
              </a:rPr>
              <a:t>must </a:t>
            </a:r>
            <a:r>
              <a:rPr sz="2400" spc="-45" dirty="0">
                <a:solidFill>
                  <a:srgbClr val="273139"/>
                </a:solidFill>
                <a:latin typeface="Times New Roman"/>
                <a:cs typeface="Times New Roman"/>
              </a:rPr>
              <a:t>generate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required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control </a:t>
            </a:r>
            <a:r>
              <a:rPr sz="2400" spc="-85" dirty="0">
                <a:solidFill>
                  <a:srgbClr val="273139"/>
                </a:solidFill>
                <a:latin typeface="Times New Roman"/>
                <a:cs typeface="Times New Roman"/>
              </a:rPr>
              <a:t>signal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proper</a:t>
            </a:r>
            <a:r>
              <a:rPr sz="2400" spc="1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There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two </a:t>
            </a:r>
            <a:r>
              <a:rPr sz="2400" spc="-35" dirty="0">
                <a:solidFill>
                  <a:srgbClr val="273139"/>
                </a:solidFill>
                <a:latin typeface="Times New Roman"/>
                <a:cs typeface="Times New Roman"/>
              </a:rPr>
              <a:t>approaches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used </a:t>
            </a:r>
            <a:r>
              <a:rPr sz="2400" dirty="0">
                <a:solidFill>
                  <a:srgbClr val="273139"/>
                </a:solidFill>
                <a:latin typeface="Times New Roman"/>
                <a:cs typeface="Times New Roman"/>
              </a:rPr>
              <a:t>for </a:t>
            </a:r>
            <a:r>
              <a:rPr sz="2400" spc="-55" dirty="0">
                <a:solidFill>
                  <a:srgbClr val="273139"/>
                </a:solidFill>
                <a:latin typeface="Times New Roman"/>
                <a:cs typeface="Times New Roman"/>
              </a:rPr>
              <a:t>generating </a:t>
            </a:r>
            <a:r>
              <a:rPr sz="2400" spc="-10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73139"/>
                </a:solidFill>
                <a:latin typeface="Times New Roman"/>
                <a:cs typeface="Times New Roman"/>
              </a:rPr>
              <a:t>control </a:t>
            </a:r>
            <a:r>
              <a:rPr sz="2400" spc="-80" dirty="0">
                <a:solidFill>
                  <a:srgbClr val="273139"/>
                </a:solidFill>
                <a:latin typeface="Times New Roman"/>
                <a:cs typeface="Times New Roman"/>
              </a:rPr>
              <a:t>signals </a:t>
            </a: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2400" spc="4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73139"/>
                </a:solidFill>
                <a:latin typeface="Times New Roman"/>
                <a:cs typeface="Times New Roman"/>
              </a:rPr>
              <a:t>proper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273139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4583"/>
              <a:buAutoNum type="arabicPeriod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Hardwired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Control</a:t>
            </a:r>
            <a:r>
              <a:rPr sz="2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4583"/>
              <a:buAutoNum type="arabicPeriod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Micro-programmed </a:t>
            </a:r>
            <a:r>
              <a:rPr sz="2400" spc="-20" dirty="0">
                <a:solidFill>
                  <a:srgbClr val="273139"/>
                </a:solidFill>
                <a:latin typeface="Times New Roman"/>
                <a:cs typeface="Times New Roman"/>
              </a:rPr>
              <a:t>Control</a:t>
            </a:r>
            <a:r>
              <a:rPr sz="24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73139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697" y="478281"/>
            <a:ext cx="479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65" dirty="0">
                <a:solidFill>
                  <a:srgbClr val="273139"/>
                </a:solidFill>
                <a:latin typeface="Times New Roman"/>
                <a:cs typeface="Times New Roman"/>
              </a:rPr>
              <a:t>Hardwired </a:t>
            </a:r>
            <a:r>
              <a:rPr sz="4000" b="0" spc="-30" dirty="0">
                <a:solidFill>
                  <a:srgbClr val="273139"/>
                </a:solidFill>
                <a:latin typeface="Times New Roman"/>
                <a:cs typeface="Times New Roman"/>
              </a:rPr>
              <a:t>Control</a:t>
            </a:r>
            <a:r>
              <a:rPr sz="4000" b="0" spc="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4000" b="0" spc="-50" dirty="0">
                <a:solidFill>
                  <a:srgbClr val="273139"/>
                </a:solidFill>
                <a:latin typeface="Times New Roman"/>
                <a:cs typeface="Times New Roman"/>
              </a:rPr>
              <a:t>Unit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911" y="1150619"/>
            <a:ext cx="5699759" cy="521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8" y="429768"/>
            <a:ext cx="11166348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592" y="307847"/>
            <a:ext cx="8677656" cy="615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0496" y="1617725"/>
          <a:ext cx="10357485" cy="3957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927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-3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2000" b="1" spc="-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10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664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000" b="1" spc="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Bus</a:t>
                      </a:r>
                      <a:r>
                        <a:rPr sz="20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66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spc="2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Double Bus</a:t>
                      </a:r>
                      <a:r>
                        <a:rPr sz="2000" b="1" spc="-5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Structure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cycles </a:t>
                      </a:r>
                      <a:r>
                        <a:rPr sz="2000" b="1" spc="-7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execution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2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more.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cycles </a:t>
                      </a:r>
                      <a:r>
                        <a:rPr sz="2000" b="1" spc="-7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execution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2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less.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8.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Execution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26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slow.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Execution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26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fast.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9.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registers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associated </a:t>
                      </a:r>
                      <a:r>
                        <a:rPr sz="2000" b="1" spc="-6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b="1" spc="-229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less.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registers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associated </a:t>
                      </a:r>
                      <a:r>
                        <a:rPr sz="2000" b="1" spc="-6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b="1" spc="-229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more.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b="1" spc="-8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10.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9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20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20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000" b="1" spc="-3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operand 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0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b="1" spc="6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read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spc="-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0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b="1" spc="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b="1" spc="-9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2000" b="1" spc="-4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b="1" spc="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20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operands 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0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b="1" spc="10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11.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Advantages-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5735" indent="-90170">
                        <a:lnSpc>
                          <a:spcPct val="100000"/>
                        </a:lnSpc>
                        <a:buSzPct val="95000"/>
                        <a:buFont typeface="Arial"/>
                        <a:buChar char="•"/>
                        <a:tabLst>
                          <a:tab pos="166370" algn="l"/>
                        </a:tabLst>
                      </a:pPr>
                      <a:r>
                        <a:rPr sz="2000" b="1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expensive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5735" indent="-90170">
                        <a:lnSpc>
                          <a:spcPct val="100000"/>
                        </a:lnSpc>
                        <a:buSzPct val="95000"/>
                        <a:buFont typeface="Arial"/>
                        <a:buChar char="•"/>
                        <a:tabLst>
                          <a:tab pos="166370" algn="l"/>
                        </a:tabLst>
                      </a:pP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Simplicity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Advantages-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6370" indent="-90170">
                        <a:lnSpc>
                          <a:spcPct val="100000"/>
                        </a:lnSpc>
                        <a:buSzPct val="95000"/>
                        <a:buFont typeface="Arial"/>
                        <a:buChar char="•"/>
                        <a:tabLst>
                          <a:tab pos="167005" algn="l"/>
                        </a:tabLst>
                      </a:pPr>
                      <a:r>
                        <a:rPr sz="2000" b="1" spc="-3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000" b="1" spc="-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6370" indent="-90170">
                        <a:lnSpc>
                          <a:spcPct val="100000"/>
                        </a:lnSpc>
                        <a:buSzPct val="95000"/>
                        <a:buFont typeface="Arial"/>
                        <a:buChar char="•"/>
                        <a:tabLst>
                          <a:tab pos="167005" algn="l"/>
                        </a:tabLst>
                      </a:pPr>
                      <a:r>
                        <a:rPr sz="20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Improves</a:t>
                      </a:r>
                      <a:r>
                        <a:rPr sz="20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Efficiency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7967" y="683717"/>
            <a:ext cx="8502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273139"/>
                </a:solidFill>
                <a:latin typeface="Carlito"/>
                <a:cs typeface="Carlito"/>
              </a:rPr>
              <a:t>Differences </a:t>
            </a:r>
            <a:r>
              <a:rPr spc="-10" dirty="0">
                <a:solidFill>
                  <a:srgbClr val="273139"/>
                </a:solidFill>
                <a:latin typeface="Carlito"/>
                <a:cs typeface="Carlito"/>
              </a:rPr>
              <a:t>between Single </a:t>
            </a:r>
            <a:r>
              <a:rPr spc="-5" dirty="0">
                <a:solidFill>
                  <a:srgbClr val="273139"/>
                </a:solidFill>
                <a:latin typeface="Carlito"/>
                <a:cs typeface="Carlito"/>
              </a:rPr>
              <a:t>Bus and </a:t>
            </a:r>
            <a:r>
              <a:rPr spc="-10" dirty="0">
                <a:solidFill>
                  <a:srgbClr val="273139"/>
                </a:solidFill>
                <a:latin typeface="Carlito"/>
                <a:cs typeface="Carlito"/>
              </a:rPr>
              <a:t>Double </a:t>
            </a:r>
            <a:r>
              <a:rPr dirty="0">
                <a:solidFill>
                  <a:srgbClr val="273139"/>
                </a:solidFill>
                <a:latin typeface="Carlito"/>
                <a:cs typeface="Carlito"/>
              </a:rPr>
              <a:t>Bus</a:t>
            </a:r>
            <a:r>
              <a:rPr spc="135" dirty="0">
                <a:solidFill>
                  <a:srgbClr val="273139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273139"/>
                </a:solidFill>
                <a:latin typeface="Carlito"/>
                <a:cs typeface="Carlito"/>
              </a:rPr>
              <a:t>Structure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5" y="795528"/>
            <a:ext cx="6952488" cy="526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727" y="923543"/>
            <a:ext cx="6638544" cy="501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316" y="723900"/>
            <a:ext cx="7135368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891" y="810844"/>
            <a:ext cx="8140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Times New Roman"/>
                <a:cs typeface="Times New Roman"/>
              </a:rPr>
              <a:t>Control </a:t>
            </a:r>
            <a:r>
              <a:rPr sz="2400" b="1" spc="30" dirty="0">
                <a:latin typeface="Times New Roman"/>
                <a:cs typeface="Times New Roman"/>
              </a:rPr>
              <a:t>sequence </a:t>
            </a:r>
            <a:r>
              <a:rPr sz="2400" b="1" spc="-85" dirty="0">
                <a:latin typeface="Times New Roman"/>
                <a:cs typeface="Times New Roman"/>
              </a:rPr>
              <a:t>for </a:t>
            </a:r>
            <a:r>
              <a:rPr sz="2400" b="1" spc="15" dirty="0">
                <a:latin typeface="Times New Roman"/>
                <a:cs typeface="Times New Roman"/>
              </a:rPr>
              <a:t>execution </a:t>
            </a:r>
            <a:r>
              <a:rPr sz="2400" b="1" spc="-1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15" dirty="0">
                <a:latin typeface="Times New Roman"/>
                <a:cs typeface="Times New Roman"/>
              </a:rPr>
              <a:t>instruction </a:t>
            </a:r>
            <a:r>
              <a:rPr sz="2400" b="1" spc="-65" dirty="0">
                <a:latin typeface="Times New Roman"/>
                <a:cs typeface="Times New Roman"/>
              </a:rPr>
              <a:t>Add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(R3),R1.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8514" algn="l"/>
              </a:tabLst>
            </a:pPr>
            <a:r>
              <a:rPr spc="-40" dirty="0"/>
              <a:t>Step</a:t>
            </a:r>
            <a:r>
              <a:rPr dirty="0"/>
              <a:t>	</a:t>
            </a:r>
            <a:r>
              <a:rPr spc="-55" dirty="0"/>
              <a:t>Act</a:t>
            </a:r>
            <a:r>
              <a:rPr spc="-25" dirty="0"/>
              <a:t>i</a:t>
            </a:r>
            <a:r>
              <a:rPr spc="20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indent="-3232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24180" algn="l"/>
              </a:tabLst>
            </a:pPr>
            <a:r>
              <a:rPr spc="-30" dirty="0"/>
              <a:t>PCout </a:t>
            </a:r>
            <a:r>
              <a:rPr spc="25" dirty="0"/>
              <a:t>, </a:t>
            </a:r>
            <a:r>
              <a:rPr spc="-70" dirty="0"/>
              <a:t>MARin </a:t>
            </a:r>
            <a:r>
              <a:rPr spc="25" dirty="0"/>
              <a:t>, </a:t>
            </a:r>
            <a:r>
              <a:rPr spc="-15" dirty="0"/>
              <a:t>Read, </a:t>
            </a:r>
            <a:r>
              <a:rPr spc="-30" dirty="0"/>
              <a:t>Select4,Add,</a:t>
            </a:r>
            <a:r>
              <a:rPr spc="25" dirty="0"/>
              <a:t> </a:t>
            </a:r>
            <a:r>
              <a:rPr spc="-5" dirty="0"/>
              <a:t>Zin</a:t>
            </a:r>
          </a:p>
          <a:p>
            <a:pPr marL="360045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pc="-10" dirty="0"/>
              <a:t>Zout </a:t>
            </a:r>
            <a:r>
              <a:rPr spc="25" dirty="0"/>
              <a:t>, </a:t>
            </a:r>
            <a:r>
              <a:rPr spc="-30" dirty="0"/>
              <a:t>PCin </a:t>
            </a:r>
            <a:r>
              <a:rPr spc="25" dirty="0"/>
              <a:t>, </a:t>
            </a:r>
            <a:r>
              <a:rPr spc="-70" dirty="0"/>
              <a:t>Yin </a:t>
            </a:r>
            <a:r>
              <a:rPr spc="25" dirty="0"/>
              <a:t>,</a:t>
            </a:r>
            <a:r>
              <a:rPr spc="50" dirty="0"/>
              <a:t> </a:t>
            </a:r>
            <a:r>
              <a:rPr spc="-125" dirty="0"/>
              <a:t>WMFC</a:t>
            </a:r>
          </a:p>
          <a:p>
            <a:pPr marL="360045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pc="-5" dirty="0"/>
              <a:t>MDRout </a:t>
            </a:r>
            <a:r>
              <a:rPr spc="25" dirty="0"/>
              <a:t>, </a:t>
            </a:r>
            <a:r>
              <a:rPr spc="-30" dirty="0"/>
              <a:t>IR</a:t>
            </a:r>
            <a:r>
              <a:rPr spc="-35" dirty="0"/>
              <a:t> </a:t>
            </a:r>
            <a:r>
              <a:rPr spc="-10" dirty="0"/>
              <a:t>in</a:t>
            </a:r>
          </a:p>
          <a:p>
            <a:pPr marL="360680" indent="-348615">
              <a:lnSpc>
                <a:spcPct val="100000"/>
              </a:lnSpc>
              <a:buAutoNum type="arabicPeriod"/>
              <a:tabLst>
                <a:tab pos="361315" algn="l"/>
              </a:tabLst>
            </a:pPr>
            <a:r>
              <a:rPr spc="-40" dirty="0"/>
              <a:t>R3out </a:t>
            </a:r>
            <a:r>
              <a:rPr spc="25" dirty="0"/>
              <a:t>, </a:t>
            </a:r>
            <a:r>
              <a:rPr spc="-70" dirty="0"/>
              <a:t>MARin </a:t>
            </a:r>
            <a:r>
              <a:rPr spc="25" dirty="0"/>
              <a:t>,</a:t>
            </a:r>
            <a:r>
              <a:rPr spc="65" dirty="0"/>
              <a:t> </a:t>
            </a:r>
            <a:r>
              <a:rPr spc="-25" dirty="0"/>
              <a:t>Read</a:t>
            </a:r>
          </a:p>
          <a:p>
            <a:pPr marL="360680" indent="-348615">
              <a:lnSpc>
                <a:spcPct val="100000"/>
              </a:lnSpc>
              <a:buAutoNum type="arabicPeriod"/>
              <a:tabLst>
                <a:tab pos="361315" algn="l"/>
              </a:tabLst>
            </a:pPr>
            <a:r>
              <a:rPr spc="-80" dirty="0"/>
              <a:t>R1out </a:t>
            </a:r>
            <a:r>
              <a:rPr spc="25" dirty="0"/>
              <a:t>, </a:t>
            </a:r>
            <a:r>
              <a:rPr spc="-70" dirty="0"/>
              <a:t>Yin </a:t>
            </a:r>
            <a:r>
              <a:rPr spc="25" dirty="0"/>
              <a:t>,</a:t>
            </a:r>
            <a:r>
              <a:rPr spc="110" dirty="0"/>
              <a:t> </a:t>
            </a:r>
            <a:r>
              <a:rPr spc="-125" dirty="0"/>
              <a:t>WMFC</a:t>
            </a: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680" algn="l"/>
              </a:tabLst>
            </a:pPr>
            <a:r>
              <a:rPr spc="-5" dirty="0"/>
              <a:t>MDRout </a:t>
            </a:r>
            <a:r>
              <a:rPr spc="25" dirty="0"/>
              <a:t>, </a:t>
            </a:r>
            <a:r>
              <a:rPr spc="-60" dirty="0"/>
              <a:t>SelectY, </a:t>
            </a:r>
            <a:r>
              <a:rPr spc="-50" dirty="0"/>
              <a:t>Add,</a:t>
            </a:r>
            <a:r>
              <a:rPr spc="20" dirty="0"/>
              <a:t> </a:t>
            </a:r>
            <a:r>
              <a:rPr spc="-5" dirty="0"/>
              <a:t>Zin</a:t>
            </a:r>
          </a:p>
          <a:p>
            <a:pPr marL="360045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pc="-10" dirty="0"/>
              <a:t>Zout </a:t>
            </a:r>
            <a:r>
              <a:rPr spc="-90" dirty="0"/>
              <a:t>,R1n</a:t>
            </a:r>
            <a:r>
              <a:rPr spc="20" dirty="0"/>
              <a:t> </a:t>
            </a:r>
            <a:r>
              <a:rPr spc="25" dirty="0"/>
              <a:t>,End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416" y="1424940"/>
            <a:ext cx="5224271" cy="4325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106" y="1163192"/>
            <a:ext cx="41313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25" dirty="0"/>
              <a:t>Basic </a:t>
            </a:r>
            <a:r>
              <a:rPr sz="3600" spc="-20" dirty="0"/>
              <a:t>organization</a:t>
            </a:r>
            <a:r>
              <a:rPr sz="3600" spc="-80" dirty="0"/>
              <a:t> </a:t>
            </a:r>
            <a:r>
              <a:rPr sz="3600" spc="-20" dirty="0"/>
              <a:t>of  </a:t>
            </a:r>
            <a:r>
              <a:rPr sz="3600" spc="-45" dirty="0"/>
              <a:t>Microprogrammed  </a:t>
            </a:r>
            <a:r>
              <a:rPr sz="3600" spc="-75" dirty="0"/>
              <a:t>Control</a:t>
            </a:r>
            <a:r>
              <a:rPr sz="3600" spc="-10" dirty="0"/>
              <a:t> </a:t>
            </a:r>
            <a:r>
              <a:rPr sz="3600" spc="10" dirty="0"/>
              <a:t>Unit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5455" y="990600"/>
            <a:ext cx="7181088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5195" y="0"/>
            <a:ext cx="760475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6136" y="1141221"/>
            <a:ext cx="23101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Processor  Organization  </a:t>
            </a:r>
            <a:r>
              <a:rPr sz="2400" b="1" dirty="0">
                <a:latin typeface="Times New Roman"/>
                <a:cs typeface="Times New Roman"/>
              </a:rPr>
              <a:t>(Single </a:t>
            </a:r>
            <a:r>
              <a:rPr sz="2400" b="1" spc="5" dirty="0">
                <a:latin typeface="Times New Roman"/>
                <a:cs typeface="Times New Roman"/>
              </a:rPr>
              <a:t>bus  </a:t>
            </a:r>
            <a:r>
              <a:rPr sz="2400" b="1" spc="-15" dirty="0">
                <a:latin typeface="Times New Roman"/>
                <a:cs typeface="Times New Roman"/>
              </a:rPr>
              <a:t>organization of </a:t>
            </a:r>
            <a:r>
              <a:rPr sz="2400" b="1" spc="-55" dirty="0">
                <a:latin typeface="Times New Roman"/>
                <a:cs typeface="Times New Roman"/>
              </a:rPr>
              <a:t>a  </a:t>
            </a:r>
            <a:r>
              <a:rPr sz="2400" b="1" spc="-45" dirty="0">
                <a:latin typeface="Times New Roman"/>
                <a:cs typeface="Times New Roman"/>
              </a:rPr>
              <a:t>data </a:t>
            </a:r>
            <a:r>
              <a:rPr sz="2400" b="1" spc="-35" dirty="0">
                <a:latin typeface="Times New Roman"/>
                <a:cs typeface="Times New Roman"/>
              </a:rPr>
              <a:t>path </a:t>
            </a:r>
            <a:r>
              <a:rPr sz="2400" b="1" spc="10" dirty="0">
                <a:latin typeface="Times New Roman"/>
                <a:cs typeface="Times New Roman"/>
              </a:rPr>
              <a:t>inside </a:t>
            </a:r>
            <a:r>
              <a:rPr sz="2400" b="1" spc="-55" dirty="0">
                <a:latin typeface="Times New Roman"/>
                <a:cs typeface="Times New Roman"/>
              </a:rPr>
              <a:t>a  </a:t>
            </a:r>
            <a:r>
              <a:rPr sz="2400" b="1" spc="-10" dirty="0">
                <a:latin typeface="Times New Roman"/>
                <a:cs typeface="Times New Roman"/>
              </a:rPr>
              <a:t>processor)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783" y="1177874"/>
            <a:ext cx="103206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1527175" algn="l"/>
                <a:tab pos="3220720" algn="l"/>
                <a:tab pos="3821429" algn="l"/>
                <a:tab pos="5310505" algn="l"/>
                <a:tab pos="5897245" algn="l"/>
                <a:tab pos="6686550" algn="l"/>
                <a:tab pos="7179309" algn="l"/>
                <a:tab pos="7673340" algn="l"/>
                <a:tab pos="9335770" algn="l"/>
                <a:tab pos="9977755" algn="l"/>
              </a:tabLst>
            </a:pPr>
            <a:r>
              <a:rPr sz="2800" spc="-240" dirty="0">
                <a:latin typeface="Times New Roman"/>
                <a:cs typeface="Times New Roman"/>
              </a:rPr>
              <a:t>W</a:t>
            </a:r>
            <a:r>
              <a:rPr sz="2800" spc="-80" dirty="0">
                <a:latin typeface="Times New Roman"/>
                <a:cs typeface="Times New Roman"/>
              </a:rPr>
              <a:t>i</a:t>
            </a:r>
            <a:r>
              <a:rPr sz="2800" spc="30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5" dirty="0">
                <a:latin typeface="Times New Roman"/>
                <a:cs typeface="Times New Roman"/>
              </a:rPr>
              <a:t>fe</a:t>
            </a:r>
            <a:r>
              <a:rPr sz="2800" spc="-13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95" dirty="0">
                <a:latin typeface="Times New Roman"/>
                <a:cs typeface="Times New Roman"/>
              </a:rPr>
              <a:t>e</a:t>
            </a:r>
            <a:r>
              <a:rPr sz="2800" spc="-180" dirty="0">
                <a:latin typeface="Times New Roman"/>
                <a:cs typeface="Times New Roman"/>
              </a:rPr>
              <a:t>x</a:t>
            </a:r>
            <a:r>
              <a:rPr sz="2800" spc="-80" dirty="0">
                <a:latin typeface="Times New Roman"/>
                <a:cs typeface="Times New Roman"/>
              </a:rPr>
              <a:t>c</a:t>
            </a:r>
            <a:r>
              <a:rPr sz="2800" spc="-5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ption</a:t>
            </a:r>
            <a:r>
              <a:rPr sz="2800" spc="-110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operation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5" dirty="0">
                <a:latin typeface="Times New Roman"/>
                <a:cs typeface="Times New Roman"/>
              </a:rPr>
              <a:t>spec</a:t>
            </a:r>
            <a:r>
              <a:rPr sz="2800" spc="-60" dirty="0">
                <a:latin typeface="Times New Roman"/>
                <a:cs typeface="Times New Roman"/>
              </a:rPr>
              <a:t>i</a:t>
            </a:r>
            <a:r>
              <a:rPr sz="2800" spc="-95" dirty="0">
                <a:latin typeface="Times New Roman"/>
                <a:cs typeface="Times New Roman"/>
              </a:rPr>
              <a:t>f</a:t>
            </a:r>
            <a:r>
              <a:rPr sz="2800" spc="-90" dirty="0">
                <a:latin typeface="Times New Roman"/>
                <a:cs typeface="Times New Roman"/>
              </a:rPr>
              <a:t>i</a:t>
            </a:r>
            <a:r>
              <a:rPr sz="2800" spc="-40" dirty="0">
                <a:latin typeface="Times New Roman"/>
                <a:cs typeface="Times New Roman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4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Times New Roman"/>
                <a:cs typeface="Times New Roman"/>
              </a:rPr>
              <a:t>inst</a:t>
            </a:r>
            <a:r>
              <a:rPr sz="2800" spc="55" dirty="0">
                <a:latin typeface="Times New Roman"/>
                <a:cs typeface="Times New Roman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uct</a:t>
            </a:r>
            <a:r>
              <a:rPr sz="2800" spc="-55" dirty="0">
                <a:latin typeface="Times New Roman"/>
                <a:cs typeface="Times New Roman"/>
              </a:rPr>
              <a:t>i</a:t>
            </a:r>
            <a:r>
              <a:rPr sz="2800" spc="20" dirty="0">
                <a:latin typeface="Times New Roman"/>
                <a:cs typeface="Times New Roman"/>
              </a:rPr>
              <a:t>o</a:t>
            </a:r>
            <a:r>
              <a:rPr sz="2800" spc="2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be  </a:t>
            </a:r>
            <a:r>
              <a:rPr sz="2800" spc="-50" dirty="0">
                <a:latin typeface="Times New Roman"/>
                <a:cs typeface="Times New Roman"/>
              </a:rPr>
              <a:t>carried </a:t>
            </a:r>
            <a:r>
              <a:rPr sz="2800" spc="5" dirty="0">
                <a:latin typeface="Times New Roman"/>
                <a:cs typeface="Times New Roman"/>
              </a:rPr>
              <a:t>out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30" dirty="0">
                <a:latin typeface="Times New Roman"/>
                <a:cs typeface="Times New Roman"/>
              </a:rPr>
              <a:t>performing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the </a:t>
            </a:r>
            <a:r>
              <a:rPr sz="2800" spc="-85" dirty="0">
                <a:latin typeface="Times New Roman"/>
                <a:cs typeface="Times New Roman"/>
              </a:rPr>
              <a:t>following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actions:</a:t>
            </a: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  <a:buChar char="•"/>
              <a:tabLst>
                <a:tab pos="243204" algn="l"/>
                <a:tab pos="3547110" algn="l"/>
              </a:tabLst>
            </a:pP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Read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800" b="1" spc="2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contents</a:t>
            </a:r>
            <a:r>
              <a:rPr sz="2800" b="1" spc="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of	</a:t>
            </a:r>
            <a:r>
              <a:rPr sz="28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given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memory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location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and 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load </a:t>
            </a:r>
            <a:r>
              <a:rPr sz="28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them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into  </a:t>
            </a:r>
            <a:r>
              <a:rPr sz="28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processor</a:t>
            </a:r>
            <a:r>
              <a:rPr sz="28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965" algn="l"/>
              </a:tabLst>
            </a:pP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Read </a:t>
            </a:r>
            <a:r>
              <a:rPr sz="28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data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from </a:t>
            </a:r>
            <a:r>
              <a:rPr sz="28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one </a:t>
            </a:r>
            <a:r>
              <a:rPr sz="28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or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more 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processor</a:t>
            </a:r>
            <a:r>
              <a:rPr sz="2800" b="1" spc="3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registers.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Char char="•"/>
              <a:tabLst>
                <a:tab pos="231140" algn="l"/>
              </a:tabLst>
            </a:pPr>
            <a:r>
              <a:rPr sz="2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Perform </a:t>
            </a:r>
            <a:r>
              <a:rPr sz="2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an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arithmetic </a:t>
            </a:r>
            <a:r>
              <a:rPr sz="28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or </a:t>
            </a:r>
            <a:r>
              <a:rPr sz="2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logic </a:t>
            </a:r>
            <a:r>
              <a:rPr sz="2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operation and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place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result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into </a:t>
            </a:r>
            <a:r>
              <a:rPr sz="28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a  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processor</a:t>
            </a:r>
            <a:r>
              <a:rPr sz="28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965" algn="l"/>
              </a:tabLst>
            </a:pP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Store </a:t>
            </a:r>
            <a:r>
              <a:rPr sz="28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data </a:t>
            </a:r>
            <a:r>
              <a:rPr sz="28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from </a:t>
            </a:r>
            <a:r>
              <a:rPr sz="2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processor </a:t>
            </a:r>
            <a:r>
              <a:rPr sz="2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into </a:t>
            </a:r>
            <a:r>
              <a:rPr sz="2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given </a:t>
            </a:r>
            <a:r>
              <a:rPr sz="28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memory</a:t>
            </a:r>
            <a:r>
              <a:rPr sz="2800" b="1" spc="5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AF50"/>
                </a:solidFill>
                <a:latin typeface="Times New Roman"/>
                <a:cs typeface="Times New Roman"/>
              </a:rPr>
              <a:t>location.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53155"/>
            <a:ext cx="761999" cy="60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7447" y="1202436"/>
            <a:ext cx="10357104" cy="503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0138" y="601662"/>
          <a:ext cx="10996930" cy="564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836">
                <a:tc gridSpan="3">
                  <a:txBody>
                    <a:bodyPr/>
                    <a:lstStyle/>
                    <a:p>
                      <a:pPr marL="248285" algn="ctr">
                        <a:lnSpc>
                          <a:spcPts val="4570"/>
                        </a:lnSpc>
                      </a:pPr>
                      <a:r>
                        <a:rPr sz="440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4400" spc="-105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400" spc="-2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Transfers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T w="19050">
                      <a:solidFill>
                        <a:srgbClr val="83992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9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3992A"/>
                      </a:solidFill>
                      <a:prstDash val="solid"/>
                    </a:lnL>
                    <a:lnR w="9525">
                      <a:solidFill>
                        <a:srgbClr val="DEB340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88925" algn="l"/>
                          <a:tab pos="509270" algn="l"/>
                          <a:tab pos="1384935" algn="l"/>
                          <a:tab pos="1717675" algn="l"/>
                          <a:tab pos="1993264" algn="l"/>
                          <a:tab pos="2645410" algn="l"/>
                          <a:tab pos="3220085" algn="l"/>
                          <a:tab pos="4512945" algn="l"/>
                          <a:tab pos="5698490" algn="l"/>
                          <a:tab pos="6389370" algn="l"/>
                          <a:tab pos="6785609" algn="l"/>
                          <a:tab pos="7521575" algn="l"/>
                          <a:tab pos="9597390" algn="l"/>
                        </a:tabLst>
                      </a:pP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Register	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is	a	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very	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fast	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computer	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memory,	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used	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to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store	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data/instruction	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in-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  <a:tabLst>
                          <a:tab pos="9413875" algn="l"/>
                        </a:tabLst>
                      </a:pPr>
                      <a:r>
                        <a:rPr sz="2400" u="heavy" spc="-50" dirty="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execution.	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634" marR="212090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09270" algn="l"/>
                        </a:tabLst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group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flip-flops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each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flip-flop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capable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storing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bit 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information.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n-bit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group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flip-flops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capable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storing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n-bits.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634" indent="-287655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09270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another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named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representative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634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replacement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operator.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sz="24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593850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R2←R1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21615" marR="212090" algn="just">
                        <a:lnSpc>
                          <a:spcPct val="100000"/>
                        </a:lnSpc>
                      </a:pPr>
                      <a:r>
                        <a:rPr sz="2400" spc="4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indicates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R1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R2. 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labelled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replacement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R2 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R1.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 content of the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source 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register 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R1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shift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after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transfer.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EB340"/>
                      </a:solidFill>
                      <a:prstDash val="solid"/>
                    </a:lnL>
                    <a:lnR w="9525">
                      <a:solidFill>
                        <a:srgbClr val="DEB340"/>
                      </a:solidFill>
                      <a:prstDash val="solid"/>
                    </a:lnR>
                    <a:lnT w="9525">
                      <a:solidFill>
                        <a:srgbClr val="DEB340"/>
                      </a:solidFill>
                      <a:prstDash val="solid"/>
                    </a:lnT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EB340"/>
                      </a:solidFill>
                      <a:prstDash val="solid"/>
                    </a:lnL>
                    <a:lnR w="19050">
                      <a:solidFill>
                        <a:srgbClr val="83992A"/>
                      </a:solidFill>
                      <a:prstDash val="solid"/>
                    </a:lnR>
                    <a:lnB w="19050">
                      <a:solidFill>
                        <a:srgbClr val="8399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172" y="505206"/>
            <a:ext cx="3921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30" dirty="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sz="4400" b="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b="0" spc="-85" dirty="0">
                <a:solidFill>
                  <a:srgbClr val="252525"/>
                </a:solidFill>
                <a:latin typeface="Times New Roman"/>
                <a:cs typeface="Times New Roman"/>
              </a:rPr>
              <a:t>Transfers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9704" y="149352"/>
            <a:ext cx="3162300" cy="2353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0287" y="2361946"/>
            <a:ext cx="931799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17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Instruction </a:t>
            </a:r>
            <a:r>
              <a:rPr sz="2400" spc="-50" dirty="0">
                <a:latin typeface="Times New Roman"/>
                <a:cs typeface="Times New Roman"/>
              </a:rPr>
              <a:t>execution </a:t>
            </a:r>
            <a:r>
              <a:rPr sz="2400" spc="-75" dirty="0">
                <a:latin typeface="Times New Roman"/>
                <a:cs typeface="Times New Roman"/>
              </a:rPr>
              <a:t>involves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sequence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25" dirty="0">
                <a:latin typeface="Times New Roman"/>
                <a:cs typeface="Times New Roman"/>
              </a:rPr>
              <a:t>steps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which </a:t>
            </a:r>
            <a:r>
              <a:rPr sz="2400" spc="-40" dirty="0">
                <a:latin typeface="Times New Roman"/>
                <a:cs typeface="Times New Roman"/>
              </a:rPr>
              <a:t>data </a:t>
            </a:r>
            <a:r>
              <a:rPr sz="2400" spc="-60" dirty="0">
                <a:latin typeface="Times New Roman"/>
                <a:cs typeface="Times New Roman"/>
              </a:rPr>
              <a:t>are  </a:t>
            </a:r>
            <a:r>
              <a:rPr sz="2400" spc="-20" dirty="0">
                <a:latin typeface="Times New Roman"/>
                <a:cs typeface="Times New Roman"/>
              </a:rPr>
              <a:t>transferred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one </a:t>
            </a:r>
            <a:r>
              <a:rPr sz="2400" spc="-55" dirty="0">
                <a:latin typeface="Times New Roman"/>
                <a:cs typeface="Times New Roman"/>
              </a:rPr>
              <a:t>register </a:t>
            </a:r>
            <a:r>
              <a:rPr sz="2400" spc="25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272415" indent="-184150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2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For </a:t>
            </a:r>
            <a:r>
              <a:rPr sz="24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each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two control </a:t>
            </a:r>
            <a:r>
              <a:rPr sz="24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signals </a:t>
            </a:r>
            <a:r>
              <a:rPr sz="24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are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used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place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contents</a:t>
            </a:r>
            <a:r>
              <a:rPr sz="2400" b="1" spc="1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that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 </a:t>
            </a:r>
            <a:r>
              <a:rPr sz="2400" b="1" spc="-95" dirty="0">
                <a:solidFill>
                  <a:srgbClr val="00AF50"/>
                </a:solidFill>
                <a:latin typeface="Times New Roman"/>
                <a:cs typeface="Times New Roman"/>
              </a:rPr>
              <a:t>or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4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load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data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into</a:t>
            </a:r>
            <a:r>
              <a:rPr sz="2400" b="1" spc="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register.</a:t>
            </a:r>
            <a:endParaRPr sz="2400">
              <a:latin typeface="Times New Roman"/>
              <a:cs typeface="Times New Roman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400" b="1" spc="40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input and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output of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register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Ri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and Ri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24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b="1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1,</a:t>
            </a:r>
            <a:endParaRPr sz="2400">
              <a:latin typeface="Times New Roman"/>
              <a:cs typeface="Times New Roman"/>
            </a:endParaRPr>
          </a:p>
          <a:p>
            <a:pPr marL="272415" lvl="1" indent="-184150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When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Ri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sz="24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set </a:t>
            </a:r>
            <a:r>
              <a:rPr sz="24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4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1,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data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bus </a:t>
            </a:r>
            <a:r>
              <a:rPr sz="24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loaded into </a:t>
            </a:r>
            <a:r>
              <a:rPr sz="24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400" b="1" spc="20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i.</a:t>
            </a:r>
            <a:endParaRPr sz="2400">
              <a:latin typeface="Times New Roman"/>
              <a:cs typeface="Times New Roman"/>
            </a:endParaRPr>
          </a:p>
          <a:p>
            <a:pPr marL="272415" lvl="1" indent="-184150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24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Similarly,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when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Ri 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24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4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400" b="1" spc="-114" dirty="0">
                <a:solidFill>
                  <a:srgbClr val="00AF50"/>
                </a:solidFill>
                <a:latin typeface="Times New Roman"/>
                <a:cs typeface="Times New Roman"/>
              </a:rPr>
              <a:t>1,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contents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register Ri </a:t>
            </a:r>
            <a:r>
              <a:rPr sz="2400" b="1" spc="-70" dirty="0">
                <a:solidFill>
                  <a:srgbClr val="00AF50"/>
                </a:solidFill>
                <a:latin typeface="Times New Roman"/>
                <a:cs typeface="Times New Roman"/>
              </a:rPr>
              <a:t>are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placed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on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196850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While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Ri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out </a:t>
            </a:r>
            <a:r>
              <a:rPr sz="24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equal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0,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bus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can </a:t>
            </a:r>
            <a:r>
              <a:rPr sz="24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be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used </a:t>
            </a:r>
            <a:r>
              <a:rPr sz="24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for </a:t>
            </a:r>
            <a:r>
              <a:rPr sz="2400" b="1" spc="-55" dirty="0">
                <a:solidFill>
                  <a:srgbClr val="00AF50"/>
                </a:solidFill>
                <a:latin typeface="Times New Roman"/>
                <a:cs typeface="Times New Roman"/>
              </a:rPr>
              <a:t>transferring</a:t>
            </a:r>
            <a:r>
              <a:rPr sz="2400" b="1" spc="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from </a:t>
            </a: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other</a:t>
            </a:r>
            <a:r>
              <a:rPr sz="2400" b="1" spc="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2240</Words>
  <Application>Microsoft Office PowerPoint</Application>
  <PresentationFormat>Widescreen</PresentationFormat>
  <Paragraphs>365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Fundamental Concepts and  processor organization</vt:lpstr>
      <vt:lpstr>Single bus Structure</vt:lpstr>
      <vt:lpstr>Double bus structure</vt:lpstr>
      <vt:lpstr>PowerPoint Presentation</vt:lpstr>
      <vt:lpstr>Differences between Single Bus and Double Bus Structure</vt:lpstr>
      <vt:lpstr>PowerPoint Presentation</vt:lpstr>
      <vt:lpstr>PowerPoint Presentation</vt:lpstr>
      <vt:lpstr>PowerPoint Presentation</vt:lpstr>
      <vt:lpstr>Register Transfers</vt:lpstr>
      <vt:lpstr>Typically, most of the users want the transfer to occur only in a predetermined control condition. This can be shown by following if-then statement:</vt:lpstr>
      <vt:lpstr>PowerPoint Presentation</vt:lpstr>
      <vt:lpstr>Performing an Arithmetic or Logic Operation</vt:lpstr>
      <vt:lpstr>Multiplexers</vt:lpstr>
      <vt:lpstr>The function table for a 4 * 1 Multiplexer can be represented as:</vt:lpstr>
      <vt:lpstr>Performing an Arithmetic or Logic Operation</vt:lpstr>
      <vt:lpstr>Performing an Arithmetic or Logic Operation</vt:lpstr>
      <vt:lpstr>PowerPoint Presentation</vt:lpstr>
      <vt:lpstr>Fetching a Word from Memory(Read)</vt:lpstr>
      <vt:lpstr>PowerPoint Presentation</vt:lpstr>
      <vt:lpstr>Example: Move (R1), R2</vt:lpstr>
      <vt:lpstr>Storing a word in Memory (Write)</vt:lpstr>
      <vt:lpstr>PowerPoint Presentation</vt:lpstr>
      <vt:lpstr>Execution of a complete instruction.</vt:lpstr>
      <vt:lpstr>Execution of a complete instruction.</vt:lpstr>
      <vt:lpstr>Step Action</vt:lpstr>
      <vt:lpstr>Micro-operations</vt:lpstr>
      <vt:lpstr>Logic Microoperations</vt:lpstr>
      <vt:lpstr>Logic Microoperations</vt:lpstr>
      <vt:lpstr>Logic Microoperations</vt:lpstr>
      <vt:lpstr>Logic Microoperations</vt:lpstr>
      <vt:lpstr>Logic Microoperations  Hardware Implementation</vt:lpstr>
      <vt:lpstr>Logic Microoperations  Hardware Implementation cont.</vt:lpstr>
      <vt:lpstr>Logical Microoperations (Continued)</vt:lpstr>
      <vt:lpstr>Shift Micro-Operations</vt:lpstr>
      <vt:lpstr>PowerPoint Presentation</vt:lpstr>
      <vt:lpstr>Logical Left Shift:</vt:lpstr>
      <vt:lpstr>Logical Right 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Micro-operations</vt:lpstr>
      <vt:lpstr>of various</vt:lpstr>
      <vt:lpstr>Control Unit</vt:lpstr>
      <vt:lpstr>Hardwired Control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Action</vt:lpstr>
      <vt:lpstr>Basic organization of  Microprogrammed  Control Unit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and processor organization</dc:title>
  <dc:creator>Smita Mande</dc:creator>
  <cp:lastModifiedBy>A</cp:lastModifiedBy>
  <cp:revision>2</cp:revision>
  <dcterms:created xsi:type="dcterms:W3CDTF">2023-03-15T18:00:50Z</dcterms:created>
  <dcterms:modified xsi:type="dcterms:W3CDTF">2023-04-05T12:48:28Z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2023-03-15T00:00:00Z</vt:filetime>
  </property>
</Properties>
</file>