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28671" y="1540763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47060"/>
            <a:ext cx="246125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736836" y="3147060"/>
            <a:ext cx="2455164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692908" y="3521963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3573" y="1660016"/>
            <a:ext cx="6324853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1999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2947" y="1169365"/>
            <a:ext cx="36261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0794" y="2738899"/>
            <a:ext cx="8630285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ram-full-form/" TargetMode="External"/><Relationship Id="rId2" Type="http://schemas.openxmlformats.org/officeDocument/2006/relationships/hyperlink" Target="https://www.geeksforgeeks.org/sram-full-for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eeprom-full-form/" TargetMode="External"/><Relationship Id="rId5" Type="http://schemas.openxmlformats.org/officeDocument/2006/relationships/hyperlink" Target="https://www.geeksforgeeks.org/eprom-full-form/" TargetMode="External"/><Relationship Id="rId4" Type="http://schemas.openxmlformats.org/officeDocument/2006/relationships/hyperlink" Target="https://www.geeksforgeeks.org/prom-full-for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176145" marR="5080" indent="-2157095">
              <a:lnSpc>
                <a:spcPts val="6280"/>
              </a:lnSpc>
              <a:spcBef>
                <a:spcPts val="475"/>
              </a:spcBef>
            </a:pPr>
            <a:r>
              <a:rPr spc="-10" dirty="0"/>
              <a:t>Hierarchical</a:t>
            </a:r>
            <a:r>
              <a:rPr spc="-75" dirty="0"/>
              <a:t> </a:t>
            </a:r>
            <a:r>
              <a:rPr dirty="0"/>
              <a:t>memory 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730" y="621538"/>
            <a:ext cx="103651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Types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of Read-Only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4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(ROM)</a:t>
            </a:r>
            <a:endParaRPr sz="2400">
              <a:latin typeface="Times New Roman"/>
              <a:cs typeface="Times New Roman"/>
            </a:endParaRPr>
          </a:p>
          <a:p>
            <a:pPr marL="12700" marR="29654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PROM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(Programmable read-only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memory) </a:t>
            </a:r>
            <a:r>
              <a:rPr sz="2400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programmed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user.  </a:t>
            </a:r>
            <a:r>
              <a:rPr sz="2400" spc="-95" dirty="0">
                <a:solidFill>
                  <a:srgbClr val="273139"/>
                </a:solidFill>
                <a:latin typeface="Georgia"/>
                <a:cs typeface="Georgia"/>
              </a:rPr>
              <a:t>Once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programmed,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21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cannot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be</a:t>
            </a:r>
            <a:r>
              <a:rPr sz="2400" spc="11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changed.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EPROM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(Erasable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Programmable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read-only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memory) </a:t>
            </a:r>
            <a:r>
              <a:rPr sz="2400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reprogrammed. 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erase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it,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expose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ultraviolet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light.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reprogram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it,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erase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all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the 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previous</a:t>
            </a:r>
            <a:r>
              <a:rPr sz="2400" spc="1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data.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73139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700" marR="24701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10" dirty="0">
                <a:solidFill>
                  <a:srgbClr val="273139"/>
                </a:solidFill>
                <a:latin typeface="Times New Roman"/>
                <a:cs typeface="Times New Roman"/>
              </a:rPr>
              <a:t>EEPROM </a:t>
            </a:r>
            <a:r>
              <a:rPr sz="24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(Electrically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erasable </a:t>
            </a:r>
            <a:r>
              <a:rPr sz="2400" b="1" spc="-40" dirty="0">
                <a:solidFill>
                  <a:srgbClr val="273139"/>
                </a:solidFill>
                <a:latin typeface="Times New Roman"/>
                <a:cs typeface="Times New Roman"/>
              </a:rPr>
              <a:t>programmable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read-only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memory) </a:t>
            </a:r>
            <a:r>
              <a:rPr sz="2400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data 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be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erased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applying </a:t>
            </a:r>
            <a:r>
              <a:rPr sz="2400" spc="-220" dirty="0">
                <a:solidFill>
                  <a:srgbClr val="273139"/>
                </a:solidFill>
                <a:latin typeface="Georgia"/>
                <a:cs typeface="Georgia"/>
              </a:rPr>
              <a:t>an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electric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field,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with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no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need </a:t>
            </a:r>
            <a:r>
              <a:rPr sz="2400" spc="-85" dirty="0">
                <a:solidFill>
                  <a:srgbClr val="273139"/>
                </a:solidFill>
                <a:latin typeface="Georgia"/>
                <a:cs typeface="Georgia"/>
              </a:rPr>
              <a:t>for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ultraviolet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light. </a:t>
            </a:r>
            <a:r>
              <a:rPr sz="2400" spc="-290" dirty="0">
                <a:solidFill>
                  <a:srgbClr val="273139"/>
                </a:solidFill>
                <a:latin typeface="Georgia"/>
                <a:cs typeface="Georgia"/>
              </a:rPr>
              <a:t>We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can  erase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only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portions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400" spc="-3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chip.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73139"/>
              </a:buClr>
              <a:buFont typeface="Arial"/>
              <a:buChar char="•"/>
            </a:pPr>
            <a:endParaRPr sz="2500">
              <a:latin typeface="Georgia"/>
              <a:cs typeface="Georgia"/>
            </a:endParaRPr>
          </a:p>
          <a:p>
            <a:pPr marL="12700" marR="2476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MROM(Mask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ROM) </a:t>
            </a:r>
            <a:r>
              <a:rPr sz="2400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Mask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ROM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kind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read-only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memory,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masked  </a:t>
            </a:r>
            <a:r>
              <a:rPr sz="2400" spc="-30" dirty="0">
                <a:solidFill>
                  <a:srgbClr val="273139"/>
                </a:solidFill>
                <a:latin typeface="Georgia"/>
                <a:cs typeface="Georgia"/>
              </a:rPr>
              <a:t>off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at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time </a:t>
            </a:r>
            <a:r>
              <a:rPr sz="2400" spc="-4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production. Like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other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types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ROM, </a:t>
            </a:r>
            <a:r>
              <a:rPr sz="2400" spc="-210" dirty="0">
                <a:solidFill>
                  <a:srgbClr val="273139"/>
                </a:solidFill>
                <a:latin typeface="Georgia"/>
                <a:cs typeface="Georgia"/>
              </a:rPr>
              <a:t>mask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ROM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cannot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enable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user </a:t>
            </a:r>
            <a:r>
              <a:rPr sz="2400" spc="-10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change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stored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</a:t>
            </a:r>
            <a:r>
              <a:rPr sz="2400" spc="-7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1660" y="1246454"/>
            <a:ext cx="695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Cache memory</a:t>
            </a:r>
            <a:r>
              <a:rPr sz="4400" b="1" spc="-8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Organization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1" y="2418080"/>
            <a:ext cx="10278110" cy="348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985" indent="-287020" algn="just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20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Cache </a:t>
            </a:r>
            <a:r>
              <a:rPr sz="20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Memory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9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special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very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high-speed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memory. </a:t>
            </a:r>
            <a:r>
              <a:rPr sz="20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used </a:t>
            </a: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speed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up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synchronize with 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high-speed</a:t>
            </a:r>
            <a:r>
              <a:rPr sz="2000" spc="2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CPU.</a:t>
            </a:r>
            <a:endParaRPr sz="20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7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memory</a:t>
            </a:r>
            <a:r>
              <a:rPr sz="2000" spc="19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costlier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than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main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05" dirty="0">
                <a:solidFill>
                  <a:srgbClr val="273139"/>
                </a:solidFill>
                <a:latin typeface="Georgia"/>
                <a:cs typeface="Georgia"/>
              </a:rPr>
              <a:t>or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disk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but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more 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economical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than </a:t>
            </a:r>
            <a:r>
              <a:rPr sz="2000" spc="-75" dirty="0">
                <a:solidFill>
                  <a:srgbClr val="273139"/>
                </a:solidFill>
                <a:latin typeface="Georgia"/>
                <a:cs typeface="Georgia"/>
              </a:rPr>
              <a:t>CPU 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registers.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80" dirty="0">
                <a:solidFill>
                  <a:srgbClr val="273139"/>
                </a:solidFill>
                <a:latin typeface="Georgia"/>
                <a:cs typeface="Georgia"/>
              </a:rPr>
              <a:t>an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extremely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fast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type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acts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2000" spc="-19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95" dirty="0">
                <a:solidFill>
                  <a:srgbClr val="273139"/>
                </a:solidFill>
                <a:latin typeface="Georgia"/>
                <a:cs typeface="Georgia"/>
              </a:rPr>
              <a:t>buffer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between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RAM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and 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000" spc="2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CPU.</a:t>
            </a:r>
            <a:endParaRPr sz="20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2000" spc="-95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holds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frequently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requested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instructions </a:t>
            </a:r>
            <a:r>
              <a:rPr sz="2000" spc="-95" dirty="0">
                <a:solidFill>
                  <a:srgbClr val="273139"/>
                </a:solidFill>
                <a:latin typeface="Georgia"/>
                <a:cs typeface="Georgia"/>
              </a:rPr>
              <a:t>so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they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immediately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available </a:t>
            </a: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75" dirty="0">
                <a:solidFill>
                  <a:srgbClr val="273139"/>
                </a:solidFill>
                <a:latin typeface="Georgia"/>
                <a:cs typeface="Georgia"/>
              </a:rPr>
              <a:t>CPU 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when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needed.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used </a:t>
            </a:r>
            <a:r>
              <a:rPr sz="20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reduce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average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time  </a:t>
            </a:r>
            <a:r>
              <a:rPr sz="20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access </a:t>
            </a:r>
            <a:r>
              <a:rPr sz="2000" spc="-16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70" dirty="0">
                <a:solidFill>
                  <a:srgbClr val="273139"/>
                </a:solidFill>
                <a:latin typeface="Georgia"/>
                <a:cs typeface="Georgia"/>
              </a:rPr>
              <a:t>Main 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memory.</a:t>
            </a:r>
            <a:endParaRPr sz="2000">
              <a:latin typeface="Georgia"/>
              <a:cs typeface="Georgia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720" algn="l"/>
              </a:tabLst>
            </a:pPr>
            <a:r>
              <a:rPr sz="2000" spc="-8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000" spc="-19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000" spc="-155" dirty="0">
                <a:solidFill>
                  <a:srgbClr val="273139"/>
                </a:solidFill>
                <a:latin typeface="Georgia"/>
                <a:cs typeface="Georgia"/>
              </a:rPr>
              <a:t>smaller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faster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000" spc="-140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000" spc="-125" dirty="0">
                <a:solidFill>
                  <a:srgbClr val="273139"/>
                </a:solidFill>
                <a:latin typeface="Georgia"/>
                <a:cs typeface="Georgia"/>
              </a:rPr>
              <a:t>stores </a:t>
            </a:r>
            <a:r>
              <a:rPr sz="2000" spc="-110" dirty="0">
                <a:solidFill>
                  <a:srgbClr val="273139"/>
                </a:solidFill>
                <a:latin typeface="Georgia"/>
                <a:cs typeface="Georgia"/>
              </a:rPr>
              <a:t>copies </a:t>
            </a:r>
            <a:r>
              <a:rPr sz="20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000" spc="-13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000" spc="-165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000" spc="-114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000" spc="-135" dirty="0">
                <a:solidFill>
                  <a:srgbClr val="273139"/>
                </a:solidFill>
                <a:latin typeface="Georgia"/>
                <a:cs typeface="Georgia"/>
              </a:rPr>
              <a:t>frequently </a:t>
            </a:r>
            <a:r>
              <a:rPr sz="2000" spc="-150" dirty="0">
                <a:solidFill>
                  <a:srgbClr val="273139"/>
                </a:solidFill>
                <a:latin typeface="Georgia"/>
                <a:cs typeface="Georgia"/>
              </a:rPr>
              <a:t>used </a:t>
            </a:r>
            <a:r>
              <a:rPr sz="2000" spc="-175" dirty="0">
                <a:solidFill>
                  <a:srgbClr val="273139"/>
                </a:solidFill>
                <a:latin typeface="Georgia"/>
                <a:cs typeface="Georgia"/>
              </a:rPr>
              <a:t>main  </a:t>
            </a:r>
            <a:r>
              <a:rPr sz="2000" spc="-145" dirty="0">
                <a:solidFill>
                  <a:srgbClr val="273139"/>
                </a:solidFill>
                <a:latin typeface="Georgia"/>
                <a:cs typeface="Georgia"/>
              </a:rPr>
              <a:t>memory</a:t>
            </a:r>
            <a:r>
              <a:rPr sz="2000" spc="-1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000" spc="-120" dirty="0">
                <a:solidFill>
                  <a:srgbClr val="273139"/>
                </a:solidFill>
                <a:latin typeface="Georgia"/>
                <a:cs typeface="Georgia"/>
              </a:rPr>
              <a:t>locations.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3411" y="2275332"/>
            <a:ext cx="7886700" cy="218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5247" y="2982213"/>
            <a:ext cx="81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solidFill>
                  <a:srgbClr val="273139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675" y="620395"/>
            <a:ext cx="1054671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Cache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Performance: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When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needs </a:t>
            </a:r>
            <a:r>
              <a:rPr sz="2400" spc="-10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read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or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write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location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215" dirty="0">
                <a:solidFill>
                  <a:srgbClr val="273139"/>
                </a:solidFill>
                <a:latin typeface="Georgia"/>
                <a:cs typeface="Georgia"/>
              </a:rPr>
              <a:t>main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memory,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first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checks</a:t>
            </a:r>
            <a:r>
              <a:rPr sz="2400" spc="-26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85" dirty="0">
                <a:solidFill>
                  <a:srgbClr val="273139"/>
                </a:solidFill>
                <a:latin typeface="Georgia"/>
                <a:cs typeface="Georgia"/>
              </a:rPr>
              <a:t>for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corresponding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entry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400" spc="-37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cache.</a:t>
            </a:r>
            <a:endParaRPr sz="2400">
              <a:latin typeface="Georgia"/>
              <a:cs typeface="Georgia"/>
            </a:endParaRPr>
          </a:p>
          <a:p>
            <a:pPr marL="12700" marR="105600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0" dirty="0">
                <a:solidFill>
                  <a:srgbClr val="273139"/>
                </a:solidFill>
                <a:latin typeface="Georgia"/>
                <a:cs typeface="Georgia"/>
              </a:rPr>
              <a:t>If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finds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that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location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cache,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b="1" spc="20" dirty="0">
                <a:solidFill>
                  <a:srgbClr val="273139"/>
                </a:solidFill>
                <a:latin typeface="Times New Roman"/>
                <a:cs typeface="Times New Roman"/>
              </a:rPr>
              <a:t>cache </a:t>
            </a:r>
            <a:r>
              <a:rPr sz="2400" b="1" spc="-25" dirty="0">
                <a:solidFill>
                  <a:srgbClr val="273139"/>
                </a:solidFill>
                <a:latin typeface="Times New Roman"/>
                <a:cs typeface="Times New Roman"/>
              </a:rPr>
              <a:t>hit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has 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occurred </a:t>
            </a:r>
            <a:r>
              <a:rPr sz="2400" spc="-21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read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400" spc="3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cache.</a:t>
            </a:r>
            <a:endParaRPr sz="240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45" dirty="0">
                <a:solidFill>
                  <a:srgbClr val="273139"/>
                </a:solidFill>
                <a:latin typeface="Georgia"/>
                <a:cs typeface="Georgia"/>
              </a:rPr>
              <a:t>If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400" b="1" spc="35" dirty="0">
                <a:solidFill>
                  <a:srgbClr val="273139"/>
                </a:solidFill>
                <a:latin typeface="Times New Roman"/>
                <a:cs typeface="Times New Roman"/>
              </a:rPr>
              <a:t>does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not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find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location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cache,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b="1" spc="25" dirty="0">
                <a:solidFill>
                  <a:srgbClr val="273139"/>
                </a:solidFill>
                <a:latin typeface="Times New Roman"/>
                <a:cs typeface="Times New Roman"/>
              </a:rPr>
              <a:t>cache </a:t>
            </a:r>
            <a:r>
              <a:rPr sz="2400" b="1" spc="40" dirty="0">
                <a:solidFill>
                  <a:srgbClr val="273139"/>
                </a:solidFill>
                <a:latin typeface="Times New Roman"/>
                <a:cs typeface="Times New Roman"/>
              </a:rPr>
              <a:t>miss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has 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occurred.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For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miss,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allocates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new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entry </a:t>
            </a:r>
            <a:r>
              <a:rPr sz="2400" spc="-21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copies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data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400" spc="-215" dirty="0">
                <a:solidFill>
                  <a:srgbClr val="273139"/>
                </a:solidFill>
                <a:latin typeface="Georgia"/>
                <a:cs typeface="Georgia"/>
              </a:rPr>
              <a:t>main 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memory,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then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request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fulfilled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contents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cache.</a:t>
            </a:r>
            <a:endParaRPr sz="2400">
              <a:latin typeface="Georgia"/>
              <a:cs typeface="Georgia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performance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frequently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measured</a:t>
            </a:r>
            <a:r>
              <a:rPr sz="2400" spc="18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terms </a:t>
            </a:r>
            <a:r>
              <a:rPr sz="24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quantity 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called </a:t>
            </a:r>
            <a:r>
              <a:rPr sz="24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Hit</a:t>
            </a:r>
            <a:r>
              <a:rPr sz="2400" b="1" spc="-25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ratio.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73139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5013325" algn="l"/>
              </a:tabLst>
            </a:pP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Hit 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ratio </a:t>
            </a:r>
            <a:r>
              <a:rPr sz="2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hit </a:t>
            </a:r>
            <a:r>
              <a:rPr sz="2400" b="1" spc="655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b="1" spc="-4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(hit </a:t>
            </a:r>
            <a:r>
              <a:rPr sz="2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sz="2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miss)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no.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hits/total</a:t>
            </a:r>
            <a:r>
              <a:rPr sz="24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accesses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90" dirty="0">
                <a:solidFill>
                  <a:srgbClr val="273139"/>
                </a:solidFill>
                <a:latin typeface="Georgia"/>
                <a:cs typeface="Georgia"/>
              </a:rPr>
              <a:t>We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can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improve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performance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using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higher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cache </a:t>
            </a:r>
            <a:r>
              <a:rPr sz="2400" spc="-125" dirty="0">
                <a:solidFill>
                  <a:srgbClr val="273139"/>
                </a:solidFill>
                <a:latin typeface="Georgia"/>
                <a:cs typeface="Georgia"/>
              </a:rPr>
              <a:t>block </a:t>
            </a: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size,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reduce </a:t>
            </a:r>
            <a:r>
              <a:rPr sz="2400" spc="-190" dirty="0">
                <a:solidFill>
                  <a:srgbClr val="273139"/>
                </a:solidFill>
                <a:latin typeface="Georgia"/>
                <a:cs typeface="Georgia"/>
              </a:rPr>
              <a:t>miss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rate,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and 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reduce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time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hit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400" spc="254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cache.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5341" y="730758"/>
            <a:ext cx="429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Mapping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492" y="1455801"/>
            <a:ext cx="8528050" cy="3226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720" algn="l"/>
              </a:tabLst>
            </a:pPr>
            <a:r>
              <a:rPr sz="3200" spc="-140" dirty="0">
                <a:solidFill>
                  <a:srgbClr val="252525"/>
                </a:solidFill>
                <a:latin typeface="Georgia"/>
                <a:cs typeface="Georgia"/>
              </a:rPr>
              <a:t>The </a:t>
            </a:r>
            <a:r>
              <a:rPr sz="3200" spc="-190" dirty="0">
                <a:solidFill>
                  <a:srgbClr val="252525"/>
                </a:solidFill>
                <a:latin typeface="Georgia"/>
                <a:cs typeface="Georgia"/>
              </a:rPr>
              <a:t>correspondence </a:t>
            </a:r>
            <a:r>
              <a:rPr sz="3200" spc="-215" dirty="0">
                <a:solidFill>
                  <a:srgbClr val="252525"/>
                </a:solidFill>
                <a:latin typeface="Georgia"/>
                <a:cs typeface="Georgia"/>
              </a:rPr>
              <a:t>between </a:t>
            </a:r>
            <a:r>
              <a:rPr sz="3200" spc="-280" dirty="0">
                <a:solidFill>
                  <a:srgbClr val="252525"/>
                </a:solidFill>
                <a:latin typeface="Georgia"/>
                <a:cs typeface="Georgia"/>
              </a:rPr>
              <a:t>main </a:t>
            </a:r>
            <a:r>
              <a:rPr sz="3200" spc="-235" dirty="0">
                <a:solidFill>
                  <a:srgbClr val="252525"/>
                </a:solidFill>
                <a:latin typeface="Georgia"/>
                <a:cs typeface="Georgia"/>
              </a:rPr>
              <a:t>memory </a:t>
            </a:r>
            <a:r>
              <a:rPr sz="3200" spc="-175" dirty="0">
                <a:solidFill>
                  <a:srgbClr val="252525"/>
                </a:solidFill>
                <a:latin typeface="Georgia"/>
                <a:cs typeface="Georgia"/>
              </a:rPr>
              <a:t>blocks  </a:t>
            </a:r>
            <a:r>
              <a:rPr sz="3200" spc="-275" dirty="0">
                <a:solidFill>
                  <a:srgbClr val="252525"/>
                </a:solidFill>
                <a:latin typeface="Georgia"/>
                <a:cs typeface="Georgia"/>
              </a:rPr>
              <a:t>and </a:t>
            </a:r>
            <a:r>
              <a:rPr sz="3200" spc="-210" dirty="0">
                <a:solidFill>
                  <a:srgbClr val="252525"/>
                </a:solidFill>
                <a:latin typeface="Georgia"/>
                <a:cs typeface="Georgia"/>
              </a:rPr>
              <a:t>cache </a:t>
            </a:r>
            <a:r>
              <a:rPr sz="3200" spc="-215" dirty="0">
                <a:solidFill>
                  <a:srgbClr val="252525"/>
                </a:solidFill>
                <a:latin typeface="Georgia"/>
                <a:cs typeface="Georgia"/>
              </a:rPr>
              <a:t>is </a:t>
            </a:r>
            <a:r>
              <a:rPr sz="3200" spc="-185" dirty="0">
                <a:solidFill>
                  <a:srgbClr val="252525"/>
                </a:solidFill>
                <a:latin typeface="Georgia"/>
                <a:cs typeface="Georgia"/>
              </a:rPr>
              <a:t>specified </a:t>
            </a:r>
            <a:r>
              <a:rPr sz="3200" spc="-220" dirty="0">
                <a:solidFill>
                  <a:srgbClr val="252525"/>
                </a:solidFill>
                <a:latin typeface="Georgia"/>
                <a:cs typeface="Georgia"/>
              </a:rPr>
              <a:t>by </a:t>
            </a:r>
            <a:r>
              <a:rPr sz="3200" spc="-315" dirty="0">
                <a:solidFill>
                  <a:srgbClr val="252525"/>
                </a:solidFill>
                <a:latin typeface="Georgia"/>
                <a:cs typeface="Georgia"/>
              </a:rPr>
              <a:t>a </a:t>
            </a:r>
            <a:r>
              <a:rPr sz="3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mapping</a:t>
            </a:r>
            <a:r>
              <a:rPr sz="3200" b="1" spc="6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function.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310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756920" algn="l"/>
              </a:tabLst>
            </a:pP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Direct 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Mapping</a:t>
            </a:r>
            <a:r>
              <a:rPr sz="28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Technique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756920" algn="l"/>
              </a:tabLst>
            </a:pPr>
            <a:r>
              <a:rPr sz="2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Associative </a:t>
            </a:r>
            <a:r>
              <a:rPr sz="28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Mapping</a:t>
            </a:r>
            <a:r>
              <a:rPr sz="2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Technique</a:t>
            </a:r>
            <a:endParaRPr sz="28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2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4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Fully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Associative</a:t>
            </a:r>
            <a:endParaRPr sz="2400">
              <a:latin typeface="Times New Roman"/>
              <a:cs typeface="Times New Roman"/>
            </a:endParaRPr>
          </a:p>
          <a:p>
            <a:pPr marL="1213485" lvl="2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2400" b="1" spc="-4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52525"/>
                </a:solidFill>
                <a:latin typeface="Times New Roman"/>
                <a:cs typeface="Times New Roman"/>
              </a:rPr>
              <a:t>Associative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1. </a:t>
            </a:r>
            <a:r>
              <a:rPr spc="-185" dirty="0"/>
              <a:t>Direct</a:t>
            </a:r>
            <a:r>
              <a:rPr spc="10" dirty="0"/>
              <a:t> </a:t>
            </a:r>
            <a:r>
              <a:rPr spc="-305" dirty="0"/>
              <a:t>Mapping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7794" y="2860306"/>
            <a:ext cx="8531225" cy="31197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7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Each block of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main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memory maps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 only one cache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line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5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i.e. if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 block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is in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cache,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it must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one specific</a:t>
            </a:r>
            <a:r>
              <a:rPr sz="2000" spc="-1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place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Address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is in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two parts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Least Significant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w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bits identify unique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word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Most Significant s bits specify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one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590"/>
              </a:lnSpc>
              <a:spcBef>
                <a:spcPts val="122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MSBs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split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into a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cache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line field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block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field r and a tag  of 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s-r (most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significant)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3283" y="2490216"/>
            <a:ext cx="6885432" cy="1877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526" y="406653"/>
            <a:ext cx="7512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/>
              <a:t>Direct </a:t>
            </a:r>
            <a:r>
              <a:rPr sz="4400" spc="-330" dirty="0"/>
              <a:t>Mapping </a:t>
            </a:r>
            <a:r>
              <a:rPr sz="4400" spc="-265" dirty="0"/>
              <a:t>Address</a:t>
            </a:r>
            <a:r>
              <a:rPr sz="4400" spc="-120" dirty="0"/>
              <a:t> </a:t>
            </a:r>
            <a:r>
              <a:rPr sz="4400" spc="-285" dirty="0"/>
              <a:t>Structure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9885" indent="-287020" algn="just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50520" algn="l"/>
              </a:tabLst>
            </a:pPr>
            <a:r>
              <a:rPr spc="-110" dirty="0"/>
              <a:t>The </a:t>
            </a:r>
            <a:r>
              <a:rPr spc="-185" dirty="0"/>
              <a:t>address </a:t>
            </a:r>
            <a:r>
              <a:rPr spc="-160" dirty="0"/>
              <a:t>is divided </a:t>
            </a:r>
            <a:r>
              <a:rPr spc="-140" dirty="0"/>
              <a:t>into </a:t>
            </a:r>
            <a:r>
              <a:rPr spc="-200" dirty="0"/>
              <a:t>3</a:t>
            </a:r>
            <a:r>
              <a:rPr spc="-360" dirty="0"/>
              <a:t> </a:t>
            </a:r>
            <a:r>
              <a:rPr spc="-135" dirty="0"/>
              <a:t>fields</a:t>
            </a:r>
          </a:p>
          <a:p>
            <a:pPr marL="349885" indent="-287020" algn="just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50520" algn="l"/>
              </a:tabLst>
            </a:pPr>
            <a:r>
              <a:rPr spc="-105" dirty="0"/>
              <a:t>The </a:t>
            </a:r>
            <a:r>
              <a:rPr spc="-160" dirty="0"/>
              <a:t>lower </a:t>
            </a:r>
            <a:r>
              <a:rPr spc="-155" dirty="0"/>
              <a:t>order </a:t>
            </a:r>
            <a:r>
              <a:rPr spc="-229" dirty="0"/>
              <a:t>4 </a:t>
            </a:r>
            <a:r>
              <a:rPr spc="-145" dirty="0"/>
              <a:t>bits select one </a:t>
            </a:r>
            <a:r>
              <a:rPr spc="-40" dirty="0"/>
              <a:t>of </a:t>
            </a:r>
            <a:r>
              <a:rPr spc="-155" dirty="0"/>
              <a:t>the </a:t>
            </a:r>
            <a:r>
              <a:rPr spc="-70" dirty="0"/>
              <a:t>16 </a:t>
            </a:r>
            <a:r>
              <a:rPr spc="-170" dirty="0"/>
              <a:t>words </a:t>
            </a:r>
            <a:r>
              <a:rPr spc="-175" dirty="0"/>
              <a:t>in </a:t>
            </a:r>
            <a:r>
              <a:rPr spc="-235" dirty="0"/>
              <a:t>a</a:t>
            </a:r>
            <a:r>
              <a:rPr spc="-220" dirty="0"/>
              <a:t> </a:t>
            </a:r>
            <a:r>
              <a:rPr spc="-125" dirty="0"/>
              <a:t>block.</a:t>
            </a:r>
          </a:p>
          <a:p>
            <a:pPr marL="349885" marR="55880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50520" algn="l"/>
              </a:tabLst>
            </a:pPr>
            <a:r>
              <a:rPr spc="-110" dirty="0"/>
              <a:t>The </a:t>
            </a:r>
            <a:r>
              <a:rPr spc="-150" dirty="0"/>
              <a:t>second </a:t>
            </a:r>
            <a:r>
              <a:rPr spc="-130" dirty="0"/>
              <a:t>field </a:t>
            </a:r>
            <a:r>
              <a:rPr spc="-165" dirty="0"/>
              <a:t>known </a:t>
            </a:r>
            <a:r>
              <a:rPr spc="-204" dirty="0"/>
              <a:t>as </a:t>
            </a:r>
            <a:r>
              <a:rPr b="1" spc="-5" dirty="0">
                <a:latin typeface="Times New Roman"/>
                <a:cs typeface="Times New Roman"/>
              </a:rPr>
              <a:t>block </a:t>
            </a:r>
            <a:r>
              <a:rPr b="1" spc="-15" dirty="0">
                <a:latin typeface="Times New Roman"/>
                <a:cs typeface="Times New Roman"/>
              </a:rPr>
              <a:t>field </a:t>
            </a:r>
            <a:r>
              <a:rPr spc="-160" dirty="0"/>
              <a:t>is </a:t>
            </a:r>
            <a:r>
              <a:rPr spc="-180" dirty="0"/>
              <a:t>used </a:t>
            </a:r>
            <a:r>
              <a:rPr spc="-105" dirty="0"/>
              <a:t>to </a:t>
            </a:r>
            <a:r>
              <a:rPr spc="-165" dirty="0"/>
              <a:t>distinguish </a:t>
            </a:r>
            <a:r>
              <a:rPr spc="-235" dirty="0"/>
              <a:t>a </a:t>
            </a:r>
            <a:r>
              <a:rPr spc="-130" dirty="0"/>
              <a:t>block  </a:t>
            </a:r>
            <a:r>
              <a:rPr spc="-135" dirty="0"/>
              <a:t>from </a:t>
            </a:r>
            <a:r>
              <a:rPr spc="-150" dirty="0"/>
              <a:t>other </a:t>
            </a:r>
            <a:r>
              <a:rPr spc="-145" dirty="0"/>
              <a:t>blocks. </a:t>
            </a:r>
            <a:r>
              <a:rPr spc="-170" dirty="0"/>
              <a:t>(Since</a:t>
            </a:r>
            <a:r>
              <a:rPr spc="-350" dirty="0"/>
              <a:t> </a:t>
            </a:r>
            <a:r>
              <a:rPr spc="-125" dirty="0"/>
              <a:t>2</a:t>
            </a:r>
            <a:r>
              <a:rPr sz="2400" spc="-187" baseline="24305" dirty="0"/>
              <a:t>7</a:t>
            </a:r>
            <a:r>
              <a:rPr sz="2400" spc="-125" dirty="0"/>
              <a:t>=128)</a:t>
            </a:r>
            <a:endParaRPr sz="2400">
              <a:latin typeface="Times New Roman"/>
              <a:cs typeface="Times New Roman"/>
            </a:endParaRPr>
          </a:p>
          <a:p>
            <a:pPr marL="349885" marR="54610" indent="-287020" algn="just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50520" algn="l"/>
              </a:tabLst>
            </a:pPr>
            <a:r>
              <a:rPr spc="-110" dirty="0"/>
              <a:t>The </a:t>
            </a:r>
            <a:r>
              <a:rPr spc="-165" dirty="0"/>
              <a:t>third </a:t>
            </a:r>
            <a:r>
              <a:rPr spc="-130" dirty="0"/>
              <a:t>field </a:t>
            </a:r>
            <a:r>
              <a:rPr spc="-160" dirty="0"/>
              <a:t>is </a:t>
            </a:r>
            <a:r>
              <a:rPr b="1" spc="15" dirty="0">
                <a:latin typeface="Times New Roman"/>
                <a:cs typeface="Times New Roman"/>
              </a:rPr>
              <a:t>tag </a:t>
            </a:r>
            <a:r>
              <a:rPr b="1" spc="-35" dirty="0">
                <a:latin typeface="Times New Roman"/>
                <a:cs typeface="Times New Roman"/>
              </a:rPr>
              <a:t>field</a:t>
            </a:r>
            <a:r>
              <a:rPr spc="-35" dirty="0"/>
              <a:t>. </a:t>
            </a:r>
            <a:r>
              <a:rPr spc="-160" dirty="0"/>
              <a:t>Used </a:t>
            </a:r>
            <a:r>
              <a:rPr spc="-105" dirty="0"/>
              <a:t>to </a:t>
            </a:r>
            <a:r>
              <a:rPr spc="-145" dirty="0"/>
              <a:t>store </a:t>
            </a:r>
            <a:r>
              <a:rPr spc="-160" dirty="0"/>
              <a:t>high-order </a:t>
            </a:r>
            <a:r>
              <a:rPr spc="-145" dirty="0"/>
              <a:t>5 </a:t>
            </a:r>
            <a:r>
              <a:rPr spc="-150" dirty="0"/>
              <a:t>bits </a:t>
            </a:r>
            <a:r>
              <a:rPr spc="-45" dirty="0"/>
              <a:t>of  </a:t>
            </a:r>
            <a:r>
              <a:rPr spc="-180" dirty="0"/>
              <a:t>memory </a:t>
            </a:r>
            <a:r>
              <a:rPr spc="-185" dirty="0"/>
              <a:t>address </a:t>
            </a:r>
            <a:r>
              <a:rPr spc="-40" dirty="0"/>
              <a:t>of </a:t>
            </a:r>
            <a:r>
              <a:rPr spc="-125" dirty="0"/>
              <a:t>block. </a:t>
            </a:r>
            <a:r>
              <a:rPr spc="-130" dirty="0"/>
              <a:t>These </a:t>
            </a:r>
            <a:r>
              <a:rPr spc="-175" dirty="0"/>
              <a:t>tag </a:t>
            </a:r>
            <a:r>
              <a:rPr spc="-145" dirty="0"/>
              <a:t>bits </a:t>
            </a:r>
            <a:r>
              <a:rPr spc="-200" dirty="0"/>
              <a:t>are </a:t>
            </a:r>
            <a:r>
              <a:rPr spc="-180" dirty="0"/>
              <a:t>used </a:t>
            </a:r>
            <a:r>
              <a:rPr spc="-105" dirty="0"/>
              <a:t>to </a:t>
            </a:r>
            <a:r>
              <a:rPr spc="-150" dirty="0"/>
              <a:t>identify </a:t>
            </a:r>
            <a:r>
              <a:rPr spc="-165" dirty="0"/>
              <a:t>which  </a:t>
            </a:r>
            <a:r>
              <a:rPr spc="-40" dirty="0"/>
              <a:t>of </a:t>
            </a:r>
            <a:r>
              <a:rPr spc="-155" dirty="0"/>
              <a:t>the </a:t>
            </a:r>
            <a:r>
              <a:rPr spc="-210" dirty="0"/>
              <a:t>32 </a:t>
            </a:r>
            <a:r>
              <a:rPr spc="-135" dirty="0">
                <a:latin typeface="Arial"/>
                <a:cs typeface="Arial"/>
              </a:rPr>
              <a:t>– </a:t>
            </a:r>
            <a:r>
              <a:rPr spc="-135" dirty="0"/>
              <a:t>blocks </a:t>
            </a:r>
            <a:r>
              <a:rPr spc="-130" dirty="0"/>
              <a:t>or </a:t>
            </a:r>
            <a:r>
              <a:rPr spc="-170" dirty="0"/>
              <a:t>pages </a:t>
            </a:r>
            <a:r>
              <a:rPr spc="-175" dirty="0"/>
              <a:t>(2</a:t>
            </a:r>
            <a:r>
              <a:rPr sz="2400" spc="-262" baseline="24305" dirty="0"/>
              <a:t>5 </a:t>
            </a:r>
            <a:r>
              <a:rPr sz="2400" spc="55" dirty="0"/>
              <a:t>= </a:t>
            </a:r>
            <a:r>
              <a:rPr sz="2400" spc="-210" dirty="0"/>
              <a:t>32) </a:t>
            </a:r>
            <a:r>
              <a:rPr sz="2400" spc="-170" dirty="0"/>
              <a:t>that </a:t>
            </a:r>
            <a:r>
              <a:rPr sz="2400" spc="-200" dirty="0"/>
              <a:t>are </a:t>
            </a:r>
            <a:r>
              <a:rPr sz="2400" spc="-190" dirty="0"/>
              <a:t>mapped </a:t>
            </a:r>
            <a:r>
              <a:rPr sz="2400" spc="-140" dirty="0"/>
              <a:t>into </a:t>
            </a:r>
            <a:r>
              <a:rPr sz="2400" spc="-155" dirty="0"/>
              <a:t>the</a:t>
            </a:r>
            <a:r>
              <a:rPr sz="2400" spc="-135" dirty="0"/>
              <a:t> </a:t>
            </a:r>
            <a:r>
              <a:rPr sz="2400" spc="-165" dirty="0"/>
              <a:t>cache.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994" y="1618234"/>
            <a:ext cx="796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Georgia"/>
                <a:cs typeface="Georgia"/>
              </a:rPr>
              <a:t>Tag </a:t>
            </a:r>
            <a:r>
              <a:rPr sz="1800" spc="-50" dirty="0">
                <a:latin typeface="Georgia"/>
                <a:cs typeface="Georgia"/>
              </a:rPr>
              <a:t>s </a:t>
            </a:r>
            <a:r>
              <a:rPr sz="1800" spc="-30" dirty="0">
                <a:latin typeface="Georgia"/>
                <a:cs typeface="Georgia"/>
              </a:rPr>
              <a:t>-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8602" y="1618234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080" algn="l"/>
              </a:tabLst>
            </a:pPr>
            <a:r>
              <a:rPr sz="1800" spc="-105" dirty="0">
                <a:latin typeface="Georgia"/>
                <a:cs typeface="Georgia"/>
              </a:rPr>
              <a:t>B</a:t>
            </a:r>
            <a:r>
              <a:rPr sz="1800" dirty="0">
                <a:latin typeface="Georgia"/>
                <a:cs typeface="Georgia"/>
              </a:rPr>
              <a:t>lo</a:t>
            </a:r>
            <a:r>
              <a:rPr sz="1800" spc="-5" dirty="0">
                <a:latin typeface="Georgia"/>
                <a:cs typeface="Georgia"/>
              </a:rPr>
              <a:t>ck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25" dirty="0">
                <a:latin typeface="Georgia"/>
                <a:cs typeface="Georgia"/>
              </a:rPr>
              <a:t>F</a:t>
            </a:r>
            <a:r>
              <a:rPr sz="1800" spc="-20" dirty="0">
                <a:latin typeface="Georgia"/>
                <a:cs typeface="Georgia"/>
              </a:rPr>
              <a:t>iel</a:t>
            </a:r>
            <a:r>
              <a:rPr sz="1800" spc="-15" dirty="0">
                <a:latin typeface="Georgia"/>
                <a:cs typeface="Georgia"/>
              </a:rPr>
              <a:t>d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50" dirty="0">
                <a:latin typeface="Georgia"/>
                <a:cs typeface="Georgia"/>
              </a:rPr>
              <a:t>r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0209" y="1618234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Georgia"/>
                <a:cs typeface="Georgia"/>
              </a:rPr>
              <a:t>Word</a:t>
            </a:r>
            <a:r>
              <a:rPr sz="1800" spc="3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</a:t>
            </a:r>
            <a:endParaRPr sz="180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4037" y="1976437"/>
          <a:ext cx="8626475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1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565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48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392" y="461213"/>
            <a:ext cx="7191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Direct </a:t>
            </a:r>
            <a:r>
              <a:rPr spc="-305" dirty="0"/>
              <a:t>Mapping </a:t>
            </a:r>
            <a:r>
              <a:rPr spc="-240" dirty="0"/>
              <a:t>Cache</a:t>
            </a:r>
            <a:r>
              <a:rPr spc="-130" dirty="0"/>
              <a:t> </a:t>
            </a:r>
            <a:r>
              <a:rPr spc="-229" dirty="0"/>
              <a:t>Organization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67711" y="1196339"/>
            <a:ext cx="7382256" cy="508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3010" y="2433320"/>
            <a:ext cx="1026350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Computer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2400" spc="-130" dirty="0">
                <a:solidFill>
                  <a:srgbClr val="273139"/>
                </a:solidFill>
                <a:latin typeface="Georgia"/>
                <a:cs typeface="Georgia"/>
              </a:rPr>
              <a:t>Design,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Hierarchy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220" dirty="0">
                <a:solidFill>
                  <a:srgbClr val="273139"/>
                </a:solidFill>
                <a:latin typeface="Georgia"/>
                <a:cs typeface="Georgia"/>
              </a:rPr>
              <a:t>an  </a:t>
            </a:r>
            <a:r>
              <a:rPr sz="2400" spc="-185" dirty="0">
                <a:solidFill>
                  <a:srgbClr val="273139"/>
                </a:solidFill>
                <a:latin typeface="Georgia"/>
                <a:cs typeface="Georgia"/>
              </a:rPr>
              <a:t>enhancement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organize 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such that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can minimize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access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time. </a:t>
            </a:r>
            <a:r>
              <a:rPr sz="2400" spc="-10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Hierarchy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was 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developed </a:t>
            </a:r>
            <a:r>
              <a:rPr sz="2400" spc="-180" dirty="0">
                <a:solidFill>
                  <a:srgbClr val="273139"/>
                </a:solidFill>
                <a:latin typeface="Georgia"/>
                <a:cs typeface="Georgia"/>
              </a:rPr>
              <a:t>based </a:t>
            </a:r>
            <a:r>
              <a:rPr sz="2400" spc="-135" dirty="0">
                <a:solidFill>
                  <a:srgbClr val="273139"/>
                </a:solidFill>
                <a:latin typeface="Georgia"/>
                <a:cs typeface="Georgia"/>
              </a:rPr>
              <a:t>on </a:t>
            </a:r>
            <a:r>
              <a:rPr sz="2400" spc="-235" dirty="0">
                <a:solidFill>
                  <a:srgbClr val="273139"/>
                </a:solidFill>
                <a:latin typeface="Georgia"/>
                <a:cs typeface="Georgia"/>
              </a:rPr>
              <a:t>a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program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behavior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known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locality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</a:t>
            </a:r>
            <a:r>
              <a:rPr sz="2400" spc="-26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reference.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This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Memory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Hierarchy </a:t>
            </a:r>
            <a:r>
              <a:rPr sz="24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Design 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is </a:t>
            </a: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divided </a:t>
            </a:r>
            <a:r>
              <a:rPr sz="2400" b="1" spc="-5" dirty="0">
                <a:solidFill>
                  <a:srgbClr val="273139"/>
                </a:solidFill>
                <a:latin typeface="Times New Roman"/>
                <a:cs typeface="Times New Roman"/>
              </a:rPr>
              <a:t>into </a:t>
            </a:r>
            <a:r>
              <a:rPr sz="2400" b="1" spc="-75" dirty="0">
                <a:solidFill>
                  <a:srgbClr val="273139"/>
                </a:solidFill>
                <a:latin typeface="Times New Roman"/>
                <a:cs typeface="Times New Roman"/>
              </a:rPr>
              <a:t>2 </a:t>
            </a:r>
            <a:r>
              <a:rPr sz="24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main</a:t>
            </a:r>
            <a:r>
              <a:rPr sz="2400" b="1" spc="30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SzPct val="95833"/>
              <a:buAutoNum type="arabicPeriod"/>
              <a:tabLst>
                <a:tab pos="213360" algn="l"/>
              </a:tabLst>
            </a:pPr>
            <a:r>
              <a:rPr sz="2400" b="1" spc="-20" dirty="0">
                <a:solidFill>
                  <a:srgbClr val="273139"/>
                </a:solidFill>
                <a:latin typeface="Times New Roman"/>
                <a:cs typeface="Times New Roman"/>
              </a:rPr>
              <a:t>External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Memory </a:t>
            </a:r>
            <a:r>
              <a:rPr sz="2400" b="1" spc="-100" dirty="0">
                <a:solidFill>
                  <a:srgbClr val="273139"/>
                </a:solidFill>
                <a:latin typeface="Times New Roman"/>
                <a:cs typeface="Times New Roman"/>
              </a:rPr>
              <a:t>or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Secondary Memory </a:t>
            </a:r>
            <a:r>
              <a:rPr sz="2400" b="1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Comprising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Magnetic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Disk,  </a:t>
            </a:r>
            <a:r>
              <a:rPr sz="2400" spc="-120" dirty="0">
                <a:solidFill>
                  <a:srgbClr val="273139"/>
                </a:solidFill>
                <a:latin typeface="Georgia"/>
                <a:cs typeface="Georgia"/>
              </a:rPr>
              <a:t>Optical </a:t>
            </a:r>
            <a:r>
              <a:rPr sz="2400" spc="-110" dirty="0">
                <a:solidFill>
                  <a:srgbClr val="273139"/>
                </a:solidFill>
                <a:latin typeface="Georgia"/>
                <a:cs typeface="Georgia"/>
              </a:rPr>
              <a:t>Disk,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Magnetic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Tape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i.e.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peripheral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storage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devices </a:t>
            </a:r>
            <a:r>
              <a:rPr sz="2400" spc="-165" dirty="0">
                <a:solidFill>
                  <a:srgbClr val="273139"/>
                </a:solidFill>
                <a:latin typeface="Georgia"/>
                <a:cs typeface="Georgia"/>
              </a:rPr>
              <a:t>which </a:t>
            </a:r>
            <a:r>
              <a:rPr sz="2400" spc="-200" dirty="0">
                <a:solidFill>
                  <a:srgbClr val="273139"/>
                </a:solidFill>
                <a:latin typeface="Georgia"/>
                <a:cs typeface="Georgia"/>
              </a:rPr>
              <a:t>are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accessible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  </a:t>
            </a:r>
            <a:r>
              <a:rPr sz="2400" spc="-145" dirty="0">
                <a:solidFill>
                  <a:srgbClr val="273139"/>
                </a:solidFill>
                <a:latin typeface="Georgia"/>
                <a:cs typeface="Georgia"/>
              </a:rPr>
              <a:t>processor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via </a:t>
            </a:r>
            <a:r>
              <a:rPr sz="2400" spc="25" dirty="0">
                <a:solidFill>
                  <a:srgbClr val="273139"/>
                </a:solidFill>
                <a:latin typeface="Georgia"/>
                <a:cs typeface="Georgia"/>
              </a:rPr>
              <a:t>I/O</a:t>
            </a:r>
            <a:r>
              <a:rPr sz="2400" spc="35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Module.</a:t>
            </a:r>
            <a:endParaRPr sz="2400">
              <a:latin typeface="Georgia"/>
              <a:cs typeface="Georgia"/>
            </a:endParaRPr>
          </a:p>
          <a:p>
            <a:pPr marL="235585" indent="-223520" algn="just">
              <a:lnSpc>
                <a:spcPct val="100000"/>
              </a:lnSpc>
              <a:buSzPct val="95833"/>
              <a:buAutoNum type="arabicPeriod"/>
              <a:tabLst>
                <a:tab pos="236220" algn="l"/>
              </a:tabLst>
            </a:pP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Internal Memory </a:t>
            </a:r>
            <a:r>
              <a:rPr sz="2400" b="1" spc="-100" dirty="0">
                <a:solidFill>
                  <a:srgbClr val="273139"/>
                </a:solidFill>
                <a:latin typeface="Times New Roman"/>
                <a:cs typeface="Times New Roman"/>
              </a:rPr>
              <a:t>or </a:t>
            </a:r>
            <a:r>
              <a:rPr sz="2400" b="1" spc="-70" dirty="0">
                <a:solidFill>
                  <a:srgbClr val="273139"/>
                </a:solidFill>
                <a:latin typeface="Times New Roman"/>
                <a:cs typeface="Times New Roman"/>
              </a:rPr>
              <a:t>Primary </a:t>
            </a:r>
            <a:r>
              <a:rPr sz="2400" b="1" spc="-30" dirty="0">
                <a:solidFill>
                  <a:srgbClr val="273139"/>
                </a:solidFill>
                <a:latin typeface="Times New Roman"/>
                <a:cs typeface="Times New Roman"/>
              </a:rPr>
              <a:t>Memory </a:t>
            </a:r>
            <a:r>
              <a:rPr sz="2400" b="1" spc="-135" dirty="0">
                <a:solidFill>
                  <a:srgbClr val="273139"/>
                </a:solidFill>
                <a:latin typeface="Arial"/>
                <a:cs typeface="Arial"/>
              </a:rPr>
              <a:t>–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Comprising </a:t>
            </a:r>
            <a:r>
              <a:rPr sz="2400" spc="-4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2400" spc="-204" dirty="0">
                <a:solidFill>
                  <a:srgbClr val="273139"/>
                </a:solidFill>
                <a:latin typeface="Georgia"/>
                <a:cs typeface="Georgia"/>
              </a:rPr>
              <a:t>Main </a:t>
            </a:r>
            <a:r>
              <a:rPr sz="2400" spc="-195" dirty="0">
                <a:solidFill>
                  <a:srgbClr val="273139"/>
                </a:solidFill>
                <a:latin typeface="Georgia"/>
                <a:cs typeface="Georgia"/>
              </a:rPr>
              <a:t>Memory,</a:t>
            </a:r>
            <a:r>
              <a:rPr sz="2400" spc="14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Cache</a:t>
            </a:r>
            <a:endParaRPr sz="24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2400" spc="40" dirty="0">
                <a:solidFill>
                  <a:srgbClr val="273139"/>
                </a:solidFill>
                <a:latin typeface="Georgia"/>
                <a:cs typeface="Georgia"/>
              </a:rPr>
              <a:t>&amp; </a:t>
            </a:r>
            <a:r>
              <a:rPr sz="2400" spc="-85" dirty="0">
                <a:solidFill>
                  <a:srgbClr val="273139"/>
                </a:solidFill>
                <a:latin typeface="Georgia"/>
                <a:cs typeface="Georgia"/>
              </a:rPr>
              <a:t>CPU </a:t>
            </a:r>
            <a:r>
              <a:rPr sz="2400" spc="-170" dirty="0">
                <a:solidFill>
                  <a:srgbClr val="273139"/>
                </a:solidFill>
                <a:latin typeface="Georgia"/>
                <a:cs typeface="Georgia"/>
              </a:rPr>
              <a:t>registers. </a:t>
            </a:r>
            <a:r>
              <a:rPr sz="2400" spc="-120" dirty="0">
                <a:solidFill>
                  <a:srgbClr val="273139"/>
                </a:solidFill>
                <a:latin typeface="Georgia"/>
                <a:cs typeface="Georgia"/>
              </a:rPr>
              <a:t>This </a:t>
            </a:r>
            <a:r>
              <a:rPr sz="2400" spc="-16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directly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accessible </a:t>
            </a:r>
            <a:r>
              <a:rPr sz="2400" spc="-175" dirty="0">
                <a:solidFill>
                  <a:srgbClr val="273139"/>
                </a:solidFill>
                <a:latin typeface="Georgia"/>
                <a:cs typeface="Georgia"/>
              </a:rPr>
              <a:t>by </a:t>
            </a:r>
            <a:r>
              <a:rPr sz="2400" spc="-155" dirty="0">
                <a:solidFill>
                  <a:srgbClr val="273139"/>
                </a:solidFill>
                <a:latin typeface="Georgia"/>
                <a:cs typeface="Georgia"/>
              </a:rPr>
              <a:t>the</a:t>
            </a:r>
            <a:r>
              <a:rPr sz="2400" spc="-29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2400" spc="-150" dirty="0">
                <a:solidFill>
                  <a:srgbClr val="273139"/>
                </a:solidFill>
                <a:latin typeface="Georgia"/>
                <a:cs typeface="Georgia"/>
              </a:rPr>
              <a:t>processor.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3339" y="1143126"/>
            <a:ext cx="6297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5" dirty="0"/>
              <a:t>Hierarchical </a:t>
            </a:r>
            <a:r>
              <a:rPr sz="4400" spc="-315" dirty="0"/>
              <a:t>Memory</a:t>
            </a:r>
            <a:r>
              <a:rPr sz="4400" spc="-405" dirty="0"/>
              <a:t> </a:t>
            </a:r>
            <a:r>
              <a:rPr sz="4400" spc="-335" dirty="0"/>
              <a:t>System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20" y="1059180"/>
            <a:ext cx="7216140" cy="443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824" y="1240358"/>
            <a:ext cx="10181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90340" algn="l"/>
              </a:tabLst>
            </a:pPr>
            <a:r>
              <a:rPr sz="4400" spc="-280" dirty="0"/>
              <a:t>Characteristics</a:t>
            </a:r>
            <a:r>
              <a:rPr sz="4400" spc="65" dirty="0"/>
              <a:t> </a:t>
            </a:r>
            <a:r>
              <a:rPr sz="4400" spc="-70" dirty="0"/>
              <a:t>of	</a:t>
            </a:r>
            <a:r>
              <a:rPr sz="4400" spc="-305" dirty="0"/>
              <a:t>Hierarchical </a:t>
            </a:r>
            <a:r>
              <a:rPr sz="4400" spc="-325" dirty="0"/>
              <a:t>memory</a:t>
            </a:r>
            <a:r>
              <a:rPr sz="4400" spc="-385" dirty="0"/>
              <a:t> </a:t>
            </a:r>
            <a:r>
              <a:rPr sz="4400" spc="-325" dirty="0"/>
              <a:t>system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51103" y="2544825"/>
            <a:ext cx="10499725" cy="35845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99085" marR="90805" indent="-287020">
              <a:lnSpc>
                <a:spcPct val="88100"/>
              </a:lnSpc>
              <a:spcBef>
                <a:spcPts val="150"/>
              </a:spcBef>
              <a:buClr>
                <a:srgbClr val="83992A"/>
              </a:buClr>
              <a:buSzPct val="113157"/>
              <a:buAutoNum type="arabicPeriod"/>
              <a:tabLst>
                <a:tab pos="299720" algn="l"/>
              </a:tabLst>
            </a:pPr>
            <a:r>
              <a:rPr sz="1900" b="1" spc="-45" dirty="0">
                <a:solidFill>
                  <a:srgbClr val="273139"/>
                </a:solidFill>
                <a:latin typeface="Times New Roman"/>
                <a:cs typeface="Times New Roman"/>
              </a:rPr>
              <a:t>Capacity: </a:t>
            </a:r>
            <a:r>
              <a:rPr sz="19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global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volume </a:t>
            </a:r>
            <a:r>
              <a:rPr sz="19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information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memory can </a:t>
            </a:r>
            <a:r>
              <a:rPr sz="1900" spc="-120" dirty="0">
                <a:solidFill>
                  <a:srgbClr val="273139"/>
                </a:solidFill>
                <a:latin typeface="Georgia"/>
                <a:cs typeface="Georgia"/>
              </a:rPr>
              <a:t>store. </a:t>
            </a:r>
            <a:r>
              <a:rPr sz="1900" spc="-65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we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move </a:t>
            </a:r>
            <a:r>
              <a:rPr sz="1900" spc="-110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top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bottom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55" dirty="0">
                <a:solidFill>
                  <a:srgbClr val="273139"/>
                </a:solidFill>
                <a:latin typeface="Georgia"/>
                <a:cs typeface="Georgia"/>
              </a:rPr>
              <a:t>Hierarchy,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capacity</a:t>
            </a:r>
            <a:r>
              <a:rPr sz="1900" spc="18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increases.</a:t>
            </a:r>
            <a:endParaRPr sz="1900">
              <a:latin typeface="Georgia"/>
              <a:cs typeface="Georgia"/>
            </a:endParaRPr>
          </a:p>
          <a:p>
            <a:pPr marL="299085" marR="281940" indent="-287020">
              <a:lnSpc>
                <a:spcPct val="88100"/>
              </a:lnSpc>
              <a:spcBef>
                <a:spcPts val="885"/>
              </a:spcBef>
              <a:buClr>
                <a:srgbClr val="83992A"/>
              </a:buClr>
              <a:buSzPct val="113157"/>
              <a:buAutoNum type="arabicPeriod"/>
              <a:tabLst>
                <a:tab pos="299720" algn="l"/>
              </a:tabLst>
            </a:pPr>
            <a:r>
              <a:rPr sz="1900" b="1" spc="15" dirty="0">
                <a:solidFill>
                  <a:srgbClr val="273139"/>
                </a:solidFill>
                <a:latin typeface="Times New Roman"/>
                <a:cs typeface="Times New Roman"/>
              </a:rPr>
              <a:t>Access </a:t>
            </a:r>
            <a:r>
              <a:rPr sz="1900" b="1" spc="-10" dirty="0">
                <a:solidFill>
                  <a:srgbClr val="273139"/>
                </a:solidFill>
                <a:latin typeface="Times New Roman"/>
                <a:cs typeface="Times New Roman"/>
              </a:rPr>
              <a:t>Time: </a:t>
            </a:r>
            <a:r>
              <a:rPr sz="1900" spc="-90" dirty="0">
                <a:solidFill>
                  <a:srgbClr val="273139"/>
                </a:solidFill>
                <a:latin typeface="Georgia"/>
                <a:cs typeface="Georgia"/>
              </a:rPr>
              <a:t>It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time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interval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between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read/write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request </a:t>
            </a:r>
            <a:r>
              <a:rPr sz="1900" spc="-170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availability </a:t>
            </a:r>
            <a:r>
              <a:rPr sz="1900" spc="-35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data. </a:t>
            </a:r>
            <a:r>
              <a:rPr sz="1900" spc="-65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we 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move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top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bottom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55" dirty="0">
                <a:solidFill>
                  <a:srgbClr val="273139"/>
                </a:solidFill>
                <a:latin typeface="Georgia"/>
                <a:cs typeface="Georgia"/>
              </a:rPr>
              <a:t>Hierarchy,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access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time</a:t>
            </a:r>
            <a:r>
              <a:rPr sz="1900" spc="-22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increases.</a:t>
            </a:r>
            <a:endParaRPr sz="1900">
              <a:latin typeface="Georgia"/>
              <a:cs typeface="Georgia"/>
            </a:endParaRPr>
          </a:p>
          <a:p>
            <a:pPr marL="299085" marR="5080" indent="-287020">
              <a:lnSpc>
                <a:spcPct val="89600"/>
              </a:lnSpc>
              <a:spcBef>
                <a:spcPts val="850"/>
              </a:spcBef>
              <a:buClr>
                <a:srgbClr val="83992A"/>
              </a:buClr>
              <a:buSzPct val="113157"/>
              <a:buAutoNum type="arabicPeriod"/>
              <a:tabLst>
                <a:tab pos="299720" algn="l"/>
              </a:tabLst>
            </a:pPr>
            <a:r>
              <a:rPr sz="1900" b="1" spc="-35" dirty="0">
                <a:solidFill>
                  <a:srgbClr val="273139"/>
                </a:solidFill>
                <a:latin typeface="Times New Roman"/>
                <a:cs typeface="Times New Roman"/>
              </a:rPr>
              <a:t>Performance: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Earlier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when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computer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was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designed </a:t>
            </a:r>
            <a:r>
              <a:rPr sz="1900" spc="-120" dirty="0">
                <a:solidFill>
                  <a:srgbClr val="273139"/>
                </a:solidFill>
                <a:latin typeface="Georgia"/>
                <a:cs typeface="Georgia"/>
              </a:rPr>
              <a:t>without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Hierarchy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design,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speed  gap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increases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between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75" dirty="0">
                <a:solidFill>
                  <a:srgbClr val="273139"/>
                </a:solidFill>
                <a:latin typeface="Georgia"/>
                <a:cs typeface="Georgia"/>
              </a:rPr>
              <a:t>CPU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registers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and Main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due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large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difference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access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time.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This 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results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lower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performance </a:t>
            </a:r>
            <a:r>
              <a:rPr sz="1900" spc="-3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and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thus, enhancement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was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required.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This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enhancement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was  </a:t>
            </a:r>
            <a:r>
              <a:rPr sz="1900" spc="-170" dirty="0">
                <a:solidFill>
                  <a:srgbClr val="273139"/>
                </a:solidFill>
                <a:latin typeface="Georgia"/>
                <a:cs typeface="Georgia"/>
              </a:rPr>
              <a:t>made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90" dirty="0">
                <a:solidFill>
                  <a:srgbClr val="273139"/>
                </a:solidFill>
                <a:latin typeface="Georgia"/>
                <a:cs typeface="Georgia"/>
              </a:rPr>
              <a:t>form </a:t>
            </a:r>
            <a:r>
              <a:rPr sz="1900" spc="-3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Hierarchy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Design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because </a:t>
            </a:r>
            <a:r>
              <a:rPr sz="1900" spc="-3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which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20" dirty="0">
                <a:solidFill>
                  <a:srgbClr val="273139"/>
                </a:solidFill>
                <a:latin typeface="Georgia"/>
                <a:cs typeface="Georgia"/>
              </a:rPr>
              <a:t>performance </a:t>
            </a:r>
            <a:r>
              <a:rPr sz="1900" spc="-3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increases. 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1900" spc="-30" dirty="0">
                <a:solidFill>
                  <a:srgbClr val="273139"/>
                </a:solidFill>
                <a:latin typeface="Georgia"/>
                <a:cs typeface="Georgia"/>
              </a:rPr>
              <a:t>of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most </a:t>
            </a:r>
            <a:r>
              <a:rPr sz="1900" spc="-120" dirty="0">
                <a:solidFill>
                  <a:srgbClr val="273139"/>
                </a:solidFill>
                <a:latin typeface="Georgia"/>
                <a:cs typeface="Georgia"/>
              </a:rPr>
              <a:t>significant </a:t>
            </a:r>
            <a:r>
              <a:rPr sz="1900" spc="-165" dirty="0">
                <a:solidFill>
                  <a:srgbClr val="273139"/>
                </a:solidFill>
                <a:latin typeface="Georgia"/>
                <a:cs typeface="Georgia"/>
              </a:rPr>
              <a:t>ways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system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performance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minimizing </a:t>
            </a:r>
            <a:r>
              <a:rPr sz="1900" spc="-120" dirty="0">
                <a:solidFill>
                  <a:srgbClr val="273139"/>
                </a:solidFill>
                <a:latin typeface="Georgia"/>
                <a:cs typeface="Georgia"/>
              </a:rPr>
              <a:t>how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far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down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memory 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hierarchy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one </a:t>
            </a:r>
            <a:r>
              <a:rPr sz="1900" spc="-155" dirty="0">
                <a:solidFill>
                  <a:srgbClr val="273139"/>
                </a:solidFill>
                <a:latin typeface="Georgia"/>
                <a:cs typeface="Georgia"/>
              </a:rPr>
              <a:t>has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65" dirty="0">
                <a:solidFill>
                  <a:srgbClr val="273139"/>
                </a:solidFill>
                <a:latin typeface="Georgia"/>
                <a:cs typeface="Georgia"/>
              </a:rPr>
              <a:t>go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manipulate</a:t>
            </a:r>
            <a:r>
              <a:rPr sz="1900" spc="-180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1900" spc="-145" dirty="0">
                <a:solidFill>
                  <a:srgbClr val="273139"/>
                </a:solidFill>
                <a:latin typeface="Georgia"/>
                <a:cs typeface="Georgia"/>
              </a:rPr>
              <a:t>data.</a:t>
            </a:r>
            <a:endParaRPr sz="1900">
              <a:latin typeface="Georgia"/>
              <a:cs typeface="Georgia"/>
            </a:endParaRPr>
          </a:p>
          <a:p>
            <a:pPr marL="299085" marR="732790" indent="-287020">
              <a:lnSpc>
                <a:spcPct val="88100"/>
              </a:lnSpc>
              <a:spcBef>
                <a:spcPts val="890"/>
              </a:spcBef>
              <a:buClr>
                <a:srgbClr val="83992A"/>
              </a:buClr>
              <a:buSzPct val="113157"/>
              <a:buAutoNum type="arabicPeriod"/>
              <a:tabLst>
                <a:tab pos="299720" algn="l"/>
              </a:tabLst>
            </a:pPr>
            <a:r>
              <a:rPr sz="1900" b="1" spc="-15" dirty="0">
                <a:solidFill>
                  <a:srgbClr val="273139"/>
                </a:solidFill>
                <a:latin typeface="Times New Roman"/>
                <a:cs typeface="Times New Roman"/>
              </a:rPr>
              <a:t>Cost </a:t>
            </a:r>
            <a:r>
              <a:rPr sz="1900" b="1" spc="-60" dirty="0">
                <a:solidFill>
                  <a:srgbClr val="273139"/>
                </a:solidFill>
                <a:latin typeface="Times New Roman"/>
                <a:cs typeface="Times New Roman"/>
              </a:rPr>
              <a:t>per </a:t>
            </a:r>
            <a:r>
              <a:rPr sz="1900" b="1" spc="-50" dirty="0">
                <a:solidFill>
                  <a:srgbClr val="273139"/>
                </a:solidFill>
                <a:latin typeface="Times New Roman"/>
                <a:cs typeface="Times New Roman"/>
              </a:rPr>
              <a:t>bit: </a:t>
            </a:r>
            <a:r>
              <a:rPr sz="1900" spc="-65" dirty="0">
                <a:solidFill>
                  <a:srgbClr val="273139"/>
                </a:solidFill>
                <a:latin typeface="Georgia"/>
                <a:cs typeface="Georgia"/>
              </a:rPr>
              <a:t>As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we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move </a:t>
            </a:r>
            <a:r>
              <a:rPr sz="1900" spc="-110" dirty="0">
                <a:solidFill>
                  <a:srgbClr val="273139"/>
                </a:solidFill>
                <a:latin typeface="Georgia"/>
                <a:cs typeface="Georgia"/>
              </a:rPr>
              <a:t>from </a:t>
            </a:r>
            <a:r>
              <a:rPr sz="1900" spc="-105" dirty="0">
                <a:solidFill>
                  <a:srgbClr val="273139"/>
                </a:solidFill>
                <a:latin typeface="Georgia"/>
                <a:cs typeface="Georgia"/>
              </a:rPr>
              <a:t>bottom </a:t>
            </a:r>
            <a:r>
              <a:rPr sz="1900" spc="-80" dirty="0">
                <a:solidFill>
                  <a:srgbClr val="273139"/>
                </a:solidFill>
                <a:latin typeface="Georgia"/>
                <a:cs typeface="Georgia"/>
              </a:rPr>
              <a:t>to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top </a:t>
            </a:r>
            <a:r>
              <a:rPr sz="1900" spc="-140" dirty="0">
                <a:solidFill>
                  <a:srgbClr val="273139"/>
                </a:solidFill>
                <a:latin typeface="Georgia"/>
                <a:cs typeface="Georgia"/>
              </a:rPr>
              <a:t>in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155" dirty="0">
                <a:solidFill>
                  <a:srgbClr val="273139"/>
                </a:solidFill>
                <a:latin typeface="Georgia"/>
                <a:cs typeface="Georgia"/>
              </a:rPr>
              <a:t>Hierarchy,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the </a:t>
            </a:r>
            <a:r>
              <a:rPr sz="1900" spc="-95" dirty="0">
                <a:solidFill>
                  <a:srgbClr val="273139"/>
                </a:solidFill>
                <a:latin typeface="Georgia"/>
                <a:cs typeface="Georgia"/>
              </a:rPr>
              <a:t>cost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per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bit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increases </a:t>
            </a:r>
            <a:r>
              <a:rPr sz="1900" spc="-125" dirty="0">
                <a:solidFill>
                  <a:srgbClr val="273139"/>
                </a:solidFill>
                <a:latin typeface="Georgia"/>
                <a:cs typeface="Georgia"/>
              </a:rPr>
              <a:t>i.e.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Internal  </a:t>
            </a:r>
            <a:r>
              <a:rPr sz="1900" spc="-135" dirty="0">
                <a:solidFill>
                  <a:srgbClr val="273139"/>
                </a:solidFill>
                <a:latin typeface="Georgia"/>
                <a:cs typeface="Georgia"/>
              </a:rPr>
              <a:t>Memory </a:t>
            </a:r>
            <a:r>
              <a:rPr sz="1900" spc="-130" dirty="0">
                <a:solidFill>
                  <a:srgbClr val="273139"/>
                </a:solidFill>
                <a:latin typeface="Georgia"/>
                <a:cs typeface="Georgia"/>
              </a:rPr>
              <a:t>is </a:t>
            </a:r>
            <a:r>
              <a:rPr sz="1900" spc="-110" dirty="0">
                <a:solidFill>
                  <a:srgbClr val="273139"/>
                </a:solidFill>
                <a:latin typeface="Georgia"/>
                <a:cs typeface="Georgia"/>
              </a:rPr>
              <a:t>costlier </a:t>
            </a:r>
            <a:r>
              <a:rPr sz="1900" spc="-150" dirty="0">
                <a:solidFill>
                  <a:srgbClr val="273139"/>
                </a:solidFill>
                <a:latin typeface="Georgia"/>
                <a:cs typeface="Georgia"/>
              </a:rPr>
              <a:t>than </a:t>
            </a:r>
            <a:r>
              <a:rPr sz="1900" spc="-114" dirty="0">
                <a:solidFill>
                  <a:srgbClr val="273139"/>
                </a:solidFill>
                <a:latin typeface="Georgia"/>
                <a:cs typeface="Georgia"/>
              </a:rPr>
              <a:t>External</a:t>
            </a:r>
            <a:r>
              <a:rPr sz="1900" spc="-15" dirty="0">
                <a:solidFill>
                  <a:srgbClr val="273139"/>
                </a:solidFill>
                <a:latin typeface="Georgia"/>
                <a:cs typeface="Georgia"/>
              </a:rPr>
              <a:t> </a:t>
            </a:r>
            <a:r>
              <a:rPr sz="1900" spc="-155" dirty="0">
                <a:solidFill>
                  <a:srgbClr val="273139"/>
                </a:solidFill>
                <a:latin typeface="Georgia"/>
                <a:cs typeface="Georgia"/>
              </a:rPr>
              <a:t>Memory.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7425" y="1246454"/>
            <a:ext cx="7675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Principle of Locality of</a:t>
            </a:r>
            <a:r>
              <a:rPr sz="4400" spc="1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Reference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566161"/>
            <a:ext cx="944499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135" dirty="0">
                <a:latin typeface="Georgia"/>
                <a:cs typeface="Georgia"/>
              </a:rPr>
              <a:t>Locality </a:t>
            </a:r>
            <a:r>
              <a:rPr sz="2400" spc="-40" dirty="0">
                <a:latin typeface="Georgia"/>
                <a:cs typeface="Georgia"/>
              </a:rPr>
              <a:t>of</a:t>
            </a:r>
            <a:r>
              <a:rPr sz="2400" spc="495" dirty="0">
                <a:latin typeface="Georgia"/>
                <a:cs typeface="Georgia"/>
              </a:rPr>
              <a:t> </a:t>
            </a:r>
            <a:r>
              <a:rPr sz="2400" spc="-150" dirty="0">
                <a:latin typeface="Georgia"/>
                <a:cs typeface="Georgia"/>
              </a:rPr>
              <a:t>reference </a:t>
            </a:r>
            <a:r>
              <a:rPr sz="2400" spc="-145" dirty="0">
                <a:latin typeface="Georgia"/>
                <a:cs typeface="Georgia"/>
              </a:rPr>
              <a:t>refers </a:t>
            </a:r>
            <a:r>
              <a:rPr sz="2400" spc="-105" dirty="0">
                <a:latin typeface="Georgia"/>
                <a:cs typeface="Georgia"/>
              </a:rPr>
              <a:t>to </a:t>
            </a:r>
            <a:r>
              <a:rPr sz="2400" spc="-155" dirty="0">
                <a:latin typeface="Georgia"/>
                <a:cs typeface="Georgia"/>
              </a:rPr>
              <a:t>the </a:t>
            </a:r>
            <a:r>
              <a:rPr sz="2400" spc="-165" dirty="0">
                <a:latin typeface="Georgia"/>
                <a:cs typeface="Georgia"/>
              </a:rPr>
              <a:t>tendency </a:t>
            </a:r>
            <a:r>
              <a:rPr sz="2400" spc="-40" dirty="0">
                <a:latin typeface="Georgia"/>
                <a:cs typeface="Georgia"/>
              </a:rPr>
              <a:t>of  </a:t>
            </a:r>
            <a:r>
              <a:rPr sz="2400" spc="-155" dirty="0">
                <a:latin typeface="Georgia"/>
                <a:cs typeface="Georgia"/>
              </a:rPr>
              <a:t>the computer </a:t>
            </a:r>
            <a:r>
              <a:rPr sz="2400" spc="-170" dirty="0">
                <a:latin typeface="Georgia"/>
                <a:cs typeface="Georgia"/>
              </a:rPr>
              <a:t>program </a:t>
            </a:r>
            <a:r>
              <a:rPr sz="2400" spc="-105" dirty="0">
                <a:latin typeface="Georgia"/>
                <a:cs typeface="Georgia"/>
              </a:rPr>
              <a:t>to  </a:t>
            </a:r>
            <a:r>
              <a:rPr sz="2400" spc="-155" dirty="0">
                <a:latin typeface="Georgia"/>
                <a:cs typeface="Georgia"/>
              </a:rPr>
              <a:t>access the </a:t>
            </a:r>
            <a:r>
              <a:rPr sz="2400" spc="-204" dirty="0">
                <a:latin typeface="Georgia"/>
                <a:cs typeface="Georgia"/>
              </a:rPr>
              <a:t>same </a:t>
            </a:r>
            <a:r>
              <a:rPr sz="2400" spc="-155" dirty="0">
                <a:latin typeface="Georgia"/>
                <a:cs typeface="Georgia"/>
              </a:rPr>
              <a:t>set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40" dirty="0">
                <a:latin typeface="Georgia"/>
                <a:cs typeface="Georgia"/>
              </a:rPr>
              <a:t>locations </a:t>
            </a:r>
            <a:r>
              <a:rPr sz="2400" spc="-90" dirty="0">
                <a:latin typeface="Georgia"/>
                <a:cs typeface="Georgia"/>
              </a:rPr>
              <a:t>for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70" dirty="0">
                <a:latin typeface="Georgia"/>
                <a:cs typeface="Georgia"/>
              </a:rPr>
              <a:t>particular </a:t>
            </a:r>
            <a:r>
              <a:rPr sz="2400" spc="-180" dirty="0">
                <a:latin typeface="Georgia"/>
                <a:cs typeface="Georgia"/>
              </a:rPr>
              <a:t>time </a:t>
            </a:r>
            <a:r>
              <a:rPr sz="2400" spc="-150" dirty="0">
                <a:latin typeface="Georgia"/>
                <a:cs typeface="Georgia"/>
              </a:rPr>
              <a:t>period. </a:t>
            </a:r>
            <a:r>
              <a:rPr sz="2400" spc="-110" dirty="0">
                <a:latin typeface="Georgia"/>
                <a:cs typeface="Georgia"/>
              </a:rPr>
              <a:t>The  </a:t>
            </a:r>
            <a:r>
              <a:rPr sz="2400" spc="-150" dirty="0">
                <a:latin typeface="Georgia"/>
                <a:cs typeface="Georgia"/>
              </a:rPr>
              <a:t>property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35" dirty="0">
                <a:latin typeface="Georgia"/>
                <a:cs typeface="Georgia"/>
              </a:rPr>
              <a:t>Locality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55" dirty="0">
                <a:latin typeface="Georgia"/>
                <a:cs typeface="Georgia"/>
              </a:rPr>
              <a:t>Reference </a:t>
            </a:r>
            <a:r>
              <a:rPr sz="2400" spc="-160" dirty="0">
                <a:latin typeface="Georgia"/>
                <a:cs typeface="Georgia"/>
              </a:rPr>
              <a:t>is </a:t>
            </a:r>
            <a:r>
              <a:rPr sz="2400" spc="-195" dirty="0">
                <a:latin typeface="Georgia"/>
                <a:cs typeface="Georgia"/>
              </a:rPr>
              <a:t>mainly </a:t>
            </a:r>
            <a:r>
              <a:rPr sz="2400" spc="-165" dirty="0">
                <a:latin typeface="Georgia"/>
                <a:cs typeface="Georgia"/>
              </a:rPr>
              <a:t>shown </a:t>
            </a:r>
            <a:r>
              <a:rPr sz="2400" spc="-175" dirty="0">
                <a:latin typeface="Georgia"/>
                <a:cs typeface="Georgia"/>
              </a:rPr>
              <a:t>by </a:t>
            </a:r>
            <a:r>
              <a:rPr sz="2400" spc="-120" dirty="0">
                <a:latin typeface="Georgia"/>
                <a:cs typeface="Georgia"/>
              </a:rPr>
              <a:t>loops </a:t>
            </a:r>
            <a:r>
              <a:rPr sz="2400" spc="-204" dirty="0">
                <a:latin typeface="Georgia"/>
                <a:cs typeface="Georgia"/>
              </a:rPr>
              <a:t>and </a:t>
            </a:r>
            <a:r>
              <a:rPr sz="2400" spc="-160" dirty="0">
                <a:latin typeface="Georgia"/>
                <a:cs typeface="Georgia"/>
              </a:rPr>
              <a:t>subroutine  </a:t>
            </a:r>
            <a:r>
              <a:rPr sz="2400" spc="-155" dirty="0">
                <a:latin typeface="Georgia"/>
                <a:cs typeface="Georgia"/>
              </a:rPr>
              <a:t>calls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235" dirty="0">
                <a:latin typeface="Georgia"/>
                <a:cs typeface="Georgia"/>
              </a:rPr>
              <a:t>a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65" dirty="0">
                <a:latin typeface="Georgia"/>
                <a:cs typeface="Georgia"/>
              </a:rPr>
              <a:t>program.</a:t>
            </a:r>
            <a:endParaRPr sz="2400">
              <a:latin typeface="Georgia"/>
              <a:cs typeface="Georgia"/>
            </a:endParaRPr>
          </a:p>
          <a:p>
            <a:pPr marL="299085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55" dirty="0">
                <a:latin typeface="Georgia"/>
                <a:cs typeface="Georgia"/>
              </a:rPr>
              <a:t>On </a:t>
            </a:r>
            <a:r>
              <a:rPr sz="2400" spc="-220" dirty="0">
                <a:latin typeface="Georgia"/>
                <a:cs typeface="Georgia"/>
              </a:rPr>
              <a:t>an </a:t>
            </a:r>
            <a:r>
              <a:rPr sz="2400" spc="-170" dirty="0">
                <a:latin typeface="Georgia"/>
                <a:cs typeface="Georgia"/>
              </a:rPr>
              <a:t>abstract </a:t>
            </a:r>
            <a:r>
              <a:rPr sz="2400" spc="-145" dirty="0">
                <a:latin typeface="Georgia"/>
                <a:cs typeface="Georgia"/>
              </a:rPr>
              <a:t>level </a:t>
            </a:r>
            <a:r>
              <a:rPr sz="2400" spc="-165" dirty="0">
                <a:latin typeface="Georgia"/>
                <a:cs typeface="Georgia"/>
              </a:rPr>
              <a:t>there </a:t>
            </a:r>
            <a:r>
              <a:rPr sz="2400" spc="-200" dirty="0">
                <a:latin typeface="Georgia"/>
                <a:cs typeface="Georgia"/>
              </a:rPr>
              <a:t>are </a:t>
            </a:r>
            <a:r>
              <a:rPr sz="2400" spc="-150" dirty="0">
                <a:latin typeface="Georgia"/>
                <a:cs typeface="Georgia"/>
              </a:rPr>
              <a:t>two </a:t>
            </a:r>
            <a:r>
              <a:rPr sz="2400" spc="-160" dirty="0">
                <a:latin typeface="Georgia"/>
                <a:cs typeface="Georgia"/>
              </a:rPr>
              <a:t>types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45" dirty="0">
                <a:latin typeface="Georgia"/>
                <a:cs typeface="Georgia"/>
              </a:rPr>
              <a:t>localities </a:t>
            </a:r>
            <a:r>
              <a:rPr sz="2400" spc="-165" dirty="0">
                <a:latin typeface="Georgia"/>
                <a:cs typeface="Georgia"/>
              </a:rPr>
              <a:t>which </a:t>
            </a:r>
            <a:r>
              <a:rPr sz="2400" spc="-200" dirty="0">
                <a:latin typeface="Georgia"/>
                <a:cs typeface="Georgia"/>
              </a:rPr>
              <a:t>are </a:t>
            </a:r>
            <a:r>
              <a:rPr sz="2400" spc="-204" dirty="0">
                <a:latin typeface="Georgia"/>
                <a:cs typeface="Georgia"/>
              </a:rPr>
              <a:t>as </a:t>
            </a:r>
            <a:r>
              <a:rPr sz="2400" spc="-114" dirty="0">
                <a:latin typeface="Georgia"/>
                <a:cs typeface="Georgia"/>
              </a:rPr>
              <a:t>follows</a:t>
            </a:r>
            <a:r>
              <a:rPr sz="2400" spc="295" dirty="0">
                <a:latin typeface="Georgia"/>
                <a:cs typeface="Georgia"/>
              </a:rPr>
              <a:t> </a:t>
            </a:r>
            <a:r>
              <a:rPr sz="2400" spc="195" dirty="0">
                <a:latin typeface="Arial"/>
                <a:cs typeface="Arial"/>
              </a:rPr>
              <a:t>−</a:t>
            </a:r>
            <a:endParaRPr sz="24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4583"/>
              <a:buAutoNum type="arabicPeriod"/>
              <a:tabLst>
                <a:tab pos="469900" algn="l"/>
              </a:tabLst>
            </a:pPr>
            <a:r>
              <a:rPr sz="2400" spc="-175" dirty="0">
                <a:latin typeface="Georgia"/>
                <a:cs typeface="Georgia"/>
              </a:rPr>
              <a:t>Temporal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45" dirty="0">
                <a:latin typeface="Georgia"/>
                <a:cs typeface="Georgia"/>
              </a:rPr>
              <a:t>locality</a:t>
            </a:r>
            <a:endParaRPr sz="2400">
              <a:latin typeface="Georgia"/>
              <a:cs typeface="Georgia"/>
            </a:endParaRPr>
          </a:p>
          <a:p>
            <a:pPr marL="469900" indent="-457200" algn="just">
              <a:lnSpc>
                <a:spcPct val="100000"/>
              </a:lnSpc>
              <a:spcBef>
                <a:spcPts val="755"/>
              </a:spcBef>
              <a:buClr>
                <a:srgbClr val="83992A"/>
              </a:buClr>
              <a:buSzPct val="114583"/>
              <a:buAutoNum type="arabicPeriod"/>
              <a:tabLst>
                <a:tab pos="469900" algn="l"/>
              </a:tabLst>
            </a:pPr>
            <a:r>
              <a:rPr sz="2400" spc="-180" dirty="0">
                <a:latin typeface="Georgia"/>
                <a:cs typeface="Georgia"/>
              </a:rPr>
              <a:t>Spatial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45" dirty="0">
                <a:latin typeface="Georgia"/>
                <a:cs typeface="Georgia"/>
              </a:rPr>
              <a:t>locality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619" y="586232"/>
            <a:ext cx="1014666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Temporal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locality</a:t>
            </a:r>
            <a:endParaRPr sz="24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spc="-120" dirty="0">
                <a:latin typeface="Georgia"/>
                <a:cs typeface="Georgia"/>
              </a:rPr>
              <a:t>This </a:t>
            </a:r>
            <a:r>
              <a:rPr sz="2400" spc="-160" dirty="0">
                <a:latin typeface="Georgia"/>
                <a:cs typeface="Georgia"/>
              </a:rPr>
              <a:t>type </a:t>
            </a:r>
            <a:r>
              <a:rPr sz="2400" spc="-35" dirty="0">
                <a:latin typeface="Georgia"/>
                <a:cs typeface="Georgia"/>
              </a:rPr>
              <a:t>of </a:t>
            </a:r>
            <a:r>
              <a:rPr sz="2400" spc="-150" dirty="0">
                <a:latin typeface="Georgia"/>
                <a:cs typeface="Georgia"/>
              </a:rPr>
              <a:t>optimization </a:t>
            </a:r>
            <a:r>
              <a:rPr sz="2400" spc="-160" dirty="0">
                <a:latin typeface="Georgia"/>
                <a:cs typeface="Georgia"/>
              </a:rPr>
              <a:t>includes </a:t>
            </a:r>
            <a:r>
              <a:rPr sz="2400" spc="-165" dirty="0">
                <a:latin typeface="Georgia"/>
                <a:cs typeface="Georgia"/>
              </a:rPr>
              <a:t>bringing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155" dirty="0">
                <a:latin typeface="Georgia"/>
                <a:cs typeface="Georgia"/>
              </a:rPr>
              <a:t>the frequently </a:t>
            </a:r>
            <a:r>
              <a:rPr sz="2400" spc="-160" dirty="0">
                <a:latin typeface="Georgia"/>
                <a:cs typeface="Georgia"/>
              </a:rPr>
              <a:t>accessed </a:t>
            </a:r>
            <a:r>
              <a:rPr sz="2400" spc="-180" dirty="0">
                <a:latin typeface="Georgia"/>
                <a:cs typeface="Georgia"/>
              </a:rPr>
              <a:t>memory  </a:t>
            </a:r>
            <a:r>
              <a:rPr sz="2400" spc="-155" dirty="0">
                <a:latin typeface="Georgia"/>
                <a:cs typeface="Georgia"/>
              </a:rPr>
              <a:t>references </a:t>
            </a:r>
            <a:r>
              <a:rPr sz="2400" spc="-100" dirty="0">
                <a:latin typeface="Georgia"/>
                <a:cs typeface="Georgia"/>
              </a:rPr>
              <a:t>to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90" dirty="0">
                <a:latin typeface="Georgia"/>
                <a:cs typeface="Georgia"/>
              </a:rPr>
              <a:t>nearby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40" dirty="0">
                <a:latin typeface="Georgia"/>
                <a:cs typeface="Georgia"/>
              </a:rPr>
              <a:t>location </a:t>
            </a:r>
            <a:r>
              <a:rPr sz="2400" spc="-90" dirty="0">
                <a:latin typeface="Georgia"/>
                <a:cs typeface="Georgia"/>
              </a:rPr>
              <a:t>for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35" dirty="0">
                <a:latin typeface="Georgia"/>
                <a:cs typeface="Georgia"/>
              </a:rPr>
              <a:t>short </a:t>
            </a:r>
            <a:r>
              <a:rPr sz="2400" spc="-170" dirty="0">
                <a:latin typeface="Georgia"/>
                <a:cs typeface="Georgia"/>
              </a:rPr>
              <a:t>duration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80" dirty="0">
                <a:latin typeface="Georgia"/>
                <a:cs typeface="Georgia"/>
              </a:rPr>
              <a:t>time </a:t>
            </a:r>
            <a:r>
              <a:rPr sz="2400" spc="-120" dirty="0">
                <a:latin typeface="Georgia"/>
                <a:cs typeface="Georgia"/>
              </a:rPr>
              <a:t>so </a:t>
            </a:r>
            <a:r>
              <a:rPr sz="2400" spc="-170" dirty="0">
                <a:latin typeface="Georgia"/>
                <a:cs typeface="Georgia"/>
              </a:rPr>
              <a:t>that </a:t>
            </a:r>
            <a:r>
              <a:rPr sz="2400" spc="-155" dirty="0">
                <a:latin typeface="Georgia"/>
                <a:cs typeface="Georgia"/>
              </a:rPr>
              <a:t>the  </a:t>
            </a:r>
            <a:r>
              <a:rPr sz="2400" spc="-150" dirty="0">
                <a:latin typeface="Georgia"/>
                <a:cs typeface="Georgia"/>
              </a:rPr>
              <a:t>future </a:t>
            </a:r>
            <a:r>
              <a:rPr sz="2400" spc="-160" dirty="0">
                <a:latin typeface="Georgia"/>
                <a:cs typeface="Georgia"/>
              </a:rPr>
              <a:t>accesses </a:t>
            </a:r>
            <a:r>
              <a:rPr sz="2400" spc="-200" dirty="0">
                <a:latin typeface="Georgia"/>
                <a:cs typeface="Georgia"/>
              </a:rPr>
              <a:t>are </a:t>
            </a:r>
            <a:r>
              <a:rPr sz="2400" spc="-204" dirty="0">
                <a:latin typeface="Georgia"/>
                <a:cs typeface="Georgia"/>
              </a:rPr>
              <a:t>much</a:t>
            </a:r>
            <a:r>
              <a:rPr sz="2400" spc="-175" dirty="0">
                <a:latin typeface="Georgia"/>
                <a:cs typeface="Georgia"/>
              </a:rPr>
              <a:t> </a:t>
            </a:r>
            <a:r>
              <a:rPr sz="2400" spc="-160" dirty="0">
                <a:latin typeface="Georgia"/>
                <a:cs typeface="Georgia"/>
              </a:rPr>
              <a:t>faster.</a:t>
            </a:r>
            <a:endParaRPr sz="24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45" dirty="0">
                <a:latin typeface="Georgia"/>
                <a:cs typeface="Georgia"/>
              </a:rPr>
              <a:t>For </a:t>
            </a:r>
            <a:r>
              <a:rPr sz="2400" spc="-175" dirty="0">
                <a:latin typeface="Georgia"/>
                <a:cs typeface="Georgia"/>
              </a:rPr>
              <a:t>example, </a:t>
            </a:r>
            <a:r>
              <a:rPr sz="2400" spc="-80" dirty="0">
                <a:latin typeface="Georgia"/>
                <a:cs typeface="Georgia"/>
              </a:rPr>
              <a:t>if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220" dirty="0">
                <a:latin typeface="Georgia"/>
                <a:cs typeface="Georgia"/>
              </a:rPr>
              <a:t>an </a:t>
            </a:r>
            <a:r>
              <a:rPr sz="2400" spc="-150" dirty="0">
                <a:latin typeface="Georgia"/>
                <a:cs typeface="Georgia"/>
              </a:rPr>
              <a:t>instruction </a:t>
            </a:r>
            <a:r>
              <a:rPr sz="2400" spc="-155" dirty="0">
                <a:latin typeface="Georgia"/>
                <a:cs typeface="Georgia"/>
              </a:rPr>
              <a:t>set </a:t>
            </a:r>
            <a:r>
              <a:rPr sz="2400" spc="-185" dirty="0">
                <a:latin typeface="Georgia"/>
                <a:cs typeface="Georgia"/>
              </a:rPr>
              <a:t>we have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70" dirty="0">
                <a:latin typeface="Georgia"/>
                <a:cs typeface="Georgia"/>
              </a:rPr>
              <a:t>variable declared that </a:t>
            </a:r>
            <a:r>
              <a:rPr sz="2400" spc="-160" dirty="0">
                <a:latin typeface="Georgia"/>
                <a:cs typeface="Georgia"/>
              </a:rPr>
              <a:t>is </a:t>
            </a:r>
            <a:r>
              <a:rPr sz="2400" spc="-155" dirty="0">
                <a:latin typeface="Georgia"/>
                <a:cs typeface="Georgia"/>
              </a:rPr>
              <a:t>being </a:t>
            </a:r>
            <a:r>
              <a:rPr sz="2400" spc="-160" dirty="0">
                <a:latin typeface="Georgia"/>
                <a:cs typeface="Georgia"/>
              </a:rPr>
              <a:t>accessed  </a:t>
            </a:r>
            <a:r>
              <a:rPr sz="2400" spc="-145" dirty="0">
                <a:latin typeface="Georgia"/>
                <a:cs typeface="Georgia"/>
              </a:rPr>
              <a:t>very </a:t>
            </a:r>
            <a:r>
              <a:rPr sz="2400" spc="-155" dirty="0">
                <a:latin typeface="Georgia"/>
                <a:cs typeface="Georgia"/>
              </a:rPr>
              <a:t>frequently </a:t>
            </a:r>
            <a:r>
              <a:rPr sz="2400" spc="-190" dirty="0">
                <a:latin typeface="Georgia"/>
                <a:cs typeface="Georgia"/>
              </a:rPr>
              <a:t>we </a:t>
            </a:r>
            <a:r>
              <a:rPr sz="2400" spc="-165" dirty="0">
                <a:latin typeface="Georgia"/>
                <a:cs typeface="Georgia"/>
              </a:rPr>
              <a:t>bring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170" dirty="0">
                <a:latin typeface="Georgia"/>
                <a:cs typeface="Georgia"/>
              </a:rPr>
              <a:t>that </a:t>
            </a:r>
            <a:r>
              <a:rPr sz="2400" spc="-175" dirty="0">
                <a:latin typeface="Georgia"/>
                <a:cs typeface="Georgia"/>
              </a:rPr>
              <a:t>variable in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65" dirty="0">
                <a:latin typeface="Georgia"/>
                <a:cs typeface="Georgia"/>
              </a:rPr>
              <a:t>register which </a:t>
            </a:r>
            <a:r>
              <a:rPr sz="2400" spc="-160" dirty="0">
                <a:latin typeface="Georgia"/>
                <a:cs typeface="Georgia"/>
              </a:rPr>
              <a:t>is </a:t>
            </a:r>
            <a:r>
              <a:rPr sz="2400" spc="-155" dirty="0">
                <a:latin typeface="Georgia"/>
                <a:cs typeface="Georgia"/>
              </a:rPr>
              <a:t>the </a:t>
            </a:r>
            <a:r>
              <a:rPr sz="2400" spc="-180" dirty="0">
                <a:latin typeface="Georgia"/>
                <a:cs typeface="Georgia"/>
              </a:rPr>
              <a:t>nearest </a:t>
            </a:r>
            <a:r>
              <a:rPr sz="2400" spc="-175" dirty="0">
                <a:latin typeface="Georgia"/>
                <a:cs typeface="Georgia"/>
              </a:rPr>
              <a:t>in 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85" dirty="0">
                <a:latin typeface="Georgia"/>
                <a:cs typeface="Georgia"/>
              </a:rPr>
              <a:t>hierarchy </a:t>
            </a:r>
            <a:r>
              <a:rPr sz="2400" spc="-90" dirty="0">
                <a:latin typeface="Georgia"/>
                <a:cs typeface="Georgia"/>
              </a:rPr>
              <a:t>for </a:t>
            </a:r>
            <a:r>
              <a:rPr sz="2400" spc="-150" dirty="0">
                <a:latin typeface="Georgia"/>
                <a:cs typeface="Georgia"/>
              </a:rPr>
              <a:t>faster</a:t>
            </a:r>
            <a:r>
              <a:rPr sz="2400" spc="-245" dirty="0">
                <a:latin typeface="Georgia"/>
                <a:cs typeface="Georgia"/>
              </a:rPr>
              <a:t> </a:t>
            </a:r>
            <a:r>
              <a:rPr sz="2400" spc="-165" dirty="0">
                <a:latin typeface="Georgia"/>
                <a:cs typeface="Georgia"/>
              </a:rPr>
              <a:t>access.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Spatial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locality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20" dirty="0">
                <a:latin typeface="Georgia"/>
                <a:cs typeface="Georgia"/>
              </a:rPr>
              <a:t>This </a:t>
            </a:r>
            <a:r>
              <a:rPr sz="2400" spc="-160" dirty="0">
                <a:latin typeface="Georgia"/>
                <a:cs typeface="Georgia"/>
              </a:rPr>
              <a:t>type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150" dirty="0">
                <a:latin typeface="Georgia"/>
                <a:cs typeface="Georgia"/>
              </a:rPr>
              <a:t>optimization </a:t>
            </a:r>
            <a:r>
              <a:rPr sz="2400" spc="-200" dirty="0">
                <a:latin typeface="Georgia"/>
                <a:cs typeface="Georgia"/>
              </a:rPr>
              <a:t>assumes </a:t>
            </a:r>
            <a:r>
              <a:rPr sz="2400" spc="-170" dirty="0">
                <a:latin typeface="Georgia"/>
                <a:cs typeface="Georgia"/>
              </a:rPr>
              <a:t>that </a:t>
            </a:r>
            <a:r>
              <a:rPr sz="2400" spc="-80" dirty="0">
                <a:latin typeface="Georgia"/>
                <a:cs typeface="Georgia"/>
              </a:rPr>
              <a:t>if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40" dirty="0">
                <a:latin typeface="Georgia"/>
                <a:cs typeface="Georgia"/>
              </a:rPr>
              <a:t>location </a:t>
            </a:r>
            <a:r>
              <a:rPr sz="2400" spc="-195" dirty="0">
                <a:latin typeface="Georgia"/>
                <a:cs typeface="Georgia"/>
              </a:rPr>
              <a:t>has </a:t>
            </a:r>
            <a:r>
              <a:rPr sz="2400" spc="-165" dirty="0">
                <a:latin typeface="Georgia"/>
                <a:cs typeface="Georgia"/>
              </a:rPr>
              <a:t>been accessed </a:t>
            </a:r>
            <a:r>
              <a:rPr sz="2400" spc="-145" dirty="0">
                <a:latin typeface="Georgia"/>
                <a:cs typeface="Georgia"/>
              </a:rPr>
              <a:t>it </a:t>
            </a:r>
            <a:r>
              <a:rPr sz="2400" spc="-150" dirty="0">
                <a:latin typeface="Georgia"/>
                <a:cs typeface="Georgia"/>
              </a:rPr>
              <a:t>is  </a:t>
            </a:r>
            <a:r>
              <a:rPr sz="2400" spc="-165" dirty="0">
                <a:latin typeface="Georgia"/>
                <a:cs typeface="Georgia"/>
              </a:rPr>
              <a:t>highly likely </a:t>
            </a:r>
            <a:r>
              <a:rPr sz="2400" spc="-170" dirty="0">
                <a:latin typeface="Georgia"/>
                <a:cs typeface="Georgia"/>
              </a:rPr>
              <a:t>that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50" dirty="0">
                <a:latin typeface="Georgia"/>
                <a:cs typeface="Georgia"/>
              </a:rPr>
              <a:t>nearby/consecutive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40" dirty="0">
                <a:latin typeface="Georgia"/>
                <a:cs typeface="Georgia"/>
              </a:rPr>
              <a:t>location </a:t>
            </a:r>
            <a:r>
              <a:rPr sz="2400" spc="-150" dirty="0">
                <a:latin typeface="Georgia"/>
                <a:cs typeface="Georgia"/>
              </a:rPr>
              <a:t>will </a:t>
            </a:r>
            <a:r>
              <a:rPr sz="2400" spc="-145" dirty="0">
                <a:latin typeface="Georgia"/>
                <a:cs typeface="Georgia"/>
              </a:rPr>
              <a:t>be </a:t>
            </a:r>
            <a:r>
              <a:rPr sz="2400" spc="-165" dirty="0">
                <a:latin typeface="Georgia"/>
                <a:cs typeface="Georgia"/>
              </a:rPr>
              <a:t>accessed </a:t>
            </a:r>
            <a:r>
              <a:rPr sz="2400" spc="-204" dirty="0">
                <a:latin typeface="Georgia"/>
                <a:cs typeface="Georgia"/>
              </a:rPr>
              <a:t>as </a:t>
            </a:r>
            <a:r>
              <a:rPr sz="2400" spc="-165" dirty="0">
                <a:latin typeface="Georgia"/>
                <a:cs typeface="Georgia"/>
              </a:rPr>
              <a:t>well </a:t>
            </a:r>
            <a:r>
              <a:rPr sz="2400" spc="-204" dirty="0">
                <a:latin typeface="Georgia"/>
                <a:cs typeface="Georgia"/>
              </a:rPr>
              <a:t>and  </a:t>
            </a:r>
            <a:r>
              <a:rPr sz="2400" spc="-160" dirty="0">
                <a:latin typeface="Georgia"/>
                <a:cs typeface="Georgia"/>
              </a:rPr>
              <a:t>hence </a:t>
            </a:r>
            <a:r>
              <a:rPr sz="2400" spc="-180" dirty="0">
                <a:latin typeface="Georgia"/>
                <a:cs typeface="Georgia"/>
              </a:rPr>
              <a:t>we </a:t>
            </a:r>
            <a:r>
              <a:rPr sz="2400" spc="-160" dirty="0">
                <a:latin typeface="Georgia"/>
                <a:cs typeface="Georgia"/>
              </a:rPr>
              <a:t>bring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155" dirty="0">
                <a:latin typeface="Georgia"/>
                <a:cs typeface="Georgia"/>
              </a:rPr>
              <a:t>the </a:t>
            </a:r>
            <a:r>
              <a:rPr sz="2400" spc="-190" dirty="0">
                <a:latin typeface="Georgia"/>
                <a:cs typeface="Georgia"/>
              </a:rPr>
              <a:t>nearby </a:t>
            </a:r>
            <a:r>
              <a:rPr sz="2400" spc="-175" dirty="0">
                <a:latin typeface="Georgia"/>
                <a:cs typeface="Georgia"/>
              </a:rPr>
              <a:t>memory </a:t>
            </a:r>
            <a:r>
              <a:rPr sz="2400" spc="-150" dirty="0">
                <a:latin typeface="Georgia"/>
                <a:cs typeface="Georgia"/>
              </a:rPr>
              <a:t>references </a:t>
            </a:r>
            <a:r>
              <a:rPr sz="2400" spc="-90" dirty="0">
                <a:latin typeface="Georgia"/>
                <a:cs typeface="Georgia"/>
              </a:rPr>
              <a:t>too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90" dirty="0">
                <a:latin typeface="Georgia"/>
                <a:cs typeface="Georgia"/>
              </a:rPr>
              <a:t>nearby </a:t>
            </a:r>
            <a:r>
              <a:rPr sz="2400" spc="-180" dirty="0">
                <a:latin typeface="Georgia"/>
                <a:cs typeface="Georgia"/>
              </a:rPr>
              <a:t>memory </a:t>
            </a:r>
            <a:r>
              <a:rPr sz="2400" spc="-135" dirty="0">
                <a:latin typeface="Georgia"/>
                <a:cs typeface="Georgia"/>
              </a:rPr>
              <a:t>location </a:t>
            </a:r>
            <a:r>
              <a:rPr sz="2400" spc="-85" dirty="0">
                <a:latin typeface="Georgia"/>
                <a:cs typeface="Georgia"/>
              </a:rPr>
              <a:t>for  </a:t>
            </a:r>
            <a:r>
              <a:rPr sz="2400" spc="-150" dirty="0">
                <a:latin typeface="Georgia"/>
                <a:cs typeface="Georgia"/>
              </a:rPr>
              <a:t>faster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165" dirty="0">
                <a:latin typeface="Georgia"/>
                <a:cs typeface="Georgia"/>
              </a:rPr>
              <a:t>access.</a:t>
            </a:r>
            <a:endParaRPr sz="2400">
              <a:latin typeface="Georgia"/>
              <a:cs typeface="Georgia"/>
            </a:endParaRPr>
          </a:p>
          <a:p>
            <a:pPr marL="12700" marR="5715" algn="just">
              <a:lnSpc>
                <a:spcPct val="100000"/>
              </a:lnSpc>
            </a:pPr>
            <a:r>
              <a:rPr sz="2400" spc="-145" dirty="0">
                <a:latin typeface="Georgia"/>
                <a:cs typeface="Georgia"/>
              </a:rPr>
              <a:t>For </a:t>
            </a:r>
            <a:r>
              <a:rPr sz="2400" spc="-175" dirty="0">
                <a:latin typeface="Georgia"/>
                <a:cs typeface="Georgia"/>
              </a:rPr>
              <a:t>example, traversal </a:t>
            </a:r>
            <a:r>
              <a:rPr sz="2400" spc="-40" dirty="0">
                <a:latin typeface="Georgia"/>
                <a:cs typeface="Georgia"/>
              </a:rPr>
              <a:t>of </a:t>
            </a:r>
            <a:r>
              <a:rPr sz="2400" spc="-235" dirty="0">
                <a:latin typeface="Georgia"/>
                <a:cs typeface="Georgia"/>
              </a:rPr>
              <a:t>a </a:t>
            </a:r>
            <a:r>
              <a:rPr sz="2400" spc="-170" dirty="0">
                <a:latin typeface="Georgia"/>
                <a:cs typeface="Georgia"/>
              </a:rPr>
              <a:t>one-dimensional </a:t>
            </a:r>
            <a:r>
              <a:rPr sz="2400" spc="-204" dirty="0">
                <a:latin typeface="Georgia"/>
                <a:cs typeface="Georgia"/>
              </a:rPr>
              <a:t>array </a:t>
            </a:r>
            <a:r>
              <a:rPr sz="2400" spc="-175" dirty="0">
                <a:latin typeface="Georgia"/>
                <a:cs typeface="Georgia"/>
              </a:rPr>
              <a:t>in </a:t>
            </a:r>
            <a:r>
              <a:rPr sz="2400" spc="-210" dirty="0">
                <a:latin typeface="Georgia"/>
                <a:cs typeface="Georgia"/>
              </a:rPr>
              <a:t>any </a:t>
            </a:r>
            <a:r>
              <a:rPr sz="2400" spc="-145" dirty="0">
                <a:latin typeface="Georgia"/>
                <a:cs typeface="Georgia"/>
              </a:rPr>
              <a:t>instruction </a:t>
            </a:r>
            <a:r>
              <a:rPr sz="2400" spc="-155" dirty="0">
                <a:latin typeface="Georgia"/>
                <a:cs typeface="Georgia"/>
              </a:rPr>
              <a:t>set </a:t>
            </a:r>
            <a:r>
              <a:rPr sz="2400" spc="-150" dirty="0">
                <a:latin typeface="Georgia"/>
                <a:cs typeface="Georgia"/>
              </a:rPr>
              <a:t>will </a:t>
            </a:r>
            <a:r>
              <a:rPr sz="2400" spc="-140" dirty="0">
                <a:latin typeface="Georgia"/>
                <a:cs typeface="Georgia"/>
              </a:rPr>
              <a:t>benefit  </a:t>
            </a:r>
            <a:r>
              <a:rPr sz="2400" spc="-135" dirty="0">
                <a:latin typeface="Georgia"/>
                <a:cs typeface="Georgia"/>
              </a:rPr>
              <a:t>from </a:t>
            </a:r>
            <a:r>
              <a:rPr sz="2400" spc="-155" dirty="0">
                <a:latin typeface="Georgia"/>
                <a:cs typeface="Georgia"/>
              </a:rPr>
              <a:t>this</a:t>
            </a:r>
            <a:r>
              <a:rPr sz="2400" spc="160" dirty="0">
                <a:latin typeface="Georgia"/>
                <a:cs typeface="Georgia"/>
              </a:rPr>
              <a:t> </a:t>
            </a:r>
            <a:r>
              <a:rPr sz="2400" spc="-150" dirty="0">
                <a:latin typeface="Georgia"/>
                <a:cs typeface="Georgia"/>
              </a:rPr>
              <a:t>optimization.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5604" y="1246454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Main Memory</a:t>
            </a:r>
            <a:r>
              <a:rPr sz="4400" spc="-1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Organization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8107" y="2538983"/>
            <a:ext cx="7412735" cy="3745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211" y="932433"/>
            <a:ext cx="1005395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 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Access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(RAM)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90" dirty="0">
                <a:latin typeface="Georgia"/>
                <a:cs typeface="Georgia"/>
              </a:rPr>
              <a:t>It </a:t>
            </a:r>
            <a:r>
              <a:rPr sz="2000" spc="-130" dirty="0">
                <a:latin typeface="Georgia"/>
                <a:cs typeface="Georgia"/>
              </a:rPr>
              <a:t>is also called </a:t>
            </a:r>
            <a:r>
              <a:rPr sz="2000" spc="-145" dirty="0">
                <a:latin typeface="Georgia"/>
                <a:cs typeface="Georgia"/>
              </a:rPr>
              <a:t>read-write memory </a:t>
            </a:r>
            <a:r>
              <a:rPr sz="2000" spc="-105" dirty="0">
                <a:latin typeface="Georgia"/>
                <a:cs typeface="Georgia"/>
              </a:rPr>
              <a:t>or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75" dirty="0">
                <a:latin typeface="Georgia"/>
                <a:cs typeface="Georgia"/>
              </a:rPr>
              <a:t>main </a:t>
            </a:r>
            <a:r>
              <a:rPr sz="2000" spc="-145" dirty="0">
                <a:latin typeface="Georgia"/>
                <a:cs typeface="Georgia"/>
              </a:rPr>
              <a:t>memory </a:t>
            </a:r>
            <a:r>
              <a:rPr sz="2000" spc="-105" dirty="0">
                <a:latin typeface="Georgia"/>
                <a:cs typeface="Georgia"/>
              </a:rPr>
              <a:t>or </a:t>
            </a:r>
            <a:r>
              <a:rPr sz="2000" spc="-130" dirty="0">
                <a:latin typeface="Georgia"/>
                <a:cs typeface="Georgia"/>
              </a:rPr>
              <a:t>the</a:t>
            </a:r>
            <a:r>
              <a:rPr sz="2000" spc="-330" dirty="0">
                <a:latin typeface="Georgia"/>
                <a:cs typeface="Georgia"/>
              </a:rPr>
              <a:t> </a:t>
            </a:r>
            <a:r>
              <a:rPr sz="2000" spc="-155" dirty="0">
                <a:latin typeface="Georgia"/>
                <a:cs typeface="Georgia"/>
              </a:rPr>
              <a:t>primary </a:t>
            </a:r>
            <a:r>
              <a:rPr sz="2000" spc="-160" dirty="0">
                <a:latin typeface="Georgia"/>
                <a:cs typeface="Georgia"/>
              </a:rPr>
              <a:t>memory.</a:t>
            </a:r>
            <a:endParaRPr sz="2000">
              <a:latin typeface="Georgia"/>
              <a:cs typeface="Georgia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85" dirty="0">
                <a:latin typeface="Georgia"/>
                <a:cs typeface="Georgia"/>
              </a:rPr>
              <a:t>The </a:t>
            </a:r>
            <a:r>
              <a:rPr sz="2000" spc="-140" dirty="0">
                <a:latin typeface="Georgia"/>
                <a:cs typeface="Georgia"/>
              </a:rPr>
              <a:t>programs </a:t>
            </a:r>
            <a:r>
              <a:rPr sz="2000" spc="-170" dirty="0">
                <a:latin typeface="Georgia"/>
                <a:cs typeface="Georgia"/>
              </a:rPr>
              <a:t>and </a:t>
            </a:r>
            <a:r>
              <a:rPr sz="2000" spc="-160" dirty="0">
                <a:latin typeface="Georgia"/>
                <a:cs typeface="Georgia"/>
              </a:rPr>
              <a:t>data </a:t>
            </a:r>
            <a:r>
              <a:rPr sz="2000" spc="-140" dirty="0">
                <a:latin typeface="Georgia"/>
                <a:cs typeface="Georgia"/>
              </a:rPr>
              <a:t>that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70" dirty="0">
                <a:latin typeface="Georgia"/>
                <a:cs typeface="Georgia"/>
              </a:rPr>
              <a:t>CPU </a:t>
            </a:r>
            <a:r>
              <a:rPr sz="2000" spc="-145" dirty="0">
                <a:latin typeface="Georgia"/>
                <a:cs typeface="Georgia"/>
              </a:rPr>
              <a:t>requires </a:t>
            </a:r>
            <a:r>
              <a:rPr sz="2000" spc="-150" dirty="0">
                <a:latin typeface="Georgia"/>
                <a:cs typeface="Georgia"/>
              </a:rPr>
              <a:t>during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20" dirty="0">
                <a:latin typeface="Georgia"/>
                <a:cs typeface="Georgia"/>
              </a:rPr>
              <a:t>execution </a:t>
            </a:r>
            <a:r>
              <a:rPr sz="2000" spc="-35" dirty="0">
                <a:latin typeface="Georgia"/>
                <a:cs typeface="Georgia"/>
              </a:rPr>
              <a:t>of </a:t>
            </a:r>
            <a:r>
              <a:rPr sz="2000" spc="-195" dirty="0">
                <a:latin typeface="Georgia"/>
                <a:cs typeface="Georgia"/>
              </a:rPr>
              <a:t>a </a:t>
            </a:r>
            <a:r>
              <a:rPr sz="2000" spc="-140" dirty="0">
                <a:latin typeface="Georgia"/>
                <a:cs typeface="Georgia"/>
              </a:rPr>
              <a:t>program </a:t>
            </a:r>
            <a:r>
              <a:rPr sz="2000" spc="-160" dirty="0">
                <a:latin typeface="Georgia"/>
                <a:cs typeface="Georgia"/>
              </a:rPr>
              <a:t>are </a:t>
            </a:r>
            <a:r>
              <a:rPr sz="2000" spc="-125" dirty="0">
                <a:latin typeface="Georgia"/>
                <a:cs typeface="Georgia"/>
              </a:rPr>
              <a:t>stored </a:t>
            </a:r>
            <a:r>
              <a:rPr sz="2000" spc="-145" dirty="0">
                <a:latin typeface="Georgia"/>
                <a:cs typeface="Georgia"/>
              </a:rPr>
              <a:t>in </a:t>
            </a:r>
            <a:r>
              <a:rPr sz="2000" spc="-130" dirty="0">
                <a:latin typeface="Georgia"/>
                <a:cs typeface="Georgia"/>
              </a:rPr>
              <a:t>this  </a:t>
            </a:r>
            <a:r>
              <a:rPr sz="2000" spc="-165" dirty="0">
                <a:latin typeface="Georgia"/>
                <a:cs typeface="Georgia"/>
              </a:rPr>
              <a:t>memory.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90" dirty="0">
                <a:latin typeface="Georgia"/>
                <a:cs typeface="Georgia"/>
              </a:rPr>
              <a:t>It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is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95" dirty="0">
                <a:latin typeface="Georgia"/>
                <a:cs typeface="Georgia"/>
              </a:rPr>
              <a:t>a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volatile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45" dirty="0">
                <a:latin typeface="Georgia"/>
                <a:cs typeface="Georgia"/>
              </a:rPr>
              <a:t>memory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70" dirty="0">
                <a:latin typeface="Georgia"/>
                <a:cs typeface="Georgia"/>
              </a:rPr>
              <a:t>as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60" dirty="0">
                <a:latin typeface="Georgia"/>
                <a:cs typeface="Georgia"/>
              </a:rPr>
              <a:t>data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is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05" dirty="0">
                <a:latin typeface="Georgia"/>
                <a:cs typeface="Georgia"/>
              </a:rPr>
              <a:t>lost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45" dirty="0">
                <a:latin typeface="Georgia"/>
                <a:cs typeface="Georgia"/>
              </a:rPr>
              <a:t>when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the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power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is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turned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5" dirty="0">
                <a:latin typeface="Georgia"/>
                <a:cs typeface="Georgia"/>
              </a:rPr>
              <a:t>off.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10" dirty="0">
                <a:latin typeface="Georgia"/>
                <a:cs typeface="Georgia"/>
              </a:rPr>
              <a:t>RAM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is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further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classified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14" dirty="0">
                <a:latin typeface="Georgia"/>
                <a:cs typeface="Georgia"/>
              </a:rPr>
              <a:t>into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two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types-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2"/>
              </a:rPr>
              <a:t>SRAM</a:t>
            </a:r>
            <a:r>
              <a:rPr sz="2000" dirty="0">
                <a:latin typeface="Georgia"/>
                <a:cs typeface="Georgia"/>
                <a:hlinkClick r:id="rId2"/>
              </a:rPr>
              <a:t> </a:t>
            </a:r>
            <a:r>
              <a:rPr sz="2000" spc="-135" dirty="0">
                <a:latin typeface="Georgia"/>
                <a:cs typeface="Georgia"/>
              </a:rPr>
              <a:t>(Static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155" dirty="0">
                <a:latin typeface="Georgia"/>
                <a:cs typeface="Georgia"/>
              </a:rPr>
              <a:t>Random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spc="-90" dirty="0">
                <a:latin typeface="Georgia"/>
                <a:cs typeface="Georgia"/>
              </a:rPr>
              <a:t>Access</a:t>
            </a:r>
            <a:endParaRPr sz="20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000" spc="-145" dirty="0">
                <a:latin typeface="Georgia"/>
                <a:cs typeface="Georgia"/>
              </a:rPr>
              <a:t>Memory) </a:t>
            </a:r>
            <a:r>
              <a:rPr sz="2000" spc="-170" dirty="0">
                <a:latin typeface="Georgia"/>
                <a:cs typeface="Georgia"/>
              </a:rPr>
              <a:t>and </a:t>
            </a:r>
            <a:r>
              <a:rPr sz="2000" u="sng" spc="-7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3"/>
              </a:rPr>
              <a:t>DRAM</a:t>
            </a:r>
            <a:r>
              <a:rPr sz="2000" spc="-70" dirty="0">
                <a:latin typeface="Georgia"/>
                <a:cs typeface="Georgia"/>
                <a:hlinkClick r:id="rId3"/>
              </a:rPr>
              <a:t> </a:t>
            </a:r>
            <a:r>
              <a:rPr sz="2000" spc="-130" dirty="0">
                <a:latin typeface="Georgia"/>
                <a:cs typeface="Georgia"/>
              </a:rPr>
              <a:t>(Dynamic </a:t>
            </a:r>
            <a:r>
              <a:rPr sz="2000" spc="-160" dirty="0">
                <a:latin typeface="Georgia"/>
                <a:cs typeface="Georgia"/>
              </a:rPr>
              <a:t>Random </a:t>
            </a:r>
            <a:r>
              <a:rPr sz="2000" spc="-90" dirty="0">
                <a:latin typeface="Georgia"/>
                <a:cs typeface="Georgia"/>
              </a:rPr>
              <a:t>Access</a:t>
            </a:r>
            <a:r>
              <a:rPr sz="2000" spc="-290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Memory).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Read-Only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(ROM)</a:t>
            </a:r>
            <a:endParaRPr sz="2000">
              <a:latin typeface="Times New Roman"/>
              <a:cs typeface="Times New Roman"/>
            </a:endParaRPr>
          </a:p>
          <a:p>
            <a:pPr marL="355600" marR="26098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25" dirty="0">
                <a:latin typeface="Georgia"/>
                <a:cs typeface="Georgia"/>
              </a:rPr>
              <a:t>Stores </a:t>
            </a:r>
            <a:r>
              <a:rPr sz="2000" spc="-120" dirty="0">
                <a:latin typeface="Georgia"/>
                <a:cs typeface="Georgia"/>
              </a:rPr>
              <a:t>crucial information </a:t>
            </a:r>
            <a:r>
              <a:rPr sz="2000" spc="-140" dirty="0">
                <a:latin typeface="Georgia"/>
                <a:cs typeface="Georgia"/>
              </a:rPr>
              <a:t>essential </a:t>
            </a:r>
            <a:r>
              <a:rPr sz="2000" spc="-85" dirty="0">
                <a:latin typeface="Georgia"/>
                <a:cs typeface="Georgia"/>
              </a:rPr>
              <a:t>to </a:t>
            </a:r>
            <a:r>
              <a:rPr sz="2000" spc="-135" dirty="0">
                <a:latin typeface="Georgia"/>
                <a:cs typeface="Georgia"/>
              </a:rPr>
              <a:t>operate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40" dirty="0">
                <a:latin typeface="Georgia"/>
                <a:cs typeface="Georgia"/>
              </a:rPr>
              <a:t>system, </a:t>
            </a:r>
            <a:r>
              <a:rPr sz="2000" spc="-135" dirty="0">
                <a:latin typeface="Georgia"/>
                <a:cs typeface="Georgia"/>
              </a:rPr>
              <a:t>like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40" dirty="0">
                <a:latin typeface="Georgia"/>
                <a:cs typeface="Georgia"/>
              </a:rPr>
              <a:t>program essential </a:t>
            </a:r>
            <a:r>
              <a:rPr sz="2000" spc="-85" dirty="0">
                <a:latin typeface="Georgia"/>
                <a:cs typeface="Georgia"/>
              </a:rPr>
              <a:t>to boot </a:t>
            </a:r>
            <a:r>
              <a:rPr sz="2000" spc="-130" dirty="0">
                <a:latin typeface="Georgia"/>
                <a:cs typeface="Georgia"/>
              </a:rPr>
              <a:t>the  </a:t>
            </a:r>
            <a:r>
              <a:rPr sz="2000" spc="-135" dirty="0">
                <a:latin typeface="Georgia"/>
                <a:cs typeface="Georgia"/>
              </a:rPr>
              <a:t>computer.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90" dirty="0">
                <a:latin typeface="Georgia"/>
                <a:cs typeface="Georgia"/>
              </a:rPr>
              <a:t>It </a:t>
            </a:r>
            <a:r>
              <a:rPr sz="2000" spc="-130" dirty="0">
                <a:latin typeface="Georgia"/>
                <a:cs typeface="Georgia"/>
              </a:rPr>
              <a:t>is</a:t>
            </a:r>
            <a:r>
              <a:rPr sz="2000" spc="114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non-volatile.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35" dirty="0">
                <a:latin typeface="Georgia"/>
                <a:cs typeface="Georgia"/>
              </a:rPr>
              <a:t>Always </a:t>
            </a:r>
            <a:r>
              <a:rPr sz="2000" spc="-150" dirty="0">
                <a:latin typeface="Georgia"/>
                <a:cs typeface="Georgia"/>
              </a:rPr>
              <a:t>retains </a:t>
            </a:r>
            <a:r>
              <a:rPr sz="2000" spc="-125" dirty="0">
                <a:latin typeface="Georgia"/>
                <a:cs typeface="Georgia"/>
              </a:rPr>
              <a:t>its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50" dirty="0">
                <a:latin typeface="Georgia"/>
                <a:cs typeface="Georgia"/>
              </a:rPr>
              <a:t>data.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30" dirty="0">
                <a:latin typeface="Georgia"/>
                <a:cs typeface="Georgia"/>
              </a:rPr>
              <a:t>Used </a:t>
            </a:r>
            <a:r>
              <a:rPr sz="2000" spc="-145" dirty="0">
                <a:latin typeface="Georgia"/>
                <a:cs typeface="Georgia"/>
              </a:rPr>
              <a:t>in embedded systems </a:t>
            </a:r>
            <a:r>
              <a:rPr sz="2000" spc="-110" dirty="0">
                <a:latin typeface="Georgia"/>
                <a:cs typeface="Georgia"/>
              </a:rPr>
              <a:t>or </a:t>
            </a:r>
            <a:r>
              <a:rPr sz="2000" spc="-140" dirty="0">
                <a:latin typeface="Georgia"/>
                <a:cs typeface="Georgia"/>
              </a:rPr>
              <a:t>where </a:t>
            </a:r>
            <a:r>
              <a:rPr sz="2000" spc="-130" dirty="0">
                <a:latin typeface="Georgia"/>
                <a:cs typeface="Georgia"/>
              </a:rPr>
              <a:t>the </a:t>
            </a:r>
            <a:r>
              <a:rPr sz="2000" spc="-150" dirty="0">
                <a:latin typeface="Georgia"/>
                <a:cs typeface="Georgia"/>
              </a:rPr>
              <a:t>programming </a:t>
            </a:r>
            <a:r>
              <a:rPr sz="2000" spc="-145" dirty="0">
                <a:latin typeface="Georgia"/>
                <a:cs typeface="Georgia"/>
              </a:rPr>
              <a:t>needs</a:t>
            </a:r>
            <a:r>
              <a:rPr sz="2000" spc="-90" dirty="0">
                <a:latin typeface="Georgia"/>
                <a:cs typeface="Georgia"/>
              </a:rPr>
              <a:t> </a:t>
            </a:r>
            <a:r>
              <a:rPr sz="2000" spc="-110" dirty="0">
                <a:latin typeface="Georgia"/>
                <a:cs typeface="Georgia"/>
              </a:rPr>
              <a:t>no </a:t>
            </a:r>
            <a:r>
              <a:rPr sz="2000" spc="-140" dirty="0">
                <a:latin typeface="Georgia"/>
                <a:cs typeface="Georgia"/>
              </a:rPr>
              <a:t>change.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30" dirty="0">
                <a:latin typeface="Georgia"/>
                <a:cs typeface="Georgia"/>
              </a:rPr>
              <a:t>Used </a:t>
            </a:r>
            <a:r>
              <a:rPr sz="2000" spc="-145" dirty="0">
                <a:latin typeface="Georgia"/>
                <a:cs typeface="Georgia"/>
              </a:rPr>
              <a:t>in </a:t>
            </a:r>
            <a:r>
              <a:rPr sz="2000" spc="-125" dirty="0">
                <a:latin typeface="Georgia"/>
                <a:cs typeface="Georgia"/>
              </a:rPr>
              <a:t>calculators </a:t>
            </a:r>
            <a:r>
              <a:rPr sz="2000" spc="-170" dirty="0">
                <a:latin typeface="Georgia"/>
                <a:cs typeface="Georgia"/>
              </a:rPr>
              <a:t>and </a:t>
            </a:r>
            <a:r>
              <a:rPr sz="2000" spc="-145" dirty="0">
                <a:latin typeface="Georgia"/>
                <a:cs typeface="Georgia"/>
              </a:rPr>
              <a:t>peripheral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devices.</a:t>
            </a:r>
            <a:endParaRPr sz="2000">
              <a:latin typeface="Georgia"/>
              <a:cs typeface="Georgia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10" dirty="0">
                <a:latin typeface="Georgia"/>
                <a:cs typeface="Georgia"/>
              </a:rPr>
              <a:t>ROM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is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further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20" dirty="0">
                <a:latin typeface="Georgia"/>
                <a:cs typeface="Georgia"/>
              </a:rPr>
              <a:t>classified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14" dirty="0">
                <a:latin typeface="Georgia"/>
                <a:cs typeface="Georgia"/>
              </a:rPr>
              <a:t>into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spc="-95" dirty="0">
                <a:latin typeface="Georgia"/>
                <a:cs typeface="Georgia"/>
              </a:rPr>
              <a:t>four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30" dirty="0">
                <a:latin typeface="Georgia"/>
                <a:cs typeface="Georgia"/>
              </a:rPr>
              <a:t>types-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25" dirty="0">
                <a:latin typeface="Georgia"/>
                <a:cs typeface="Georgia"/>
              </a:rPr>
              <a:t>MROM,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u="sng" spc="-10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4"/>
              </a:rPr>
              <a:t>PROM</a:t>
            </a:r>
            <a:r>
              <a:rPr sz="2000" spc="-105" dirty="0">
                <a:latin typeface="Georgia"/>
                <a:cs typeface="Georgia"/>
              </a:rPr>
              <a:t>,</a:t>
            </a:r>
            <a:r>
              <a:rPr sz="2000" spc="15" dirty="0">
                <a:latin typeface="Georgia"/>
                <a:cs typeface="Georgia"/>
                <a:hlinkClick r:id="rId5"/>
              </a:rPr>
              <a:t> 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5"/>
              </a:rPr>
              <a:t>EPROM</a:t>
            </a:r>
            <a:r>
              <a:rPr sz="2000" spc="-90" dirty="0">
                <a:latin typeface="Georgia"/>
                <a:cs typeface="Georgia"/>
              </a:rPr>
              <a:t>,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70" dirty="0">
                <a:latin typeface="Georgia"/>
                <a:cs typeface="Georgia"/>
              </a:rPr>
              <a:t>and</a:t>
            </a:r>
            <a:r>
              <a:rPr sz="2000" spc="20" dirty="0">
                <a:latin typeface="Georgia"/>
                <a:cs typeface="Georgia"/>
                <a:hlinkClick r:id="rId6"/>
              </a:rPr>
              <a:t> 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  <a:hlinkClick r:id="rId6"/>
              </a:rPr>
              <a:t>EEPROM</a:t>
            </a:r>
            <a:r>
              <a:rPr sz="2000" spc="-75" dirty="0"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511" y="821436"/>
            <a:ext cx="9480804" cy="529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1267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Georgia</vt:lpstr>
      <vt:lpstr>Times New Roman</vt:lpstr>
      <vt:lpstr>Office Theme</vt:lpstr>
      <vt:lpstr>Hierarchical memory  system</vt:lpstr>
      <vt:lpstr>Hierarchical Memory System</vt:lpstr>
      <vt:lpstr>PowerPoint Presentation</vt:lpstr>
      <vt:lpstr>Characteristics of Hierarchical memory system</vt:lpstr>
      <vt:lpstr>Principle of Locality of Reference</vt:lpstr>
      <vt:lpstr>PowerPoint Presentation</vt:lpstr>
      <vt:lpstr>Main Memory Organization</vt:lpstr>
      <vt:lpstr>PowerPoint Presentation</vt:lpstr>
      <vt:lpstr>PowerPoint Presentation</vt:lpstr>
      <vt:lpstr>PowerPoint Presentation</vt:lpstr>
      <vt:lpstr>Cache memory Organization</vt:lpstr>
      <vt:lpstr>PowerPoint Presentation</vt:lpstr>
      <vt:lpstr>PowerPoint Presentation</vt:lpstr>
      <vt:lpstr>Mapping Functions</vt:lpstr>
      <vt:lpstr>1. Direct Mapping</vt:lpstr>
      <vt:lpstr>PowerPoint Presentation</vt:lpstr>
      <vt:lpstr>Direct Mapping Address Structure</vt:lpstr>
      <vt:lpstr>Direct Mapping Cache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memory system</dc:title>
  <dc:creator>Smita Mande</dc:creator>
  <cp:lastModifiedBy>A</cp:lastModifiedBy>
  <cp:revision>1</cp:revision>
  <dcterms:created xsi:type="dcterms:W3CDTF">2023-03-15T18:06:12Z</dcterms:created>
  <dcterms:modified xsi:type="dcterms:W3CDTF">2023-04-05T12:49:55Z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2023-03-15T00:00:00Z</vt:filetime>
  </property>
</Properties>
</file>