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21253" y="611200"/>
            <a:ext cx="634949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313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7313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313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7313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51404" cy="6859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1952" y="627964"/>
            <a:ext cx="824103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7313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07055" y="2606420"/>
            <a:ext cx="8711565" cy="2591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7313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8270" y="1087373"/>
            <a:ext cx="61226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252525"/>
                </a:solidFill>
                <a:latin typeface="URW Gothic"/>
                <a:cs typeface="URW Gothic"/>
              </a:rPr>
              <a:t>Parallel</a:t>
            </a:r>
            <a:r>
              <a:rPr sz="5400" spc="-100" dirty="0">
                <a:solidFill>
                  <a:srgbClr val="252525"/>
                </a:solidFill>
                <a:latin typeface="URW Gothic"/>
                <a:cs typeface="URW Gothic"/>
              </a:rPr>
              <a:t> </a:t>
            </a:r>
            <a:r>
              <a:rPr sz="5400" dirty="0">
                <a:solidFill>
                  <a:srgbClr val="252525"/>
                </a:solidFill>
                <a:latin typeface="URW Gothic"/>
                <a:cs typeface="URW Gothic"/>
              </a:rPr>
              <a:t>Processing  </a:t>
            </a:r>
            <a:r>
              <a:rPr sz="5400" spc="-5" dirty="0">
                <a:solidFill>
                  <a:srgbClr val="252525"/>
                </a:solidFill>
                <a:latin typeface="URW Gothic"/>
                <a:cs typeface="URW Gothic"/>
              </a:rPr>
              <a:t>Paradigm</a:t>
            </a:r>
            <a:endParaRPr sz="5400">
              <a:latin typeface="URW Gothic"/>
              <a:cs typeface="URW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1032" y="1199388"/>
            <a:ext cx="9930765" cy="3796665"/>
          </a:xfrm>
          <a:custGeom>
            <a:avLst/>
            <a:gdLst/>
            <a:ahLst/>
            <a:cxnLst/>
            <a:rect l="l" t="t" r="r" b="b"/>
            <a:pathLst>
              <a:path w="9930765" h="3796665">
                <a:moveTo>
                  <a:pt x="9930384" y="0"/>
                </a:moveTo>
                <a:lnTo>
                  <a:pt x="0" y="0"/>
                </a:lnTo>
                <a:lnTo>
                  <a:pt x="0" y="3796284"/>
                </a:lnTo>
                <a:lnTo>
                  <a:pt x="9930384" y="3796284"/>
                </a:lnTo>
                <a:lnTo>
                  <a:pt x="9930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8585" y="1184909"/>
            <a:ext cx="990155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Font typeface="Times New Roman"/>
              <a:buAutoNum type="arabicPeriod"/>
              <a:tabLst>
                <a:tab pos="243204" algn="l"/>
              </a:tabLst>
            </a:pP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Multiplicity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Functional</a:t>
            </a:r>
            <a:r>
              <a:rPr sz="2000" b="1" spc="-1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Unit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114" dirty="0">
                <a:solidFill>
                  <a:srgbClr val="212121"/>
                </a:solidFill>
                <a:latin typeface="Georgia"/>
                <a:cs typeface="Georgia"/>
              </a:rPr>
              <a:t>In </a:t>
            </a:r>
            <a:r>
              <a:rPr sz="2000" spc="-145" dirty="0">
                <a:solidFill>
                  <a:srgbClr val="212121"/>
                </a:solidFill>
                <a:latin typeface="Georgia"/>
                <a:cs typeface="Georgia"/>
              </a:rPr>
              <a:t>earlier </a:t>
            </a:r>
            <a:r>
              <a:rPr sz="2000" spc="-135" dirty="0">
                <a:solidFill>
                  <a:srgbClr val="212121"/>
                </a:solidFill>
                <a:latin typeface="Georgia"/>
                <a:cs typeface="Georgia"/>
              </a:rPr>
              <a:t>computers, </a:t>
            </a:r>
            <a:r>
              <a:rPr sz="2000" spc="-130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000" spc="-70" dirty="0">
                <a:solidFill>
                  <a:srgbClr val="212121"/>
                </a:solidFill>
                <a:latin typeface="Georgia"/>
                <a:cs typeface="Georgia"/>
              </a:rPr>
              <a:t>CPU </a:t>
            </a:r>
            <a:r>
              <a:rPr sz="2000" spc="-120" dirty="0">
                <a:solidFill>
                  <a:srgbClr val="212121"/>
                </a:solidFill>
                <a:latin typeface="Georgia"/>
                <a:cs typeface="Georgia"/>
              </a:rPr>
              <a:t>consists </a:t>
            </a:r>
            <a:r>
              <a:rPr sz="2000" spc="-35" dirty="0">
                <a:solidFill>
                  <a:srgbClr val="212121"/>
                </a:solidFill>
                <a:latin typeface="Georgia"/>
                <a:cs typeface="Georgia"/>
              </a:rPr>
              <a:t>of </a:t>
            </a:r>
            <a:r>
              <a:rPr sz="2000" spc="-125" dirty="0">
                <a:solidFill>
                  <a:srgbClr val="212121"/>
                </a:solidFill>
                <a:latin typeface="Georgia"/>
                <a:cs typeface="Georgia"/>
              </a:rPr>
              <a:t>only </a:t>
            </a:r>
            <a:r>
              <a:rPr sz="2000" spc="-120" dirty="0">
                <a:solidFill>
                  <a:srgbClr val="212121"/>
                </a:solidFill>
                <a:latin typeface="Georgia"/>
                <a:cs typeface="Georgia"/>
              </a:rPr>
              <a:t>one </a:t>
            </a:r>
            <a:r>
              <a:rPr sz="2000" spc="-140" dirty="0">
                <a:solidFill>
                  <a:srgbClr val="212121"/>
                </a:solidFill>
                <a:latin typeface="Georgia"/>
                <a:cs typeface="Georgia"/>
              </a:rPr>
              <a:t>arithmetic </a:t>
            </a:r>
            <a:r>
              <a:rPr sz="2000" spc="-100" dirty="0">
                <a:solidFill>
                  <a:srgbClr val="212121"/>
                </a:solidFill>
                <a:latin typeface="Georgia"/>
                <a:cs typeface="Georgia"/>
              </a:rPr>
              <a:t>logic </a:t>
            </a:r>
            <a:r>
              <a:rPr sz="2000" spc="-145" dirty="0">
                <a:solidFill>
                  <a:srgbClr val="212121"/>
                </a:solidFill>
                <a:latin typeface="Georgia"/>
                <a:cs typeface="Georgia"/>
              </a:rPr>
              <a:t>unit </a:t>
            </a:r>
            <a:r>
              <a:rPr sz="2000" spc="-130" dirty="0">
                <a:solidFill>
                  <a:srgbClr val="212121"/>
                </a:solidFill>
                <a:latin typeface="Georgia"/>
                <a:cs typeface="Georgia"/>
              </a:rPr>
              <a:t>which </a:t>
            </a:r>
            <a:r>
              <a:rPr sz="2000" spc="-150" dirty="0">
                <a:solidFill>
                  <a:srgbClr val="212121"/>
                </a:solidFill>
                <a:latin typeface="Georgia"/>
                <a:cs typeface="Georgia"/>
              </a:rPr>
              <a:t>used </a:t>
            </a:r>
            <a:r>
              <a:rPr sz="2000" spc="-85" dirty="0">
                <a:solidFill>
                  <a:srgbClr val="212121"/>
                </a:solidFill>
                <a:latin typeface="Georgia"/>
                <a:cs typeface="Georgia"/>
              </a:rPr>
              <a:t>to </a:t>
            </a:r>
            <a:r>
              <a:rPr sz="2000" spc="-114" dirty="0">
                <a:solidFill>
                  <a:srgbClr val="212121"/>
                </a:solidFill>
                <a:latin typeface="Georgia"/>
                <a:cs typeface="Georgia"/>
              </a:rPr>
              <a:t>perform </a:t>
            </a:r>
            <a:r>
              <a:rPr sz="2000" spc="-125" dirty="0">
                <a:solidFill>
                  <a:srgbClr val="212121"/>
                </a:solidFill>
                <a:latin typeface="Georgia"/>
                <a:cs typeface="Georgia"/>
              </a:rPr>
              <a:t>only  </a:t>
            </a:r>
            <a:r>
              <a:rPr sz="2000" spc="-120" dirty="0">
                <a:solidFill>
                  <a:srgbClr val="212121"/>
                </a:solidFill>
                <a:latin typeface="Georgia"/>
                <a:cs typeface="Georgia"/>
              </a:rPr>
              <a:t>one </a:t>
            </a:r>
            <a:r>
              <a:rPr sz="2000" spc="-110" dirty="0">
                <a:solidFill>
                  <a:srgbClr val="212121"/>
                </a:solidFill>
                <a:latin typeface="Georgia"/>
                <a:cs typeface="Georgia"/>
              </a:rPr>
              <a:t>function </a:t>
            </a:r>
            <a:r>
              <a:rPr sz="2000" spc="-155" dirty="0">
                <a:solidFill>
                  <a:srgbClr val="212121"/>
                </a:solidFill>
                <a:latin typeface="Georgia"/>
                <a:cs typeface="Georgia"/>
              </a:rPr>
              <a:t>at </a:t>
            </a:r>
            <a:r>
              <a:rPr sz="2000" spc="-195" dirty="0">
                <a:solidFill>
                  <a:srgbClr val="212121"/>
                </a:solidFill>
                <a:latin typeface="Georgia"/>
                <a:cs typeface="Georgia"/>
              </a:rPr>
              <a:t>a</a:t>
            </a:r>
            <a:r>
              <a:rPr sz="2000" spc="-16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212121"/>
                </a:solidFill>
                <a:latin typeface="Georgia"/>
                <a:cs typeface="Georgia"/>
              </a:rPr>
              <a:t>time.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spc="-100" dirty="0">
                <a:solidFill>
                  <a:srgbClr val="212121"/>
                </a:solidFill>
                <a:latin typeface="Georgia"/>
                <a:cs typeface="Georgia"/>
              </a:rPr>
              <a:t>This </a:t>
            </a:r>
            <a:r>
              <a:rPr sz="2000" spc="-125" dirty="0">
                <a:solidFill>
                  <a:srgbClr val="212121"/>
                </a:solidFill>
                <a:latin typeface="Georgia"/>
                <a:cs typeface="Georgia"/>
              </a:rPr>
              <a:t>slows </a:t>
            </a:r>
            <a:r>
              <a:rPr sz="2000" spc="-130" dirty="0">
                <a:solidFill>
                  <a:srgbClr val="212121"/>
                </a:solidFill>
                <a:latin typeface="Georgia"/>
                <a:cs typeface="Georgia"/>
              </a:rPr>
              <a:t>down the </a:t>
            </a:r>
            <a:r>
              <a:rPr sz="2000" spc="-120" dirty="0">
                <a:solidFill>
                  <a:srgbClr val="212121"/>
                </a:solidFill>
                <a:latin typeface="Georgia"/>
                <a:cs typeface="Georgia"/>
              </a:rPr>
              <a:t>execution </a:t>
            </a:r>
            <a:r>
              <a:rPr sz="2000" spc="-35" dirty="0">
                <a:solidFill>
                  <a:srgbClr val="212121"/>
                </a:solidFill>
                <a:latin typeface="Georgia"/>
                <a:cs typeface="Georgia"/>
              </a:rPr>
              <a:t>of </a:t>
            </a:r>
            <a:r>
              <a:rPr sz="2000" spc="-130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000" spc="-114" dirty="0">
                <a:solidFill>
                  <a:srgbClr val="212121"/>
                </a:solidFill>
                <a:latin typeface="Georgia"/>
                <a:cs typeface="Georgia"/>
              </a:rPr>
              <a:t>long </a:t>
            </a:r>
            <a:r>
              <a:rPr sz="2000" spc="-135" dirty="0">
                <a:solidFill>
                  <a:srgbClr val="212121"/>
                </a:solidFill>
                <a:latin typeface="Georgia"/>
                <a:cs typeface="Georgia"/>
              </a:rPr>
              <a:t>sequence </a:t>
            </a:r>
            <a:r>
              <a:rPr sz="2000" spc="-35" dirty="0">
                <a:solidFill>
                  <a:srgbClr val="212121"/>
                </a:solidFill>
                <a:latin typeface="Georgia"/>
                <a:cs typeface="Georgia"/>
              </a:rPr>
              <a:t>of </a:t>
            </a:r>
            <a:r>
              <a:rPr sz="2000" spc="-140" dirty="0">
                <a:solidFill>
                  <a:srgbClr val="212121"/>
                </a:solidFill>
                <a:latin typeface="Georgia"/>
                <a:cs typeface="Georgia"/>
              </a:rPr>
              <a:t>arithmetic</a:t>
            </a:r>
            <a:r>
              <a:rPr sz="2000" spc="114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25" dirty="0">
                <a:solidFill>
                  <a:srgbClr val="212121"/>
                </a:solidFill>
                <a:latin typeface="Georgia"/>
                <a:cs typeface="Georgia"/>
              </a:rPr>
              <a:t>instructions.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spc="-110" dirty="0">
                <a:solidFill>
                  <a:srgbClr val="212121"/>
                </a:solidFill>
                <a:latin typeface="Georgia"/>
                <a:cs typeface="Georgia"/>
              </a:rPr>
              <a:t>To </a:t>
            </a:r>
            <a:r>
              <a:rPr sz="2000" spc="-120" dirty="0">
                <a:solidFill>
                  <a:srgbClr val="212121"/>
                </a:solidFill>
                <a:latin typeface="Georgia"/>
                <a:cs typeface="Georgia"/>
              </a:rPr>
              <a:t>overcome </a:t>
            </a:r>
            <a:r>
              <a:rPr sz="2000" spc="-130" dirty="0">
                <a:solidFill>
                  <a:srgbClr val="212121"/>
                </a:solidFill>
                <a:latin typeface="Georgia"/>
                <a:cs typeface="Georgia"/>
              </a:rPr>
              <a:t>this the </a:t>
            </a:r>
            <a:r>
              <a:rPr sz="2000" spc="-120" dirty="0">
                <a:solidFill>
                  <a:srgbClr val="212121"/>
                </a:solidFill>
                <a:latin typeface="Georgia"/>
                <a:cs typeface="Georgia"/>
              </a:rPr>
              <a:t>functional </a:t>
            </a:r>
            <a:r>
              <a:rPr sz="2000" spc="-140" dirty="0">
                <a:solidFill>
                  <a:srgbClr val="212121"/>
                </a:solidFill>
                <a:latin typeface="Georgia"/>
                <a:cs typeface="Georgia"/>
              </a:rPr>
              <a:t>units </a:t>
            </a:r>
            <a:r>
              <a:rPr sz="2000" spc="-35" dirty="0">
                <a:solidFill>
                  <a:srgbClr val="212121"/>
                </a:solidFill>
                <a:latin typeface="Georgia"/>
                <a:cs typeface="Georgia"/>
              </a:rPr>
              <a:t>of </a:t>
            </a:r>
            <a:r>
              <a:rPr sz="2000" spc="-130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000" spc="-70" dirty="0">
                <a:solidFill>
                  <a:srgbClr val="212121"/>
                </a:solidFill>
                <a:latin typeface="Georgia"/>
                <a:cs typeface="Georgia"/>
              </a:rPr>
              <a:t>CPU </a:t>
            </a:r>
            <a:r>
              <a:rPr sz="2000" spc="-140" dirty="0">
                <a:solidFill>
                  <a:srgbClr val="212121"/>
                </a:solidFill>
                <a:latin typeface="Georgia"/>
                <a:cs typeface="Georgia"/>
              </a:rPr>
              <a:t>can </a:t>
            </a:r>
            <a:r>
              <a:rPr sz="2000" spc="-120" dirty="0">
                <a:solidFill>
                  <a:srgbClr val="212121"/>
                </a:solidFill>
                <a:latin typeface="Georgia"/>
                <a:cs typeface="Georgia"/>
              </a:rPr>
              <a:t>be </a:t>
            </a:r>
            <a:r>
              <a:rPr sz="2000" spc="-140" dirty="0">
                <a:solidFill>
                  <a:srgbClr val="212121"/>
                </a:solidFill>
                <a:latin typeface="Georgia"/>
                <a:cs typeface="Georgia"/>
              </a:rPr>
              <a:t>increased </a:t>
            </a:r>
            <a:r>
              <a:rPr sz="2000" spc="-80" dirty="0">
                <a:solidFill>
                  <a:srgbClr val="212121"/>
                </a:solidFill>
                <a:latin typeface="Georgia"/>
                <a:cs typeface="Georgia"/>
              </a:rPr>
              <a:t>to </a:t>
            </a:r>
            <a:r>
              <a:rPr sz="2000" spc="-114" dirty="0">
                <a:solidFill>
                  <a:srgbClr val="212121"/>
                </a:solidFill>
                <a:latin typeface="Georgia"/>
                <a:cs typeface="Georgia"/>
              </a:rPr>
              <a:t>perform </a:t>
            </a:r>
            <a:r>
              <a:rPr sz="2000" spc="-145" dirty="0">
                <a:solidFill>
                  <a:srgbClr val="212121"/>
                </a:solidFill>
                <a:latin typeface="Georgia"/>
                <a:cs typeface="Georgia"/>
              </a:rPr>
              <a:t>parallel</a:t>
            </a:r>
            <a:r>
              <a:rPr sz="2000" spc="-10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75" dirty="0">
                <a:solidFill>
                  <a:srgbClr val="212121"/>
                </a:solidFill>
                <a:latin typeface="Georgia"/>
                <a:cs typeface="Georgia"/>
              </a:rPr>
              <a:t>and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spc="-150" dirty="0">
                <a:solidFill>
                  <a:srgbClr val="212121"/>
                </a:solidFill>
                <a:latin typeface="Georgia"/>
                <a:cs typeface="Georgia"/>
              </a:rPr>
              <a:t>simultaneous </a:t>
            </a:r>
            <a:r>
              <a:rPr sz="2000" spc="-140" dirty="0">
                <a:solidFill>
                  <a:srgbClr val="212121"/>
                </a:solidFill>
                <a:latin typeface="Georgia"/>
                <a:cs typeface="Georgia"/>
              </a:rPr>
              <a:t>arithmetic</a:t>
            </a:r>
            <a:r>
              <a:rPr sz="2000" spc="-19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212121"/>
                </a:solidFill>
                <a:latin typeface="Georgia"/>
                <a:cs typeface="Georgia"/>
              </a:rPr>
              <a:t>operations.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Georgia"/>
              <a:cs typeface="Georgia"/>
            </a:endParaRPr>
          </a:p>
          <a:p>
            <a:pPr marL="262255" indent="-25019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62890" algn="l"/>
              </a:tabLst>
            </a:pPr>
            <a:r>
              <a:rPr sz="20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Parallelism 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and 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Pipelining 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within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CPU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0" dirty="0">
                <a:solidFill>
                  <a:srgbClr val="212121"/>
                </a:solidFill>
                <a:latin typeface="Georgia"/>
                <a:cs typeface="Georgia"/>
              </a:rPr>
              <a:t>Parallel</a:t>
            </a:r>
            <a:r>
              <a:rPr sz="2000" spc="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55" dirty="0">
                <a:solidFill>
                  <a:srgbClr val="212121"/>
                </a:solidFill>
                <a:latin typeface="Georgia"/>
                <a:cs typeface="Georgia"/>
              </a:rPr>
              <a:t>adders</a:t>
            </a:r>
            <a:r>
              <a:rPr sz="2000" spc="-1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212121"/>
                </a:solidFill>
                <a:latin typeface="Georgia"/>
                <a:cs typeface="Georgia"/>
              </a:rPr>
              <a:t>can</a:t>
            </a:r>
            <a:r>
              <a:rPr sz="2000" spc="1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20" dirty="0">
                <a:solidFill>
                  <a:srgbClr val="212121"/>
                </a:solidFill>
                <a:latin typeface="Georgia"/>
                <a:cs typeface="Georgia"/>
              </a:rPr>
              <a:t>be</a:t>
            </a:r>
            <a:r>
              <a:rPr sz="2000" spc="1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212121"/>
                </a:solidFill>
                <a:latin typeface="Georgia"/>
                <a:cs typeface="Georgia"/>
              </a:rPr>
              <a:t>implemented</a:t>
            </a:r>
            <a:r>
              <a:rPr sz="2000" spc="2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212121"/>
                </a:solidFill>
                <a:latin typeface="Georgia"/>
                <a:cs typeface="Georgia"/>
              </a:rPr>
              <a:t>using</a:t>
            </a:r>
            <a:r>
              <a:rPr sz="2000" spc="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212121"/>
                </a:solidFill>
                <a:latin typeface="Georgia"/>
                <a:cs typeface="Georgia"/>
              </a:rPr>
              <a:t>techniques</a:t>
            </a:r>
            <a:r>
              <a:rPr sz="200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212121"/>
                </a:solidFill>
                <a:latin typeface="Georgia"/>
                <a:cs typeface="Georgia"/>
              </a:rPr>
              <a:t>such</a:t>
            </a:r>
            <a:r>
              <a:rPr sz="2000" spc="-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70" dirty="0">
                <a:solidFill>
                  <a:srgbClr val="212121"/>
                </a:solidFill>
                <a:latin typeface="Georgia"/>
                <a:cs typeface="Georgia"/>
              </a:rPr>
              <a:t>as</a:t>
            </a:r>
            <a:r>
              <a:rPr sz="2000" spc="1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25" dirty="0">
                <a:solidFill>
                  <a:srgbClr val="212121"/>
                </a:solidFill>
                <a:latin typeface="Georgia"/>
                <a:cs typeface="Georgia"/>
              </a:rPr>
              <a:t>carry-lookahead</a:t>
            </a:r>
            <a:r>
              <a:rPr sz="2000" spc="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70" dirty="0">
                <a:solidFill>
                  <a:srgbClr val="212121"/>
                </a:solidFill>
                <a:latin typeface="Georgia"/>
                <a:cs typeface="Georgia"/>
              </a:rPr>
              <a:t>and</a:t>
            </a:r>
            <a:r>
              <a:rPr sz="2000" spc="1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212121"/>
                </a:solidFill>
                <a:latin typeface="Georgia"/>
                <a:cs typeface="Georgia"/>
              </a:rPr>
              <a:t>carry-save.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000" spc="-145" dirty="0">
                <a:solidFill>
                  <a:srgbClr val="212121"/>
                </a:solidFill>
                <a:latin typeface="Georgia"/>
                <a:cs typeface="Georgia"/>
              </a:rPr>
              <a:t>multiplier </a:t>
            </a:r>
            <a:r>
              <a:rPr sz="2000" spc="-140" dirty="0">
                <a:solidFill>
                  <a:srgbClr val="212121"/>
                </a:solidFill>
                <a:latin typeface="Georgia"/>
                <a:cs typeface="Georgia"/>
              </a:rPr>
              <a:t>can </a:t>
            </a:r>
            <a:r>
              <a:rPr sz="2000" spc="-120" dirty="0">
                <a:solidFill>
                  <a:srgbClr val="212121"/>
                </a:solidFill>
                <a:latin typeface="Georgia"/>
                <a:cs typeface="Georgia"/>
              </a:rPr>
              <a:t>be recoded </a:t>
            </a:r>
            <a:r>
              <a:rPr sz="2000" spc="-80" dirty="0">
                <a:solidFill>
                  <a:srgbClr val="212121"/>
                </a:solidFill>
                <a:latin typeface="Georgia"/>
                <a:cs typeface="Georgia"/>
              </a:rPr>
              <a:t>to </a:t>
            </a:r>
            <a:r>
              <a:rPr sz="2000" spc="-150" dirty="0">
                <a:solidFill>
                  <a:srgbClr val="212121"/>
                </a:solidFill>
                <a:latin typeface="Georgia"/>
                <a:cs typeface="Georgia"/>
              </a:rPr>
              <a:t>eliminate </a:t>
            </a:r>
            <a:r>
              <a:rPr sz="2000" spc="-140" dirty="0">
                <a:solidFill>
                  <a:srgbClr val="212121"/>
                </a:solidFill>
                <a:latin typeface="Georgia"/>
                <a:cs typeface="Georgia"/>
              </a:rPr>
              <a:t>more </a:t>
            </a:r>
            <a:r>
              <a:rPr sz="2000" spc="-114" dirty="0">
                <a:solidFill>
                  <a:srgbClr val="212121"/>
                </a:solidFill>
                <a:latin typeface="Georgia"/>
                <a:cs typeface="Georgia"/>
              </a:rPr>
              <a:t>complex</a:t>
            </a:r>
            <a:r>
              <a:rPr sz="2000" spc="6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212121"/>
                </a:solidFill>
                <a:latin typeface="Georgia"/>
                <a:cs typeface="Georgia"/>
              </a:rPr>
              <a:t>calculations.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14756"/>
            <a:ext cx="7807959" cy="5229225"/>
            <a:chOff x="0" y="714756"/>
            <a:chExt cx="7807959" cy="5229225"/>
          </a:xfrm>
        </p:grpSpPr>
        <p:sp>
          <p:nvSpPr>
            <p:cNvPr id="3" name="object 3"/>
            <p:cNvSpPr/>
            <p:nvPr/>
          </p:nvSpPr>
          <p:spPr>
            <a:xfrm>
              <a:off x="461772" y="1173479"/>
              <a:ext cx="7341234" cy="4765675"/>
            </a:xfrm>
            <a:custGeom>
              <a:avLst/>
              <a:gdLst/>
              <a:ahLst/>
              <a:cxnLst/>
              <a:rect l="l" t="t" r="r" b="b"/>
              <a:pathLst>
                <a:path w="7341234" h="4765675">
                  <a:moveTo>
                    <a:pt x="7341108" y="0"/>
                  </a:moveTo>
                  <a:lnTo>
                    <a:pt x="0" y="0"/>
                  </a:lnTo>
                  <a:lnTo>
                    <a:pt x="0" y="4765548"/>
                  </a:lnTo>
                  <a:lnTo>
                    <a:pt x="7341108" y="4765548"/>
                  </a:lnTo>
                  <a:lnTo>
                    <a:pt x="7341108" y="0"/>
                  </a:lnTo>
                  <a:close/>
                </a:path>
              </a:pathLst>
            </a:custGeom>
            <a:solidFill>
              <a:srgbClr val="EBB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1772" y="1173479"/>
              <a:ext cx="7341234" cy="4765675"/>
            </a:xfrm>
            <a:custGeom>
              <a:avLst/>
              <a:gdLst/>
              <a:ahLst/>
              <a:cxnLst/>
              <a:rect l="l" t="t" r="r" b="b"/>
              <a:pathLst>
                <a:path w="7341234" h="4765675">
                  <a:moveTo>
                    <a:pt x="0" y="4765548"/>
                  </a:moveTo>
                  <a:lnTo>
                    <a:pt x="7341108" y="4765548"/>
                  </a:lnTo>
                  <a:lnTo>
                    <a:pt x="7341108" y="0"/>
                  </a:lnTo>
                  <a:lnTo>
                    <a:pt x="0" y="0"/>
                  </a:lnTo>
                  <a:lnTo>
                    <a:pt x="0" y="4765548"/>
                  </a:lnTo>
                  <a:close/>
                </a:path>
              </a:pathLst>
            </a:custGeom>
            <a:ln w="9525">
              <a:solidFill>
                <a:srgbClr val="D378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2523" y="1461261"/>
            <a:ext cx="634873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Lato"/>
              <a:buAutoNum type="arabicPeriod" startAt="3"/>
              <a:tabLst>
                <a:tab pos="255270" algn="l"/>
              </a:tabLst>
            </a:pPr>
            <a:r>
              <a:rPr sz="1800" b="1" spc="-5" dirty="0">
                <a:solidFill>
                  <a:srgbClr val="C00000"/>
                </a:solidFill>
                <a:latin typeface="Lato"/>
                <a:cs typeface="Lato"/>
              </a:rPr>
              <a:t>Overlapped </a:t>
            </a:r>
            <a:r>
              <a:rPr sz="1800" b="1" dirty="0">
                <a:solidFill>
                  <a:srgbClr val="C00000"/>
                </a:solidFill>
                <a:latin typeface="Lato"/>
                <a:cs typeface="Lato"/>
              </a:rPr>
              <a:t>CPU and </a:t>
            </a:r>
            <a:r>
              <a:rPr sz="1800" b="1" spc="-5" dirty="0">
                <a:solidFill>
                  <a:srgbClr val="C00000"/>
                </a:solidFill>
                <a:latin typeface="Lato"/>
                <a:cs typeface="Lato"/>
              </a:rPr>
              <a:t>I/O</a:t>
            </a:r>
            <a:r>
              <a:rPr sz="1800" b="1" spc="15" dirty="0">
                <a:solidFill>
                  <a:srgbClr val="C00000"/>
                </a:solidFill>
                <a:latin typeface="Lato"/>
                <a:cs typeface="Lato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Lato"/>
                <a:cs typeface="Lato"/>
              </a:rPr>
              <a:t>Operation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Lato"/>
              <a:buAutoNum type="arabicPeriod" startAt="3"/>
            </a:pP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To execute I/O operation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parallel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to the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CPU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operation we</a:t>
            </a:r>
            <a:r>
              <a:rPr sz="1800" spc="15" dirty="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can</a:t>
            </a:r>
            <a:endParaRPr sz="1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use I/O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controllers or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I/O</a:t>
            </a:r>
            <a:r>
              <a:rPr sz="1800" spc="-40" dirty="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processors.</a:t>
            </a:r>
            <a:endParaRPr sz="1800">
              <a:latin typeface="Lato"/>
              <a:cs typeface="Lato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For direct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information transfer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between the I/O device and the 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main memory,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direct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memory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access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(DMA)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can be used.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800">
              <a:latin typeface="Lato"/>
              <a:cs typeface="Lato"/>
            </a:endParaRPr>
          </a:p>
          <a:p>
            <a:pPr marL="254635" indent="-242570">
              <a:lnSpc>
                <a:spcPct val="100000"/>
              </a:lnSpc>
              <a:buAutoNum type="arabicPeriod" startAt="4"/>
              <a:tabLst>
                <a:tab pos="255270" algn="l"/>
              </a:tabLst>
            </a:pPr>
            <a:r>
              <a:rPr sz="1800" b="1" dirty="0">
                <a:solidFill>
                  <a:srgbClr val="C00000"/>
                </a:solidFill>
                <a:latin typeface="Lato"/>
                <a:cs typeface="Lato"/>
              </a:rPr>
              <a:t>Use Hierarchical Memory</a:t>
            </a:r>
            <a:r>
              <a:rPr sz="1800" b="1" spc="-5" dirty="0">
                <a:solidFill>
                  <a:srgbClr val="C00000"/>
                </a:solidFill>
                <a:latin typeface="Lato"/>
                <a:cs typeface="Lato"/>
              </a:rPr>
              <a:t> System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800">
              <a:latin typeface="Lato"/>
              <a:cs typeface="Lato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We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all are aware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of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the fact that the processing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speed of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the 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CPU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is 1000 times faster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than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memory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accessing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speed 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which results in slowing the processing</a:t>
            </a:r>
            <a:r>
              <a:rPr sz="1800" spc="-55" dirty="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speed.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Lato"/>
              <a:cs typeface="Lato"/>
            </a:endParaRPr>
          </a:p>
          <a:p>
            <a:pPr marL="12700" marR="6350" algn="just">
              <a:lnSpc>
                <a:spcPct val="100000"/>
              </a:lnSpc>
            </a:pP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To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overcome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this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speed </a:t>
            </a:r>
            <a:r>
              <a:rPr sz="1800" spc="5" dirty="0">
                <a:solidFill>
                  <a:srgbClr val="212121"/>
                </a:solidFill>
                <a:latin typeface="Lato"/>
                <a:cs typeface="Lato"/>
              </a:rPr>
              <a:t>gap 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hierarchical memory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system can  be</a:t>
            </a:r>
            <a:r>
              <a:rPr sz="1800" spc="-5" dirty="0">
                <a:solidFill>
                  <a:srgbClr val="212121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212121"/>
                </a:solidFill>
                <a:latin typeface="Lato"/>
                <a:cs typeface="Lato"/>
              </a:rPr>
              <a:t>used</a:t>
            </a:r>
            <a:endParaRPr sz="18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59040" y="1283208"/>
            <a:ext cx="4514088" cy="454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3391" y="8635"/>
            <a:ext cx="806386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5.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Balancing 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Subsystem</a:t>
            </a:r>
            <a:r>
              <a:rPr sz="2400" b="1" spc="-1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Bandwidth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spc="-105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400" spc="-150" dirty="0">
                <a:solidFill>
                  <a:srgbClr val="212121"/>
                </a:solidFill>
                <a:latin typeface="Georgia"/>
                <a:cs typeface="Georgia"/>
              </a:rPr>
              <a:t>processing </a:t>
            </a:r>
            <a:r>
              <a:rPr sz="2400" spc="-204" dirty="0">
                <a:solidFill>
                  <a:srgbClr val="212121"/>
                </a:solidFill>
                <a:latin typeface="Georgia"/>
                <a:cs typeface="Georgia"/>
              </a:rPr>
              <a:t>and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accessing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time </a:t>
            </a:r>
            <a:r>
              <a:rPr sz="2400" spc="-40" dirty="0">
                <a:solidFill>
                  <a:srgbClr val="212121"/>
                </a:solidFill>
                <a:latin typeface="Georgia"/>
                <a:cs typeface="Georgia"/>
              </a:rPr>
              <a:t>of </a:t>
            </a:r>
            <a:r>
              <a:rPr sz="2400" spc="-150" dirty="0">
                <a:solidFill>
                  <a:srgbClr val="212121"/>
                </a:solidFill>
                <a:latin typeface="Georgia"/>
                <a:cs typeface="Georgia"/>
              </a:rPr>
              <a:t>CPU, </a:t>
            </a:r>
            <a:r>
              <a:rPr sz="2400" spc="-215" dirty="0">
                <a:solidFill>
                  <a:srgbClr val="212121"/>
                </a:solidFill>
                <a:latin typeface="Georgia"/>
                <a:cs typeface="Georgia"/>
              </a:rPr>
              <a:t>main </a:t>
            </a:r>
            <a:r>
              <a:rPr sz="2400" spc="-200" dirty="0">
                <a:solidFill>
                  <a:srgbClr val="212121"/>
                </a:solidFill>
                <a:latin typeface="Georgia"/>
                <a:cs typeface="Georgia"/>
              </a:rPr>
              <a:t>memory, </a:t>
            </a:r>
            <a:r>
              <a:rPr sz="2400" spc="-204" dirty="0">
                <a:solidFill>
                  <a:srgbClr val="212121"/>
                </a:solidFill>
                <a:latin typeface="Georgia"/>
                <a:cs typeface="Georgia"/>
              </a:rPr>
              <a:t>and</a:t>
            </a:r>
            <a:r>
              <a:rPr sz="2400" spc="-16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Georgia"/>
                <a:cs typeface="Georgia"/>
              </a:rPr>
              <a:t>I/O</a:t>
            </a:r>
            <a:endParaRPr sz="24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</a:pPr>
            <a:r>
              <a:rPr sz="2400" spc="-145" dirty="0">
                <a:solidFill>
                  <a:srgbClr val="212121"/>
                </a:solidFill>
                <a:latin typeface="Georgia"/>
                <a:cs typeface="Georgia"/>
              </a:rPr>
              <a:t>devices </a:t>
            </a:r>
            <a:r>
              <a:rPr sz="2400" spc="-200" dirty="0">
                <a:solidFill>
                  <a:srgbClr val="212121"/>
                </a:solidFill>
                <a:latin typeface="Georgia"/>
                <a:cs typeface="Georgia"/>
              </a:rPr>
              <a:t>are</a:t>
            </a:r>
            <a:r>
              <a:rPr sz="2400" spc="-25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-130" dirty="0">
                <a:solidFill>
                  <a:srgbClr val="212121"/>
                </a:solidFill>
                <a:latin typeface="Georgia"/>
                <a:cs typeface="Georgia"/>
              </a:rPr>
              <a:t>different.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/>
              <a:cs typeface="Georgia"/>
            </a:endParaRPr>
          </a:p>
          <a:p>
            <a:pPr marL="508000">
              <a:lnSpc>
                <a:spcPct val="100000"/>
              </a:lnSpc>
            </a:pPr>
            <a:r>
              <a:rPr sz="2400" spc="-65" dirty="0">
                <a:solidFill>
                  <a:srgbClr val="212121"/>
                </a:solidFill>
                <a:latin typeface="Georgia"/>
                <a:cs typeface="Georgia"/>
              </a:rPr>
              <a:t>t</a:t>
            </a:r>
            <a:r>
              <a:rPr sz="2400" spc="-97" baseline="-20833" dirty="0">
                <a:solidFill>
                  <a:srgbClr val="212121"/>
                </a:solidFill>
                <a:latin typeface="Georgia"/>
                <a:cs typeface="Georgia"/>
              </a:rPr>
              <a:t>d</a:t>
            </a:r>
            <a:r>
              <a:rPr sz="2400" spc="-65" dirty="0">
                <a:solidFill>
                  <a:srgbClr val="212121"/>
                </a:solidFill>
                <a:latin typeface="Georgia"/>
                <a:cs typeface="Georgia"/>
              </a:rPr>
              <a:t>&gt;</a:t>
            </a:r>
            <a:r>
              <a:rPr sz="2400" spc="1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-100" dirty="0">
                <a:solidFill>
                  <a:srgbClr val="212121"/>
                </a:solidFill>
                <a:latin typeface="Georgia"/>
                <a:cs typeface="Georgia"/>
              </a:rPr>
              <a:t>t</a:t>
            </a:r>
            <a:r>
              <a:rPr sz="2400" spc="-150" baseline="-20833" dirty="0">
                <a:solidFill>
                  <a:srgbClr val="212121"/>
                </a:solidFill>
                <a:latin typeface="Georgia"/>
                <a:cs typeface="Georgia"/>
              </a:rPr>
              <a:t>m</a:t>
            </a:r>
            <a:r>
              <a:rPr sz="2400" spc="-100" dirty="0">
                <a:solidFill>
                  <a:srgbClr val="212121"/>
                </a:solidFill>
                <a:latin typeface="Georgia"/>
                <a:cs typeface="Georgia"/>
              </a:rPr>
              <a:t>&gt;t</a:t>
            </a:r>
            <a:r>
              <a:rPr sz="2400" spc="-150" baseline="-20833" dirty="0">
                <a:solidFill>
                  <a:srgbClr val="212121"/>
                </a:solidFill>
                <a:latin typeface="Georgia"/>
                <a:cs typeface="Georgia"/>
              </a:rPr>
              <a:t>p</a:t>
            </a:r>
            <a:endParaRPr sz="2400" baseline="-20833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</a:pPr>
            <a:r>
              <a:rPr sz="2400" spc="-175" dirty="0">
                <a:solidFill>
                  <a:srgbClr val="212121"/>
                </a:solidFill>
                <a:latin typeface="Georgia"/>
                <a:cs typeface="Georgia"/>
              </a:rPr>
              <a:t>where </a:t>
            </a:r>
            <a:r>
              <a:rPr sz="2400" spc="-130" dirty="0">
                <a:solidFill>
                  <a:srgbClr val="212121"/>
                </a:solidFill>
                <a:latin typeface="Georgia"/>
                <a:cs typeface="Georgia"/>
              </a:rPr>
              <a:t>t</a:t>
            </a:r>
            <a:r>
              <a:rPr sz="2400" spc="-195" baseline="-20833" dirty="0">
                <a:solidFill>
                  <a:srgbClr val="212121"/>
                </a:solidFill>
                <a:latin typeface="Georgia"/>
                <a:cs typeface="Georgia"/>
              </a:rPr>
              <a:t>d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is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400" spc="-150" dirty="0">
                <a:solidFill>
                  <a:srgbClr val="212121"/>
                </a:solidFill>
                <a:latin typeface="Georgia"/>
                <a:cs typeface="Georgia"/>
              </a:rPr>
              <a:t>processing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time </a:t>
            </a:r>
            <a:r>
              <a:rPr sz="2400" spc="-40" dirty="0">
                <a:solidFill>
                  <a:srgbClr val="212121"/>
                </a:solidFill>
                <a:latin typeface="Georgia"/>
                <a:cs typeface="Georgia"/>
              </a:rPr>
              <a:t>of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the</a:t>
            </a:r>
            <a:r>
              <a:rPr sz="2400" spc="4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-145" dirty="0">
                <a:solidFill>
                  <a:srgbClr val="212121"/>
                </a:solidFill>
                <a:latin typeface="Georgia"/>
                <a:cs typeface="Georgia"/>
              </a:rPr>
              <a:t>device,</a:t>
            </a:r>
            <a:endParaRPr sz="24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t</a:t>
            </a:r>
            <a:r>
              <a:rPr sz="2400" spc="-240" baseline="-20833" dirty="0">
                <a:solidFill>
                  <a:srgbClr val="212121"/>
                </a:solidFill>
                <a:latin typeface="Georgia"/>
                <a:cs typeface="Georgia"/>
              </a:rPr>
              <a:t>m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is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the processing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time </a:t>
            </a:r>
            <a:r>
              <a:rPr sz="2400" spc="-45" dirty="0">
                <a:solidFill>
                  <a:srgbClr val="212121"/>
                </a:solidFill>
                <a:latin typeface="Georgia"/>
                <a:cs typeface="Georgia"/>
              </a:rPr>
              <a:t>of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400" spc="-215" dirty="0">
                <a:solidFill>
                  <a:srgbClr val="212121"/>
                </a:solidFill>
                <a:latin typeface="Georgia"/>
                <a:cs typeface="Georgia"/>
              </a:rPr>
              <a:t>main</a:t>
            </a:r>
            <a:r>
              <a:rPr sz="2400" spc="-13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-200" dirty="0">
                <a:solidFill>
                  <a:srgbClr val="212121"/>
                </a:solidFill>
                <a:latin typeface="Georgia"/>
                <a:cs typeface="Georgia"/>
              </a:rPr>
              <a:t>memory,</a:t>
            </a:r>
            <a:endParaRPr sz="24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</a:pPr>
            <a:r>
              <a:rPr sz="2400" spc="-210" dirty="0">
                <a:solidFill>
                  <a:srgbClr val="212121"/>
                </a:solidFill>
                <a:latin typeface="Georgia"/>
                <a:cs typeface="Georgia"/>
              </a:rPr>
              <a:t>and </a:t>
            </a:r>
            <a:r>
              <a:rPr sz="2400" spc="-120" dirty="0">
                <a:solidFill>
                  <a:srgbClr val="212121"/>
                </a:solidFill>
                <a:latin typeface="Georgia"/>
                <a:cs typeface="Georgia"/>
              </a:rPr>
              <a:t>t</a:t>
            </a:r>
            <a:r>
              <a:rPr sz="2400" spc="-179" baseline="-20833" dirty="0">
                <a:solidFill>
                  <a:srgbClr val="212121"/>
                </a:solidFill>
                <a:latin typeface="Georgia"/>
                <a:cs typeface="Georgia"/>
              </a:rPr>
              <a:t>p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is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the processing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time </a:t>
            </a:r>
            <a:r>
              <a:rPr sz="2400" spc="-45" dirty="0">
                <a:solidFill>
                  <a:srgbClr val="212121"/>
                </a:solidFill>
                <a:latin typeface="Georgia"/>
                <a:cs typeface="Georgia"/>
              </a:rPr>
              <a:t>of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400" spc="-170" dirty="0">
                <a:solidFill>
                  <a:srgbClr val="212121"/>
                </a:solidFill>
                <a:latin typeface="Georgia"/>
                <a:cs typeface="Georgia"/>
              </a:rPr>
              <a:t>central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processing</a:t>
            </a:r>
            <a:r>
              <a:rPr sz="2400" spc="10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-165" dirty="0">
                <a:solidFill>
                  <a:srgbClr val="212121"/>
                </a:solidFill>
                <a:latin typeface="Georgia"/>
                <a:cs typeface="Georgia"/>
              </a:rPr>
              <a:t>unit.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3936" y="3360420"/>
            <a:ext cx="8310880" cy="3448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400" spc="-135" dirty="0">
                <a:solidFill>
                  <a:srgbClr val="212121"/>
                </a:solidFill>
                <a:latin typeface="Georgia"/>
                <a:cs typeface="Georgia"/>
              </a:rPr>
              <a:t>To </a:t>
            </a:r>
            <a:r>
              <a:rPr sz="2400" spc="-165" dirty="0">
                <a:solidFill>
                  <a:srgbClr val="212121"/>
                </a:solidFill>
                <a:latin typeface="Georgia"/>
                <a:cs typeface="Georgia"/>
              </a:rPr>
              <a:t>put </a:t>
            </a:r>
            <a:r>
              <a:rPr sz="2400" spc="-235" dirty="0">
                <a:solidFill>
                  <a:srgbClr val="212121"/>
                </a:solidFill>
                <a:latin typeface="Georgia"/>
                <a:cs typeface="Georgia"/>
              </a:rPr>
              <a:t>a </a:t>
            </a:r>
            <a:r>
              <a:rPr sz="2400" spc="-175" dirty="0">
                <a:solidFill>
                  <a:srgbClr val="212121"/>
                </a:solidFill>
                <a:latin typeface="Georgia"/>
                <a:cs typeface="Georgia"/>
              </a:rPr>
              <a:t>balance </a:t>
            </a:r>
            <a:r>
              <a:rPr sz="2400" spc="-170" dirty="0">
                <a:solidFill>
                  <a:srgbClr val="212121"/>
                </a:solidFill>
                <a:latin typeface="Georgia"/>
                <a:cs typeface="Georgia"/>
              </a:rPr>
              <a:t>between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400" spc="-165" dirty="0">
                <a:solidFill>
                  <a:srgbClr val="212121"/>
                </a:solidFill>
                <a:latin typeface="Georgia"/>
                <a:cs typeface="Georgia"/>
              </a:rPr>
              <a:t>speed </a:t>
            </a:r>
            <a:r>
              <a:rPr sz="2400" spc="-40" dirty="0">
                <a:solidFill>
                  <a:srgbClr val="212121"/>
                </a:solidFill>
                <a:latin typeface="Georgia"/>
                <a:cs typeface="Georgia"/>
              </a:rPr>
              <a:t>of </a:t>
            </a:r>
            <a:r>
              <a:rPr sz="2400" spc="-85" dirty="0">
                <a:solidFill>
                  <a:srgbClr val="212121"/>
                </a:solidFill>
                <a:latin typeface="Georgia"/>
                <a:cs typeface="Georgia"/>
              </a:rPr>
              <a:t>CPU </a:t>
            </a:r>
            <a:r>
              <a:rPr sz="2400" spc="-204" dirty="0">
                <a:solidFill>
                  <a:srgbClr val="212121"/>
                </a:solidFill>
                <a:latin typeface="Georgia"/>
                <a:cs typeface="Georgia"/>
              </a:rPr>
              <a:t>and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memory </a:t>
            </a:r>
            <a:r>
              <a:rPr sz="2400" spc="-235" dirty="0">
                <a:solidFill>
                  <a:srgbClr val="212121"/>
                </a:solidFill>
                <a:latin typeface="Georgia"/>
                <a:cs typeface="Georgia"/>
              </a:rPr>
              <a:t>a </a:t>
            </a:r>
            <a:r>
              <a:rPr sz="2400" spc="-135" dirty="0">
                <a:solidFill>
                  <a:srgbClr val="212121"/>
                </a:solidFill>
                <a:latin typeface="Georgia"/>
                <a:cs typeface="Georgia"/>
              </a:rPr>
              <a:t>fast</a:t>
            </a:r>
            <a:r>
              <a:rPr sz="2400" spc="-27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-165" dirty="0">
                <a:solidFill>
                  <a:srgbClr val="212121"/>
                </a:solidFill>
                <a:latin typeface="Georgia"/>
                <a:cs typeface="Georgia"/>
              </a:rPr>
              <a:t>cache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3936" y="3726179"/>
            <a:ext cx="8775700" cy="3448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memory can </a:t>
            </a:r>
            <a:r>
              <a:rPr sz="2400" spc="-145" dirty="0">
                <a:solidFill>
                  <a:srgbClr val="212121"/>
                </a:solidFill>
                <a:latin typeface="Georgia"/>
                <a:cs typeface="Georgia"/>
              </a:rPr>
              <a:t>be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used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which </a:t>
            </a:r>
            <a:r>
              <a:rPr sz="2400" spc="-125" dirty="0">
                <a:solidFill>
                  <a:srgbClr val="212121"/>
                </a:solidFill>
                <a:latin typeface="Georgia"/>
                <a:cs typeface="Georgia"/>
              </a:rPr>
              <a:t>buffers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400" spc="-145" dirty="0">
                <a:solidFill>
                  <a:srgbClr val="212121"/>
                </a:solidFill>
                <a:latin typeface="Georgia"/>
                <a:cs typeface="Georgia"/>
              </a:rPr>
              <a:t>information </a:t>
            </a:r>
            <a:r>
              <a:rPr sz="2400" spc="-170" dirty="0">
                <a:solidFill>
                  <a:srgbClr val="212121"/>
                </a:solidFill>
                <a:latin typeface="Georgia"/>
                <a:cs typeface="Georgia"/>
              </a:rPr>
              <a:t>between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memory</a:t>
            </a:r>
            <a:r>
              <a:rPr sz="2400" spc="9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-210" dirty="0">
                <a:solidFill>
                  <a:srgbClr val="212121"/>
                </a:solidFill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3936" y="4091940"/>
            <a:ext cx="620395" cy="3448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400" spc="-70" dirty="0">
                <a:solidFill>
                  <a:srgbClr val="212121"/>
                </a:solidFill>
                <a:latin typeface="Georgia"/>
                <a:cs typeface="Georgia"/>
              </a:rPr>
              <a:t>CP</a:t>
            </a:r>
            <a:r>
              <a:rPr sz="2400" spc="-335" dirty="0">
                <a:solidFill>
                  <a:srgbClr val="212121"/>
                </a:solidFill>
                <a:latin typeface="Georgia"/>
                <a:cs typeface="Georgia"/>
              </a:rPr>
              <a:t>U</a:t>
            </a:r>
            <a:r>
              <a:rPr sz="2400" spc="-125" dirty="0">
                <a:solidFill>
                  <a:srgbClr val="212121"/>
                </a:solidFill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3936" y="4457700"/>
            <a:ext cx="8059420" cy="3448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400" spc="-130" dirty="0">
                <a:solidFill>
                  <a:srgbClr val="212121"/>
                </a:solidFill>
                <a:latin typeface="Georgia"/>
                <a:cs typeface="Georgia"/>
              </a:rPr>
              <a:t>To </a:t>
            </a:r>
            <a:r>
              <a:rPr sz="2400" spc="-175" dirty="0">
                <a:solidFill>
                  <a:srgbClr val="212121"/>
                </a:solidFill>
                <a:latin typeface="Georgia"/>
                <a:cs typeface="Georgia"/>
              </a:rPr>
              <a:t>balance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400" spc="-175" dirty="0">
                <a:solidFill>
                  <a:srgbClr val="212121"/>
                </a:solidFill>
                <a:latin typeface="Georgia"/>
                <a:cs typeface="Georgia"/>
              </a:rPr>
              <a:t>bandwidth </a:t>
            </a:r>
            <a:r>
              <a:rPr sz="2400" spc="-170" dirty="0">
                <a:solidFill>
                  <a:srgbClr val="212121"/>
                </a:solidFill>
                <a:latin typeface="Georgia"/>
                <a:cs typeface="Georgia"/>
              </a:rPr>
              <a:t>between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memory </a:t>
            </a:r>
            <a:r>
              <a:rPr sz="2400" spc="-210" dirty="0">
                <a:solidFill>
                  <a:srgbClr val="212121"/>
                </a:solidFill>
                <a:latin typeface="Georgia"/>
                <a:cs typeface="Georgia"/>
              </a:rPr>
              <a:t>and </a:t>
            </a:r>
            <a:r>
              <a:rPr sz="2400" spc="25" dirty="0">
                <a:solidFill>
                  <a:srgbClr val="212121"/>
                </a:solidFill>
                <a:latin typeface="Georgia"/>
                <a:cs typeface="Georgia"/>
              </a:rPr>
              <a:t>I/O</a:t>
            </a:r>
            <a:r>
              <a:rPr sz="2400" spc="60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-150" dirty="0">
                <a:solidFill>
                  <a:srgbClr val="212121"/>
                </a:solidFill>
                <a:latin typeface="Georgia"/>
                <a:cs typeface="Georgia"/>
              </a:rPr>
              <a:t>devices,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input-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3936" y="4823459"/>
            <a:ext cx="8775700" cy="3448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output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channels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with </a:t>
            </a:r>
            <a:r>
              <a:rPr sz="2400" spc="-130" dirty="0">
                <a:solidFill>
                  <a:srgbClr val="212121"/>
                </a:solidFill>
                <a:latin typeface="Georgia"/>
                <a:cs typeface="Georgia"/>
              </a:rPr>
              <a:t>different </a:t>
            </a:r>
            <a:r>
              <a:rPr sz="2400" spc="-165" dirty="0">
                <a:solidFill>
                  <a:srgbClr val="212121"/>
                </a:solidFill>
                <a:latin typeface="Georgia"/>
                <a:cs typeface="Georgia"/>
              </a:rPr>
              <a:t>speeds </a:t>
            </a:r>
            <a:r>
              <a:rPr sz="2400" spc="-175" dirty="0">
                <a:solidFill>
                  <a:srgbClr val="212121"/>
                </a:solidFill>
                <a:latin typeface="Georgia"/>
                <a:cs typeface="Georgia"/>
              </a:rPr>
              <a:t>can </a:t>
            </a:r>
            <a:r>
              <a:rPr sz="2400" spc="-145" dirty="0">
                <a:solidFill>
                  <a:srgbClr val="212121"/>
                </a:solidFill>
                <a:latin typeface="Georgia"/>
                <a:cs typeface="Georgia"/>
              </a:rPr>
              <a:t>be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used </a:t>
            </a:r>
            <a:r>
              <a:rPr sz="2400" spc="-170" dirty="0">
                <a:solidFill>
                  <a:srgbClr val="212121"/>
                </a:solidFill>
                <a:latin typeface="Georgia"/>
                <a:cs typeface="Georgia"/>
              </a:rPr>
              <a:t>between </a:t>
            </a:r>
            <a:r>
              <a:rPr sz="2400" spc="-215" dirty="0">
                <a:solidFill>
                  <a:srgbClr val="212121"/>
                </a:solidFill>
                <a:latin typeface="Georgia"/>
                <a:cs typeface="Georgia"/>
              </a:rPr>
              <a:t>main</a:t>
            </a:r>
            <a:r>
              <a:rPr sz="2400" spc="11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memory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3936" y="5189220"/>
            <a:ext cx="1993900" cy="3448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sz="2400" spc="-210" dirty="0">
                <a:solidFill>
                  <a:srgbClr val="212121"/>
                </a:solidFill>
                <a:latin typeface="Georgia"/>
                <a:cs typeface="Georgia"/>
              </a:rPr>
              <a:t>and </a:t>
            </a:r>
            <a:r>
              <a:rPr sz="2400" spc="25" dirty="0">
                <a:solidFill>
                  <a:srgbClr val="212121"/>
                </a:solidFill>
                <a:latin typeface="Georgia"/>
                <a:cs typeface="Georgia"/>
              </a:rPr>
              <a:t>I/O</a:t>
            </a:r>
            <a:r>
              <a:rPr sz="2400" spc="-17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devices.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23392"/>
            <a:ext cx="8704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solidFill>
                  <a:srgbClr val="212121"/>
                </a:solidFill>
                <a:latin typeface="Times New Roman"/>
                <a:cs typeface="Times New Roman"/>
              </a:rPr>
              <a:t>Software </a:t>
            </a:r>
            <a:r>
              <a:rPr sz="3200" spc="-60" dirty="0">
                <a:solidFill>
                  <a:srgbClr val="212121"/>
                </a:solidFill>
                <a:latin typeface="Times New Roman"/>
                <a:cs typeface="Times New Roman"/>
              </a:rPr>
              <a:t>Approach </a:t>
            </a:r>
            <a:r>
              <a:rPr sz="3200" spc="-110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3200" spc="-45" dirty="0">
                <a:solidFill>
                  <a:srgbClr val="212121"/>
                </a:solidFill>
                <a:latin typeface="Times New Roman"/>
                <a:cs typeface="Times New Roman"/>
              </a:rPr>
              <a:t>Parallelism </a:t>
            </a:r>
            <a:r>
              <a:rPr sz="32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3200" spc="20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12121"/>
                </a:solidFill>
                <a:latin typeface="Times New Roman"/>
                <a:cs typeface="Times New Roman"/>
              </a:rPr>
              <a:t>Uniprocessor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0170" y="2021865"/>
            <a:ext cx="8785860" cy="36779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93700" indent="-342900" algn="just">
              <a:lnSpc>
                <a:spcPct val="100000"/>
              </a:lnSpc>
              <a:spcBef>
                <a:spcPts val="830"/>
              </a:spcBef>
              <a:buClr>
                <a:srgbClr val="A42F0F"/>
              </a:buClr>
              <a:buFont typeface="Arial"/>
              <a:buChar char=""/>
              <a:tabLst>
                <a:tab pos="393700" algn="l"/>
              </a:tabLst>
            </a:pPr>
            <a:r>
              <a:rPr sz="2200" b="1" spc="-25" dirty="0">
                <a:solidFill>
                  <a:srgbClr val="212121"/>
                </a:solidFill>
                <a:latin typeface="Times New Roman"/>
                <a:cs typeface="Times New Roman"/>
              </a:rPr>
              <a:t>Multiprogramming</a:t>
            </a:r>
            <a:endParaRPr sz="2200">
              <a:latin typeface="Times New Roman"/>
              <a:cs typeface="Times New Roman"/>
            </a:endParaRPr>
          </a:p>
          <a:p>
            <a:pPr marL="50800" marR="43180" algn="just">
              <a:lnSpc>
                <a:spcPts val="2380"/>
              </a:lnSpc>
              <a:spcBef>
                <a:spcPts val="1030"/>
              </a:spcBef>
            </a:pPr>
            <a:r>
              <a:rPr sz="2200" spc="-155" dirty="0">
                <a:solidFill>
                  <a:srgbClr val="212121"/>
                </a:solidFill>
                <a:latin typeface="Georgia"/>
                <a:cs typeface="Georgia"/>
              </a:rPr>
              <a:t>Program interleaving </a:t>
            </a:r>
            <a:r>
              <a:rPr sz="2200" spc="-165" dirty="0">
                <a:solidFill>
                  <a:srgbClr val="212121"/>
                </a:solidFill>
                <a:latin typeface="Georgia"/>
                <a:cs typeface="Georgia"/>
              </a:rPr>
              <a:t>can </a:t>
            </a:r>
            <a:r>
              <a:rPr sz="2200" spc="-135" dirty="0">
                <a:solidFill>
                  <a:srgbClr val="212121"/>
                </a:solidFill>
                <a:latin typeface="Georgia"/>
                <a:cs typeface="Georgia"/>
              </a:rPr>
              <a:t>be </a:t>
            </a:r>
            <a:r>
              <a:rPr sz="2200" spc="-145" dirty="0">
                <a:solidFill>
                  <a:srgbClr val="212121"/>
                </a:solidFill>
                <a:latin typeface="Georgia"/>
                <a:cs typeface="Georgia"/>
              </a:rPr>
              <a:t>understood </a:t>
            </a:r>
            <a:r>
              <a:rPr sz="2200" spc="-190" dirty="0">
                <a:solidFill>
                  <a:srgbClr val="212121"/>
                </a:solidFill>
                <a:latin typeface="Georgia"/>
                <a:cs typeface="Georgia"/>
              </a:rPr>
              <a:t>as </a:t>
            </a:r>
            <a:r>
              <a:rPr sz="2200" spc="-165" dirty="0">
                <a:solidFill>
                  <a:srgbClr val="212121"/>
                </a:solidFill>
                <a:latin typeface="Georgia"/>
                <a:cs typeface="Georgia"/>
              </a:rPr>
              <a:t>when </a:t>
            </a:r>
            <a:r>
              <a:rPr sz="2200" spc="-220" dirty="0">
                <a:solidFill>
                  <a:srgbClr val="212121"/>
                </a:solidFill>
                <a:latin typeface="Georgia"/>
                <a:cs typeface="Georgia"/>
              </a:rPr>
              <a:t>a </a:t>
            </a:r>
            <a:r>
              <a:rPr sz="2200" spc="-135" dirty="0">
                <a:solidFill>
                  <a:srgbClr val="212121"/>
                </a:solidFill>
                <a:latin typeface="Georgia"/>
                <a:cs typeface="Georgia"/>
              </a:rPr>
              <a:t>process </a:t>
            </a:r>
            <a:r>
              <a:rPr sz="2200" spc="-10" dirty="0">
                <a:solidFill>
                  <a:srgbClr val="212121"/>
                </a:solidFill>
                <a:latin typeface="Georgia"/>
                <a:cs typeface="Georgia"/>
              </a:rPr>
              <a:t>P</a:t>
            </a:r>
            <a:r>
              <a:rPr sz="2175" spc="-15" baseline="-21072" dirty="0">
                <a:solidFill>
                  <a:srgbClr val="212121"/>
                </a:solidFill>
                <a:latin typeface="Georgia"/>
                <a:cs typeface="Georgia"/>
              </a:rPr>
              <a:t>1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is </a:t>
            </a:r>
            <a:r>
              <a:rPr sz="2200" spc="-155" dirty="0">
                <a:solidFill>
                  <a:srgbClr val="212121"/>
                </a:solidFill>
                <a:latin typeface="Georgia"/>
                <a:cs typeface="Georgia"/>
              </a:rPr>
              <a:t>engaged </a:t>
            </a:r>
            <a:r>
              <a:rPr sz="2200" spc="-165" dirty="0">
                <a:solidFill>
                  <a:srgbClr val="212121"/>
                </a:solidFill>
                <a:latin typeface="Georgia"/>
                <a:cs typeface="Georgia"/>
              </a:rPr>
              <a:t>in </a:t>
            </a:r>
            <a:r>
              <a:rPr sz="2200" spc="20" dirty="0">
                <a:solidFill>
                  <a:srgbClr val="212121"/>
                </a:solidFill>
                <a:latin typeface="Georgia"/>
                <a:cs typeface="Georgia"/>
              </a:rPr>
              <a:t>I/O  </a:t>
            </a:r>
            <a:r>
              <a:rPr sz="2200" spc="-145" dirty="0">
                <a:solidFill>
                  <a:srgbClr val="212121"/>
                </a:solidFill>
                <a:latin typeface="Georgia"/>
                <a:cs typeface="Georgia"/>
              </a:rPr>
              <a:t>operation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200" spc="-135" dirty="0">
                <a:solidFill>
                  <a:srgbClr val="212121"/>
                </a:solidFill>
                <a:latin typeface="Georgia"/>
                <a:cs typeface="Georgia"/>
              </a:rPr>
              <a:t>process </a:t>
            </a:r>
            <a:r>
              <a:rPr sz="2200" spc="-165" dirty="0">
                <a:solidFill>
                  <a:srgbClr val="212121"/>
                </a:solidFill>
                <a:latin typeface="Georgia"/>
                <a:cs typeface="Georgia"/>
              </a:rPr>
              <a:t>schedular </a:t>
            </a:r>
            <a:r>
              <a:rPr sz="2200" spc="-160" dirty="0">
                <a:solidFill>
                  <a:srgbClr val="212121"/>
                </a:solidFill>
                <a:latin typeface="Georgia"/>
                <a:cs typeface="Georgia"/>
              </a:rPr>
              <a:t>can </a:t>
            </a:r>
            <a:r>
              <a:rPr sz="2200" spc="-145" dirty="0">
                <a:solidFill>
                  <a:srgbClr val="212121"/>
                </a:solidFill>
                <a:latin typeface="Georgia"/>
                <a:cs typeface="Georgia"/>
              </a:rPr>
              <a:t>switch </a:t>
            </a:r>
            <a:r>
              <a:rPr sz="2200" spc="-85" dirty="0">
                <a:solidFill>
                  <a:srgbClr val="212121"/>
                </a:solidFill>
                <a:latin typeface="Georgia"/>
                <a:cs typeface="Georgia"/>
              </a:rPr>
              <a:t>CPU </a:t>
            </a:r>
            <a:r>
              <a:rPr sz="2200" spc="-95" dirty="0">
                <a:solidFill>
                  <a:srgbClr val="212121"/>
                </a:solidFill>
                <a:latin typeface="Georgia"/>
                <a:cs typeface="Georgia"/>
              </a:rPr>
              <a:t>to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operate </a:t>
            </a:r>
            <a:r>
              <a:rPr sz="2200" spc="-135" dirty="0">
                <a:solidFill>
                  <a:srgbClr val="212121"/>
                </a:solidFill>
                <a:latin typeface="Georgia"/>
                <a:cs typeface="Georgia"/>
              </a:rPr>
              <a:t>process </a:t>
            </a:r>
            <a:r>
              <a:rPr sz="2200" spc="-114" dirty="0">
                <a:solidFill>
                  <a:srgbClr val="212121"/>
                </a:solidFill>
                <a:latin typeface="Georgia"/>
                <a:cs typeface="Georgia"/>
              </a:rPr>
              <a:t>P</a:t>
            </a:r>
            <a:r>
              <a:rPr sz="2175" spc="-172" baseline="-21072" dirty="0">
                <a:solidFill>
                  <a:srgbClr val="212121"/>
                </a:solidFill>
                <a:latin typeface="Georgia"/>
                <a:cs typeface="Georgia"/>
              </a:rPr>
              <a:t>2</a:t>
            </a:r>
            <a:r>
              <a:rPr sz="2200" spc="-114" dirty="0">
                <a:solidFill>
                  <a:srgbClr val="212121"/>
                </a:solidFill>
                <a:latin typeface="Georgia"/>
                <a:cs typeface="Georgia"/>
              </a:rPr>
              <a:t>. This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led  </a:t>
            </a:r>
            <a:r>
              <a:rPr sz="2200" spc="-135" dirty="0">
                <a:solidFill>
                  <a:srgbClr val="212121"/>
                </a:solidFill>
                <a:latin typeface="Georgia"/>
                <a:cs typeface="Georgia"/>
              </a:rPr>
              <a:t>process </a:t>
            </a:r>
            <a:r>
              <a:rPr sz="2200" spc="-25" dirty="0">
                <a:solidFill>
                  <a:srgbClr val="212121"/>
                </a:solidFill>
                <a:latin typeface="Georgia"/>
                <a:cs typeface="Georgia"/>
              </a:rPr>
              <a:t>P</a:t>
            </a:r>
            <a:r>
              <a:rPr sz="2175" spc="-37" baseline="-21072" dirty="0">
                <a:solidFill>
                  <a:srgbClr val="212121"/>
                </a:solidFill>
                <a:latin typeface="Georgia"/>
                <a:cs typeface="Georgia"/>
              </a:rPr>
              <a:t>1 </a:t>
            </a:r>
            <a:r>
              <a:rPr sz="2200" spc="-195" dirty="0">
                <a:solidFill>
                  <a:srgbClr val="212121"/>
                </a:solidFill>
                <a:latin typeface="Georgia"/>
                <a:cs typeface="Georgia"/>
              </a:rPr>
              <a:t>and </a:t>
            </a:r>
            <a:r>
              <a:rPr sz="2200" spc="-120" dirty="0">
                <a:solidFill>
                  <a:srgbClr val="212121"/>
                </a:solidFill>
                <a:latin typeface="Georgia"/>
                <a:cs typeface="Georgia"/>
              </a:rPr>
              <a:t>P</a:t>
            </a:r>
            <a:r>
              <a:rPr sz="2175" spc="-179" baseline="-21072" dirty="0">
                <a:solidFill>
                  <a:srgbClr val="212121"/>
                </a:solidFill>
                <a:latin typeface="Georgia"/>
                <a:cs typeface="Georgia"/>
              </a:rPr>
              <a:t>2 </a:t>
            </a:r>
            <a:r>
              <a:rPr sz="2200" spc="-95" dirty="0">
                <a:solidFill>
                  <a:srgbClr val="212121"/>
                </a:solidFill>
                <a:latin typeface="Georgia"/>
                <a:cs typeface="Georgia"/>
              </a:rPr>
              <a:t>to </a:t>
            </a:r>
            <a:r>
              <a:rPr sz="2200" spc="-145" dirty="0">
                <a:solidFill>
                  <a:srgbClr val="212121"/>
                </a:solidFill>
                <a:latin typeface="Georgia"/>
                <a:cs typeface="Georgia"/>
              </a:rPr>
              <a:t>execute </a:t>
            </a:r>
            <a:r>
              <a:rPr sz="2200" spc="-175" dirty="0">
                <a:solidFill>
                  <a:srgbClr val="212121"/>
                </a:solidFill>
                <a:latin typeface="Georgia"/>
                <a:cs typeface="Georgia"/>
              </a:rPr>
              <a:t>simultaneously. </a:t>
            </a:r>
            <a:r>
              <a:rPr sz="2200" spc="-114" dirty="0">
                <a:solidFill>
                  <a:srgbClr val="212121"/>
                </a:solidFill>
                <a:latin typeface="Georgia"/>
                <a:cs typeface="Georgia"/>
              </a:rPr>
              <a:t>This </a:t>
            </a:r>
            <a:r>
              <a:rPr sz="2200" spc="-155" dirty="0">
                <a:solidFill>
                  <a:srgbClr val="212121"/>
                </a:solidFill>
                <a:latin typeface="Georgia"/>
                <a:cs typeface="Georgia"/>
              </a:rPr>
              <a:t>interleaving between </a:t>
            </a:r>
            <a:r>
              <a:rPr sz="2200" spc="-85" dirty="0">
                <a:solidFill>
                  <a:srgbClr val="212121"/>
                </a:solidFill>
                <a:latin typeface="Georgia"/>
                <a:cs typeface="Georgia"/>
              </a:rPr>
              <a:t>CPU </a:t>
            </a:r>
            <a:r>
              <a:rPr sz="2200" spc="-195" dirty="0">
                <a:solidFill>
                  <a:srgbClr val="212121"/>
                </a:solidFill>
                <a:latin typeface="Georgia"/>
                <a:cs typeface="Georgia"/>
              </a:rPr>
              <a:t>and  </a:t>
            </a:r>
            <a:r>
              <a:rPr sz="2200" spc="20" dirty="0">
                <a:solidFill>
                  <a:srgbClr val="212121"/>
                </a:solidFill>
                <a:latin typeface="Georgia"/>
                <a:cs typeface="Georgia"/>
              </a:rPr>
              <a:t>I/O </a:t>
            </a:r>
            <a:r>
              <a:rPr sz="2200" spc="-130" dirty="0">
                <a:solidFill>
                  <a:srgbClr val="212121"/>
                </a:solidFill>
                <a:latin typeface="Georgia"/>
                <a:cs typeface="Georgia"/>
              </a:rPr>
              <a:t>devices </a:t>
            </a:r>
            <a:r>
              <a:rPr sz="2200" spc="-145" dirty="0">
                <a:solidFill>
                  <a:srgbClr val="212121"/>
                </a:solidFill>
                <a:latin typeface="Georgia"/>
                <a:cs typeface="Georgia"/>
              </a:rPr>
              <a:t>is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called</a:t>
            </a:r>
            <a:r>
              <a:rPr sz="2200" spc="-7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170" dirty="0">
                <a:solidFill>
                  <a:srgbClr val="212121"/>
                </a:solidFill>
                <a:latin typeface="Georgia"/>
                <a:cs typeface="Georgia"/>
              </a:rPr>
              <a:t>multiprogramming.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Georgia"/>
              <a:cs typeface="Georgia"/>
            </a:endParaRPr>
          </a:p>
          <a:p>
            <a:pPr marL="393700" indent="-342900" algn="just">
              <a:lnSpc>
                <a:spcPct val="100000"/>
              </a:lnSpc>
              <a:buClr>
                <a:srgbClr val="A42F0F"/>
              </a:buClr>
              <a:buFont typeface="Arial"/>
              <a:buChar char=""/>
              <a:tabLst>
                <a:tab pos="393700" algn="l"/>
              </a:tabLst>
            </a:pPr>
            <a:r>
              <a:rPr sz="22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Time-Sharing</a:t>
            </a:r>
            <a:endParaRPr sz="2200">
              <a:latin typeface="Times New Roman"/>
              <a:cs typeface="Times New Roman"/>
            </a:endParaRPr>
          </a:p>
          <a:p>
            <a:pPr marL="50800" marR="134620">
              <a:lnSpc>
                <a:spcPct val="90000"/>
              </a:lnSpc>
              <a:spcBef>
                <a:spcPts val="994"/>
              </a:spcBef>
            </a:pPr>
            <a:r>
              <a:rPr sz="2200" spc="-165" dirty="0">
                <a:solidFill>
                  <a:srgbClr val="212121"/>
                </a:solidFill>
                <a:latin typeface="Georgia"/>
                <a:cs typeface="Georgia"/>
              </a:rPr>
              <a:t>Multiprogramming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is </a:t>
            </a:r>
            <a:r>
              <a:rPr sz="2200" spc="-165" dirty="0">
                <a:solidFill>
                  <a:srgbClr val="212121"/>
                </a:solidFill>
                <a:latin typeface="Georgia"/>
                <a:cs typeface="Georgia"/>
              </a:rPr>
              <a:t>based </a:t>
            </a:r>
            <a:r>
              <a:rPr sz="2200" spc="-125" dirty="0">
                <a:solidFill>
                  <a:srgbClr val="212121"/>
                </a:solidFill>
                <a:latin typeface="Georgia"/>
                <a:cs typeface="Georgia"/>
              </a:rPr>
              <a:t>on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200" spc="-120" dirty="0">
                <a:solidFill>
                  <a:srgbClr val="212121"/>
                </a:solidFill>
                <a:latin typeface="Georgia"/>
                <a:cs typeface="Georgia"/>
              </a:rPr>
              <a:t>concept </a:t>
            </a:r>
            <a:r>
              <a:rPr sz="2200" spc="-40" dirty="0">
                <a:solidFill>
                  <a:srgbClr val="212121"/>
                </a:solidFill>
                <a:latin typeface="Georgia"/>
                <a:cs typeface="Georgia"/>
              </a:rPr>
              <a:t>of </a:t>
            </a:r>
            <a:r>
              <a:rPr sz="2200" spc="-170" dirty="0">
                <a:solidFill>
                  <a:srgbClr val="212121"/>
                </a:solidFill>
                <a:latin typeface="Georgia"/>
                <a:cs typeface="Georgia"/>
              </a:rPr>
              <a:t>time-sharing. </a:t>
            </a:r>
            <a:r>
              <a:rPr sz="2200" spc="-100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200" spc="-85" dirty="0">
                <a:solidFill>
                  <a:srgbClr val="212121"/>
                </a:solidFill>
                <a:latin typeface="Georgia"/>
                <a:cs typeface="Georgia"/>
              </a:rPr>
              <a:t>CPU </a:t>
            </a:r>
            <a:r>
              <a:rPr sz="2200" spc="-165" dirty="0">
                <a:solidFill>
                  <a:srgbClr val="212121"/>
                </a:solidFill>
                <a:latin typeface="Georgia"/>
                <a:cs typeface="Georgia"/>
              </a:rPr>
              <a:t>time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is  </a:t>
            </a:r>
            <a:r>
              <a:rPr sz="2200" spc="-175" dirty="0">
                <a:solidFill>
                  <a:srgbClr val="212121"/>
                </a:solidFill>
                <a:latin typeface="Georgia"/>
                <a:cs typeface="Georgia"/>
              </a:rPr>
              <a:t>shared among </a:t>
            </a:r>
            <a:r>
              <a:rPr sz="2200" spc="-160" dirty="0">
                <a:solidFill>
                  <a:srgbClr val="212121"/>
                </a:solidFill>
                <a:latin typeface="Georgia"/>
                <a:cs typeface="Georgia"/>
              </a:rPr>
              <a:t>multiple </a:t>
            </a:r>
            <a:r>
              <a:rPr sz="2200" spc="-165" dirty="0">
                <a:solidFill>
                  <a:srgbClr val="212121"/>
                </a:solidFill>
                <a:latin typeface="Georgia"/>
                <a:cs typeface="Georgia"/>
              </a:rPr>
              <a:t>programs. Sometimes </a:t>
            </a:r>
            <a:r>
              <a:rPr sz="2200" spc="-220" dirty="0">
                <a:solidFill>
                  <a:srgbClr val="212121"/>
                </a:solidFill>
                <a:latin typeface="Georgia"/>
                <a:cs typeface="Georgia"/>
              </a:rPr>
              <a:t>a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high-priority </a:t>
            </a:r>
            <a:r>
              <a:rPr sz="2200" spc="-160" dirty="0">
                <a:solidFill>
                  <a:srgbClr val="212121"/>
                </a:solidFill>
                <a:latin typeface="Georgia"/>
                <a:cs typeface="Georgia"/>
              </a:rPr>
              <a:t>program </a:t>
            </a:r>
            <a:r>
              <a:rPr sz="2200" spc="-165" dirty="0">
                <a:solidFill>
                  <a:srgbClr val="212121"/>
                </a:solidFill>
                <a:latin typeface="Georgia"/>
                <a:cs typeface="Georgia"/>
              </a:rPr>
              <a:t>can  </a:t>
            </a:r>
            <a:r>
              <a:rPr sz="2200" spc="-155" dirty="0">
                <a:solidFill>
                  <a:srgbClr val="212121"/>
                </a:solidFill>
                <a:latin typeface="Georgia"/>
                <a:cs typeface="Georgia"/>
              </a:rPr>
              <a:t>engage</a:t>
            </a:r>
            <a:r>
              <a:rPr sz="2200" spc="4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the</a:t>
            </a:r>
            <a:r>
              <a:rPr sz="2200" spc="2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85" dirty="0">
                <a:solidFill>
                  <a:srgbClr val="212121"/>
                </a:solidFill>
                <a:latin typeface="Georgia"/>
                <a:cs typeface="Georgia"/>
              </a:rPr>
              <a:t>CPU</a:t>
            </a:r>
            <a:r>
              <a:rPr sz="2200" spc="3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85" dirty="0">
                <a:solidFill>
                  <a:srgbClr val="212121"/>
                </a:solidFill>
                <a:latin typeface="Georgia"/>
                <a:cs typeface="Georgia"/>
              </a:rPr>
              <a:t>for</a:t>
            </a:r>
            <a:r>
              <a:rPr sz="2200" spc="4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220" dirty="0">
                <a:solidFill>
                  <a:srgbClr val="212121"/>
                </a:solidFill>
                <a:latin typeface="Georgia"/>
                <a:cs typeface="Georgia"/>
              </a:rPr>
              <a:t>a</a:t>
            </a:r>
            <a:r>
              <a:rPr sz="2200" spc="3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130" dirty="0">
                <a:solidFill>
                  <a:srgbClr val="212121"/>
                </a:solidFill>
                <a:latin typeface="Georgia"/>
                <a:cs typeface="Georgia"/>
              </a:rPr>
              <a:t>long</a:t>
            </a:r>
            <a:r>
              <a:rPr sz="2200" spc="3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145" dirty="0">
                <a:solidFill>
                  <a:srgbClr val="212121"/>
                </a:solidFill>
                <a:latin typeface="Georgia"/>
                <a:cs typeface="Georgia"/>
              </a:rPr>
              <a:t>period</a:t>
            </a:r>
            <a:r>
              <a:rPr sz="2200" spc="3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140" dirty="0">
                <a:solidFill>
                  <a:srgbClr val="212121"/>
                </a:solidFill>
                <a:latin typeface="Georgia"/>
                <a:cs typeface="Georgia"/>
              </a:rPr>
              <a:t>starving</a:t>
            </a:r>
            <a:r>
              <a:rPr sz="2200" spc="4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the</a:t>
            </a:r>
            <a:r>
              <a:rPr sz="2200" spc="3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140" dirty="0">
                <a:solidFill>
                  <a:srgbClr val="212121"/>
                </a:solidFill>
                <a:latin typeface="Georgia"/>
                <a:cs typeface="Georgia"/>
              </a:rPr>
              <a:t>other</a:t>
            </a:r>
            <a:r>
              <a:rPr sz="2200" spc="4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140" dirty="0">
                <a:solidFill>
                  <a:srgbClr val="212121"/>
                </a:solidFill>
                <a:latin typeface="Georgia"/>
                <a:cs typeface="Georgia"/>
              </a:rPr>
              <a:t>processes</a:t>
            </a:r>
            <a:r>
              <a:rPr sz="2200" spc="3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165" dirty="0">
                <a:solidFill>
                  <a:srgbClr val="212121"/>
                </a:solidFill>
                <a:latin typeface="Georgia"/>
                <a:cs typeface="Georgia"/>
              </a:rPr>
              <a:t>in</a:t>
            </a:r>
            <a:r>
              <a:rPr sz="2200" spc="2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150" dirty="0">
                <a:solidFill>
                  <a:srgbClr val="212121"/>
                </a:solidFill>
                <a:latin typeface="Georgia"/>
                <a:cs typeface="Georgia"/>
              </a:rPr>
              <a:t>the</a:t>
            </a:r>
            <a:r>
              <a:rPr sz="2200" spc="35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00" spc="-155" dirty="0">
                <a:solidFill>
                  <a:srgbClr val="212121"/>
                </a:solidFill>
                <a:latin typeface="Georgia"/>
                <a:cs typeface="Georgia"/>
              </a:rPr>
              <a:t>computer.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632536"/>
            <a:ext cx="8218170" cy="3859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333333"/>
                </a:solidFill>
                <a:latin typeface="Trebuchet MS"/>
                <a:cs typeface="Trebuchet MS"/>
              </a:rPr>
              <a:t>Classification</a:t>
            </a:r>
            <a:r>
              <a:rPr sz="3200" b="1" spc="-3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3200" b="1" spc="-40" dirty="0">
                <a:solidFill>
                  <a:srgbClr val="333333"/>
                </a:solidFill>
                <a:latin typeface="Trebuchet MS"/>
                <a:cs typeface="Trebuchet MS"/>
              </a:rPr>
              <a:t>based</a:t>
            </a:r>
            <a:r>
              <a:rPr sz="3200" b="1" spc="-3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3200" b="1" spc="-45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3200" b="1" spc="-3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3200" b="1" spc="-90" dirty="0">
                <a:solidFill>
                  <a:srgbClr val="333333"/>
                </a:solidFill>
                <a:latin typeface="Trebuchet MS"/>
                <a:cs typeface="Trebuchet MS"/>
              </a:rPr>
              <a:t>Architectural</a:t>
            </a:r>
            <a:r>
              <a:rPr sz="3200" b="1" spc="-3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3200" b="1" spc="-75" dirty="0">
                <a:solidFill>
                  <a:srgbClr val="333333"/>
                </a:solidFill>
                <a:latin typeface="Trebuchet MS"/>
                <a:cs typeface="Trebuchet MS"/>
              </a:rPr>
              <a:t>schemes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34"/>
              </a:spcBef>
            </a:pPr>
            <a:r>
              <a:rPr sz="3200" spc="-13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200" spc="-135" dirty="0">
                <a:solidFill>
                  <a:srgbClr val="333333"/>
                </a:solidFill>
                <a:latin typeface="Georgia"/>
                <a:cs typeface="Georgia"/>
              </a:rPr>
              <a:t>Flynn’s</a:t>
            </a:r>
            <a:r>
              <a:rPr sz="3200" spc="2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3200" spc="-190" dirty="0">
                <a:solidFill>
                  <a:srgbClr val="333333"/>
                </a:solidFill>
                <a:latin typeface="Georgia"/>
                <a:cs typeface="Georgia"/>
              </a:rPr>
              <a:t>classification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200" spc="-9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200" spc="-95" dirty="0">
                <a:solidFill>
                  <a:srgbClr val="333333"/>
                </a:solidFill>
                <a:latin typeface="Georgia"/>
                <a:cs typeface="Georgia"/>
              </a:rPr>
              <a:t>Shores</a:t>
            </a:r>
            <a:r>
              <a:rPr sz="3200" spc="2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3200" spc="-190" dirty="0">
                <a:solidFill>
                  <a:srgbClr val="333333"/>
                </a:solidFill>
                <a:latin typeface="Georgia"/>
                <a:cs typeface="Georgia"/>
              </a:rPr>
              <a:t>classification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3200" spc="-12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200" spc="-120" dirty="0">
                <a:solidFill>
                  <a:srgbClr val="333333"/>
                </a:solidFill>
                <a:latin typeface="Georgia"/>
                <a:cs typeface="Georgia"/>
              </a:rPr>
              <a:t>Feng’s</a:t>
            </a:r>
            <a:r>
              <a:rPr sz="3200" spc="2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3200" spc="-190" dirty="0">
                <a:solidFill>
                  <a:srgbClr val="333333"/>
                </a:solidFill>
                <a:latin typeface="Georgia"/>
                <a:cs typeface="Georgia"/>
              </a:rPr>
              <a:t>classification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200" spc="-14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200" spc="-145" dirty="0">
                <a:solidFill>
                  <a:srgbClr val="333333"/>
                </a:solidFill>
                <a:latin typeface="Georgia"/>
                <a:cs typeface="Georgia"/>
              </a:rPr>
              <a:t>Handle’s</a:t>
            </a:r>
            <a:r>
              <a:rPr sz="3200" spc="2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3200" spc="-190" dirty="0">
                <a:solidFill>
                  <a:srgbClr val="333333"/>
                </a:solidFill>
                <a:latin typeface="Georgia"/>
                <a:cs typeface="Georgia"/>
              </a:rPr>
              <a:t>classification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3414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Flynn’s</a:t>
            </a:r>
            <a:r>
              <a:rPr spc="15" dirty="0"/>
              <a:t> </a:t>
            </a:r>
            <a:r>
              <a:rPr spc="-260" dirty="0"/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8270" y="2161159"/>
            <a:ext cx="872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A42F0F"/>
                </a:solidFill>
                <a:latin typeface="Arial"/>
                <a:cs typeface="Arial"/>
              </a:rPr>
              <a:t>	</a:t>
            </a:r>
            <a:r>
              <a:rPr sz="1800" dirty="0">
                <a:latin typeface="Arial"/>
                <a:cs typeface="Arial"/>
              </a:rPr>
              <a:t>According </a:t>
            </a:r>
            <a:r>
              <a:rPr sz="1800" spc="70" dirty="0">
                <a:latin typeface="Arial"/>
                <a:cs typeface="Arial"/>
              </a:rPr>
              <a:t>to </a:t>
            </a:r>
            <a:r>
              <a:rPr sz="1800" b="1" spc="-20" dirty="0">
                <a:latin typeface="Trebuchet MS"/>
                <a:cs typeface="Trebuchet MS"/>
              </a:rPr>
              <a:t>Flynn's </a:t>
            </a:r>
            <a:r>
              <a:rPr sz="1800" dirty="0">
                <a:latin typeface="Arial"/>
                <a:cs typeface="Arial"/>
              </a:rPr>
              <a:t>there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40" dirty="0">
                <a:latin typeface="Arial"/>
                <a:cs typeface="Arial"/>
              </a:rPr>
              <a:t>four </a:t>
            </a:r>
            <a:r>
              <a:rPr sz="1800" spc="20" dirty="0">
                <a:latin typeface="Arial"/>
                <a:cs typeface="Arial"/>
              </a:rPr>
              <a:t>different </a:t>
            </a:r>
            <a:r>
              <a:rPr sz="1800" spc="-20" dirty="0">
                <a:latin typeface="Arial"/>
                <a:cs typeface="Arial"/>
              </a:rPr>
              <a:t>classification </a:t>
            </a:r>
            <a:r>
              <a:rPr sz="1800" spc="40" dirty="0">
                <a:latin typeface="Arial"/>
                <a:cs typeface="Arial"/>
              </a:rPr>
              <a:t>of </a:t>
            </a:r>
            <a:r>
              <a:rPr sz="1800" spc="15" dirty="0">
                <a:latin typeface="Arial"/>
                <a:cs typeface="Arial"/>
              </a:rPr>
              <a:t>computer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architecture,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7079" y="2872739"/>
            <a:ext cx="4885944" cy="3267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32536"/>
            <a:ext cx="8507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Single-instruction, </a:t>
            </a:r>
            <a:r>
              <a:rPr spc="-10" dirty="0"/>
              <a:t>single-data </a:t>
            </a:r>
            <a:r>
              <a:rPr dirty="0"/>
              <a:t>(SISD)</a:t>
            </a:r>
            <a:r>
              <a:rPr spc="45" dirty="0"/>
              <a:t> </a:t>
            </a:r>
            <a:r>
              <a:rPr spc="-30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7580376" y="1973579"/>
            <a:ext cx="3610355" cy="3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1916" y="2033016"/>
            <a:ext cx="6562725" cy="3629025"/>
          </a:xfrm>
          <a:prstGeom prst="rect">
            <a:avLst/>
          </a:prstGeom>
          <a:solidFill>
            <a:srgbClr val="C2CEA9"/>
          </a:solidFill>
          <a:ln w="9525">
            <a:solidFill>
              <a:srgbClr val="8AA14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751205" marR="234315" indent="-342900" algn="just">
              <a:lnSpc>
                <a:spcPct val="100000"/>
              </a:lnSpc>
              <a:buFont typeface="Arial"/>
              <a:buChar char="•"/>
              <a:tabLst>
                <a:tab pos="751840" algn="l"/>
              </a:tabLst>
            </a:pPr>
            <a:r>
              <a:rPr sz="2000" b="1" spc="-70" dirty="0">
                <a:solidFill>
                  <a:srgbClr val="273139"/>
                </a:solidFill>
                <a:latin typeface="Times New Roman"/>
                <a:cs typeface="Times New Roman"/>
              </a:rPr>
              <a:t>An </a:t>
            </a:r>
            <a:r>
              <a:rPr sz="20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SISD </a:t>
            </a:r>
            <a:r>
              <a:rPr sz="20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computing system </a:t>
            </a:r>
            <a:r>
              <a:rPr sz="2000" b="1" spc="30" dirty="0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sz="20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0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uniprocessor  </a:t>
            </a:r>
            <a:r>
              <a:rPr sz="20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machine </a:t>
            </a:r>
            <a:r>
              <a:rPr sz="20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which </a:t>
            </a:r>
            <a:r>
              <a:rPr sz="2000" b="1" spc="30" dirty="0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sz="20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capable </a:t>
            </a:r>
            <a:r>
              <a:rPr sz="20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of </a:t>
            </a:r>
            <a:r>
              <a:rPr sz="20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executing </a:t>
            </a:r>
            <a:r>
              <a:rPr sz="20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0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single  </a:t>
            </a:r>
            <a:r>
              <a:rPr sz="20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instruction, </a:t>
            </a:r>
            <a:r>
              <a:rPr sz="20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operating </a:t>
            </a:r>
            <a:r>
              <a:rPr sz="20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on </a:t>
            </a:r>
            <a:r>
              <a:rPr sz="20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0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single </a:t>
            </a:r>
            <a:r>
              <a:rPr sz="20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data</a:t>
            </a:r>
            <a:r>
              <a:rPr sz="20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stream.</a:t>
            </a:r>
            <a:endParaRPr sz="2000">
              <a:latin typeface="Times New Roman"/>
              <a:cs typeface="Times New Roman"/>
            </a:endParaRPr>
          </a:p>
          <a:p>
            <a:pPr marL="751205" marR="233045" indent="-342900" algn="just">
              <a:lnSpc>
                <a:spcPct val="100000"/>
              </a:lnSpc>
              <a:buFont typeface="Arial"/>
              <a:buChar char="•"/>
              <a:tabLst>
                <a:tab pos="751840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In </a:t>
            </a:r>
            <a:r>
              <a:rPr sz="20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SISD, </a:t>
            </a:r>
            <a:r>
              <a:rPr sz="20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machine </a:t>
            </a:r>
            <a:r>
              <a:rPr sz="20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instructions </a:t>
            </a:r>
            <a:r>
              <a:rPr sz="2000" b="1" spc="-60" dirty="0">
                <a:solidFill>
                  <a:srgbClr val="273139"/>
                </a:solidFill>
                <a:latin typeface="Times New Roman"/>
                <a:cs typeface="Times New Roman"/>
              </a:rPr>
              <a:t>are </a:t>
            </a:r>
            <a:r>
              <a:rPr sz="20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processed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in </a:t>
            </a:r>
            <a:r>
              <a:rPr sz="20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a 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sequential </a:t>
            </a:r>
            <a:r>
              <a:rPr sz="20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manner </a:t>
            </a:r>
            <a:r>
              <a:rPr sz="20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computers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adopting this  </a:t>
            </a:r>
            <a:r>
              <a:rPr sz="20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model </a:t>
            </a:r>
            <a:r>
              <a:rPr sz="2000" b="1" spc="-60" dirty="0">
                <a:solidFill>
                  <a:srgbClr val="273139"/>
                </a:solidFill>
                <a:latin typeface="Times New Roman"/>
                <a:cs typeface="Times New Roman"/>
              </a:rPr>
              <a:t>are </a:t>
            </a:r>
            <a:r>
              <a:rPr sz="20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popularly </a:t>
            </a:r>
            <a:r>
              <a:rPr sz="20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called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sequential</a:t>
            </a:r>
            <a:r>
              <a:rPr sz="2000" b="1" spc="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computers.</a:t>
            </a:r>
            <a:endParaRPr sz="2000">
              <a:latin typeface="Times New Roman"/>
              <a:cs typeface="Times New Roman"/>
            </a:endParaRPr>
          </a:p>
          <a:p>
            <a:pPr marL="751205" indent="-343535" algn="just">
              <a:lnSpc>
                <a:spcPct val="100000"/>
              </a:lnSpc>
              <a:buFont typeface="Arial"/>
              <a:buChar char="•"/>
              <a:tabLst>
                <a:tab pos="751840" algn="l"/>
              </a:tabLst>
            </a:pP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Most </a:t>
            </a:r>
            <a:r>
              <a:rPr sz="20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conventional </a:t>
            </a:r>
            <a:r>
              <a:rPr sz="20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computers </a:t>
            </a:r>
            <a:r>
              <a:rPr sz="20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have</a:t>
            </a:r>
            <a:r>
              <a:rPr sz="2000" b="1" spc="2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SISD</a:t>
            </a:r>
            <a:endParaRPr sz="2000">
              <a:latin typeface="Times New Roman"/>
              <a:cs typeface="Times New Roman"/>
            </a:endParaRPr>
          </a:p>
          <a:p>
            <a:pPr marL="751205">
              <a:lnSpc>
                <a:spcPct val="100000"/>
              </a:lnSpc>
              <a:spcBef>
                <a:spcPts val="5"/>
              </a:spcBef>
            </a:pPr>
            <a:r>
              <a:rPr sz="20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marL="751205" marR="234950" indent="-342900">
              <a:lnSpc>
                <a:spcPct val="100000"/>
              </a:lnSpc>
              <a:buFont typeface="Arial"/>
              <a:buChar char="•"/>
              <a:tabLst>
                <a:tab pos="751205" algn="l"/>
                <a:tab pos="751840" algn="l"/>
              </a:tabLst>
            </a:pPr>
            <a:r>
              <a:rPr sz="2000" b="1" spc="-70" dirty="0">
                <a:solidFill>
                  <a:srgbClr val="273139"/>
                </a:solidFill>
                <a:latin typeface="Times New Roman"/>
                <a:cs typeface="Times New Roman"/>
              </a:rPr>
              <a:t>All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0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instructions </a:t>
            </a:r>
            <a:r>
              <a:rPr sz="20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and </a:t>
            </a:r>
            <a:r>
              <a:rPr sz="20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data </a:t>
            </a:r>
            <a:r>
              <a:rPr sz="20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to </a:t>
            </a:r>
            <a:r>
              <a:rPr sz="20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be </a:t>
            </a:r>
            <a:r>
              <a:rPr sz="20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processed </a:t>
            </a:r>
            <a:r>
              <a:rPr sz="20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have  </a:t>
            </a:r>
            <a:r>
              <a:rPr sz="20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to </a:t>
            </a:r>
            <a:r>
              <a:rPr sz="20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be </a:t>
            </a:r>
            <a:r>
              <a:rPr sz="20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stored </a:t>
            </a:r>
            <a:r>
              <a:rPr sz="2000" b="1" dirty="0">
                <a:solidFill>
                  <a:srgbClr val="273139"/>
                </a:solidFill>
                <a:latin typeface="Times New Roman"/>
                <a:cs typeface="Times New Roman"/>
              </a:rPr>
              <a:t>in </a:t>
            </a:r>
            <a:r>
              <a:rPr sz="2000" b="1" spc="-65" dirty="0">
                <a:solidFill>
                  <a:srgbClr val="273139"/>
                </a:solidFill>
                <a:latin typeface="Times New Roman"/>
                <a:cs typeface="Times New Roman"/>
              </a:rPr>
              <a:t>primary</a:t>
            </a:r>
            <a:r>
              <a:rPr sz="2000" b="1" spc="-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1997" y="1814892"/>
            <a:ext cx="11450320" cy="5048250"/>
            <a:chOff x="741997" y="1814892"/>
            <a:chExt cx="11450320" cy="5048250"/>
          </a:xfrm>
        </p:grpSpPr>
        <p:sp>
          <p:nvSpPr>
            <p:cNvPr id="3" name="object 3"/>
            <p:cNvSpPr/>
            <p:nvPr/>
          </p:nvSpPr>
          <p:spPr>
            <a:xfrm>
              <a:off x="746759" y="1819655"/>
              <a:ext cx="7226934" cy="5038725"/>
            </a:xfrm>
            <a:custGeom>
              <a:avLst/>
              <a:gdLst/>
              <a:ahLst/>
              <a:cxnLst/>
              <a:rect l="l" t="t" r="r" b="b"/>
              <a:pathLst>
                <a:path w="7226934" h="5038725">
                  <a:moveTo>
                    <a:pt x="7226808" y="0"/>
                  </a:moveTo>
                  <a:lnTo>
                    <a:pt x="0" y="0"/>
                  </a:lnTo>
                  <a:lnTo>
                    <a:pt x="0" y="5038344"/>
                  </a:lnTo>
                  <a:lnTo>
                    <a:pt x="7226808" y="5038344"/>
                  </a:lnTo>
                  <a:lnTo>
                    <a:pt x="7226808" y="0"/>
                  </a:lnTo>
                  <a:close/>
                </a:path>
              </a:pathLst>
            </a:custGeom>
            <a:solidFill>
              <a:srgbClr val="C2C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6759" y="1819655"/>
              <a:ext cx="7226934" cy="5038725"/>
            </a:xfrm>
            <a:custGeom>
              <a:avLst/>
              <a:gdLst/>
              <a:ahLst/>
              <a:cxnLst/>
              <a:rect l="l" t="t" r="r" b="b"/>
              <a:pathLst>
                <a:path w="7226934" h="5038725">
                  <a:moveTo>
                    <a:pt x="0" y="5038344"/>
                  </a:moveTo>
                  <a:lnTo>
                    <a:pt x="7226808" y="5038344"/>
                  </a:lnTo>
                  <a:lnTo>
                    <a:pt x="7226808" y="0"/>
                  </a:lnTo>
                  <a:lnTo>
                    <a:pt x="0" y="0"/>
                  </a:lnTo>
                  <a:lnTo>
                    <a:pt x="0" y="5038344"/>
                  </a:lnTo>
                  <a:close/>
                </a:path>
              </a:pathLst>
            </a:custGeom>
            <a:ln w="9525">
              <a:solidFill>
                <a:srgbClr val="8AA1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73567" y="2136647"/>
              <a:ext cx="4218432" cy="3334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15692" y="730758"/>
            <a:ext cx="9179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Single-instruction, </a:t>
            </a:r>
            <a:r>
              <a:rPr spc="-10" dirty="0"/>
              <a:t>multiple-data </a:t>
            </a:r>
            <a:r>
              <a:rPr dirty="0"/>
              <a:t>(SIMD)</a:t>
            </a:r>
            <a:r>
              <a:rPr spc="60" dirty="0"/>
              <a:t> </a:t>
            </a:r>
            <a:r>
              <a:rPr spc="-30" dirty="0"/>
              <a:t>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4760" y="2397378"/>
            <a:ext cx="658812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1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90" dirty="0">
                <a:solidFill>
                  <a:srgbClr val="273139"/>
                </a:solidFill>
                <a:latin typeface="Times New Roman"/>
                <a:cs typeface="Times New Roman"/>
              </a:rPr>
              <a:t>An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SIMD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system </a:t>
            </a:r>
            <a:r>
              <a:rPr sz="2400" b="1" spc="30" dirty="0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sz="2400" b="1" spc="-55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multiprocessor 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machine 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capable of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executing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b="1" spc="25" dirty="0">
                <a:solidFill>
                  <a:srgbClr val="273139"/>
                </a:solidFill>
                <a:latin typeface="Times New Roman"/>
                <a:cs typeface="Times New Roman"/>
              </a:rPr>
              <a:t>same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instruction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on </a:t>
            </a:r>
            <a:r>
              <a:rPr sz="24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all 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CPUs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but </a:t>
            </a:r>
            <a:r>
              <a:rPr sz="24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operating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on 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different </a:t>
            </a:r>
            <a:r>
              <a:rPr sz="24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data 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streams.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Machines </a:t>
            </a:r>
            <a:r>
              <a:rPr sz="2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based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on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an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SIMD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model </a:t>
            </a:r>
            <a:r>
              <a:rPr sz="2400" b="1" spc="-70" dirty="0">
                <a:solidFill>
                  <a:srgbClr val="273139"/>
                </a:solidFill>
                <a:latin typeface="Times New Roman"/>
                <a:cs typeface="Times New Roman"/>
              </a:rPr>
              <a:t>are </a:t>
            </a:r>
            <a:r>
              <a:rPr sz="24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well  </a:t>
            </a:r>
            <a:r>
              <a:rPr sz="2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suited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to 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scientific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computing </a:t>
            </a:r>
            <a:r>
              <a:rPr sz="2400" b="1" spc="30" dirty="0">
                <a:solidFill>
                  <a:srgbClr val="273139"/>
                </a:solidFill>
                <a:latin typeface="Times New Roman"/>
                <a:cs typeface="Times New Roman"/>
              </a:rPr>
              <a:t>since </a:t>
            </a:r>
            <a:r>
              <a:rPr sz="24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they </a:t>
            </a:r>
            <a:r>
              <a:rPr sz="24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involve 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lots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of </a:t>
            </a:r>
            <a:r>
              <a:rPr sz="24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vector </a:t>
            </a:r>
            <a:r>
              <a:rPr sz="24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and </a:t>
            </a:r>
            <a:r>
              <a:rPr sz="2400" b="1" spc="-55" dirty="0">
                <a:solidFill>
                  <a:srgbClr val="273139"/>
                </a:solidFill>
                <a:latin typeface="Times New Roman"/>
                <a:cs typeface="Times New Roman"/>
              </a:rPr>
              <a:t>matrix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operations. 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So </a:t>
            </a:r>
            <a:r>
              <a:rPr sz="24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that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the  </a:t>
            </a:r>
            <a:r>
              <a:rPr sz="24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information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can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be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passed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to </a:t>
            </a:r>
            <a:r>
              <a:rPr sz="24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all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processing 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elements </a:t>
            </a:r>
            <a:r>
              <a:rPr sz="2400" b="1" spc="55" dirty="0">
                <a:solidFill>
                  <a:srgbClr val="273139"/>
                </a:solidFill>
                <a:latin typeface="Times New Roman"/>
                <a:cs typeface="Times New Roman"/>
              </a:rPr>
              <a:t>(PEs)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organized </a:t>
            </a:r>
            <a:r>
              <a:rPr sz="24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data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elements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of  </a:t>
            </a:r>
            <a:r>
              <a:rPr sz="24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vectors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can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be </a:t>
            </a:r>
            <a:r>
              <a:rPr sz="24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divided </a:t>
            </a: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into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multiple </a:t>
            </a:r>
            <a:r>
              <a:rPr sz="2400" b="1" spc="55" dirty="0">
                <a:solidFill>
                  <a:srgbClr val="273139"/>
                </a:solidFill>
                <a:latin typeface="Times New Roman"/>
                <a:cs typeface="Times New Roman"/>
              </a:rPr>
              <a:t>sets(N-sets  </a:t>
            </a:r>
            <a:r>
              <a:rPr sz="2400" b="1" spc="-85" dirty="0">
                <a:solidFill>
                  <a:srgbClr val="273139"/>
                </a:solidFill>
                <a:latin typeface="Times New Roman"/>
                <a:cs typeface="Times New Roman"/>
              </a:rPr>
              <a:t>for </a:t>
            </a:r>
            <a:r>
              <a:rPr sz="2400" b="1" spc="290" dirty="0">
                <a:solidFill>
                  <a:srgbClr val="273139"/>
                </a:solidFill>
                <a:latin typeface="Times New Roman"/>
                <a:cs typeface="Times New Roman"/>
              </a:rPr>
              <a:t>N </a:t>
            </a:r>
            <a:r>
              <a:rPr sz="2400" b="1" spc="50" dirty="0">
                <a:solidFill>
                  <a:srgbClr val="273139"/>
                </a:solidFill>
                <a:latin typeface="Times New Roman"/>
                <a:cs typeface="Times New Roman"/>
              </a:rPr>
              <a:t>PE </a:t>
            </a:r>
            <a:r>
              <a:rPr sz="2400" b="1" spc="25" dirty="0">
                <a:solidFill>
                  <a:srgbClr val="273139"/>
                </a:solidFill>
                <a:latin typeface="Times New Roman"/>
                <a:cs typeface="Times New Roman"/>
              </a:rPr>
              <a:t>systems) </a:t>
            </a:r>
            <a:r>
              <a:rPr sz="24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and 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each </a:t>
            </a:r>
            <a:r>
              <a:rPr sz="2400" b="1" spc="50" dirty="0">
                <a:solidFill>
                  <a:srgbClr val="273139"/>
                </a:solidFill>
                <a:latin typeface="Times New Roman"/>
                <a:cs typeface="Times New Roman"/>
              </a:rPr>
              <a:t>PE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can </a:t>
            </a:r>
            <a:r>
              <a:rPr sz="2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process</a:t>
            </a:r>
            <a:r>
              <a:rPr sz="2400" b="1" spc="-3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273139"/>
                </a:solidFill>
                <a:latin typeface="Times New Roman"/>
                <a:cs typeface="Times New Roman"/>
              </a:rPr>
              <a:t>one  </a:t>
            </a:r>
            <a:r>
              <a:rPr sz="24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data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273139"/>
                </a:solidFill>
                <a:latin typeface="Times New Roman"/>
                <a:cs typeface="Times New Roman"/>
              </a:rPr>
              <a:t>set.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170" y="405765"/>
            <a:ext cx="9175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Multiple-instruction, </a:t>
            </a:r>
            <a:r>
              <a:rPr spc="-10" dirty="0"/>
              <a:t>single-data </a:t>
            </a:r>
            <a:r>
              <a:rPr dirty="0"/>
              <a:t>(MISD)</a:t>
            </a:r>
            <a:r>
              <a:rPr spc="50" dirty="0"/>
              <a:t> </a:t>
            </a:r>
            <a:r>
              <a:rPr spc="-30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7203947" y="2322576"/>
            <a:ext cx="48006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651" y="2001011"/>
            <a:ext cx="6403975" cy="3682365"/>
          </a:xfrm>
          <a:prstGeom prst="rect">
            <a:avLst/>
          </a:prstGeom>
          <a:solidFill>
            <a:srgbClr val="C2CEA9"/>
          </a:solidFill>
          <a:ln w="9525">
            <a:solidFill>
              <a:srgbClr val="8AA14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588645" marR="383540" indent="-342900">
              <a:lnSpc>
                <a:spcPct val="100000"/>
              </a:lnSpc>
              <a:buFont typeface="Arial"/>
              <a:buChar char="•"/>
              <a:tabLst>
                <a:tab pos="588645" algn="l"/>
                <a:tab pos="589280" algn="l"/>
              </a:tabLst>
            </a:pPr>
            <a:r>
              <a:rPr sz="2400" b="1" spc="-90" dirty="0">
                <a:solidFill>
                  <a:srgbClr val="273139"/>
                </a:solidFill>
                <a:latin typeface="Times New Roman"/>
                <a:cs typeface="Times New Roman"/>
              </a:rPr>
              <a:t>An </a:t>
            </a: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MISD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computing 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system </a:t>
            </a:r>
            <a:r>
              <a:rPr sz="2400" b="1" spc="30" dirty="0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sz="2400" b="1" spc="-55" dirty="0">
                <a:solidFill>
                  <a:srgbClr val="273139"/>
                </a:solidFill>
                <a:latin typeface="Times New Roman"/>
                <a:cs typeface="Times New Roman"/>
              </a:rPr>
              <a:t>a 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multiprocessor 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machine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capable of 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executing 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different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instructions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on  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different </a:t>
            </a:r>
            <a:r>
              <a:rPr sz="2400" b="1" spc="55" dirty="0">
                <a:solidFill>
                  <a:srgbClr val="273139"/>
                </a:solidFill>
                <a:latin typeface="Times New Roman"/>
                <a:cs typeface="Times New Roman"/>
              </a:rPr>
              <a:t>PEs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but </a:t>
            </a:r>
            <a:r>
              <a:rPr sz="24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all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of </a:t>
            </a:r>
            <a:r>
              <a:rPr sz="2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them </a:t>
            </a:r>
            <a:r>
              <a:rPr sz="24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operating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on 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b="1" spc="25" dirty="0">
                <a:solidFill>
                  <a:srgbClr val="273139"/>
                </a:solidFill>
                <a:latin typeface="Times New Roman"/>
                <a:cs typeface="Times New Roman"/>
              </a:rPr>
              <a:t>same </a:t>
            </a:r>
            <a:r>
              <a:rPr sz="24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dataset</a:t>
            </a:r>
            <a:r>
              <a:rPr sz="24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160145">
              <a:lnSpc>
                <a:spcPct val="100000"/>
              </a:lnSpc>
              <a:spcBef>
                <a:spcPts val="5"/>
              </a:spcBef>
            </a:pPr>
            <a:r>
              <a:rPr sz="24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Example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Z </a:t>
            </a:r>
            <a:r>
              <a:rPr sz="2400" b="1" spc="229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sin(x)+cos(x)+tan(x)</a:t>
            </a:r>
            <a:endParaRPr sz="2400">
              <a:latin typeface="Times New Roman"/>
              <a:cs typeface="Times New Roman"/>
            </a:endParaRPr>
          </a:p>
          <a:p>
            <a:pPr marL="588645" indent="-343535">
              <a:lnSpc>
                <a:spcPct val="100000"/>
              </a:lnSpc>
              <a:buFont typeface="Arial"/>
              <a:buChar char="•"/>
              <a:tabLst>
                <a:tab pos="588645" algn="l"/>
                <a:tab pos="589280" algn="l"/>
              </a:tabLst>
            </a:pPr>
            <a:r>
              <a:rPr sz="2400" b="1" spc="40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system 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performs different</a:t>
            </a:r>
            <a:r>
              <a:rPr sz="24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588645">
              <a:lnSpc>
                <a:spcPct val="100000"/>
              </a:lnSpc>
            </a:pP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on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b="1" spc="25" dirty="0">
                <a:solidFill>
                  <a:srgbClr val="273139"/>
                </a:solidFill>
                <a:latin typeface="Times New Roman"/>
                <a:cs typeface="Times New Roman"/>
              </a:rPr>
              <a:t>same </a:t>
            </a:r>
            <a:r>
              <a:rPr sz="24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data</a:t>
            </a:r>
            <a:r>
              <a:rPr sz="2400" b="1" spc="-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273139"/>
                </a:solidFill>
                <a:latin typeface="Times New Roman"/>
                <a:cs typeface="Times New Roman"/>
              </a:rPr>
              <a:t>set.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2561" y="1755456"/>
            <a:ext cx="11510010" cy="4994910"/>
            <a:chOff x="682561" y="1755456"/>
            <a:chExt cx="11510010" cy="4994910"/>
          </a:xfrm>
        </p:grpSpPr>
        <p:sp>
          <p:nvSpPr>
            <p:cNvPr id="3" name="object 3"/>
            <p:cNvSpPr/>
            <p:nvPr/>
          </p:nvSpPr>
          <p:spPr>
            <a:xfrm>
              <a:off x="687323" y="1760218"/>
              <a:ext cx="5189220" cy="4985385"/>
            </a:xfrm>
            <a:custGeom>
              <a:avLst/>
              <a:gdLst/>
              <a:ahLst/>
              <a:cxnLst/>
              <a:rect l="l" t="t" r="r" b="b"/>
              <a:pathLst>
                <a:path w="5189220" h="4985384">
                  <a:moveTo>
                    <a:pt x="5189220" y="0"/>
                  </a:moveTo>
                  <a:lnTo>
                    <a:pt x="0" y="0"/>
                  </a:lnTo>
                  <a:lnTo>
                    <a:pt x="0" y="4985004"/>
                  </a:lnTo>
                  <a:lnTo>
                    <a:pt x="5189220" y="4985004"/>
                  </a:lnTo>
                  <a:lnTo>
                    <a:pt x="5189220" y="0"/>
                  </a:lnTo>
                  <a:close/>
                </a:path>
              </a:pathLst>
            </a:custGeom>
            <a:solidFill>
              <a:srgbClr val="C2C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7323" y="1760218"/>
              <a:ext cx="5189220" cy="4985385"/>
            </a:xfrm>
            <a:custGeom>
              <a:avLst/>
              <a:gdLst/>
              <a:ahLst/>
              <a:cxnLst/>
              <a:rect l="l" t="t" r="r" b="b"/>
              <a:pathLst>
                <a:path w="5189220" h="4985384">
                  <a:moveTo>
                    <a:pt x="0" y="4985004"/>
                  </a:moveTo>
                  <a:lnTo>
                    <a:pt x="5189220" y="4985004"/>
                  </a:lnTo>
                  <a:lnTo>
                    <a:pt x="5189220" y="0"/>
                  </a:lnTo>
                  <a:lnTo>
                    <a:pt x="0" y="0"/>
                  </a:lnTo>
                  <a:lnTo>
                    <a:pt x="0" y="4985004"/>
                  </a:lnTo>
                  <a:close/>
                </a:path>
              </a:pathLst>
            </a:custGeom>
            <a:ln w="9525">
              <a:solidFill>
                <a:srgbClr val="8AA1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76544" y="1904999"/>
              <a:ext cx="6315455" cy="3619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61005" y="627964"/>
            <a:ext cx="9121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Multiple-instruction, </a:t>
            </a:r>
            <a:r>
              <a:rPr spc="-10" dirty="0"/>
              <a:t>multiple-data</a:t>
            </a:r>
            <a:r>
              <a:rPr spc="5" dirty="0"/>
              <a:t> </a:t>
            </a:r>
            <a:r>
              <a:rPr dirty="0"/>
              <a:t>(MIMD)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6368" y="907511"/>
            <a:ext cx="4767580" cy="432435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572135" algn="ctr">
              <a:lnSpc>
                <a:spcPct val="100000"/>
              </a:lnSpc>
              <a:spcBef>
                <a:spcPts val="2260"/>
              </a:spcBef>
            </a:pPr>
            <a:r>
              <a:rPr sz="3600" b="1" spc="-30" dirty="0">
                <a:solidFill>
                  <a:srgbClr val="273139"/>
                </a:solidFill>
                <a:latin typeface="Carlito"/>
                <a:cs typeface="Carlito"/>
              </a:rPr>
              <a:t>systems</a:t>
            </a:r>
            <a:endParaRPr sz="3600">
              <a:latin typeface="Carlito"/>
              <a:cs typeface="Carlito"/>
            </a:endParaRPr>
          </a:p>
          <a:p>
            <a:pPr marL="354965" marR="7620" indent="-342900" algn="just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85" dirty="0">
                <a:solidFill>
                  <a:srgbClr val="273139"/>
                </a:solidFill>
                <a:latin typeface="Times New Roman"/>
                <a:cs typeface="Times New Roman"/>
              </a:rPr>
              <a:t>An </a:t>
            </a:r>
            <a:r>
              <a:rPr sz="2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MIMD 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system</a:t>
            </a:r>
            <a:r>
              <a:rPr sz="2400" b="1" spc="6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35" dirty="0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sz="2400" b="1" spc="-50" dirty="0">
                <a:solidFill>
                  <a:srgbClr val="273139"/>
                </a:solidFill>
                <a:latin typeface="Times New Roman"/>
                <a:cs typeface="Times New Roman"/>
              </a:rPr>
              <a:t>a 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multiprocessor 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machine </a:t>
            </a: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which </a:t>
            </a:r>
            <a:r>
              <a:rPr sz="2400" b="1" spc="30" dirty="0">
                <a:solidFill>
                  <a:srgbClr val="273139"/>
                </a:solidFill>
                <a:latin typeface="Times New Roman"/>
                <a:cs typeface="Times New Roman"/>
              </a:rPr>
              <a:t>is 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capable</a:t>
            </a:r>
            <a:r>
              <a:rPr sz="2400" b="1" spc="57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of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executing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multiple  instructions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on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multiple </a:t>
            </a:r>
            <a:r>
              <a:rPr sz="24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data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273139"/>
                </a:solidFill>
                <a:latin typeface="Times New Roman"/>
                <a:cs typeface="Times New Roman"/>
              </a:rPr>
              <a:t>sets.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Each </a:t>
            </a:r>
            <a:r>
              <a:rPr sz="2400" b="1" spc="50" dirty="0">
                <a:solidFill>
                  <a:srgbClr val="273139"/>
                </a:solidFill>
                <a:latin typeface="Times New Roman"/>
                <a:cs typeface="Times New Roman"/>
              </a:rPr>
              <a:t>PE </a:t>
            </a: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in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2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MIMD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model </a:t>
            </a: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has 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separate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instruction  </a:t>
            </a:r>
            <a:r>
              <a:rPr sz="24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and </a:t>
            </a:r>
            <a:r>
              <a:rPr sz="24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data  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streams; </a:t>
            </a:r>
            <a:r>
              <a:rPr sz="24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therefore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machines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built 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using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this </a:t>
            </a: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model </a:t>
            </a:r>
            <a:r>
              <a:rPr sz="2400" b="1" spc="-70" dirty="0">
                <a:solidFill>
                  <a:srgbClr val="273139"/>
                </a:solidFill>
                <a:latin typeface="Times New Roman"/>
                <a:cs typeface="Times New Roman"/>
              </a:rPr>
              <a:t>are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capable </a:t>
            </a:r>
            <a:r>
              <a:rPr sz="2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to  </a:t>
            </a:r>
            <a:r>
              <a:rPr sz="2400" b="1" spc="-60" dirty="0">
                <a:solidFill>
                  <a:srgbClr val="273139"/>
                </a:solidFill>
                <a:latin typeface="Times New Roman"/>
                <a:cs typeface="Times New Roman"/>
              </a:rPr>
              <a:t>any </a:t>
            </a:r>
            <a:r>
              <a:rPr sz="24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kind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of</a:t>
            </a:r>
            <a:r>
              <a:rPr sz="2400" b="1" spc="44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368" y="5206746"/>
            <a:ext cx="16852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Unlike  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mac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hi</a:t>
            </a:r>
            <a:r>
              <a:rPr sz="24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n</a:t>
            </a:r>
            <a:r>
              <a:rPr sz="2400" b="1" spc="50" dirty="0">
                <a:solidFill>
                  <a:srgbClr val="273139"/>
                </a:solidFill>
                <a:latin typeface="Times New Roman"/>
                <a:cs typeface="Times New Roman"/>
              </a:rPr>
              <a:t>es,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1005" y="5206746"/>
            <a:ext cx="3070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280160" algn="l"/>
                <a:tab pos="2251075" algn="l"/>
              </a:tabLst>
            </a:pPr>
            <a:r>
              <a:rPr sz="24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SI</a:t>
            </a:r>
            <a:r>
              <a:rPr sz="2400" b="1" spc="-90" dirty="0">
                <a:solidFill>
                  <a:srgbClr val="273139"/>
                </a:solidFill>
                <a:latin typeface="Times New Roman"/>
                <a:cs typeface="Times New Roman"/>
              </a:rPr>
              <a:t>M</a:t>
            </a:r>
            <a:r>
              <a:rPr sz="2400" b="1" spc="140" dirty="0">
                <a:solidFill>
                  <a:srgbClr val="273139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an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M</a:t>
            </a:r>
            <a:r>
              <a:rPr sz="24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I</a:t>
            </a: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SD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989330" algn="l"/>
                <a:tab pos="1700530" algn="l"/>
              </a:tabLst>
            </a:pPr>
            <a:r>
              <a:rPr sz="2400" b="1" spc="50" dirty="0">
                <a:solidFill>
                  <a:srgbClr val="273139"/>
                </a:solidFill>
                <a:latin typeface="Times New Roman"/>
                <a:cs typeface="Times New Roman"/>
              </a:rPr>
              <a:t>P</a:t>
            </a:r>
            <a:r>
              <a:rPr sz="2400" b="1" spc="60" dirty="0">
                <a:solidFill>
                  <a:srgbClr val="273139"/>
                </a:solidFill>
                <a:latin typeface="Times New Roman"/>
                <a:cs typeface="Times New Roman"/>
              </a:rPr>
              <a:t>E</a:t>
            </a:r>
            <a:r>
              <a:rPr sz="2400" b="1" spc="65" dirty="0">
                <a:solidFill>
                  <a:srgbClr val="273139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	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M</a:t>
            </a:r>
            <a:r>
              <a:rPr sz="24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I</a:t>
            </a:r>
            <a:r>
              <a:rPr sz="2400" b="1" spc="-65" dirty="0">
                <a:solidFill>
                  <a:srgbClr val="273139"/>
                </a:solidFill>
                <a:latin typeface="Times New Roman"/>
                <a:cs typeface="Times New Roman"/>
              </a:rPr>
              <a:t>M</a:t>
            </a:r>
            <a:r>
              <a:rPr sz="2400" b="1" spc="140" dirty="0">
                <a:solidFill>
                  <a:srgbClr val="273139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9268" y="5938215"/>
            <a:ext cx="4114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machines </a:t>
            </a:r>
            <a:r>
              <a:rPr sz="2400" b="1" spc="-80" dirty="0">
                <a:solidFill>
                  <a:srgbClr val="273139"/>
                </a:solidFill>
                <a:latin typeface="Times New Roman"/>
                <a:cs typeface="Times New Roman"/>
              </a:rPr>
              <a:t>work</a:t>
            </a:r>
            <a:r>
              <a:rPr sz="24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asynchronously.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27964"/>
            <a:ext cx="5860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600A38"/>
                </a:solidFill>
                <a:latin typeface="Carlito"/>
                <a:cs typeface="Carlito"/>
              </a:rPr>
              <a:t>Introduction </a:t>
            </a:r>
            <a:r>
              <a:rPr b="0" spc="-20" dirty="0">
                <a:solidFill>
                  <a:srgbClr val="600A38"/>
                </a:solidFill>
                <a:latin typeface="Carlito"/>
                <a:cs typeface="Carlito"/>
              </a:rPr>
              <a:t>Parallel</a:t>
            </a:r>
            <a:r>
              <a:rPr b="0" spc="-75" dirty="0">
                <a:solidFill>
                  <a:srgbClr val="600A38"/>
                </a:solidFill>
                <a:latin typeface="Carlito"/>
                <a:cs typeface="Carlito"/>
              </a:rPr>
              <a:t> </a:t>
            </a:r>
            <a:r>
              <a:rPr b="0" spc="-15" dirty="0">
                <a:solidFill>
                  <a:srgbClr val="600A38"/>
                </a:solidFill>
                <a:latin typeface="Carlito"/>
                <a:cs typeface="Carlito"/>
              </a:rPr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9048" y="1876472"/>
            <a:ext cx="8757920" cy="19253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2400" spc="4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400" spc="-310" dirty="0">
                <a:solidFill>
                  <a:srgbClr val="A42F0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Georgia"/>
                <a:cs typeface="Georgia"/>
              </a:rPr>
              <a:t>Serial </a:t>
            </a:r>
            <a:r>
              <a:rPr sz="2400" spc="-155" dirty="0">
                <a:solidFill>
                  <a:srgbClr val="404040"/>
                </a:solidFill>
                <a:latin typeface="Georgia"/>
                <a:cs typeface="Georgia"/>
              </a:rPr>
              <a:t>Processing:</a:t>
            </a:r>
            <a:endParaRPr sz="2400">
              <a:latin typeface="Georgia"/>
              <a:cs typeface="Georgia"/>
            </a:endParaRPr>
          </a:p>
          <a:p>
            <a:pPr marL="12700" marR="5080" indent="457200" algn="just">
              <a:lnSpc>
                <a:spcPts val="2590"/>
              </a:lnSpc>
              <a:spcBef>
                <a:spcPts val="1040"/>
              </a:spcBef>
            </a:pP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To solve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problem, </a:t>
            </a:r>
            <a:r>
              <a:rPr sz="2400" spc="-220" dirty="0">
                <a:solidFill>
                  <a:srgbClr val="273139"/>
                </a:solidFill>
                <a:latin typeface="Georgia"/>
                <a:cs typeface="Georgia"/>
              </a:rPr>
              <a:t>an</a:t>
            </a:r>
            <a:r>
              <a:rPr sz="2400" spc="13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algorithm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divides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problem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into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smaller 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instructions. 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These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discrete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instructions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are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then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executed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on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Central 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Processing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Unit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computer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one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by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one. </a:t>
            </a: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Only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after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one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instruction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finished,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next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one</a:t>
            </a:r>
            <a:r>
              <a:rPr sz="2400" spc="-8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starts.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1241" y="3927094"/>
            <a:ext cx="1290320" cy="3448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400" spc="65" dirty="0">
                <a:solidFill>
                  <a:srgbClr val="404040"/>
                </a:solidFill>
                <a:latin typeface="Georgia"/>
                <a:cs typeface="Georgia"/>
              </a:rPr>
              <a:t>K</a:t>
            </a:r>
            <a:r>
              <a:rPr sz="2400" spc="-170" dirty="0">
                <a:solidFill>
                  <a:srgbClr val="404040"/>
                </a:solidFill>
                <a:latin typeface="Georgia"/>
                <a:cs typeface="Georgia"/>
              </a:rPr>
              <a:t>e</a:t>
            </a:r>
            <a:r>
              <a:rPr sz="2400" spc="-185" dirty="0">
                <a:solidFill>
                  <a:srgbClr val="404040"/>
                </a:solidFill>
                <a:latin typeface="Georgia"/>
                <a:cs typeface="Georgia"/>
              </a:rPr>
              <a:t>y</a:t>
            </a:r>
            <a:r>
              <a:rPr sz="2400" spc="-150" dirty="0">
                <a:solidFill>
                  <a:srgbClr val="404040"/>
                </a:solidFill>
                <a:latin typeface="Georgia"/>
                <a:cs typeface="Georgia"/>
              </a:rPr>
              <a:t>point</a:t>
            </a:r>
            <a:r>
              <a:rPr sz="2400" spc="-135" dirty="0">
                <a:solidFill>
                  <a:srgbClr val="404040"/>
                </a:solidFill>
                <a:latin typeface="Georgia"/>
                <a:cs typeface="Georgia"/>
              </a:rPr>
              <a:t>s</a:t>
            </a:r>
            <a:r>
              <a:rPr sz="2400" spc="-225" dirty="0">
                <a:solidFill>
                  <a:srgbClr val="404040"/>
                </a:solidFill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9048" y="4233798"/>
            <a:ext cx="7908290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In</a:t>
            </a:r>
            <a:r>
              <a:rPr sz="2400" spc="2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this,</a:t>
            </a:r>
            <a:r>
              <a:rPr sz="2400" spc="2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</a:t>
            </a:r>
            <a:r>
              <a:rPr sz="2400" spc="2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problem</a:t>
            </a:r>
            <a:r>
              <a:rPr sz="2400" spc="2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statement</a:t>
            </a:r>
            <a:r>
              <a:rPr sz="2400" spc="4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</a:t>
            </a:r>
            <a:r>
              <a:rPr sz="2400" spc="2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broken</a:t>
            </a:r>
            <a:r>
              <a:rPr sz="2400" spc="2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into</a:t>
            </a:r>
            <a:r>
              <a:rPr sz="2400" spc="3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discrete</a:t>
            </a:r>
            <a:r>
              <a:rPr sz="2400" spc="2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instructions.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Then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instructions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are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executed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one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by</a:t>
            </a:r>
            <a:r>
              <a:rPr sz="2400" spc="-114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one.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Only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one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instruction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executed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at </a:t>
            </a:r>
            <a:r>
              <a:rPr sz="2400" spc="-210" dirty="0">
                <a:solidFill>
                  <a:srgbClr val="273139"/>
                </a:solidFill>
                <a:latin typeface="Georgia"/>
                <a:cs typeface="Georgia"/>
              </a:rPr>
              <a:t>any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moment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</a:t>
            </a:r>
            <a:r>
              <a:rPr sz="2400" spc="14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time.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198" y="806322"/>
            <a:ext cx="944562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273139"/>
                </a:solidFill>
                <a:latin typeface="Georgia"/>
                <a:cs typeface="Georgia"/>
              </a:rPr>
              <a:t>MIMD </a:t>
            </a:r>
            <a:r>
              <a:rPr sz="2400" spc="-190" dirty="0">
                <a:solidFill>
                  <a:srgbClr val="273139"/>
                </a:solidFill>
                <a:latin typeface="Georgia"/>
                <a:cs typeface="Georgia"/>
              </a:rPr>
              <a:t>machines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are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broadly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categorized</a:t>
            </a:r>
            <a:r>
              <a:rPr sz="2400" spc="-37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into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Shared-memory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MIMD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Distributed-memory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MIMD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b="1" spc="-60" dirty="0">
                <a:solidFill>
                  <a:srgbClr val="273139"/>
                </a:solidFill>
                <a:latin typeface="Times New Roman"/>
                <a:cs typeface="Times New Roman"/>
              </a:rPr>
              <a:t>Shared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memory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MIMD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model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(tightly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coupled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multiprocessor 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systems), all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90" dirty="0">
                <a:solidFill>
                  <a:srgbClr val="273139"/>
                </a:solidFill>
                <a:latin typeface="Georgia"/>
                <a:cs typeface="Georgia"/>
              </a:rPr>
              <a:t>PEs </a:t>
            </a:r>
            <a:r>
              <a:rPr sz="2400" spc="-195" dirty="0">
                <a:solidFill>
                  <a:srgbClr val="273139"/>
                </a:solidFill>
                <a:latin typeface="Georgia"/>
                <a:cs typeface="Georgia"/>
              </a:rPr>
              <a:t>are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connected </a:t>
            </a:r>
            <a:r>
              <a:rPr sz="2400" spc="-10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single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global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-204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they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all 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have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access </a:t>
            </a:r>
            <a:r>
              <a:rPr sz="2400" spc="-10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it. </a:t>
            </a: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communication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between </a:t>
            </a:r>
            <a:r>
              <a:rPr sz="2400" spc="-90" dirty="0">
                <a:solidFill>
                  <a:srgbClr val="273139"/>
                </a:solidFill>
                <a:latin typeface="Georgia"/>
                <a:cs typeface="Georgia"/>
              </a:rPr>
              <a:t>PEs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this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model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takes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place 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through the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shared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memory,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modification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data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stored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global 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by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one </a:t>
            </a:r>
            <a:r>
              <a:rPr sz="2400" spc="-55" dirty="0">
                <a:solidFill>
                  <a:srgbClr val="273139"/>
                </a:solidFill>
                <a:latin typeface="Georgia"/>
                <a:cs typeface="Georgia"/>
              </a:rPr>
              <a:t>PE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visible </a:t>
            </a:r>
            <a:r>
              <a:rPr sz="2400" spc="-10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all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other</a:t>
            </a:r>
            <a:r>
              <a:rPr sz="2400" spc="114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25" dirty="0">
                <a:solidFill>
                  <a:srgbClr val="273139"/>
                </a:solidFill>
                <a:latin typeface="Georgia"/>
                <a:cs typeface="Georgia"/>
              </a:rPr>
              <a:t>PEs.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3139"/>
              </a:buClr>
              <a:buFont typeface="Wingdings"/>
              <a:buChar char=""/>
            </a:pPr>
            <a:endParaRPr sz="25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Distributed memory </a:t>
            </a:r>
            <a:r>
              <a:rPr sz="2400" b="1" dirty="0">
                <a:solidFill>
                  <a:srgbClr val="273139"/>
                </a:solidFill>
                <a:latin typeface="Times New Roman"/>
                <a:cs typeface="Times New Roman"/>
              </a:rPr>
              <a:t>MIMD </a:t>
            </a:r>
            <a:r>
              <a:rPr sz="2400" spc="-190" dirty="0">
                <a:solidFill>
                  <a:srgbClr val="273139"/>
                </a:solidFill>
                <a:latin typeface="Georgia"/>
                <a:cs typeface="Georgia"/>
              </a:rPr>
              <a:t>machines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(loosely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coupled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multiprocessor 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systems)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all </a:t>
            </a:r>
            <a:r>
              <a:rPr sz="2400" spc="-90" dirty="0">
                <a:solidFill>
                  <a:srgbClr val="273139"/>
                </a:solidFill>
                <a:latin typeface="Georgia"/>
                <a:cs typeface="Georgia"/>
              </a:rPr>
              <a:t>PEs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have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local </a:t>
            </a:r>
            <a:r>
              <a:rPr sz="2400" spc="-195" dirty="0">
                <a:solidFill>
                  <a:srgbClr val="273139"/>
                </a:solidFill>
                <a:latin typeface="Georgia"/>
                <a:cs typeface="Georgia"/>
              </a:rPr>
              <a:t>memory. </a:t>
            </a: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communication between </a:t>
            </a:r>
            <a:r>
              <a:rPr sz="2400" spc="-90" dirty="0">
                <a:solidFill>
                  <a:srgbClr val="273139"/>
                </a:solidFill>
                <a:latin typeface="Georgia"/>
                <a:cs typeface="Georgia"/>
              </a:rPr>
              <a:t>PEs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in 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this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model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takes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place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through the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interconnection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network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(the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inter 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process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communication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channel, 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or</a:t>
            </a:r>
            <a:r>
              <a:rPr sz="2400" spc="-21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IPC).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60" y="932815"/>
            <a:ext cx="968756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 algn="just">
              <a:lnSpc>
                <a:spcPct val="100000"/>
              </a:lnSpc>
              <a:spcBef>
                <a:spcPts val="100"/>
              </a:spcBef>
              <a:buClr>
                <a:srgbClr val="273139"/>
              </a:buClr>
              <a:buFont typeface="Arial"/>
              <a:buChar char="•"/>
              <a:tabLst>
                <a:tab pos="299720" algn="l"/>
              </a:tabLst>
            </a:pP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shared-memory </a:t>
            </a:r>
            <a:r>
              <a:rPr sz="2400" spc="-120" dirty="0">
                <a:solidFill>
                  <a:srgbClr val="273139"/>
                </a:solidFill>
                <a:latin typeface="Georgia"/>
                <a:cs typeface="Georgia"/>
              </a:rPr>
              <a:t>MIMD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architecture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easier </a:t>
            </a:r>
            <a:r>
              <a:rPr sz="2400" spc="-10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program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but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less 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tolerant </a:t>
            </a:r>
            <a:r>
              <a:rPr sz="2400" spc="-10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failures </a:t>
            </a:r>
            <a:r>
              <a:rPr sz="2400" spc="-204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400" spc="-190" dirty="0">
                <a:solidFill>
                  <a:srgbClr val="273139"/>
                </a:solidFill>
                <a:latin typeface="Georgia"/>
                <a:cs typeface="Georgia"/>
              </a:rPr>
              <a:t>harder </a:t>
            </a:r>
            <a:r>
              <a:rPr sz="2400" spc="-10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extend with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respect </a:t>
            </a:r>
            <a:r>
              <a:rPr sz="2400" spc="-10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distributed 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-125" dirty="0">
                <a:solidFill>
                  <a:srgbClr val="273139"/>
                </a:solidFill>
                <a:latin typeface="Georgia"/>
                <a:cs typeface="Georgia"/>
              </a:rPr>
              <a:t>MIMD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model.</a:t>
            </a:r>
            <a:endParaRPr sz="2400">
              <a:latin typeface="Georgia"/>
              <a:cs typeface="Georgia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273139"/>
              </a:buClr>
              <a:buFont typeface="Arial"/>
              <a:buChar char="•"/>
              <a:tabLst>
                <a:tab pos="375920" algn="l"/>
              </a:tabLst>
            </a:pPr>
            <a:r>
              <a:rPr dirty="0"/>
              <a:t>	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Failures in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shared-memory </a:t>
            </a:r>
            <a:r>
              <a:rPr sz="2400" spc="-125" dirty="0">
                <a:solidFill>
                  <a:srgbClr val="273139"/>
                </a:solidFill>
                <a:latin typeface="Georgia"/>
                <a:cs typeface="Georgia"/>
              </a:rPr>
              <a:t>MIMD </a:t>
            </a: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affect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entire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system,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whereas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this is 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not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case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distributed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model,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which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each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90" dirty="0">
                <a:solidFill>
                  <a:srgbClr val="273139"/>
                </a:solidFill>
                <a:latin typeface="Georgia"/>
                <a:cs typeface="Georgia"/>
              </a:rPr>
              <a:t>PEs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can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be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easily 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isolated.</a:t>
            </a:r>
            <a:endParaRPr sz="2400">
              <a:latin typeface="Georgia"/>
              <a:cs typeface="Georgia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Moreover, </a:t>
            </a:r>
            <a:r>
              <a:rPr sz="2400" spc="-190" dirty="0">
                <a:solidFill>
                  <a:srgbClr val="273139"/>
                </a:solidFill>
                <a:latin typeface="Georgia"/>
                <a:cs typeface="Georgia"/>
              </a:rPr>
              <a:t>shared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-125" dirty="0">
                <a:solidFill>
                  <a:srgbClr val="273139"/>
                </a:solidFill>
                <a:latin typeface="Georgia"/>
                <a:cs typeface="Georgia"/>
              </a:rPr>
              <a:t>MIMD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architectures </a:t>
            </a:r>
            <a:r>
              <a:rPr sz="2400" spc="-195" dirty="0">
                <a:solidFill>
                  <a:srgbClr val="273139"/>
                </a:solidFill>
                <a:latin typeface="Georgia"/>
                <a:cs typeface="Georgia"/>
              </a:rPr>
              <a:t>are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less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likely </a:t>
            </a:r>
            <a:r>
              <a:rPr sz="2400" spc="-10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scale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because 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addition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more </a:t>
            </a:r>
            <a:r>
              <a:rPr sz="2400" spc="-90" dirty="0">
                <a:solidFill>
                  <a:srgbClr val="273139"/>
                </a:solidFill>
                <a:latin typeface="Georgia"/>
                <a:cs typeface="Georgia"/>
              </a:rPr>
              <a:t>PEs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leads </a:t>
            </a:r>
            <a:r>
              <a:rPr sz="2400" spc="-10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contention. </a:t>
            </a:r>
            <a:r>
              <a:rPr sz="2400" spc="-120" dirty="0">
                <a:solidFill>
                  <a:srgbClr val="273139"/>
                </a:solidFill>
                <a:latin typeface="Georgia"/>
                <a:cs typeface="Georgia"/>
              </a:rPr>
              <a:t>This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situation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that 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does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not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happen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case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distributed </a:t>
            </a:r>
            <a:r>
              <a:rPr sz="2400" spc="-195" dirty="0">
                <a:solidFill>
                  <a:srgbClr val="273139"/>
                </a:solidFill>
                <a:latin typeface="Georgia"/>
                <a:cs typeface="Georgia"/>
              </a:rPr>
              <a:t>memory,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which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each </a:t>
            </a:r>
            <a:r>
              <a:rPr sz="2400" spc="-55" dirty="0">
                <a:solidFill>
                  <a:srgbClr val="273139"/>
                </a:solidFill>
                <a:latin typeface="Georgia"/>
                <a:cs typeface="Georgia"/>
              </a:rPr>
              <a:t>PE </a:t>
            </a:r>
            <a:r>
              <a:rPr sz="2400" spc="-190" dirty="0">
                <a:solidFill>
                  <a:srgbClr val="273139"/>
                </a:solidFill>
                <a:latin typeface="Georgia"/>
                <a:cs typeface="Georgia"/>
              </a:rPr>
              <a:t>has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its 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own</a:t>
            </a:r>
            <a:r>
              <a:rPr sz="2400" spc="2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memory.</a:t>
            </a:r>
            <a:endParaRPr sz="2400">
              <a:latin typeface="Georgia"/>
              <a:cs typeface="Georgia"/>
            </a:endParaRPr>
          </a:p>
          <a:p>
            <a:pPr marL="29908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400" spc="-80" dirty="0">
                <a:solidFill>
                  <a:srgbClr val="273139"/>
                </a:solidFill>
                <a:latin typeface="Georgia"/>
                <a:cs typeface="Georgia"/>
              </a:rPr>
              <a:t>As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result </a:t>
            </a:r>
            <a:r>
              <a:rPr sz="2400" spc="-3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practical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outcomes </a:t>
            </a:r>
            <a:r>
              <a:rPr sz="2400" spc="-204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user’s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requirement </a:t>
            </a:r>
            <a:r>
              <a:rPr sz="2400" spc="-125" dirty="0">
                <a:solidFill>
                  <a:srgbClr val="273139"/>
                </a:solidFill>
                <a:latin typeface="Georgia"/>
                <a:cs typeface="Georgia"/>
              </a:rPr>
              <a:t>,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distributed</a:t>
            </a:r>
            <a:r>
              <a:rPr sz="2400" spc="-24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memory</a:t>
            </a:r>
            <a:endParaRPr sz="2400">
              <a:latin typeface="Georgia"/>
              <a:cs typeface="Georgia"/>
            </a:endParaRPr>
          </a:p>
          <a:p>
            <a:pPr marL="299085" algn="just">
              <a:lnSpc>
                <a:spcPct val="100000"/>
              </a:lnSpc>
            </a:pPr>
            <a:r>
              <a:rPr sz="2400" spc="-125" dirty="0">
                <a:solidFill>
                  <a:srgbClr val="273139"/>
                </a:solidFill>
                <a:latin typeface="Georgia"/>
                <a:cs typeface="Georgia"/>
              </a:rPr>
              <a:t>MIMD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architecture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superior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than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other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existing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models.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255" y="552653"/>
            <a:ext cx="83223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7479" algn="l"/>
              </a:tabLst>
            </a:pPr>
            <a:r>
              <a:rPr sz="4000" b="0" spc="-204" dirty="0">
                <a:solidFill>
                  <a:srgbClr val="000000"/>
                </a:solidFill>
                <a:latin typeface="Georgia"/>
                <a:cs typeface="Georgia"/>
              </a:rPr>
              <a:t>Need </a:t>
            </a:r>
            <a:r>
              <a:rPr sz="4000" b="0" spc="-345" dirty="0">
                <a:solidFill>
                  <a:srgbClr val="000000"/>
                </a:solidFill>
                <a:latin typeface="Georgia"/>
                <a:cs typeface="Georgia"/>
              </a:rPr>
              <a:t>and </a:t>
            </a:r>
            <a:r>
              <a:rPr sz="4000" b="0" spc="-30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4000" b="0" spc="-265" dirty="0">
                <a:solidFill>
                  <a:srgbClr val="000000"/>
                </a:solidFill>
                <a:latin typeface="Georgia"/>
                <a:cs typeface="Georgia"/>
              </a:rPr>
              <a:t>basics</a:t>
            </a:r>
            <a:r>
              <a:rPr sz="4000" b="0" spc="9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4000" b="0" spc="-70" dirty="0">
                <a:solidFill>
                  <a:srgbClr val="000000"/>
                </a:solidFill>
                <a:latin typeface="Georgia"/>
                <a:cs typeface="Georgia"/>
              </a:rPr>
              <a:t>of	</a:t>
            </a:r>
            <a:r>
              <a:rPr sz="4000" b="0" spc="-254" dirty="0">
                <a:solidFill>
                  <a:srgbClr val="000000"/>
                </a:solidFill>
                <a:latin typeface="Georgia"/>
                <a:cs typeface="Georgia"/>
              </a:rPr>
              <a:t>Multicore</a:t>
            </a:r>
            <a:r>
              <a:rPr sz="4000" b="0" spc="5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4000" b="0" spc="-275" dirty="0">
                <a:solidFill>
                  <a:srgbClr val="000000"/>
                </a:solidFill>
                <a:latin typeface="Georgia"/>
                <a:cs typeface="Georgia"/>
              </a:rPr>
              <a:t>architecture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1373" y="1619503"/>
            <a:ext cx="849693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100"/>
              </a:spcBef>
              <a:tabLst>
                <a:tab pos="346075" algn="l"/>
                <a:tab pos="2563495" algn="l"/>
                <a:tab pos="4051300" algn="l"/>
                <a:tab pos="4423410" algn="l"/>
                <a:tab pos="5301615" algn="l"/>
                <a:tab pos="6014720" algn="l"/>
                <a:tab pos="7723505" algn="l"/>
                <a:tab pos="8047990" algn="l"/>
              </a:tabLst>
            </a:pPr>
            <a:r>
              <a:rPr sz="2400" spc="15" dirty="0">
                <a:solidFill>
                  <a:srgbClr val="333333"/>
                </a:solidFill>
                <a:latin typeface="Georgia"/>
                <a:cs typeface="Georgia"/>
              </a:rPr>
              <a:t>A	</a:t>
            </a:r>
            <a:r>
              <a:rPr sz="2400" spc="-305" dirty="0">
                <a:solidFill>
                  <a:srgbClr val="333333"/>
                </a:solidFill>
                <a:latin typeface="Georgia"/>
                <a:cs typeface="Georgia"/>
              </a:rPr>
              <a:t>m</a:t>
            </a:r>
            <a:r>
              <a:rPr sz="2400" spc="-160" dirty="0">
                <a:solidFill>
                  <a:srgbClr val="333333"/>
                </a:solidFill>
                <a:latin typeface="Georgia"/>
                <a:cs typeface="Georgia"/>
              </a:rPr>
              <a:t>ulti</a:t>
            </a:r>
            <a:r>
              <a:rPr sz="2400" spc="-145" dirty="0">
                <a:solidFill>
                  <a:srgbClr val="333333"/>
                </a:solidFill>
                <a:latin typeface="Georgia"/>
                <a:cs typeface="Georgia"/>
              </a:rPr>
              <a:t>-</a:t>
            </a:r>
            <a:r>
              <a:rPr sz="2400" spc="-130" dirty="0">
                <a:solidFill>
                  <a:srgbClr val="333333"/>
                </a:solidFill>
                <a:latin typeface="Georgia"/>
                <a:cs typeface="Georgia"/>
              </a:rPr>
              <a:t>core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16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85" dirty="0">
                <a:solidFill>
                  <a:srgbClr val="333333"/>
                </a:solidFill>
                <a:latin typeface="Georgia"/>
                <a:cs typeface="Georgia"/>
              </a:rPr>
              <a:t>CP</a:t>
            </a:r>
            <a:r>
              <a:rPr sz="2400" spc="-90" dirty="0">
                <a:solidFill>
                  <a:srgbClr val="333333"/>
                </a:solidFill>
                <a:latin typeface="Georgia"/>
                <a:cs typeface="Georgia"/>
              </a:rPr>
              <a:t>U'</a:t>
            </a:r>
            <a:r>
              <a:rPr sz="2400" spc="-170" dirty="0">
                <a:solidFill>
                  <a:srgbClr val="333333"/>
                </a:solidFill>
                <a:latin typeface="Georgia"/>
                <a:cs typeface="Georgia"/>
              </a:rPr>
              <a:t>s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400" spc="-140" dirty="0">
                <a:solidFill>
                  <a:srgbClr val="333333"/>
                </a:solidFill>
                <a:latin typeface="Georgia"/>
                <a:cs typeface="Georgia"/>
              </a:rPr>
              <a:t>ob</a:t>
            </a:r>
            <a:r>
              <a:rPr sz="2400" spc="-75" dirty="0">
                <a:solidFill>
                  <a:srgbClr val="333333"/>
                </a:solidFill>
                <a:latin typeface="Georgia"/>
                <a:cs typeface="Georgia"/>
              </a:rPr>
              <a:t>j</a:t>
            </a:r>
            <a:r>
              <a:rPr sz="2400" spc="-180" dirty="0">
                <a:solidFill>
                  <a:srgbClr val="333333"/>
                </a:solidFill>
                <a:latin typeface="Georgia"/>
                <a:cs typeface="Georgia"/>
              </a:rPr>
              <a:t>e</a:t>
            </a:r>
            <a:r>
              <a:rPr sz="2400" spc="-140" dirty="0">
                <a:solidFill>
                  <a:srgbClr val="333333"/>
                </a:solidFill>
                <a:latin typeface="Georgia"/>
                <a:cs typeface="Georgia"/>
              </a:rPr>
              <a:t>cti</a:t>
            </a:r>
            <a:r>
              <a:rPr sz="2400" spc="-114" dirty="0">
                <a:solidFill>
                  <a:srgbClr val="333333"/>
                </a:solidFill>
                <a:latin typeface="Georgia"/>
                <a:cs typeface="Georgia"/>
              </a:rPr>
              <a:t>v</a:t>
            </a:r>
            <a:r>
              <a:rPr sz="2400" spc="-165" dirty="0">
                <a:solidFill>
                  <a:srgbClr val="333333"/>
                </a:solidFill>
                <a:latin typeface="Georgia"/>
                <a:cs typeface="Georgia"/>
              </a:rPr>
              <a:t>e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16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160" dirty="0">
                <a:solidFill>
                  <a:srgbClr val="333333"/>
                </a:solidFill>
                <a:latin typeface="Georgia"/>
                <a:cs typeface="Georgia"/>
              </a:rPr>
              <a:t>is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400" spc="-85" dirty="0">
                <a:solidFill>
                  <a:srgbClr val="333333"/>
                </a:solidFill>
                <a:latin typeface="Georgia"/>
                <a:cs typeface="Georgia"/>
              </a:rPr>
              <a:t>t</a:t>
            </a:r>
            <a:r>
              <a:rPr sz="2400" spc="-125" dirty="0">
                <a:solidFill>
                  <a:srgbClr val="333333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400" spc="-65" dirty="0">
                <a:solidFill>
                  <a:srgbClr val="333333"/>
                </a:solidFill>
                <a:latin typeface="Georgia"/>
                <a:cs typeface="Georgia"/>
              </a:rPr>
              <a:t>o</a:t>
            </a:r>
            <a:r>
              <a:rPr sz="2400" spc="-165" dirty="0">
                <a:solidFill>
                  <a:srgbClr val="333333"/>
                </a:solidFill>
                <a:latin typeface="Georgia"/>
                <a:cs typeface="Georgia"/>
              </a:rPr>
              <a:t>bt</a:t>
            </a:r>
            <a:r>
              <a:rPr sz="2400" spc="-185" dirty="0">
                <a:solidFill>
                  <a:srgbClr val="333333"/>
                </a:solidFill>
                <a:latin typeface="Georgia"/>
                <a:cs typeface="Georgia"/>
              </a:rPr>
              <a:t>a</a:t>
            </a:r>
            <a:r>
              <a:rPr sz="2400" spc="-175" dirty="0">
                <a:solidFill>
                  <a:srgbClr val="333333"/>
                </a:solidFill>
                <a:latin typeface="Georgia"/>
                <a:cs typeface="Georgia"/>
              </a:rPr>
              <a:t>in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400" spc="-90" dirty="0">
                <a:solidFill>
                  <a:srgbClr val="333333"/>
                </a:solidFill>
                <a:latin typeface="Georgia"/>
                <a:cs typeface="Georgia"/>
              </a:rPr>
              <a:t>g</a:t>
            </a:r>
            <a:r>
              <a:rPr sz="2400" spc="-195" dirty="0">
                <a:solidFill>
                  <a:srgbClr val="333333"/>
                </a:solidFill>
                <a:latin typeface="Georgia"/>
                <a:cs typeface="Georgia"/>
              </a:rPr>
              <a:t>rea</a:t>
            </a:r>
            <a:r>
              <a:rPr sz="2400" spc="-140" dirty="0">
                <a:solidFill>
                  <a:srgbClr val="333333"/>
                </a:solidFill>
                <a:latin typeface="Georgia"/>
                <a:cs typeface="Georgia"/>
              </a:rPr>
              <a:t>t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400" spc="-135" dirty="0">
                <a:solidFill>
                  <a:srgbClr val="333333"/>
                </a:solidFill>
                <a:latin typeface="Georgia"/>
                <a:cs typeface="Georgia"/>
              </a:rPr>
              <a:t>perfo</a:t>
            </a:r>
            <a:r>
              <a:rPr sz="2400" spc="-25" dirty="0">
                <a:solidFill>
                  <a:srgbClr val="333333"/>
                </a:solidFill>
                <a:latin typeface="Georgia"/>
                <a:cs typeface="Georgia"/>
              </a:rPr>
              <a:t>r</a:t>
            </a:r>
            <a:r>
              <a:rPr sz="2400" spc="-215" dirty="0">
                <a:solidFill>
                  <a:srgbClr val="333333"/>
                </a:solidFill>
                <a:latin typeface="Georgia"/>
                <a:cs typeface="Georgia"/>
              </a:rPr>
              <a:t>man</a:t>
            </a:r>
            <a:r>
              <a:rPr sz="2400" spc="-160" dirty="0">
                <a:solidFill>
                  <a:srgbClr val="333333"/>
                </a:solidFill>
                <a:latin typeface="Georgia"/>
                <a:cs typeface="Georgia"/>
              </a:rPr>
              <a:t>c</a:t>
            </a:r>
            <a:r>
              <a:rPr sz="2400" spc="-200" dirty="0">
                <a:solidFill>
                  <a:srgbClr val="333333"/>
                </a:solidFill>
                <a:latin typeface="Georgia"/>
                <a:cs typeface="Georgia"/>
              </a:rPr>
              <a:t>e</a:t>
            </a:r>
            <a:r>
              <a:rPr sz="2400" spc="-125" dirty="0">
                <a:solidFill>
                  <a:srgbClr val="333333"/>
                </a:solidFill>
                <a:latin typeface="Georgia"/>
                <a:cs typeface="Georgia"/>
              </a:rPr>
              <a:t>.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400" spc="-110" dirty="0">
                <a:solidFill>
                  <a:srgbClr val="333333"/>
                </a:solidFill>
                <a:latin typeface="Georgia"/>
                <a:cs typeface="Georgia"/>
              </a:rPr>
              <a:t>It</a:t>
            </a:r>
            <a:r>
              <a:rPr sz="24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400" spc="-210" dirty="0">
                <a:solidFill>
                  <a:srgbClr val="333333"/>
                </a:solidFill>
                <a:latin typeface="Georgia"/>
                <a:cs typeface="Georgia"/>
              </a:rPr>
              <a:t>w</a:t>
            </a:r>
            <a:r>
              <a:rPr sz="2400" spc="-160" dirty="0">
                <a:solidFill>
                  <a:srgbClr val="333333"/>
                </a:solidFill>
                <a:latin typeface="Georgia"/>
                <a:cs typeface="Georgia"/>
              </a:rPr>
              <a:t>as  </a:t>
            </a:r>
            <a:r>
              <a:rPr sz="2400" spc="-170" dirty="0">
                <a:solidFill>
                  <a:srgbClr val="333333"/>
                </a:solidFill>
                <a:latin typeface="Georgia"/>
                <a:cs typeface="Georgia"/>
              </a:rPr>
              <a:t>designed </a:t>
            </a:r>
            <a:r>
              <a:rPr sz="2400" spc="-105" dirty="0">
                <a:solidFill>
                  <a:srgbClr val="333333"/>
                </a:solidFill>
                <a:latin typeface="Georgia"/>
                <a:cs typeface="Georgia"/>
              </a:rPr>
              <a:t>to </a:t>
            </a:r>
            <a:r>
              <a:rPr sz="2400" spc="-145" dirty="0">
                <a:solidFill>
                  <a:srgbClr val="333333"/>
                </a:solidFill>
                <a:latin typeface="Georgia"/>
                <a:cs typeface="Georgia"/>
              </a:rPr>
              <a:t>overcome </a:t>
            </a:r>
            <a:r>
              <a:rPr sz="2400" spc="-170" dirty="0">
                <a:solidFill>
                  <a:srgbClr val="333333"/>
                </a:solidFill>
                <a:latin typeface="Georgia"/>
                <a:cs typeface="Georgia"/>
              </a:rPr>
              <a:t>physical </a:t>
            </a:r>
            <a:r>
              <a:rPr sz="2400" spc="-165" dirty="0">
                <a:solidFill>
                  <a:srgbClr val="333333"/>
                </a:solidFill>
                <a:latin typeface="Georgia"/>
                <a:cs typeface="Georgia"/>
              </a:rPr>
              <a:t>limitations </a:t>
            </a:r>
            <a:r>
              <a:rPr sz="2400" spc="-40" dirty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sz="2400" spc="-23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400" spc="-150" dirty="0">
                <a:solidFill>
                  <a:srgbClr val="333333"/>
                </a:solidFill>
                <a:latin typeface="Georgia"/>
                <a:cs typeface="Georgia"/>
              </a:rPr>
              <a:t>single-core</a:t>
            </a:r>
            <a:r>
              <a:rPr sz="2400" spc="24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150" dirty="0">
                <a:solidFill>
                  <a:srgbClr val="333333"/>
                </a:solidFill>
                <a:latin typeface="Georgia"/>
                <a:cs typeface="Georgia"/>
              </a:rPr>
              <a:t>CPU.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75" dirty="0">
                <a:solidFill>
                  <a:srgbClr val="333333"/>
                </a:solidFill>
                <a:latin typeface="Georgia"/>
                <a:cs typeface="Georgia"/>
              </a:rPr>
              <a:t>Some </a:t>
            </a:r>
            <a:r>
              <a:rPr sz="2400" spc="-160" dirty="0">
                <a:solidFill>
                  <a:srgbClr val="333333"/>
                </a:solidFill>
                <a:latin typeface="Georgia"/>
                <a:cs typeface="Georgia"/>
              </a:rPr>
              <a:t>applications </a:t>
            </a:r>
            <a:r>
              <a:rPr sz="2400" spc="-40" dirty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sz="2400" spc="-155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400" spc="-160" dirty="0">
                <a:solidFill>
                  <a:srgbClr val="333333"/>
                </a:solidFill>
                <a:latin typeface="Georgia"/>
                <a:cs typeface="Georgia"/>
              </a:rPr>
              <a:t>multicore </a:t>
            </a:r>
            <a:r>
              <a:rPr sz="2400" spc="-145" dirty="0">
                <a:solidFill>
                  <a:srgbClr val="333333"/>
                </a:solidFill>
                <a:latin typeface="Georgia"/>
                <a:cs typeface="Georgia"/>
              </a:rPr>
              <a:t>processor </a:t>
            </a:r>
            <a:r>
              <a:rPr sz="2400" spc="-200" dirty="0">
                <a:solidFill>
                  <a:srgbClr val="333333"/>
                </a:solidFill>
                <a:latin typeface="Georgia"/>
                <a:cs typeface="Georgia"/>
              </a:rPr>
              <a:t>are </a:t>
            </a:r>
            <a:r>
              <a:rPr sz="2400" spc="-204" dirty="0">
                <a:solidFill>
                  <a:srgbClr val="333333"/>
                </a:solidFill>
                <a:latin typeface="Georgia"/>
                <a:cs typeface="Georgia"/>
              </a:rPr>
              <a:t>as</a:t>
            </a:r>
            <a:r>
              <a:rPr sz="2400" spc="-13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400" spc="-130" dirty="0">
                <a:solidFill>
                  <a:srgbClr val="333333"/>
                </a:solidFill>
                <a:latin typeface="Georgia"/>
                <a:cs typeface="Georgia"/>
              </a:rPr>
              <a:t>follows:</a:t>
            </a:r>
            <a:endParaRPr sz="2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  <a:tab pos="1372235" algn="l"/>
                <a:tab pos="2075814" algn="l"/>
                <a:tab pos="2780665" algn="l"/>
                <a:tab pos="4011929" algn="l"/>
                <a:tab pos="4735830" algn="l"/>
                <a:tab pos="5156835" algn="l"/>
                <a:tab pos="6636384" algn="l"/>
                <a:tab pos="7253605" algn="l"/>
                <a:tab pos="7900034" algn="l"/>
              </a:tabLst>
            </a:pPr>
            <a:r>
              <a:rPr sz="2400" spc="-75" dirty="0">
                <a:latin typeface="Georgia"/>
                <a:cs typeface="Georgia"/>
              </a:rPr>
              <a:t>G</a:t>
            </a:r>
            <a:r>
              <a:rPr sz="2400" spc="-60" dirty="0">
                <a:latin typeface="Georgia"/>
                <a:cs typeface="Georgia"/>
              </a:rPr>
              <a:t>a</a:t>
            </a:r>
            <a:r>
              <a:rPr sz="2400" spc="-275" dirty="0">
                <a:latin typeface="Georgia"/>
                <a:cs typeface="Georgia"/>
              </a:rPr>
              <a:t>m</a:t>
            </a:r>
            <a:r>
              <a:rPr sz="2400" spc="-160" dirty="0">
                <a:latin typeface="Georgia"/>
                <a:cs typeface="Georgia"/>
              </a:rPr>
              <a:t>e</a:t>
            </a:r>
            <a:r>
              <a:rPr sz="2400" spc="-16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70" dirty="0">
                <a:latin typeface="Georgia"/>
                <a:cs typeface="Georgia"/>
              </a:rPr>
              <a:t>wi</a:t>
            </a:r>
            <a:r>
              <a:rPr sz="2400" spc="-125" dirty="0">
                <a:latin typeface="Georgia"/>
                <a:cs typeface="Georgia"/>
              </a:rPr>
              <a:t>t</a:t>
            </a:r>
            <a:r>
              <a:rPr sz="2400" spc="-175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60" dirty="0">
                <a:latin typeface="Georgia"/>
                <a:cs typeface="Georgia"/>
              </a:rPr>
              <a:t>hig</a:t>
            </a:r>
            <a:r>
              <a:rPr sz="2400" spc="-19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0" dirty="0">
                <a:latin typeface="Georgia"/>
                <a:cs typeface="Georgia"/>
              </a:rPr>
              <a:t>g</a:t>
            </a:r>
            <a:r>
              <a:rPr sz="2400" spc="-170" dirty="0">
                <a:latin typeface="Georgia"/>
                <a:cs typeface="Georgia"/>
              </a:rPr>
              <a:t>raphic</a:t>
            </a:r>
            <a:r>
              <a:rPr sz="2400" spc="-240" dirty="0">
                <a:latin typeface="Georgia"/>
                <a:cs typeface="Georgia"/>
              </a:rPr>
              <a:t>s</a:t>
            </a:r>
            <a:r>
              <a:rPr sz="2400" spc="-125" dirty="0">
                <a:latin typeface="Georgia"/>
                <a:cs typeface="Georgia"/>
              </a:rPr>
              <a:t>,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60" dirty="0">
                <a:latin typeface="Georgia"/>
                <a:cs typeface="Georgia"/>
              </a:rPr>
              <a:t>su</a:t>
            </a:r>
            <a:r>
              <a:rPr sz="2400" spc="-190" dirty="0">
                <a:latin typeface="Georgia"/>
                <a:cs typeface="Georgia"/>
              </a:rPr>
              <a:t>c</a:t>
            </a:r>
            <a:r>
              <a:rPr sz="2400" spc="-175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20" dirty="0">
                <a:latin typeface="Georgia"/>
                <a:cs typeface="Georgia"/>
              </a:rPr>
              <a:t>a</a:t>
            </a:r>
            <a:r>
              <a:rPr sz="2400" spc="-185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10" dirty="0">
                <a:latin typeface="Georgia"/>
                <a:cs typeface="Georgia"/>
              </a:rPr>
              <a:t>O</a:t>
            </a:r>
            <a:r>
              <a:rPr sz="2400" spc="-45" dirty="0">
                <a:latin typeface="Georgia"/>
                <a:cs typeface="Georgia"/>
              </a:rPr>
              <a:t>v</a:t>
            </a:r>
            <a:r>
              <a:rPr sz="2400" spc="-140" dirty="0">
                <a:latin typeface="Georgia"/>
                <a:cs typeface="Georgia"/>
              </a:rPr>
              <a:t>er</a:t>
            </a:r>
            <a:r>
              <a:rPr sz="2400" spc="-280" dirty="0">
                <a:latin typeface="Georgia"/>
                <a:cs typeface="Georgia"/>
              </a:rPr>
              <a:t>w</a:t>
            </a:r>
            <a:r>
              <a:rPr sz="2400" spc="-155" dirty="0">
                <a:latin typeface="Georgia"/>
                <a:cs typeface="Georgia"/>
              </a:rPr>
              <a:t>at</a:t>
            </a:r>
            <a:r>
              <a:rPr sz="2400" spc="-190" dirty="0">
                <a:latin typeface="Georgia"/>
                <a:cs typeface="Georgia"/>
              </a:rPr>
              <a:t>c</a:t>
            </a:r>
            <a:r>
              <a:rPr sz="2400" spc="-175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04" dirty="0">
                <a:latin typeface="Georgia"/>
                <a:cs typeface="Georgia"/>
              </a:rPr>
              <a:t>an</a:t>
            </a:r>
            <a:r>
              <a:rPr sz="2400" spc="-210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85" dirty="0">
                <a:latin typeface="Georgia"/>
                <a:cs typeface="Georgia"/>
              </a:rPr>
              <a:t>Star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400" dirty="0">
                <a:latin typeface="Georgia"/>
                <a:cs typeface="Georgia"/>
              </a:rPr>
              <a:t>W</a:t>
            </a:r>
            <a:r>
              <a:rPr sz="2400" spc="-200" dirty="0">
                <a:latin typeface="Georgia"/>
                <a:cs typeface="Georgia"/>
              </a:rPr>
              <a:t>ars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2400" spc="-135" dirty="0">
                <a:latin typeface="Georgia"/>
                <a:cs typeface="Georgia"/>
              </a:rPr>
              <a:t>Battlefront, </a:t>
            </a:r>
            <a:r>
              <a:rPr sz="2400" spc="-204" dirty="0">
                <a:latin typeface="Georgia"/>
                <a:cs typeface="Georgia"/>
              </a:rPr>
              <a:t>as </a:t>
            </a:r>
            <a:r>
              <a:rPr sz="2400" spc="-165" dirty="0">
                <a:latin typeface="Georgia"/>
                <a:cs typeface="Georgia"/>
              </a:rPr>
              <a:t>well </a:t>
            </a:r>
            <a:r>
              <a:rPr sz="2400" spc="-204" dirty="0">
                <a:latin typeface="Georgia"/>
                <a:cs typeface="Georgia"/>
              </a:rPr>
              <a:t>as </a:t>
            </a:r>
            <a:r>
              <a:rPr sz="2400" spc="-75" dirty="0">
                <a:latin typeface="Georgia"/>
                <a:cs typeface="Georgia"/>
              </a:rPr>
              <a:t>3D</a:t>
            </a:r>
            <a:r>
              <a:rPr sz="2400" spc="-365" dirty="0">
                <a:latin typeface="Georgia"/>
                <a:cs typeface="Georgia"/>
              </a:rPr>
              <a:t> </a:t>
            </a:r>
            <a:r>
              <a:rPr sz="2400" spc="-195" dirty="0">
                <a:latin typeface="Georgia"/>
                <a:cs typeface="Georgia"/>
              </a:rPr>
              <a:t>games.</a:t>
            </a:r>
            <a:endParaRPr sz="2400">
              <a:latin typeface="Georgia"/>
              <a:cs typeface="Georgia"/>
            </a:endParaRPr>
          </a:p>
          <a:p>
            <a:pPr marL="355600" marR="571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  <a:tab pos="965200" algn="l"/>
                <a:tab pos="2220595" algn="l"/>
                <a:tab pos="3502660" algn="l"/>
                <a:tab pos="3819525" algn="l"/>
                <a:tab pos="4573905" algn="l"/>
                <a:tab pos="6066790" algn="l"/>
                <a:tab pos="6427470" algn="l"/>
                <a:tab pos="7359015" algn="l"/>
              </a:tabLst>
            </a:pPr>
            <a:r>
              <a:rPr sz="2400" spc="20" dirty="0">
                <a:latin typeface="Georgia"/>
                <a:cs typeface="Georgia"/>
              </a:rPr>
              <a:t>T</a:t>
            </a:r>
            <a:r>
              <a:rPr sz="2400" spc="-190" dirty="0">
                <a:latin typeface="Georgia"/>
                <a:cs typeface="Georgia"/>
              </a:rPr>
              <a:t>h</a:t>
            </a:r>
            <a:r>
              <a:rPr sz="2400" spc="-155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305" dirty="0">
                <a:latin typeface="Georgia"/>
                <a:cs typeface="Georgia"/>
              </a:rPr>
              <a:t>m</a:t>
            </a:r>
            <a:r>
              <a:rPr sz="2400" spc="-125" dirty="0">
                <a:latin typeface="Georgia"/>
                <a:cs typeface="Georgia"/>
              </a:rPr>
              <a:t>ultic</a:t>
            </a:r>
            <a:r>
              <a:rPr sz="2400" spc="-165" dirty="0">
                <a:latin typeface="Georgia"/>
                <a:cs typeface="Georgia"/>
              </a:rPr>
              <a:t>or</a:t>
            </a:r>
            <a:r>
              <a:rPr sz="2400" spc="-19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45" dirty="0">
                <a:latin typeface="Georgia"/>
                <a:cs typeface="Georgia"/>
              </a:rPr>
              <a:t>processo</a:t>
            </a:r>
            <a:r>
              <a:rPr sz="2400" spc="-120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60" dirty="0">
                <a:latin typeface="Georgia"/>
                <a:cs typeface="Georgia"/>
              </a:rPr>
              <a:t>is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70" dirty="0">
                <a:latin typeface="Georgia"/>
                <a:cs typeface="Georgia"/>
              </a:rPr>
              <a:t>more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85" dirty="0">
                <a:latin typeface="Georgia"/>
                <a:cs typeface="Georgia"/>
              </a:rPr>
              <a:t>a</a:t>
            </a:r>
            <a:r>
              <a:rPr sz="2400" spc="-220" dirty="0">
                <a:latin typeface="Georgia"/>
                <a:cs typeface="Georgia"/>
              </a:rPr>
              <a:t>p</a:t>
            </a:r>
            <a:r>
              <a:rPr sz="2400" spc="-160" dirty="0">
                <a:latin typeface="Georgia"/>
                <a:cs typeface="Georgia"/>
              </a:rPr>
              <a:t>prop</a:t>
            </a:r>
            <a:r>
              <a:rPr sz="2400" spc="-114" dirty="0">
                <a:latin typeface="Georgia"/>
                <a:cs typeface="Georgia"/>
              </a:rPr>
              <a:t>r</a:t>
            </a:r>
            <a:r>
              <a:rPr sz="2400" spc="-170" dirty="0">
                <a:latin typeface="Georgia"/>
                <a:cs typeface="Georgia"/>
              </a:rPr>
              <a:t>iate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75" dirty="0">
                <a:latin typeface="Georgia"/>
                <a:cs typeface="Georgia"/>
              </a:rPr>
              <a:t>in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14" dirty="0">
                <a:latin typeface="Georgia"/>
                <a:cs typeface="Georgia"/>
              </a:rPr>
              <a:t>Adob</a:t>
            </a:r>
            <a:r>
              <a:rPr sz="2400" spc="-9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10" dirty="0">
                <a:latin typeface="Georgia"/>
                <a:cs typeface="Georgia"/>
              </a:rPr>
              <a:t>P</a:t>
            </a:r>
            <a:r>
              <a:rPr sz="2400" spc="-225" dirty="0">
                <a:latin typeface="Georgia"/>
                <a:cs typeface="Georgia"/>
              </a:rPr>
              <a:t>rem</a:t>
            </a:r>
            <a:r>
              <a:rPr sz="2400" spc="-110" dirty="0">
                <a:latin typeface="Georgia"/>
                <a:cs typeface="Georgia"/>
              </a:rPr>
              <a:t>i</a:t>
            </a:r>
            <a:r>
              <a:rPr sz="2400" spc="-165" dirty="0">
                <a:latin typeface="Georgia"/>
                <a:cs typeface="Georgia"/>
              </a:rPr>
              <a:t>er</a:t>
            </a:r>
            <a:r>
              <a:rPr sz="2400" spc="-215" dirty="0">
                <a:latin typeface="Georgia"/>
                <a:cs typeface="Georgia"/>
              </a:rPr>
              <a:t>e</a:t>
            </a:r>
            <a:r>
              <a:rPr sz="2400" spc="-114" dirty="0">
                <a:latin typeface="Georgia"/>
                <a:cs typeface="Georgia"/>
              </a:rPr>
              <a:t>,  </a:t>
            </a:r>
            <a:r>
              <a:rPr sz="2400" spc="-110" dirty="0">
                <a:latin typeface="Georgia"/>
                <a:cs typeface="Georgia"/>
              </a:rPr>
              <a:t>Adobe </a:t>
            </a:r>
            <a:r>
              <a:rPr sz="2400" spc="-135" dirty="0">
                <a:latin typeface="Georgia"/>
                <a:cs typeface="Georgia"/>
              </a:rPr>
              <a:t>Photoshop, </a:t>
            </a:r>
            <a:r>
              <a:rPr sz="2400" spc="-150" dirty="0">
                <a:latin typeface="Georgia"/>
                <a:cs typeface="Georgia"/>
              </a:rPr>
              <a:t>iMovie, </a:t>
            </a:r>
            <a:r>
              <a:rPr sz="2400" spc="-210" dirty="0">
                <a:latin typeface="Georgia"/>
                <a:cs typeface="Georgia"/>
              </a:rPr>
              <a:t>and </a:t>
            </a:r>
            <a:r>
              <a:rPr sz="2400" spc="-150" dirty="0">
                <a:latin typeface="Georgia"/>
                <a:cs typeface="Georgia"/>
              </a:rPr>
              <a:t>other </a:t>
            </a:r>
            <a:r>
              <a:rPr sz="2400" spc="-130" dirty="0">
                <a:latin typeface="Georgia"/>
                <a:cs typeface="Georgia"/>
              </a:rPr>
              <a:t>video </a:t>
            </a:r>
            <a:r>
              <a:rPr sz="2400" spc="-165" dirty="0">
                <a:latin typeface="Georgia"/>
                <a:cs typeface="Georgia"/>
              </a:rPr>
              <a:t>editing</a:t>
            </a:r>
            <a:r>
              <a:rPr sz="2400" spc="-175" dirty="0">
                <a:latin typeface="Georgia"/>
                <a:cs typeface="Georgia"/>
              </a:rPr>
              <a:t> </a:t>
            </a:r>
            <a:r>
              <a:rPr sz="2400" spc="-150" dirty="0">
                <a:latin typeface="Georgia"/>
                <a:cs typeface="Georgia"/>
              </a:rPr>
              <a:t>software.</a:t>
            </a:r>
            <a:endParaRPr sz="2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0" dirty="0">
                <a:latin typeface="Georgia"/>
                <a:cs typeface="Georgia"/>
              </a:rPr>
              <a:t>Solid </a:t>
            </a:r>
            <a:r>
              <a:rPr sz="2400" spc="-165" dirty="0">
                <a:latin typeface="Georgia"/>
                <a:cs typeface="Georgia"/>
              </a:rPr>
              <a:t>works </a:t>
            </a:r>
            <a:r>
              <a:rPr sz="2400" spc="-160" dirty="0">
                <a:latin typeface="Georgia"/>
                <a:cs typeface="Georgia"/>
              </a:rPr>
              <a:t>with </a:t>
            </a:r>
            <a:r>
              <a:rPr sz="2400" spc="-175" dirty="0">
                <a:latin typeface="Georgia"/>
                <a:cs typeface="Georgia"/>
              </a:rPr>
              <a:t>computer-aided </a:t>
            </a:r>
            <a:r>
              <a:rPr sz="2400" spc="-170" dirty="0">
                <a:latin typeface="Georgia"/>
                <a:cs typeface="Georgia"/>
              </a:rPr>
              <a:t>design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85" dirty="0">
                <a:latin typeface="Georgia"/>
                <a:cs typeface="Georgia"/>
              </a:rPr>
              <a:t>(CAD).</a:t>
            </a:r>
            <a:endParaRPr sz="2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5" dirty="0">
                <a:latin typeface="Georgia"/>
                <a:cs typeface="Georgia"/>
              </a:rPr>
              <a:t>High </a:t>
            </a:r>
            <a:r>
              <a:rPr sz="2400" spc="-170" dirty="0">
                <a:latin typeface="Georgia"/>
                <a:cs typeface="Georgia"/>
              </a:rPr>
              <a:t>network </a:t>
            </a:r>
            <a:r>
              <a:rPr sz="2400" spc="-114" dirty="0">
                <a:latin typeface="Georgia"/>
                <a:cs typeface="Georgia"/>
              </a:rPr>
              <a:t>traffic </a:t>
            </a:r>
            <a:r>
              <a:rPr sz="2400" spc="-210" dirty="0">
                <a:latin typeface="Georgia"/>
                <a:cs typeface="Georgia"/>
              </a:rPr>
              <a:t>and </a:t>
            </a:r>
            <a:r>
              <a:rPr sz="2400" spc="-190" dirty="0">
                <a:latin typeface="Georgia"/>
                <a:cs typeface="Georgia"/>
              </a:rPr>
              <a:t>database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60" dirty="0">
                <a:latin typeface="Georgia"/>
                <a:cs typeface="Georgia"/>
              </a:rPr>
              <a:t>servers.</a:t>
            </a:r>
            <a:endParaRPr sz="24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70" dirty="0">
                <a:latin typeface="Georgia"/>
                <a:cs typeface="Georgia"/>
              </a:rPr>
              <a:t>Industrial </a:t>
            </a:r>
            <a:r>
              <a:rPr sz="2400" spc="-140" dirty="0">
                <a:latin typeface="Georgia"/>
                <a:cs typeface="Georgia"/>
              </a:rPr>
              <a:t>robots, </a:t>
            </a:r>
            <a:r>
              <a:rPr sz="2400" spc="-175" dirty="0">
                <a:latin typeface="Georgia"/>
                <a:cs typeface="Georgia"/>
              </a:rPr>
              <a:t>example, </a:t>
            </a:r>
            <a:r>
              <a:rPr sz="2400" spc="-200" dirty="0">
                <a:latin typeface="Georgia"/>
                <a:cs typeface="Georgia"/>
              </a:rPr>
              <a:t>are </a:t>
            </a:r>
            <a:r>
              <a:rPr sz="2400" spc="-185" dirty="0">
                <a:latin typeface="Georgia"/>
                <a:cs typeface="Georgia"/>
              </a:rPr>
              <a:t>embedded</a:t>
            </a:r>
            <a:r>
              <a:rPr sz="2400" spc="-370" dirty="0">
                <a:latin typeface="Georgia"/>
                <a:cs typeface="Georgia"/>
              </a:rPr>
              <a:t> </a:t>
            </a:r>
            <a:r>
              <a:rPr sz="2400" spc="-185" dirty="0">
                <a:latin typeface="Georgia"/>
                <a:cs typeface="Georgia"/>
              </a:rPr>
              <a:t>systems.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11200"/>
            <a:ext cx="4590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80" dirty="0">
                <a:solidFill>
                  <a:srgbClr val="252525"/>
                </a:solidFill>
                <a:latin typeface="Georgia"/>
                <a:cs typeface="Georgia"/>
              </a:rPr>
              <a:t>Multicore</a:t>
            </a:r>
            <a:r>
              <a:rPr sz="4400" b="0" spc="-2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4400" b="0" spc="-254" dirty="0">
                <a:solidFill>
                  <a:srgbClr val="252525"/>
                </a:solidFill>
                <a:latin typeface="Georgia"/>
                <a:cs typeface="Georgia"/>
              </a:rPr>
              <a:t>Processors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0082" y="1916633"/>
            <a:ext cx="9737725" cy="363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spc="1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multi-core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processor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is </a:t>
            </a:r>
            <a:r>
              <a:rPr sz="2000" spc="-180" dirty="0">
                <a:solidFill>
                  <a:srgbClr val="333333"/>
                </a:solidFill>
                <a:latin typeface="Georgia"/>
                <a:cs typeface="Georgia"/>
              </a:rPr>
              <a:t>an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integrated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circuit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with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two </a:t>
            </a:r>
            <a:r>
              <a:rPr sz="2000" spc="-105" dirty="0">
                <a:solidFill>
                  <a:srgbClr val="333333"/>
                </a:solidFill>
                <a:latin typeface="Georgia"/>
                <a:cs typeface="Georgia"/>
              </a:rPr>
              <a:t>or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more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processors connected </a:t>
            </a:r>
            <a:r>
              <a:rPr sz="2000" spc="-80" dirty="0">
                <a:solidFill>
                  <a:srgbClr val="333333"/>
                </a:solidFill>
                <a:latin typeface="Georgia"/>
                <a:cs typeface="Georgia"/>
              </a:rPr>
              <a:t>to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it </a:t>
            </a:r>
            <a:r>
              <a:rPr sz="2000" spc="-225" dirty="0">
                <a:solidFill>
                  <a:srgbClr val="333333"/>
                </a:solidFill>
                <a:latin typeface="Georgia"/>
                <a:cs typeface="Georgia"/>
              </a:rPr>
              <a:t>for 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faster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simultaneous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processing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several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tasks,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reduced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power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consumption,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2000" spc="-75" dirty="0">
                <a:solidFill>
                  <a:srgbClr val="333333"/>
                </a:solidFill>
                <a:latin typeface="Georgia"/>
                <a:cs typeface="Georgia"/>
              </a:rPr>
              <a:t>for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greater 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performance</a:t>
            </a:r>
            <a:endParaRPr sz="2000">
              <a:latin typeface="Georgia"/>
              <a:cs typeface="Georgia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on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single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chip,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multi-core </a:t>
            </a:r>
            <a:r>
              <a:rPr sz="2000" spc="-114" dirty="0">
                <a:solidFill>
                  <a:srgbClr val="333333"/>
                </a:solidFill>
                <a:latin typeface="Georgia"/>
                <a:cs typeface="Georgia"/>
              </a:rPr>
              <a:t>processor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comprises </a:t>
            </a:r>
            <a:r>
              <a:rPr sz="2000" spc="-160" dirty="0">
                <a:solidFill>
                  <a:srgbClr val="333333"/>
                </a:solidFill>
                <a:latin typeface="Georgia"/>
                <a:cs typeface="Georgia"/>
              </a:rPr>
              <a:t>numerous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processing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units, </a:t>
            </a:r>
            <a:r>
              <a:rPr sz="2000" spc="-114" dirty="0">
                <a:solidFill>
                  <a:srgbClr val="333333"/>
                </a:solidFill>
                <a:latin typeface="Georgia"/>
                <a:cs typeface="Georgia"/>
              </a:rPr>
              <a:t>or </a:t>
            </a:r>
            <a:r>
              <a:rPr sz="2000" spc="-90" dirty="0">
                <a:solidFill>
                  <a:srgbClr val="333333"/>
                </a:solidFill>
                <a:latin typeface="Georgia"/>
                <a:cs typeface="Georgia"/>
              </a:rPr>
              <a:t>"Cores," </a:t>
            </a:r>
            <a:r>
              <a:rPr sz="2000" spc="-270" dirty="0">
                <a:solidFill>
                  <a:srgbClr val="333333"/>
                </a:solidFill>
                <a:latin typeface="Georgia"/>
                <a:cs typeface="Georgia"/>
              </a:rPr>
              <a:t>each 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which </a:t>
            </a:r>
            <a:r>
              <a:rPr sz="2000" spc="-160" dirty="0">
                <a:solidFill>
                  <a:srgbClr val="333333"/>
                </a:solidFill>
                <a:latin typeface="Georgia"/>
                <a:cs typeface="Georgia"/>
              </a:rPr>
              <a:t>has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potential </a:t>
            </a:r>
            <a:r>
              <a:rPr sz="2000" spc="-85" dirty="0">
                <a:solidFill>
                  <a:srgbClr val="333333"/>
                </a:solidFill>
                <a:latin typeface="Georgia"/>
                <a:cs typeface="Georgia"/>
              </a:rPr>
              <a:t>to </a:t>
            </a:r>
            <a:r>
              <a:rPr sz="2000" spc="-100" dirty="0">
                <a:solidFill>
                  <a:srgbClr val="333333"/>
                </a:solidFill>
                <a:latin typeface="Georgia"/>
                <a:cs typeface="Georgia"/>
              </a:rPr>
              <a:t>do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distinct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tasks.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For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instance, </a:t>
            </a:r>
            <a:r>
              <a:rPr sz="2000" spc="-70" dirty="0">
                <a:solidFill>
                  <a:srgbClr val="333333"/>
                </a:solidFill>
                <a:latin typeface="Georgia"/>
                <a:cs typeface="Georgia"/>
              </a:rPr>
              <a:t>if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you </a:t>
            </a:r>
            <a:r>
              <a:rPr sz="2000" spc="-165" dirty="0">
                <a:solidFill>
                  <a:srgbClr val="333333"/>
                </a:solidFill>
                <a:latin typeface="Georgia"/>
                <a:cs typeface="Georgia"/>
              </a:rPr>
              <a:t>are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performing </a:t>
            </a:r>
            <a:r>
              <a:rPr sz="2000" spc="-180" dirty="0">
                <a:solidFill>
                  <a:srgbClr val="333333"/>
                </a:solidFill>
                <a:latin typeface="Georgia"/>
                <a:cs typeface="Georgia"/>
              </a:rPr>
              <a:t>many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tasks  at </a:t>
            </a:r>
            <a:r>
              <a:rPr sz="2000" spc="-114" dirty="0">
                <a:solidFill>
                  <a:srgbClr val="333333"/>
                </a:solidFill>
                <a:latin typeface="Georgia"/>
                <a:cs typeface="Georgia"/>
              </a:rPr>
              <a:t>once,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such </a:t>
            </a:r>
            <a:r>
              <a:rPr sz="2000" spc="-165" dirty="0">
                <a:solidFill>
                  <a:srgbClr val="333333"/>
                </a:solidFill>
                <a:latin typeface="Georgia"/>
                <a:cs typeface="Georgia"/>
              </a:rPr>
              <a:t>as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watching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movie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and</a:t>
            </a:r>
            <a:r>
              <a:rPr sz="2000" spc="14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using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WhatsApp,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one </a:t>
            </a:r>
            <a:r>
              <a:rPr sz="2000" spc="-105" dirty="0">
                <a:solidFill>
                  <a:srgbClr val="333333"/>
                </a:solidFill>
                <a:latin typeface="Georgia"/>
                <a:cs typeface="Georgia"/>
              </a:rPr>
              <a:t>core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will </a:t>
            </a:r>
            <a:r>
              <a:rPr sz="2000" spc="-155" dirty="0">
                <a:solidFill>
                  <a:srgbClr val="333333"/>
                </a:solidFill>
                <a:latin typeface="Georgia"/>
                <a:cs typeface="Georgia"/>
              </a:rPr>
              <a:t>handle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activities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like 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watching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movie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while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other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handles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other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responsibilities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like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WhatsApp.</a:t>
            </a:r>
            <a:endParaRPr sz="2000">
              <a:latin typeface="Georgia"/>
              <a:cs typeface="Georgia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spc="1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dual-core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configuration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is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comparable </a:t>
            </a:r>
            <a:r>
              <a:rPr sz="2000" spc="-85" dirty="0">
                <a:solidFill>
                  <a:srgbClr val="333333"/>
                </a:solidFill>
                <a:latin typeface="Georgia"/>
                <a:cs typeface="Georgia"/>
              </a:rPr>
              <a:t>to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having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several 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different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processors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installed 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on </a:t>
            </a:r>
            <a:r>
              <a:rPr sz="2000" spc="-280" dirty="0">
                <a:solidFill>
                  <a:srgbClr val="333333"/>
                </a:solidFill>
                <a:latin typeface="Georgia"/>
                <a:cs typeface="Georgia"/>
              </a:rPr>
              <a:t>the  </a:t>
            </a:r>
            <a:r>
              <a:rPr sz="2000" spc="-175" dirty="0">
                <a:solidFill>
                  <a:srgbClr val="333333"/>
                </a:solidFill>
                <a:latin typeface="Georgia"/>
                <a:cs typeface="Georgia"/>
              </a:rPr>
              <a:t>same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computer,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but the 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connection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between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them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is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faster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because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two </a:t>
            </a:r>
            <a:r>
              <a:rPr sz="2000" spc="-90" dirty="0">
                <a:solidFill>
                  <a:srgbClr val="333333"/>
                </a:solidFill>
                <a:latin typeface="Georgia"/>
                <a:cs typeface="Georgia"/>
              </a:rPr>
              <a:t>CPUs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are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plugged </a:t>
            </a:r>
            <a:r>
              <a:rPr sz="2000" spc="24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Georgia"/>
                <a:cs typeface="Georgia"/>
              </a:rPr>
              <a:t>into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75" dirty="0">
                <a:solidFill>
                  <a:srgbClr val="333333"/>
                </a:solidFill>
                <a:latin typeface="Georgia"/>
                <a:cs typeface="Georgia"/>
              </a:rPr>
              <a:t>same </a:t>
            </a:r>
            <a:r>
              <a:rPr sz="2000" spc="-114" dirty="0">
                <a:solidFill>
                  <a:srgbClr val="333333"/>
                </a:solidFill>
                <a:latin typeface="Georgia"/>
                <a:cs typeface="Georgia"/>
              </a:rPr>
              <a:t>socket.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Several 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instructions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in</a:t>
            </a:r>
            <a:r>
              <a:rPr sz="2000" spc="19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parallel  </a:t>
            </a:r>
            <a:r>
              <a:rPr sz="2000" spc="-200" dirty="0">
                <a:solidFill>
                  <a:srgbClr val="333333"/>
                </a:solidFill>
                <a:latin typeface="Georgia"/>
                <a:cs typeface="Georgia"/>
              </a:rPr>
              <a:t>may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be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executed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by individual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cores,  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boosting</a:t>
            </a:r>
            <a:r>
              <a:rPr sz="2000" spc="3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</a:t>
            </a:r>
            <a:r>
              <a:rPr sz="2000" spc="2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speed</a:t>
            </a:r>
            <a:r>
              <a:rPr sz="2000" spc="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</a:t>
            </a:r>
            <a:r>
              <a:rPr sz="2000" spc="28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software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built</a:t>
            </a:r>
            <a:r>
              <a:rPr sz="2000" spc="3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Georgia"/>
                <a:cs typeface="Georgia"/>
              </a:rPr>
              <a:t>to</a:t>
            </a:r>
            <a:r>
              <a:rPr sz="2000" spc="2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75" dirty="0">
                <a:solidFill>
                  <a:srgbClr val="333333"/>
                </a:solidFill>
                <a:latin typeface="Georgia"/>
                <a:cs typeface="Georgia"/>
              </a:rPr>
              <a:t>make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use</a:t>
            </a:r>
            <a:r>
              <a:rPr sz="2000" spc="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</a:t>
            </a:r>
            <a:r>
              <a:rPr sz="2000" spc="28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</a:t>
            </a:r>
            <a:r>
              <a:rPr sz="2000" spc="2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architecture's</a:t>
            </a:r>
            <a:r>
              <a:rPr sz="2000" spc="-2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unique</a:t>
            </a:r>
            <a:r>
              <a:rPr sz="2000" spc="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features.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1607" y="2147316"/>
            <a:ext cx="4660392" cy="3364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1952" y="611200"/>
            <a:ext cx="8101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19170" algn="l"/>
              </a:tabLst>
            </a:pPr>
            <a:r>
              <a:rPr sz="4400" b="0" spc="-260" dirty="0">
                <a:solidFill>
                  <a:srgbClr val="252525"/>
                </a:solidFill>
                <a:latin typeface="Georgia"/>
                <a:cs typeface="Georgia"/>
              </a:rPr>
              <a:t>Architecture</a:t>
            </a:r>
            <a:r>
              <a:rPr sz="4400" b="0" spc="45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4400" b="0" spc="-70" dirty="0">
                <a:solidFill>
                  <a:srgbClr val="252525"/>
                </a:solidFill>
                <a:latin typeface="Georgia"/>
                <a:cs typeface="Georgia"/>
              </a:rPr>
              <a:t>of	</a:t>
            </a:r>
            <a:r>
              <a:rPr sz="4400" b="0" spc="-280" dirty="0">
                <a:solidFill>
                  <a:srgbClr val="252525"/>
                </a:solidFill>
                <a:latin typeface="Georgia"/>
                <a:cs typeface="Georgia"/>
              </a:rPr>
              <a:t>Multicore</a:t>
            </a:r>
            <a:r>
              <a:rPr sz="4400" b="0" spc="-30" dirty="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sz="4400" b="0" spc="-250" dirty="0">
                <a:solidFill>
                  <a:srgbClr val="252525"/>
                </a:solidFill>
                <a:latin typeface="Georgia"/>
                <a:cs typeface="Georgia"/>
              </a:rPr>
              <a:t>Processors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8501" y="2159635"/>
            <a:ext cx="497649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1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multi-core </a:t>
            </a:r>
            <a:r>
              <a:rPr sz="2000" spc="-114" dirty="0">
                <a:solidFill>
                  <a:srgbClr val="333333"/>
                </a:solidFill>
                <a:latin typeface="Georgia"/>
                <a:cs typeface="Georgia"/>
              </a:rPr>
              <a:t>processor's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design enables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communication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between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all available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cores, 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they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divide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assign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all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processing 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duties</a:t>
            </a:r>
            <a:r>
              <a:rPr sz="2000" spc="-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appropriately.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1401" y="3683889"/>
            <a:ext cx="1791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3340" algn="l"/>
              </a:tabLst>
            </a:pP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t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r</a:t>
            </a:r>
            <a:r>
              <a:rPr sz="2000" spc="-180" dirty="0">
                <a:solidFill>
                  <a:srgbClr val="333333"/>
                </a:solidFill>
                <a:latin typeface="Georgia"/>
                <a:cs typeface="Georgia"/>
              </a:rPr>
              <a:t>an</a:t>
            </a:r>
            <a:r>
              <a:rPr sz="2000" spc="-155" dirty="0">
                <a:solidFill>
                  <a:srgbClr val="333333"/>
                </a:solidFill>
                <a:latin typeface="Georgia"/>
                <a:cs typeface="Georgia"/>
              </a:rPr>
              <a:t>s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mitted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000" spc="-160" dirty="0">
                <a:solidFill>
                  <a:srgbClr val="333333"/>
                </a:solidFill>
                <a:latin typeface="Georgia"/>
                <a:cs typeface="Georgia"/>
              </a:rPr>
              <a:t>b</a:t>
            </a:r>
            <a:r>
              <a:rPr sz="2000" spc="-155" dirty="0">
                <a:solidFill>
                  <a:srgbClr val="333333"/>
                </a:solidFill>
                <a:latin typeface="Georgia"/>
                <a:cs typeface="Georgia"/>
              </a:rPr>
              <a:t>a</a:t>
            </a:r>
            <a:r>
              <a:rPr sz="2000" spc="-95" dirty="0">
                <a:solidFill>
                  <a:srgbClr val="333333"/>
                </a:solidFill>
                <a:latin typeface="Georgia"/>
                <a:cs typeface="Georgia"/>
              </a:rPr>
              <a:t>c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k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501" y="3379089"/>
            <a:ext cx="49764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5715" indent="-342265" algn="r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42265" algn="l"/>
                <a:tab pos="342900" algn="l"/>
                <a:tab pos="959485" algn="l"/>
                <a:tab pos="2153285" algn="l"/>
                <a:tab pos="2781300" algn="l"/>
                <a:tab pos="3491229" algn="l"/>
                <a:tab pos="4154804" algn="l"/>
                <a:tab pos="4799330" algn="l"/>
              </a:tabLst>
            </a:pPr>
            <a:r>
              <a:rPr sz="2000" spc="25" dirty="0">
                <a:solidFill>
                  <a:srgbClr val="333333"/>
                </a:solidFill>
                <a:latin typeface="Georgia"/>
                <a:cs typeface="Georgia"/>
              </a:rPr>
              <a:t>T</a:t>
            </a:r>
            <a:r>
              <a:rPr sz="2000" spc="-155" dirty="0">
                <a:solidFill>
                  <a:srgbClr val="333333"/>
                </a:solidFill>
                <a:latin typeface="Georgia"/>
                <a:cs typeface="Georgia"/>
              </a:rPr>
              <a:t>h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e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p</a:t>
            </a:r>
            <a:r>
              <a:rPr sz="2000" spc="-100" dirty="0">
                <a:solidFill>
                  <a:srgbClr val="333333"/>
                </a:solidFill>
                <a:latin typeface="Georgia"/>
                <a:cs typeface="Georgia"/>
              </a:rPr>
              <a:t>ro</a:t>
            </a:r>
            <a:r>
              <a:rPr sz="2000" spc="-95" dirty="0">
                <a:solidFill>
                  <a:srgbClr val="333333"/>
                </a:solidFill>
                <a:latin typeface="Georgia"/>
                <a:cs typeface="Georgia"/>
              </a:rPr>
              <a:t>c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e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s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s</a:t>
            </a:r>
            <a:r>
              <a:rPr sz="2000" spc="-155" dirty="0">
                <a:solidFill>
                  <a:srgbClr val="333333"/>
                </a:solidFill>
                <a:latin typeface="Georgia"/>
                <a:cs typeface="Georgia"/>
              </a:rPr>
              <a:t>e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d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000" spc="-160" dirty="0">
                <a:solidFill>
                  <a:srgbClr val="333333"/>
                </a:solidFill>
                <a:latin typeface="Georgia"/>
                <a:cs typeface="Georgia"/>
              </a:rPr>
              <a:t>data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Georgia"/>
                <a:cs typeface="Georgia"/>
              </a:rPr>
              <a:t>f</a:t>
            </a:r>
            <a:r>
              <a:rPr sz="2000" spc="-114" dirty="0">
                <a:solidFill>
                  <a:srgbClr val="333333"/>
                </a:solidFill>
                <a:latin typeface="Georgia"/>
                <a:cs typeface="Georgia"/>
              </a:rPr>
              <a:t>ro</a:t>
            </a:r>
            <a:r>
              <a:rPr sz="2000" spc="-204" dirty="0">
                <a:solidFill>
                  <a:srgbClr val="333333"/>
                </a:solidFill>
                <a:latin typeface="Georgia"/>
                <a:cs typeface="Georgia"/>
              </a:rPr>
              <a:t>m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000" spc="-160" dirty="0">
                <a:solidFill>
                  <a:srgbClr val="333333"/>
                </a:solidFill>
                <a:latin typeface="Georgia"/>
                <a:cs typeface="Georgia"/>
              </a:rPr>
              <a:t>e</a:t>
            </a:r>
            <a:r>
              <a:rPr sz="2000" spc="-165" dirty="0">
                <a:solidFill>
                  <a:srgbClr val="333333"/>
                </a:solidFill>
                <a:latin typeface="Georgia"/>
                <a:cs typeface="Georgia"/>
              </a:rPr>
              <a:t>a</a:t>
            </a:r>
            <a:r>
              <a:rPr sz="2000" spc="-95" dirty="0">
                <a:solidFill>
                  <a:srgbClr val="333333"/>
                </a:solidFill>
                <a:latin typeface="Georgia"/>
                <a:cs typeface="Georgia"/>
              </a:rPr>
              <a:t>c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h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000" spc="-105" dirty="0">
                <a:solidFill>
                  <a:srgbClr val="333333"/>
                </a:solidFill>
                <a:latin typeface="Georgia"/>
                <a:cs typeface="Georgia"/>
              </a:rPr>
              <a:t>core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is</a:t>
            </a:r>
            <a:endParaRPr sz="20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tabLst>
                <a:tab pos="393065" algn="l"/>
                <a:tab pos="890905" algn="l"/>
                <a:tab pos="2167255" algn="l"/>
              </a:tabLst>
            </a:pPr>
            <a:r>
              <a:rPr sz="2000" spc="-85" dirty="0">
                <a:solidFill>
                  <a:srgbClr val="333333"/>
                </a:solidFill>
                <a:latin typeface="Georgia"/>
                <a:cs typeface="Georgia"/>
              </a:rPr>
              <a:t>to	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	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compu</a:t>
            </a:r>
            <a:r>
              <a:rPr sz="2000" spc="-75" dirty="0">
                <a:solidFill>
                  <a:srgbClr val="333333"/>
                </a:solidFill>
                <a:latin typeface="Georgia"/>
                <a:cs typeface="Georgia"/>
              </a:rPr>
              <a:t>t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e</a:t>
            </a:r>
            <a:r>
              <a:rPr sz="2000" spc="-165" dirty="0">
                <a:solidFill>
                  <a:srgbClr val="333333"/>
                </a:solidFill>
                <a:latin typeface="Georgia"/>
                <a:cs typeface="Georgia"/>
              </a:rPr>
              <a:t>r</a:t>
            </a:r>
            <a:r>
              <a:rPr sz="2000" spc="-90" dirty="0">
                <a:solidFill>
                  <a:srgbClr val="333333"/>
                </a:solidFill>
                <a:latin typeface="Georgia"/>
                <a:cs typeface="Georgia"/>
              </a:rPr>
              <a:t>'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s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	</a:t>
            </a:r>
            <a:r>
              <a:rPr sz="2000" spc="-229" dirty="0">
                <a:solidFill>
                  <a:srgbClr val="333333"/>
                </a:solidFill>
                <a:latin typeface="Georgia"/>
                <a:cs typeface="Georgia"/>
              </a:rPr>
              <a:t>m</a:t>
            </a:r>
            <a:r>
              <a:rPr sz="2000" spc="-165" dirty="0">
                <a:solidFill>
                  <a:srgbClr val="333333"/>
                </a:solidFill>
                <a:latin typeface="Georgia"/>
                <a:cs typeface="Georgia"/>
              </a:rPr>
              <a:t>ain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8501" y="3988384"/>
            <a:ext cx="4977130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board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(Motherboard)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via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single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common  </a:t>
            </a:r>
            <a:r>
              <a:rPr sz="2000" spc="-155" dirty="0">
                <a:solidFill>
                  <a:srgbClr val="333333"/>
                </a:solidFill>
                <a:latin typeface="Georgia"/>
                <a:cs typeface="Georgia"/>
              </a:rPr>
              <a:t>gateway 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once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all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processing operations 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have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been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finished.</a:t>
            </a:r>
            <a:endParaRPr sz="20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00" dirty="0">
                <a:solidFill>
                  <a:srgbClr val="333333"/>
                </a:solidFill>
                <a:latin typeface="Georgia"/>
                <a:cs typeface="Georgia"/>
              </a:rPr>
              <a:t>This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method beats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single-core </a:t>
            </a:r>
            <a:r>
              <a:rPr sz="2000" spc="-70" dirty="0">
                <a:solidFill>
                  <a:srgbClr val="333333"/>
                </a:solidFill>
                <a:latin typeface="Georgia"/>
                <a:cs typeface="Georgia"/>
              </a:rPr>
              <a:t>CPU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in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terms 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sz="2000" spc="-114" dirty="0">
                <a:solidFill>
                  <a:srgbClr val="333333"/>
                </a:solidFill>
                <a:latin typeface="Georgia"/>
                <a:cs typeface="Georgia"/>
              </a:rPr>
              <a:t>total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performance.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476" y="14427"/>
            <a:ext cx="6562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3040" algn="l"/>
              </a:tabLst>
            </a:pPr>
            <a:r>
              <a:rPr b="0" spc="-229" dirty="0">
                <a:solidFill>
                  <a:srgbClr val="600A38"/>
                </a:solidFill>
                <a:latin typeface="Georgia"/>
                <a:cs typeface="Georgia"/>
              </a:rPr>
              <a:t>Advantages</a:t>
            </a:r>
            <a:r>
              <a:rPr b="0" spc="50" dirty="0">
                <a:solidFill>
                  <a:srgbClr val="600A38"/>
                </a:solidFill>
                <a:latin typeface="Georgia"/>
                <a:cs typeface="Georgia"/>
              </a:rPr>
              <a:t> </a:t>
            </a:r>
            <a:r>
              <a:rPr b="0" spc="-60" dirty="0">
                <a:solidFill>
                  <a:srgbClr val="600A38"/>
                </a:solidFill>
                <a:latin typeface="Georgia"/>
                <a:cs typeface="Georgia"/>
              </a:rPr>
              <a:t>of	</a:t>
            </a:r>
            <a:r>
              <a:rPr b="0" spc="-220" dirty="0">
                <a:solidFill>
                  <a:srgbClr val="600A38"/>
                </a:solidFill>
                <a:latin typeface="Georgia"/>
                <a:cs typeface="Georgia"/>
              </a:rPr>
              <a:t>Multi-Core</a:t>
            </a:r>
            <a:r>
              <a:rPr b="0" spc="-25" dirty="0">
                <a:solidFill>
                  <a:srgbClr val="600A38"/>
                </a:solidFill>
                <a:latin typeface="Georgia"/>
                <a:cs typeface="Georgia"/>
              </a:rPr>
              <a:t> </a:t>
            </a:r>
            <a:r>
              <a:rPr b="0" spc="-200" dirty="0">
                <a:solidFill>
                  <a:srgbClr val="600A38"/>
                </a:solidFill>
                <a:latin typeface="Georgia"/>
                <a:cs typeface="Georgia"/>
              </a:rPr>
              <a:t>Processor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59701"/>
            <a:ext cx="12192000" cy="6198870"/>
            <a:chOff x="0" y="659701"/>
            <a:chExt cx="12192000" cy="6198870"/>
          </a:xfrm>
        </p:grpSpPr>
        <p:sp>
          <p:nvSpPr>
            <p:cNvPr id="4" name="object 4"/>
            <p:cNvSpPr/>
            <p:nvPr/>
          </p:nvSpPr>
          <p:spPr>
            <a:xfrm>
              <a:off x="0" y="664463"/>
              <a:ext cx="12192000" cy="6193790"/>
            </a:xfrm>
            <a:custGeom>
              <a:avLst/>
              <a:gdLst/>
              <a:ahLst/>
              <a:cxnLst/>
              <a:rect l="l" t="t" r="r" b="b"/>
              <a:pathLst>
                <a:path w="12192000" h="6193790">
                  <a:moveTo>
                    <a:pt x="12191999" y="0"/>
                  </a:moveTo>
                  <a:lnTo>
                    <a:pt x="0" y="0"/>
                  </a:lnTo>
                  <a:lnTo>
                    <a:pt x="0" y="6193532"/>
                  </a:lnTo>
                  <a:lnTo>
                    <a:pt x="12191999" y="6193532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C2C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6446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1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8AA1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938" y="676401"/>
            <a:ext cx="12049760" cy="612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spc="1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multi-core CPU,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by </a:t>
            </a:r>
            <a:r>
              <a:rPr sz="2000" spc="-155" dirty="0">
                <a:solidFill>
                  <a:srgbClr val="333333"/>
                </a:solidFill>
                <a:latin typeface="Georgia"/>
                <a:cs typeface="Georgia"/>
              </a:rPr>
              <a:t>nature,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can </a:t>
            </a:r>
            <a:r>
              <a:rPr sz="2000" spc="-100" dirty="0">
                <a:solidFill>
                  <a:srgbClr val="333333"/>
                </a:solidFill>
                <a:latin typeface="Georgia"/>
                <a:cs typeface="Georgia"/>
              </a:rPr>
              <a:t>do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more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work </a:t>
            </a:r>
            <a:r>
              <a:rPr sz="2000" spc="-165" dirty="0">
                <a:solidFill>
                  <a:srgbClr val="333333"/>
                </a:solidFill>
                <a:latin typeface="Georgia"/>
                <a:cs typeface="Georgia"/>
              </a:rPr>
              <a:t>as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compared </a:t>
            </a:r>
            <a:r>
              <a:rPr sz="2000" spc="-80" dirty="0">
                <a:solidFill>
                  <a:srgbClr val="333333"/>
                </a:solidFill>
                <a:latin typeface="Georgia"/>
                <a:cs typeface="Georgia"/>
              </a:rPr>
              <a:t>to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single-core</a:t>
            </a:r>
            <a:r>
              <a:rPr sz="2000" spc="13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processor.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30" dirty="0">
                <a:solidFill>
                  <a:srgbClr val="600A4A"/>
                </a:solidFill>
                <a:latin typeface="Times New Roman"/>
                <a:cs typeface="Times New Roman"/>
              </a:rPr>
              <a:t>Reliability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In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multi-core </a:t>
            </a:r>
            <a:r>
              <a:rPr sz="2000" spc="-105" dirty="0">
                <a:solidFill>
                  <a:srgbClr val="333333"/>
                </a:solidFill>
                <a:latin typeface="Georgia"/>
                <a:cs typeface="Georgia"/>
              </a:rPr>
              <a:t>CPUs,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software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is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always</a:t>
            </a:r>
            <a:r>
              <a:rPr sz="2000" spc="14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assigned  </a:t>
            </a:r>
            <a:r>
              <a:rPr sz="2000" spc="-85" dirty="0">
                <a:solidFill>
                  <a:srgbClr val="333333"/>
                </a:solidFill>
                <a:latin typeface="Georgia"/>
                <a:cs typeface="Georgia"/>
              </a:rPr>
              <a:t>to 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different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cores.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When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one piece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software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fails,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others 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remain 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unaffected.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Whenever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00" dirty="0">
                <a:solidFill>
                  <a:srgbClr val="333333"/>
                </a:solidFill>
                <a:latin typeface="Georgia"/>
                <a:cs typeface="Georgia"/>
              </a:rPr>
              <a:t>defect </a:t>
            </a:r>
            <a:r>
              <a:rPr sz="2000" spc="-155" dirty="0">
                <a:solidFill>
                  <a:srgbClr val="333333"/>
                </a:solidFill>
                <a:latin typeface="Georgia"/>
                <a:cs typeface="Georgia"/>
              </a:rPr>
              <a:t>arises,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it </a:t>
            </a:r>
            <a:r>
              <a:rPr sz="2000" spc="-95" dirty="0">
                <a:solidFill>
                  <a:srgbClr val="333333"/>
                </a:solidFill>
                <a:latin typeface="Georgia"/>
                <a:cs typeface="Georgia"/>
              </a:rPr>
              <a:t>affects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only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one </a:t>
            </a:r>
            <a:r>
              <a:rPr sz="2000" spc="-114" dirty="0">
                <a:solidFill>
                  <a:srgbClr val="333333"/>
                </a:solidFill>
                <a:latin typeface="Georgia"/>
                <a:cs typeface="Georgia"/>
              </a:rPr>
              <a:t>core. </a:t>
            </a:r>
            <a:r>
              <a:rPr sz="2000" spc="-60" dirty="0">
                <a:solidFill>
                  <a:srgbClr val="333333"/>
                </a:solidFill>
                <a:latin typeface="Georgia"/>
                <a:cs typeface="Georgia"/>
              </a:rPr>
              <a:t>As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result, multi-core </a:t>
            </a:r>
            <a:r>
              <a:rPr sz="2000" spc="-90" dirty="0">
                <a:solidFill>
                  <a:srgbClr val="333333"/>
                </a:solidFill>
                <a:latin typeface="Georgia"/>
                <a:cs typeface="Georgia"/>
              </a:rPr>
              <a:t>CPUs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are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better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able </a:t>
            </a:r>
            <a:r>
              <a:rPr sz="2000" spc="-85" dirty="0">
                <a:solidFill>
                  <a:srgbClr val="333333"/>
                </a:solidFill>
                <a:latin typeface="Georgia"/>
                <a:cs typeface="Georgia"/>
              </a:rPr>
              <a:t>to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resist  faults.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55" dirty="0">
                <a:solidFill>
                  <a:srgbClr val="600A4A"/>
                </a:solidFill>
                <a:latin typeface="Times New Roman"/>
                <a:cs typeface="Times New Roman"/>
              </a:rPr>
              <a:t>Software</a:t>
            </a:r>
            <a:r>
              <a:rPr sz="20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600A4A"/>
                </a:solidFill>
                <a:latin typeface="Times New Roman"/>
                <a:cs typeface="Times New Roman"/>
              </a:rPr>
              <a:t>Interactions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95" dirty="0">
                <a:solidFill>
                  <a:srgbClr val="333333"/>
                </a:solidFill>
                <a:latin typeface="Georgia"/>
                <a:cs typeface="Georgia"/>
              </a:rPr>
              <a:t>Even</a:t>
            </a:r>
            <a:r>
              <a:rPr sz="2000" spc="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333333"/>
                </a:solidFill>
                <a:latin typeface="Georgia"/>
                <a:cs typeface="Georgia"/>
              </a:rPr>
              <a:t>if</a:t>
            </a:r>
            <a:r>
              <a:rPr sz="2000" spc="28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</a:t>
            </a:r>
            <a:r>
              <a:rPr sz="2000" spc="2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software</a:t>
            </a:r>
            <a:r>
              <a:rPr sz="2000" spc="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is</a:t>
            </a:r>
            <a:r>
              <a:rPr sz="2000" spc="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running</a:t>
            </a:r>
            <a:r>
              <a:rPr sz="2000" spc="3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on</a:t>
            </a:r>
            <a:r>
              <a:rPr sz="2000" spc="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multiple</a:t>
            </a:r>
            <a:r>
              <a:rPr sz="2000" spc="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cores,</a:t>
            </a:r>
            <a:r>
              <a:rPr sz="2000" spc="-1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it</a:t>
            </a:r>
            <a:r>
              <a:rPr sz="2000" spc="3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will</a:t>
            </a:r>
            <a:r>
              <a:rPr sz="2000" spc="3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communicate</a:t>
            </a:r>
            <a:r>
              <a:rPr sz="200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with</a:t>
            </a:r>
            <a:r>
              <a:rPr sz="2000" spc="3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one</a:t>
            </a:r>
            <a:r>
              <a:rPr sz="2000" spc="2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another.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srgbClr val="600A4A"/>
                </a:solidFill>
                <a:latin typeface="Times New Roman"/>
                <a:cs typeface="Times New Roman"/>
              </a:rPr>
              <a:t>Multitasking</a:t>
            </a:r>
            <a:endParaRPr sz="20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</a:pPr>
            <a:r>
              <a:rPr sz="2000" spc="-75" dirty="0">
                <a:solidFill>
                  <a:srgbClr val="333333"/>
                </a:solidFill>
                <a:latin typeface="Georgia"/>
                <a:cs typeface="Georgia"/>
              </a:rPr>
              <a:t>An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operating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system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can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use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multi-core </a:t>
            </a:r>
            <a:r>
              <a:rPr sz="2000" spc="-75" dirty="0">
                <a:solidFill>
                  <a:srgbClr val="333333"/>
                </a:solidFill>
                <a:latin typeface="Georgia"/>
                <a:cs typeface="Georgia"/>
              </a:rPr>
              <a:t>CPU </a:t>
            </a:r>
            <a:r>
              <a:rPr sz="2000" spc="-85" dirty="0">
                <a:solidFill>
                  <a:srgbClr val="333333"/>
                </a:solidFill>
                <a:latin typeface="Georgia"/>
                <a:cs typeface="Georgia"/>
              </a:rPr>
              <a:t>to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run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two 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or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more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processes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at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80" dirty="0">
                <a:solidFill>
                  <a:srgbClr val="333333"/>
                </a:solidFill>
                <a:latin typeface="Georgia"/>
                <a:cs typeface="Georgia"/>
              </a:rPr>
              <a:t>same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time,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even </a:t>
            </a:r>
            <a:r>
              <a:rPr sz="2000" spc="-70" dirty="0">
                <a:solidFill>
                  <a:srgbClr val="333333"/>
                </a:solidFill>
                <a:latin typeface="Georgia"/>
                <a:cs typeface="Georgia"/>
              </a:rPr>
              <a:t>if </a:t>
            </a:r>
            <a:r>
              <a:rPr sz="2000" spc="-180" dirty="0">
                <a:solidFill>
                  <a:srgbClr val="333333"/>
                </a:solidFill>
                <a:latin typeface="Georgia"/>
                <a:cs typeface="Georgia"/>
              </a:rPr>
              <a:t>many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programs 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may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be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executed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at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same</a:t>
            </a:r>
            <a:r>
              <a:rPr sz="2000" spc="-16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time.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Power</a:t>
            </a:r>
            <a:r>
              <a:rPr sz="20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600A4A"/>
                </a:solidFill>
                <a:latin typeface="Times New Roman"/>
                <a:cs typeface="Times New Roman"/>
              </a:rPr>
              <a:t>Consumption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Multitasking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with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multi-core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CPU, 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on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other </a:t>
            </a:r>
            <a:r>
              <a:rPr sz="2000" spc="-155" dirty="0">
                <a:solidFill>
                  <a:srgbClr val="333333"/>
                </a:solidFill>
                <a:latin typeface="Georgia"/>
                <a:cs typeface="Georgia"/>
              </a:rPr>
              <a:t>hand,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requires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less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power. </a:t>
            </a:r>
            <a:r>
              <a:rPr sz="2000" spc="-90" dirty="0">
                <a:solidFill>
                  <a:srgbClr val="333333"/>
                </a:solidFill>
                <a:latin typeface="Georgia"/>
                <a:cs typeface="Georgia"/>
              </a:rPr>
              <a:t>Only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part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70" dirty="0">
                <a:solidFill>
                  <a:srgbClr val="333333"/>
                </a:solidFill>
                <a:latin typeface="Georgia"/>
                <a:cs typeface="Georgia"/>
              </a:rPr>
              <a:t>CPU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that generates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heat 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will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be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used. </a:t>
            </a:r>
            <a:r>
              <a:rPr sz="2000" spc="-85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power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consumption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is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eventually minimized,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resulting</a:t>
            </a:r>
            <a:r>
              <a:rPr sz="2000" spc="-31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in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less battery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utilization.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Some </a:t>
            </a:r>
            <a:r>
              <a:rPr sz="20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other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benefits </a:t>
            </a:r>
            <a:r>
              <a:rPr sz="20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sz="20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Multicore</a:t>
            </a:r>
            <a:r>
              <a:rPr sz="2000" b="1" spc="-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Processor: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0" dirty="0">
                <a:latin typeface="Georgia"/>
                <a:cs typeface="Georgia"/>
              </a:rPr>
              <a:t>When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35" dirty="0">
                <a:latin typeface="Georgia"/>
                <a:cs typeface="Georgia"/>
              </a:rPr>
              <a:t>compared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80" dirty="0">
                <a:latin typeface="Georgia"/>
                <a:cs typeface="Georgia"/>
              </a:rPr>
              <a:t>to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25" dirty="0">
                <a:latin typeface="Georgia"/>
                <a:cs typeface="Georgia"/>
              </a:rPr>
              <a:t>single-core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25" dirty="0">
                <a:latin typeface="Georgia"/>
                <a:cs typeface="Georgia"/>
              </a:rPr>
              <a:t>processors,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95" dirty="0">
                <a:latin typeface="Georgia"/>
                <a:cs typeface="Georgia"/>
              </a:rPr>
              <a:t>a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30" dirty="0">
                <a:latin typeface="Georgia"/>
                <a:cs typeface="Georgia"/>
              </a:rPr>
              <a:t>multicore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20" dirty="0">
                <a:latin typeface="Georgia"/>
                <a:cs typeface="Georgia"/>
              </a:rPr>
              <a:t>processor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60" dirty="0">
                <a:latin typeface="Georgia"/>
                <a:cs typeface="Georgia"/>
              </a:rPr>
              <a:t>has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30" dirty="0">
                <a:latin typeface="Georgia"/>
                <a:cs typeface="Georgia"/>
              </a:rPr>
              <a:t>the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25" dirty="0">
                <a:latin typeface="Georgia"/>
                <a:cs typeface="Georgia"/>
              </a:rPr>
              <a:t>potential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of</a:t>
            </a:r>
            <a:r>
              <a:rPr sz="2000" spc="290" dirty="0">
                <a:latin typeface="Georgia"/>
                <a:cs typeface="Georgia"/>
              </a:rPr>
              <a:t> </a:t>
            </a:r>
            <a:r>
              <a:rPr sz="2000" spc="-125" dirty="0">
                <a:latin typeface="Georgia"/>
                <a:cs typeface="Georgia"/>
              </a:rPr>
              <a:t>doing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-140" dirty="0">
                <a:latin typeface="Georgia"/>
                <a:cs typeface="Georgia"/>
              </a:rPr>
              <a:t>more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50" dirty="0">
                <a:latin typeface="Georgia"/>
                <a:cs typeface="Georgia"/>
              </a:rPr>
              <a:t>tasks.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latin typeface="Georgia"/>
                <a:cs typeface="Georgia"/>
              </a:rPr>
              <a:t>Low </a:t>
            </a:r>
            <a:r>
              <a:rPr sz="2000" spc="-130" dirty="0">
                <a:latin typeface="Georgia"/>
                <a:cs typeface="Georgia"/>
              </a:rPr>
              <a:t>energy </a:t>
            </a:r>
            <a:r>
              <a:rPr sz="2000" spc="-125" dirty="0">
                <a:latin typeface="Georgia"/>
                <a:cs typeface="Georgia"/>
              </a:rPr>
              <a:t>consumption </a:t>
            </a:r>
            <a:r>
              <a:rPr sz="2000" spc="-145" dirty="0">
                <a:latin typeface="Georgia"/>
                <a:cs typeface="Georgia"/>
              </a:rPr>
              <a:t>when </a:t>
            </a:r>
            <a:r>
              <a:rPr sz="2000" spc="-125" dirty="0">
                <a:latin typeface="Georgia"/>
                <a:cs typeface="Georgia"/>
              </a:rPr>
              <a:t>doing </a:t>
            </a:r>
            <a:r>
              <a:rPr sz="2000" spc="-180" dirty="0">
                <a:latin typeface="Georgia"/>
                <a:cs typeface="Georgia"/>
              </a:rPr>
              <a:t>many </a:t>
            </a:r>
            <a:r>
              <a:rPr sz="2000" spc="-125" dirty="0">
                <a:latin typeface="Georgia"/>
                <a:cs typeface="Georgia"/>
              </a:rPr>
              <a:t>activities </a:t>
            </a:r>
            <a:r>
              <a:rPr sz="2000" spc="-150" dirty="0">
                <a:latin typeface="Georgia"/>
                <a:cs typeface="Georgia"/>
              </a:rPr>
              <a:t>at</a:t>
            </a:r>
            <a:r>
              <a:rPr sz="2000" spc="-285" dirty="0">
                <a:latin typeface="Georgia"/>
                <a:cs typeface="Georgia"/>
              </a:rPr>
              <a:t> </a:t>
            </a:r>
            <a:r>
              <a:rPr sz="2000" spc="-114" dirty="0">
                <a:latin typeface="Georgia"/>
                <a:cs typeface="Georgia"/>
              </a:rPr>
              <a:t>once.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14" dirty="0">
                <a:latin typeface="Georgia"/>
                <a:cs typeface="Georgia"/>
              </a:rPr>
              <a:t>Data </a:t>
            </a:r>
            <a:r>
              <a:rPr sz="2000" spc="-145" dirty="0">
                <a:latin typeface="Georgia"/>
                <a:cs typeface="Georgia"/>
              </a:rPr>
              <a:t>takes </a:t>
            </a:r>
            <a:r>
              <a:rPr sz="2000" spc="-130" dirty="0">
                <a:latin typeface="Georgia"/>
                <a:cs typeface="Georgia"/>
              </a:rPr>
              <a:t>less </a:t>
            </a:r>
            <a:r>
              <a:rPr sz="2000" spc="-150" dirty="0">
                <a:latin typeface="Georgia"/>
                <a:cs typeface="Georgia"/>
              </a:rPr>
              <a:t>time </a:t>
            </a:r>
            <a:r>
              <a:rPr sz="2000" spc="-85" dirty="0">
                <a:latin typeface="Georgia"/>
                <a:cs typeface="Georgia"/>
              </a:rPr>
              <a:t>to </a:t>
            </a:r>
            <a:r>
              <a:rPr sz="2000" spc="-145" dirty="0">
                <a:latin typeface="Georgia"/>
                <a:cs typeface="Georgia"/>
              </a:rPr>
              <a:t>reach </a:t>
            </a:r>
            <a:r>
              <a:rPr sz="2000" spc="-125" dirty="0">
                <a:latin typeface="Georgia"/>
                <a:cs typeface="Georgia"/>
              </a:rPr>
              <a:t>its </a:t>
            </a:r>
            <a:r>
              <a:rPr sz="2000" spc="-135" dirty="0">
                <a:latin typeface="Georgia"/>
                <a:cs typeface="Georgia"/>
              </a:rPr>
              <a:t>destination </a:t>
            </a:r>
            <a:r>
              <a:rPr sz="2000" spc="-125" dirty="0">
                <a:latin typeface="Georgia"/>
                <a:cs typeface="Georgia"/>
              </a:rPr>
              <a:t>since </a:t>
            </a:r>
            <a:r>
              <a:rPr sz="2000" spc="-105" dirty="0">
                <a:latin typeface="Georgia"/>
                <a:cs typeface="Georgia"/>
              </a:rPr>
              <a:t>both </a:t>
            </a:r>
            <a:r>
              <a:rPr sz="2000" spc="-110" dirty="0">
                <a:latin typeface="Georgia"/>
                <a:cs typeface="Georgia"/>
              </a:rPr>
              <a:t>cores </a:t>
            </a:r>
            <a:r>
              <a:rPr sz="2000" spc="-160" dirty="0">
                <a:latin typeface="Georgia"/>
                <a:cs typeface="Georgia"/>
              </a:rPr>
              <a:t>are </a:t>
            </a:r>
            <a:r>
              <a:rPr sz="2000" spc="-135" dirty="0">
                <a:latin typeface="Georgia"/>
                <a:cs typeface="Georgia"/>
              </a:rPr>
              <a:t>integrated </a:t>
            </a:r>
            <a:r>
              <a:rPr sz="2000" spc="-110" dirty="0">
                <a:latin typeface="Georgia"/>
                <a:cs typeface="Georgia"/>
              </a:rPr>
              <a:t>on </a:t>
            </a:r>
            <a:r>
              <a:rPr sz="2000" spc="-195" dirty="0">
                <a:latin typeface="Georgia"/>
                <a:cs typeface="Georgia"/>
              </a:rPr>
              <a:t>a </a:t>
            </a:r>
            <a:r>
              <a:rPr sz="2000" spc="-135" dirty="0">
                <a:latin typeface="Georgia"/>
                <a:cs typeface="Georgia"/>
              </a:rPr>
              <a:t>single</a:t>
            </a:r>
            <a:r>
              <a:rPr sz="2000" spc="-105" dirty="0">
                <a:latin typeface="Georgia"/>
                <a:cs typeface="Georgia"/>
              </a:rPr>
              <a:t> </a:t>
            </a:r>
            <a:r>
              <a:rPr sz="2000" spc="-140" dirty="0">
                <a:latin typeface="Georgia"/>
                <a:cs typeface="Georgia"/>
              </a:rPr>
              <a:t>chip.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0" dirty="0">
                <a:latin typeface="Georgia"/>
                <a:cs typeface="Georgia"/>
              </a:rPr>
              <a:t>Detecting </a:t>
            </a:r>
            <a:r>
              <a:rPr sz="2000" spc="-110" dirty="0">
                <a:latin typeface="Georgia"/>
                <a:cs typeface="Georgia"/>
              </a:rPr>
              <a:t>infections </a:t>
            </a:r>
            <a:r>
              <a:rPr sz="2000" spc="-135" dirty="0">
                <a:latin typeface="Georgia"/>
                <a:cs typeface="Georgia"/>
              </a:rPr>
              <a:t>with anti-virus </a:t>
            </a:r>
            <a:r>
              <a:rPr sz="2000" spc="-120" dirty="0">
                <a:latin typeface="Georgia"/>
                <a:cs typeface="Georgia"/>
              </a:rPr>
              <a:t>software </a:t>
            </a:r>
            <a:r>
              <a:rPr sz="2000" spc="-135" dirty="0">
                <a:latin typeface="Georgia"/>
                <a:cs typeface="Georgia"/>
              </a:rPr>
              <a:t>while </a:t>
            </a:r>
            <a:r>
              <a:rPr sz="2000" spc="-150" dirty="0">
                <a:latin typeface="Georgia"/>
                <a:cs typeface="Georgia"/>
              </a:rPr>
              <a:t>playing </a:t>
            </a:r>
            <a:r>
              <a:rPr sz="2000" spc="-195" dirty="0">
                <a:latin typeface="Georgia"/>
                <a:cs typeface="Georgia"/>
              </a:rPr>
              <a:t>a </a:t>
            </a:r>
            <a:r>
              <a:rPr sz="2000" spc="-160" dirty="0">
                <a:latin typeface="Georgia"/>
                <a:cs typeface="Georgia"/>
              </a:rPr>
              <a:t>game </a:t>
            </a:r>
            <a:r>
              <a:rPr sz="2000" spc="-135" dirty="0">
                <a:latin typeface="Georgia"/>
                <a:cs typeface="Georgia"/>
              </a:rPr>
              <a:t>is </a:t>
            </a:r>
            <a:r>
              <a:rPr sz="2000" spc="-180" dirty="0">
                <a:latin typeface="Georgia"/>
                <a:cs typeface="Georgia"/>
              </a:rPr>
              <a:t>an </a:t>
            </a:r>
            <a:r>
              <a:rPr sz="2000" spc="-145" dirty="0">
                <a:latin typeface="Georgia"/>
                <a:cs typeface="Georgia"/>
              </a:rPr>
              <a:t>example </a:t>
            </a:r>
            <a:r>
              <a:rPr sz="2000" spc="-35" dirty="0">
                <a:latin typeface="Georgia"/>
                <a:cs typeface="Georgia"/>
              </a:rPr>
              <a:t>of</a:t>
            </a:r>
            <a:r>
              <a:rPr sz="2000" spc="190" dirty="0">
                <a:latin typeface="Georgia"/>
                <a:cs typeface="Georgia"/>
              </a:rPr>
              <a:t> </a:t>
            </a:r>
            <a:r>
              <a:rPr sz="2000" spc="-150" dirty="0">
                <a:latin typeface="Georgia"/>
                <a:cs typeface="Georgia"/>
              </a:rPr>
              <a:t>multitasking.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22529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12191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6AA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121" y="1443037"/>
            <a:ext cx="10555605" cy="5211445"/>
            <a:chOff x="972121" y="1443037"/>
            <a:chExt cx="10555605" cy="5211445"/>
          </a:xfrm>
        </p:grpSpPr>
        <p:sp>
          <p:nvSpPr>
            <p:cNvPr id="3" name="object 3"/>
            <p:cNvSpPr/>
            <p:nvPr/>
          </p:nvSpPr>
          <p:spPr>
            <a:xfrm>
              <a:off x="976883" y="1447800"/>
              <a:ext cx="10546080" cy="5201920"/>
            </a:xfrm>
            <a:custGeom>
              <a:avLst/>
              <a:gdLst/>
              <a:ahLst/>
              <a:cxnLst/>
              <a:rect l="l" t="t" r="r" b="b"/>
              <a:pathLst>
                <a:path w="10546080" h="5201920">
                  <a:moveTo>
                    <a:pt x="10546080" y="0"/>
                  </a:moveTo>
                  <a:lnTo>
                    <a:pt x="0" y="0"/>
                  </a:lnTo>
                  <a:lnTo>
                    <a:pt x="0" y="5201412"/>
                  </a:lnTo>
                  <a:lnTo>
                    <a:pt x="10546080" y="5201412"/>
                  </a:lnTo>
                  <a:lnTo>
                    <a:pt x="10546080" y="0"/>
                  </a:lnTo>
                  <a:close/>
                </a:path>
              </a:pathLst>
            </a:custGeom>
            <a:solidFill>
              <a:srgbClr val="C2CE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6883" y="1447800"/>
              <a:ext cx="10546080" cy="5201920"/>
            </a:xfrm>
            <a:custGeom>
              <a:avLst/>
              <a:gdLst/>
              <a:ahLst/>
              <a:cxnLst/>
              <a:rect l="l" t="t" r="r" b="b"/>
              <a:pathLst>
                <a:path w="10546080" h="5201920">
                  <a:moveTo>
                    <a:pt x="0" y="5201412"/>
                  </a:moveTo>
                  <a:lnTo>
                    <a:pt x="10546080" y="5201412"/>
                  </a:lnTo>
                  <a:lnTo>
                    <a:pt x="10546080" y="0"/>
                  </a:lnTo>
                  <a:lnTo>
                    <a:pt x="0" y="0"/>
                  </a:lnTo>
                  <a:lnTo>
                    <a:pt x="0" y="5201412"/>
                  </a:lnTo>
                  <a:close/>
                </a:path>
              </a:pathLst>
            </a:custGeom>
            <a:ln w="9524">
              <a:solidFill>
                <a:srgbClr val="8AA1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4733" y="468884"/>
            <a:ext cx="722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2785" algn="l"/>
              </a:tabLst>
            </a:pPr>
            <a:r>
              <a:rPr b="0" spc="-235" dirty="0">
                <a:solidFill>
                  <a:srgbClr val="600A38"/>
                </a:solidFill>
                <a:latin typeface="Georgia"/>
                <a:cs typeface="Georgia"/>
              </a:rPr>
              <a:t>Disadvantages</a:t>
            </a:r>
            <a:r>
              <a:rPr b="0" spc="45" dirty="0">
                <a:solidFill>
                  <a:srgbClr val="600A38"/>
                </a:solidFill>
                <a:latin typeface="Georgia"/>
                <a:cs typeface="Georgia"/>
              </a:rPr>
              <a:t> </a:t>
            </a:r>
            <a:r>
              <a:rPr b="0" spc="-60" dirty="0">
                <a:solidFill>
                  <a:srgbClr val="600A38"/>
                </a:solidFill>
                <a:latin typeface="Georgia"/>
                <a:cs typeface="Georgia"/>
              </a:rPr>
              <a:t>of	</a:t>
            </a:r>
            <a:r>
              <a:rPr b="0" spc="-220" dirty="0">
                <a:solidFill>
                  <a:srgbClr val="600A38"/>
                </a:solidFill>
                <a:latin typeface="Georgia"/>
                <a:cs typeface="Georgia"/>
              </a:rPr>
              <a:t>Multi-Core</a:t>
            </a:r>
            <a:r>
              <a:rPr b="0" spc="5" dirty="0">
                <a:solidFill>
                  <a:srgbClr val="600A38"/>
                </a:solidFill>
                <a:latin typeface="Georgia"/>
                <a:cs typeface="Georgia"/>
              </a:rPr>
              <a:t> </a:t>
            </a:r>
            <a:r>
              <a:rPr b="0" spc="-210" dirty="0">
                <a:solidFill>
                  <a:srgbClr val="600A38"/>
                </a:solidFill>
                <a:latin typeface="Georgia"/>
                <a:cs typeface="Georgia"/>
              </a:rPr>
              <a:t>Processors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8516" y="1590547"/>
            <a:ext cx="1016127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600A4A"/>
                </a:solidFill>
                <a:latin typeface="Times New Roman"/>
                <a:cs typeface="Times New Roman"/>
              </a:rPr>
              <a:t>Resource</a:t>
            </a:r>
            <a:r>
              <a:rPr sz="2000" b="1" spc="-20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spc="-45" dirty="0">
                <a:solidFill>
                  <a:srgbClr val="600A4A"/>
                </a:solidFill>
                <a:latin typeface="Times New Roman"/>
                <a:cs typeface="Times New Roman"/>
              </a:rPr>
              <a:t>Sharing</a:t>
            </a:r>
            <a:endParaRPr sz="2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spc="1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multi-core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processor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shares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variety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resources, </a:t>
            </a:r>
            <a:r>
              <a:rPr sz="2000" spc="-105" dirty="0">
                <a:solidFill>
                  <a:srgbClr val="333333"/>
                </a:solidFill>
                <a:latin typeface="Georgia"/>
                <a:cs typeface="Georgia"/>
              </a:rPr>
              <a:t>both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internal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and 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external.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Networks,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system 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buses,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and </a:t>
            </a:r>
            <a:r>
              <a:rPr sz="2000" spc="-175" dirty="0">
                <a:solidFill>
                  <a:srgbClr val="333333"/>
                </a:solidFill>
                <a:latin typeface="Georgia"/>
                <a:cs typeface="Georgia"/>
              </a:rPr>
              <a:t>main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memory </a:t>
            </a:r>
            <a:r>
              <a:rPr sz="2000" spc="-165" dirty="0">
                <a:solidFill>
                  <a:srgbClr val="333333"/>
                </a:solidFill>
                <a:latin typeface="Georgia"/>
                <a:cs typeface="Georgia"/>
              </a:rPr>
              <a:t>are </a:t>
            </a:r>
            <a:r>
              <a:rPr sz="2000" spc="-155" dirty="0">
                <a:solidFill>
                  <a:srgbClr val="333333"/>
                </a:solidFill>
                <a:latin typeface="Georgia"/>
                <a:cs typeface="Georgia"/>
              </a:rPr>
              <a:t>among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these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resources. Consequently, </a:t>
            </a:r>
            <a:r>
              <a:rPr sz="2000" spc="-175" dirty="0">
                <a:solidFill>
                  <a:srgbClr val="333333"/>
                </a:solidFill>
                <a:latin typeface="Georgia"/>
                <a:cs typeface="Georgia"/>
              </a:rPr>
              <a:t>any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program running </a:t>
            </a:r>
            <a:r>
              <a:rPr sz="2000" spc="-110" dirty="0">
                <a:solidFill>
                  <a:srgbClr val="333333"/>
                </a:solidFill>
                <a:latin typeface="Georgia"/>
                <a:cs typeface="Georgia"/>
              </a:rPr>
              <a:t>on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70" dirty="0">
                <a:solidFill>
                  <a:srgbClr val="333333"/>
                </a:solidFill>
                <a:latin typeface="Georgia"/>
                <a:cs typeface="Georgia"/>
              </a:rPr>
              <a:t>same  </a:t>
            </a:r>
            <a:r>
              <a:rPr sz="2000" spc="-105" dirty="0">
                <a:solidFill>
                  <a:srgbClr val="333333"/>
                </a:solidFill>
                <a:latin typeface="Georgia"/>
                <a:cs typeface="Georgia"/>
              </a:rPr>
              <a:t>core </a:t>
            </a:r>
            <a:r>
              <a:rPr sz="2000" spc="-130" dirty="0">
                <a:solidFill>
                  <a:srgbClr val="333333"/>
                </a:solidFill>
                <a:latin typeface="Georgia"/>
                <a:cs typeface="Georgia"/>
              </a:rPr>
              <a:t>will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have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higher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chance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</a:t>
            </a:r>
            <a:r>
              <a:rPr sz="2000" spc="345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being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interrupted.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55" dirty="0">
                <a:solidFill>
                  <a:srgbClr val="600A4A"/>
                </a:solidFill>
                <a:latin typeface="Times New Roman"/>
                <a:cs typeface="Times New Roman"/>
              </a:rPr>
              <a:t>Software</a:t>
            </a:r>
            <a:r>
              <a:rPr sz="2000" b="1" spc="-15" dirty="0">
                <a:solidFill>
                  <a:srgbClr val="600A4A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600A4A"/>
                </a:solidFill>
                <a:latin typeface="Times New Roman"/>
                <a:cs typeface="Times New Roman"/>
              </a:rPr>
              <a:t>Interference</a:t>
            </a:r>
            <a:endParaRPr sz="20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00"/>
              </a:lnSpc>
            </a:pPr>
            <a:r>
              <a:rPr sz="2000" spc="-90" dirty="0">
                <a:solidFill>
                  <a:srgbClr val="333333"/>
                </a:solidFill>
                <a:latin typeface="Georgia"/>
                <a:cs typeface="Georgia"/>
              </a:rPr>
              <a:t>Due </a:t>
            </a:r>
            <a:r>
              <a:rPr sz="2000" spc="-85" dirty="0">
                <a:solidFill>
                  <a:srgbClr val="333333"/>
                </a:solidFill>
                <a:latin typeface="Georgia"/>
                <a:cs typeface="Georgia"/>
              </a:rPr>
              <a:t>to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resource </a:t>
            </a:r>
            <a:r>
              <a:rPr sz="2000" spc="-150" dirty="0">
                <a:solidFill>
                  <a:srgbClr val="333333"/>
                </a:solidFill>
                <a:latin typeface="Georgia"/>
                <a:cs typeface="Georgia"/>
              </a:rPr>
              <a:t>sharing, </a:t>
            </a:r>
            <a:r>
              <a:rPr sz="2000" spc="-120" dirty="0">
                <a:solidFill>
                  <a:srgbClr val="333333"/>
                </a:solidFill>
                <a:latin typeface="Georgia"/>
                <a:cs typeface="Georgia"/>
              </a:rPr>
              <a:t>software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interference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can</a:t>
            </a:r>
            <a:r>
              <a:rPr sz="2000" spc="19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cause 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problems. </a:t>
            </a:r>
            <a:r>
              <a:rPr sz="2000" spc="-90" dirty="0">
                <a:solidFill>
                  <a:srgbClr val="333333"/>
                </a:solidFill>
                <a:latin typeface="Georgia"/>
                <a:cs typeface="Georgia"/>
              </a:rPr>
              <a:t>The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presence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sz="2000" spc="-145" dirty="0">
                <a:solidFill>
                  <a:srgbClr val="333333"/>
                </a:solidFill>
                <a:latin typeface="Georgia"/>
                <a:cs typeface="Georgia"/>
              </a:rPr>
              <a:t>more  </a:t>
            </a:r>
            <a:r>
              <a:rPr sz="2000" spc="-114" dirty="0">
                <a:solidFill>
                  <a:srgbClr val="333333"/>
                </a:solidFill>
                <a:latin typeface="Georgia"/>
                <a:cs typeface="Georgia"/>
              </a:rPr>
              <a:t>cores 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implies </a:t>
            </a:r>
            <a:r>
              <a:rPr sz="2000" spc="-195" dirty="0">
                <a:solidFill>
                  <a:srgbClr val="333333"/>
                </a:solidFill>
                <a:latin typeface="Georgia"/>
                <a:cs typeface="Georgia"/>
              </a:rPr>
              <a:t>a </a:t>
            </a:r>
            <a:r>
              <a:rPr sz="2000" spc="-140" dirty="0">
                <a:solidFill>
                  <a:srgbClr val="333333"/>
                </a:solidFill>
                <a:latin typeface="Georgia"/>
                <a:cs typeface="Georgia"/>
              </a:rPr>
              <a:t>greater </a:t>
            </a:r>
            <a:r>
              <a:rPr sz="2000" spc="-160" dirty="0">
                <a:solidFill>
                  <a:srgbClr val="333333"/>
                </a:solidFill>
                <a:latin typeface="Georgia"/>
                <a:cs typeface="Georgia"/>
              </a:rPr>
              <a:t>number </a:t>
            </a:r>
            <a:r>
              <a:rPr sz="2000" spc="-35" dirty="0">
                <a:solidFill>
                  <a:srgbClr val="333333"/>
                </a:solidFill>
                <a:latin typeface="Georgia"/>
                <a:cs typeface="Georgia"/>
              </a:rPr>
              <a:t>of </a:t>
            </a:r>
            <a:r>
              <a:rPr sz="2000" spc="-125" dirty="0">
                <a:solidFill>
                  <a:srgbClr val="333333"/>
                </a:solidFill>
                <a:latin typeface="Georgia"/>
                <a:cs typeface="Georgia"/>
              </a:rPr>
              <a:t>interference</a:t>
            </a:r>
            <a:r>
              <a:rPr sz="2000" spc="-50" dirty="0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Georgia"/>
                <a:cs typeface="Georgia"/>
              </a:rPr>
              <a:t>routes.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5" dirty="0">
                <a:solidFill>
                  <a:srgbClr val="333333"/>
                </a:solidFill>
                <a:latin typeface="Times New Roman"/>
                <a:cs typeface="Times New Roman"/>
              </a:rPr>
              <a:t>Some </a:t>
            </a:r>
            <a:r>
              <a:rPr sz="20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other </a:t>
            </a:r>
            <a:r>
              <a:rPr sz="20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key </a:t>
            </a:r>
            <a:r>
              <a:rPr sz="2000" b="1" spc="5" dirty="0">
                <a:solidFill>
                  <a:srgbClr val="333333"/>
                </a:solidFill>
                <a:latin typeface="Times New Roman"/>
                <a:cs typeface="Times New Roman"/>
              </a:rPr>
              <a:t>points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of limitations of</a:t>
            </a:r>
            <a:r>
              <a:rPr sz="20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Multicore </a:t>
            </a:r>
            <a:r>
              <a:rPr sz="20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Processor: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10" dirty="0">
                <a:latin typeface="Georgia"/>
                <a:cs typeface="Georgia"/>
              </a:rPr>
              <a:t>Although </a:t>
            </a:r>
            <a:r>
              <a:rPr sz="2000" spc="-120" dirty="0">
                <a:latin typeface="Georgia"/>
                <a:cs typeface="Georgia"/>
              </a:rPr>
              <a:t>it </a:t>
            </a:r>
            <a:r>
              <a:rPr sz="2000" spc="-130" dirty="0">
                <a:latin typeface="Georgia"/>
                <a:cs typeface="Georgia"/>
              </a:rPr>
              <a:t>contains </a:t>
            </a:r>
            <a:r>
              <a:rPr sz="2000" spc="-135" dirty="0">
                <a:latin typeface="Georgia"/>
                <a:cs typeface="Georgia"/>
              </a:rPr>
              <a:t>several </a:t>
            </a:r>
            <a:r>
              <a:rPr sz="2000" spc="-120" dirty="0">
                <a:latin typeface="Georgia"/>
                <a:cs typeface="Georgia"/>
              </a:rPr>
              <a:t>processors, it </a:t>
            </a:r>
            <a:r>
              <a:rPr sz="2000" spc="-135" dirty="0">
                <a:latin typeface="Georgia"/>
                <a:cs typeface="Georgia"/>
              </a:rPr>
              <a:t>is </a:t>
            </a:r>
            <a:r>
              <a:rPr sz="2000" spc="-114" dirty="0">
                <a:latin typeface="Georgia"/>
                <a:cs typeface="Georgia"/>
              </a:rPr>
              <a:t>not twice </a:t>
            </a:r>
            <a:r>
              <a:rPr sz="2000" spc="-165" dirty="0">
                <a:latin typeface="Georgia"/>
                <a:cs typeface="Georgia"/>
              </a:rPr>
              <a:t>as </a:t>
            </a:r>
            <a:r>
              <a:rPr sz="2000" spc="-110" dirty="0">
                <a:latin typeface="Georgia"/>
                <a:cs typeface="Georgia"/>
              </a:rPr>
              <a:t>fast </a:t>
            </a:r>
            <a:r>
              <a:rPr sz="2000" spc="-165" dirty="0">
                <a:latin typeface="Georgia"/>
                <a:cs typeface="Georgia"/>
              </a:rPr>
              <a:t>as </a:t>
            </a:r>
            <a:r>
              <a:rPr sz="2000" spc="-195" dirty="0">
                <a:latin typeface="Georgia"/>
                <a:cs typeface="Georgia"/>
              </a:rPr>
              <a:t>a </a:t>
            </a:r>
            <a:r>
              <a:rPr sz="2000" spc="-145" dirty="0">
                <a:latin typeface="Georgia"/>
                <a:cs typeface="Georgia"/>
              </a:rPr>
              <a:t>simple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120" dirty="0">
                <a:latin typeface="Georgia"/>
                <a:cs typeface="Georgia"/>
              </a:rPr>
              <a:t>processor.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85" dirty="0">
                <a:latin typeface="Georgia"/>
                <a:cs typeface="Georgia"/>
              </a:rPr>
              <a:t>The </a:t>
            </a:r>
            <a:r>
              <a:rPr sz="2000" spc="-145" dirty="0">
                <a:latin typeface="Georgia"/>
                <a:cs typeface="Georgia"/>
              </a:rPr>
              <a:t>task </a:t>
            </a:r>
            <a:r>
              <a:rPr sz="2000" spc="-35" dirty="0">
                <a:latin typeface="Georgia"/>
                <a:cs typeface="Georgia"/>
              </a:rPr>
              <a:t>of </a:t>
            </a:r>
            <a:r>
              <a:rPr sz="2000" spc="-165" dirty="0">
                <a:latin typeface="Georgia"/>
                <a:cs typeface="Georgia"/>
              </a:rPr>
              <a:t>managing </a:t>
            </a:r>
            <a:r>
              <a:rPr sz="2000" spc="-135" dirty="0">
                <a:latin typeface="Georgia"/>
                <a:cs typeface="Georgia"/>
              </a:rPr>
              <a:t>is </a:t>
            </a:r>
            <a:r>
              <a:rPr sz="2000" spc="-140" dirty="0">
                <a:latin typeface="Georgia"/>
                <a:cs typeface="Georgia"/>
              </a:rPr>
              <a:t>more </a:t>
            </a:r>
            <a:r>
              <a:rPr sz="2000" spc="-125" dirty="0">
                <a:latin typeface="Georgia"/>
                <a:cs typeface="Georgia"/>
              </a:rPr>
              <a:t>complicated </a:t>
            </a:r>
            <a:r>
              <a:rPr sz="2000" spc="-165" dirty="0">
                <a:latin typeface="Georgia"/>
                <a:cs typeface="Georgia"/>
              </a:rPr>
              <a:t>as </a:t>
            </a:r>
            <a:r>
              <a:rPr sz="2000" spc="-140" dirty="0">
                <a:latin typeface="Georgia"/>
                <a:cs typeface="Georgia"/>
              </a:rPr>
              <a:t>compared </a:t>
            </a:r>
            <a:r>
              <a:rPr sz="2000" spc="-85" dirty="0">
                <a:latin typeface="Georgia"/>
                <a:cs typeface="Georgia"/>
              </a:rPr>
              <a:t>to </a:t>
            </a:r>
            <a:r>
              <a:rPr sz="2000" spc="-165" dirty="0">
                <a:latin typeface="Georgia"/>
                <a:cs typeface="Georgia"/>
              </a:rPr>
              <a:t>managing </a:t>
            </a:r>
            <a:r>
              <a:rPr sz="2000" spc="-195" dirty="0">
                <a:latin typeface="Georgia"/>
                <a:cs typeface="Georgia"/>
              </a:rPr>
              <a:t>a </a:t>
            </a:r>
            <a:r>
              <a:rPr sz="2000" spc="-120" dirty="0">
                <a:latin typeface="Georgia"/>
                <a:cs typeface="Georgia"/>
              </a:rPr>
              <a:t>single-core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30" dirty="0">
                <a:latin typeface="Georgia"/>
                <a:cs typeface="Georgia"/>
              </a:rPr>
              <a:t>CPU.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85" dirty="0">
                <a:latin typeface="Georgia"/>
                <a:cs typeface="Georgia"/>
              </a:rPr>
              <a:t>The </a:t>
            </a:r>
            <a:r>
              <a:rPr sz="2000" spc="-125" dirty="0">
                <a:latin typeface="Georgia"/>
                <a:cs typeface="Georgia"/>
              </a:rPr>
              <a:t>performance </a:t>
            </a:r>
            <a:r>
              <a:rPr sz="2000" spc="-35" dirty="0">
                <a:latin typeface="Georgia"/>
                <a:cs typeface="Georgia"/>
              </a:rPr>
              <a:t>of </a:t>
            </a:r>
            <a:r>
              <a:rPr sz="2000" spc="-195" dirty="0">
                <a:latin typeface="Georgia"/>
                <a:cs typeface="Georgia"/>
              </a:rPr>
              <a:t>a </a:t>
            </a:r>
            <a:r>
              <a:rPr sz="2000" spc="-130" dirty="0">
                <a:latin typeface="Georgia"/>
                <a:cs typeface="Georgia"/>
              </a:rPr>
              <a:t>multi-core </a:t>
            </a:r>
            <a:r>
              <a:rPr sz="2000" spc="-114" dirty="0">
                <a:latin typeface="Georgia"/>
                <a:cs typeface="Georgia"/>
              </a:rPr>
              <a:t>processor </a:t>
            </a:r>
            <a:r>
              <a:rPr sz="2000" spc="-135" dirty="0">
                <a:latin typeface="Georgia"/>
                <a:cs typeface="Georgia"/>
              </a:rPr>
              <a:t>is entirely </a:t>
            </a:r>
            <a:r>
              <a:rPr sz="2000" spc="-140" dirty="0">
                <a:latin typeface="Georgia"/>
                <a:cs typeface="Georgia"/>
              </a:rPr>
              <a:t>dependent </a:t>
            </a:r>
            <a:r>
              <a:rPr sz="2000" spc="-110" dirty="0">
                <a:latin typeface="Georgia"/>
                <a:cs typeface="Georgia"/>
              </a:rPr>
              <a:t>on </a:t>
            </a:r>
            <a:r>
              <a:rPr sz="2000" spc="-130" dirty="0">
                <a:latin typeface="Georgia"/>
                <a:cs typeface="Georgia"/>
              </a:rPr>
              <a:t>the </a:t>
            </a:r>
            <a:r>
              <a:rPr sz="2000" spc="-140" dirty="0">
                <a:latin typeface="Georgia"/>
                <a:cs typeface="Georgia"/>
              </a:rPr>
              <a:t>tasks that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145" dirty="0">
                <a:latin typeface="Georgia"/>
                <a:cs typeface="Georgia"/>
              </a:rPr>
              <a:t>users </a:t>
            </a:r>
            <a:r>
              <a:rPr sz="2000" spc="-125" dirty="0">
                <a:latin typeface="Georgia"/>
                <a:cs typeface="Georgia"/>
              </a:rPr>
              <a:t>execute.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  <a:tab pos="628650" algn="l"/>
              </a:tabLst>
            </a:pPr>
            <a:r>
              <a:rPr sz="2000" spc="-40" dirty="0">
                <a:latin typeface="Georgia"/>
                <a:cs typeface="Georgia"/>
              </a:rPr>
              <a:t>If	</a:t>
            </a:r>
            <a:r>
              <a:rPr sz="2000" spc="-125" dirty="0">
                <a:latin typeface="Georgia"/>
                <a:cs typeface="Georgia"/>
              </a:rPr>
              <a:t>other </a:t>
            </a:r>
            <a:r>
              <a:rPr sz="2000" spc="-120" dirty="0">
                <a:latin typeface="Georgia"/>
                <a:cs typeface="Georgia"/>
              </a:rPr>
              <a:t>processors</a:t>
            </a:r>
            <a:r>
              <a:rPr sz="2000" spc="240" dirty="0">
                <a:latin typeface="Georgia"/>
                <a:cs typeface="Georgia"/>
              </a:rPr>
              <a:t> </a:t>
            </a:r>
            <a:r>
              <a:rPr sz="2000" spc="-170" dirty="0">
                <a:latin typeface="Georgia"/>
                <a:cs typeface="Georgia"/>
              </a:rPr>
              <a:t>demand  </a:t>
            </a:r>
            <a:r>
              <a:rPr sz="2000" spc="-135" dirty="0">
                <a:latin typeface="Georgia"/>
                <a:cs typeface="Georgia"/>
              </a:rPr>
              <a:t>linear/sequential </a:t>
            </a:r>
            <a:r>
              <a:rPr sz="2000" spc="-120" dirty="0">
                <a:latin typeface="Georgia"/>
                <a:cs typeface="Georgia"/>
              </a:rPr>
              <a:t>processing,  </a:t>
            </a:r>
            <a:r>
              <a:rPr sz="2000" spc="-135" dirty="0">
                <a:latin typeface="Georgia"/>
                <a:cs typeface="Georgia"/>
              </a:rPr>
              <a:t>multi-core </a:t>
            </a:r>
            <a:r>
              <a:rPr sz="2000" spc="-114" dirty="0">
                <a:latin typeface="Georgia"/>
                <a:cs typeface="Georgia"/>
              </a:rPr>
              <a:t>processors </a:t>
            </a:r>
            <a:r>
              <a:rPr sz="2000" spc="-150" dirty="0">
                <a:latin typeface="Georgia"/>
                <a:cs typeface="Georgia"/>
              </a:rPr>
              <a:t>take </a:t>
            </a:r>
            <a:r>
              <a:rPr sz="2000" spc="-120" dirty="0">
                <a:latin typeface="Georgia"/>
                <a:cs typeface="Georgia"/>
              </a:rPr>
              <a:t>longer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85" dirty="0">
                <a:latin typeface="Georgia"/>
                <a:cs typeface="Georgia"/>
              </a:rPr>
              <a:t>to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sz="2000" spc="-125" dirty="0">
                <a:latin typeface="Georgia"/>
                <a:cs typeface="Georgia"/>
              </a:rPr>
              <a:t>process.</a:t>
            </a:r>
            <a:endParaRPr sz="20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20" dirty="0">
                <a:latin typeface="Georgia"/>
                <a:cs typeface="Georgia"/>
              </a:rPr>
              <a:t>In </a:t>
            </a:r>
            <a:r>
              <a:rPr sz="2000" spc="-130" dirty="0">
                <a:latin typeface="Georgia"/>
                <a:cs typeface="Georgia"/>
              </a:rPr>
              <a:t>comparison </a:t>
            </a:r>
            <a:r>
              <a:rPr sz="2000" spc="-85" dirty="0">
                <a:latin typeface="Georgia"/>
                <a:cs typeface="Georgia"/>
              </a:rPr>
              <a:t>to </a:t>
            </a:r>
            <a:r>
              <a:rPr sz="2000" spc="-195" dirty="0">
                <a:latin typeface="Georgia"/>
                <a:cs typeface="Georgia"/>
              </a:rPr>
              <a:t>a </a:t>
            </a:r>
            <a:r>
              <a:rPr sz="2000" spc="-125" dirty="0">
                <a:latin typeface="Georgia"/>
                <a:cs typeface="Georgia"/>
              </a:rPr>
              <a:t>single-core </a:t>
            </a:r>
            <a:r>
              <a:rPr sz="2000" spc="-120" dirty="0">
                <a:latin typeface="Georgia"/>
                <a:cs typeface="Georgia"/>
              </a:rPr>
              <a:t>processor, it </a:t>
            </a:r>
            <a:r>
              <a:rPr sz="2000" spc="-135" dirty="0">
                <a:latin typeface="Georgia"/>
                <a:cs typeface="Georgia"/>
              </a:rPr>
              <a:t>is </a:t>
            </a:r>
            <a:r>
              <a:rPr sz="2000" spc="-140" dirty="0">
                <a:latin typeface="Georgia"/>
                <a:cs typeface="Georgia"/>
              </a:rPr>
              <a:t>more</a:t>
            </a:r>
            <a:r>
              <a:rPr sz="2000" spc="155" dirty="0">
                <a:latin typeface="Georgia"/>
                <a:cs typeface="Georgia"/>
              </a:rPr>
              <a:t> </a:t>
            </a:r>
            <a:r>
              <a:rPr sz="2000" spc="-130" dirty="0">
                <a:latin typeface="Georgia"/>
                <a:cs typeface="Georgia"/>
              </a:rPr>
              <a:t>expensive.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9623" y="1235658"/>
            <a:ext cx="9277985" cy="179197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200" spc="-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200" b="1" spc="-5" dirty="0">
                <a:solidFill>
                  <a:srgbClr val="600A38"/>
                </a:solidFill>
                <a:latin typeface="Times New Roman"/>
                <a:cs typeface="Times New Roman"/>
              </a:rPr>
              <a:t>Parallel </a:t>
            </a:r>
            <a:r>
              <a:rPr sz="3200" b="1" spc="25" dirty="0">
                <a:solidFill>
                  <a:srgbClr val="600A38"/>
                </a:solidFill>
                <a:latin typeface="Times New Roman"/>
                <a:cs typeface="Times New Roman"/>
              </a:rPr>
              <a:t>Processing</a:t>
            </a:r>
            <a:endParaRPr sz="3200">
              <a:latin typeface="Times New Roman"/>
              <a:cs typeface="Times New Roman"/>
            </a:endParaRPr>
          </a:p>
          <a:p>
            <a:pPr marL="17145" algn="ctr">
              <a:lnSpc>
                <a:spcPct val="100000"/>
              </a:lnSpc>
              <a:spcBef>
                <a:spcPts val="1105"/>
              </a:spcBef>
            </a:pPr>
            <a:r>
              <a:rPr sz="2000" spc="-90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use </a:t>
            </a:r>
            <a:r>
              <a:rPr sz="2000" spc="-3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multiple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processing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elements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simultaneously </a:t>
            </a:r>
            <a:r>
              <a:rPr sz="2000" spc="-75" dirty="0">
                <a:solidFill>
                  <a:srgbClr val="273139"/>
                </a:solidFill>
                <a:latin typeface="Georgia"/>
                <a:cs typeface="Georgia"/>
              </a:rPr>
              <a:t>for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solving </a:t>
            </a:r>
            <a:r>
              <a:rPr sz="2000" spc="-175" dirty="0">
                <a:solidFill>
                  <a:srgbClr val="273139"/>
                </a:solidFill>
                <a:latin typeface="Georgia"/>
                <a:cs typeface="Georgia"/>
              </a:rPr>
              <a:t>any</a:t>
            </a:r>
            <a:r>
              <a:rPr sz="2000" spc="-10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problem.</a:t>
            </a:r>
            <a:endParaRPr sz="2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Problems </a:t>
            </a:r>
            <a:r>
              <a:rPr sz="2000" spc="-160" dirty="0">
                <a:solidFill>
                  <a:srgbClr val="273139"/>
                </a:solidFill>
                <a:latin typeface="Georgia"/>
                <a:cs typeface="Georgia"/>
              </a:rPr>
              <a:t>are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broken down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into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instructions </a:t>
            </a:r>
            <a:r>
              <a:rPr sz="2000" spc="-170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000" spc="-160" dirty="0">
                <a:solidFill>
                  <a:srgbClr val="273139"/>
                </a:solidFill>
                <a:latin typeface="Georgia"/>
                <a:cs typeface="Georgia"/>
              </a:rPr>
              <a:t>are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solved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concurrently </a:t>
            </a:r>
            <a:r>
              <a:rPr sz="2000" spc="-170" dirty="0">
                <a:solidFill>
                  <a:srgbClr val="273139"/>
                </a:solidFill>
                <a:latin typeface="Georgia"/>
                <a:cs typeface="Georgia"/>
              </a:rPr>
              <a:t>as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each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resource</a:t>
            </a:r>
            <a:r>
              <a:rPr sz="2000" spc="-17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that</a:t>
            </a:r>
            <a:endParaRPr sz="2000">
              <a:latin typeface="Georgia"/>
              <a:cs typeface="Georgia"/>
            </a:endParaRPr>
          </a:p>
          <a:p>
            <a:pPr marR="3971925" algn="ctr">
              <a:lnSpc>
                <a:spcPct val="100000"/>
              </a:lnSpc>
            </a:pPr>
            <a:r>
              <a:rPr sz="2000" spc="-160" dirty="0">
                <a:solidFill>
                  <a:srgbClr val="273139"/>
                </a:solidFill>
                <a:latin typeface="Georgia"/>
                <a:cs typeface="Georgia"/>
              </a:rPr>
              <a:t>has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been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applied </a:t>
            </a:r>
            <a:r>
              <a:rPr sz="2000" spc="-8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work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working </a:t>
            </a:r>
            <a:r>
              <a:rPr sz="2000" spc="-155" dirty="0">
                <a:solidFill>
                  <a:srgbClr val="273139"/>
                </a:solidFill>
                <a:latin typeface="Georgia"/>
                <a:cs typeface="Georgia"/>
              </a:rPr>
              <a:t>at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70" dirty="0">
                <a:solidFill>
                  <a:srgbClr val="273139"/>
                </a:solidFill>
                <a:latin typeface="Georgia"/>
                <a:cs typeface="Georgia"/>
              </a:rPr>
              <a:t>same</a:t>
            </a:r>
            <a:r>
              <a:rPr sz="2000" spc="2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time.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1816" y="3453765"/>
            <a:ext cx="7743825" cy="2870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20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Advantages </a:t>
            </a:r>
            <a:r>
              <a:rPr sz="20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of </a:t>
            </a:r>
            <a:r>
              <a:rPr sz="2000" b="1" spc="-55" dirty="0">
                <a:solidFill>
                  <a:srgbClr val="273139"/>
                </a:solidFill>
                <a:latin typeface="Times New Roman"/>
                <a:cs typeface="Times New Roman"/>
              </a:rPr>
              <a:t>Parallel </a:t>
            </a:r>
            <a:r>
              <a:rPr sz="20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Computing </a:t>
            </a:r>
            <a:r>
              <a:rPr sz="2000" b="1" spc="-65" dirty="0">
                <a:solidFill>
                  <a:srgbClr val="273139"/>
                </a:solidFill>
                <a:latin typeface="Times New Roman"/>
                <a:cs typeface="Times New Roman"/>
              </a:rPr>
              <a:t>over </a:t>
            </a:r>
            <a:r>
              <a:rPr sz="2000" b="1" spc="-60" dirty="0">
                <a:solidFill>
                  <a:srgbClr val="273139"/>
                </a:solidFill>
                <a:latin typeface="Times New Roman"/>
                <a:cs typeface="Times New Roman"/>
              </a:rPr>
              <a:t>Serial </a:t>
            </a:r>
            <a:r>
              <a:rPr sz="20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Computing </a:t>
            </a:r>
            <a:r>
              <a:rPr sz="2000" b="1" spc="-60" dirty="0">
                <a:solidFill>
                  <a:srgbClr val="273139"/>
                </a:solidFill>
                <a:latin typeface="Times New Roman"/>
                <a:cs typeface="Times New Roman"/>
              </a:rPr>
              <a:t>are </a:t>
            </a:r>
            <a:r>
              <a:rPr sz="20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as</a:t>
            </a:r>
            <a:r>
              <a:rPr sz="2000" b="1" spc="6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9623" y="3833621"/>
            <a:ext cx="9166860" cy="223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034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spc="-90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saves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time </a:t>
            </a:r>
            <a:r>
              <a:rPr sz="2000" spc="-170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money </a:t>
            </a:r>
            <a:r>
              <a:rPr sz="2000" spc="-170" dirty="0">
                <a:solidFill>
                  <a:srgbClr val="273139"/>
                </a:solidFill>
                <a:latin typeface="Georgia"/>
                <a:cs typeface="Georgia"/>
              </a:rPr>
              <a:t>as </a:t>
            </a:r>
            <a:r>
              <a:rPr sz="2000" spc="-180" dirty="0">
                <a:solidFill>
                  <a:srgbClr val="273139"/>
                </a:solidFill>
                <a:latin typeface="Georgia"/>
                <a:cs typeface="Georgia"/>
              </a:rPr>
              <a:t>many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resources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working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together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will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reduce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time </a:t>
            </a:r>
            <a:r>
              <a:rPr sz="2000" spc="-170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cut 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potential</a:t>
            </a:r>
            <a:r>
              <a:rPr sz="2000" spc="2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costs.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spc="-90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can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be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impractical </a:t>
            </a:r>
            <a:r>
              <a:rPr sz="2000" spc="-8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000" spc="-110" dirty="0">
                <a:solidFill>
                  <a:srgbClr val="273139"/>
                </a:solidFill>
                <a:latin typeface="Georgia"/>
                <a:cs typeface="Georgia"/>
              </a:rPr>
              <a:t>solve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larger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problems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on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Serial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Computing.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spc="-90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can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take advantage </a:t>
            </a:r>
            <a:r>
              <a:rPr sz="2000" spc="-3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non-local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resources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when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10" dirty="0">
                <a:solidFill>
                  <a:srgbClr val="273139"/>
                </a:solidFill>
                <a:latin typeface="Georgia"/>
                <a:cs typeface="Georgia"/>
              </a:rPr>
              <a:t>local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resources</a:t>
            </a:r>
            <a:r>
              <a:rPr sz="2000" spc="1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60" dirty="0">
                <a:solidFill>
                  <a:srgbClr val="273139"/>
                </a:solidFill>
                <a:latin typeface="Georgia"/>
                <a:cs typeface="Georgia"/>
              </a:rPr>
              <a:t>are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finite.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Serial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Computing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‘wastes’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potential computing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power,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thus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Parallel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Computing</a:t>
            </a:r>
            <a:r>
              <a:rPr sz="2000" spc="9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70" dirty="0">
                <a:solidFill>
                  <a:srgbClr val="273139"/>
                </a:solidFill>
                <a:latin typeface="Georgia"/>
                <a:cs typeface="Georgia"/>
              </a:rPr>
              <a:t>makes</a:t>
            </a:r>
            <a:endParaRPr sz="20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better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work </a:t>
            </a:r>
            <a:r>
              <a:rPr sz="2000" spc="-3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</a:t>
            </a:r>
            <a:r>
              <a:rPr sz="2000" spc="-16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60" dirty="0">
                <a:solidFill>
                  <a:srgbClr val="273139"/>
                </a:solidFill>
                <a:latin typeface="Georgia"/>
                <a:cs typeface="Georgia"/>
              </a:rPr>
              <a:t>hardware.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8270" y="3759"/>
            <a:ext cx="5857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600A38"/>
                </a:solidFill>
                <a:latin typeface="Carlito"/>
                <a:cs typeface="Carlito"/>
              </a:rPr>
              <a:t>Introduction </a:t>
            </a:r>
            <a:r>
              <a:rPr b="0" spc="-20" dirty="0">
                <a:solidFill>
                  <a:srgbClr val="600A38"/>
                </a:solidFill>
                <a:latin typeface="Carlito"/>
                <a:cs typeface="Carlito"/>
              </a:rPr>
              <a:t>Parallel</a:t>
            </a:r>
            <a:r>
              <a:rPr b="0" spc="-95" dirty="0">
                <a:solidFill>
                  <a:srgbClr val="600A38"/>
                </a:solidFill>
                <a:latin typeface="Carlito"/>
                <a:cs typeface="Carlito"/>
              </a:rPr>
              <a:t> </a:t>
            </a:r>
            <a:r>
              <a:rPr b="0" spc="-15" dirty="0">
                <a:solidFill>
                  <a:srgbClr val="600A38"/>
                </a:solidFill>
                <a:latin typeface="Carlito"/>
                <a:cs typeface="Carlito"/>
              </a:rPr>
              <a:t>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1652" y="464819"/>
            <a:ext cx="7228332" cy="5420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15772"/>
            <a:ext cx="4458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66925" algn="l"/>
              </a:tabLst>
            </a:pPr>
            <a:r>
              <a:rPr sz="4000" spc="5" dirty="0">
                <a:solidFill>
                  <a:srgbClr val="C00000"/>
                </a:solidFill>
                <a:latin typeface="Times New Roman"/>
                <a:cs typeface="Times New Roman"/>
              </a:rPr>
              <a:t>Types </a:t>
            </a:r>
            <a:r>
              <a:rPr sz="4000" spc="-25" dirty="0">
                <a:solidFill>
                  <a:srgbClr val="C00000"/>
                </a:solidFill>
                <a:latin typeface="Times New Roman"/>
                <a:cs typeface="Times New Roman"/>
              </a:rPr>
              <a:t>of	</a:t>
            </a:r>
            <a:r>
              <a:rPr sz="4000" spc="-60" dirty="0">
                <a:solidFill>
                  <a:srgbClr val="C00000"/>
                </a:solidFill>
                <a:latin typeface="Times New Roman"/>
                <a:cs typeface="Times New Roman"/>
              </a:rPr>
              <a:t>Parallelism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012721"/>
            <a:ext cx="469519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800" spc="5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b="1" spc="55" dirty="0">
                <a:solidFill>
                  <a:srgbClr val="273139"/>
                </a:solidFill>
                <a:latin typeface="Times New Roman"/>
                <a:cs typeface="Times New Roman"/>
              </a:rPr>
              <a:t>Bit-level</a:t>
            </a:r>
            <a:r>
              <a:rPr sz="28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parallelism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2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b="1" spc="25" dirty="0">
                <a:solidFill>
                  <a:srgbClr val="273139"/>
                </a:solidFill>
                <a:latin typeface="Times New Roman"/>
                <a:cs typeface="Times New Roman"/>
              </a:rPr>
              <a:t>Instruction-level</a:t>
            </a:r>
            <a:r>
              <a:rPr sz="2800" b="1" spc="-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parallelism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9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b="1" spc="95" dirty="0">
                <a:solidFill>
                  <a:srgbClr val="273139"/>
                </a:solidFill>
                <a:latin typeface="Times New Roman"/>
                <a:cs typeface="Times New Roman"/>
              </a:rPr>
              <a:t>Task</a:t>
            </a:r>
            <a:r>
              <a:rPr sz="28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Parallelism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800" b="1" spc="50" dirty="0">
                <a:solidFill>
                  <a:srgbClr val="273139"/>
                </a:solidFill>
                <a:latin typeface="Times New Roman"/>
                <a:cs typeface="Times New Roman"/>
              </a:rPr>
              <a:t>Data-level </a:t>
            </a:r>
            <a:r>
              <a:rPr sz="28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parallelism</a:t>
            </a:r>
            <a:r>
              <a:rPr sz="2800" b="1" spc="-6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800" b="1" spc="-110" dirty="0">
                <a:solidFill>
                  <a:srgbClr val="273139"/>
                </a:solidFill>
                <a:latin typeface="Times New Roman"/>
                <a:cs typeface="Times New Roman"/>
              </a:rPr>
              <a:t>(DLP)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1389634"/>
            <a:ext cx="3503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450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2400" b="0" spc="-120" dirty="0">
                <a:solidFill>
                  <a:srgbClr val="A42F0F"/>
                </a:solidFill>
                <a:latin typeface="Arial"/>
                <a:cs typeface="Arial"/>
              </a:rPr>
              <a:t> </a:t>
            </a:r>
            <a:r>
              <a:rPr sz="2400" spc="-10" dirty="0"/>
              <a:t>Bit-level </a:t>
            </a:r>
            <a:r>
              <a:rPr sz="2400" spc="-65" dirty="0"/>
              <a:t>parallelism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881886"/>
            <a:ext cx="9181465" cy="412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748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90" dirty="0">
                <a:solidFill>
                  <a:srgbClr val="273139"/>
                </a:solidFill>
                <a:latin typeface="Georgia"/>
                <a:cs typeface="Georgia"/>
              </a:rPr>
              <a:t>form </a:t>
            </a:r>
            <a:r>
              <a:rPr sz="2000" spc="-3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parallel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computing which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based </a:t>
            </a:r>
            <a:r>
              <a:rPr sz="2000" spc="-110" dirty="0">
                <a:solidFill>
                  <a:srgbClr val="273139"/>
                </a:solidFill>
                <a:latin typeface="Georgia"/>
                <a:cs typeface="Georgia"/>
              </a:rPr>
              <a:t>on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increasing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processor’s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size. </a:t>
            </a:r>
            <a:r>
              <a:rPr sz="2000" spc="-90" dirty="0">
                <a:solidFill>
                  <a:srgbClr val="273139"/>
                </a:solidFill>
                <a:latin typeface="Georgia"/>
                <a:cs typeface="Georgia"/>
              </a:rPr>
              <a:t>It 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reduces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60" dirty="0">
                <a:solidFill>
                  <a:srgbClr val="273139"/>
                </a:solidFill>
                <a:latin typeface="Georgia"/>
                <a:cs typeface="Georgia"/>
              </a:rPr>
              <a:t>number </a:t>
            </a:r>
            <a:r>
              <a:rPr sz="2000" spc="-3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instructions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that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system </a:t>
            </a:r>
            <a:r>
              <a:rPr sz="2000" spc="-165" dirty="0">
                <a:solidFill>
                  <a:srgbClr val="273139"/>
                </a:solidFill>
                <a:latin typeface="Georgia"/>
                <a:cs typeface="Georgia"/>
              </a:rPr>
              <a:t>must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execute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order </a:t>
            </a:r>
            <a:r>
              <a:rPr sz="2000" spc="-8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perform </a:t>
            </a:r>
            <a:r>
              <a:rPr sz="2000" spc="-19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task  </a:t>
            </a:r>
            <a:r>
              <a:rPr sz="2000" spc="-110" dirty="0">
                <a:solidFill>
                  <a:srgbClr val="273139"/>
                </a:solidFill>
                <a:latin typeface="Georgia"/>
                <a:cs typeface="Georgia"/>
              </a:rPr>
              <a:t>on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large-sized</a:t>
            </a:r>
            <a:r>
              <a:rPr sz="2000" spc="114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data.</a:t>
            </a:r>
            <a:endParaRPr sz="20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000" i="1" spc="-120" dirty="0">
                <a:solidFill>
                  <a:srgbClr val="273139"/>
                </a:solidFill>
                <a:latin typeface="Times New Roman"/>
                <a:cs typeface="Times New Roman"/>
              </a:rPr>
              <a:t>Example: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Consider </a:t>
            </a:r>
            <a:r>
              <a:rPr sz="2000" spc="-19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scenario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where </a:t>
            </a:r>
            <a:r>
              <a:rPr sz="2000" spc="-175" dirty="0">
                <a:solidFill>
                  <a:srgbClr val="273139"/>
                </a:solidFill>
                <a:latin typeface="Georgia"/>
                <a:cs typeface="Georgia"/>
              </a:rPr>
              <a:t>an </a:t>
            </a:r>
            <a:r>
              <a:rPr sz="2000" spc="-155" dirty="0">
                <a:solidFill>
                  <a:srgbClr val="273139"/>
                </a:solidFill>
                <a:latin typeface="Georgia"/>
                <a:cs typeface="Georgia"/>
              </a:rPr>
              <a:t>8-bit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processor </a:t>
            </a:r>
            <a:r>
              <a:rPr sz="2000" spc="-165" dirty="0">
                <a:solidFill>
                  <a:srgbClr val="273139"/>
                </a:solidFill>
                <a:latin typeface="Georgia"/>
                <a:cs typeface="Georgia"/>
              </a:rPr>
              <a:t>must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compute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75" dirty="0">
                <a:solidFill>
                  <a:srgbClr val="273139"/>
                </a:solidFill>
                <a:latin typeface="Georgia"/>
                <a:cs typeface="Georgia"/>
              </a:rPr>
              <a:t>sum </a:t>
            </a:r>
            <a:r>
              <a:rPr sz="2000" spc="-3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two </a:t>
            </a:r>
            <a:r>
              <a:rPr sz="2000" spc="-200" dirty="0">
                <a:solidFill>
                  <a:srgbClr val="273139"/>
                </a:solidFill>
                <a:latin typeface="Georgia"/>
                <a:cs typeface="Georgia"/>
              </a:rPr>
              <a:t>16- 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bit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integers. </a:t>
            </a:r>
            <a:r>
              <a:rPr sz="2000" spc="-90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000" spc="-165" dirty="0">
                <a:solidFill>
                  <a:srgbClr val="273139"/>
                </a:solidFill>
                <a:latin typeface="Georgia"/>
                <a:cs typeface="Georgia"/>
              </a:rPr>
              <a:t>must </a:t>
            </a:r>
            <a:r>
              <a:rPr sz="2000" spc="-105" dirty="0">
                <a:solidFill>
                  <a:srgbClr val="273139"/>
                </a:solidFill>
                <a:latin typeface="Georgia"/>
                <a:cs typeface="Georgia"/>
              </a:rPr>
              <a:t>first </a:t>
            </a:r>
            <a:r>
              <a:rPr sz="2000" spc="-175" dirty="0">
                <a:solidFill>
                  <a:srgbClr val="273139"/>
                </a:solidFill>
                <a:latin typeface="Georgia"/>
                <a:cs typeface="Georgia"/>
              </a:rPr>
              <a:t>sum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up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254" dirty="0">
                <a:solidFill>
                  <a:srgbClr val="273139"/>
                </a:solidFill>
                <a:latin typeface="Georgia"/>
                <a:cs typeface="Georgia"/>
              </a:rPr>
              <a:t>8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lower-order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bits,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then </a:t>
            </a:r>
            <a:r>
              <a:rPr sz="2000" spc="-165" dirty="0">
                <a:solidFill>
                  <a:srgbClr val="273139"/>
                </a:solidFill>
                <a:latin typeface="Georgia"/>
                <a:cs typeface="Georgia"/>
              </a:rPr>
              <a:t>add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254" dirty="0">
                <a:solidFill>
                  <a:srgbClr val="273139"/>
                </a:solidFill>
                <a:latin typeface="Georgia"/>
                <a:cs typeface="Georgia"/>
              </a:rPr>
              <a:t>8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higher-order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bits, 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thus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requiring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two instructions </a:t>
            </a:r>
            <a:r>
              <a:rPr sz="2000" spc="-8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perform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operation. </a:t>
            </a:r>
            <a:r>
              <a:rPr sz="2000" spc="1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000" spc="-100" dirty="0">
                <a:solidFill>
                  <a:srgbClr val="273139"/>
                </a:solidFill>
                <a:latin typeface="Georgia"/>
                <a:cs typeface="Georgia"/>
              </a:rPr>
              <a:t>16-bit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processor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can </a:t>
            </a:r>
            <a:r>
              <a:rPr sz="2000" spc="-110" dirty="0">
                <a:solidFill>
                  <a:srgbClr val="273139"/>
                </a:solidFill>
                <a:latin typeface="Georgia"/>
                <a:cs typeface="Georgia"/>
              </a:rPr>
              <a:t>perform 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operation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with just</a:t>
            </a:r>
            <a:r>
              <a:rPr sz="2000" spc="-8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one instruction.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har char=""/>
            </a:pPr>
            <a:endParaRPr sz="22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87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Instruction-level 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parallelism</a:t>
            </a:r>
            <a:endParaRPr sz="2400">
              <a:latin typeface="Times New Roman"/>
              <a:cs typeface="Times New Roman"/>
            </a:endParaRPr>
          </a:p>
          <a:p>
            <a:pPr marL="355600" marR="129539">
              <a:lnSpc>
                <a:spcPct val="100000"/>
              </a:lnSpc>
              <a:spcBef>
                <a:spcPts val="40"/>
              </a:spcBef>
            </a:pPr>
            <a:r>
              <a:rPr sz="2000" spc="1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processor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can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only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address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less </a:t>
            </a:r>
            <a:r>
              <a:rPr sz="2000" spc="-155" dirty="0">
                <a:solidFill>
                  <a:srgbClr val="273139"/>
                </a:solidFill>
                <a:latin typeface="Georgia"/>
                <a:cs typeface="Georgia"/>
              </a:rPr>
              <a:t>than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one instruction </a:t>
            </a:r>
            <a:r>
              <a:rPr sz="2000" spc="-75" dirty="0">
                <a:solidFill>
                  <a:srgbClr val="273139"/>
                </a:solidFill>
                <a:latin typeface="Georgia"/>
                <a:cs typeface="Georgia"/>
              </a:rPr>
              <a:t>for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each </a:t>
            </a:r>
            <a:r>
              <a:rPr sz="2000" spc="-95" dirty="0">
                <a:solidFill>
                  <a:srgbClr val="273139"/>
                </a:solidFill>
                <a:latin typeface="Georgia"/>
                <a:cs typeface="Georgia"/>
              </a:rPr>
              <a:t>clock </a:t>
            </a:r>
            <a:r>
              <a:rPr sz="2000" spc="-110" dirty="0">
                <a:solidFill>
                  <a:srgbClr val="273139"/>
                </a:solidFill>
                <a:latin typeface="Georgia"/>
                <a:cs typeface="Georgia"/>
              </a:rPr>
              <a:t>cycle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phase. </a:t>
            </a:r>
            <a:r>
              <a:rPr sz="2000" spc="-110" dirty="0">
                <a:solidFill>
                  <a:srgbClr val="273139"/>
                </a:solidFill>
                <a:latin typeface="Georgia"/>
                <a:cs typeface="Georgia"/>
              </a:rPr>
              <a:t>These 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instructions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can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be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re-ordered </a:t>
            </a:r>
            <a:r>
              <a:rPr sz="2000" spc="-170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grouped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which </a:t>
            </a:r>
            <a:r>
              <a:rPr sz="2000" spc="-160" dirty="0">
                <a:solidFill>
                  <a:srgbClr val="273139"/>
                </a:solidFill>
                <a:latin typeface="Georgia"/>
                <a:cs typeface="Georgia"/>
              </a:rPr>
              <a:t>are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later </a:t>
            </a:r>
            <a:r>
              <a:rPr sz="2000" spc="-110" dirty="0">
                <a:solidFill>
                  <a:srgbClr val="273139"/>
                </a:solidFill>
                <a:latin typeface="Georgia"/>
                <a:cs typeface="Georgia"/>
              </a:rPr>
              <a:t>on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executed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concurrently  without</a:t>
            </a:r>
            <a:r>
              <a:rPr sz="2000" spc="4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05" dirty="0">
                <a:solidFill>
                  <a:srgbClr val="273139"/>
                </a:solidFill>
                <a:latin typeface="Georgia"/>
                <a:cs typeface="Georgia"/>
              </a:rPr>
              <a:t>affecting</a:t>
            </a:r>
            <a:r>
              <a:rPr sz="2000" spc="3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</a:t>
            </a:r>
            <a:r>
              <a:rPr sz="2000" spc="3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result</a:t>
            </a:r>
            <a:r>
              <a:rPr sz="2000" spc="1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35" dirty="0">
                <a:solidFill>
                  <a:srgbClr val="273139"/>
                </a:solidFill>
                <a:latin typeface="Georgia"/>
                <a:cs typeface="Georgia"/>
              </a:rPr>
              <a:t>of</a:t>
            </a:r>
            <a:r>
              <a:rPr sz="2000" spc="29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</a:t>
            </a:r>
            <a:r>
              <a:rPr sz="2000" spc="3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program.</a:t>
            </a:r>
            <a:r>
              <a:rPr sz="2000" spc="1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00" dirty="0">
                <a:solidFill>
                  <a:srgbClr val="273139"/>
                </a:solidFill>
                <a:latin typeface="Georgia"/>
                <a:cs typeface="Georgia"/>
              </a:rPr>
              <a:t>This</a:t>
            </a:r>
            <a:r>
              <a:rPr sz="2000" spc="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is</a:t>
            </a:r>
            <a:r>
              <a:rPr sz="2000" spc="2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called</a:t>
            </a:r>
            <a:r>
              <a:rPr sz="2000" spc="3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instruction-level</a:t>
            </a:r>
            <a:r>
              <a:rPr sz="2000" spc="4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parallelism.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055" y="2144090"/>
            <a:ext cx="33102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6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000" spc="65" dirty="0">
                <a:latin typeface="Times New Roman"/>
                <a:cs typeface="Times New Roman"/>
              </a:rPr>
              <a:t>Task </a:t>
            </a:r>
            <a:r>
              <a:rPr sz="3000" spc="-45" dirty="0">
                <a:latin typeface="Times New Roman"/>
                <a:cs typeface="Times New Roman"/>
              </a:rPr>
              <a:t>Parallelism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994" dirty="0">
                <a:latin typeface="Arial"/>
                <a:cs typeface="Arial"/>
              </a:rPr>
              <a:t>–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413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Task </a:t>
            </a:r>
            <a:r>
              <a:rPr spc="-195" dirty="0"/>
              <a:t>parallelism </a:t>
            </a:r>
            <a:r>
              <a:rPr spc="-185" dirty="0"/>
              <a:t>employs </a:t>
            </a:r>
            <a:r>
              <a:rPr spc="-170" dirty="0"/>
              <a:t>the </a:t>
            </a:r>
            <a:r>
              <a:rPr spc="-155" dirty="0"/>
              <a:t>decomposition </a:t>
            </a:r>
            <a:r>
              <a:rPr spc="-45" dirty="0"/>
              <a:t>of </a:t>
            </a:r>
            <a:r>
              <a:rPr spc="-254" dirty="0"/>
              <a:t>a </a:t>
            </a:r>
            <a:r>
              <a:rPr spc="-185" dirty="0"/>
              <a:t>task </a:t>
            </a:r>
            <a:r>
              <a:rPr spc="-150" dirty="0"/>
              <a:t>into  </a:t>
            </a:r>
            <a:r>
              <a:rPr spc="-185" dirty="0"/>
              <a:t>subtasks </a:t>
            </a:r>
            <a:r>
              <a:rPr spc="-220" dirty="0"/>
              <a:t>and </a:t>
            </a:r>
            <a:r>
              <a:rPr spc="-180" dirty="0"/>
              <a:t>then </a:t>
            </a:r>
            <a:r>
              <a:rPr spc="-170" dirty="0"/>
              <a:t>allocating </a:t>
            </a:r>
            <a:r>
              <a:rPr spc="-190" dirty="0"/>
              <a:t>each </a:t>
            </a:r>
            <a:r>
              <a:rPr spc="-45" dirty="0"/>
              <a:t>of </a:t>
            </a:r>
            <a:r>
              <a:rPr spc="-170" dirty="0"/>
              <a:t>the </a:t>
            </a:r>
            <a:r>
              <a:rPr spc="-180" dirty="0"/>
              <a:t>subtasks </a:t>
            </a:r>
            <a:r>
              <a:rPr spc="-95" dirty="0"/>
              <a:t>for </a:t>
            </a:r>
            <a:r>
              <a:rPr spc="-160" dirty="0"/>
              <a:t>execution.  </a:t>
            </a:r>
            <a:r>
              <a:rPr spc="-114" dirty="0"/>
              <a:t>The </a:t>
            </a:r>
            <a:r>
              <a:rPr spc="-155" dirty="0"/>
              <a:t>processors </a:t>
            </a:r>
            <a:r>
              <a:rPr spc="-150" dirty="0"/>
              <a:t>perform </a:t>
            </a:r>
            <a:r>
              <a:rPr spc="-170" dirty="0"/>
              <a:t>the </a:t>
            </a:r>
            <a:r>
              <a:rPr spc="-165" dirty="0"/>
              <a:t>execution </a:t>
            </a:r>
            <a:r>
              <a:rPr spc="-45" dirty="0"/>
              <a:t>of </a:t>
            </a:r>
            <a:r>
              <a:rPr spc="-180" dirty="0"/>
              <a:t>sub-tasks</a:t>
            </a:r>
            <a:r>
              <a:rPr spc="-140" dirty="0"/>
              <a:t> </a:t>
            </a:r>
            <a:r>
              <a:rPr spc="-175" dirty="0"/>
              <a:t>concurrently.</a:t>
            </a: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000" spc="35" dirty="0">
                <a:solidFill>
                  <a:srgbClr val="A42F0F"/>
                </a:solidFill>
                <a:latin typeface="Arial"/>
                <a:cs typeface="Arial"/>
              </a:rPr>
              <a:t></a:t>
            </a:r>
            <a:r>
              <a:rPr sz="3000" b="1" spc="35" dirty="0">
                <a:latin typeface="Times New Roman"/>
                <a:cs typeface="Times New Roman"/>
              </a:rPr>
              <a:t>Data-level </a:t>
            </a:r>
            <a:r>
              <a:rPr sz="3000" b="1" spc="-45" dirty="0">
                <a:latin typeface="Times New Roman"/>
                <a:cs typeface="Times New Roman"/>
              </a:rPr>
              <a:t>parallelism </a:t>
            </a:r>
            <a:r>
              <a:rPr sz="3000" b="1" spc="45" dirty="0">
                <a:latin typeface="Times New Roman"/>
                <a:cs typeface="Times New Roman"/>
              </a:rPr>
              <a:t>(DLP)</a:t>
            </a:r>
            <a:r>
              <a:rPr sz="3000" b="1" spc="25" dirty="0">
                <a:latin typeface="Times New Roman"/>
                <a:cs typeface="Times New Roman"/>
              </a:rPr>
              <a:t> </a:t>
            </a:r>
            <a:r>
              <a:rPr sz="3000" b="1" spc="-170" dirty="0">
                <a:latin typeface="Arial"/>
                <a:cs typeface="Arial"/>
              </a:rPr>
              <a:t>–</a:t>
            </a:r>
            <a:endParaRPr sz="30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30"/>
              </a:spcBef>
            </a:pPr>
            <a:r>
              <a:rPr spc="-155" dirty="0"/>
              <a:t>Instructions </a:t>
            </a:r>
            <a:r>
              <a:rPr spc="-140" dirty="0"/>
              <a:t>from </a:t>
            </a:r>
            <a:r>
              <a:rPr spc="-254" dirty="0"/>
              <a:t>a </a:t>
            </a:r>
            <a:r>
              <a:rPr spc="-175" dirty="0"/>
              <a:t>single </a:t>
            </a:r>
            <a:r>
              <a:rPr spc="-210" dirty="0"/>
              <a:t>stream </a:t>
            </a:r>
            <a:r>
              <a:rPr spc="-175" dirty="0"/>
              <a:t>operate </a:t>
            </a:r>
            <a:r>
              <a:rPr spc="-165" dirty="0"/>
              <a:t>concurrently </a:t>
            </a:r>
            <a:r>
              <a:rPr spc="-145" dirty="0"/>
              <a:t>on </a:t>
            </a:r>
            <a:r>
              <a:rPr spc="-180" dirty="0"/>
              <a:t>several  </a:t>
            </a:r>
            <a:r>
              <a:rPr spc="-210" dirty="0"/>
              <a:t>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1680"/>
            <a:ext cx="6608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252525"/>
                </a:solidFill>
                <a:latin typeface="Times New Roman"/>
                <a:cs typeface="Times New Roman"/>
              </a:rPr>
              <a:t>Parallelism in </a:t>
            </a:r>
            <a:r>
              <a:rPr b="0" dirty="0">
                <a:solidFill>
                  <a:srgbClr val="252525"/>
                </a:solidFill>
                <a:latin typeface="Times New Roman"/>
                <a:cs typeface="Times New Roman"/>
              </a:rPr>
              <a:t>Uni </a:t>
            </a:r>
            <a:r>
              <a:rPr b="0" spc="-5" dirty="0">
                <a:solidFill>
                  <a:srgbClr val="252525"/>
                </a:solidFill>
                <a:latin typeface="Times New Roman"/>
                <a:cs typeface="Times New Roman"/>
              </a:rPr>
              <a:t>processor</a:t>
            </a:r>
            <a:r>
              <a:rPr b="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42871"/>
            <a:ext cx="8709660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907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15" dirty="0">
                <a:solidFill>
                  <a:srgbClr val="212121"/>
                </a:solidFill>
                <a:latin typeface="Georgia"/>
                <a:cs typeface="Georgia"/>
              </a:rPr>
              <a:t>A </a:t>
            </a:r>
            <a:r>
              <a:rPr sz="2400" spc="-150" dirty="0">
                <a:solidFill>
                  <a:srgbClr val="212121"/>
                </a:solidFill>
                <a:latin typeface="Georgia"/>
                <a:cs typeface="Georgia"/>
              </a:rPr>
              <a:t>uniprocessor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is </a:t>
            </a:r>
            <a:r>
              <a:rPr sz="2400" spc="-235" dirty="0">
                <a:solidFill>
                  <a:srgbClr val="212121"/>
                </a:solidFill>
                <a:latin typeface="Georgia"/>
                <a:cs typeface="Georgia"/>
              </a:rPr>
              <a:t>a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system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with </a:t>
            </a:r>
            <a:r>
              <a:rPr sz="2400" spc="-235" dirty="0">
                <a:solidFill>
                  <a:srgbClr val="212121"/>
                </a:solidFill>
                <a:latin typeface="Georgia"/>
                <a:cs typeface="Georgia"/>
              </a:rPr>
              <a:t>a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single </a:t>
            </a:r>
            <a:r>
              <a:rPr sz="2400" spc="-140" dirty="0">
                <a:solidFill>
                  <a:srgbClr val="212121"/>
                </a:solidFill>
                <a:latin typeface="Georgia"/>
                <a:cs typeface="Georgia"/>
              </a:rPr>
              <a:t>processor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which </a:t>
            </a:r>
            <a:r>
              <a:rPr sz="2400" spc="-195" dirty="0">
                <a:solidFill>
                  <a:srgbClr val="212121"/>
                </a:solidFill>
                <a:latin typeface="Georgia"/>
                <a:cs typeface="Georgia"/>
              </a:rPr>
              <a:t>has </a:t>
            </a:r>
            <a:r>
              <a:rPr sz="2400" spc="-170" dirty="0">
                <a:solidFill>
                  <a:srgbClr val="212121"/>
                </a:solidFill>
                <a:latin typeface="Georgia"/>
                <a:cs typeface="Georgia"/>
              </a:rPr>
              <a:t>three  </a:t>
            </a:r>
            <a:r>
              <a:rPr sz="2400" spc="-185" dirty="0">
                <a:solidFill>
                  <a:srgbClr val="212121"/>
                </a:solidFill>
                <a:latin typeface="Georgia"/>
                <a:cs typeface="Georgia"/>
              </a:rPr>
              <a:t>major </a:t>
            </a:r>
            <a:r>
              <a:rPr sz="2400" spc="-150" dirty="0">
                <a:solidFill>
                  <a:srgbClr val="212121"/>
                </a:solidFill>
                <a:latin typeface="Georgia"/>
                <a:cs typeface="Georgia"/>
              </a:rPr>
              <a:t>components </a:t>
            </a:r>
            <a:r>
              <a:rPr sz="2400" spc="-170" dirty="0">
                <a:solidFill>
                  <a:srgbClr val="212121"/>
                </a:solidFill>
                <a:latin typeface="Georgia"/>
                <a:cs typeface="Georgia"/>
              </a:rPr>
              <a:t>that </a:t>
            </a:r>
            <a:r>
              <a:rPr sz="2400" spc="-195" dirty="0">
                <a:solidFill>
                  <a:srgbClr val="212121"/>
                </a:solidFill>
                <a:latin typeface="Georgia"/>
                <a:cs typeface="Georgia"/>
              </a:rPr>
              <a:t>are </a:t>
            </a:r>
            <a:r>
              <a:rPr sz="2400" spc="-220" dirty="0">
                <a:solidFill>
                  <a:srgbClr val="212121"/>
                </a:solidFill>
                <a:latin typeface="Georgia"/>
                <a:cs typeface="Georgia"/>
              </a:rPr>
              <a:t>main </a:t>
            </a:r>
            <a:r>
              <a:rPr sz="2400" spc="-180" dirty="0">
                <a:solidFill>
                  <a:srgbClr val="212121"/>
                </a:solidFill>
                <a:latin typeface="Georgia"/>
                <a:cs typeface="Georgia"/>
              </a:rPr>
              <a:t>memory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i.e. the </a:t>
            </a:r>
            <a:r>
              <a:rPr sz="2400" spc="-170" dirty="0">
                <a:solidFill>
                  <a:srgbClr val="212121"/>
                </a:solidFill>
                <a:latin typeface="Georgia"/>
                <a:cs typeface="Georgia"/>
              </a:rPr>
              <a:t>central </a:t>
            </a:r>
            <a:r>
              <a:rPr sz="2400" spc="-150" dirty="0">
                <a:solidFill>
                  <a:srgbClr val="212121"/>
                </a:solidFill>
                <a:latin typeface="Georgia"/>
                <a:cs typeface="Georgia"/>
              </a:rPr>
              <a:t>storage </a:t>
            </a:r>
            <a:r>
              <a:rPr sz="2400" spc="-165" dirty="0">
                <a:solidFill>
                  <a:srgbClr val="212121"/>
                </a:solidFill>
                <a:latin typeface="Georgia"/>
                <a:cs typeface="Georgia"/>
              </a:rPr>
              <a:t>unit, 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the </a:t>
            </a:r>
            <a:r>
              <a:rPr sz="2400" spc="-170" dirty="0">
                <a:solidFill>
                  <a:srgbClr val="212121"/>
                </a:solidFill>
                <a:latin typeface="Georgia"/>
                <a:cs typeface="Georgia"/>
              </a:rPr>
              <a:t>central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processing </a:t>
            </a:r>
            <a:r>
              <a:rPr sz="2400" spc="-175" dirty="0">
                <a:solidFill>
                  <a:srgbClr val="212121"/>
                </a:solidFill>
                <a:latin typeface="Georgia"/>
                <a:cs typeface="Georgia"/>
              </a:rPr>
              <a:t>unit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i.e. </a:t>
            </a:r>
            <a:r>
              <a:rPr sz="2400" spc="-150" dirty="0">
                <a:solidFill>
                  <a:srgbClr val="212121"/>
                </a:solidFill>
                <a:latin typeface="Georgia"/>
                <a:cs typeface="Georgia"/>
              </a:rPr>
              <a:t>CPU, </a:t>
            </a:r>
            <a:r>
              <a:rPr sz="2400" spc="-210" dirty="0">
                <a:solidFill>
                  <a:srgbClr val="212121"/>
                </a:solidFill>
                <a:latin typeface="Georgia"/>
                <a:cs typeface="Georgia"/>
              </a:rPr>
              <a:t>and </a:t>
            </a:r>
            <a:r>
              <a:rPr sz="2400" spc="-220" dirty="0">
                <a:solidFill>
                  <a:srgbClr val="212121"/>
                </a:solidFill>
                <a:latin typeface="Georgia"/>
                <a:cs typeface="Georgia"/>
              </a:rPr>
              <a:t>an </a:t>
            </a:r>
            <a:r>
              <a:rPr sz="2400" spc="-155" dirty="0">
                <a:solidFill>
                  <a:srgbClr val="212121"/>
                </a:solidFill>
                <a:latin typeface="Georgia"/>
                <a:cs typeface="Georgia"/>
              </a:rPr>
              <a:t>input-output </a:t>
            </a:r>
            <a:r>
              <a:rPr sz="2400" spc="-175" dirty="0">
                <a:solidFill>
                  <a:srgbClr val="212121"/>
                </a:solidFill>
                <a:latin typeface="Georgia"/>
                <a:cs typeface="Georgia"/>
              </a:rPr>
              <a:t>unit </a:t>
            </a:r>
            <a:r>
              <a:rPr sz="2400" spc="-165" dirty="0">
                <a:solidFill>
                  <a:srgbClr val="212121"/>
                </a:solidFill>
                <a:latin typeface="Georgia"/>
                <a:cs typeface="Georgia"/>
              </a:rPr>
              <a:t>like  </a:t>
            </a:r>
            <a:r>
              <a:rPr sz="2400" spc="-160" dirty="0">
                <a:solidFill>
                  <a:srgbClr val="212121"/>
                </a:solidFill>
                <a:latin typeface="Georgia"/>
                <a:cs typeface="Georgia"/>
              </a:rPr>
              <a:t>monitor, </a:t>
            </a:r>
            <a:r>
              <a:rPr sz="2400" spc="-165" dirty="0">
                <a:solidFill>
                  <a:srgbClr val="212121"/>
                </a:solidFill>
                <a:latin typeface="Georgia"/>
                <a:cs typeface="Georgia"/>
              </a:rPr>
              <a:t>keyboard, </a:t>
            </a:r>
            <a:r>
              <a:rPr sz="2400" spc="-175" dirty="0">
                <a:solidFill>
                  <a:srgbClr val="212121"/>
                </a:solidFill>
                <a:latin typeface="Georgia"/>
                <a:cs typeface="Georgia"/>
              </a:rPr>
              <a:t>mouse,</a:t>
            </a:r>
            <a:r>
              <a:rPr sz="2400" spc="-2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400" spc="-145" dirty="0">
                <a:solidFill>
                  <a:srgbClr val="212121"/>
                </a:solidFill>
                <a:latin typeface="Georgia"/>
                <a:cs typeface="Georgia"/>
              </a:rPr>
              <a:t>etc.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spc="-185" dirty="0">
                <a:solidFill>
                  <a:srgbClr val="404040"/>
                </a:solidFill>
                <a:latin typeface="Georgia"/>
                <a:cs typeface="Georgia"/>
              </a:rPr>
              <a:t>Parallelism </a:t>
            </a:r>
            <a:r>
              <a:rPr sz="2400" spc="-175" dirty="0">
                <a:solidFill>
                  <a:srgbClr val="404040"/>
                </a:solidFill>
                <a:latin typeface="Georgia"/>
                <a:cs typeface="Georgia"/>
              </a:rPr>
              <a:t>in </a:t>
            </a:r>
            <a:r>
              <a:rPr sz="2400" spc="-235" dirty="0">
                <a:solidFill>
                  <a:srgbClr val="404040"/>
                </a:solidFill>
                <a:latin typeface="Georgia"/>
                <a:cs typeface="Georgia"/>
              </a:rPr>
              <a:t>a </a:t>
            </a:r>
            <a:r>
              <a:rPr sz="2400" spc="-150" dirty="0">
                <a:solidFill>
                  <a:srgbClr val="404040"/>
                </a:solidFill>
                <a:latin typeface="Georgia"/>
                <a:cs typeface="Georgia"/>
              </a:rPr>
              <a:t>uniprocessor </a:t>
            </a:r>
            <a:r>
              <a:rPr sz="2400" spc="-204" dirty="0">
                <a:solidFill>
                  <a:srgbClr val="404040"/>
                </a:solidFill>
                <a:latin typeface="Georgia"/>
                <a:cs typeface="Georgia"/>
              </a:rPr>
              <a:t>means </a:t>
            </a:r>
            <a:r>
              <a:rPr sz="2400" spc="-235" dirty="0">
                <a:solidFill>
                  <a:srgbClr val="404040"/>
                </a:solidFill>
                <a:latin typeface="Georgia"/>
                <a:cs typeface="Georgia"/>
              </a:rPr>
              <a:t>a </a:t>
            </a:r>
            <a:r>
              <a:rPr sz="2400" spc="-180" dirty="0">
                <a:solidFill>
                  <a:srgbClr val="404040"/>
                </a:solidFill>
                <a:latin typeface="Georgia"/>
                <a:cs typeface="Georgia"/>
              </a:rPr>
              <a:t>system </a:t>
            </a:r>
            <a:r>
              <a:rPr sz="2400" spc="-160" dirty="0">
                <a:solidFill>
                  <a:srgbClr val="404040"/>
                </a:solidFill>
                <a:latin typeface="Georgia"/>
                <a:cs typeface="Georgia"/>
              </a:rPr>
              <a:t>with </a:t>
            </a:r>
            <a:r>
              <a:rPr sz="2400" spc="-235" dirty="0">
                <a:solidFill>
                  <a:srgbClr val="404040"/>
                </a:solidFill>
                <a:latin typeface="Georgia"/>
                <a:cs typeface="Georgia"/>
              </a:rPr>
              <a:t>a </a:t>
            </a:r>
            <a:r>
              <a:rPr sz="2400" spc="-160" dirty="0">
                <a:solidFill>
                  <a:srgbClr val="404040"/>
                </a:solidFill>
                <a:latin typeface="Georgia"/>
                <a:cs typeface="Georgia"/>
              </a:rPr>
              <a:t>single </a:t>
            </a:r>
            <a:r>
              <a:rPr sz="2400" spc="-140" dirty="0">
                <a:solidFill>
                  <a:srgbClr val="404040"/>
                </a:solidFill>
                <a:latin typeface="Georgia"/>
                <a:cs typeface="Georgia"/>
              </a:rPr>
              <a:t>processor  </a:t>
            </a:r>
            <a:r>
              <a:rPr sz="2400" spc="-145" dirty="0">
                <a:solidFill>
                  <a:srgbClr val="404040"/>
                </a:solidFill>
                <a:latin typeface="Georgia"/>
                <a:cs typeface="Georgia"/>
              </a:rPr>
              <a:t>performing </a:t>
            </a:r>
            <a:r>
              <a:rPr sz="2400" spc="-150" dirty="0">
                <a:solidFill>
                  <a:srgbClr val="404040"/>
                </a:solidFill>
                <a:latin typeface="Georgia"/>
                <a:cs typeface="Georgia"/>
              </a:rPr>
              <a:t>two </a:t>
            </a:r>
            <a:r>
              <a:rPr sz="2400" spc="-130" dirty="0">
                <a:solidFill>
                  <a:srgbClr val="404040"/>
                </a:solidFill>
                <a:latin typeface="Georgia"/>
                <a:cs typeface="Georgia"/>
              </a:rPr>
              <a:t>or </a:t>
            </a:r>
            <a:r>
              <a:rPr sz="2400" spc="-170" dirty="0">
                <a:solidFill>
                  <a:srgbClr val="404040"/>
                </a:solidFill>
                <a:latin typeface="Georgia"/>
                <a:cs typeface="Georgia"/>
              </a:rPr>
              <a:t>more </a:t>
            </a:r>
            <a:r>
              <a:rPr sz="2400" spc="-190" dirty="0">
                <a:solidFill>
                  <a:srgbClr val="404040"/>
                </a:solidFill>
                <a:latin typeface="Georgia"/>
                <a:cs typeface="Georgia"/>
              </a:rPr>
              <a:t>than </a:t>
            </a:r>
            <a:r>
              <a:rPr sz="2400" spc="-150" dirty="0">
                <a:solidFill>
                  <a:srgbClr val="404040"/>
                </a:solidFill>
                <a:latin typeface="Georgia"/>
                <a:cs typeface="Georgia"/>
              </a:rPr>
              <a:t>two </a:t>
            </a:r>
            <a:r>
              <a:rPr sz="2400" spc="-175" dirty="0">
                <a:solidFill>
                  <a:srgbClr val="404040"/>
                </a:solidFill>
                <a:latin typeface="Georgia"/>
                <a:cs typeface="Georgia"/>
              </a:rPr>
              <a:t>tasks </a:t>
            </a:r>
            <a:r>
              <a:rPr sz="2400" spc="-185" dirty="0">
                <a:solidFill>
                  <a:srgbClr val="404040"/>
                </a:solidFill>
                <a:latin typeface="Georgia"/>
                <a:cs typeface="Georgia"/>
              </a:rPr>
              <a:t>simultaneously. Parallelism </a:t>
            </a:r>
            <a:r>
              <a:rPr sz="2400" spc="-175" dirty="0">
                <a:solidFill>
                  <a:srgbClr val="404040"/>
                </a:solidFill>
                <a:latin typeface="Georgia"/>
                <a:cs typeface="Georgia"/>
              </a:rPr>
              <a:t>can  </a:t>
            </a:r>
            <a:r>
              <a:rPr sz="2400" spc="-145" dirty="0">
                <a:solidFill>
                  <a:srgbClr val="404040"/>
                </a:solidFill>
                <a:latin typeface="Georgia"/>
                <a:cs typeface="Georgia"/>
              </a:rPr>
              <a:t>be </a:t>
            </a:r>
            <a:r>
              <a:rPr sz="2400" spc="-170" dirty="0">
                <a:solidFill>
                  <a:srgbClr val="404040"/>
                </a:solidFill>
                <a:latin typeface="Georgia"/>
                <a:cs typeface="Georgia"/>
              </a:rPr>
              <a:t>achieved </a:t>
            </a:r>
            <a:r>
              <a:rPr sz="2400" spc="-175" dirty="0">
                <a:solidFill>
                  <a:srgbClr val="404040"/>
                </a:solidFill>
                <a:latin typeface="Georgia"/>
                <a:cs typeface="Georgia"/>
              </a:rPr>
              <a:t>by </a:t>
            </a:r>
            <a:r>
              <a:rPr sz="2400" spc="-145" dirty="0">
                <a:solidFill>
                  <a:srgbClr val="404040"/>
                </a:solidFill>
                <a:latin typeface="Georgia"/>
                <a:cs typeface="Georgia"/>
              </a:rPr>
              <a:t>two </a:t>
            </a:r>
            <a:r>
              <a:rPr sz="2400" spc="-210" dirty="0">
                <a:solidFill>
                  <a:srgbClr val="404040"/>
                </a:solidFill>
                <a:latin typeface="Georgia"/>
                <a:cs typeface="Georgia"/>
              </a:rPr>
              <a:t>means </a:t>
            </a:r>
            <a:r>
              <a:rPr sz="2400" spc="-200" dirty="0">
                <a:solidFill>
                  <a:srgbClr val="404040"/>
                </a:solidFill>
                <a:latin typeface="Georgia"/>
                <a:cs typeface="Georgia"/>
              </a:rPr>
              <a:t>hardware </a:t>
            </a:r>
            <a:r>
              <a:rPr sz="2400" spc="-210" dirty="0">
                <a:solidFill>
                  <a:srgbClr val="404040"/>
                </a:solidFill>
                <a:latin typeface="Georgia"/>
                <a:cs typeface="Georgia"/>
              </a:rPr>
              <a:t>and</a:t>
            </a:r>
            <a:r>
              <a:rPr sz="2400" spc="-35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Georgia"/>
                <a:cs typeface="Georgia"/>
              </a:rPr>
              <a:t>software.</a:t>
            </a:r>
            <a:endParaRPr sz="2400">
              <a:latin typeface="Georgia"/>
              <a:cs typeface="Georgia"/>
            </a:endParaRPr>
          </a:p>
          <a:p>
            <a:pPr marL="431800" indent="-4191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431165" algn="l"/>
                <a:tab pos="431800" algn="l"/>
              </a:tabLst>
            </a:pPr>
            <a:r>
              <a:rPr sz="2400" spc="-185" dirty="0">
                <a:solidFill>
                  <a:srgbClr val="404040"/>
                </a:solidFill>
                <a:latin typeface="Georgia"/>
                <a:cs typeface="Georgia"/>
              </a:rPr>
              <a:t>Parallelism </a:t>
            </a:r>
            <a:r>
              <a:rPr sz="2400" spc="-170" dirty="0">
                <a:solidFill>
                  <a:srgbClr val="404040"/>
                </a:solidFill>
                <a:latin typeface="Georgia"/>
                <a:cs typeface="Georgia"/>
              </a:rPr>
              <a:t>increases </a:t>
            </a:r>
            <a:r>
              <a:rPr sz="2400" spc="-125" dirty="0">
                <a:solidFill>
                  <a:srgbClr val="404040"/>
                </a:solidFill>
                <a:latin typeface="Georgia"/>
                <a:cs typeface="Georgia"/>
              </a:rPr>
              <a:t>efficiency </a:t>
            </a:r>
            <a:r>
              <a:rPr sz="2400" spc="-204" dirty="0">
                <a:solidFill>
                  <a:srgbClr val="404040"/>
                </a:solidFill>
                <a:latin typeface="Georgia"/>
                <a:cs typeface="Georgia"/>
              </a:rPr>
              <a:t>and </a:t>
            </a:r>
            <a:r>
              <a:rPr sz="2400" spc="-170" dirty="0">
                <a:solidFill>
                  <a:srgbClr val="404040"/>
                </a:solidFill>
                <a:latin typeface="Georgia"/>
                <a:cs typeface="Georgia"/>
              </a:rPr>
              <a:t>reduces </a:t>
            </a:r>
            <a:r>
              <a:rPr sz="2400" spc="-155" dirty="0">
                <a:solidFill>
                  <a:srgbClr val="404040"/>
                </a:solidFill>
                <a:latin typeface="Georgia"/>
                <a:cs typeface="Georgia"/>
              </a:rPr>
              <a:t>the </a:t>
            </a:r>
            <a:r>
              <a:rPr sz="2400" spc="-180" dirty="0">
                <a:solidFill>
                  <a:srgbClr val="404040"/>
                </a:solidFill>
                <a:latin typeface="Georgia"/>
                <a:cs typeface="Georgia"/>
              </a:rPr>
              <a:t>time </a:t>
            </a:r>
            <a:r>
              <a:rPr sz="2400" spc="-40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2400" spc="36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Georgia"/>
                <a:cs typeface="Georgia"/>
              </a:rPr>
              <a:t>processing.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23392"/>
            <a:ext cx="8950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212121"/>
                </a:solidFill>
                <a:latin typeface="Times New Roman"/>
                <a:cs typeface="Times New Roman"/>
              </a:rPr>
              <a:t>Hardware Approach </a:t>
            </a:r>
            <a:r>
              <a:rPr sz="3200" spc="-105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3200" spc="-45" dirty="0">
                <a:solidFill>
                  <a:srgbClr val="212121"/>
                </a:solidFill>
                <a:latin typeface="Times New Roman"/>
                <a:cs typeface="Times New Roman"/>
              </a:rPr>
              <a:t>Parallelism </a:t>
            </a:r>
            <a:r>
              <a:rPr sz="32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3200" spc="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12121"/>
                </a:solidFill>
                <a:latin typeface="Times New Roman"/>
                <a:cs typeface="Times New Roman"/>
              </a:rPr>
              <a:t>Uniprocessor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016379"/>
            <a:ext cx="5362575" cy="24885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30" dirty="0">
                <a:solidFill>
                  <a:srgbClr val="212121"/>
                </a:solidFill>
                <a:latin typeface="Times New Roman"/>
                <a:cs typeface="Times New Roman"/>
              </a:rPr>
              <a:t>Multiplicity </a:t>
            </a:r>
            <a:r>
              <a:rPr sz="24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Functional</a:t>
            </a:r>
            <a:r>
              <a:rPr sz="2400" b="1" spc="-1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212121"/>
                </a:solidFill>
                <a:latin typeface="Times New Roman"/>
                <a:cs typeface="Times New Roman"/>
              </a:rPr>
              <a:t>Unit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40" dirty="0">
                <a:solidFill>
                  <a:srgbClr val="212121"/>
                </a:solidFill>
                <a:latin typeface="Times New Roman"/>
                <a:cs typeface="Times New Roman"/>
              </a:rPr>
              <a:t>Parallelism </a:t>
            </a:r>
            <a:r>
              <a:rPr sz="2400" b="1" spc="-25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2400" b="1" spc="10" dirty="0">
                <a:solidFill>
                  <a:srgbClr val="212121"/>
                </a:solidFill>
                <a:latin typeface="Times New Roman"/>
                <a:cs typeface="Times New Roman"/>
              </a:rPr>
              <a:t>Pipelining </a:t>
            </a:r>
            <a:r>
              <a:rPr sz="24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within</a:t>
            </a:r>
            <a:r>
              <a:rPr sz="2400" b="1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b="1" spc="-210" dirty="0">
                <a:solidFill>
                  <a:srgbClr val="212121"/>
                </a:solidFill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35" dirty="0">
                <a:solidFill>
                  <a:srgbClr val="212121"/>
                </a:solidFill>
                <a:latin typeface="Times New Roman"/>
                <a:cs typeface="Times New Roman"/>
              </a:rPr>
              <a:t>Overlapped </a:t>
            </a:r>
            <a:r>
              <a:rPr sz="24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CPU </a:t>
            </a:r>
            <a:r>
              <a:rPr sz="2400" b="1" spc="-25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2400" b="1" spc="235" dirty="0">
                <a:solidFill>
                  <a:srgbClr val="212121"/>
                </a:solidFill>
                <a:latin typeface="Times New Roman"/>
                <a:cs typeface="Times New Roman"/>
              </a:rPr>
              <a:t>I/O</a:t>
            </a:r>
            <a:r>
              <a:rPr sz="2400" b="1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212121"/>
                </a:solidFill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65" dirty="0">
                <a:solidFill>
                  <a:srgbClr val="212121"/>
                </a:solidFill>
                <a:latin typeface="Times New Roman"/>
                <a:cs typeface="Times New Roman"/>
              </a:rPr>
              <a:t>Use </a:t>
            </a:r>
            <a:r>
              <a:rPr sz="24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Hierarchical </a:t>
            </a:r>
            <a:r>
              <a:rPr sz="2400" b="1" spc="-25" dirty="0">
                <a:solidFill>
                  <a:srgbClr val="212121"/>
                </a:solidFill>
                <a:latin typeface="Times New Roman"/>
                <a:cs typeface="Times New Roman"/>
              </a:rPr>
              <a:t>Memory</a:t>
            </a:r>
            <a:r>
              <a:rPr sz="2400" b="1" spc="-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r>
              <a:rPr sz="24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Balancing </a:t>
            </a:r>
            <a:r>
              <a:rPr sz="24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Subsystem</a:t>
            </a:r>
            <a:r>
              <a:rPr sz="2400" b="1" spc="-20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Bandwidth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1955</Words>
  <Application>Microsoft Office PowerPoint</Application>
  <PresentationFormat>Widescreen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Carlito</vt:lpstr>
      <vt:lpstr>Georgia</vt:lpstr>
      <vt:lpstr>Lato</vt:lpstr>
      <vt:lpstr>Times New Roman</vt:lpstr>
      <vt:lpstr>Trebuchet MS</vt:lpstr>
      <vt:lpstr>URW Gothic</vt:lpstr>
      <vt:lpstr>Wingdings</vt:lpstr>
      <vt:lpstr>Office Theme</vt:lpstr>
      <vt:lpstr>PowerPoint Presentation</vt:lpstr>
      <vt:lpstr>Introduction Parallel Processing</vt:lpstr>
      <vt:lpstr>Introduction Parallel Processing</vt:lpstr>
      <vt:lpstr>PowerPoint Presentation</vt:lpstr>
      <vt:lpstr>Types of Parallelism</vt:lpstr>
      <vt:lpstr> Bit-level parallelism</vt:lpstr>
      <vt:lpstr>Task Parallelism –</vt:lpstr>
      <vt:lpstr>Parallelism in Uni processor system</vt:lpstr>
      <vt:lpstr>Hardware Approach for Parallelism in Uniprocessor</vt:lpstr>
      <vt:lpstr>PowerPoint Presentation</vt:lpstr>
      <vt:lpstr>PowerPoint Presentation</vt:lpstr>
      <vt:lpstr>PowerPoint Presentation</vt:lpstr>
      <vt:lpstr>Software Approach for Parallelism in Uniprocessor</vt:lpstr>
      <vt:lpstr>PowerPoint Presentation</vt:lpstr>
      <vt:lpstr>Flynn’s classification</vt:lpstr>
      <vt:lpstr>Single-instruction, single-data (SISD) systems</vt:lpstr>
      <vt:lpstr>Single-instruction, multiple-data (SIMD) systems</vt:lpstr>
      <vt:lpstr>Multiple-instruction, single-data (MISD) systems</vt:lpstr>
      <vt:lpstr>Multiple-instruction, multiple-data (MIMD)</vt:lpstr>
      <vt:lpstr>PowerPoint Presentation</vt:lpstr>
      <vt:lpstr>PowerPoint Presentation</vt:lpstr>
      <vt:lpstr>Need and  basics of Multicore architecture</vt:lpstr>
      <vt:lpstr>Multicore Processors</vt:lpstr>
      <vt:lpstr>Architecture of Multicore Processors</vt:lpstr>
      <vt:lpstr>Advantages of Multi-Core Processor</vt:lpstr>
      <vt:lpstr>Disadvantages of Multi-Core Processors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Mande</dc:creator>
  <cp:lastModifiedBy>A</cp:lastModifiedBy>
  <cp:revision>3</cp:revision>
  <dcterms:created xsi:type="dcterms:W3CDTF">2023-03-15T18:08:06Z</dcterms:created>
  <dcterms:modified xsi:type="dcterms:W3CDTF">2023-04-05T12:51:35Z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2023-03-15T00:00:00Z</vt:filetime>
  </property>
</Properties>
</file>