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embeddedFontLst>
    <p:embeddedFont>
      <p:font typeface="Nunito"/>
      <p:regular r:id="rId57"/>
      <p:bold r:id="rId58"/>
      <p:italic r:id="rId59"/>
      <p:boldItalic r:id="rId60"/>
    </p:embeddedFont>
    <p:embeddedFont>
      <p:font typeface="Inter"/>
      <p:regular r:id="rId61"/>
      <p:bold r:id="rId62"/>
    </p:embeddedFont>
    <p:embeddedFont>
      <p:font typeface="Source Sans Pr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vLz4gy8iTaeKvNnQa0Dnc+Y2z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AD8F65-203F-49AF-BE8E-B6549D7F1B6A}">
  <a:tblStyle styleId="{E0AD8F65-203F-49AF-BE8E-B6549D7F1B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bold.fntdata"/><Relationship Id="rId61" Type="http://schemas.openxmlformats.org/officeDocument/2006/relationships/font" Target="fonts/Inter-regular.fntdata"/><Relationship Id="rId20" Type="http://schemas.openxmlformats.org/officeDocument/2006/relationships/slide" Target="slides/slide15.xml"/><Relationship Id="rId64" Type="http://schemas.openxmlformats.org/officeDocument/2006/relationships/font" Target="fonts/SourceSansPro-bold.fntdata"/><Relationship Id="rId63" Type="http://schemas.openxmlformats.org/officeDocument/2006/relationships/font" Target="fonts/SourceSansPro-regular.fntdata"/><Relationship Id="rId22" Type="http://schemas.openxmlformats.org/officeDocument/2006/relationships/slide" Target="slides/slide17.xml"/><Relationship Id="rId66" Type="http://schemas.openxmlformats.org/officeDocument/2006/relationships/font" Target="fonts/SourceSansPro-boldItalic.fntdata"/><Relationship Id="rId21" Type="http://schemas.openxmlformats.org/officeDocument/2006/relationships/slide" Target="slides/slide16.xml"/><Relationship Id="rId65" Type="http://schemas.openxmlformats.org/officeDocument/2006/relationships/font" Target="fonts/SourceSansPro-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Nuni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Nunit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Nunito-italic.fntdata"/><Relationship Id="rId14" Type="http://schemas.openxmlformats.org/officeDocument/2006/relationships/slide" Target="slides/slide9.xml"/><Relationship Id="rId58"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1"/>
          <p:cNvSpPr/>
          <p:nvPr>
            <p:ph idx="2" type="pic"/>
          </p:nvPr>
        </p:nvSpPr>
        <p:spPr>
          <a:xfrm>
            <a:off x="5183188" y="987425"/>
            <a:ext cx="6172200" cy="4873625"/>
          </a:xfrm>
          <a:prstGeom prst="rect">
            <a:avLst/>
          </a:prstGeom>
          <a:noFill/>
          <a:ln>
            <a:noFill/>
          </a:ln>
        </p:spPr>
      </p:sp>
      <p:sp>
        <p:nvSpPr>
          <p:cNvPr id="64" name="Google Shape;64;p6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i="0" lang="en-US" sz="6000" u="none" strike="noStrike"/>
              <a:t>Unit 1 Data Modeling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3914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br>
              <a:rPr b="0" i="0" lang="en-US">
                <a:solidFill>
                  <a:srgbClr val="610B38"/>
                </a:solidFill>
                <a:latin typeface="Arial"/>
                <a:ea typeface="Arial"/>
                <a:cs typeface="Arial"/>
                <a:sym typeface="Arial"/>
              </a:rPr>
            </a:br>
            <a:endParaRPr/>
          </a:p>
        </p:txBody>
      </p:sp>
      <p:sp>
        <p:nvSpPr>
          <p:cNvPr id="146" name="Google Shape;146;p10"/>
          <p:cNvSpPr txBox="1"/>
          <p:nvPr>
            <p:ph idx="1" type="body"/>
          </p:nvPr>
        </p:nvSpPr>
        <p:spPr>
          <a:xfrm>
            <a:off x="202096" y="1139687"/>
            <a:ext cx="5589104" cy="509028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Weak Entity:</a:t>
            </a:r>
            <a:endParaRPr/>
          </a:p>
          <a:p>
            <a:pPr indent="-228600" lvl="0" marL="228600" rtl="0" algn="just">
              <a:lnSpc>
                <a:spcPct val="90000"/>
              </a:lnSpc>
              <a:spcBef>
                <a:spcPts val="1000"/>
              </a:spcBef>
              <a:spcAft>
                <a:spcPts val="0"/>
              </a:spcAft>
              <a:buClr>
                <a:srgbClr val="000099"/>
              </a:buClr>
              <a:buSzPts val="2800"/>
              <a:buChar char="•"/>
            </a:pPr>
            <a:r>
              <a:rPr b="1" i="0" lang="en-US">
                <a:solidFill>
                  <a:srgbClr val="000099"/>
                </a:solidFill>
              </a:rPr>
              <a:t>An entity that depends on another entity </a:t>
            </a:r>
            <a:r>
              <a:rPr b="0" i="0" lang="en-US">
                <a:solidFill>
                  <a:srgbClr val="333333"/>
                </a:solidFill>
              </a:rPr>
              <a:t>called a weak entity. </a:t>
            </a:r>
            <a:endParaRPr/>
          </a:p>
          <a:p>
            <a:pPr indent="-228600" lvl="0" marL="228600" rtl="0" algn="just">
              <a:lnSpc>
                <a:spcPct val="90000"/>
              </a:lnSpc>
              <a:spcBef>
                <a:spcPts val="1000"/>
              </a:spcBef>
              <a:spcAft>
                <a:spcPts val="0"/>
              </a:spcAft>
              <a:buClr>
                <a:schemeClr val="dk1"/>
              </a:buClr>
              <a:buSzPts val="2800"/>
              <a:buChar char="•"/>
            </a:pPr>
            <a:r>
              <a:rPr b="0" i="0" lang="en-US"/>
              <a:t>The weak entity </a:t>
            </a:r>
            <a:r>
              <a:rPr b="1" i="0" lang="en-US">
                <a:solidFill>
                  <a:srgbClr val="000099"/>
                </a:solidFill>
              </a:rPr>
              <a:t>doesn't contain any key attribute </a:t>
            </a:r>
            <a:r>
              <a:rPr b="0" i="0" lang="en-US"/>
              <a:t>of its own. </a:t>
            </a:r>
            <a:endParaRPr/>
          </a:p>
          <a:p>
            <a:pPr indent="-228600" lvl="0" marL="228600" rtl="0" algn="just">
              <a:lnSpc>
                <a:spcPct val="90000"/>
              </a:lnSpc>
              <a:spcBef>
                <a:spcPts val="1000"/>
              </a:spcBef>
              <a:spcAft>
                <a:spcPts val="0"/>
              </a:spcAft>
              <a:buClr>
                <a:schemeClr val="dk1"/>
              </a:buClr>
              <a:buSzPts val="2800"/>
              <a:buChar char="•"/>
            </a:pPr>
            <a:r>
              <a:rPr b="0" i="0" lang="en-US"/>
              <a:t>The weak entity is </a:t>
            </a:r>
            <a:r>
              <a:rPr b="1" i="0" lang="en-US">
                <a:solidFill>
                  <a:srgbClr val="000099"/>
                </a:solidFill>
              </a:rPr>
              <a:t>represented by a double rectangle</a:t>
            </a:r>
            <a:r>
              <a:rPr b="1" i="0" lang="en-US"/>
              <a:t>.</a:t>
            </a:r>
            <a:endParaRPr/>
          </a:p>
          <a:p>
            <a:pPr indent="-228600" lvl="0" marL="228600" rtl="0" algn="just">
              <a:lnSpc>
                <a:spcPct val="90000"/>
              </a:lnSpc>
              <a:spcBef>
                <a:spcPts val="1000"/>
              </a:spcBef>
              <a:spcAft>
                <a:spcPts val="0"/>
              </a:spcAft>
              <a:buClr>
                <a:schemeClr val="dk1"/>
              </a:buClr>
              <a:buSzPts val="2800"/>
              <a:buChar char="•"/>
            </a:pPr>
            <a:r>
              <a:rPr b="0" i="0" lang="en-US"/>
              <a:t>For example – a bank account cannot be uniquely identified without knowing the bank to which the account belongs, so bank account is a weak entity.</a:t>
            </a:r>
            <a:endParaRPr b="1"/>
          </a:p>
        </p:txBody>
      </p:sp>
      <p:pic>
        <p:nvPicPr>
          <p:cNvPr id="147" name="Google Shape;147;p10"/>
          <p:cNvPicPr preferRelativeResize="0"/>
          <p:nvPr/>
        </p:nvPicPr>
        <p:blipFill rotWithShape="1">
          <a:blip r:embed="rId3">
            <a:alphaModFix/>
          </a:blip>
          <a:srcRect b="0" l="0" r="0" t="0"/>
          <a:stretch/>
        </p:blipFill>
        <p:spPr>
          <a:xfrm>
            <a:off x="596348" y="5718313"/>
            <a:ext cx="4800600" cy="952500"/>
          </a:xfrm>
          <a:prstGeom prst="rect">
            <a:avLst/>
          </a:prstGeom>
          <a:noFill/>
          <a:ln>
            <a:noFill/>
          </a:ln>
        </p:spPr>
      </p:pic>
      <p:sp>
        <p:nvSpPr>
          <p:cNvPr id="148" name="Google Shape;148;p10"/>
          <p:cNvSpPr txBox="1"/>
          <p:nvPr/>
        </p:nvSpPr>
        <p:spPr>
          <a:xfrm>
            <a:off x="6463748" y="325886"/>
            <a:ext cx="5589104" cy="5090285"/>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99"/>
              </a:buClr>
              <a:buSzPts val="2800"/>
              <a:buFont typeface="Arial"/>
              <a:buChar char="•"/>
            </a:pPr>
            <a:r>
              <a:rPr b="1" i="0" lang="en-US" sz="2800" u="none" cap="none" strike="noStrike">
                <a:solidFill>
                  <a:srgbClr val="000099"/>
                </a:solidFill>
                <a:latin typeface="Calibri"/>
                <a:ea typeface="Calibri"/>
                <a:cs typeface="Calibri"/>
                <a:sym typeface="Calibri"/>
              </a:rPr>
              <a:t>Strong Entity :</a:t>
            </a:r>
            <a:endParaRPr/>
          </a:p>
          <a:p>
            <a:pPr indent="-228600" lvl="0" marL="228600" marR="0" rtl="0" algn="just">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 Strong entities are those entity types </a:t>
            </a:r>
            <a:r>
              <a:rPr b="1" i="0" lang="en-US" sz="2800" u="none" cap="none" strike="noStrike">
                <a:solidFill>
                  <a:srgbClr val="000099"/>
                </a:solidFill>
                <a:latin typeface="Calibri"/>
                <a:ea typeface="Calibri"/>
                <a:cs typeface="Calibri"/>
                <a:sym typeface="Calibri"/>
              </a:rPr>
              <a:t>that have a key attribute</a:t>
            </a:r>
            <a:r>
              <a:rPr b="0" i="0" lang="en-US" sz="2800" u="none" cap="none" strike="noStrike">
                <a:solidFill>
                  <a:srgbClr val="000000"/>
                </a:solidFill>
                <a:latin typeface="Calibri"/>
                <a:ea typeface="Calibri"/>
                <a:cs typeface="Calibri"/>
                <a:sym typeface="Calibri"/>
              </a:rPr>
              <a:t>. </a:t>
            </a:r>
            <a:endParaRPr/>
          </a:p>
          <a:p>
            <a:pPr indent="-228600" lvl="0" marL="228600" marR="0" rtl="0" algn="just">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The </a:t>
            </a:r>
            <a:r>
              <a:rPr b="1" i="0" lang="en-US" sz="2800" u="none" cap="none" strike="noStrike">
                <a:solidFill>
                  <a:srgbClr val="000099"/>
                </a:solidFill>
                <a:latin typeface="Calibri"/>
                <a:ea typeface="Calibri"/>
                <a:cs typeface="Calibri"/>
                <a:sym typeface="Calibri"/>
              </a:rPr>
              <a:t>primary key helps in identifying each entity uniquely</a:t>
            </a:r>
            <a:r>
              <a:rPr b="0" i="0" lang="en-US" sz="2800" u="none" cap="none" strike="noStrike">
                <a:solidFill>
                  <a:srgbClr val="000000"/>
                </a:solidFill>
                <a:latin typeface="Calibri"/>
                <a:ea typeface="Calibri"/>
                <a:cs typeface="Calibri"/>
                <a:sym typeface="Calibri"/>
              </a:rPr>
              <a:t>. </a:t>
            </a:r>
            <a:r>
              <a:rPr b="1" i="0" lang="en-US" sz="2800" u="none" cap="none" strike="noStrike">
                <a:solidFill>
                  <a:srgbClr val="C00000"/>
                </a:solidFill>
                <a:latin typeface="Calibri"/>
                <a:ea typeface="Calibri"/>
                <a:cs typeface="Calibri"/>
                <a:sym typeface="Calibri"/>
              </a:rPr>
              <a:t>This can not accept null values. </a:t>
            </a:r>
            <a:endParaRPr/>
          </a:p>
          <a:p>
            <a:pPr indent="-228600" lvl="0" marL="228600" marR="0" rtl="0" algn="just">
              <a:lnSpc>
                <a:spcPct val="90000"/>
              </a:lnSpc>
              <a:spcBef>
                <a:spcPts val="10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It is </a:t>
            </a:r>
            <a:r>
              <a:rPr b="0" i="0" lang="en-US" sz="2800" u="none" cap="none" strike="noStrike">
                <a:solidFill>
                  <a:srgbClr val="000099"/>
                </a:solidFill>
                <a:latin typeface="Calibri"/>
                <a:ea typeface="Calibri"/>
                <a:cs typeface="Calibri"/>
                <a:sym typeface="Calibri"/>
              </a:rPr>
              <a:t>represented by a rectangle.</a:t>
            </a:r>
            <a:endParaRPr/>
          </a:p>
        </p:txBody>
      </p:sp>
      <p:pic>
        <p:nvPicPr>
          <p:cNvPr id="149" name="Google Shape;149;p10"/>
          <p:cNvPicPr preferRelativeResize="0"/>
          <p:nvPr/>
        </p:nvPicPr>
        <p:blipFill rotWithShape="1">
          <a:blip r:embed="rId4">
            <a:alphaModFix/>
          </a:blip>
          <a:srcRect b="0" l="0" r="0" t="0"/>
          <a:stretch/>
        </p:blipFill>
        <p:spPr>
          <a:xfrm>
            <a:off x="7104479" y="3610527"/>
            <a:ext cx="3479039" cy="28823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55" name="Google Shape;155;p11"/>
          <p:cNvSpPr txBox="1"/>
          <p:nvPr>
            <p:ph idx="1" type="body"/>
          </p:nvPr>
        </p:nvSpPr>
        <p:spPr>
          <a:xfrm>
            <a:off x="838200" y="1577009"/>
            <a:ext cx="10515600" cy="459995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Attribute</a:t>
            </a:r>
            <a:endParaRPr/>
          </a:p>
          <a:p>
            <a:pPr indent="-228600" lvl="0" marL="228600" rtl="0" algn="just">
              <a:lnSpc>
                <a:spcPct val="90000"/>
              </a:lnSpc>
              <a:spcBef>
                <a:spcPts val="1000"/>
              </a:spcBef>
              <a:spcAft>
                <a:spcPts val="0"/>
              </a:spcAft>
              <a:buClr>
                <a:schemeClr val="dk1"/>
              </a:buClr>
              <a:buSzPts val="2800"/>
              <a:buChar char="•"/>
            </a:pPr>
            <a:r>
              <a:rPr b="0" i="0" lang="en-US"/>
              <a:t>An </a:t>
            </a:r>
            <a:r>
              <a:rPr b="1" i="0" lang="en-US">
                <a:solidFill>
                  <a:srgbClr val="000099"/>
                </a:solidFill>
              </a:rPr>
              <a:t>attribute describes the property of an entity</a:t>
            </a:r>
            <a:r>
              <a:rPr b="0" i="0" lang="en-US">
                <a:solidFill>
                  <a:srgbClr val="000099"/>
                </a:solidFill>
              </a:rPr>
              <a:t>. </a:t>
            </a:r>
            <a:r>
              <a:rPr b="0" i="0" lang="en-US"/>
              <a:t>An attribute is represented as Oval</a:t>
            </a:r>
            <a:r>
              <a:rPr i="0" lang="en-US"/>
              <a:t>/Ellipses </a:t>
            </a:r>
            <a:r>
              <a:rPr b="0" i="0" lang="en-US"/>
              <a:t>in an ER diagram.</a:t>
            </a:r>
            <a:endParaRPr/>
          </a:p>
          <a:p>
            <a:pPr indent="-228600" lvl="0" marL="228600" rtl="0" algn="just">
              <a:lnSpc>
                <a:spcPct val="90000"/>
              </a:lnSpc>
              <a:spcBef>
                <a:spcPts val="1000"/>
              </a:spcBef>
              <a:spcAft>
                <a:spcPts val="0"/>
              </a:spcAft>
              <a:buClr>
                <a:schemeClr val="dk1"/>
              </a:buClr>
              <a:buSzPts val="2800"/>
              <a:buChar char="•"/>
            </a:pPr>
            <a:r>
              <a:rPr b="1" i="0" lang="en-US"/>
              <a:t>For example,</a:t>
            </a:r>
            <a:r>
              <a:rPr b="0" i="0" lang="en-US"/>
              <a:t> id, age, contact number, name, etc. can be attributes of a student. </a:t>
            </a:r>
            <a:endParaRPr/>
          </a:p>
          <a:p>
            <a:pPr indent="-228600" lvl="0" marL="228600" rtl="0" algn="just">
              <a:lnSpc>
                <a:spcPct val="90000"/>
              </a:lnSpc>
              <a:spcBef>
                <a:spcPts val="1000"/>
              </a:spcBef>
              <a:spcAft>
                <a:spcPts val="0"/>
              </a:spcAft>
              <a:buClr>
                <a:schemeClr val="dk1"/>
              </a:buClr>
              <a:buSzPts val="2800"/>
              <a:buChar char="•"/>
            </a:pPr>
            <a:r>
              <a:rPr b="0" i="0" lang="en-US"/>
              <a:t>There are four types of attributes:</a:t>
            </a:r>
            <a:endParaRPr/>
          </a:p>
          <a:p>
            <a:pPr indent="-177800" lvl="0" marL="1081088" rtl="0" algn="just">
              <a:lnSpc>
                <a:spcPct val="90000"/>
              </a:lnSpc>
              <a:spcBef>
                <a:spcPts val="1000"/>
              </a:spcBef>
              <a:spcAft>
                <a:spcPts val="0"/>
              </a:spcAft>
              <a:buClr>
                <a:srgbClr val="000099"/>
              </a:buClr>
              <a:buSzPts val="2800"/>
              <a:buFont typeface="Calibri"/>
              <a:buAutoNum type="arabicPeriod"/>
            </a:pPr>
            <a:r>
              <a:rPr b="1" i="0" lang="en-US">
                <a:solidFill>
                  <a:srgbClr val="000099"/>
                </a:solidFill>
              </a:rPr>
              <a:t>Key attribute</a:t>
            </a:r>
            <a:endParaRPr b="1">
              <a:solidFill>
                <a:srgbClr val="000099"/>
              </a:solidFill>
            </a:endParaRPr>
          </a:p>
          <a:p>
            <a:pPr indent="-177800" lvl="0" marL="1081088" rtl="0" algn="just">
              <a:lnSpc>
                <a:spcPct val="90000"/>
              </a:lnSpc>
              <a:spcBef>
                <a:spcPts val="1000"/>
              </a:spcBef>
              <a:spcAft>
                <a:spcPts val="0"/>
              </a:spcAft>
              <a:buClr>
                <a:srgbClr val="000099"/>
              </a:buClr>
              <a:buSzPts val="2800"/>
              <a:buFont typeface="Calibri"/>
              <a:buAutoNum type="arabicPeriod"/>
            </a:pPr>
            <a:r>
              <a:rPr b="1" i="0" lang="en-US">
                <a:solidFill>
                  <a:srgbClr val="000099"/>
                </a:solidFill>
              </a:rPr>
              <a:t>Composite attribute</a:t>
            </a:r>
            <a:endParaRPr b="1">
              <a:solidFill>
                <a:srgbClr val="000099"/>
              </a:solidFill>
            </a:endParaRPr>
          </a:p>
          <a:p>
            <a:pPr indent="-177800" lvl="0" marL="1081088" rtl="0" algn="just">
              <a:lnSpc>
                <a:spcPct val="90000"/>
              </a:lnSpc>
              <a:spcBef>
                <a:spcPts val="1000"/>
              </a:spcBef>
              <a:spcAft>
                <a:spcPts val="0"/>
              </a:spcAft>
              <a:buClr>
                <a:srgbClr val="000099"/>
              </a:buClr>
              <a:buSzPts val="2800"/>
              <a:buFont typeface="Calibri"/>
              <a:buAutoNum type="arabicPeriod"/>
            </a:pPr>
            <a:r>
              <a:rPr b="1" i="0" lang="en-US">
                <a:solidFill>
                  <a:srgbClr val="000099"/>
                </a:solidFill>
              </a:rPr>
              <a:t>Multivalued attribute</a:t>
            </a:r>
            <a:endParaRPr b="1">
              <a:solidFill>
                <a:srgbClr val="000099"/>
              </a:solidFill>
            </a:endParaRPr>
          </a:p>
          <a:p>
            <a:pPr indent="-177800" lvl="0" marL="1081088" rtl="0" algn="just">
              <a:lnSpc>
                <a:spcPct val="90000"/>
              </a:lnSpc>
              <a:spcBef>
                <a:spcPts val="1000"/>
              </a:spcBef>
              <a:spcAft>
                <a:spcPts val="0"/>
              </a:spcAft>
              <a:buClr>
                <a:srgbClr val="000099"/>
              </a:buClr>
              <a:buSzPts val="2800"/>
              <a:buFont typeface="Calibri"/>
              <a:buAutoNum type="arabicPeriod"/>
            </a:pPr>
            <a:r>
              <a:rPr b="1" i="0" lang="en-US">
                <a:solidFill>
                  <a:srgbClr val="000099"/>
                </a:solidFill>
              </a:rPr>
              <a:t>Derived attribute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ER model concept" id="156" name="Google Shape;156;p11"/>
          <p:cNvPicPr preferRelativeResize="0"/>
          <p:nvPr/>
        </p:nvPicPr>
        <p:blipFill rotWithShape="1">
          <a:blip r:embed="rId3">
            <a:alphaModFix/>
          </a:blip>
          <a:srcRect b="0" l="0" r="0" t="0"/>
          <a:stretch/>
        </p:blipFill>
        <p:spPr>
          <a:xfrm>
            <a:off x="8799443" y="3387725"/>
            <a:ext cx="2173358" cy="1893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62" name="Google Shape;162;p12"/>
          <p:cNvSpPr txBox="1"/>
          <p:nvPr>
            <p:ph idx="1" type="body"/>
          </p:nvPr>
        </p:nvSpPr>
        <p:spPr>
          <a:xfrm>
            <a:off x="543340" y="1378226"/>
            <a:ext cx="6970643" cy="479873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Attribute</a:t>
            </a:r>
            <a:endParaRPr/>
          </a:p>
          <a:p>
            <a:pPr indent="-228600" lvl="0" marL="228600" rtl="0" algn="just">
              <a:lnSpc>
                <a:spcPct val="90000"/>
              </a:lnSpc>
              <a:spcBef>
                <a:spcPts val="1000"/>
              </a:spcBef>
              <a:spcAft>
                <a:spcPts val="0"/>
              </a:spcAft>
              <a:buClr>
                <a:schemeClr val="dk1"/>
              </a:buClr>
              <a:buSzPts val="2800"/>
              <a:buChar char="•"/>
            </a:pPr>
            <a:r>
              <a:rPr b="1" i="0" lang="en-US"/>
              <a:t>1. Key attribute:</a:t>
            </a:r>
            <a:endParaRPr/>
          </a:p>
          <a:p>
            <a:pPr indent="-228600" lvl="0" marL="228600" rtl="0" algn="just">
              <a:lnSpc>
                <a:spcPct val="90000"/>
              </a:lnSpc>
              <a:spcBef>
                <a:spcPts val="1000"/>
              </a:spcBef>
              <a:spcAft>
                <a:spcPts val="0"/>
              </a:spcAft>
              <a:buClr>
                <a:schemeClr val="dk1"/>
              </a:buClr>
              <a:buSzPts val="2800"/>
              <a:buChar char="•"/>
            </a:pPr>
            <a:r>
              <a:rPr b="0" i="0" lang="en-US"/>
              <a:t>A</a:t>
            </a:r>
            <a:r>
              <a:rPr b="0" i="0" lang="en-US">
                <a:solidFill>
                  <a:srgbClr val="222426"/>
                </a:solidFill>
              </a:rPr>
              <a:t> </a:t>
            </a:r>
            <a:r>
              <a:rPr b="1" i="0" lang="en-US">
                <a:solidFill>
                  <a:srgbClr val="000099"/>
                </a:solidFill>
              </a:rPr>
              <a:t>key attribute can uniquely identify </a:t>
            </a:r>
            <a:r>
              <a:rPr b="0" i="0" lang="en-US"/>
              <a:t>an</a:t>
            </a:r>
            <a:r>
              <a:rPr b="0" i="0" lang="en-US">
                <a:solidFill>
                  <a:srgbClr val="222426"/>
                </a:solidFill>
              </a:rPr>
              <a:t> </a:t>
            </a:r>
            <a:r>
              <a:rPr b="0" i="0" lang="en-US"/>
              <a:t>entity from an entity set. </a:t>
            </a:r>
            <a:endParaRPr/>
          </a:p>
          <a:p>
            <a:pPr indent="-228600" lvl="0" marL="228600" rtl="0" algn="just">
              <a:lnSpc>
                <a:spcPct val="90000"/>
              </a:lnSpc>
              <a:spcBef>
                <a:spcPts val="1000"/>
              </a:spcBef>
              <a:spcAft>
                <a:spcPts val="0"/>
              </a:spcAft>
              <a:buClr>
                <a:srgbClr val="000099"/>
              </a:buClr>
              <a:buSzPts val="2800"/>
              <a:buChar char="•"/>
            </a:pPr>
            <a:r>
              <a:rPr b="1" i="0" lang="en-US">
                <a:solidFill>
                  <a:srgbClr val="000099"/>
                </a:solidFill>
              </a:rPr>
              <a:t>It represents a primary key. </a:t>
            </a:r>
            <a:endParaRPr/>
          </a:p>
          <a:p>
            <a:pPr indent="-228600" lvl="0" marL="228600" rtl="0" algn="just">
              <a:lnSpc>
                <a:spcPct val="90000"/>
              </a:lnSpc>
              <a:spcBef>
                <a:spcPts val="1000"/>
              </a:spcBef>
              <a:spcAft>
                <a:spcPts val="0"/>
              </a:spcAft>
              <a:buClr>
                <a:schemeClr val="dk1"/>
              </a:buClr>
              <a:buSzPts val="2800"/>
              <a:buChar char="•"/>
            </a:pPr>
            <a:r>
              <a:rPr b="0" i="0" lang="en-US"/>
              <a:t>For example, student roll number can uniquely identify a student from a set of students. Key attribute is represented by oval same as other attributes however the </a:t>
            </a:r>
            <a:r>
              <a:rPr b="1" i="0" lang="en-US">
                <a:solidFill>
                  <a:srgbClr val="000099"/>
                </a:solidFill>
              </a:rPr>
              <a:t>text of key attribute is underlined</a:t>
            </a:r>
            <a:r>
              <a:rPr b="0" i="0" lang="en-US">
                <a:solidFill>
                  <a:srgbClr val="000099"/>
                </a:solidFill>
              </a:rPr>
              <a:t>.</a:t>
            </a:r>
            <a:endParaRPr b="1" i="0">
              <a:solidFill>
                <a:srgbClr val="000099"/>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R diagram key attribute" id="163" name="Google Shape;163;p12"/>
          <p:cNvPicPr preferRelativeResize="0"/>
          <p:nvPr/>
        </p:nvPicPr>
        <p:blipFill rotWithShape="1">
          <a:blip r:embed="rId3">
            <a:alphaModFix/>
          </a:blip>
          <a:srcRect b="0" l="0" r="0" t="0"/>
          <a:stretch/>
        </p:blipFill>
        <p:spPr>
          <a:xfrm>
            <a:off x="7646505" y="454197"/>
            <a:ext cx="4253947" cy="347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69" name="Google Shape;169;p13"/>
          <p:cNvSpPr txBox="1"/>
          <p:nvPr>
            <p:ph idx="1" type="body"/>
          </p:nvPr>
        </p:nvSpPr>
        <p:spPr>
          <a:xfrm>
            <a:off x="543341" y="1378226"/>
            <a:ext cx="6047960" cy="511464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Attribute</a:t>
            </a:r>
            <a:endParaRPr/>
          </a:p>
          <a:p>
            <a:pPr indent="-228600" lvl="0" marL="228600" rtl="0" algn="just">
              <a:lnSpc>
                <a:spcPct val="90000"/>
              </a:lnSpc>
              <a:spcBef>
                <a:spcPts val="1000"/>
              </a:spcBef>
              <a:spcAft>
                <a:spcPts val="0"/>
              </a:spcAft>
              <a:buClr>
                <a:schemeClr val="dk1"/>
              </a:buClr>
              <a:buSzPts val="2800"/>
              <a:buChar char="•"/>
            </a:pPr>
            <a:r>
              <a:rPr b="1" i="0" lang="en-US"/>
              <a:t>2. Composite attribute:</a:t>
            </a:r>
            <a:endParaRPr/>
          </a:p>
          <a:p>
            <a:pPr indent="-228600" lvl="0" marL="228600" rtl="0" algn="just">
              <a:lnSpc>
                <a:spcPct val="90000"/>
              </a:lnSpc>
              <a:spcBef>
                <a:spcPts val="1000"/>
              </a:spcBef>
              <a:spcAft>
                <a:spcPts val="0"/>
              </a:spcAft>
              <a:buClr>
                <a:schemeClr val="dk1"/>
              </a:buClr>
              <a:buSzPts val="2800"/>
              <a:buChar char="•"/>
            </a:pPr>
            <a:r>
              <a:rPr b="0" i="0" lang="en-US"/>
              <a:t>An attribute that is a combination of other attributes is known as composite attribute. </a:t>
            </a:r>
            <a:endParaRPr/>
          </a:p>
          <a:p>
            <a:pPr indent="-228600" lvl="0" marL="228600" rtl="0" algn="just">
              <a:lnSpc>
                <a:spcPct val="90000"/>
              </a:lnSpc>
              <a:spcBef>
                <a:spcPts val="1000"/>
              </a:spcBef>
              <a:spcAft>
                <a:spcPts val="0"/>
              </a:spcAft>
              <a:buClr>
                <a:schemeClr val="dk1"/>
              </a:buClr>
              <a:buSzPts val="2800"/>
              <a:buChar char="•"/>
            </a:pPr>
            <a:r>
              <a:rPr b="0" i="0" lang="en-US"/>
              <a:t>An attribute that </a:t>
            </a:r>
            <a:r>
              <a:rPr b="1" i="0" lang="en-US">
                <a:solidFill>
                  <a:srgbClr val="000099"/>
                </a:solidFill>
              </a:rPr>
              <a:t>composed of many other attributes </a:t>
            </a:r>
            <a:r>
              <a:rPr b="0" i="0" lang="en-US"/>
              <a:t>is known as a composite attribute.</a:t>
            </a:r>
            <a:endParaRPr/>
          </a:p>
          <a:p>
            <a:pPr indent="-228600" lvl="0" marL="228600" rtl="0" algn="just">
              <a:lnSpc>
                <a:spcPct val="90000"/>
              </a:lnSpc>
              <a:spcBef>
                <a:spcPts val="1000"/>
              </a:spcBef>
              <a:spcAft>
                <a:spcPts val="0"/>
              </a:spcAft>
              <a:buClr>
                <a:schemeClr val="dk1"/>
              </a:buClr>
              <a:buSzPts val="2800"/>
              <a:buChar char="•"/>
            </a:pPr>
            <a:r>
              <a:rPr b="0" i="0" lang="en-US"/>
              <a:t>For example, In student entity, the </a:t>
            </a:r>
            <a:r>
              <a:rPr b="1" i="0" lang="en-US">
                <a:solidFill>
                  <a:srgbClr val="000099"/>
                </a:solidFill>
              </a:rPr>
              <a:t>student address is a composite attribute as an address is composed of other attributes such as pin code, state, country.</a:t>
            </a:r>
            <a:endParaRPr b="1">
              <a:solidFill>
                <a:srgbClr val="000099"/>
              </a:solidFill>
            </a:endParaRPr>
          </a:p>
        </p:txBody>
      </p:sp>
      <p:pic>
        <p:nvPicPr>
          <p:cNvPr descr="ER diagram composite attribute" id="170" name="Google Shape;170;p13"/>
          <p:cNvPicPr preferRelativeResize="0"/>
          <p:nvPr/>
        </p:nvPicPr>
        <p:blipFill rotWithShape="1">
          <a:blip r:embed="rId3">
            <a:alphaModFix/>
          </a:blip>
          <a:srcRect b="0" l="0" r="0" t="0"/>
          <a:stretch/>
        </p:blipFill>
        <p:spPr>
          <a:xfrm>
            <a:off x="6771861" y="1378226"/>
            <a:ext cx="5044937" cy="285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76" name="Google Shape;176;p14"/>
          <p:cNvSpPr txBox="1"/>
          <p:nvPr>
            <p:ph idx="1" type="body"/>
          </p:nvPr>
        </p:nvSpPr>
        <p:spPr>
          <a:xfrm>
            <a:off x="543341" y="1378226"/>
            <a:ext cx="6047960" cy="511464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Attribute</a:t>
            </a:r>
            <a:endParaRPr/>
          </a:p>
          <a:p>
            <a:pPr indent="-228600" lvl="0" marL="228600" rtl="0" algn="just">
              <a:lnSpc>
                <a:spcPct val="90000"/>
              </a:lnSpc>
              <a:spcBef>
                <a:spcPts val="1000"/>
              </a:spcBef>
              <a:spcAft>
                <a:spcPts val="0"/>
              </a:spcAft>
              <a:buClr>
                <a:schemeClr val="dk1"/>
              </a:buClr>
              <a:buSzPts val="2800"/>
              <a:buChar char="•"/>
            </a:pPr>
            <a:r>
              <a:rPr b="1" i="0" lang="en-US"/>
              <a:t>3. Multivalued attribute:</a:t>
            </a:r>
            <a:endParaRPr/>
          </a:p>
          <a:p>
            <a:pPr indent="-228600" lvl="0" marL="228600" rtl="0" algn="just">
              <a:lnSpc>
                <a:spcPct val="90000"/>
              </a:lnSpc>
              <a:spcBef>
                <a:spcPts val="1000"/>
              </a:spcBef>
              <a:spcAft>
                <a:spcPts val="0"/>
              </a:spcAft>
              <a:buClr>
                <a:schemeClr val="dk1"/>
              </a:buClr>
              <a:buSzPts val="2800"/>
              <a:buChar char="•"/>
            </a:pPr>
            <a:r>
              <a:rPr b="0" i="0" lang="en-US"/>
              <a:t>An attribute that can hold multiple values is known as multivalued attribute/</a:t>
            </a:r>
            <a:r>
              <a:rPr b="1" i="0" lang="en-US">
                <a:solidFill>
                  <a:srgbClr val="000099"/>
                </a:solidFill>
              </a:rPr>
              <a:t>An attribute can have more than one value. </a:t>
            </a:r>
            <a:endParaRPr/>
          </a:p>
          <a:p>
            <a:pPr indent="-228600" lvl="0" marL="228600" rtl="0" algn="just">
              <a:lnSpc>
                <a:spcPct val="90000"/>
              </a:lnSpc>
              <a:spcBef>
                <a:spcPts val="1000"/>
              </a:spcBef>
              <a:spcAft>
                <a:spcPts val="0"/>
              </a:spcAft>
              <a:buClr>
                <a:schemeClr val="dk1"/>
              </a:buClr>
              <a:buSzPts val="2800"/>
              <a:buChar char="•"/>
            </a:pPr>
            <a:r>
              <a:rPr b="0" i="0" lang="en-US"/>
              <a:t>It </a:t>
            </a:r>
            <a:r>
              <a:rPr b="1" i="0" lang="en-US">
                <a:solidFill>
                  <a:srgbClr val="000099"/>
                </a:solidFill>
              </a:rPr>
              <a:t>is represented with double ovals </a:t>
            </a:r>
            <a:r>
              <a:rPr b="0" i="0" lang="en-US"/>
              <a:t>in an ER Diagram. </a:t>
            </a:r>
            <a:endParaRPr/>
          </a:p>
          <a:p>
            <a:pPr indent="-228600" lvl="0" marL="228600" rtl="0" algn="just">
              <a:lnSpc>
                <a:spcPct val="90000"/>
              </a:lnSpc>
              <a:spcBef>
                <a:spcPts val="1000"/>
              </a:spcBef>
              <a:spcAft>
                <a:spcPts val="0"/>
              </a:spcAft>
              <a:buClr>
                <a:schemeClr val="dk1"/>
              </a:buClr>
              <a:buSzPts val="2800"/>
              <a:buChar char="•"/>
            </a:pPr>
            <a:r>
              <a:rPr b="0" i="0" lang="en-US"/>
              <a:t>For example – A student can have more than one phone number so the phone number attribute is multivalued.</a:t>
            </a:r>
            <a:endParaRPr/>
          </a:p>
        </p:txBody>
      </p:sp>
      <p:pic>
        <p:nvPicPr>
          <p:cNvPr descr="DBMS ER model concept" id="177" name="Google Shape;177;p14"/>
          <p:cNvPicPr preferRelativeResize="0"/>
          <p:nvPr/>
        </p:nvPicPr>
        <p:blipFill rotWithShape="1">
          <a:blip r:embed="rId3">
            <a:alphaModFix/>
          </a:blip>
          <a:srcRect b="0" l="0" r="0" t="0"/>
          <a:stretch/>
        </p:blipFill>
        <p:spPr>
          <a:xfrm>
            <a:off x="7832036" y="2017437"/>
            <a:ext cx="2820850" cy="1958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83" name="Google Shape;183;p15"/>
          <p:cNvSpPr txBox="1"/>
          <p:nvPr>
            <p:ph idx="1" type="body"/>
          </p:nvPr>
        </p:nvSpPr>
        <p:spPr>
          <a:xfrm>
            <a:off x="543341" y="1378226"/>
            <a:ext cx="6047960" cy="511464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Attribute</a:t>
            </a:r>
            <a:endParaRPr/>
          </a:p>
          <a:p>
            <a:pPr indent="-228600" lvl="0" marL="228600" rtl="0" algn="just">
              <a:lnSpc>
                <a:spcPct val="90000"/>
              </a:lnSpc>
              <a:spcBef>
                <a:spcPts val="1000"/>
              </a:spcBef>
              <a:spcAft>
                <a:spcPts val="0"/>
              </a:spcAft>
              <a:buClr>
                <a:schemeClr val="dk1"/>
              </a:buClr>
              <a:buSzPts val="2800"/>
              <a:buChar char="•"/>
            </a:pPr>
            <a:r>
              <a:rPr b="1" i="0" lang="en-US"/>
              <a:t>4. Derived attribute:</a:t>
            </a:r>
            <a:endParaRPr/>
          </a:p>
          <a:p>
            <a:pPr indent="-228600" lvl="0" marL="228600" rtl="0" algn="just">
              <a:lnSpc>
                <a:spcPct val="90000"/>
              </a:lnSpc>
              <a:spcBef>
                <a:spcPts val="1000"/>
              </a:spcBef>
              <a:spcAft>
                <a:spcPts val="0"/>
              </a:spcAft>
              <a:buClr>
                <a:schemeClr val="dk1"/>
              </a:buClr>
              <a:buSzPts val="2800"/>
              <a:buChar char="•"/>
            </a:pPr>
            <a:r>
              <a:rPr b="0" i="0" lang="en-US"/>
              <a:t>A derived attribute is </a:t>
            </a:r>
            <a:r>
              <a:rPr b="1" i="0" lang="en-US">
                <a:solidFill>
                  <a:srgbClr val="000099"/>
                </a:solidFill>
              </a:rPr>
              <a:t>one whose value is dynamic and derived from another attribute. </a:t>
            </a:r>
            <a:endParaRPr/>
          </a:p>
          <a:p>
            <a:pPr indent="-228600" lvl="0" marL="228600" rtl="0" algn="just">
              <a:lnSpc>
                <a:spcPct val="90000"/>
              </a:lnSpc>
              <a:spcBef>
                <a:spcPts val="1000"/>
              </a:spcBef>
              <a:spcAft>
                <a:spcPts val="0"/>
              </a:spcAft>
              <a:buClr>
                <a:schemeClr val="dk1"/>
              </a:buClr>
              <a:buSzPts val="2800"/>
              <a:buChar char="•"/>
            </a:pPr>
            <a:r>
              <a:rPr b="0" i="0" lang="en-US"/>
              <a:t>It is </a:t>
            </a:r>
            <a:r>
              <a:rPr b="1" i="0" lang="en-US">
                <a:solidFill>
                  <a:srgbClr val="000099"/>
                </a:solidFill>
              </a:rPr>
              <a:t>represented by dashed oval </a:t>
            </a:r>
            <a:r>
              <a:rPr b="0" i="0" lang="en-US"/>
              <a:t>in an ER Diagram. </a:t>
            </a:r>
            <a:endParaRPr/>
          </a:p>
          <a:p>
            <a:pPr indent="-228600" lvl="0" marL="228600" rtl="0" algn="just">
              <a:lnSpc>
                <a:spcPct val="90000"/>
              </a:lnSpc>
              <a:spcBef>
                <a:spcPts val="1000"/>
              </a:spcBef>
              <a:spcAft>
                <a:spcPts val="0"/>
              </a:spcAft>
              <a:buClr>
                <a:schemeClr val="dk1"/>
              </a:buClr>
              <a:buSzPts val="2800"/>
              <a:buChar char="•"/>
            </a:pPr>
            <a:r>
              <a:rPr b="0" i="0" lang="en-US"/>
              <a:t>For example – </a:t>
            </a:r>
            <a:r>
              <a:rPr b="1" i="0" lang="en-US">
                <a:solidFill>
                  <a:srgbClr val="000099"/>
                </a:solidFill>
              </a:rPr>
              <a:t>Person age is a derived attribute as it changes over time and can be derived from another attribute (Date of birth).</a:t>
            </a:r>
            <a:endParaRPr/>
          </a:p>
        </p:txBody>
      </p:sp>
      <p:pic>
        <p:nvPicPr>
          <p:cNvPr descr="Multivalued and derived attribute" id="184" name="Google Shape;184;p15"/>
          <p:cNvPicPr preferRelativeResize="0"/>
          <p:nvPr/>
        </p:nvPicPr>
        <p:blipFill rotWithShape="1">
          <a:blip r:embed="rId3">
            <a:alphaModFix/>
          </a:blip>
          <a:srcRect b="0" l="0" r="0" t="0"/>
          <a:stretch/>
        </p:blipFill>
        <p:spPr>
          <a:xfrm>
            <a:off x="7543799" y="1690688"/>
            <a:ext cx="4263887" cy="22849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185531" y="2619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190" name="Google Shape;190;p16"/>
          <p:cNvSpPr txBox="1"/>
          <p:nvPr>
            <p:ph idx="1" type="body"/>
          </p:nvPr>
        </p:nvSpPr>
        <p:spPr>
          <a:xfrm>
            <a:off x="6535805" y="2217289"/>
            <a:ext cx="5234609" cy="438926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i="0" lang="en-US"/>
              <a:t>1. One to One Relationship</a:t>
            </a:r>
            <a:endParaRPr/>
          </a:p>
          <a:p>
            <a:pPr indent="-228600" lvl="0" marL="228600" rtl="0" algn="just">
              <a:lnSpc>
                <a:spcPct val="90000"/>
              </a:lnSpc>
              <a:spcBef>
                <a:spcPts val="1000"/>
              </a:spcBef>
              <a:spcAft>
                <a:spcPts val="0"/>
              </a:spcAft>
              <a:buClr>
                <a:schemeClr val="dk1"/>
              </a:buClr>
              <a:buSzPts val="2800"/>
              <a:buChar char="•"/>
            </a:pPr>
            <a:r>
              <a:rPr b="0" i="0" lang="en-US"/>
              <a:t>When a </a:t>
            </a:r>
            <a:r>
              <a:rPr b="1" i="0" lang="en-US">
                <a:solidFill>
                  <a:srgbClr val="000099"/>
                </a:solidFill>
              </a:rPr>
              <a:t>single instance of an entity is associated with a single instance of another entity </a:t>
            </a:r>
            <a:r>
              <a:rPr b="0" i="0" lang="en-US"/>
              <a:t>then it is called </a:t>
            </a:r>
            <a:r>
              <a:rPr b="1" i="0" lang="en-US">
                <a:solidFill>
                  <a:srgbClr val="C00000"/>
                </a:solidFill>
              </a:rPr>
              <a:t>one to one relationship. </a:t>
            </a:r>
            <a:endParaRPr/>
          </a:p>
          <a:p>
            <a:pPr indent="-228600" lvl="0" marL="228600" rtl="0" algn="just">
              <a:lnSpc>
                <a:spcPct val="90000"/>
              </a:lnSpc>
              <a:spcBef>
                <a:spcPts val="1000"/>
              </a:spcBef>
              <a:spcAft>
                <a:spcPts val="0"/>
              </a:spcAft>
              <a:buClr>
                <a:schemeClr val="dk1"/>
              </a:buClr>
              <a:buSzPts val="2800"/>
              <a:buChar char="•"/>
            </a:pPr>
            <a:r>
              <a:rPr b="0" i="0" lang="en-US"/>
              <a:t>For example, </a:t>
            </a:r>
            <a:r>
              <a:rPr b="1" i="0" lang="en-US">
                <a:solidFill>
                  <a:srgbClr val="C00000"/>
                </a:solidFill>
              </a:rPr>
              <a:t>a person has only one passport and a passport is given to one person.</a:t>
            </a:r>
            <a:endParaRPr/>
          </a:p>
          <a:p>
            <a:pPr indent="0" lvl="0" marL="0" rtl="0" algn="just">
              <a:lnSpc>
                <a:spcPct val="90000"/>
              </a:lnSpc>
              <a:spcBef>
                <a:spcPts val="1000"/>
              </a:spcBef>
              <a:spcAft>
                <a:spcPts val="0"/>
              </a:spcAft>
              <a:buClr>
                <a:schemeClr val="dk1"/>
              </a:buClr>
              <a:buSzPts val="2800"/>
              <a:buNone/>
            </a:pPr>
            <a:br>
              <a:rPr b="0" i="0" lang="en-US"/>
            </a:br>
            <a:endParaRPr b="1" i="0"/>
          </a:p>
        </p:txBody>
      </p:sp>
      <p:sp>
        <p:nvSpPr>
          <p:cNvPr id="191" name="Google Shape;191;p16"/>
          <p:cNvSpPr txBox="1"/>
          <p:nvPr/>
        </p:nvSpPr>
        <p:spPr>
          <a:xfrm>
            <a:off x="337932" y="1481449"/>
            <a:ext cx="6047960" cy="511464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Attribute</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relationship is used to describe the relation between entities.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relationship is represented by diamond shape in ER diagram.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There are four types of relationships/</a:t>
            </a:r>
            <a:r>
              <a:rPr b="1" i="0" lang="en-US" sz="2800" u="none" cap="none" strike="noStrike">
                <a:solidFill>
                  <a:srgbClr val="222222"/>
                </a:solidFill>
                <a:latin typeface="Calibri"/>
                <a:ea typeface="Calibri"/>
                <a:cs typeface="Calibri"/>
                <a:sym typeface="Calibri"/>
              </a:rPr>
              <a:t>Cardinality</a:t>
            </a:r>
            <a:endParaRPr b="0" i="0" sz="2800" u="none" cap="none" strike="noStrike">
              <a:solidFill>
                <a:schemeClr val="dk1"/>
              </a:solidFill>
              <a:latin typeface="Calibri"/>
              <a:ea typeface="Calibri"/>
              <a:cs typeface="Calibri"/>
              <a:sym typeface="Calibri"/>
            </a:endParaRPr>
          </a:p>
          <a:p>
            <a:pPr indent="-457200" lvl="0" marL="1371600" marR="0" rtl="0" algn="just">
              <a:lnSpc>
                <a:spcPct val="90000"/>
              </a:lnSpc>
              <a:spcBef>
                <a:spcPts val="1000"/>
              </a:spcBef>
              <a:spcAft>
                <a:spcPts val="0"/>
              </a:spcAft>
              <a:buClr>
                <a:srgbClr val="000099"/>
              </a:buClr>
              <a:buSzPts val="2800"/>
              <a:buFont typeface="Calibri"/>
              <a:buAutoNum type="arabicPeriod"/>
            </a:pPr>
            <a:r>
              <a:rPr b="1" i="0" lang="en-US" sz="2800" u="none" cap="none" strike="noStrike">
                <a:solidFill>
                  <a:srgbClr val="000099"/>
                </a:solidFill>
                <a:latin typeface="Calibri"/>
                <a:ea typeface="Calibri"/>
                <a:cs typeface="Calibri"/>
                <a:sym typeface="Calibri"/>
              </a:rPr>
              <a:t>One to One</a:t>
            </a:r>
            <a:endParaRPr/>
          </a:p>
          <a:p>
            <a:pPr indent="-457200" lvl="0" marL="1371600" marR="0" rtl="0" algn="just">
              <a:lnSpc>
                <a:spcPct val="90000"/>
              </a:lnSpc>
              <a:spcBef>
                <a:spcPts val="1000"/>
              </a:spcBef>
              <a:spcAft>
                <a:spcPts val="0"/>
              </a:spcAft>
              <a:buClr>
                <a:srgbClr val="000099"/>
              </a:buClr>
              <a:buSzPts val="2800"/>
              <a:buFont typeface="Calibri"/>
              <a:buAutoNum type="arabicPeriod"/>
            </a:pPr>
            <a:r>
              <a:rPr b="1" i="0" lang="en-US" sz="2800" u="none" cap="none" strike="noStrike">
                <a:solidFill>
                  <a:srgbClr val="000099"/>
                </a:solidFill>
                <a:latin typeface="Calibri"/>
                <a:ea typeface="Calibri"/>
                <a:cs typeface="Calibri"/>
                <a:sym typeface="Calibri"/>
              </a:rPr>
              <a:t>One to Many</a:t>
            </a:r>
            <a:endParaRPr/>
          </a:p>
          <a:p>
            <a:pPr indent="-457200" lvl="0" marL="1371600" marR="0" rtl="0" algn="just">
              <a:lnSpc>
                <a:spcPct val="90000"/>
              </a:lnSpc>
              <a:spcBef>
                <a:spcPts val="1000"/>
              </a:spcBef>
              <a:spcAft>
                <a:spcPts val="0"/>
              </a:spcAft>
              <a:buClr>
                <a:srgbClr val="000099"/>
              </a:buClr>
              <a:buSzPts val="2800"/>
              <a:buFont typeface="Calibri"/>
              <a:buAutoNum type="arabicPeriod"/>
            </a:pPr>
            <a:r>
              <a:rPr b="1" i="0" lang="en-US" sz="2800" u="none" cap="none" strike="noStrike">
                <a:solidFill>
                  <a:srgbClr val="000099"/>
                </a:solidFill>
                <a:latin typeface="Calibri"/>
                <a:ea typeface="Calibri"/>
                <a:cs typeface="Calibri"/>
                <a:sym typeface="Calibri"/>
              </a:rPr>
              <a:t>Many to One</a:t>
            </a:r>
            <a:endParaRPr/>
          </a:p>
          <a:p>
            <a:pPr indent="-457200" lvl="0" marL="1371600" marR="0" rtl="0" algn="just">
              <a:lnSpc>
                <a:spcPct val="90000"/>
              </a:lnSpc>
              <a:spcBef>
                <a:spcPts val="1000"/>
              </a:spcBef>
              <a:spcAft>
                <a:spcPts val="0"/>
              </a:spcAft>
              <a:buClr>
                <a:srgbClr val="000099"/>
              </a:buClr>
              <a:buSzPts val="2800"/>
              <a:buFont typeface="Calibri"/>
              <a:buAutoNum type="arabicPeriod"/>
            </a:pPr>
            <a:r>
              <a:rPr b="1" i="0" lang="en-US" sz="2800" u="none" cap="none" strike="noStrike">
                <a:solidFill>
                  <a:srgbClr val="000099"/>
                </a:solidFill>
                <a:latin typeface="Calibri"/>
                <a:ea typeface="Calibri"/>
                <a:cs typeface="Calibri"/>
                <a:sym typeface="Calibri"/>
              </a:rPr>
              <a:t>Many to Many</a:t>
            </a:r>
            <a:endParaRPr/>
          </a:p>
        </p:txBody>
      </p:sp>
      <p:pic>
        <p:nvPicPr>
          <p:cNvPr descr="ER diagram one to one relationship example" id="192" name="Google Shape;192;p16"/>
          <p:cNvPicPr preferRelativeResize="0"/>
          <p:nvPr/>
        </p:nvPicPr>
        <p:blipFill rotWithShape="1">
          <a:blip r:embed="rId3">
            <a:alphaModFix/>
          </a:blip>
          <a:srcRect b="0" l="0" r="0" t="0"/>
          <a:stretch/>
        </p:blipFill>
        <p:spPr>
          <a:xfrm>
            <a:off x="6771859" y="873090"/>
            <a:ext cx="4762500" cy="14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162342" y="2103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latin typeface="Calibri"/>
              <a:ea typeface="Calibri"/>
              <a:cs typeface="Calibri"/>
              <a:sym typeface="Calibri"/>
            </a:endParaRPr>
          </a:p>
        </p:txBody>
      </p:sp>
      <p:sp>
        <p:nvSpPr>
          <p:cNvPr id="198" name="Google Shape;198;p17"/>
          <p:cNvSpPr txBox="1"/>
          <p:nvPr>
            <p:ph idx="1" type="body"/>
          </p:nvPr>
        </p:nvSpPr>
        <p:spPr>
          <a:xfrm>
            <a:off x="6619460" y="1639058"/>
            <a:ext cx="5234609" cy="438926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t>3</a:t>
            </a:r>
            <a:r>
              <a:rPr b="1" i="0" lang="en-US"/>
              <a:t>. Many-to-one relationship</a:t>
            </a:r>
            <a:endParaRPr b="0" i="0"/>
          </a:p>
          <a:p>
            <a:pPr indent="-228600" lvl="0" marL="228600" rtl="0" algn="just">
              <a:lnSpc>
                <a:spcPct val="90000"/>
              </a:lnSpc>
              <a:spcBef>
                <a:spcPts val="1000"/>
              </a:spcBef>
              <a:spcAft>
                <a:spcPts val="0"/>
              </a:spcAft>
              <a:buClr>
                <a:schemeClr val="dk1"/>
              </a:buClr>
              <a:buSzPts val="2800"/>
              <a:buChar char="•"/>
            </a:pPr>
            <a:r>
              <a:rPr b="0" i="0" lang="en-US"/>
              <a:t>When </a:t>
            </a:r>
            <a:r>
              <a:rPr b="1" i="0" lang="en-US"/>
              <a:t>more than one instance of the entity on the left, and only one instance of an entity on the right associates with the relationship </a:t>
            </a:r>
            <a:r>
              <a:rPr b="0" i="0" lang="en-US"/>
              <a:t>then it is known as a many-to-one relationship.</a:t>
            </a:r>
            <a:endParaRPr/>
          </a:p>
          <a:p>
            <a:pPr indent="-228600" lvl="0" marL="228600" rtl="0" algn="just">
              <a:lnSpc>
                <a:spcPct val="90000"/>
              </a:lnSpc>
              <a:spcBef>
                <a:spcPts val="1000"/>
              </a:spcBef>
              <a:spcAft>
                <a:spcPts val="0"/>
              </a:spcAft>
              <a:buClr>
                <a:schemeClr val="dk1"/>
              </a:buClr>
              <a:buSzPts val="2800"/>
              <a:buChar char="•"/>
            </a:pPr>
            <a:r>
              <a:rPr b="0" i="0" lang="en-US"/>
              <a:t>For example – </a:t>
            </a:r>
            <a:r>
              <a:rPr b="1" i="0" lang="en-US">
                <a:solidFill>
                  <a:srgbClr val="C00000"/>
                </a:solidFill>
              </a:rPr>
              <a:t>many students can study in a single college but a student cannot study in many colleges at the same time.</a:t>
            </a:r>
            <a:endParaRPr/>
          </a:p>
        </p:txBody>
      </p:sp>
      <p:sp>
        <p:nvSpPr>
          <p:cNvPr id="199" name="Google Shape;199;p17"/>
          <p:cNvSpPr txBox="1"/>
          <p:nvPr/>
        </p:nvSpPr>
        <p:spPr>
          <a:xfrm>
            <a:off x="337931" y="1176649"/>
            <a:ext cx="6047960" cy="511464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Attribute</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2. One to Many Relationship</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When </a:t>
            </a:r>
            <a:r>
              <a:rPr b="1" i="0" lang="en-US" sz="2800" u="none" cap="none" strike="noStrike">
                <a:solidFill>
                  <a:srgbClr val="000099"/>
                </a:solidFill>
                <a:latin typeface="Calibri"/>
                <a:ea typeface="Calibri"/>
                <a:cs typeface="Calibri"/>
                <a:sym typeface="Calibri"/>
              </a:rPr>
              <a:t>only one instance of the entity on the left, and more than one instance of an entity on the right associates with the relationship </a:t>
            </a:r>
            <a:r>
              <a:rPr b="0" i="0" lang="en-US" sz="2800" u="none" cap="none" strike="noStrike">
                <a:solidFill>
                  <a:schemeClr val="dk1"/>
                </a:solidFill>
                <a:latin typeface="Calibri"/>
                <a:ea typeface="Calibri"/>
                <a:cs typeface="Calibri"/>
                <a:sym typeface="Calibri"/>
              </a:rPr>
              <a:t>then this is known as a one-to-many relationship.</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For example,</a:t>
            </a:r>
            <a:r>
              <a:rPr b="0" i="0" lang="en-US" sz="2800" u="none" cap="none" strike="noStrike">
                <a:solidFill>
                  <a:schemeClr val="dk1"/>
                </a:solidFill>
                <a:latin typeface="Calibri"/>
                <a:ea typeface="Calibri"/>
                <a:cs typeface="Calibri"/>
                <a:sym typeface="Calibri"/>
              </a:rPr>
              <a:t> </a:t>
            </a:r>
            <a:r>
              <a:rPr b="1" i="0" lang="en-US" sz="2800" u="none" cap="none" strike="noStrike">
                <a:solidFill>
                  <a:srgbClr val="C00000"/>
                </a:solidFill>
                <a:latin typeface="Calibri"/>
                <a:ea typeface="Calibri"/>
                <a:cs typeface="Calibri"/>
                <a:sym typeface="Calibri"/>
              </a:rPr>
              <a:t>Scientist can invent many inventions, but the invention is done by the only specific scientist.</a:t>
            </a:r>
            <a:endParaRPr/>
          </a:p>
          <a:p>
            <a:pPr indent="-228600" lvl="0" marL="228600" marR="0" rtl="0" algn="just">
              <a:lnSpc>
                <a:spcPct val="90000"/>
              </a:lnSpc>
              <a:spcBef>
                <a:spcPts val="1000"/>
              </a:spcBef>
              <a:spcAft>
                <a:spcPts val="0"/>
              </a:spcAft>
              <a:buClr>
                <a:srgbClr val="222426"/>
              </a:buClr>
              <a:buSzPts val="2800"/>
              <a:buFont typeface="Arial"/>
              <a:buChar char="•"/>
            </a:pPr>
            <a:br>
              <a:rPr b="0" i="0" lang="en-US" sz="2800" u="none" cap="none" strike="noStrike">
                <a:solidFill>
                  <a:srgbClr val="222426"/>
                </a:solidFill>
                <a:latin typeface="Calibri"/>
                <a:ea typeface="Calibri"/>
                <a:cs typeface="Calibri"/>
                <a:sym typeface="Calibri"/>
              </a:rPr>
            </a:br>
            <a:endParaRPr b="1" i="0" sz="2800" u="none" cap="none" strike="noStrike">
              <a:solidFill>
                <a:srgbClr val="000099"/>
              </a:solidFill>
              <a:latin typeface="Calibri"/>
              <a:ea typeface="Calibri"/>
              <a:cs typeface="Calibri"/>
              <a:sym typeface="Calibri"/>
            </a:endParaRPr>
          </a:p>
        </p:txBody>
      </p:sp>
      <p:pic>
        <p:nvPicPr>
          <p:cNvPr descr="DBMS ER model concept" id="200" name="Google Shape;200;p17"/>
          <p:cNvPicPr preferRelativeResize="0"/>
          <p:nvPr/>
        </p:nvPicPr>
        <p:blipFill rotWithShape="1">
          <a:blip r:embed="rId3">
            <a:alphaModFix/>
          </a:blip>
          <a:srcRect b="0" l="0" r="0" t="0"/>
          <a:stretch/>
        </p:blipFill>
        <p:spPr>
          <a:xfrm>
            <a:off x="661573" y="5386423"/>
            <a:ext cx="5400675" cy="904875"/>
          </a:xfrm>
          <a:prstGeom prst="rect">
            <a:avLst/>
          </a:prstGeom>
          <a:noFill/>
          <a:ln>
            <a:noFill/>
          </a:ln>
        </p:spPr>
      </p:pic>
      <p:pic>
        <p:nvPicPr>
          <p:cNvPr descr="ER diagram many to one relationship example" id="201" name="Google Shape;201;p17"/>
          <p:cNvPicPr preferRelativeResize="0"/>
          <p:nvPr/>
        </p:nvPicPr>
        <p:blipFill rotWithShape="1">
          <a:blip r:embed="rId4">
            <a:alphaModFix/>
          </a:blip>
          <a:srcRect b="0" l="0" r="0" t="0"/>
          <a:stretch/>
        </p:blipFill>
        <p:spPr>
          <a:xfrm>
            <a:off x="6771859" y="107121"/>
            <a:ext cx="4762500" cy="142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162342" y="2103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endParaRPr/>
          </a:p>
        </p:txBody>
      </p:sp>
      <p:sp>
        <p:nvSpPr>
          <p:cNvPr id="207" name="Google Shape;207;p18"/>
          <p:cNvSpPr txBox="1"/>
          <p:nvPr>
            <p:ph idx="1" type="body"/>
          </p:nvPr>
        </p:nvSpPr>
        <p:spPr>
          <a:xfrm>
            <a:off x="408128"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i="0" lang="en-US"/>
              <a:t>4. Many to Many Relationship</a:t>
            </a:r>
            <a:endParaRPr/>
          </a:p>
          <a:p>
            <a:pPr indent="-228600" lvl="0" marL="228600" rtl="0" algn="just">
              <a:lnSpc>
                <a:spcPct val="90000"/>
              </a:lnSpc>
              <a:spcBef>
                <a:spcPts val="1000"/>
              </a:spcBef>
              <a:spcAft>
                <a:spcPts val="0"/>
              </a:spcAft>
              <a:buClr>
                <a:schemeClr val="dk1"/>
              </a:buClr>
              <a:buSzPts val="2800"/>
              <a:buChar char="•"/>
            </a:pPr>
            <a:r>
              <a:rPr b="0" i="0" lang="en-US"/>
              <a:t>When </a:t>
            </a:r>
            <a:r>
              <a:rPr b="1" i="0" lang="en-US">
                <a:solidFill>
                  <a:srgbClr val="000099"/>
                </a:solidFill>
              </a:rPr>
              <a:t>more than one instances of an entity is associated with more than one instances of another entity</a:t>
            </a:r>
            <a:r>
              <a:rPr b="0" i="0" lang="en-US"/>
              <a:t> then it is called many to many relationship. </a:t>
            </a:r>
            <a:endParaRPr/>
          </a:p>
          <a:p>
            <a:pPr indent="-228600" lvl="0" marL="228600" rtl="0" algn="just">
              <a:lnSpc>
                <a:spcPct val="90000"/>
              </a:lnSpc>
              <a:spcBef>
                <a:spcPts val="1000"/>
              </a:spcBef>
              <a:spcAft>
                <a:spcPts val="0"/>
              </a:spcAft>
              <a:buClr>
                <a:srgbClr val="333333"/>
              </a:buClr>
              <a:buSzPts val="2800"/>
              <a:buChar char="•"/>
            </a:pPr>
            <a:r>
              <a:rPr b="1" i="0" lang="en-US">
                <a:solidFill>
                  <a:srgbClr val="333333"/>
                </a:solidFill>
              </a:rPr>
              <a:t>For example,</a:t>
            </a:r>
            <a:r>
              <a:rPr b="0" i="0" lang="en-US">
                <a:solidFill>
                  <a:srgbClr val="333333"/>
                </a:solidFill>
              </a:rPr>
              <a:t> </a:t>
            </a:r>
            <a:r>
              <a:rPr b="1" i="0" lang="en-US">
                <a:solidFill>
                  <a:srgbClr val="C00000"/>
                </a:solidFill>
              </a:rPr>
              <a:t>Employee can assign by many projects and project can have many employees.</a:t>
            </a:r>
            <a:endParaRPr b="1">
              <a:solidFill>
                <a:srgbClr val="C00000"/>
              </a:solidFill>
            </a:endParaRPr>
          </a:p>
        </p:txBody>
      </p:sp>
      <p:pic>
        <p:nvPicPr>
          <p:cNvPr descr="DBMS ER model concept" id="208" name="Google Shape;208;p18"/>
          <p:cNvPicPr preferRelativeResize="0"/>
          <p:nvPr/>
        </p:nvPicPr>
        <p:blipFill rotWithShape="1">
          <a:blip r:embed="rId3">
            <a:alphaModFix/>
          </a:blip>
          <a:srcRect b="0" l="0" r="0" t="0"/>
          <a:stretch/>
        </p:blipFill>
        <p:spPr>
          <a:xfrm>
            <a:off x="2719804" y="4089746"/>
            <a:ext cx="5400675" cy="90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14" name="Google Shape;214;p19"/>
          <p:cNvSpPr txBox="1"/>
          <p:nvPr>
            <p:ph idx="1" type="body"/>
          </p:nvPr>
        </p:nvSpPr>
        <p:spPr>
          <a:xfrm>
            <a:off x="583096" y="2663687"/>
            <a:ext cx="6029739" cy="351327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3200"/>
              <a:buChar char="•"/>
            </a:pPr>
            <a:r>
              <a:rPr b="1" lang="en-US" sz="3200">
                <a:solidFill>
                  <a:srgbClr val="000099"/>
                </a:solidFill>
              </a:rPr>
              <a:t>In a university, a Student enrolls in Courses. </a:t>
            </a:r>
            <a:r>
              <a:rPr b="1" lang="en-US" sz="3200">
                <a:solidFill>
                  <a:srgbClr val="C00000"/>
                </a:solidFill>
              </a:rPr>
              <a:t>A student must be assigned to at least one or more Courses.</a:t>
            </a:r>
            <a:r>
              <a:rPr lang="en-US" sz="3200"/>
              <a:t> </a:t>
            </a:r>
            <a:r>
              <a:rPr b="1" lang="en-US" sz="3200">
                <a:solidFill>
                  <a:srgbClr val="000099"/>
                </a:solidFill>
              </a:rPr>
              <a:t>Each course is taught by a single Professor.</a:t>
            </a:r>
            <a:r>
              <a:rPr lang="en-US" sz="3200"/>
              <a:t> </a:t>
            </a:r>
            <a:r>
              <a:rPr b="1" lang="en-US" sz="3200">
                <a:solidFill>
                  <a:srgbClr val="C00000"/>
                </a:solidFill>
              </a:rPr>
              <a:t>To maintain instruction quality, a Professor can deliver only one course.</a:t>
            </a:r>
            <a:endParaRPr/>
          </a:p>
        </p:txBody>
      </p:sp>
      <p:pic>
        <p:nvPicPr>
          <p:cNvPr descr="Steps to Create an ER Diagram" id="215" name="Google Shape;215;p19"/>
          <p:cNvPicPr preferRelativeResize="0"/>
          <p:nvPr/>
        </p:nvPicPr>
        <p:blipFill rotWithShape="1">
          <a:blip r:embed="rId3">
            <a:alphaModFix/>
          </a:blip>
          <a:srcRect b="0" l="0" r="0" t="0"/>
          <a:stretch/>
        </p:blipFill>
        <p:spPr>
          <a:xfrm>
            <a:off x="331304" y="1027906"/>
            <a:ext cx="8492573" cy="1362075"/>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8945217" y="1027905"/>
            <a:ext cx="2822713" cy="52668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i="0" lang="en-US" sz="4800" u="none" strike="noStrike"/>
              <a:t>Data Modeling</a:t>
            </a:r>
            <a:endParaRPr b="1" sz="4800"/>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b="1" i="0" lang="en-US" sz="3600" u="none" strike="noStrike"/>
              <a:t>Entity Relationship (ER) Model</a:t>
            </a:r>
            <a:endParaRPr/>
          </a:p>
          <a:p>
            <a:pPr indent="-228600" lvl="0" marL="228600" rtl="0" algn="l">
              <a:lnSpc>
                <a:spcPct val="90000"/>
              </a:lnSpc>
              <a:spcBef>
                <a:spcPts val="1000"/>
              </a:spcBef>
              <a:spcAft>
                <a:spcPts val="0"/>
              </a:spcAft>
              <a:buClr>
                <a:schemeClr val="dk1"/>
              </a:buClr>
              <a:buSzPts val="3600"/>
              <a:buChar char="•"/>
            </a:pPr>
            <a:r>
              <a:rPr b="1" i="0" lang="en-US" sz="3600" u="none" strike="noStrike"/>
              <a:t>Keys</a:t>
            </a:r>
            <a:endParaRPr/>
          </a:p>
          <a:p>
            <a:pPr indent="-228600" lvl="0" marL="228600" rtl="0" algn="l">
              <a:lnSpc>
                <a:spcPct val="90000"/>
              </a:lnSpc>
              <a:spcBef>
                <a:spcPts val="1000"/>
              </a:spcBef>
              <a:spcAft>
                <a:spcPts val="0"/>
              </a:spcAft>
              <a:buClr>
                <a:schemeClr val="dk1"/>
              </a:buClr>
              <a:buSzPts val="3600"/>
              <a:buChar char="•"/>
            </a:pPr>
            <a:r>
              <a:rPr b="1" i="0" lang="en-US" sz="3600" u="none" strike="noStrike"/>
              <a:t>Extended ER Model</a:t>
            </a:r>
            <a:endParaRPr/>
          </a:p>
          <a:p>
            <a:pPr indent="-228600" lvl="0" marL="228600" rtl="0" algn="l">
              <a:lnSpc>
                <a:spcPct val="90000"/>
              </a:lnSpc>
              <a:spcBef>
                <a:spcPts val="1000"/>
              </a:spcBef>
              <a:spcAft>
                <a:spcPts val="0"/>
              </a:spcAft>
              <a:buClr>
                <a:schemeClr val="dk1"/>
              </a:buClr>
              <a:buSzPts val="3600"/>
              <a:buChar char="•"/>
            </a:pPr>
            <a:r>
              <a:rPr b="1" i="0" lang="en-US" sz="3600" u="none" strike="noStrike"/>
              <a:t>Relational Model</a:t>
            </a:r>
            <a:endParaRPr b="1" sz="3600"/>
          </a:p>
          <a:p>
            <a:pPr indent="-228600" lvl="0" marL="228600" rtl="0" algn="l">
              <a:lnSpc>
                <a:spcPct val="90000"/>
              </a:lnSpc>
              <a:spcBef>
                <a:spcPts val="1000"/>
              </a:spcBef>
              <a:spcAft>
                <a:spcPts val="0"/>
              </a:spcAft>
              <a:buClr>
                <a:schemeClr val="dk1"/>
              </a:buClr>
              <a:buSzPts val="3600"/>
              <a:buChar char="•"/>
            </a:pPr>
            <a:r>
              <a:rPr b="1" i="0" lang="en-US" sz="3600" u="none" strike="noStrike"/>
              <a:t>Codd's Rules</a:t>
            </a:r>
            <a:endParaRPr b="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22" name="Google Shape;222;p20"/>
          <p:cNvSpPr txBox="1"/>
          <p:nvPr>
            <p:ph idx="1" type="body"/>
          </p:nvPr>
        </p:nvSpPr>
        <p:spPr>
          <a:xfrm>
            <a:off x="185531" y="2610677"/>
            <a:ext cx="4571999" cy="40154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university, a </a:t>
            </a:r>
            <a:r>
              <a:rPr b="1" lang="en-US">
                <a:solidFill>
                  <a:srgbClr val="000099"/>
                </a:solidFill>
              </a:rPr>
              <a:t>Student</a:t>
            </a:r>
            <a:r>
              <a:rPr lang="en-US"/>
              <a:t> enrolls in </a:t>
            </a:r>
            <a:r>
              <a:rPr b="1" lang="en-US">
                <a:solidFill>
                  <a:srgbClr val="000099"/>
                </a:solidFill>
              </a:rPr>
              <a:t>Courses.</a:t>
            </a:r>
            <a:r>
              <a:rPr lang="en-US"/>
              <a:t> A student must be assigned to at least one or more Courses. Each course is taught by a single </a:t>
            </a:r>
            <a:r>
              <a:rPr b="1" lang="en-US">
                <a:solidFill>
                  <a:srgbClr val="000099"/>
                </a:solidFill>
              </a:rPr>
              <a:t>Professor</a:t>
            </a:r>
            <a:r>
              <a:rPr lang="en-US">
                <a:solidFill>
                  <a:srgbClr val="000099"/>
                </a:solidFill>
              </a:rPr>
              <a:t>.</a:t>
            </a:r>
            <a:r>
              <a:rPr lang="en-US"/>
              <a:t> To maintain instruction quality, a Professor can deliver only one course.</a:t>
            </a:r>
            <a:endParaRPr/>
          </a:p>
        </p:txBody>
      </p:sp>
      <p:pic>
        <p:nvPicPr>
          <p:cNvPr descr="Steps to Create an ER Diagram" id="223" name="Google Shape;223;p20"/>
          <p:cNvPicPr preferRelativeResize="0"/>
          <p:nvPr/>
        </p:nvPicPr>
        <p:blipFill rotWithShape="1">
          <a:blip r:embed="rId3">
            <a:alphaModFix/>
          </a:blip>
          <a:srcRect b="0" l="0" r="0" t="0"/>
          <a:stretch/>
        </p:blipFill>
        <p:spPr>
          <a:xfrm>
            <a:off x="331304" y="1027906"/>
            <a:ext cx="8492573" cy="1362075"/>
          </a:xfrm>
          <a:prstGeom prst="rect">
            <a:avLst/>
          </a:prstGeom>
          <a:noFill/>
          <a:ln>
            <a:noFill/>
          </a:ln>
        </p:spPr>
      </p:pic>
      <p:sp>
        <p:nvSpPr>
          <p:cNvPr id="224" name="Google Shape;224;p20"/>
          <p:cNvSpPr txBox="1"/>
          <p:nvPr/>
        </p:nvSpPr>
        <p:spPr>
          <a:xfrm>
            <a:off x="5234610" y="2411067"/>
            <a:ext cx="5459896" cy="351327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22222"/>
              </a:buClr>
              <a:buSzPts val="2800"/>
              <a:buFont typeface="Arial"/>
              <a:buChar char="•"/>
            </a:pPr>
            <a:r>
              <a:rPr b="1" i="0" lang="en-US" sz="2800" u="none" cap="none" strike="noStrike">
                <a:solidFill>
                  <a:srgbClr val="222222"/>
                </a:solidFill>
                <a:latin typeface="Calibri"/>
                <a:ea typeface="Calibri"/>
                <a:cs typeface="Calibri"/>
                <a:sym typeface="Calibri"/>
              </a:rPr>
              <a:t>Step 1) Entity Identification</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We have three entities</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Student</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Course</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Professor</a:t>
            </a:r>
            <a:endParaRPr b="0" i="0" sz="1800" u="none" cap="none" strike="noStrike">
              <a:solidFill>
                <a:srgbClr val="222222"/>
              </a:solidFill>
              <a:latin typeface="Calibri"/>
              <a:ea typeface="Calibri"/>
              <a:cs typeface="Calibri"/>
              <a:sym typeface="Calibri"/>
            </a:endParaRPr>
          </a:p>
        </p:txBody>
      </p:sp>
      <p:pic>
        <p:nvPicPr>
          <p:cNvPr id="225" name="Google Shape;225;p20"/>
          <p:cNvPicPr preferRelativeResize="0"/>
          <p:nvPr/>
        </p:nvPicPr>
        <p:blipFill rotWithShape="1">
          <a:blip r:embed="rId4">
            <a:alphaModFix/>
          </a:blip>
          <a:srcRect b="0" l="0" r="0" t="0"/>
          <a:stretch/>
        </p:blipFill>
        <p:spPr>
          <a:xfrm>
            <a:off x="6667500" y="3265382"/>
            <a:ext cx="5524500" cy="1362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31" name="Google Shape;231;p21"/>
          <p:cNvSpPr txBox="1"/>
          <p:nvPr>
            <p:ph idx="1" type="body"/>
          </p:nvPr>
        </p:nvSpPr>
        <p:spPr>
          <a:xfrm>
            <a:off x="185531" y="2610677"/>
            <a:ext cx="4571999" cy="40154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university, a </a:t>
            </a:r>
            <a:r>
              <a:rPr b="1" lang="en-US">
                <a:solidFill>
                  <a:srgbClr val="000099"/>
                </a:solidFill>
              </a:rPr>
              <a:t>Student</a:t>
            </a:r>
            <a:r>
              <a:rPr lang="en-US"/>
              <a:t> enrolls in </a:t>
            </a:r>
            <a:r>
              <a:rPr b="1" lang="en-US">
                <a:solidFill>
                  <a:srgbClr val="000099"/>
                </a:solidFill>
              </a:rPr>
              <a:t>Courses.</a:t>
            </a:r>
            <a:r>
              <a:rPr lang="en-US"/>
              <a:t> A student must be assigned to at least one or more Courses. Each course is taught by a single </a:t>
            </a:r>
            <a:r>
              <a:rPr b="1" lang="en-US">
                <a:solidFill>
                  <a:srgbClr val="000099"/>
                </a:solidFill>
              </a:rPr>
              <a:t>Professor</a:t>
            </a:r>
            <a:r>
              <a:rPr lang="en-US">
                <a:solidFill>
                  <a:srgbClr val="000099"/>
                </a:solidFill>
              </a:rPr>
              <a:t>.</a:t>
            </a:r>
            <a:r>
              <a:rPr lang="en-US"/>
              <a:t> To maintain instruction quality, a Professor can deliver only one course.</a:t>
            </a:r>
            <a:endParaRPr/>
          </a:p>
        </p:txBody>
      </p:sp>
      <p:pic>
        <p:nvPicPr>
          <p:cNvPr descr="Steps to Create an ER Diagram" id="232" name="Google Shape;232;p21"/>
          <p:cNvPicPr preferRelativeResize="0"/>
          <p:nvPr/>
        </p:nvPicPr>
        <p:blipFill rotWithShape="1">
          <a:blip r:embed="rId3">
            <a:alphaModFix/>
          </a:blip>
          <a:srcRect b="0" l="0" r="0" t="0"/>
          <a:stretch/>
        </p:blipFill>
        <p:spPr>
          <a:xfrm>
            <a:off x="331304" y="1027906"/>
            <a:ext cx="8492573" cy="1362075"/>
          </a:xfrm>
          <a:prstGeom prst="rect">
            <a:avLst/>
          </a:prstGeom>
          <a:noFill/>
          <a:ln>
            <a:noFill/>
          </a:ln>
        </p:spPr>
      </p:pic>
      <p:sp>
        <p:nvSpPr>
          <p:cNvPr id="233" name="Google Shape;233;p21"/>
          <p:cNvSpPr txBox="1"/>
          <p:nvPr/>
        </p:nvSpPr>
        <p:spPr>
          <a:xfrm>
            <a:off x="4876800" y="2389981"/>
            <a:ext cx="6983897" cy="351327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22222"/>
              </a:buClr>
              <a:buSzPts val="2800"/>
              <a:buFont typeface="Arial"/>
              <a:buChar char="•"/>
            </a:pPr>
            <a:r>
              <a:rPr b="1" i="0" lang="en-US" sz="2800" u="none" cap="none" strike="noStrike">
                <a:solidFill>
                  <a:srgbClr val="222222"/>
                </a:solidFill>
                <a:latin typeface="Calibri"/>
                <a:ea typeface="Calibri"/>
                <a:cs typeface="Calibri"/>
                <a:sym typeface="Calibri"/>
              </a:rPr>
              <a:t>Step 2) Relationship Identification</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We have the following two relationships</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The student is </a:t>
            </a:r>
            <a:r>
              <a:rPr b="1" i="0" lang="en-US" sz="2800" u="none" cap="none" strike="noStrike">
                <a:solidFill>
                  <a:srgbClr val="222222"/>
                </a:solidFill>
                <a:latin typeface="Calibri"/>
                <a:ea typeface="Calibri"/>
                <a:cs typeface="Calibri"/>
                <a:sym typeface="Calibri"/>
              </a:rPr>
              <a:t>assigned</a:t>
            </a:r>
            <a:r>
              <a:rPr b="0" i="0" lang="en-US" sz="2800" u="none" cap="none" strike="noStrike">
                <a:solidFill>
                  <a:srgbClr val="222222"/>
                </a:solidFill>
                <a:latin typeface="Calibri"/>
                <a:ea typeface="Calibri"/>
                <a:cs typeface="Calibri"/>
                <a:sym typeface="Calibri"/>
              </a:rPr>
              <a:t> a course</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Professor </a:t>
            </a:r>
            <a:r>
              <a:rPr b="1" i="0" lang="en-US" sz="2800" u="none" cap="none" strike="noStrike">
                <a:solidFill>
                  <a:srgbClr val="222222"/>
                </a:solidFill>
                <a:latin typeface="Calibri"/>
                <a:ea typeface="Calibri"/>
                <a:cs typeface="Calibri"/>
                <a:sym typeface="Calibri"/>
              </a:rPr>
              <a:t>delivers</a:t>
            </a:r>
            <a:r>
              <a:rPr b="0" i="0" lang="en-US" sz="2800" u="none" cap="none" strike="noStrike">
                <a:solidFill>
                  <a:srgbClr val="222222"/>
                </a:solidFill>
                <a:latin typeface="Calibri"/>
                <a:ea typeface="Calibri"/>
                <a:cs typeface="Calibri"/>
                <a:sym typeface="Calibri"/>
              </a:rPr>
              <a:t> a course</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rgbClr val="222222"/>
              </a:solidFill>
              <a:latin typeface="Calibri"/>
              <a:ea typeface="Calibri"/>
              <a:cs typeface="Calibri"/>
              <a:sym typeface="Calibri"/>
            </a:endParaRPr>
          </a:p>
        </p:txBody>
      </p:sp>
      <p:pic>
        <p:nvPicPr>
          <p:cNvPr id="234" name="Google Shape;234;p21"/>
          <p:cNvPicPr preferRelativeResize="0"/>
          <p:nvPr/>
        </p:nvPicPr>
        <p:blipFill rotWithShape="1">
          <a:blip r:embed="rId4">
            <a:alphaModFix/>
          </a:blip>
          <a:srcRect b="0" l="0" r="0" t="0"/>
          <a:stretch/>
        </p:blipFill>
        <p:spPr>
          <a:xfrm>
            <a:off x="4996070" y="4618381"/>
            <a:ext cx="6983897" cy="1504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40" name="Google Shape;240;p22"/>
          <p:cNvSpPr txBox="1"/>
          <p:nvPr>
            <p:ph idx="1" type="body"/>
          </p:nvPr>
        </p:nvSpPr>
        <p:spPr>
          <a:xfrm>
            <a:off x="185531" y="2610677"/>
            <a:ext cx="4571999" cy="40154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university, a Student enrolls in Courses. </a:t>
            </a:r>
            <a:r>
              <a:rPr b="1" lang="en-US">
                <a:solidFill>
                  <a:srgbClr val="000099"/>
                </a:solidFill>
              </a:rPr>
              <a:t>A student must be assigned to at least one or more Courses. </a:t>
            </a:r>
            <a:r>
              <a:rPr lang="en-US"/>
              <a:t>Each course is taught by a single Professor. To maintain instruction quality, a </a:t>
            </a:r>
            <a:r>
              <a:rPr b="1" lang="en-US">
                <a:solidFill>
                  <a:srgbClr val="000099"/>
                </a:solidFill>
              </a:rPr>
              <a:t>Professor can deliver only one course.</a:t>
            </a:r>
            <a:endParaRPr/>
          </a:p>
        </p:txBody>
      </p:sp>
      <p:pic>
        <p:nvPicPr>
          <p:cNvPr descr="Steps to Create an ER Diagram" id="241" name="Google Shape;241;p22"/>
          <p:cNvPicPr preferRelativeResize="0"/>
          <p:nvPr/>
        </p:nvPicPr>
        <p:blipFill rotWithShape="1">
          <a:blip r:embed="rId3">
            <a:alphaModFix/>
          </a:blip>
          <a:srcRect b="0" l="0" r="0" t="0"/>
          <a:stretch/>
        </p:blipFill>
        <p:spPr>
          <a:xfrm>
            <a:off x="331304" y="1027906"/>
            <a:ext cx="8492573" cy="1362075"/>
          </a:xfrm>
          <a:prstGeom prst="rect">
            <a:avLst/>
          </a:prstGeom>
          <a:noFill/>
          <a:ln>
            <a:noFill/>
          </a:ln>
        </p:spPr>
      </p:pic>
      <p:sp>
        <p:nvSpPr>
          <p:cNvPr id="242" name="Google Shape;242;p22"/>
          <p:cNvSpPr txBox="1"/>
          <p:nvPr/>
        </p:nvSpPr>
        <p:spPr>
          <a:xfrm>
            <a:off x="4876800" y="2389981"/>
            <a:ext cx="6983897" cy="351327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222222"/>
              </a:buClr>
              <a:buSzPts val="2800"/>
              <a:buFont typeface="Arial"/>
              <a:buChar char="•"/>
            </a:pPr>
            <a:r>
              <a:rPr b="1" i="0" lang="en-US" sz="2800" u="none" cap="none" strike="noStrike">
                <a:solidFill>
                  <a:srgbClr val="222222"/>
                </a:solidFill>
                <a:latin typeface="Calibri"/>
                <a:ea typeface="Calibri"/>
                <a:cs typeface="Calibri"/>
                <a:sym typeface="Calibri"/>
              </a:rPr>
              <a:t>Step 3) Cardinality Identification</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For them problem statement we know that,</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A student can be assigned </a:t>
            </a:r>
            <a:r>
              <a:rPr b="1" i="0" lang="en-US" sz="2800" u="none" cap="none" strike="noStrike">
                <a:solidFill>
                  <a:srgbClr val="222222"/>
                </a:solidFill>
                <a:latin typeface="Calibri"/>
                <a:ea typeface="Calibri"/>
                <a:cs typeface="Calibri"/>
                <a:sym typeface="Calibri"/>
              </a:rPr>
              <a:t>multiple</a:t>
            </a:r>
            <a:r>
              <a:rPr b="0" i="0" lang="en-US" sz="2800" u="none" cap="none" strike="noStrike">
                <a:solidFill>
                  <a:srgbClr val="222222"/>
                </a:solidFill>
                <a:latin typeface="Calibri"/>
                <a:ea typeface="Calibri"/>
                <a:cs typeface="Calibri"/>
                <a:sym typeface="Calibri"/>
              </a:rPr>
              <a:t> courses</a:t>
            </a:r>
            <a:endParaRPr/>
          </a:p>
          <a:p>
            <a:pPr indent="-228600" lvl="0" marL="228600" marR="0" rtl="0" algn="l">
              <a:lnSpc>
                <a:spcPct val="90000"/>
              </a:lnSpc>
              <a:spcBef>
                <a:spcPts val="1000"/>
              </a:spcBef>
              <a:spcAft>
                <a:spcPts val="0"/>
              </a:spcAft>
              <a:buClr>
                <a:srgbClr val="222222"/>
              </a:buClr>
              <a:buSzPts val="2800"/>
              <a:buFont typeface="Arial"/>
              <a:buChar char="•"/>
            </a:pPr>
            <a:r>
              <a:rPr b="0" i="0" lang="en-US" sz="2800" u="none" cap="none" strike="noStrike">
                <a:solidFill>
                  <a:srgbClr val="222222"/>
                </a:solidFill>
                <a:latin typeface="Calibri"/>
                <a:ea typeface="Calibri"/>
                <a:cs typeface="Calibri"/>
                <a:sym typeface="Calibri"/>
              </a:rPr>
              <a:t>A Professor can deliver only </a:t>
            </a:r>
            <a:r>
              <a:rPr b="1" i="0" lang="en-US" sz="2800" u="none" cap="none" strike="noStrike">
                <a:solidFill>
                  <a:srgbClr val="222222"/>
                </a:solidFill>
                <a:latin typeface="Calibri"/>
                <a:ea typeface="Calibri"/>
                <a:cs typeface="Calibri"/>
                <a:sym typeface="Calibri"/>
              </a:rPr>
              <a:t>one</a:t>
            </a:r>
            <a:r>
              <a:rPr b="0" i="0" lang="en-US" sz="2800" u="none" cap="none" strike="noStrike">
                <a:solidFill>
                  <a:srgbClr val="222222"/>
                </a:solidFill>
                <a:latin typeface="Calibri"/>
                <a:ea typeface="Calibri"/>
                <a:cs typeface="Calibri"/>
                <a:sym typeface="Calibri"/>
              </a:rPr>
              <a:t> course</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rgbClr val="222222"/>
              </a:solidFill>
              <a:latin typeface="Calibri"/>
              <a:ea typeface="Calibri"/>
              <a:cs typeface="Calibri"/>
              <a:sym typeface="Calibri"/>
            </a:endParaRPr>
          </a:p>
        </p:txBody>
      </p:sp>
      <p:pic>
        <p:nvPicPr>
          <p:cNvPr id="243" name="Google Shape;243;p22"/>
          <p:cNvPicPr preferRelativeResize="0"/>
          <p:nvPr/>
        </p:nvPicPr>
        <p:blipFill rotWithShape="1">
          <a:blip r:embed="rId4">
            <a:alphaModFix/>
          </a:blip>
          <a:srcRect b="0" l="0" r="0" t="0"/>
          <a:stretch/>
        </p:blipFill>
        <p:spPr>
          <a:xfrm>
            <a:off x="4876800" y="4382294"/>
            <a:ext cx="6983897" cy="144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49" name="Google Shape;249;p23"/>
          <p:cNvSpPr txBox="1"/>
          <p:nvPr>
            <p:ph idx="1" type="body"/>
          </p:nvPr>
        </p:nvSpPr>
        <p:spPr>
          <a:xfrm>
            <a:off x="185532" y="2234607"/>
            <a:ext cx="11688416" cy="194023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rgbClr val="222222"/>
              </a:buClr>
              <a:buSzPct val="100000"/>
              <a:buChar char="•"/>
            </a:pPr>
            <a:r>
              <a:rPr b="1" i="0" lang="en-US">
                <a:solidFill>
                  <a:srgbClr val="222222"/>
                </a:solidFill>
              </a:rPr>
              <a:t>Step 4) Identify Attributes</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rPr>
              <a:t>You need to study the files, forms, reports, data currently maintained by the organization to identify attributes. You can also conduct interviews with various stakeholders to identify entities. Initially, it’s important to identify the attributes without mapping them to a particular entity.</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rPr>
              <a:t>Once, you have a list of Attributes, you need to map them to the identified entities. Once the mapping is done, identify the primary Keys. If a unique key is not readily available, create one.</a:t>
            </a:r>
            <a:endParaRPr/>
          </a:p>
        </p:txBody>
      </p:sp>
      <p:pic>
        <p:nvPicPr>
          <p:cNvPr descr="Steps to Create an ER Diagram" id="250" name="Google Shape;250;p23"/>
          <p:cNvPicPr preferRelativeResize="0"/>
          <p:nvPr/>
        </p:nvPicPr>
        <p:blipFill rotWithShape="1">
          <a:blip r:embed="rId3">
            <a:alphaModFix/>
          </a:blip>
          <a:srcRect b="0" l="0" r="0" t="0"/>
          <a:stretch/>
        </p:blipFill>
        <p:spPr>
          <a:xfrm>
            <a:off x="185532" y="1032496"/>
            <a:ext cx="6586329" cy="1216191"/>
          </a:xfrm>
          <a:prstGeom prst="rect">
            <a:avLst/>
          </a:prstGeom>
          <a:noFill/>
          <a:ln>
            <a:noFill/>
          </a:ln>
        </p:spPr>
      </p:pic>
      <p:graphicFrame>
        <p:nvGraphicFramePr>
          <p:cNvPr id="251" name="Google Shape;251;p23"/>
          <p:cNvGraphicFramePr/>
          <p:nvPr/>
        </p:nvGraphicFramePr>
        <p:xfrm>
          <a:off x="7036905" y="1032496"/>
          <a:ext cx="3000000" cy="3000000"/>
        </p:xfrm>
        <a:graphic>
          <a:graphicData uri="http://schemas.openxmlformats.org/drawingml/2006/table">
            <a:tbl>
              <a:tblPr>
                <a:noFill/>
                <a:tableStyleId>{E0AD8F65-203F-49AF-BE8E-B6549D7F1B6A}</a:tableStyleId>
              </a:tblPr>
              <a:tblGrid>
                <a:gridCol w="1267500"/>
                <a:gridCol w="1709525"/>
                <a:gridCol w="1709525"/>
              </a:tblGrid>
              <a:tr h="330250">
                <a:tc>
                  <a:txBody>
                    <a:bodyPr/>
                    <a:lstStyle/>
                    <a:p>
                      <a:pPr indent="0" lvl="0" marL="0" marR="0" rtl="0" algn="l">
                        <a:spcBef>
                          <a:spcPts val="0"/>
                        </a:spcBef>
                        <a:spcAft>
                          <a:spcPts val="0"/>
                        </a:spcAft>
                        <a:buNone/>
                      </a:pPr>
                      <a:r>
                        <a:rPr lang="en-US" sz="1800" u="none" cap="none" strike="noStrike"/>
                        <a:t>Entity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Primary Key</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u="none" cap="none" strike="noStrike"/>
                        <a:t>Attribute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330250">
                <a:tc>
                  <a:txBody>
                    <a:bodyPr/>
                    <a:lstStyle/>
                    <a:p>
                      <a:pPr indent="0" lvl="0" marL="0" marR="0" rtl="0" algn="l">
                        <a:spcBef>
                          <a:spcPts val="0"/>
                        </a:spcBef>
                        <a:spcAft>
                          <a:spcPts val="0"/>
                        </a:spcAft>
                        <a:buNone/>
                      </a:pPr>
                      <a:r>
                        <a:rPr lang="en-US" sz="1800" u="none" cap="none" strike="noStrike"/>
                        <a:t>Student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Student_ID</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StudentName</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30250">
                <a:tc>
                  <a:txBody>
                    <a:bodyPr/>
                    <a:lstStyle/>
                    <a:p>
                      <a:pPr indent="0" lvl="0" marL="0" marR="0" rtl="0" algn="l">
                        <a:spcBef>
                          <a:spcPts val="0"/>
                        </a:spcBef>
                        <a:spcAft>
                          <a:spcPts val="0"/>
                        </a:spcAft>
                        <a:buNone/>
                      </a:pPr>
                      <a:r>
                        <a:rPr lang="en-US" sz="1800"/>
                        <a:t>Professor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Employee_ID</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ProfessorName</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330250">
                <a:tc>
                  <a:txBody>
                    <a:bodyPr/>
                    <a:lstStyle/>
                    <a:p>
                      <a:pPr indent="0" lvl="0" marL="0" marR="0" rtl="0" algn="l">
                        <a:spcBef>
                          <a:spcPts val="0"/>
                        </a:spcBef>
                        <a:spcAft>
                          <a:spcPts val="0"/>
                        </a:spcAft>
                        <a:buNone/>
                      </a:pPr>
                      <a:r>
                        <a:rPr lang="en-US" sz="1800"/>
                        <a:t>Course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Course_ID</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CourseName</a:t>
                      </a:r>
                      <a:endParaRPr sz="18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pic>
        <p:nvPicPr>
          <p:cNvPr id="252" name="Google Shape;252;p23"/>
          <p:cNvPicPr preferRelativeResize="0"/>
          <p:nvPr/>
        </p:nvPicPr>
        <p:blipFill rotWithShape="1">
          <a:blip r:embed="rId4">
            <a:alphaModFix/>
          </a:blip>
          <a:srcRect b="0" l="0" r="0" t="0"/>
          <a:stretch/>
        </p:blipFill>
        <p:spPr>
          <a:xfrm>
            <a:off x="2300080" y="3908150"/>
            <a:ext cx="7962900" cy="2425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22222"/>
              </a:buClr>
              <a:buSzPts val="3600"/>
              <a:buFont typeface="Calibri"/>
              <a:buNone/>
            </a:pPr>
            <a:r>
              <a:rPr b="1" i="0" lang="en-US" sz="3600">
                <a:solidFill>
                  <a:srgbClr val="222222"/>
                </a:solidFill>
                <a:latin typeface="Calibri"/>
                <a:ea typeface="Calibri"/>
                <a:cs typeface="Calibri"/>
                <a:sym typeface="Calibri"/>
              </a:rPr>
              <a:t>How to Create an Entity Relationship Diagram (ERD)</a:t>
            </a:r>
            <a:br>
              <a:rPr b="1" i="0" lang="en-US" sz="3600">
                <a:solidFill>
                  <a:srgbClr val="222222"/>
                </a:solidFill>
                <a:latin typeface="Calibri"/>
                <a:ea typeface="Calibri"/>
                <a:cs typeface="Calibri"/>
                <a:sym typeface="Calibri"/>
              </a:rPr>
            </a:br>
            <a:endParaRPr sz="3600">
              <a:latin typeface="Calibri"/>
              <a:ea typeface="Calibri"/>
              <a:cs typeface="Calibri"/>
              <a:sym typeface="Calibri"/>
            </a:endParaRPr>
          </a:p>
        </p:txBody>
      </p:sp>
      <p:sp>
        <p:nvSpPr>
          <p:cNvPr id="258" name="Google Shape;258;p24"/>
          <p:cNvSpPr txBox="1"/>
          <p:nvPr>
            <p:ph idx="1" type="body"/>
          </p:nvPr>
        </p:nvSpPr>
        <p:spPr>
          <a:xfrm>
            <a:off x="185532" y="2234607"/>
            <a:ext cx="11688416" cy="19402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1" i="0" lang="en-US">
                <a:solidFill>
                  <a:srgbClr val="222222"/>
                </a:solidFill>
                <a:latin typeface="Source Sans Pro"/>
                <a:ea typeface="Source Sans Pro"/>
                <a:cs typeface="Source Sans Pro"/>
                <a:sym typeface="Source Sans Pro"/>
              </a:rPr>
              <a:t>Step 5) Create the ERD Diagram</a:t>
            </a:r>
            <a:endParaRPr/>
          </a:p>
        </p:txBody>
      </p:sp>
      <p:pic>
        <p:nvPicPr>
          <p:cNvPr descr="Steps to Create an ER Diagram" id="259" name="Google Shape;259;p24"/>
          <p:cNvPicPr preferRelativeResize="0"/>
          <p:nvPr/>
        </p:nvPicPr>
        <p:blipFill rotWithShape="1">
          <a:blip r:embed="rId3">
            <a:alphaModFix/>
          </a:blip>
          <a:srcRect b="0" l="0" r="0" t="0"/>
          <a:stretch/>
        </p:blipFill>
        <p:spPr>
          <a:xfrm>
            <a:off x="185532" y="1032496"/>
            <a:ext cx="6586329" cy="1216191"/>
          </a:xfrm>
          <a:prstGeom prst="rect">
            <a:avLst/>
          </a:prstGeom>
          <a:noFill/>
          <a:ln>
            <a:noFill/>
          </a:ln>
        </p:spPr>
      </p:pic>
      <p:graphicFrame>
        <p:nvGraphicFramePr>
          <p:cNvPr id="260" name="Google Shape;260;p24"/>
          <p:cNvGraphicFramePr/>
          <p:nvPr/>
        </p:nvGraphicFramePr>
        <p:xfrm>
          <a:off x="7036905" y="1032496"/>
          <a:ext cx="3000000" cy="3000000"/>
        </p:xfrm>
        <a:graphic>
          <a:graphicData uri="http://schemas.openxmlformats.org/drawingml/2006/table">
            <a:tbl>
              <a:tblPr>
                <a:noFill/>
                <a:tableStyleId>{E0AD8F65-203F-49AF-BE8E-B6549D7F1B6A}</a:tableStyleId>
              </a:tblPr>
              <a:tblGrid>
                <a:gridCol w="1267500"/>
                <a:gridCol w="1709525"/>
                <a:gridCol w="1709525"/>
              </a:tblGrid>
              <a:tr h="330250">
                <a:tc>
                  <a:txBody>
                    <a:bodyPr/>
                    <a:lstStyle/>
                    <a:p>
                      <a:pPr indent="0" lvl="0" marL="0" marR="0" rtl="0" algn="l">
                        <a:spcBef>
                          <a:spcPts val="0"/>
                        </a:spcBef>
                        <a:spcAft>
                          <a:spcPts val="0"/>
                        </a:spcAft>
                        <a:buNone/>
                      </a:pPr>
                      <a:r>
                        <a:rPr lang="en-US" sz="1800"/>
                        <a:t>Entity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Primary Key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Attribute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330250">
                <a:tc>
                  <a:txBody>
                    <a:bodyPr/>
                    <a:lstStyle/>
                    <a:p>
                      <a:pPr indent="0" lvl="0" marL="0" marR="0" rtl="0" algn="l">
                        <a:spcBef>
                          <a:spcPts val="0"/>
                        </a:spcBef>
                        <a:spcAft>
                          <a:spcPts val="0"/>
                        </a:spcAft>
                        <a:buNone/>
                      </a:pPr>
                      <a:r>
                        <a:rPr lang="en-US" sz="1800"/>
                        <a:t>Student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Student_ID</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StudentName</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FFFFF"/>
                    </a:solidFill>
                  </a:tcPr>
                </a:tc>
              </a:tr>
              <a:tr h="330250">
                <a:tc>
                  <a:txBody>
                    <a:bodyPr/>
                    <a:lstStyle/>
                    <a:p>
                      <a:pPr indent="0" lvl="0" marL="0" marR="0" rtl="0" algn="l">
                        <a:spcBef>
                          <a:spcPts val="0"/>
                        </a:spcBef>
                        <a:spcAft>
                          <a:spcPts val="0"/>
                        </a:spcAft>
                        <a:buNone/>
                      </a:pPr>
                      <a:r>
                        <a:rPr lang="en-US" sz="1800"/>
                        <a:t>Professor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Employee_ID</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800"/>
                        <a:t>ProfessorName</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rgbClr val="F9F9F9"/>
                    </a:solidFill>
                  </a:tcPr>
                </a:tc>
              </a:tr>
              <a:tr h="330250">
                <a:tc>
                  <a:txBody>
                    <a:bodyPr/>
                    <a:lstStyle/>
                    <a:p>
                      <a:pPr indent="0" lvl="0" marL="0" marR="0" rtl="0" algn="l">
                        <a:spcBef>
                          <a:spcPts val="0"/>
                        </a:spcBef>
                        <a:spcAft>
                          <a:spcPts val="0"/>
                        </a:spcAft>
                        <a:buNone/>
                      </a:pPr>
                      <a:r>
                        <a:rPr lang="en-US" sz="1800"/>
                        <a:t>Course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Course_ID</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CourseName</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pic>
        <p:nvPicPr>
          <p:cNvPr id="261" name="Google Shape;261;p24"/>
          <p:cNvPicPr preferRelativeResize="0"/>
          <p:nvPr/>
        </p:nvPicPr>
        <p:blipFill rotWithShape="1">
          <a:blip r:embed="rId4">
            <a:alphaModFix/>
          </a:blip>
          <a:srcRect b="0" l="0" r="0" t="0"/>
          <a:stretch/>
        </p:blipFill>
        <p:spPr>
          <a:xfrm>
            <a:off x="1735206" y="3039455"/>
            <a:ext cx="8191500" cy="23856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838198" y="1841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latin typeface="Calibri"/>
                <a:ea typeface="Calibri"/>
                <a:cs typeface="Calibri"/>
                <a:sym typeface="Calibri"/>
              </a:rPr>
              <a:t>Sample ER Diagram for Student Database</a:t>
            </a:r>
            <a:endParaRPr/>
          </a:p>
        </p:txBody>
      </p:sp>
      <p:sp>
        <p:nvSpPr>
          <p:cNvPr id="267" name="Google Shape;26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DBMS Reduction of ER diagram to Table" id="268" name="Google Shape;268;p25"/>
          <p:cNvPicPr preferRelativeResize="0"/>
          <p:nvPr/>
        </p:nvPicPr>
        <p:blipFill rotWithShape="1">
          <a:blip r:embed="rId3">
            <a:alphaModFix/>
          </a:blip>
          <a:srcRect b="0" l="0" r="0" t="0"/>
          <a:stretch/>
        </p:blipFill>
        <p:spPr>
          <a:xfrm>
            <a:off x="838198" y="1089370"/>
            <a:ext cx="10624931" cy="49926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188843" y="293891"/>
            <a:ext cx="3269974" cy="17336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ER to Table Conversion</a:t>
            </a:r>
            <a:endParaRPr/>
          </a:p>
        </p:txBody>
      </p:sp>
      <p:sp>
        <p:nvSpPr>
          <p:cNvPr id="274" name="Google Shape;27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DBMS Reduction of ER diagram to Table" id="275" name="Google Shape;275;p26"/>
          <p:cNvPicPr preferRelativeResize="0"/>
          <p:nvPr/>
        </p:nvPicPr>
        <p:blipFill rotWithShape="1">
          <a:blip r:embed="rId3">
            <a:alphaModFix/>
          </a:blip>
          <a:srcRect b="0" l="0" r="0" t="0"/>
          <a:stretch/>
        </p:blipFill>
        <p:spPr>
          <a:xfrm>
            <a:off x="3180522" y="293891"/>
            <a:ext cx="8358810" cy="58118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281" name="Google Shape;28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b="0" i="0" lang="en-US">
                <a:solidFill>
                  <a:srgbClr val="000000"/>
                </a:solidFill>
                <a:latin typeface="Nunito"/>
                <a:ea typeface="Nunito"/>
                <a:cs typeface="Nunito"/>
                <a:sym typeface="Nunito"/>
              </a:rPr>
              <a:t>EER is a high-level data model that incorporates the extensions to the original ER model. Enhanced ERD are high level models that represent the requirements and complexities of complex database.</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Nunito"/>
                <a:ea typeface="Nunito"/>
                <a:cs typeface="Nunito"/>
                <a:sym typeface="Nunito"/>
              </a:rPr>
              <a:t>In addition to ER model concepts EE-R includes −</a:t>
            </a:r>
            <a:endParaRPr/>
          </a:p>
          <a:p>
            <a:pPr indent="-228600" lvl="0" marL="228600" rtl="0" algn="l">
              <a:lnSpc>
                <a:spcPct val="90000"/>
              </a:lnSpc>
              <a:spcBef>
                <a:spcPts val="1000"/>
              </a:spcBef>
              <a:spcAft>
                <a:spcPts val="0"/>
              </a:spcAft>
              <a:buClr>
                <a:srgbClr val="000099"/>
              </a:buClr>
              <a:buSzPts val="2800"/>
              <a:buFont typeface="Arial"/>
              <a:buChar char="•"/>
            </a:pPr>
            <a:r>
              <a:rPr b="1" i="0" lang="en-US">
                <a:solidFill>
                  <a:srgbClr val="000099"/>
                </a:solidFill>
                <a:latin typeface="Nunito"/>
                <a:ea typeface="Nunito"/>
                <a:cs typeface="Nunito"/>
                <a:sym typeface="Nunito"/>
              </a:rPr>
              <a:t>Subclasses and Super classes.</a:t>
            </a:r>
            <a:endParaRPr/>
          </a:p>
          <a:p>
            <a:pPr indent="-228600" lvl="0" marL="228600" rtl="0" algn="l">
              <a:lnSpc>
                <a:spcPct val="90000"/>
              </a:lnSpc>
              <a:spcBef>
                <a:spcPts val="1000"/>
              </a:spcBef>
              <a:spcAft>
                <a:spcPts val="0"/>
              </a:spcAft>
              <a:buClr>
                <a:srgbClr val="000099"/>
              </a:buClr>
              <a:buSzPts val="2800"/>
              <a:buFont typeface="Arial"/>
              <a:buChar char="•"/>
            </a:pPr>
            <a:r>
              <a:rPr b="1" i="0" lang="en-US">
                <a:solidFill>
                  <a:srgbClr val="000099"/>
                </a:solidFill>
                <a:latin typeface="Nunito"/>
                <a:ea typeface="Nunito"/>
                <a:cs typeface="Nunito"/>
                <a:sym typeface="Nunito"/>
              </a:rPr>
              <a:t>Specialization and Generalization.</a:t>
            </a:r>
            <a:endParaRPr/>
          </a:p>
          <a:p>
            <a:pPr indent="-228600" lvl="0" marL="228600" rtl="0" algn="l">
              <a:lnSpc>
                <a:spcPct val="90000"/>
              </a:lnSpc>
              <a:spcBef>
                <a:spcPts val="1000"/>
              </a:spcBef>
              <a:spcAft>
                <a:spcPts val="0"/>
              </a:spcAft>
              <a:buClr>
                <a:srgbClr val="000099"/>
              </a:buClr>
              <a:buSzPts val="2800"/>
              <a:buFont typeface="Arial"/>
              <a:buChar char="•"/>
            </a:pPr>
            <a:r>
              <a:rPr b="1" i="0" lang="en-US">
                <a:solidFill>
                  <a:srgbClr val="000099"/>
                </a:solidFill>
                <a:latin typeface="Nunito"/>
                <a:ea typeface="Nunito"/>
                <a:cs typeface="Nunito"/>
                <a:sym typeface="Nunito"/>
              </a:rPr>
              <a:t>Category or union type.</a:t>
            </a:r>
            <a:endParaRPr/>
          </a:p>
          <a:p>
            <a:pPr indent="-228600" lvl="0" marL="228600" rtl="0" algn="l">
              <a:lnSpc>
                <a:spcPct val="90000"/>
              </a:lnSpc>
              <a:spcBef>
                <a:spcPts val="1000"/>
              </a:spcBef>
              <a:spcAft>
                <a:spcPts val="0"/>
              </a:spcAft>
              <a:buClr>
                <a:srgbClr val="000099"/>
              </a:buClr>
              <a:buSzPts val="2800"/>
              <a:buFont typeface="Arial"/>
              <a:buChar char="•"/>
            </a:pPr>
            <a:r>
              <a:rPr b="1" i="0" lang="en-US">
                <a:solidFill>
                  <a:srgbClr val="000099"/>
                </a:solidFill>
                <a:latin typeface="Nunito"/>
                <a:ea typeface="Nunito"/>
                <a:cs typeface="Nunito"/>
                <a:sym typeface="Nunito"/>
              </a:rPr>
              <a:t>Aggregation.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287" name="Google Shape;287;p28"/>
          <p:cNvSpPr txBox="1"/>
          <p:nvPr>
            <p:ph idx="1" type="body"/>
          </p:nvPr>
        </p:nvSpPr>
        <p:spPr>
          <a:xfrm>
            <a:off x="1089991" y="214153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1" i="0" lang="en-US">
                <a:solidFill>
                  <a:srgbClr val="000000"/>
                </a:solidFill>
              </a:rPr>
              <a:t>Subclasses and Super class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Super class is an entity that can be divided into further subtype.</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For </a:t>
            </a:r>
            <a:r>
              <a:rPr b="1" i="0" lang="en-US">
                <a:solidFill>
                  <a:srgbClr val="000000"/>
                </a:solidFill>
              </a:rPr>
              <a:t>example</a:t>
            </a:r>
            <a:r>
              <a:rPr b="0" i="0" lang="en-US">
                <a:solidFill>
                  <a:srgbClr val="000000"/>
                </a:solidFill>
              </a:rPr>
              <a:t> − consider Shape super class.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Super class shape has sub groups: Triangle, Square and Circle.</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Sub classes are the group of entities with some unique attributes.</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Sub class inherits the properties and attributes from super class.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8" name="Google Shape;288;p28"/>
          <p:cNvPicPr preferRelativeResize="0"/>
          <p:nvPr/>
        </p:nvPicPr>
        <p:blipFill rotWithShape="1">
          <a:blip r:embed="rId3">
            <a:alphaModFix/>
          </a:blip>
          <a:srcRect b="0" l="0" r="0" t="0"/>
          <a:stretch/>
        </p:blipFill>
        <p:spPr>
          <a:xfrm>
            <a:off x="6520070" y="225287"/>
            <a:ext cx="5399226" cy="17492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294" name="Google Shape;294;p29"/>
          <p:cNvSpPr txBox="1"/>
          <p:nvPr>
            <p:ph idx="1" type="body"/>
          </p:nvPr>
        </p:nvSpPr>
        <p:spPr>
          <a:xfrm>
            <a:off x="440635" y="1531937"/>
            <a:ext cx="8189016" cy="508089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610B38"/>
              </a:buClr>
              <a:buSzPts val="2800"/>
              <a:buChar char="•"/>
            </a:pPr>
            <a:r>
              <a:rPr b="1" i="0" lang="en-US">
                <a:solidFill>
                  <a:srgbClr val="610B38"/>
                </a:solidFill>
              </a:rPr>
              <a:t>Generalization</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Generalization is like a </a:t>
            </a:r>
            <a:r>
              <a:rPr b="1" i="0" lang="en-US">
                <a:solidFill>
                  <a:srgbClr val="000099"/>
                </a:solidFill>
              </a:rPr>
              <a:t>bottom-up approach </a:t>
            </a:r>
            <a:r>
              <a:rPr b="0" i="0" lang="en-US">
                <a:solidFill>
                  <a:srgbClr val="000000"/>
                </a:solidFill>
              </a:rPr>
              <a:t>in which two or more entities of lower level combine to form a higher level entity if they have some attributes in common.</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Generalization is more like subclass and superclass system, but the only difference is the approach. Generalization uses the bottom-up approach.</a:t>
            </a:r>
            <a:endParaRPr/>
          </a:p>
          <a:p>
            <a:pPr indent="-228600" lvl="0" marL="228600" rtl="0" algn="just">
              <a:lnSpc>
                <a:spcPct val="90000"/>
              </a:lnSpc>
              <a:spcBef>
                <a:spcPts val="1000"/>
              </a:spcBef>
              <a:spcAft>
                <a:spcPts val="0"/>
              </a:spcAft>
              <a:buClr>
                <a:srgbClr val="333333"/>
              </a:buClr>
              <a:buSzPts val="2800"/>
              <a:buChar char="•"/>
            </a:pPr>
            <a:r>
              <a:rPr b="1" i="0" lang="en-US">
                <a:solidFill>
                  <a:srgbClr val="333333"/>
                </a:solidFill>
                <a:latin typeface="Inter"/>
                <a:ea typeface="Inter"/>
                <a:cs typeface="Inter"/>
                <a:sym typeface="Inter"/>
              </a:rPr>
              <a:t>For example,</a:t>
            </a:r>
            <a:r>
              <a:rPr b="0" i="0" lang="en-US">
                <a:solidFill>
                  <a:srgbClr val="333333"/>
                </a:solidFill>
                <a:latin typeface="Inter"/>
                <a:ea typeface="Inter"/>
                <a:cs typeface="Inter"/>
                <a:sym typeface="Inter"/>
              </a:rPr>
              <a:t> </a:t>
            </a:r>
            <a:r>
              <a:rPr b="1" i="0" lang="en-US">
                <a:solidFill>
                  <a:srgbClr val="C00000"/>
                </a:solidFill>
              </a:rPr>
              <a:t>Faculty and Student entities can be generalized and create a higher level entity Person.</a:t>
            </a:r>
            <a:endParaRPr/>
          </a:p>
          <a:p>
            <a:pPr indent="0" lvl="0" marL="0" rtl="0" algn="l">
              <a:lnSpc>
                <a:spcPct val="90000"/>
              </a:lnSpc>
              <a:spcBef>
                <a:spcPts val="1000"/>
              </a:spcBef>
              <a:spcAft>
                <a:spcPts val="0"/>
              </a:spcAft>
              <a:buClr>
                <a:schemeClr val="dk1"/>
              </a:buClr>
              <a:buSzPts val="2800"/>
              <a:buNone/>
            </a:pPr>
            <a:br>
              <a:rPr lang="en-US"/>
            </a:br>
            <a:endParaRPr b="0" i="0">
              <a:solidFill>
                <a:srgbClr val="000000"/>
              </a:solidFill>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Generalization" id="295" name="Google Shape;295;p29"/>
          <p:cNvPicPr preferRelativeResize="0"/>
          <p:nvPr/>
        </p:nvPicPr>
        <p:blipFill rotWithShape="1">
          <a:blip r:embed="rId3">
            <a:alphaModFix/>
          </a:blip>
          <a:srcRect b="0" l="0" r="0" t="0"/>
          <a:stretch/>
        </p:blipFill>
        <p:spPr>
          <a:xfrm>
            <a:off x="9051235" y="1351722"/>
            <a:ext cx="3005344" cy="3845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400"/>
              <a:t>Data modeling</a:t>
            </a:r>
            <a:endParaRPr/>
          </a:p>
        </p:txBody>
      </p:sp>
      <p:sp>
        <p:nvSpPr>
          <p:cNvPr id="97" name="Google Shape;97;p3"/>
          <p:cNvSpPr txBox="1"/>
          <p:nvPr>
            <p:ph idx="1" type="body"/>
          </p:nvPr>
        </p:nvSpPr>
        <p:spPr>
          <a:xfrm>
            <a:off x="291548" y="1378226"/>
            <a:ext cx="11569148" cy="511464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sz="2800"/>
              <a:t>A </a:t>
            </a:r>
            <a:r>
              <a:rPr b="1" lang="en-US" sz="2800"/>
              <a:t>data model </a:t>
            </a:r>
            <a:r>
              <a:rPr lang="en-US" sz="2800"/>
              <a:t>is a </a:t>
            </a:r>
            <a:r>
              <a:rPr b="1" lang="en-US" sz="2800">
                <a:solidFill>
                  <a:srgbClr val="000099"/>
                </a:solidFill>
              </a:rPr>
              <a:t>collection of conceptual tools for describing data, data relationships, data semantics, and consistency constraints.</a:t>
            </a:r>
            <a:endParaRPr/>
          </a:p>
          <a:p>
            <a:pPr indent="-228600" lvl="0" marL="228600" rtl="0" algn="just">
              <a:lnSpc>
                <a:spcPct val="90000"/>
              </a:lnSpc>
              <a:spcBef>
                <a:spcPts val="1000"/>
              </a:spcBef>
              <a:spcAft>
                <a:spcPts val="0"/>
              </a:spcAft>
              <a:buClr>
                <a:schemeClr val="dk1"/>
              </a:buClr>
              <a:buSzPts val="2800"/>
              <a:buChar char="•"/>
            </a:pPr>
            <a:r>
              <a:rPr lang="en-US" sz="2800"/>
              <a:t>In simple terms, </a:t>
            </a:r>
            <a:r>
              <a:rPr b="1" lang="en-US" sz="2800">
                <a:solidFill>
                  <a:srgbClr val="000099"/>
                </a:solidFill>
              </a:rPr>
              <a:t>Data models define how the logical structure of a database is modeled  </a:t>
            </a:r>
            <a:r>
              <a:rPr lang="en-US" sz="2800"/>
              <a:t>that is Data models define </a:t>
            </a:r>
            <a:r>
              <a:rPr b="1" lang="en-US" sz="2800">
                <a:solidFill>
                  <a:srgbClr val="C00000"/>
                </a:solidFill>
              </a:rPr>
              <a:t>how data is connected to each other and how they are processed and stored inside the system.</a:t>
            </a:r>
            <a:endParaRPr/>
          </a:p>
          <a:p>
            <a:pPr indent="-228600" lvl="0" marL="228600" rtl="0" algn="just">
              <a:lnSpc>
                <a:spcPct val="90000"/>
              </a:lnSpc>
              <a:spcBef>
                <a:spcPts val="1000"/>
              </a:spcBef>
              <a:spcAft>
                <a:spcPts val="0"/>
              </a:spcAft>
              <a:buClr>
                <a:schemeClr val="dk1"/>
              </a:buClr>
              <a:buSzPts val="2800"/>
              <a:buChar char="•"/>
            </a:pPr>
            <a:r>
              <a:rPr lang="en-US" sz="2800"/>
              <a:t>Data Models are </a:t>
            </a:r>
            <a:r>
              <a:rPr b="1" lang="en-US" sz="2800">
                <a:solidFill>
                  <a:srgbClr val="000099"/>
                </a:solidFill>
              </a:rPr>
              <a:t>fundamental entities to introduce abstraction in a DBMS.</a:t>
            </a:r>
            <a:endParaRPr/>
          </a:p>
          <a:p>
            <a:pPr indent="-228600" lvl="0" marL="228600" rtl="0" algn="just">
              <a:lnSpc>
                <a:spcPct val="90000"/>
              </a:lnSpc>
              <a:spcBef>
                <a:spcPts val="1000"/>
              </a:spcBef>
              <a:spcAft>
                <a:spcPts val="0"/>
              </a:spcAft>
              <a:buClr>
                <a:schemeClr val="dk1"/>
              </a:buClr>
              <a:buSzPts val="2800"/>
              <a:buChar char="•"/>
            </a:pPr>
            <a:r>
              <a:rPr b="1" lang="en-US" sz="2800"/>
              <a:t>Categories of Data Models </a:t>
            </a:r>
            <a:endParaRPr/>
          </a:p>
          <a:p>
            <a:pPr indent="-228600" lvl="0" marL="228600" rtl="0" algn="just">
              <a:lnSpc>
                <a:spcPct val="90000"/>
              </a:lnSpc>
              <a:spcBef>
                <a:spcPts val="1000"/>
              </a:spcBef>
              <a:spcAft>
                <a:spcPts val="0"/>
              </a:spcAft>
              <a:buClr>
                <a:srgbClr val="000099"/>
              </a:buClr>
              <a:buSzPts val="2800"/>
              <a:buChar char="•"/>
            </a:pPr>
            <a:r>
              <a:rPr b="1" lang="en-US" sz="2800">
                <a:solidFill>
                  <a:srgbClr val="000099"/>
                </a:solidFill>
              </a:rPr>
              <a:t>High-level </a:t>
            </a:r>
            <a:r>
              <a:rPr lang="en-US" sz="2800">
                <a:solidFill>
                  <a:srgbClr val="000099"/>
                </a:solidFill>
              </a:rPr>
              <a:t>or </a:t>
            </a:r>
            <a:r>
              <a:rPr b="1" lang="en-US" sz="2800">
                <a:solidFill>
                  <a:srgbClr val="000099"/>
                </a:solidFill>
              </a:rPr>
              <a:t>conceptual data models </a:t>
            </a:r>
            <a:r>
              <a:rPr lang="en-US" sz="2800"/>
              <a:t>provide concepts that are </a:t>
            </a:r>
            <a:r>
              <a:rPr b="1" lang="en-US" sz="2800">
                <a:solidFill>
                  <a:srgbClr val="C00000"/>
                </a:solidFill>
              </a:rPr>
              <a:t>close to the way many users perceive data</a:t>
            </a:r>
            <a:r>
              <a:rPr b="1" lang="en-US">
                <a:solidFill>
                  <a:srgbClr val="C00000"/>
                </a:solidFill>
              </a:rPr>
              <a:t>.</a:t>
            </a:r>
            <a:r>
              <a:rPr b="1" lang="en-US" sz="2800">
                <a:solidFill>
                  <a:srgbClr val="C00000"/>
                </a:solidFill>
              </a:rPr>
              <a:t> </a:t>
            </a:r>
            <a:endParaRPr/>
          </a:p>
          <a:p>
            <a:pPr indent="-228600" lvl="0" marL="228600" rtl="0" algn="just">
              <a:lnSpc>
                <a:spcPct val="90000"/>
              </a:lnSpc>
              <a:spcBef>
                <a:spcPts val="1000"/>
              </a:spcBef>
              <a:spcAft>
                <a:spcPts val="0"/>
              </a:spcAft>
              <a:buClr>
                <a:schemeClr val="dk1"/>
              </a:buClr>
              <a:buSzPts val="2800"/>
              <a:buChar char="•"/>
            </a:pPr>
            <a:r>
              <a:rPr lang="en-US" sz="2800"/>
              <a:t>whereas </a:t>
            </a:r>
            <a:r>
              <a:rPr b="1" lang="en-US" sz="2800">
                <a:solidFill>
                  <a:srgbClr val="000099"/>
                </a:solidFill>
              </a:rPr>
              <a:t>low-level </a:t>
            </a:r>
            <a:r>
              <a:rPr lang="en-US" sz="2800">
                <a:solidFill>
                  <a:srgbClr val="000099"/>
                </a:solidFill>
              </a:rPr>
              <a:t>or </a:t>
            </a:r>
            <a:r>
              <a:rPr b="1" lang="en-US" sz="2800">
                <a:solidFill>
                  <a:srgbClr val="000099"/>
                </a:solidFill>
              </a:rPr>
              <a:t>physical data models </a:t>
            </a:r>
            <a:r>
              <a:rPr lang="en-US" sz="2800"/>
              <a:t>provide concepts that </a:t>
            </a:r>
            <a:r>
              <a:rPr b="1" lang="en-US" sz="2800">
                <a:solidFill>
                  <a:srgbClr val="C00000"/>
                </a:solidFill>
              </a:rPr>
              <a:t>describe the details of how data is stored in the computer.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301" name="Google Shape;301;p30"/>
          <p:cNvSpPr txBox="1"/>
          <p:nvPr>
            <p:ph idx="1" type="body"/>
          </p:nvPr>
        </p:nvSpPr>
        <p:spPr>
          <a:xfrm>
            <a:off x="440635" y="1531937"/>
            <a:ext cx="8189016" cy="508089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610B38"/>
              </a:buClr>
              <a:buSzPct val="100000"/>
              <a:buChar char="•"/>
            </a:pPr>
            <a:r>
              <a:rPr b="1" i="0" lang="en-US">
                <a:solidFill>
                  <a:srgbClr val="610B38"/>
                </a:solidFill>
              </a:rPr>
              <a:t>Specialization</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rPr>
              <a:t>Specialization is a </a:t>
            </a:r>
            <a:r>
              <a:rPr b="1" i="0" lang="en-US">
                <a:solidFill>
                  <a:srgbClr val="000099"/>
                </a:solidFill>
              </a:rPr>
              <a:t>top-down approach</a:t>
            </a:r>
            <a:r>
              <a:rPr b="0" i="0" lang="en-US">
                <a:solidFill>
                  <a:srgbClr val="000000"/>
                </a:solidFill>
              </a:rPr>
              <a:t>, and it is opposite to Generalization. In specialization, </a:t>
            </a:r>
            <a:r>
              <a:rPr b="1" i="0" lang="en-US">
                <a:solidFill>
                  <a:srgbClr val="000099"/>
                </a:solidFill>
              </a:rPr>
              <a:t>one higher level entity can be broken down into two lower level entities.</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Specialization is used to identify the subset of an entity set that shares some distinguishing characteristics</a:t>
            </a:r>
            <a:r>
              <a:rPr b="0" i="0" lang="en-US">
                <a:solidFill>
                  <a:srgbClr val="000000"/>
                </a:solidFill>
              </a:rPr>
              <a:t>.</a:t>
            </a:r>
            <a:endParaRPr/>
          </a:p>
          <a:p>
            <a:pPr indent="-228600" lvl="0" marL="228600" rtl="0" algn="just">
              <a:lnSpc>
                <a:spcPct val="90000"/>
              </a:lnSpc>
              <a:spcBef>
                <a:spcPts val="1000"/>
              </a:spcBef>
              <a:spcAft>
                <a:spcPts val="0"/>
              </a:spcAft>
              <a:buClr>
                <a:srgbClr val="000000"/>
              </a:buClr>
              <a:buSzPct val="100000"/>
              <a:buFont typeface="Arial"/>
              <a:buChar char="•"/>
            </a:pPr>
            <a:r>
              <a:rPr b="0" i="0" lang="en-US">
                <a:solidFill>
                  <a:srgbClr val="000000"/>
                </a:solidFill>
              </a:rPr>
              <a:t>Normally, the superclass is defined first, the subclass and its related attributes are defined next, and relationship set are then added.</a:t>
            </a:r>
            <a:endParaRPr/>
          </a:p>
          <a:p>
            <a:pPr indent="-228600" lvl="0" marL="228600" rtl="0" algn="just">
              <a:lnSpc>
                <a:spcPct val="90000"/>
              </a:lnSpc>
              <a:spcBef>
                <a:spcPts val="1000"/>
              </a:spcBef>
              <a:spcAft>
                <a:spcPts val="0"/>
              </a:spcAft>
              <a:buClr>
                <a:srgbClr val="333333"/>
              </a:buClr>
              <a:buSzPct val="100000"/>
              <a:buChar char="•"/>
            </a:pPr>
            <a:r>
              <a:rPr b="1" i="0" lang="en-US">
                <a:solidFill>
                  <a:srgbClr val="333333"/>
                </a:solidFill>
              </a:rPr>
              <a:t>For example:</a:t>
            </a:r>
            <a:r>
              <a:rPr b="0" i="0" lang="en-US">
                <a:solidFill>
                  <a:srgbClr val="333333"/>
                </a:solidFill>
              </a:rPr>
              <a:t> </a:t>
            </a:r>
            <a:r>
              <a:rPr b="1" i="0" lang="en-US">
                <a:solidFill>
                  <a:srgbClr val="C00000"/>
                </a:solidFill>
              </a:rPr>
              <a:t>In an Employee management system, EMPLOYEE entity can be specialized as TESTER or DEVELOPER based on what role they play in the company.</a:t>
            </a:r>
            <a:endParaRPr/>
          </a:p>
          <a:p>
            <a:pPr indent="0" lvl="0" marL="0" rtl="0" algn="l">
              <a:lnSpc>
                <a:spcPct val="90000"/>
              </a:lnSpc>
              <a:spcBef>
                <a:spcPts val="1000"/>
              </a:spcBef>
              <a:spcAft>
                <a:spcPts val="0"/>
              </a:spcAft>
              <a:buClr>
                <a:srgbClr val="C00000"/>
              </a:buClr>
              <a:buSzPct val="100000"/>
              <a:buNone/>
            </a:pPr>
            <a:br>
              <a:rPr b="1" lang="en-US">
                <a:solidFill>
                  <a:srgbClr val="C00000"/>
                </a:solidFill>
              </a:rPr>
            </a:br>
            <a:endParaRPr b="1" i="0">
              <a:solidFill>
                <a:srgbClr val="C00000"/>
              </a:solidFill>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DBMS Specialization" id="302" name="Google Shape;302;p30"/>
          <p:cNvPicPr preferRelativeResize="0"/>
          <p:nvPr/>
        </p:nvPicPr>
        <p:blipFill rotWithShape="1">
          <a:blip r:embed="rId3">
            <a:alphaModFix/>
          </a:blip>
          <a:srcRect b="0" l="0" r="0" t="0"/>
          <a:stretch/>
        </p:blipFill>
        <p:spPr>
          <a:xfrm>
            <a:off x="8786191" y="1126020"/>
            <a:ext cx="3233532" cy="3943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212035" y="20637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308" name="Google Shape;308;p31"/>
          <p:cNvSpPr txBox="1"/>
          <p:nvPr>
            <p:ph idx="1" type="body"/>
          </p:nvPr>
        </p:nvSpPr>
        <p:spPr>
          <a:xfrm>
            <a:off x="427383" y="1333155"/>
            <a:ext cx="8189016" cy="277502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222426"/>
              </a:buClr>
              <a:buSzPct val="100000"/>
              <a:buChar char="•"/>
            </a:pPr>
            <a:r>
              <a:rPr b="1" i="0" lang="en-US">
                <a:solidFill>
                  <a:srgbClr val="222426"/>
                </a:solidFill>
              </a:rPr>
              <a:t>Aggregation</a:t>
            </a:r>
            <a:endParaRPr/>
          </a:p>
          <a:p>
            <a:pPr indent="-228600" lvl="0" marL="228600" rtl="0" algn="just">
              <a:lnSpc>
                <a:spcPct val="90000"/>
              </a:lnSpc>
              <a:spcBef>
                <a:spcPts val="1000"/>
              </a:spcBef>
              <a:spcAft>
                <a:spcPts val="0"/>
              </a:spcAft>
              <a:buClr>
                <a:srgbClr val="222426"/>
              </a:buClr>
              <a:buSzPct val="100000"/>
              <a:buChar char="•"/>
            </a:pPr>
            <a:r>
              <a:rPr b="1" i="0" lang="en-US">
                <a:solidFill>
                  <a:srgbClr val="222426"/>
                </a:solidFill>
              </a:rPr>
              <a:t>Aggregation</a:t>
            </a:r>
            <a:r>
              <a:rPr b="0" i="0" lang="en-US">
                <a:solidFill>
                  <a:srgbClr val="222426"/>
                </a:solidFill>
              </a:rPr>
              <a:t> is a process in which a </a:t>
            </a:r>
            <a:r>
              <a:rPr b="1" i="0" lang="en-US">
                <a:solidFill>
                  <a:srgbClr val="000099"/>
                </a:solidFill>
              </a:rPr>
              <a:t>single entity alone is not able to make sense in a relationship so the relationship of two entities acts as one entity.</a:t>
            </a:r>
            <a:endParaRPr/>
          </a:p>
          <a:p>
            <a:pPr indent="-228600" lvl="0" marL="228600" rtl="0" algn="just">
              <a:lnSpc>
                <a:spcPct val="90000"/>
              </a:lnSpc>
              <a:spcBef>
                <a:spcPts val="1000"/>
              </a:spcBef>
              <a:spcAft>
                <a:spcPts val="0"/>
              </a:spcAft>
              <a:buClr>
                <a:srgbClr val="222222"/>
              </a:buClr>
              <a:buSzPct val="100000"/>
              <a:buChar char="•"/>
            </a:pPr>
            <a:r>
              <a:rPr b="0" i="0" lang="en-US">
                <a:solidFill>
                  <a:srgbClr val="222222"/>
                </a:solidFill>
                <a:latin typeface="Calibri"/>
                <a:ea typeface="Calibri"/>
                <a:cs typeface="Calibri"/>
                <a:sym typeface="Calibri"/>
              </a:rPr>
              <a:t>Aggregation can be defined as a procedure for </a:t>
            </a:r>
            <a:r>
              <a:rPr b="1" i="0" lang="en-US">
                <a:solidFill>
                  <a:srgbClr val="000099"/>
                </a:solidFill>
                <a:latin typeface="Calibri"/>
                <a:ea typeface="Calibri"/>
                <a:cs typeface="Calibri"/>
                <a:sym typeface="Calibri"/>
              </a:rPr>
              <a:t>combining multiple entities into a single one.</a:t>
            </a:r>
            <a:r>
              <a:rPr b="0" i="0" lang="en-US">
                <a:solidFill>
                  <a:srgbClr val="222222"/>
                </a:solidFill>
                <a:latin typeface="Calibri"/>
                <a:ea typeface="Calibri"/>
                <a:cs typeface="Calibri"/>
                <a:sym typeface="Calibri"/>
              </a:rPr>
              <a:t> In database management, it is a design system performed to model relationships between a group of entities and another relationship. Its main motive is treating these relationships as a single one. </a:t>
            </a:r>
            <a:endParaRPr b="1" i="0">
              <a:solidFill>
                <a:srgbClr val="000099"/>
              </a:solidFill>
            </a:endParaRPr>
          </a:p>
        </p:txBody>
      </p:sp>
      <p:pic>
        <p:nvPicPr>
          <p:cNvPr descr="DBMS Aggregration Example" id="309" name="Google Shape;309;p31"/>
          <p:cNvPicPr preferRelativeResize="0"/>
          <p:nvPr/>
        </p:nvPicPr>
        <p:blipFill rotWithShape="1">
          <a:blip r:embed="rId3">
            <a:alphaModFix/>
          </a:blip>
          <a:srcRect b="0" l="0" r="0" t="0"/>
          <a:stretch/>
        </p:blipFill>
        <p:spPr>
          <a:xfrm>
            <a:off x="7429500" y="0"/>
            <a:ext cx="4762500" cy="4762500"/>
          </a:xfrm>
          <a:prstGeom prst="rect">
            <a:avLst/>
          </a:prstGeom>
          <a:noFill/>
          <a:ln>
            <a:noFill/>
          </a:ln>
        </p:spPr>
      </p:pic>
      <p:sp>
        <p:nvSpPr>
          <p:cNvPr id="310" name="Google Shape;310;p31"/>
          <p:cNvSpPr txBox="1"/>
          <p:nvPr/>
        </p:nvSpPr>
        <p:spPr>
          <a:xfrm>
            <a:off x="212035" y="4108176"/>
            <a:ext cx="11539330" cy="2597424"/>
          </a:xfrm>
          <a:prstGeom prst="rect">
            <a:avLst/>
          </a:prstGeom>
          <a:noFill/>
          <a:ln>
            <a:noFill/>
          </a:ln>
        </p:spPr>
        <p:txBody>
          <a:bodyPr anchorCtr="0" anchor="t" bIns="45700" lIns="91425" spcFirstLastPara="1" rIns="91425" wrap="square" tIns="45700">
            <a:normAutofit fontScale="92500"/>
          </a:bodyPr>
          <a:lstStyle/>
          <a:p>
            <a:pPr indent="-228600" lvl="0" marL="228600" marR="0" rtl="0" algn="just">
              <a:lnSpc>
                <a:spcPct val="90000"/>
              </a:lnSpc>
              <a:spcBef>
                <a:spcPts val="0"/>
              </a:spcBef>
              <a:spcAft>
                <a:spcPts val="0"/>
              </a:spcAft>
              <a:buClr>
                <a:srgbClr val="222426"/>
              </a:buClr>
              <a:buSzPct val="100000"/>
              <a:buFont typeface="Arial"/>
              <a:buChar char="•"/>
            </a:pPr>
            <a:r>
              <a:rPr b="0" i="0" lang="en-US" sz="2800" u="none" cap="none" strike="noStrike">
                <a:solidFill>
                  <a:srgbClr val="222426"/>
                </a:solidFill>
                <a:latin typeface="Calibri"/>
                <a:ea typeface="Calibri"/>
                <a:cs typeface="Calibri"/>
                <a:sym typeface="Calibri"/>
              </a:rPr>
              <a:t>In real world, we know that a manager not only manages the employee working under them but he has to manage the project as well. In such scenario if entity “Manager” makes a “manages” relationship with either “Employee” or “Project” entity alone then it will not make any sense because he has to manage both. In these cases the relationship of two entities acts as one entity. In our example, the relationship “Works-On” between “Employee” &amp; “Project” acts as one entity that has a relationship “Manages” with the entity “Manager”.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212035" y="20637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i="0" lang="en-US" sz="3600" u="none" strike="noStrike">
                <a:latin typeface="Calibri"/>
                <a:ea typeface="Calibri"/>
                <a:cs typeface="Calibri"/>
                <a:sym typeface="Calibri"/>
              </a:rPr>
              <a:t>Extended ER Model</a:t>
            </a:r>
            <a:endParaRPr b="1" sz="3600">
              <a:latin typeface="Calibri"/>
              <a:ea typeface="Calibri"/>
              <a:cs typeface="Calibri"/>
              <a:sym typeface="Calibri"/>
            </a:endParaRPr>
          </a:p>
        </p:txBody>
      </p:sp>
      <p:sp>
        <p:nvSpPr>
          <p:cNvPr id="316" name="Google Shape;316;p32"/>
          <p:cNvSpPr txBox="1"/>
          <p:nvPr>
            <p:ph idx="1" type="body"/>
          </p:nvPr>
        </p:nvSpPr>
        <p:spPr>
          <a:xfrm>
            <a:off x="427383" y="1333155"/>
            <a:ext cx="8189016" cy="27750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1" i="0" lang="en-US">
                <a:solidFill>
                  <a:srgbClr val="000000"/>
                </a:solidFill>
              </a:rPr>
              <a:t>Category or Union</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rPr>
              <a:t>Relationship of one super or sub class with more than one super class.</a:t>
            </a:r>
            <a:endParaRPr/>
          </a:p>
        </p:txBody>
      </p:sp>
      <p:sp>
        <p:nvSpPr>
          <p:cNvPr id="317" name="Google Shape;317;p32"/>
          <p:cNvSpPr txBox="1"/>
          <p:nvPr/>
        </p:nvSpPr>
        <p:spPr>
          <a:xfrm>
            <a:off x="212035" y="5035616"/>
            <a:ext cx="11539330" cy="900459"/>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Nunito"/>
                <a:ea typeface="Nunito"/>
                <a:cs typeface="Nunito"/>
                <a:sym typeface="Nunito"/>
              </a:rPr>
              <a:t>Owner is the subset of two super class: Vehicle and House.</a:t>
            </a:r>
            <a:endParaRPr b="0" i="0" sz="2800" u="none" cap="none" strike="noStrike">
              <a:solidFill>
                <a:schemeClr val="dk1"/>
              </a:solidFill>
              <a:latin typeface="Calibri"/>
              <a:ea typeface="Calibri"/>
              <a:cs typeface="Calibri"/>
              <a:sym typeface="Calibri"/>
            </a:endParaRPr>
          </a:p>
        </p:txBody>
      </p:sp>
      <p:pic>
        <p:nvPicPr>
          <p:cNvPr id="318" name="Google Shape;318;p32"/>
          <p:cNvPicPr preferRelativeResize="0"/>
          <p:nvPr/>
        </p:nvPicPr>
        <p:blipFill rotWithShape="1">
          <a:blip r:embed="rId3">
            <a:alphaModFix/>
          </a:blip>
          <a:srcRect b="0" l="0" r="0" t="0"/>
          <a:stretch/>
        </p:blipFill>
        <p:spPr>
          <a:xfrm>
            <a:off x="3674786" y="2233612"/>
            <a:ext cx="6429375" cy="2563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24" name="Google Shape;324;p33"/>
          <p:cNvSpPr txBox="1"/>
          <p:nvPr>
            <p:ph idx="1" type="body"/>
          </p:nvPr>
        </p:nvSpPr>
        <p:spPr>
          <a:xfrm>
            <a:off x="331304" y="1113182"/>
            <a:ext cx="11569148" cy="547314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0" i="0" lang="en-US"/>
              <a:t>Keys are very important part of Relational database model. They are used </a:t>
            </a:r>
            <a:r>
              <a:rPr b="1" i="0" lang="en-US">
                <a:solidFill>
                  <a:srgbClr val="000099"/>
                </a:solidFill>
              </a:rPr>
              <a:t>to establish and identify relationships between tables </a:t>
            </a:r>
            <a:r>
              <a:rPr b="0" i="0" lang="en-US"/>
              <a:t>and also to uniquely identify any record or row of data inside a table.</a:t>
            </a:r>
            <a:endParaRPr/>
          </a:p>
          <a:p>
            <a:pPr indent="-228600" lvl="0" marL="228600" rtl="0" algn="just">
              <a:lnSpc>
                <a:spcPct val="90000"/>
              </a:lnSpc>
              <a:spcBef>
                <a:spcPts val="1000"/>
              </a:spcBef>
              <a:spcAft>
                <a:spcPts val="0"/>
              </a:spcAft>
              <a:buClr>
                <a:schemeClr val="dk1"/>
              </a:buClr>
              <a:buSzPct val="100000"/>
              <a:buChar char="•"/>
            </a:pPr>
            <a:r>
              <a:rPr b="0" i="0" lang="en-US"/>
              <a:t>A </a:t>
            </a:r>
            <a:r>
              <a:rPr b="1" i="0" lang="en-US">
                <a:solidFill>
                  <a:srgbClr val="000099"/>
                </a:solidFill>
              </a:rPr>
              <a:t>Key can be a single attribute or a group of attributes</a:t>
            </a:r>
            <a:r>
              <a:rPr b="0" i="0" lang="en-US"/>
              <a:t>, where the combination may act as a key.</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Why are the Keys Required?</a:t>
            </a:r>
            <a:endParaRPr/>
          </a:p>
          <a:p>
            <a:pPr indent="-228600" lvl="0" marL="228600" rtl="0" algn="just">
              <a:lnSpc>
                <a:spcPct val="90000"/>
              </a:lnSpc>
              <a:spcBef>
                <a:spcPts val="1000"/>
              </a:spcBef>
              <a:spcAft>
                <a:spcPts val="0"/>
              </a:spcAft>
              <a:buClr>
                <a:schemeClr val="dk1"/>
              </a:buClr>
              <a:buSzPct val="100000"/>
              <a:buChar char="•"/>
            </a:pPr>
            <a:r>
              <a:rPr lang="en-US"/>
              <a:t>It is </a:t>
            </a:r>
            <a:r>
              <a:rPr b="1" lang="en-US">
                <a:solidFill>
                  <a:srgbClr val="000099"/>
                </a:solidFill>
              </a:rPr>
              <a:t>used to uniquely identify any record or row of data from the table.</a:t>
            </a:r>
            <a:endParaRPr/>
          </a:p>
          <a:p>
            <a:pPr indent="-228600" lvl="0" marL="228600" rtl="0" algn="just">
              <a:lnSpc>
                <a:spcPct val="90000"/>
              </a:lnSpc>
              <a:spcBef>
                <a:spcPts val="1000"/>
              </a:spcBef>
              <a:spcAft>
                <a:spcPts val="0"/>
              </a:spcAft>
              <a:buClr>
                <a:schemeClr val="dk1"/>
              </a:buClr>
              <a:buSzPct val="100000"/>
              <a:buChar char="•"/>
            </a:pPr>
            <a:r>
              <a:rPr lang="en-US"/>
              <a:t>A table in a database represents a collection of records. Tables generally extends to thousands of </a:t>
            </a:r>
            <a:r>
              <a:rPr b="1" lang="en-US">
                <a:solidFill>
                  <a:srgbClr val="000099"/>
                </a:solidFill>
              </a:rPr>
              <a:t>records stored in them, unsorted and unorganized.</a:t>
            </a:r>
            <a:endParaRPr/>
          </a:p>
          <a:p>
            <a:pPr indent="-228600" lvl="0" marL="228600" rtl="0" algn="just">
              <a:lnSpc>
                <a:spcPct val="90000"/>
              </a:lnSpc>
              <a:spcBef>
                <a:spcPts val="1000"/>
              </a:spcBef>
              <a:spcAft>
                <a:spcPts val="0"/>
              </a:spcAft>
              <a:buClr>
                <a:schemeClr val="dk1"/>
              </a:buClr>
              <a:buSzPct val="100000"/>
              <a:buChar char="•"/>
            </a:pPr>
            <a:r>
              <a:rPr lang="en-US"/>
              <a:t>Now to fetch any particular record from such dataset, you will have to apply some conditions, </a:t>
            </a:r>
            <a:r>
              <a:rPr b="1" lang="en-US">
                <a:solidFill>
                  <a:srgbClr val="C00000"/>
                </a:solidFill>
              </a:rPr>
              <a:t>but what if there is duplicate data present and every time you try to fetch some data by applying certain condition, you get the wrong data.</a:t>
            </a:r>
            <a:r>
              <a:rPr lang="en-US"/>
              <a:t> How many trials before you get the right data?</a:t>
            </a:r>
            <a:endParaRPr/>
          </a:p>
          <a:p>
            <a:pPr indent="-228600" lvl="0" marL="228600" rtl="0" algn="just">
              <a:lnSpc>
                <a:spcPct val="90000"/>
              </a:lnSpc>
              <a:spcBef>
                <a:spcPts val="1000"/>
              </a:spcBef>
              <a:spcAft>
                <a:spcPts val="0"/>
              </a:spcAft>
              <a:buClr>
                <a:schemeClr val="dk1"/>
              </a:buClr>
              <a:buSzPct val="100000"/>
              <a:buChar char="•"/>
            </a:pPr>
            <a:r>
              <a:rPr lang="en-US"/>
              <a:t>To </a:t>
            </a:r>
            <a:r>
              <a:rPr b="1" lang="en-US">
                <a:solidFill>
                  <a:srgbClr val="000099"/>
                </a:solidFill>
              </a:rPr>
              <a:t>avoid all this, Keys are defined to easily identify any row of data in a table</a:t>
            </a:r>
            <a:r>
              <a:rPr lang="en-US">
                <a:solidFill>
                  <a:srgbClr val="000099"/>
                </a:solidFill>
              </a:rPr>
              <a:t>.</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30" name="Google Shape;330;p34"/>
          <p:cNvSpPr txBox="1"/>
          <p:nvPr>
            <p:ph idx="1" type="body"/>
          </p:nvPr>
        </p:nvSpPr>
        <p:spPr>
          <a:xfrm>
            <a:off x="331304" y="1948070"/>
            <a:ext cx="8348870" cy="463825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i="0" lang="en-US"/>
              <a:t>Primary Key</a:t>
            </a:r>
            <a:endParaRPr/>
          </a:p>
          <a:p>
            <a:pPr indent="-228600" lvl="0" marL="228600" rtl="0" algn="l">
              <a:lnSpc>
                <a:spcPct val="90000"/>
              </a:lnSpc>
              <a:spcBef>
                <a:spcPts val="1000"/>
              </a:spcBef>
              <a:spcAft>
                <a:spcPts val="0"/>
              </a:spcAft>
              <a:buClr>
                <a:schemeClr val="dk1"/>
              </a:buClr>
              <a:buSzPts val="2800"/>
              <a:buChar char="•"/>
            </a:pPr>
            <a:r>
              <a:rPr b="0" i="0" lang="en-US"/>
              <a:t>It is the first key used to identify one and only one instance of an entity uniquely. An entity can contain multiple keys.</a:t>
            </a:r>
            <a:endParaRPr/>
          </a:p>
          <a:p>
            <a:pPr indent="-228600" lvl="0" marL="228600" rtl="0" algn="just">
              <a:lnSpc>
                <a:spcPct val="90000"/>
              </a:lnSpc>
              <a:spcBef>
                <a:spcPts val="1000"/>
              </a:spcBef>
              <a:spcAft>
                <a:spcPts val="0"/>
              </a:spcAft>
              <a:buClr>
                <a:schemeClr val="dk1"/>
              </a:buClr>
              <a:buSzPts val="2800"/>
              <a:buFont typeface="Arial"/>
              <a:buChar char="•"/>
            </a:pPr>
            <a:r>
              <a:rPr b="0" i="0" lang="en-US"/>
              <a:t>In the </a:t>
            </a:r>
            <a:r>
              <a:rPr b="1" i="0" lang="en-US">
                <a:solidFill>
                  <a:srgbClr val="000099"/>
                </a:solidFill>
              </a:rPr>
              <a:t>EMPLOYEE table, ID can be the primary key </a:t>
            </a:r>
            <a:r>
              <a:rPr b="0" i="0" lang="en-US"/>
              <a:t>since it is unique for each employee. In the EMPLOYEE table, </a:t>
            </a:r>
            <a:r>
              <a:rPr b="1" i="0" lang="en-US">
                <a:solidFill>
                  <a:srgbClr val="000099"/>
                </a:solidFill>
              </a:rPr>
              <a:t>we can even select License_Number and Passport_Number as primary keys since they are also unique.</a:t>
            </a:r>
            <a:endParaRPr/>
          </a:p>
          <a:p>
            <a:pPr indent="-228600" lvl="0" marL="228600" rtl="0" algn="just">
              <a:lnSpc>
                <a:spcPct val="90000"/>
              </a:lnSpc>
              <a:spcBef>
                <a:spcPts val="1000"/>
              </a:spcBef>
              <a:spcAft>
                <a:spcPts val="0"/>
              </a:spcAft>
              <a:buClr>
                <a:schemeClr val="dk1"/>
              </a:buClr>
              <a:buSzPts val="2800"/>
              <a:buFont typeface="Arial"/>
              <a:buChar char="•"/>
            </a:pPr>
            <a:r>
              <a:rPr b="0" i="0" lang="en-US"/>
              <a:t>For each entity, the </a:t>
            </a:r>
            <a:r>
              <a:rPr b="1" i="0" lang="en-US">
                <a:solidFill>
                  <a:srgbClr val="000099"/>
                </a:solidFill>
              </a:rPr>
              <a:t>primary key selection is based on requirements and developers.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Keys" id="331" name="Google Shape;331;p34"/>
          <p:cNvPicPr preferRelativeResize="0"/>
          <p:nvPr/>
        </p:nvPicPr>
        <p:blipFill rotWithShape="1">
          <a:blip r:embed="rId3">
            <a:alphaModFix/>
          </a:blip>
          <a:srcRect b="0" l="0" r="0" t="0"/>
          <a:stretch/>
        </p:blipFill>
        <p:spPr>
          <a:xfrm>
            <a:off x="2597426" y="142980"/>
            <a:ext cx="9210261" cy="1676399"/>
          </a:xfrm>
          <a:prstGeom prst="rect">
            <a:avLst/>
          </a:prstGeom>
          <a:noFill/>
          <a:ln>
            <a:noFill/>
          </a:ln>
        </p:spPr>
      </p:pic>
      <p:pic>
        <p:nvPicPr>
          <p:cNvPr id="332" name="Google Shape;332;p34"/>
          <p:cNvPicPr preferRelativeResize="0"/>
          <p:nvPr/>
        </p:nvPicPr>
        <p:blipFill rotWithShape="1">
          <a:blip r:embed="rId4">
            <a:alphaModFix/>
          </a:blip>
          <a:srcRect b="0" l="0" r="0" t="0"/>
          <a:stretch/>
        </p:blipFill>
        <p:spPr>
          <a:xfrm>
            <a:off x="8940248" y="2250798"/>
            <a:ext cx="2920448" cy="33416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38" name="Google Shape;338;p35"/>
          <p:cNvSpPr txBox="1"/>
          <p:nvPr>
            <p:ph idx="1" type="body"/>
          </p:nvPr>
        </p:nvSpPr>
        <p:spPr>
          <a:xfrm>
            <a:off x="331304" y="1948070"/>
            <a:ext cx="8348870" cy="463825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2. Candidate key</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A </a:t>
            </a:r>
            <a:r>
              <a:rPr b="1" i="0" lang="en-US">
                <a:solidFill>
                  <a:srgbClr val="000099"/>
                </a:solidFill>
              </a:rPr>
              <a:t>candidate key is an attribute or set of attributes that can uniquely identify a tuple.</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Except for the primary key, the remaining attributes are considered a candidate key. </a:t>
            </a:r>
            <a:r>
              <a:rPr b="0" i="0" lang="en-US"/>
              <a:t>The candidate keys are as strong as the primary key.</a:t>
            </a:r>
            <a:endParaRPr/>
          </a:p>
          <a:p>
            <a:pPr indent="-228600" lvl="0" marL="228600" rtl="0" algn="just">
              <a:lnSpc>
                <a:spcPct val="90000"/>
              </a:lnSpc>
              <a:spcBef>
                <a:spcPts val="1000"/>
              </a:spcBef>
              <a:spcAft>
                <a:spcPts val="0"/>
              </a:spcAft>
              <a:buClr>
                <a:schemeClr val="dk1"/>
              </a:buClr>
              <a:buSzPct val="100000"/>
              <a:buChar char="•"/>
            </a:pPr>
            <a:r>
              <a:rPr b="1" i="0" lang="en-US"/>
              <a:t>For example:</a:t>
            </a:r>
            <a:r>
              <a:rPr b="0" i="0" lang="en-US"/>
              <a:t> In the EMPLOYEE table, id is best suited for the primary key. The rest of the attributes, like SSN, Passport_Number, License_Number, etc., are considered a candidate key.</a:t>
            </a:r>
            <a:endParaRPr/>
          </a:p>
          <a:p>
            <a:pPr indent="-228600" lvl="0" marL="228600" rtl="0" algn="l">
              <a:lnSpc>
                <a:spcPct val="90000"/>
              </a:lnSpc>
              <a:spcBef>
                <a:spcPts val="1000"/>
              </a:spcBef>
              <a:spcAft>
                <a:spcPts val="0"/>
              </a:spcAft>
              <a:buClr>
                <a:srgbClr val="C00000"/>
              </a:buClr>
              <a:buSzPct val="100000"/>
              <a:buChar char="•"/>
            </a:pPr>
            <a:r>
              <a:rPr b="1" lang="en-US">
                <a:solidFill>
                  <a:srgbClr val="C00000"/>
                </a:solidFill>
              </a:rPr>
              <a:t>Primary key column value can not be null, Candidate key column can have null value.</a:t>
            </a:r>
            <a:endParaRPr/>
          </a:p>
        </p:txBody>
      </p:sp>
      <p:pic>
        <p:nvPicPr>
          <p:cNvPr descr="DBMS Keys" id="339" name="Google Shape;339;p35"/>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id="340" name="Google Shape;340;p35"/>
          <p:cNvPicPr preferRelativeResize="0"/>
          <p:nvPr/>
        </p:nvPicPr>
        <p:blipFill rotWithShape="1">
          <a:blip r:embed="rId4">
            <a:alphaModFix/>
          </a:blip>
          <a:srcRect b="0" l="0" r="0" t="0"/>
          <a:stretch/>
        </p:blipFill>
        <p:spPr>
          <a:xfrm>
            <a:off x="8825949" y="2607986"/>
            <a:ext cx="2981738" cy="30904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46" name="Google Shape;346;p36"/>
          <p:cNvSpPr txBox="1"/>
          <p:nvPr>
            <p:ph idx="1" type="body"/>
          </p:nvPr>
        </p:nvSpPr>
        <p:spPr>
          <a:xfrm>
            <a:off x="331304" y="1948070"/>
            <a:ext cx="8348870" cy="463825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3. Super Key</a:t>
            </a:r>
            <a:endParaRPr/>
          </a:p>
          <a:p>
            <a:pPr indent="-228600" lvl="0" marL="228600" rtl="0" algn="just">
              <a:lnSpc>
                <a:spcPct val="90000"/>
              </a:lnSpc>
              <a:spcBef>
                <a:spcPts val="1000"/>
              </a:spcBef>
              <a:spcAft>
                <a:spcPts val="0"/>
              </a:spcAft>
              <a:buClr>
                <a:schemeClr val="dk1"/>
              </a:buClr>
              <a:buSzPts val="2800"/>
              <a:buChar char="•"/>
            </a:pPr>
            <a:r>
              <a:rPr b="0" i="0" lang="en-US"/>
              <a:t>Super key is </a:t>
            </a:r>
            <a:r>
              <a:rPr b="1" i="0" lang="en-US">
                <a:solidFill>
                  <a:srgbClr val="000099"/>
                </a:solidFill>
              </a:rPr>
              <a:t>an attribute set that can uniquely identify a tuple. A super key is a superset of a candidate key.</a:t>
            </a:r>
            <a:endParaRPr/>
          </a:p>
          <a:p>
            <a:pPr indent="-228600" lvl="0" marL="228600" rtl="0" algn="just">
              <a:lnSpc>
                <a:spcPct val="90000"/>
              </a:lnSpc>
              <a:spcBef>
                <a:spcPts val="1000"/>
              </a:spcBef>
              <a:spcAft>
                <a:spcPts val="0"/>
              </a:spcAft>
              <a:buClr>
                <a:schemeClr val="dk1"/>
              </a:buClr>
              <a:buSzPts val="2800"/>
              <a:buChar char="•"/>
            </a:pPr>
            <a:r>
              <a:rPr b="0" i="0" lang="en-US"/>
              <a:t>The super key would be EMPLOYEE-ID (EMPLOYEE_ID, EMPLOYEE-NAME), etc.</a:t>
            </a:r>
            <a:endParaRPr/>
          </a:p>
          <a:p>
            <a:pPr indent="-228600" lvl="0" marL="228600" rtl="0" algn="just">
              <a:lnSpc>
                <a:spcPct val="90000"/>
              </a:lnSpc>
              <a:spcBef>
                <a:spcPts val="1000"/>
              </a:spcBef>
              <a:spcAft>
                <a:spcPts val="0"/>
              </a:spcAft>
              <a:buClr>
                <a:srgbClr val="C00000"/>
              </a:buClr>
              <a:buSzPts val="2800"/>
              <a:buChar char="•"/>
            </a:pPr>
            <a:r>
              <a:rPr b="1" i="0" lang="en-US">
                <a:solidFill>
                  <a:srgbClr val="C00000"/>
                </a:solidFill>
              </a:rPr>
              <a:t>It is the superset of all such attributes that can uniquely identify the table. It is the subset or the part of the Super key.</a:t>
            </a:r>
            <a:endParaRPr/>
          </a:p>
        </p:txBody>
      </p:sp>
      <p:pic>
        <p:nvPicPr>
          <p:cNvPr descr="DBMS Keys" id="347" name="Google Shape;347;p36"/>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id="348" name="Google Shape;348;p36"/>
          <p:cNvPicPr preferRelativeResize="0"/>
          <p:nvPr/>
        </p:nvPicPr>
        <p:blipFill rotWithShape="1">
          <a:blip r:embed="rId4">
            <a:alphaModFix/>
          </a:blip>
          <a:srcRect b="0" l="0" r="0" t="0"/>
          <a:stretch/>
        </p:blipFill>
        <p:spPr>
          <a:xfrm>
            <a:off x="9429750" y="2271712"/>
            <a:ext cx="1924050" cy="2314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54" name="Google Shape;354;p37"/>
          <p:cNvSpPr txBox="1"/>
          <p:nvPr>
            <p:ph idx="1" type="body"/>
          </p:nvPr>
        </p:nvSpPr>
        <p:spPr>
          <a:xfrm>
            <a:off x="318052" y="1854616"/>
            <a:ext cx="6268279" cy="463825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1" i="0" lang="en-US"/>
              <a:t>4. Foreign key</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Foreign keys are the column of the table used to point to the primary key of another table.</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Every </a:t>
            </a:r>
            <a:r>
              <a:rPr b="1" i="0" lang="en-US">
                <a:solidFill>
                  <a:srgbClr val="000099"/>
                </a:solidFill>
              </a:rPr>
              <a:t>employee works in a specific department </a:t>
            </a:r>
            <a:r>
              <a:rPr b="0" i="0" lang="en-US"/>
              <a:t>in a company, and employee and department are two different entities. So </a:t>
            </a:r>
            <a:r>
              <a:rPr b="1" i="0" lang="en-US">
                <a:solidFill>
                  <a:srgbClr val="C00000"/>
                </a:solidFill>
              </a:rPr>
              <a:t>we can't store the department's information in the employee table. </a:t>
            </a:r>
            <a:r>
              <a:rPr b="1" i="0" lang="en-US">
                <a:solidFill>
                  <a:srgbClr val="000099"/>
                </a:solidFill>
              </a:rPr>
              <a:t>That's why we link these two tables through the primary key of one table.</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We add the primary key of the DEPARTMENT table, Department_Id, as a new attribute in the EMPLOYEE table.</a:t>
            </a:r>
            <a:endParaRPr/>
          </a:p>
          <a:p>
            <a:pPr indent="-228600" lvl="0" marL="228600" rtl="0" algn="just">
              <a:lnSpc>
                <a:spcPct val="90000"/>
              </a:lnSpc>
              <a:spcBef>
                <a:spcPts val="1000"/>
              </a:spcBef>
              <a:spcAft>
                <a:spcPts val="0"/>
              </a:spcAft>
              <a:buClr>
                <a:schemeClr val="dk1"/>
              </a:buClr>
              <a:buSzPct val="100000"/>
              <a:buFont typeface="Arial"/>
              <a:buChar char="•"/>
            </a:pPr>
            <a:r>
              <a:rPr b="0" i="0" lang="en-US"/>
              <a:t>In the EMPLOYEE table, Department_Id is the foreign key, and both the tables are related.</a:t>
            </a:r>
            <a:endParaRPr/>
          </a:p>
        </p:txBody>
      </p:sp>
      <p:pic>
        <p:nvPicPr>
          <p:cNvPr descr="DBMS Keys" id="355" name="Google Shape;355;p37"/>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descr="DBMS Keys" id="356" name="Google Shape;356;p37"/>
          <p:cNvPicPr preferRelativeResize="0"/>
          <p:nvPr/>
        </p:nvPicPr>
        <p:blipFill rotWithShape="1">
          <a:blip r:embed="rId4">
            <a:alphaModFix/>
          </a:blip>
          <a:srcRect b="0" l="0" r="0" t="0"/>
          <a:stretch/>
        </p:blipFill>
        <p:spPr>
          <a:xfrm>
            <a:off x="6352346" y="1957387"/>
            <a:ext cx="5715000" cy="2943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62" name="Google Shape;362;p38"/>
          <p:cNvSpPr txBox="1"/>
          <p:nvPr>
            <p:ph idx="1" type="body"/>
          </p:nvPr>
        </p:nvSpPr>
        <p:spPr>
          <a:xfrm>
            <a:off x="238539" y="1854616"/>
            <a:ext cx="6586331" cy="463825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Char char="•"/>
            </a:pPr>
            <a:r>
              <a:rPr b="1" i="0" lang="en-US"/>
              <a:t>5. Alternate key</a:t>
            </a:r>
            <a:endParaRPr/>
          </a:p>
          <a:p>
            <a:pPr indent="-228600" lvl="0" marL="228600" rtl="0" algn="just">
              <a:lnSpc>
                <a:spcPct val="90000"/>
              </a:lnSpc>
              <a:spcBef>
                <a:spcPts val="1000"/>
              </a:spcBef>
              <a:spcAft>
                <a:spcPts val="0"/>
              </a:spcAft>
              <a:buClr>
                <a:schemeClr val="dk1"/>
              </a:buClr>
              <a:buSzPct val="100000"/>
              <a:buChar char="•"/>
            </a:pPr>
            <a:r>
              <a:rPr b="0" i="0" lang="en-US"/>
              <a:t>The </a:t>
            </a:r>
            <a:r>
              <a:rPr b="1" i="0" lang="en-US"/>
              <a:t>candidate key which are not selected as primary key are known as secondary keys or alternative keys.</a:t>
            </a:r>
            <a:endParaRPr/>
          </a:p>
          <a:p>
            <a:pPr indent="-228600" lvl="0" marL="228600" rtl="0" algn="just">
              <a:lnSpc>
                <a:spcPct val="90000"/>
              </a:lnSpc>
              <a:spcBef>
                <a:spcPts val="1000"/>
              </a:spcBef>
              <a:spcAft>
                <a:spcPts val="0"/>
              </a:spcAft>
              <a:buClr>
                <a:schemeClr val="dk1"/>
              </a:buClr>
              <a:buSzPct val="100000"/>
              <a:buChar char="•"/>
            </a:pPr>
            <a:r>
              <a:rPr b="0" i="0" lang="en-US"/>
              <a:t>One key is chosen as the primary key from candidate keys, and the remaining candidate key, if it exists, is termed the alternate key. </a:t>
            </a:r>
            <a:r>
              <a:rPr b="1" i="0" lang="en-US"/>
              <a:t>In other words,</a:t>
            </a:r>
            <a:r>
              <a:rPr b="0" i="0" lang="en-US"/>
              <a:t> </a:t>
            </a:r>
            <a:r>
              <a:rPr b="1" i="0" lang="en-US">
                <a:solidFill>
                  <a:srgbClr val="C00000"/>
                </a:solidFill>
              </a:rPr>
              <a:t>the total number of the alternate keys is the total number of candidate keys minus the primary key. </a:t>
            </a:r>
            <a:endParaRPr/>
          </a:p>
          <a:p>
            <a:pPr indent="-228600" lvl="0" marL="228600" rtl="0" algn="just">
              <a:lnSpc>
                <a:spcPct val="90000"/>
              </a:lnSpc>
              <a:spcBef>
                <a:spcPts val="1000"/>
              </a:spcBef>
              <a:spcAft>
                <a:spcPts val="0"/>
              </a:spcAft>
              <a:buClr>
                <a:schemeClr val="dk1"/>
              </a:buClr>
              <a:buSzPct val="100000"/>
              <a:buChar char="•"/>
            </a:pPr>
            <a:r>
              <a:rPr b="1" i="0" lang="en-US"/>
              <a:t>For example,</a:t>
            </a:r>
            <a:r>
              <a:rPr b="0" i="0" lang="en-US"/>
              <a:t> employee relation has two attributes, Employee_Id and PAN_No, that act as candidate keys. In this relation, Employee_Id is chosen as the primary key, so the other candidate key, PAN_No, acts as the Alternate key.</a:t>
            </a:r>
            <a:endParaRPr/>
          </a:p>
        </p:txBody>
      </p:sp>
      <p:pic>
        <p:nvPicPr>
          <p:cNvPr descr="DBMS Keys" id="363" name="Google Shape;363;p38"/>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descr="DBMS Keys" id="364" name="Google Shape;364;p38"/>
          <p:cNvPicPr preferRelativeResize="0"/>
          <p:nvPr/>
        </p:nvPicPr>
        <p:blipFill rotWithShape="1">
          <a:blip r:embed="rId4">
            <a:alphaModFix/>
          </a:blip>
          <a:srcRect b="0" l="0" r="0" t="0"/>
          <a:stretch/>
        </p:blipFill>
        <p:spPr>
          <a:xfrm>
            <a:off x="6824870" y="1811546"/>
            <a:ext cx="4938090" cy="2038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70" name="Google Shape;370;p39"/>
          <p:cNvSpPr txBox="1"/>
          <p:nvPr>
            <p:ph idx="1" type="body"/>
          </p:nvPr>
        </p:nvSpPr>
        <p:spPr>
          <a:xfrm>
            <a:off x="238539" y="1854616"/>
            <a:ext cx="6586331" cy="463825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i="0" lang="en-US"/>
              <a:t>6. Composite key</a:t>
            </a:r>
            <a:endParaRPr/>
          </a:p>
          <a:p>
            <a:pPr indent="-228600" lvl="0" marL="228600" rtl="0" algn="just">
              <a:lnSpc>
                <a:spcPct val="90000"/>
              </a:lnSpc>
              <a:spcBef>
                <a:spcPts val="1000"/>
              </a:spcBef>
              <a:spcAft>
                <a:spcPts val="0"/>
              </a:spcAft>
              <a:buClr>
                <a:schemeClr val="dk1"/>
              </a:buClr>
              <a:buSzPct val="100000"/>
              <a:buChar char="•"/>
            </a:pPr>
            <a:r>
              <a:rPr b="0" i="0" lang="en-US"/>
              <a:t>Whenever a primary key consists of </a:t>
            </a:r>
            <a:r>
              <a:rPr b="1" i="0" lang="en-US">
                <a:solidFill>
                  <a:srgbClr val="000099"/>
                </a:solidFill>
              </a:rPr>
              <a:t>more than one attribute, it is known as a composite key. </a:t>
            </a:r>
            <a:r>
              <a:rPr i="0" lang="en-US"/>
              <a:t>This</a:t>
            </a:r>
            <a:r>
              <a:rPr b="0" i="0" lang="en-US"/>
              <a:t> key is also known as Concatenated Key.</a:t>
            </a:r>
            <a:endParaRPr/>
          </a:p>
          <a:p>
            <a:pPr indent="-228600" lvl="0" marL="228600" rtl="0" algn="just">
              <a:lnSpc>
                <a:spcPct val="90000"/>
              </a:lnSpc>
              <a:spcBef>
                <a:spcPts val="1000"/>
              </a:spcBef>
              <a:spcAft>
                <a:spcPts val="0"/>
              </a:spcAft>
              <a:buClr>
                <a:schemeClr val="dk1"/>
              </a:buClr>
              <a:buSzPct val="100000"/>
              <a:buChar char="•"/>
            </a:pPr>
            <a:r>
              <a:rPr b="0" i="0" lang="en-US"/>
              <a:t>But the attributes which together form the </a:t>
            </a:r>
            <a:r>
              <a:rPr b="1" i="0" lang="en-US">
                <a:solidFill>
                  <a:srgbClr val="C00000"/>
                </a:solidFill>
              </a:rPr>
              <a:t>Composite key are not a key independently or individually.</a:t>
            </a:r>
            <a:endParaRPr/>
          </a:p>
          <a:p>
            <a:pPr indent="-228600" lvl="0" marL="228600" rtl="0" algn="just">
              <a:lnSpc>
                <a:spcPct val="90000"/>
              </a:lnSpc>
              <a:spcBef>
                <a:spcPts val="1000"/>
              </a:spcBef>
              <a:spcAft>
                <a:spcPts val="0"/>
              </a:spcAft>
              <a:buClr>
                <a:schemeClr val="dk1"/>
              </a:buClr>
              <a:buSzPct val="100000"/>
              <a:buChar char="•"/>
            </a:pPr>
            <a:r>
              <a:rPr b="1" i="0" lang="en-US"/>
              <a:t>For example,</a:t>
            </a:r>
            <a:r>
              <a:rPr b="0" i="0" lang="en-US"/>
              <a:t>  Score table which stores the marks scored by a student in a particular subject.</a:t>
            </a:r>
            <a:endParaRPr/>
          </a:p>
          <a:p>
            <a:pPr indent="-228600" lvl="0" marL="228600" rtl="0" algn="just">
              <a:lnSpc>
                <a:spcPct val="90000"/>
              </a:lnSpc>
              <a:spcBef>
                <a:spcPts val="1000"/>
              </a:spcBef>
              <a:spcAft>
                <a:spcPts val="0"/>
              </a:spcAft>
              <a:buClr>
                <a:schemeClr val="dk1"/>
              </a:buClr>
              <a:buSzPct val="100000"/>
              <a:buChar char="•"/>
            </a:pPr>
            <a:r>
              <a:rPr b="0" i="0" lang="en-US"/>
              <a:t>In this table student_id and subject_id together will form the primary key, hence it is a composite key.</a:t>
            </a:r>
            <a:endParaRPr/>
          </a:p>
        </p:txBody>
      </p:sp>
      <p:pic>
        <p:nvPicPr>
          <p:cNvPr descr="DBMS Keys" id="371" name="Google Shape;371;p39"/>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id="372" name="Google Shape;372;p39"/>
          <p:cNvPicPr preferRelativeResize="0"/>
          <p:nvPr/>
        </p:nvPicPr>
        <p:blipFill rotWithShape="1">
          <a:blip r:embed="rId4">
            <a:alphaModFix/>
          </a:blip>
          <a:srcRect b="0" l="0" r="0" t="0"/>
          <a:stretch/>
        </p:blipFill>
        <p:spPr>
          <a:xfrm>
            <a:off x="7089914" y="2041524"/>
            <a:ext cx="4641988" cy="308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strike="noStrike">
                <a:latin typeface="Calibri"/>
                <a:ea typeface="Calibri"/>
                <a:cs typeface="Calibri"/>
                <a:sym typeface="Calibri"/>
              </a:rPr>
              <a:t>Entity Relationship (ER) Model</a:t>
            </a:r>
            <a:br>
              <a:rPr b="1" i="0" lang="en-US" sz="4400" u="none" strike="noStrike"/>
            </a:br>
            <a:endParaRPr/>
          </a:p>
        </p:txBody>
      </p:sp>
      <p:sp>
        <p:nvSpPr>
          <p:cNvPr id="103" name="Google Shape;103;p4"/>
          <p:cNvSpPr txBox="1"/>
          <p:nvPr>
            <p:ph idx="1" type="body"/>
          </p:nvPr>
        </p:nvSpPr>
        <p:spPr>
          <a:xfrm>
            <a:off x="318052" y="1166191"/>
            <a:ext cx="11396870" cy="5326684"/>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Font typeface="Arial"/>
              <a:buChar char="•"/>
            </a:pPr>
            <a:r>
              <a:rPr b="0" i="0" lang="en-US">
                <a:solidFill>
                  <a:srgbClr val="000000"/>
                </a:solidFill>
              </a:rPr>
              <a:t>ER model stands for an </a:t>
            </a:r>
            <a:r>
              <a:rPr b="1" i="0" lang="en-US">
                <a:solidFill>
                  <a:srgbClr val="000099"/>
                </a:solidFill>
              </a:rPr>
              <a:t>Entity-Relationship model. </a:t>
            </a:r>
            <a:endParaRPr/>
          </a:p>
          <a:p>
            <a:pPr indent="-228600" lvl="0" marL="228600" rtl="0" algn="just">
              <a:lnSpc>
                <a:spcPct val="90000"/>
              </a:lnSpc>
              <a:spcBef>
                <a:spcPts val="1000"/>
              </a:spcBef>
              <a:spcAft>
                <a:spcPts val="0"/>
              </a:spcAft>
              <a:buClr>
                <a:srgbClr val="222426"/>
              </a:buClr>
              <a:buSzPts val="2800"/>
              <a:buFont typeface="Arial"/>
              <a:buChar char="•"/>
            </a:pPr>
            <a:r>
              <a:rPr b="0" i="0" lang="en-US">
                <a:solidFill>
                  <a:srgbClr val="222426"/>
                </a:solidFill>
              </a:rPr>
              <a:t>An </a:t>
            </a:r>
            <a:r>
              <a:rPr b="1" i="0" lang="en-US">
                <a:solidFill>
                  <a:srgbClr val="222426"/>
                </a:solidFill>
              </a:rPr>
              <a:t>Entity–relationship model (ER model)</a:t>
            </a:r>
            <a:r>
              <a:rPr b="0" i="0" lang="en-US">
                <a:solidFill>
                  <a:srgbClr val="222426"/>
                </a:solidFill>
              </a:rPr>
              <a:t> </a:t>
            </a:r>
            <a:r>
              <a:rPr b="1" i="0" lang="en-US">
                <a:solidFill>
                  <a:srgbClr val="000099"/>
                </a:solidFill>
              </a:rPr>
              <a:t>describes the structure of a database with the help of a diagram</a:t>
            </a:r>
            <a:r>
              <a:rPr b="0" i="0" lang="en-US">
                <a:solidFill>
                  <a:srgbClr val="222426"/>
                </a:solidFill>
              </a:rPr>
              <a:t>, which is known as </a:t>
            </a:r>
            <a:r>
              <a:rPr b="1" i="0" lang="en-US">
                <a:solidFill>
                  <a:srgbClr val="222426"/>
                </a:solidFill>
              </a:rPr>
              <a:t>Entity Relationship Diagram (ER Diagram)</a:t>
            </a:r>
            <a:r>
              <a:rPr b="0" i="0" lang="en-US">
                <a:solidFill>
                  <a:srgbClr val="222426"/>
                </a:solidFill>
              </a:rPr>
              <a:t>. </a:t>
            </a:r>
            <a:endParaRPr/>
          </a:p>
          <a:p>
            <a:pPr indent="-228600" lvl="0" marL="228600" rtl="0" algn="just">
              <a:lnSpc>
                <a:spcPct val="90000"/>
              </a:lnSpc>
              <a:spcBef>
                <a:spcPts val="1000"/>
              </a:spcBef>
              <a:spcAft>
                <a:spcPts val="0"/>
              </a:spcAft>
              <a:buClr>
                <a:srgbClr val="222426"/>
              </a:buClr>
              <a:buSzPts val="2800"/>
              <a:buFont typeface="Arial"/>
              <a:buChar char="•"/>
            </a:pPr>
            <a:r>
              <a:rPr b="0" i="0" lang="en-US">
                <a:solidFill>
                  <a:srgbClr val="222426"/>
                </a:solidFill>
              </a:rPr>
              <a:t>An ER model is a </a:t>
            </a:r>
            <a:r>
              <a:rPr b="1" i="0" lang="en-US">
                <a:solidFill>
                  <a:srgbClr val="000099"/>
                </a:solidFill>
              </a:rPr>
              <a:t>design or blueprint of a database </a:t>
            </a:r>
            <a:r>
              <a:rPr b="0" i="0" lang="en-US">
                <a:solidFill>
                  <a:srgbClr val="222426"/>
                </a:solidFill>
              </a:rPr>
              <a:t>that can later be implemented as a database. </a:t>
            </a:r>
            <a:endParaRPr b="0" i="0">
              <a:solidFill>
                <a:srgbClr val="000000"/>
              </a:solidFill>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It is a high-level data model. </a:t>
            </a:r>
            <a:r>
              <a:rPr b="1" i="0" lang="en-US">
                <a:solidFill>
                  <a:srgbClr val="000099"/>
                </a:solidFill>
              </a:rPr>
              <a:t>This model is used to define the data elements and relationship for a specified system.</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latin typeface="Inter"/>
                <a:ea typeface="Inter"/>
                <a:cs typeface="Inter"/>
                <a:sym typeface="Inter"/>
              </a:rPr>
              <a:t>It </a:t>
            </a:r>
            <a:r>
              <a:rPr b="1" i="0" lang="en-US">
                <a:solidFill>
                  <a:srgbClr val="000099"/>
                </a:solidFill>
                <a:latin typeface="Inter"/>
                <a:ea typeface="Inter"/>
                <a:cs typeface="Inter"/>
                <a:sym typeface="Inter"/>
              </a:rPr>
              <a:t>helps developers to design the conceptual design </a:t>
            </a:r>
            <a:r>
              <a:rPr b="0" i="0" lang="en-US">
                <a:solidFill>
                  <a:srgbClr val="000000"/>
                </a:solidFill>
                <a:latin typeface="Inter"/>
                <a:ea typeface="Inter"/>
                <a:cs typeface="Inter"/>
                <a:sym typeface="Inter"/>
              </a:rPr>
              <a:t>or you can say the </a:t>
            </a:r>
            <a:r>
              <a:rPr b="1" i="0" lang="en-US">
                <a:solidFill>
                  <a:srgbClr val="C00000"/>
                </a:solidFill>
                <a:latin typeface="Inter"/>
                <a:ea typeface="Inter"/>
                <a:cs typeface="Inter"/>
                <a:sym typeface="Inter"/>
              </a:rPr>
              <a:t>logical design of the system from a data perspective.</a:t>
            </a:r>
            <a:endParaRPr/>
          </a:p>
          <a:p>
            <a:pPr indent="-228600" lvl="0" marL="228600" rtl="0" algn="just">
              <a:lnSpc>
                <a:spcPct val="90000"/>
              </a:lnSpc>
              <a:spcBef>
                <a:spcPts val="1000"/>
              </a:spcBef>
              <a:spcAft>
                <a:spcPts val="0"/>
              </a:spcAft>
              <a:buClr>
                <a:srgbClr val="000000"/>
              </a:buClr>
              <a:buSzPts val="2800"/>
              <a:buFont typeface="Arial"/>
              <a:buChar char="•"/>
            </a:pPr>
            <a:r>
              <a:rPr b="0" i="0" lang="en-US">
                <a:solidFill>
                  <a:srgbClr val="000000"/>
                </a:solidFill>
              </a:rPr>
              <a:t>In ER modeling, </a:t>
            </a:r>
            <a:r>
              <a:rPr b="1" i="0" lang="en-US">
                <a:solidFill>
                  <a:srgbClr val="000099"/>
                </a:solidFill>
              </a:rPr>
              <a:t>the database structure is portrayed as a diagram </a:t>
            </a:r>
            <a:r>
              <a:rPr b="0" i="0" lang="en-US">
                <a:solidFill>
                  <a:srgbClr val="000000"/>
                </a:solidFill>
              </a:rPr>
              <a:t>called an entity-relationship diagram.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132522" y="365125"/>
            <a:ext cx="112212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529"/>
              </a:buClr>
              <a:buSzPts val="4400"/>
              <a:buFont typeface="Calibri"/>
              <a:buNone/>
            </a:pPr>
            <a:r>
              <a:rPr b="1" i="0" lang="en-US">
                <a:solidFill>
                  <a:srgbClr val="212529"/>
                </a:solidFill>
                <a:latin typeface="Calibri"/>
                <a:ea typeface="Calibri"/>
                <a:cs typeface="Calibri"/>
                <a:sym typeface="Calibri"/>
              </a:rPr>
              <a:t>ER Model           : Types of Keys</a:t>
            </a:r>
            <a:br>
              <a:rPr b="0" i="0" lang="en-US">
                <a:solidFill>
                  <a:srgbClr val="212529"/>
                </a:solidFill>
                <a:latin typeface="Calibri"/>
                <a:ea typeface="Calibri"/>
                <a:cs typeface="Calibri"/>
                <a:sym typeface="Calibri"/>
              </a:rPr>
            </a:br>
            <a:endParaRPr>
              <a:latin typeface="Calibri"/>
              <a:ea typeface="Calibri"/>
              <a:cs typeface="Calibri"/>
              <a:sym typeface="Calibri"/>
            </a:endParaRPr>
          </a:p>
        </p:txBody>
      </p:sp>
      <p:sp>
        <p:nvSpPr>
          <p:cNvPr id="378" name="Google Shape;378;p40"/>
          <p:cNvSpPr txBox="1"/>
          <p:nvPr>
            <p:ph idx="1" type="body"/>
          </p:nvPr>
        </p:nvSpPr>
        <p:spPr>
          <a:xfrm>
            <a:off x="238539" y="1854616"/>
            <a:ext cx="6586331" cy="463825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7. Artificial key</a:t>
            </a:r>
            <a:endParaRPr/>
          </a:p>
          <a:p>
            <a:pPr indent="-228600" lvl="0" marL="228600" rtl="0" algn="just">
              <a:lnSpc>
                <a:spcPct val="90000"/>
              </a:lnSpc>
              <a:spcBef>
                <a:spcPts val="1000"/>
              </a:spcBef>
              <a:spcAft>
                <a:spcPts val="0"/>
              </a:spcAft>
              <a:buClr>
                <a:schemeClr val="dk1"/>
              </a:buClr>
              <a:buSzPct val="100000"/>
              <a:buChar char="•"/>
            </a:pPr>
            <a:r>
              <a:rPr b="0" i="0" lang="en-US"/>
              <a:t>The key created using arbitrarily assigned data are known as artificial keys. These keys are created when a primary key is large and complex and has no relationship with many other relations. </a:t>
            </a:r>
            <a:endParaRPr/>
          </a:p>
          <a:p>
            <a:pPr indent="-228600" lvl="0" marL="228600" rtl="0" algn="just">
              <a:lnSpc>
                <a:spcPct val="90000"/>
              </a:lnSpc>
              <a:spcBef>
                <a:spcPts val="1000"/>
              </a:spcBef>
              <a:spcAft>
                <a:spcPts val="0"/>
              </a:spcAft>
              <a:buClr>
                <a:schemeClr val="dk1"/>
              </a:buClr>
              <a:buSzPct val="100000"/>
              <a:buChar char="•"/>
            </a:pPr>
            <a:r>
              <a:rPr b="0" i="0" lang="en-US"/>
              <a:t>The data values of the artificial keys are usually numbered in a serial order.</a:t>
            </a:r>
            <a:endParaRPr/>
          </a:p>
          <a:p>
            <a:pPr indent="-228600" lvl="0" marL="228600" rtl="0" algn="just">
              <a:lnSpc>
                <a:spcPct val="90000"/>
              </a:lnSpc>
              <a:spcBef>
                <a:spcPts val="1000"/>
              </a:spcBef>
              <a:spcAft>
                <a:spcPts val="0"/>
              </a:spcAft>
              <a:buClr>
                <a:schemeClr val="dk1"/>
              </a:buClr>
              <a:buSzPct val="100000"/>
              <a:buChar char="•"/>
            </a:pPr>
            <a:r>
              <a:rPr b="1" i="0" lang="en-US"/>
              <a:t>For example,</a:t>
            </a:r>
            <a:r>
              <a:rPr b="0" i="0" lang="en-US"/>
              <a:t> the primary key, which is composed of Emp_ID, Emp_role, and Proj_ID, is large in employee relations. So it would be better to add a new virtual attribute to identify each tuple in the relation uniquely.</a:t>
            </a:r>
            <a:endParaRPr/>
          </a:p>
        </p:txBody>
      </p:sp>
      <p:pic>
        <p:nvPicPr>
          <p:cNvPr descr="DBMS Keys" id="379" name="Google Shape;379;p40"/>
          <p:cNvPicPr preferRelativeResize="0"/>
          <p:nvPr/>
        </p:nvPicPr>
        <p:blipFill rotWithShape="1">
          <a:blip r:embed="rId3">
            <a:alphaModFix/>
          </a:blip>
          <a:srcRect b="0" l="0" r="0" t="0"/>
          <a:stretch/>
        </p:blipFill>
        <p:spPr>
          <a:xfrm>
            <a:off x="2716696" y="14289"/>
            <a:ext cx="9210261" cy="1676399"/>
          </a:xfrm>
          <a:prstGeom prst="rect">
            <a:avLst/>
          </a:prstGeom>
          <a:noFill/>
          <a:ln>
            <a:noFill/>
          </a:ln>
        </p:spPr>
      </p:pic>
      <p:pic>
        <p:nvPicPr>
          <p:cNvPr descr="DBMS Keys" id="380" name="Google Shape;380;p40"/>
          <p:cNvPicPr preferRelativeResize="0"/>
          <p:nvPr/>
        </p:nvPicPr>
        <p:blipFill rotWithShape="1">
          <a:blip r:embed="rId4">
            <a:alphaModFix/>
          </a:blip>
          <a:srcRect b="0" l="0" r="0" t="0"/>
          <a:stretch/>
        </p:blipFill>
        <p:spPr>
          <a:xfrm>
            <a:off x="7640707" y="2041524"/>
            <a:ext cx="4286250" cy="2562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u="none" strike="noStrike">
                <a:latin typeface="Calibri"/>
                <a:ea typeface="Calibri"/>
                <a:cs typeface="Calibri"/>
                <a:sym typeface="Calibri"/>
              </a:rPr>
              <a:t>Relational Model</a:t>
            </a:r>
            <a:endParaRPr b="1">
              <a:latin typeface="Calibri"/>
              <a:ea typeface="Calibri"/>
              <a:cs typeface="Calibri"/>
              <a:sym typeface="Calibri"/>
            </a:endParaRPr>
          </a:p>
        </p:txBody>
      </p:sp>
      <p:sp>
        <p:nvSpPr>
          <p:cNvPr id="386" name="Google Shape;38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t>Relational Model was </a:t>
            </a:r>
            <a:r>
              <a:rPr b="1" i="0" lang="en-US">
                <a:solidFill>
                  <a:srgbClr val="000099"/>
                </a:solidFill>
              </a:rPr>
              <a:t>proposed by E.F. Codd to model data in the form of relations or tables. </a:t>
            </a:r>
            <a:endParaRPr/>
          </a:p>
          <a:p>
            <a:pPr indent="-228600" lvl="0" marL="228600" rtl="0" algn="just">
              <a:lnSpc>
                <a:spcPct val="90000"/>
              </a:lnSpc>
              <a:spcBef>
                <a:spcPts val="1000"/>
              </a:spcBef>
              <a:spcAft>
                <a:spcPts val="0"/>
              </a:spcAft>
              <a:buClr>
                <a:schemeClr val="dk1"/>
              </a:buClr>
              <a:buSzPts val="2800"/>
              <a:buChar char="•"/>
            </a:pPr>
            <a:r>
              <a:rPr b="0" i="0" lang="en-US"/>
              <a:t>After designing the conceptual model of Database using ER diagram, we need to convert the conceptual model in the relational model which can be implemented using any RDBMS languages like Oracle SQL, MySQL etc.</a:t>
            </a:r>
            <a:endParaRPr/>
          </a:p>
          <a:p>
            <a:pPr indent="-228600" lvl="0" marL="228600" rtl="0" algn="just">
              <a:lnSpc>
                <a:spcPct val="90000"/>
              </a:lnSpc>
              <a:spcBef>
                <a:spcPts val="1000"/>
              </a:spcBef>
              <a:spcAft>
                <a:spcPts val="0"/>
              </a:spcAft>
              <a:buClr>
                <a:srgbClr val="000099"/>
              </a:buClr>
              <a:buSzPts val="2800"/>
              <a:buChar char="•"/>
            </a:pPr>
            <a:r>
              <a:rPr b="1" i="0" lang="en-US">
                <a:solidFill>
                  <a:srgbClr val="000099"/>
                </a:solidFill>
              </a:rPr>
              <a:t>Relational Model represents how data is stored in Relational Databases</a:t>
            </a:r>
            <a:r>
              <a:rPr b="0" i="0" lang="en-US"/>
              <a:t>.  A relational database stores data in the form of relations (tables).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u="none" strike="noStrike">
                <a:latin typeface="Calibri"/>
                <a:ea typeface="Calibri"/>
                <a:cs typeface="Calibri"/>
                <a:sym typeface="Calibri"/>
              </a:rPr>
              <a:t>Relational Model</a:t>
            </a:r>
            <a:endParaRPr b="1">
              <a:latin typeface="Calibri"/>
              <a:ea typeface="Calibri"/>
              <a:cs typeface="Calibri"/>
              <a:sym typeface="Calibri"/>
            </a:endParaRPr>
          </a:p>
        </p:txBody>
      </p:sp>
      <p:sp>
        <p:nvSpPr>
          <p:cNvPr id="392" name="Google Shape;392;p42"/>
          <p:cNvSpPr txBox="1"/>
          <p:nvPr>
            <p:ph idx="1" type="body"/>
          </p:nvPr>
        </p:nvSpPr>
        <p:spPr>
          <a:xfrm>
            <a:off x="135834" y="1690687"/>
            <a:ext cx="11910391" cy="480218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273239"/>
              </a:buClr>
              <a:buSzPts val="2800"/>
              <a:buChar char="•"/>
            </a:pPr>
            <a:r>
              <a:rPr b="0" i="0" lang="en-US">
                <a:solidFill>
                  <a:srgbClr val="273239"/>
                </a:solidFill>
              </a:rPr>
              <a:t>Consider a relation STUDENT with attributes</a:t>
            </a:r>
            <a:endParaRPr/>
          </a:p>
          <a:p>
            <a:pPr indent="-228600" lvl="0" marL="228600" rtl="0" algn="just">
              <a:lnSpc>
                <a:spcPct val="90000"/>
              </a:lnSpc>
              <a:spcBef>
                <a:spcPts val="1000"/>
              </a:spcBef>
              <a:spcAft>
                <a:spcPts val="0"/>
              </a:spcAft>
              <a:buClr>
                <a:srgbClr val="273239"/>
              </a:buClr>
              <a:buSzPts val="2800"/>
              <a:buChar char="•"/>
            </a:pPr>
            <a:r>
              <a:rPr b="0" i="0" lang="en-US">
                <a:solidFill>
                  <a:srgbClr val="273239"/>
                </a:solidFill>
              </a:rPr>
              <a:t> ROLL_NO, NAME, ADDRESS, PHONE and AGE shown in Table.</a:t>
            </a:r>
            <a:endParaRPr/>
          </a:p>
          <a:p>
            <a:pPr indent="-228600" lvl="0" marL="228600" rtl="0" algn="ctr">
              <a:lnSpc>
                <a:spcPct val="90000"/>
              </a:lnSpc>
              <a:spcBef>
                <a:spcPts val="1000"/>
              </a:spcBef>
              <a:spcAft>
                <a:spcPts val="0"/>
              </a:spcAft>
              <a:buClr>
                <a:srgbClr val="273239"/>
              </a:buClr>
              <a:buSzPts val="2800"/>
              <a:buChar char="•"/>
            </a:pPr>
            <a:r>
              <a:rPr b="1" i="0" lang="en-US">
                <a:solidFill>
                  <a:srgbClr val="273239"/>
                </a:solidFill>
              </a:rPr>
              <a:t>IMPORTANT TERMINOLOGIES</a:t>
            </a:r>
            <a:endParaRPr b="0" i="0">
              <a:solidFill>
                <a:srgbClr val="273239"/>
              </a:solidFill>
            </a:endParaRPr>
          </a:p>
          <a:p>
            <a:pPr indent="-228600" lvl="0" marL="228600" rtl="0" algn="l">
              <a:lnSpc>
                <a:spcPct val="90000"/>
              </a:lnSpc>
              <a:spcBef>
                <a:spcPts val="1000"/>
              </a:spcBef>
              <a:spcAft>
                <a:spcPts val="0"/>
              </a:spcAft>
              <a:buClr>
                <a:srgbClr val="273239"/>
              </a:buClr>
              <a:buSzPts val="2800"/>
              <a:buFont typeface="Arial"/>
              <a:buChar char="•"/>
            </a:pPr>
            <a:r>
              <a:rPr b="1" i="0" lang="en-US">
                <a:solidFill>
                  <a:srgbClr val="273239"/>
                </a:solidFill>
              </a:rPr>
              <a:t>Attribute:</a:t>
            </a:r>
            <a:r>
              <a:rPr b="0" i="0" lang="en-US">
                <a:solidFill>
                  <a:srgbClr val="273239"/>
                </a:solidFill>
              </a:rPr>
              <a:t> Attributes are the properties that define a relation. e.g.; </a:t>
            </a:r>
            <a:r>
              <a:rPr b="1" i="0" lang="en-US">
                <a:solidFill>
                  <a:srgbClr val="273239"/>
                </a:solidFill>
              </a:rPr>
              <a:t>ROLL_NO</a:t>
            </a:r>
            <a:r>
              <a:rPr b="0" i="0" lang="en-US">
                <a:solidFill>
                  <a:srgbClr val="273239"/>
                </a:solidFill>
              </a:rPr>
              <a:t>, </a:t>
            </a:r>
            <a:r>
              <a:rPr b="1" i="0" lang="en-US">
                <a:solidFill>
                  <a:srgbClr val="273239"/>
                </a:solidFill>
              </a:rPr>
              <a:t>NAME</a:t>
            </a:r>
            <a:endParaRPr b="0" i="0">
              <a:solidFill>
                <a:srgbClr val="273239"/>
              </a:solidFill>
            </a:endParaRPr>
          </a:p>
          <a:p>
            <a:pPr indent="-228600" lvl="0" marL="228600" rtl="0" algn="l">
              <a:lnSpc>
                <a:spcPct val="90000"/>
              </a:lnSpc>
              <a:spcBef>
                <a:spcPts val="1000"/>
              </a:spcBef>
              <a:spcAft>
                <a:spcPts val="0"/>
              </a:spcAft>
              <a:buClr>
                <a:srgbClr val="273239"/>
              </a:buClr>
              <a:buSzPts val="2800"/>
              <a:buFont typeface="Arial"/>
              <a:buChar char="•"/>
            </a:pPr>
            <a:r>
              <a:rPr b="1" i="0" lang="en-US">
                <a:solidFill>
                  <a:srgbClr val="273239"/>
                </a:solidFill>
              </a:rPr>
              <a:t>Relation Schema:</a:t>
            </a:r>
            <a:r>
              <a:rPr b="0" i="0" lang="en-US">
                <a:solidFill>
                  <a:srgbClr val="273239"/>
                </a:solidFill>
              </a:rPr>
              <a:t> </a:t>
            </a:r>
            <a:r>
              <a:rPr b="1" i="0" lang="en-US">
                <a:solidFill>
                  <a:srgbClr val="000099"/>
                </a:solidFill>
              </a:rPr>
              <a:t>A relation schema represents name of the relation with its attributes. e.g.; STUDENT (ROLL_NO, NAME, ADDRESS, PHONE and AGE) is relation schema for STUDENT.</a:t>
            </a:r>
            <a:r>
              <a:rPr b="0" i="0" lang="en-US">
                <a:solidFill>
                  <a:srgbClr val="273239"/>
                </a:solidFill>
              </a:rPr>
              <a:t> If a schema has more than 1 relation, it is called Relational Schema.</a:t>
            </a:r>
            <a:endParaRPr/>
          </a:p>
          <a:p>
            <a:pPr indent="-228600" lvl="0" marL="228600" rtl="0" algn="l">
              <a:lnSpc>
                <a:spcPct val="90000"/>
              </a:lnSpc>
              <a:spcBef>
                <a:spcPts val="1000"/>
              </a:spcBef>
              <a:spcAft>
                <a:spcPts val="0"/>
              </a:spcAft>
              <a:buClr>
                <a:srgbClr val="273239"/>
              </a:buClr>
              <a:buSzPts val="2800"/>
              <a:buFont typeface="Arial"/>
              <a:buChar char="•"/>
            </a:pPr>
            <a:r>
              <a:rPr b="1" i="0" lang="en-US">
                <a:solidFill>
                  <a:srgbClr val="273239"/>
                </a:solidFill>
              </a:rPr>
              <a:t>Tuple:</a:t>
            </a:r>
            <a:r>
              <a:rPr b="0" i="0" lang="en-US">
                <a:solidFill>
                  <a:srgbClr val="273239"/>
                </a:solidFill>
              </a:rPr>
              <a:t> </a:t>
            </a:r>
            <a:r>
              <a:rPr b="1" i="0" lang="en-US">
                <a:solidFill>
                  <a:srgbClr val="000099"/>
                </a:solidFill>
              </a:rPr>
              <a:t>Each row in the relation is known as tuple. </a:t>
            </a:r>
            <a:r>
              <a:rPr b="0" i="0" lang="en-US">
                <a:solidFill>
                  <a:srgbClr val="273239"/>
                </a:solidFill>
              </a:rPr>
              <a:t>The above relation contains 4 tuples, one of which is shown as:</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273239"/>
              </a:solidFill>
              <a:latin typeface="Arial"/>
              <a:ea typeface="Arial"/>
              <a:cs typeface="Arial"/>
              <a:sym typeface="Arial"/>
            </a:endParaRPr>
          </a:p>
          <a:p>
            <a:pPr indent="-50800" lvl="0" marL="228600" rtl="0" algn="just">
              <a:lnSpc>
                <a:spcPct val="90000"/>
              </a:lnSpc>
              <a:spcBef>
                <a:spcPts val="1000"/>
              </a:spcBef>
              <a:spcAft>
                <a:spcPts val="0"/>
              </a:spcAft>
              <a:buClr>
                <a:schemeClr val="dk1"/>
              </a:buClr>
              <a:buSzPts val="2800"/>
              <a:buNone/>
            </a:pPr>
            <a:r>
              <a:t/>
            </a:r>
            <a:endParaRPr/>
          </a:p>
        </p:txBody>
      </p:sp>
      <p:graphicFrame>
        <p:nvGraphicFramePr>
          <p:cNvPr id="393" name="Google Shape;393;p42"/>
          <p:cNvGraphicFramePr/>
          <p:nvPr/>
        </p:nvGraphicFramePr>
        <p:xfrm>
          <a:off x="7808843" y="115094"/>
          <a:ext cx="3000000" cy="3000000"/>
        </p:xfrm>
        <a:graphic>
          <a:graphicData uri="http://schemas.openxmlformats.org/drawingml/2006/table">
            <a:tbl>
              <a:tblPr>
                <a:noFill/>
                <a:tableStyleId>{E0AD8F65-203F-49AF-BE8E-B6549D7F1B6A}</a:tableStyleId>
              </a:tblPr>
              <a:tblGrid>
                <a:gridCol w="632800"/>
                <a:gridCol w="940900"/>
                <a:gridCol w="914400"/>
                <a:gridCol w="1099925"/>
                <a:gridCol w="516825"/>
              </a:tblGrid>
              <a:tr h="447375">
                <a:tc>
                  <a:txBody>
                    <a:bodyPr/>
                    <a:lstStyle/>
                    <a:p>
                      <a:pPr indent="0" lvl="0" marL="0" marR="0" rtl="0" algn="l">
                        <a:spcBef>
                          <a:spcPts val="0"/>
                        </a:spcBef>
                        <a:spcAft>
                          <a:spcPts val="0"/>
                        </a:spcAft>
                        <a:buNone/>
                      </a:pPr>
                      <a:r>
                        <a:rPr b="1" lang="en-US" sz="1250"/>
                        <a:t>ROLL_NO</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NAME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ADDRESS</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PHONE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AGE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9455123451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2</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GURGAON</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9652431543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SUJIT</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ROHTAK</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9156253131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20</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4</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SURESH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 </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394" name="Google Shape;394;p42"/>
          <p:cNvGraphicFramePr/>
          <p:nvPr/>
        </p:nvGraphicFramePr>
        <p:xfrm>
          <a:off x="5834270" y="6035675"/>
          <a:ext cx="3000000" cy="3000000"/>
        </p:xfrm>
        <a:graphic>
          <a:graphicData uri="http://schemas.openxmlformats.org/drawingml/2006/table">
            <a:tbl>
              <a:tblPr>
                <a:noFill/>
                <a:tableStyleId>{E0AD8F65-203F-49AF-BE8E-B6549D7F1B6A}</a:tableStyleId>
              </a:tblPr>
              <a:tblGrid>
                <a:gridCol w="341250"/>
                <a:gridCol w="596350"/>
                <a:gridCol w="755375"/>
                <a:gridCol w="1046925"/>
                <a:gridCol w="450575"/>
              </a:tblGrid>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9455123451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440635" y="122410"/>
            <a:ext cx="660952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u="none" strike="noStrike">
                <a:latin typeface="Calibri"/>
                <a:ea typeface="Calibri"/>
                <a:cs typeface="Calibri"/>
                <a:sym typeface="Calibri"/>
              </a:rPr>
              <a:t>Relational Model</a:t>
            </a:r>
            <a:endParaRPr b="1">
              <a:latin typeface="Calibri"/>
              <a:ea typeface="Calibri"/>
              <a:cs typeface="Calibri"/>
              <a:sym typeface="Calibri"/>
            </a:endParaRPr>
          </a:p>
        </p:txBody>
      </p:sp>
      <p:sp>
        <p:nvSpPr>
          <p:cNvPr id="400" name="Google Shape;400;p43"/>
          <p:cNvSpPr txBox="1"/>
          <p:nvPr>
            <p:ph idx="1" type="body"/>
          </p:nvPr>
        </p:nvSpPr>
        <p:spPr>
          <a:xfrm>
            <a:off x="135834" y="1060174"/>
            <a:ext cx="7537175" cy="543270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chemeClr val="dk1"/>
              </a:buClr>
              <a:buSzPct val="100000"/>
              <a:buFont typeface="Arial"/>
              <a:buChar char="•"/>
            </a:pPr>
            <a:r>
              <a:rPr b="1" i="0" lang="en-US"/>
              <a:t>Relation Instance:</a:t>
            </a:r>
            <a:r>
              <a:rPr b="0" i="0" lang="en-US"/>
              <a:t> </a:t>
            </a:r>
            <a:r>
              <a:rPr b="1" i="0" lang="en-US">
                <a:solidFill>
                  <a:srgbClr val="000099"/>
                </a:solidFill>
              </a:rPr>
              <a:t>The set of tuples of a relation at a particular instance of time is called as relation instance.</a:t>
            </a:r>
            <a:r>
              <a:rPr b="0" i="0" lang="en-US"/>
              <a:t> Table shows the relation instance of STUDENT at a particular time. It can change whenever there is insertion, deletion or updation in the database.</a:t>
            </a:r>
            <a:endParaRPr/>
          </a:p>
          <a:p>
            <a:pPr indent="-228600" lvl="0" marL="228600" rtl="0" algn="just">
              <a:lnSpc>
                <a:spcPct val="90000"/>
              </a:lnSpc>
              <a:spcBef>
                <a:spcPts val="1000"/>
              </a:spcBef>
              <a:spcAft>
                <a:spcPts val="0"/>
              </a:spcAft>
              <a:buClr>
                <a:schemeClr val="dk1"/>
              </a:buClr>
              <a:buSzPct val="100000"/>
              <a:buFont typeface="Arial"/>
              <a:buChar char="•"/>
            </a:pPr>
            <a:r>
              <a:rPr b="1" i="0" lang="en-US"/>
              <a:t>Degree:</a:t>
            </a:r>
            <a:r>
              <a:rPr b="0" i="0" lang="en-US"/>
              <a:t> </a:t>
            </a:r>
            <a:r>
              <a:rPr b="1" i="0" lang="en-US">
                <a:solidFill>
                  <a:srgbClr val="000099"/>
                </a:solidFill>
              </a:rPr>
              <a:t>The number of attributes in the relation is known as degree of the relation. </a:t>
            </a:r>
            <a:r>
              <a:rPr b="0" i="0" lang="en-US"/>
              <a:t>The </a:t>
            </a:r>
            <a:r>
              <a:rPr b="1" i="0" lang="en-US"/>
              <a:t>STUDENT</a:t>
            </a:r>
            <a:r>
              <a:rPr b="0" i="0" lang="en-US"/>
              <a:t> relation defined above has degree 5.</a:t>
            </a:r>
            <a:endParaRPr/>
          </a:p>
          <a:p>
            <a:pPr indent="-228600" lvl="0" marL="228600" rtl="0" algn="just">
              <a:lnSpc>
                <a:spcPct val="90000"/>
              </a:lnSpc>
              <a:spcBef>
                <a:spcPts val="1000"/>
              </a:spcBef>
              <a:spcAft>
                <a:spcPts val="0"/>
              </a:spcAft>
              <a:buClr>
                <a:schemeClr val="dk1"/>
              </a:buClr>
              <a:buSzPct val="100000"/>
              <a:buFont typeface="Arial"/>
              <a:buChar char="•"/>
            </a:pPr>
            <a:r>
              <a:rPr b="1" i="0" lang="en-US"/>
              <a:t>Cardinality: </a:t>
            </a:r>
            <a:r>
              <a:rPr b="1" i="0" lang="en-US">
                <a:solidFill>
                  <a:srgbClr val="000099"/>
                </a:solidFill>
              </a:rPr>
              <a:t>The number of tuples in a relation is known as cardinality. </a:t>
            </a:r>
            <a:r>
              <a:rPr b="0" i="0" lang="en-US"/>
              <a:t>The </a:t>
            </a:r>
            <a:r>
              <a:rPr b="1" i="0" lang="en-US"/>
              <a:t>STUDENT</a:t>
            </a:r>
            <a:r>
              <a:rPr b="0" i="0" lang="en-US"/>
              <a:t> relation defined above has cardinality 4.</a:t>
            </a:r>
            <a:endParaRPr/>
          </a:p>
          <a:p>
            <a:pPr indent="-228600" lvl="0" marL="228600" rtl="0" algn="just">
              <a:lnSpc>
                <a:spcPct val="90000"/>
              </a:lnSpc>
              <a:spcBef>
                <a:spcPts val="1000"/>
              </a:spcBef>
              <a:spcAft>
                <a:spcPts val="0"/>
              </a:spcAft>
              <a:buClr>
                <a:schemeClr val="dk1"/>
              </a:buClr>
              <a:buSzPct val="100000"/>
              <a:buFont typeface="Arial"/>
              <a:buChar char="•"/>
            </a:pPr>
            <a:r>
              <a:rPr b="1" i="0" lang="en-US"/>
              <a:t>Column:</a:t>
            </a:r>
            <a:r>
              <a:rPr b="0" i="0" lang="en-US"/>
              <a:t> </a:t>
            </a:r>
            <a:r>
              <a:rPr b="1" i="0" lang="en-US">
                <a:solidFill>
                  <a:srgbClr val="000099"/>
                </a:solidFill>
              </a:rPr>
              <a:t>Column represents the set of values for a particular attribute</a:t>
            </a:r>
            <a:r>
              <a:rPr b="0" i="0" lang="en-US"/>
              <a:t>. The column </a:t>
            </a:r>
            <a:r>
              <a:rPr b="1" i="0" lang="en-US"/>
              <a:t>ROLL_NO</a:t>
            </a:r>
            <a:r>
              <a:rPr b="0" i="0" lang="en-US"/>
              <a:t> is extracted from relation STUDENT.</a:t>
            </a:r>
            <a:endParaRPr/>
          </a:p>
          <a:p>
            <a:pPr indent="-228600" lvl="0" marL="228600" rtl="0" algn="just">
              <a:lnSpc>
                <a:spcPct val="90000"/>
              </a:lnSpc>
              <a:spcBef>
                <a:spcPts val="1000"/>
              </a:spcBef>
              <a:spcAft>
                <a:spcPts val="0"/>
              </a:spcAft>
              <a:buClr>
                <a:schemeClr val="dk1"/>
              </a:buClr>
              <a:buSzPct val="100000"/>
              <a:buChar char="•"/>
            </a:pPr>
            <a:r>
              <a:rPr b="1" i="0" lang="en-US"/>
              <a:t>NULL Values:</a:t>
            </a:r>
            <a:r>
              <a:rPr b="0" i="0" lang="en-US"/>
              <a:t> </a:t>
            </a:r>
            <a:r>
              <a:rPr b="1" i="0" lang="en-US">
                <a:solidFill>
                  <a:srgbClr val="000099"/>
                </a:solidFill>
              </a:rPr>
              <a:t>The value which is not known or unavailable is called NULL value. </a:t>
            </a:r>
            <a:r>
              <a:rPr b="0" i="0" lang="en-US"/>
              <a:t>It is represented by blank space. e.g.; PHONE of STUDENT having ROLL_NO 4 is NULL. </a:t>
            </a:r>
            <a:endParaRPr/>
          </a:p>
          <a:p>
            <a:pPr indent="-77470" lvl="0" marL="228600" rtl="0" algn="just">
              <a:lnSpc>
                <a:spcPct val="90000"/>
              </a:lnSpc>
              <a:spcBef>
                <a:spcPts val="1000"/>
              </a:spcBef>
              <a:spcAft>
                <a:spcPts val="0"/>
              </a:spcAft>
              <a:buClr>
                <a:schemeClr val="dk1"/>
              </a:buClr>
              <a:buSzPct val="100000"/>
              <a:buFont typeface="Arial"/>
              <a:buNone/>
            </a:pPr>
            <a:r>
              <a:t/>
            </a:r>
            <a:endParaRPr b="0" i="0"/>
          </a:p>
          <a:p>
            <a:pPr indent="-77470" lvl="0" marL="228600" rtl="0" algn="l">
              <a:lnSpc>
                <a:spcPct val="90000"/>
              </a:lnSpc>
              <a:spcBef>
                <a:spcPts val="1000"/>
              </a:spcBef>
              <a:spcAft>
                <a:spcPts val="0"/>
              </a:spcAft>
              <a:buClr>
                <a:schemeClr val="dk1"/>
              </a:buClr>
              <a:buSzPct val="100000"/>
              <a:buFont typeface="Arial"/>
              <a:buNone/>
            </a:pPr>
            <a:r>
              <a:t/>
            </a:r>
            <a:endParaRPr b="0" i="0">
              <a:solidFill>
                <a:srgbClr val="273239"/>
              </a:solidFill>
              <a:latin typeface="Arial"/>
              <a:ea typeface="Arial"/>
              <a:cs typeface="Arial"/>
              <a:sym typeface="Arial"/>
            </a:endParaRPr>
          </a:p>
          <a:p>
            <a:pPr indent="-77470" lvl="0" marL="228600" rtl="0" algn="just">
              <a:lnSpc>
                <a:spcPct val="90000"/>
              </a:lnSpc>
              <a:spcBef>
                <a:spcPts val="1000"/>
              </a:spcBef>
              <a:spcAft>
                <a:spcPts val="0"/>
              </a:spcAft>
              <a:buClr>
                <a:schemeClr val="dk1"/>
              </a:buClr>
              <a:buSzPct val="100000"/>
              <a:buNone/>
            </a:pPr>
            <a:r>
              <a:t/>
            </a:r>
            <a:endParaRPr/>
          </a:p>
        </p:txBody>
      </p:sp>
      <p:graphicFrame>
        <p:nvGraphicFramePr>
          <p:cNvPr id="401" name="Google Shape;401;p43"/>
          <p:cNvGraphicFramePr/>
          <p:nvPr/>
        </p:nvGraphicFramePr>
        <p:xfrm>
          <a:off x="7808843" y="115094"/>
          <a:ext cx="3000000" cy="3000000"/>
        </p:xfrm>
        <a:graphic>
          <a:graphicData uri="http://schemas.openxmlformats.org/drawingml/2006/table">
            <a:tbl>
              <a:tblPr>
                <a:noFill/>
                <a:tableStyleId>{E0AD8F65-203F-49AF-BE8E-B6549D7F1B6A}</a:tableStyleId>
              </a:tblPr>
              <a:tblGrid>
                <a:gridCol w="632800"/>
                <a:gridCol w="940900"/>
                <a:gridCol w="914400"/>
                <a:gridCol w="1099925"/>
                <a:gridCol w="516825"/>
              </a:tblGrid>
              <a:tr h="447375">
                <a:tc>
                  <a:txBody>
                    <a:bodyPr/>
                    <a:lstStyle/>
                    <a:p>
                      <a:pPr indent="0" lvl="0" marL="0" marR="0" rtl="0" algn="l">
                        <a:spcBef>
                          <a:spcPts val="0"/>
                        </a:spcBef>
                        <a:spcAft>
                          <a:spcPts val="0"/>
                        </a:spcAft>
                        <a:buNone/>
                      </a:pPr>
                      <a:r>
                        <a:rPr b="1" lang="en-US" sz="1250"/>
                        <a:t>ROLL_NO</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NAME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ADDRESS</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PHONE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AGE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9455123451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2</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GURGAON</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9652431543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SUJIT</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ROHTAK</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9156253131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20</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4</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SURESH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 </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402" name="Google Shape;402;p43"/>
          <p:cNvGraphicFramePr/>
          <p:nvPr/>
        </p:nvGraphicFramePr>
        <p:xfrm>
          <a:off x="8976691" y="3123407"/>
          <a:ext cx="3000000" cy="3000000"/>
        </p:xfrm>
        <a:graphic>
          <a:graphicData uri="http://schemas.openxmlformats.org/drawingml/2006/table">
            <a:tbl>
              <a:tblPr>
                <a:noFill/>
                <a:tableStyleId>{E0AD8F65-203F-49AF-BE8E-B6549D7F1B6A}</a:tableStyleId>
              </a:tblPr>
              <a:tblGrid>
                <a:gridCol w="884575"/>
              </a:tblGrid>
              <a:tr h="158750">
                <a:tc>
                  <a:txBody>
                    <a:bodyPr/>
                    <a:lstStyle/>
                    <a:p>
                      <a:pPr indent="0" lvl="0" marL="0" marR="0" rtl="0" algn="l">
                        <a:spcBef>
                          <a:spcPts val="0"/>
                        </a:spcBef>
                        <a:spcAft>
                          <a:spcPts val="0"/>
                        </a:spcAft>
                        <a:buNone/>
                      </a:pPr>
                      <a:r>
                        <a:rPr b="1" lang="en-US" sz="1250"/>
                        <a:t>ROLL_NO</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2</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4</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278296" y="13566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u="none" strike="noStrike">
                <a:latin typeface="Calibri"/>
                <a:ea typeface="Calibri"/>
                <a:cs typeface="Calibri"/>
                <a:sym typeface="Calibri"/>
              </a:rPr>
              <a:t>Relational Model</a:t>
            </a:r>
            <a:endParaRPr b="1">
              <a:latin typeface="Calibri"/>
              <a:ea typeface="Calibri"/>
              <a:cs typeface="Calibri"/>
              <a:sym typeface="Calibri"/>
            </a:endParaRPr>
          </a:p>
        </p:txBody>
      </p:sp>
      <p:sp>
        <p:nvSpPr>
          <p:cNvPr id="408" name="Google Shape;408;p44"/>
          <p:cNvSpPr txBox="1"/>
          <p:nvPr>
            <p:ph idx="1" type="body"/>
          </p:nvPr>
        </p:nvSpPr>
        <p:spPr>
          <a:xfrm>
            <a:off x="97736" y="3223799"/>
            <a:ext cx="11815969" cy="353534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i="0" lang="en-US"/>
              <a:t>Domain Constraints:</a:t>
            </a:r>
            <a:r>
              <a:rPr b="0" i="0" lang="en-US"/>
              <a:t> </a:t>
            </a:r>
            <a:r>
              <a:rPr b="1" i="0" lang="en-US">
                <a:solidFill>
                  <a:srgbClr val="000099"/>
                </a:solidFill>
              </a:rPr>
              <a:t>These are attribute level constraints. </a:t>
            </a:r>
            <a:r>
              <a:rPr b="0" i="0" lang="en-US"/>
              <a:t>An attribute can only take values which lie inside the domain range. e.g,; If a constrains AGE&gt;0 is applied on STUDENT relation, </a:t>
            </a:r>
            <a:r>
              <a:rPr b="1" i="0" lang="en-US">
                <a:solidFill>
                  <a:srgbClr val="C00000"/>
                </a:solidFill>
              </a:rPr>
              <a:t>inserting negative value of AGE will result in failure. </a:t>
            </a:r>
            <a:endParaRPr/>
          </a:p>
          <a:p>
            <a:pPr indent="-228600" lvl="0" marL="228600" rtl="0" algn="just">
              <a:lnSpc>
                <a:spcPct val="90000"/>
              </a:lnSpc>
              <a:spcBef>
                <a:spcPts val="1000"/>
              </a:spcBef>
              <a:spcAft>
                <a:spcPts val="0"/>
              </a:spcAft>
              <a:buClr>
                <a:schemeClr val="dk1"/>
              </a:buClr>
              <a:buSzPct val="100000"/>
              <a:buChar char="•"/>
            </a:pPr>
            <a:r>
              <a:rPr b="1" i="0" lang="en-US"/>
              <a:t>Key Integrity:</a:t>
            </a:r>
            <a:r>
              <a:rPr b="0" i="0" lang="en-US"/>
              <a:t> Every relation in the database should have at least one set of attributes which defines a tuple uniquely. Those set of attributes is called key. e.g.; </a:t>
            </a:r>
            <a:r>
              <a:rPr b="1" i="0" lang="en-US">
                <a:solidFill>
                  <a:srgbClr val="C00000"/>
                </a:solidFill>
              </a:rPr>
              <a:t>ROLL_NO in STUDENT is a key. No two students can have same roll number. </a:t>
            </a:r>
            <a:r>
              <a:rPr b="0" i="0" lang="en-US"/>
              <a:t>So a key has two properties: </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It should be unique for all tuples.</a:t>
            </a:r>
            <a:endParaRPr/>
          </a:p>
          <a:p>
            <a:pPr indent="-228600" lvl="0" marL="228600" rtl="0" algn="just">
              <a:lnSpc>
                <a:spcPct val="90000"/>
              </a:lnSpc>
              <a:spcBef>
                <a:spcPts val="1000"/>
              </a:spcBef>
              <a:spcAft>
                <a:spcPts val="0"/>
              </a:spcAft>
              <a:buClr>
                <a:srgbClr val="000099"/>
              </a:buClr>
              <a:buSzPct val="100000"/>
              <a:buFont typeface="Arial"/>
              <a:buChar char="•"/>
            </a:pPr>
            <a:r>
              <a:rPr b="1" i="0" lang="en-US">
                <a:solidFill>
                  <a:srgbClr val="000099"/>
                </a:solidFill>
              </a:rPr>
              <a:t>It can’t have NULL values.</a:t>
            </a:r>
            <a:endParaRPr/>
          </a:p>
          <a:p>
            <a:pPr indent="-64135" lvl="0" marL="228600" rtl="0" algn="just">
              <a:lnSpc>
                <a:spcPct val="90000"/>
              </a:lnSpc>
              <a:spcBef>
                <a:spcPts val="1000"/>
              </a:spcBef>
              <a:spcAft>
                <a:spcPts val="0"/>
              </a:spcAft>
              <a:buClr>
                <a:schemeClr val="dk1"/>
              </a:buClr>
              <a:buSzPct val="100000"/>
              <a:buFont typeface="Arial"/>
              <a:buNone/>
            </a:pPr>
            <a:r>
              <a:t/>
            </a:r>
            <a:endParaRPr b="0" i="0"/>
          </a:p>
          <a:p>
            <a:pPr indent="-64135" lvl="0" marL="228600" rtl="0" algn="l">
              <a:lnSpc>
                <a:spcPct val="90000"/>
              </a:lnSpc>
              <a:spcBef>
                <a:spcPts val="1000"/>
              </a:spcBef>
              <a:spcAft>
                <a:spcPts val="0"/>
              </a:spcAft>
              <a:buClr>
                <a:schemeClr val="dk1"/>
              </a:buClr>
              <a:buSzPct val="100000"/>
              <a:buFont typeface="Arial"/>
              <a:buNone/>
            </a:pPr>
            <a:r>
              <a:t/>
            </a:r>
            <a:endParaRPr b="0" i="0">
              <a:solidFill>
                <a:srgbClr val="273239"/>
              </a:solidFill>
              <a:latin typeface="Arial"/>
              <a:ea typeface="Arial"/>
              <a:cs typeface="Arial"/>
              <a:sym typeface="Arial"/>
            </a:endParaRPr>
          </a:p>
          <a:p>
            <a:pPr indent="-64135" lvl="0" marL="228600" rtl="0" algn="just">
              <a:lnSpc>
                <a:spcPct val="90000"/>
              </a:lnSpc>
              <a:spcBef>
                <a:spcPts val="1000"/>
              </a:spcBef>
              <a:spcAft>
                <a:spcPts val="0"/>
              </a:spcAft>
              <a:buClr>
                <a:schemeClr val="dk1"/>
              </a:buClr>
              <a:buSzPct val="100000"/>
              <a:buNone/>
            </a:pPr>
            <a:r>
              <a:t/>
            </a:r>
            <a:endParaRPr/>
          </a:p>
        </p:txBody>
      </p:sp>
      <p:graphicFrame>
        <p:nvGraphicFramePr>
          <p:cNvPr id="409" name="Google Shape;409;p44"/>
          <p:cNvGraphicFramePr/>
          <p:nvPr/>
        </p:nvGraphicFramePr>
        <p:xfrm>
          <a:off x="7808843" y="115094"/>
          <a:ext cx="3000000" cy="3000000"/>
        </p:xfrm>
        <a:graphic>
          <a:graphicData uri="http://schemas.openxmlformats.org/drawingml/2006/table">
            <a:tbl>
              <a:tblPr>
                <a:noFill/>
                <a:tableStyleId>{E0AD8F65-203F-49AF-BE8E-B6549D7F1B6A}</a:tableStyleId>
              </a:tblPr>
              <a:tblGrid>
                <a:gridCol w="632800"/>
                <a:gridCol w="940900"/>
                <a:gridCol w="914400"/>
                <a:gridCol w="1099925"/>
                <a:gridCol w="516825"/>
              </a:tblGrid>
              <a:tr h="447375">
                <a:tc>
                  <a:txBody>
                    <a:bodyPr/>
                    <a:lstStyle/>
                    <a:p>
                      <a:pPr indent="0" lvl="0" marL="0" marR="0" rtl="0" algn="l">
                        <a:spcBef>
                          <a:spcPts val="0"/>
                        </a:spcBef>
                        <a:spcAft>
                          <a:spcPts val="0"/>
                        </a:spcAft>
                        <a:buNone/>
                      </a:pPr>
                      <a:r>
                        <a:rPr b="1" lang="en-US" sz="1250"/>
                        <a:t>ROLL_NO</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NAME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ADDRESS</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PHONE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AGE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9455123451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2</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GURGAON</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9652431543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SUJIT</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ROHTAK</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9156253131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20</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315800">
                <a:tc>
                  <a:txBody>
                    <a:bodyPr/>
                    <a:lstStyle/>
                    <a:p>
                      <a:pPr indent="0" lvl="0" marL="0" marR="0" rtl="0" algn="l">
                        <a:spcBef>
                          <a:spcPts val="0"/>
                        </a:spcBef>
                        <a:spcAft>
                          <a:spcPts val="0"/>
                        </a:spcAft>
                        <a:buNone/>
                      </a:pPr>
                      <a:r>
                        <a:rPr b="0" lang="en-US" sz="1250"/>
                        <a:t>4</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SURESH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 </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410" name="Google Shape;410;p44"/>
          <p:cNvSpPr txBox="1"/>
          <p:nvPr/>
        </p:nvSpPr>
        <p:spPr>
          <a:xfrm>
            <a:off x="97736" y="988582"/>
            <a:ext cx="7711108" cy="207565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marR="0" rtl="0" algn="ctr">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Constraints in Relational Model</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rgbClr val="000099"/>
              </a:buClr>
              <a:buSzPct val="100000"/>
              <a:buFont typeface="Arial"/>
              <a:buChar char="•"/>
            </a:pPr>
            <a:r>
              <a:rPr b="1" i="0" lang="en-US" sz="2800" u="none" cap="none" strike="noStrike">
                <a:solidFill>
                  <a:srgbClr val="000099"/>
                </a:solidFill>
                <a:latin typeface="Calibri"/>
                <a:ea typeface="Calibri"/>
                <a:cs typeface="Calibri"/>
                <a:sym typeface="Calibri"/>
              </a:rPr>
              <a:t>While designing Relational Model, we define some conditions which must hold for data present in database are called Constraints. These constraints are checked before performing any operation (insertion, deletion and updation) in database. If there is a violation in any of constrains, operation will fail. </a:t>
            </a:r>
            <a:endParaRPr/>
          </a:p>
          <a:p>
            <a:pPr indent="-77470" lvl="0" marL="228600" marR="0" rtl="0" algn="just">
              <a:lnSpc>
                <a:spcPct val="90000"/>
              </a:lnSpc>
              <a:spcBef>
                <a:spcPts val="1000"/>
              </a:spcBef>
              <a:spcAft>
                <a:spcPts val="0"/>
              </a:spcAft>
              <a:buClr>
                <a:schemeClr val="dk1"/>
              </a:buClr>
              <a:buSzPct val="100000"/>
              <a:buFont typeface="Arial"/>
              <a:buNone/>
            </a:pPr>
            <a:r>
              <a:t/>
            </a:r>
            <a:endParaRPr b="1" i="0" sz="2800" u="none" cap="none" strike="noStrike">
              <a:solidFill>
                <a:srgbClr val="000099"/>
              </a:solidFill>
              <a:latin typeface="Calibri"/>
              <a:ea typeface="Calibri"/>
              <a:cs typeface="Calibri"/>
              <a:sym typeface="Calibri"/>
            </a:endParaRPr>
          </a:p>
          <a:p>
            <a:pPr indent="-7747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rgbClr val="273239"/>
              </a:solidFill>
              <a:latin typeface="Arial"/>
              <a:ea typeface="Arial"/>
              <a:cs typeface="Arial"/>
              <a:sym typeface="Arial"/>
            </a:endParaRPr>
          </a:p>
          <a:p>
            <a:pPr indent="-77470"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92765" y="135663"/>
            <a:ext cx="3684105" cy="9876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0" lang="en-US" u="none" strike="noStrike">
                <a:latin typeface="Calibri"/>
                <a:ea typeface="Calibri"/>
                <a:cs typeface="Calibri"/>
                <a:sym typeface="Calibri"/>
              </a:rPr>
              <a:t>Relational Model</a:t>
            </a:r>
            <a:endParaRPr b="1">
              <a:latin typeface="Calibri"/>
              <a:ea typeface="Calibri"/>
              <a:cs typeface="Calibri"/>
              <a:sym typeface="Calibri"/>
            </a:endParaRPr>
          </a:p>
        </p:txBody>
      </p:sp>
      <p:sp>
        <p:nvSpPr>
          <p:cNvPr id="416" name="Google Shape;416;p45"/>
          <p:cNvSpPr txBox="1"/>
          <p:nvPr>
            <p:ph idx="1" type="body"/>
          </p:nvPr>
        </p:nvSpPr>
        <p:spPr>
          <a:xfrm>
            <a:off x="278296" y="4621459"/>
            <a:ext cx="11635408" cy="169982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C00000"/>
              </a:buClr>
              <a:buSzPct val="100000"/>
              <a:buChar char="•"/>
            </a:pPr>
            <a:r>
              <a:rPr b="1" i="0" lang="en-US">
                <a:solidFill>
                  <a:srgbClr val="C00000"/>
                </a:solidFill>
              </a:rPr>
              <a:t>BRANCH_CODE of STUDENT can only take the values which are present in BRANCH_CODE of BRANCH which is called referential integrity constraint. </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The relation which is referencing to other relation is called REFERENCING RELATION (STUDENT in this case) </a:t>
            </a:r>
            <a:r>
              <a:rPr b="0" i="0" lang="en-US"/>
              <a:t>and </a:t>
            </a:r>
            <a:r>
              <a:rPr b="1" i="0" lang="en-US">
                <a:solidFill>
                  <a:srgbClr val="C00000"/>
                </a:solidFill>
              </a:rPr>
              <a:t>the relation to which other relations refer is called REFERENCED RELATION (BRANCH in this case). </a:t>
            </a:r>
            <a:endParaRPr/>
          </a:p>
          <a:p>
            <a:pPr indent="-64135" lvl="0" marL="228600" rtl="0" algn="l">
              <a:lnSpc>
                <a:spcPct val="90000"/>
              </a:lnSpc>
              <a:spcBef>
                <a:spcPts val="1000"/>
              </a:spcBef>
              <a:spcAft>
                <a:spcPts val="0"/>
              </a:spcAft>
              <a:buClr>
                <a:schemeClr val="dk1"/>
              </a:buClr>
              <a:buSzPct val="100000"/>
              <a:buFont typeface="Arial"/>
              <a:buNone/>
            </a:pPr>
            <a:r>
              <a:t/>
            </a:r>
            <a:endParaRPr b="1" i="0">
              <a:solidFill>
                <a:srgbClr val="C00000"/>
              </a:solidFill>
              <a:latin typeface="Arial"/>
              <a:ea typeface="Arial"/>
              <a:cs typeface="Arial"/>
              <a:sym typeface="Arial"/>
            </a:endParaRPr>
          </a:p>
          <a:p>
            <a:pPr indent="-64135" lvl="0" marL="228600" rtl="0" algn="just">
              <a:lnSpc>
                <a:spcPct val="90000"/>
              </a:lnSpc>
              <a:spcBef>
                <a:spcPts val="1000"/>
              </a:spcBef>
              <a:spcAft>
                <a:spcPts val="0"/>
              </a:spcAft>
              <a:buClr>
                <a:schemeClr val="dk1"/>
              </a:buClr>
              <a:buSzPct val="100000"/>
              <a:buNone/>
            </a:pPr>
            <a:r>
              <a:t/>
            </a:r>
            <a:endParaRPr/>
          </a:p>
        </p:txBody>
      </p:sp>
      <p:graphicFrame>
        <p:nvGraphicFramePr>
          <p:cNvPr id="417" name="Google Shape;417;p45"/>
          <p:cNvGraphicFramePr/>
          <p:nvPr/>
        </p:nvGraphicFramePr>
        <p:xfrm>
          <a:off x="278296" y="2095563"/>
          <a:ext cx="3000000" cy="3000000"/>
        </p:xfrm>
        <a:graphic>
          <a:graphicData uri="http://schemas.openxmlformats.org/drawingml/2006/table">
            <a:tbl>
              <a:tblPr>
                <a:noFill/>
                <a:tableStyleId>{E0AD8F65-203F-49AF-BE8E-B6549D7F1B6A}</a:tableStyleId>
              </a:tblPr>
              <a:tblGrid>
                <a:gridCol w="977350"/>
                <a:gridCol w="848150"/>
                <a:gridCol w="1086675"/>
                <a:gridCol w="1166200"/>
                <a:gridCol w="662600"/>
                <a:gridCol w="1245700"/>
              </a:tblGrid>
              <a:tr h="158750">
                <a:tc>
                  <a:txBody>
                    <a:bodyPr/>
                    <a:lstStyle/>
                    <a:p>
                      <a:pPr indent="0" lvl="0" marL="0" marR="0" rtl="0" algn="l">
                        <a:spcBef>
                          <a:spcPts val="0"/>
                        </a:spcBef>
                        <a:spcAft>
                          <a:spcPts val="0"/>
                        </a:spcAft>
                        <a:buNone/>
                      </a:pPr>
                      <a:r>
                        <a:rPr b="1" lang="en-US" sz="1250"/>
                        <a:t>ROLL_NO</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NAME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ADDRESS</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PHONE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t>AGE</a:t>
                      </a:r>
                      <a:endParaRPr b="0" sz="1250"/>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solidFill>
                            <a:srgbClr val="000099"/>
                          </a:solidFill>
                        </a:rPr>
                        <a:t>BRANCH_CODE</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9455123451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solidFill>
                            <a:srgbClr val="000099"/>
                          </a:solidFill>
                        </a:rPr>
                        <a:t>CS</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2</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RAMESH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GURGAON</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9652431543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solidFill>
                            <a:srgbClr val="000099"/>
                          </a:solidFill>
                        </a:rPr>
                        <a:t>CS</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3</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SUJIT</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ROHTAK</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9156253131</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20</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solidFill>
                            <a:srgbClr val="000099"/>
                          </a:solidFill>
                        </a:rPr>
                        <a:t>ECE</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0" lang="en-US" sz="1250"/>
                        <a:t>4</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SURESH</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DELHI</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 </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18</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250">
                          <a:solidFill>
                            <a:srgbClr val="000099"/>
                          </a:solidFill>
                        </a:rPr>
                        <a:t>IT</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graphicFrame>
        <p:nvGraphicFramePr>
          <p:cNvPr id="418" name="Google Shape;418;p45"/>
          <p:cNvGraphicFramePr/>
          <p:nvPr/>
        </p:nvGraphicFramePr>
        <p:xfrm>
          <a:off x="7108963" y="1989569"/>
          <a:ext cx="3000000" cy="3000000"/>
        </p:xfrm>
        <a:graphic>
          <a:graphicData uri="http://schemas.openxmlformats.org/drawingml/2006/table">
            <a:tbl>
              <a:tblPr>
                <a:noFill/>
                <a:tableStyleId>{E0AD8F65-203F-49AF-BE8E-B6549D7F1B6A}</a:tableStyleId>
              </a:tblPr>
              <a:tblGrid>
                <a:gridCol w="1242400"/>
                <a:gridCol w="3747875"/>
              </a:tblGrid>
              <a:tr h="158750">
                <a:tc>
                  <a:txBody>
                    <a:bodyPr/>
                    <a:lstStyle/>
                    <a:p>
                      <a:pPr indent="0" lvl="0" marL="0" marR="0" rtl="0" algn="l">
                        <a:spcBef>
                          <a:spcPts val="0"/>
                        </a:spcBef>
                        <a:spcAft>
                          <a:spcPts val="0"/>
                        </a:spcAft>
                        <a:buNone/>
                      </a:pPr>
                      <a:r>
                        <a:rPr b="1" lang="en-US" sz="1250">
                          <a:solidFill>
                            <a:srgbClr val="000099"/>
                          </a:solidFill>
                        </a:rPr>
                        <a:t>BRANCH_CODE</a:t>
                      </a:r>
                      <a:endParaRPr b="0" sz="1250">
                        <a:solidFill>
                          <a:srgbClr val="000099"/>
                        </a:solidFill>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BRANCH_NAME</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1" lang="en-US" sz="1250">
                          <a:solidFill>
                            <a:srgbClr val="000099"/>
                          </a:solidFill>
                        </a:rPr>
                        <a:t>CS</a:t>
                      </a:r>
                      <a:endParaRPr b="0" sz="1250">
                        <a:solidFill>
                          <a:srgbClr val="000099"/>
                        </a:solidFill>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COMPUTER SCIENCE</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1" lang="en-US" sz="1250">
                          <a:solidFill>
                            <a:srgbClr val="000099"/>
                          </a:solidFill>
                        </a:rPr>
                        <a:t>IT</a:t>
                      </a:r>
                      <a:endParaRPr b="0" sz="1250">
                        <a:solidFill>
                          <a:srgbClr val="000099"/>
                        </a:solidFill>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INFORMATION TECHNOLOGY</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1" lang="en-US" sz="1250">
                          <a:solidFill>
                            <a:srgbClr val="000099"/>
                          </a:solidFill>
                        </a:rPr>
                        <a:t>ECE</a:t>
                      </a:r>
                      <a:endParaRPr b="0" sz="1250">
                        <a:solidFill>
                          <a:srgbClr val="000099"/>
                        </a:solidFill>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ELECTRONICS AND COMMUNICATION ENGINEERING</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158750">
                <a:tc>
                  <a:txBody>
                    <a:bodyPr/>
                    <a:lstStyle/>
                    <a:p>
                      <a:pPr indent="0" lvl="0" marL="0" marR="0" rtl="0" algn="l">
                        <a:spcBef>
                          <a:spcPts val="0"/>
                        </a:spcBef>
                        <a:spcAft>
                          <a:spcPts val="0"/>
                        </a:spcAft>
                        <a:buNone/>
                      </a:pPr>
                      <a:r>
                        <a:rPr b="1" lang="en-US" sz="1250">
                          <a:solidFill>
                            <a:srgbClr val="000099"/>
                          </a:solidFill>
                        </a:rPr>
                        <a:t>CV</a:t>
                      </a:r>
                      <a:endParaRPr b="0" sz="1250">
                        <a:solidFill>
                          <a:srgbClr val="000099"/>
                        </a:solidFill>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250"/>
                        <a:t>CIVIL ENGINEERING</a:t>
                      </a:r>
                      <a:endParaRPr/>
                    </a:p>
                  </a:txBody>
                  <a:tcPr marT="133350" marB="133350" marR="95250" marL="952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
        <p:nvSpPr>
          <p:cNvPr id="419" name="Google Shape;419;p45"/>
          <p:cNvSpPr txBox="1"/>
          <p:nvPr/>
        </p:nvSpPr>
        <p:spPr>
          <a:xfrm>
            <a:off x="2385391" y="114651"/>
            <a:ext cx="9713844" cy="151388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ctr">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Constraints in Relational Model</a:t>
            </a:r>
            <a:endParaRPr b="0" i="0" sz="28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Referential Integrity:</a:t>
            </a:r>
            <a:r>
              <a:rPr b="0" i="0" lang="en-US" sz="2800" u="none" cap="none" strike="noStrike">
                <a:solidFill>
                  <a:schemeClr val="dk1"/>
                </a:solidFill>
                <a:latin typeface="Calibri"/>
                <a:ea typeface="Calibri"/>
                <a:cs typeface="Calibri"/>
                <a:sym typeface="Calibri"/>
              </a:rPr>
              <a:t> When one attribute of a relation can only take values from other attribute of same relation or any other relation, it is called referential integrity. Let us suppose we have 2 relations </a:t>
            </a:r>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rgbClr val="273239"/>
              </a:solidFill>
              <a:latin typeface="Arial"/>
              <a:ea typeface="Arial"/>
              <a:cs typeface="Arial"/>
              <a:sym typeface="Arial"/>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420" name="Google Shape;420;p45"/>
          <p:cNvSpPr txBox="1"/>
          <p:nvPr/>
        </p:nvSpPr>
        <p:spPr>
          <a:xfrm>
            <a:off x="662195" y="1667676"/>
            <a:ext cx="2160932" cy="45963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000099"/>
              </a:buClr>
              <a:buSzPts val="2800"/>
              <a:buFont typeface="Arial"/>
              <a:buNone/>
            </a:pPr>
            <a:r>
              <a:rPr b="1" i="0" lang="en-US" sz="2800" u="none" cap="none" strike="noStrike">
                <a:solidFill>
                  <a:srgbClr val="000099"/>
                </a:solidFill>
                <a:latin typeface="Arial"/>
                <a:ea typeface="Arial"/>
                <a:cs typeface="Arial"/>
                <a:sym typeface="Arial"/>
              </a:rPr>
              <a:t>STUDENT</a:t>
            </a:r>
            <a:r>
              <a:rPr b="0" i="0" lang="en-US" sz="2800" u="none" cap="none" strike="noStrike">
                <a:solidFill>
                  <a:srgbClr val="000099"/>
                </a:solidFill>
                <a:latin typeface="Arial"/>
                <a:ea typeface="Arial"/>
                <a:cs typeface="Arial"/>
                <a:sym typeface="Arial"/>
              </a:rPr>
              <a:t> </a:t>
            </a:r>
            <a:endParaRPr b="0" i="0" sz="2800" u="none" cap="none" strike="noStrike">
              <a:solidFill>
                <a:srgbClr val="000099"/>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273239"/>
              </a:solidFill>
              <a:latin typeface="Arial"/>
              <a:ea typeface="Arial"/>
              <a:cs typeface="Arial"/>
              <a:sym typeface="Arial"/>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421" name="Google Shape;421;p45"/>
          <p:cNvSpPr txBox="1"/>
          <p:nvPr/>
        </p:nvSpPr>
        <p:spPr>
          <a:xfrm>
            <a:off x="8593208" y="1573931"/>
            <a:ext cx="2160932" cy="45963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000099"/>
              </a:buClr>
              <a:buSzPts val="2800"/>
              <a:buFont typeface="Arial"/>
              <a:buNone/>
            </a:pPr>
            <a:r>
              <a:rPr b="1" i="0" lang="en-US" sz="2800" u="none" cap="none" strike="noStrike">
                <a:solidFill>
                  <a:srgbClr val="000099"/>
                </a:solidFill>
                <a:latin typeface="Arial"/>
                <a:ea typeface="Arial"/>
                <a:cs typeface="Arial"/>
                <a:sym typeface="Arial"/>
              </a:rPr>
              <a:t>BRANCH</a:t>
            </a:r>
            <a:r>
              <a:rPr b="0" i="0" lang="en-US" sz="2800" u="none" cap="none" strike="noStrike">
                <a:solidFill>
                  <a:srgbClr val="000099"/>
                </a:solidFill>
                <a:latin typeface="Arial"/>
                <a:ea typeface="Arial"/>
                <a:cs typeface="Arial"/>
                <a:sym typeface="Arial"/>
              </a:rPr>
              <a:t> </a:t>
            </a:r>
            <a:endParaRPr b="0" i="0" sz="2800" u="none" cap="none" strike="noStrike">
              <a:solidFill>
                <a:srgbClr val="000099"/>
              </a:solidFill>
              <a:latin typeface="Arial"/>
              <a:ea typeface="Arial"/>
              <a:cs typeface="Arial"/>
              <a:sym typeface="Arial"/>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cxnSp>
        <p:nvCxnSpPr>
          <p:cNvPr id="422" name="Google Shape;422;p45"/>
          <p:cNvCxnSpPr/>
          <p:nvPr/>
        </p:nvCxnSpPr>
        <p:spPr>
          <a:xfrm flipH="1" rot="10800000">
            <a:off x="6053119" y="2127435"/>
            <a:ext cx="1191600" cy="90900"/>
          </a:xfrm>
          <a:prstGeom prst="bentConnector3">
            <a:avLst>
              <a:gd fmla="val 50000" name="adj1"/>
            </a:avLst>
          </a:prstGeom>
          <a:noFill/>
          <a:ln cap="flat" cmpd="sng" w="57150">
            <a:solidFill>
              <a:schemeClr val="accent1"/>
            </a:solidFill>
            <a:prstDash val="solid"/>
            <a:miter lim="800000"/>
            <a:headEnd len="med" w="med" type="triangl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92765" y="135663"/>
            <a:ext cx="1895061" cy="9876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i="0" lang="en-US" sz="3200" u="none" strike="noStrike">
                <a:latin typeface="Calibri"/>
                <a:ea typeface="Calibri"/>
                <a:cs typeface="Calibri"/>
                <a:sym typeface="Calibri"/>
              </a:rPr>
              <a:t>Relational Model</a:t>
            </a:r>
            <a:endParaRPr b="1" sz="3200">
              <a:latin typeface="Calibri"/>
              <a:ea typeface="Calibri"/>
              <a:cs typeface="Calibri"/>
              <a:sym typeface="Calibri"/>
            </a:endParaRPr>
          </a:p>
        </p:txBody>
      </p:sp>
      <p:sp>
        <p:nvSpPr>
          <p:cNvPr id="428" name="Google Shape;428;p46"/>
          <p:cNvSpPr txBox="1"/>
          <p:nvPr>
            <p:ph idx="1" type="body"/>
          </p:nvPr>
        </p:nvSpPr>
        <p:spPr>
          <a:xfrm>
            <a:off x="1987826" y="135662"/>
            <a:ext cx="9859617" cy="672233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ctr">
              <a:lnSpc>
                <a:spcPct val="90000"/>
              </a:lnSpc>
              <a:spcBef>
                <a:spcPts val="0"/>
              </a:spcBef>
              <a:spcAft>
                <a:spcPts val="0"/>
              </a:spcAft>
              <a:buClr>
                <a:srgbClr val="273239"/>
              </a:buClr>
              <a:buSzPct val="100000"/>
              <a:buChar char="•"/>
            </a:pPr>
            <a:r>
              <a:rPr b="1" i="0" lang="en-US">
                <a:solidFill>
                  <a:srgbClr val="273239"/>
                </a:solidFill>
                <a:latin typeface="Arial"/>
                <a:ea typeface="Arial"/>
                <a:cs typeface="Arial"/>
                <a:sym typeface="Arial"/>
              </a:rPr>
              <a:t>ANOMALIES</a:t>
            </a:r>
            <a:endParaRPr b="0" i="0">
              <a:solidFill>
                <a:srgbClr val="273239"/>
              </a:solidFill>
              <a:latin typeface="Arial"/>
              <a:ea typeface="Arial"/>
              <a:cs typeface="Arial"/>
              <a:sym typeface="Arial"/>
            </a:endParaRPr>
          </a:p>
          <a:p>
            <a:pPr indent="-228600" lvl="0" marL="228600" rtl="0" algn="just">
              <a:lnSpc>
                <a:spcPct val="90000"/>
              </a:lnSpc>
              <a:spcBef>
                <a:spcPts val="1000"/>
              </a:spcBef>
              <a:spcAft>
                <a:spcPts val="0"/>
              </a:spcAft>
              <a:buClr>
                <a:schemeClr val="dk1"/>
              </a:buClr>
              <a:buSzPct val="100000"/>
              <a:buChar char="•"/>
            </a:pPr>
            <a:r>
              <a:rPr b="0" i="0" lang="en-US"/>
              <a:t>An anomaly is an irregularity, or something which deviates from the expected or normal state. When designing databases, we identify three types of anomalies: Insert, Update and Delete. </a:t>
            </a:r>
            <a:endParaRPr/>
          </a:p>
          <a:p>
            <a:pPr indent="-228600" lvl="0" marL="228600" rtl="0" algn="just">
              <a:lnSpc>
                <a:spcPct val="90000"/>
              </a:lnSpc>
              <a:spcBef>
                <a:spcPts val="1000"/>
              </a:spcBef>
              <a:spcAft>
                <a:spcPts val="0"/>
              </a:spcAft>
              <a:buClr>
                <a:srgbClr val="000099"/>
              </a:buClr>
              <a:buSzPct val="100000"/>
              <a:buChar char="•"/>
            </a:pPr>
            <a:r>
              <a:rPr b="1" i="0" lang="en-US" sz="3400" u="sng">
                <a:solidFill>
                  <a:srgbClr val="000099"/>
                </a:solidFill>
              </a:rPr>
              <a:t>Insertion Anomaly in Referencing Relation: </a:t>
            </a:r>
            <a:endParaRPr/>
          </a:p>
          <a:p>
            <a:pPr indent="-228600" lvl="0" marL="228600" rtl="0" algn="just">
              <a:lnSpc>
                <a:spcPct val="90000"/>
              </a:lnSpc>
              <a:spcBef>
                <a:spcPts val="1000"/>
              </a:spcBef>
              <a:spcAft>
                <a:spcPts val="0"/>
              </a:spcAft>
              <a:buClr>
                <a:srgbClr val="273239"/>
              </a:buClr>
              <a:buSzPct val="100000"/>
              <a:buChar char="•"/>
            </a:pPr>
            <a:r>
              <a:rPr b="0" i="0" lang="en-US">
                <a:solidFill>
                  <a:srgbClr val="273239"/>
                </a:solidFill>
              </a:rPr>
              <a:t>We can’t insert a row in </a:t>
            </a:r>
            <a:r>
              <a:rPr b="1" i="0" lang="en-US">
                <a:solidFill>
                  <a:srgbClr val="000099"/>
                </a:solidFill>
              </a:rPr>
              <a:t>REFERENCING RELATION </a:t>
            </a:r>
            <a:r>
              <a:rPr b="1" i="0" lang="en-US">
                <a:solidFill>
                  <a:srgbClr val="C00000"/>
                </a:solidFill>
              </a:rPr>
              <a:t>if referencing attribute’s value is not present in referenced attribute value</a:t>
            </a:r>
            <a:r>
              <a:rPr b="0" i="0" lang="en-US">
                <a:solidFill>
                  <a:srgbClr val="273239"/>
                </a:solidFill>
              </a:rPr>
              <a:t>. </a:t>
            </a:r>
            <a:r>
              <a:rPr b="1" i="0" lang="en-US"/>
              <a:t>e.g.; Insertion of a student with BRANCH_CODE ‘ME’ in STUDENT relation will result in error because ‘ME’ is not present in BRANCH_CODE of BRANCH. </a:t>
            </a:r>
            <a:endParaRPr/>
          </a:p>
          <a:p>
            <a:pPr indent="-228600" lvl="0" marL="228600" rtl="0" algn="just">
              <a:lnSpc>
                <a:spcPct val="90000"/>
              </a:lnSpc>
              <a:spcBef>
                <a:spcPts val="1000"/>
              </a:spcBef>
              <a:spcAft>
                <a:spcPts val="0"/>
              </a:spcAft>
              <a:buClr>
                <a:srgbClr val="000099"/>
              </a:buClr>
              <a:buSzPct val="100000"/>
              <a:buChar char="•"/>
            </a:pPr>
            <a:r>
              <a:rPr b="1" i="0" lang="en-US" sz="3400" u="sng">
                <a:solidFill>
                  <a:srgbClr val="000099"/>
                </a:solidFill>
              </a:rPr>
              <a:t>Deletion/ Updation Anomaly in Referenced Relation: </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We can’t delete or update a row from REFERENCED RELATION if value of REFERENCED ATTRIBUTE is used in value of REFERENCING ATTRIBUTE</a:t>
            </a:r>
            <a:r>
              <a:rPr b="0" i="0" lang="en-US">
                <a:solidFill>
                  <a:srgbClr val="273239"/>
                </a:solidFill>
              </a:rPr>
              <a:t>. </a:t>
            </a:r>
            <a:r>
              <a:rPr b="1" i="0" lang="en-US">
                <a:solidFill>
                  <a:srgbClr val="000099"/>
                </a:solidFill>
              </a:rPr>
              <a:t>e.g; if we try to delete tuple from BRANCH having BRANCH_CODE ‘CS’, </a:t>
            </a:r>
            <a:r>
              <a:rPr b="1" i="0" lang="en-US">
                <a:solidFill>
                  <a:srgbClr val="C00000"/>
                </a:solidFill>
              </a:rPr>
              <a:t>it will result in error because ‘CS’ is referenced by BRANCH_CODE of STUDENT, </a:t>
            </a:r>
            <a:r>
              <a:rPr b="1" i="0" lang="en-US"/>
              <a:t>but if we try to delete the row from BRANCH with BRANCH_CODE CV, it will be deleted as the value is not been used by referencing relation. </a:t>
            </a:r>
            <a:r>
              <a:rPr b="0" i="0" lang="en-US"/>
              <a:t>It can be handled by following method: </a:t>
            </a:r>
            <a:endParaRPr/>
          </a:p>
          <a:p>
            <a:pPr indent="-228600" lvl="0" marL="228600" rtl="0" algn="just">
              <a:lnSpc>
                <a:spcPct val="90000"/>
              </a:lnSpc>
              <a:spcBef>
                <a:spcPts val="1000"/>
              </a:spcBef>
              <a:spcAft>
                <a:spcPts val="0"/>
              </a:spcAft>
              <a:buClr>
                <a:srgbClr val="000099"/>
              </a:buClr>
              <a:buSzPct val="100000"/>
              <a:buChar char="•"/>
            </a:pPr>
            <a:r>
              <a:rPr b="1" i="0" lang="en-US" u="sng">
                <a:solidFill>
                  <a:srgbClr val="000099"/>
                </a:solidFill>
              </a:rPr>
              <a:t>ON DELETE CASCADE:</a:t>
            </a:r>
            <a:r>
              <a:rPr b="0" i="0" lang="en-US" u="sng">
                <a:solidFill>
                  <a:srgbClr val="000099"/>
                </a:solidFill>
              </a:rPr>
              <a:t> </a:t>
            </a:r>
            <a:r>
              <a:rPr b="0" i="0" lang="en-US"/>
              <a:t>It will delete the tuples from REFERENCING RELATION if  value used by REFERENCING ATTRIBUTE is deleted from REFERENCED RELATION. </a:t>
            </a:r>
            <a:r>
              <a:rPr b="1" i="0" lang="en-US">
                <a:solidFill>
                  <a:srgbClr val="000099"/>
                </a:solidFill>
              </a:rPr>
              <a:t>e.g;, if we delete a row from BRANCH with BRANCH_CODE ‘CS’, the rows in STUDENT relation with BRANCH_CODE CS (ROLL_NO 1 and 2 in this case) will be deleted. </a:t>
            </a:r>
            <a:endParaRPr/>
          </a:p>
          <a:p>
            <a:pPr indent="-228600" lvl="0" marL="228600" rtl="0" algn="just">
              <a:lnSpc>
                <a:spcPct val="90000"/>
              </a:lnSpc>
              <a:spcBef>
                <a:spcPts val="1000"/>
              </a:spcBef>
              <a:spcAft>
                <a:spcPts val="0"/>
              </a:spcAft>
              <a:buClr>
                <a:srgbClr val="000099"/>
              </a:buClr>
              <a:buSzPct val="100000"/>
              <a:buChar char="•"/>
            </a:pPr>
            <a:r>
              <a:rPr b="1" i="0" lang="en-US" u="sng">
                <a:solidFill>
                  <a:srgbClr val="000099"/>
                </a:solidFill>
              </a:rPr>
              <a:t>ON UPDATE CASCADE:</a:t>
            </a:r>
            <a:r>
              <a:rPr b="0" i="0" lang="en-US" u="sng">
                <a:solidFill>
                  <a:srgbClr val="000099"/>
                </a:solidFill>
              </a:rPr>
              <a:t> </a:t>
            </a:r>
            <a:r>
              <a:rPr b="0" i="0" lang="en-US"/>
              <a:t>It will update the REFERENCING ATTRIBUTE in REFERENCING RELATION if attribute value used by REFERENCING ATTRIBUTE is updated in REFERENCED RELATION</a:t>
            </a:r>
            <a:r>
              <a:rPr b="0" i="0" lang="en-US">
                <a:solidFill>
                  <a:srgbClr val="273239"/>
                </a:solidFill>
              </a:rPr>
              <a:t>. </a:t>
            </a:r>
            <a:r>
              <a:rPr b="1" i="0" lang="en-US">
                <a:solidFill>
                  <a:srgbClr val="000099"/>
                </a:solidFill>
              </a:rPr>
              <a:t>e.g;, if we update a row from BRANCH with BRANCH_CODE ‘CS’ to ‘CSE’, the rows in STUDENT relation with BRANCH_CODE CS (ROLL_NO 1 and 2 in this case) will be updated with BRANCH_CODE ‘CSE’. </a:t>
            </a:r>
            <a:endParaRPr/>
          </a:p>
          <a:p>
            <a:pPr indent="-104140" lvl="0" marL="228600" rtl="0" algn="l">
              <a:lnSpc>
                <a:spcPct val="90000"/>
              </a:lnSpc>
              <a:spcBef>
                <a:spcPts val="1000"/>
              </a:spcBef>
              <a:spcAft>
                <a:spcPts val="0"/>
              </a:spcAft>
              <a:buClr>
                <a:schemeClr val="dk1"/>
              </a:buClr>
              <a:buSzPct val="100000"/>
              <a:buNone/>
            </a:pPr>
            <a:r>
              <a:t/>
            </a:r>
            <a:endParaRPr/>
          </a:p>
        </p:txBody>
      </p:sp>
      <p:sp>
        <p:nvSpPr>
          <p:cNvPr id="429" name="Google Shape;429;p46"/>
          <p:cNvSpPr txBox="1"/>
          <p:nvPr/>
        </p:nvSpPr>
        <p:spPr>
          <a:xfrm>
            <a:off x="0" y="1800197"/>
            <a:ext cx="2160932" cy="1287559"/>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C00000"/>
              </a:buClr>
              <a:buSzPct val="100000"/>
              <a:buFont typeface="Arial"/>
              <a:buNone/>
            </a:pPr>
            <a:r>
              <a:rPr b="1" i="0" lang="en-US" sz="2800" u="none" cap="none" strike="noStrike">
                <a:solidFill>
                  <a:srgbClr val="C00000"/>
                </a:solidFill>
                <a:latin typeface="Calibri"/>
                <a:ea typeface="Calibri"/>
                <a:cs typeface="Calibri"/>
                <a:sym typeface="Calibri"/>
              </a:rPr>
              <a:t>REFERENCING RELATION (STUDENT in this case)</a:t>
            </a:r>
            <a:endParaRPr b="1" i="0" sz="2800" u="none" cap="none" strike="noStrike">
              <a:solidFill>
                <a:srgbClr val="C00000"/>
              </a:solidFill>
              <a:latin typeface="Calibri"/>
              <a:ea typeface="Calibri"/>
              <a:cs typeface="Calibri"/>
              <a:sym typeface="Calibri"/>
            </a:endParaRPr>
          </a:p>
          <a:p>
            <a:pPr indent="-64135" lvl="0" marL="228600" marR="0" rtl="0" algn="just">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430" name="Google Shape;430;p46"/>
          <p:cNvSpPr txBox="1"/>
          <p:nvPr/>
        </p:nvSpPr>
        <p:spPr>
          <a:xfrm>
            <a:off x="92764" y="3496830"/>
            <a:ext cx="2160932" cy="163542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800"/>
              <a:buFont typeface="Arial"/>
              <a:buNone/>
            </a:pPr>
            <a:r>
              <a:rPr b="1" i="0" lang="en-US" sz="2800" u="none" cap="none" strike="noStrike">
                <a:solidFill>
                  <a:srgbClr val="C00000"/>
                </a:solidFill>
                <a:latin typeface="Calibri"/>
                <a:ea typeface="Calibri"/>
                <a:cs typeface="Calibri"/>
                <a:sym typeface="Calibri"/>
              </a:rPr>
              <a:t>REFERENCED RELATION (BRANCH in this case)</a:t>
            </a:r>
            <a:endParaRPr b="1" i="0" sz="2800" u="none" cap="none" strike="noStrike">
              <a:solidFill>
                <a:srgbClr val="C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Codd's Rules</a:t>
            </a:r>
            <a:endParaRPr b="1" sz="4000">
              <a:latin typeface="Calibri"/>
              <a:ea typeface="Calibri"/>
              <a:cs typeface="Calibri"/>
              <a:sym typeface="Calibri"/>
            </a:endParaRPr>
          </a:p>
        </p:txBody>
      </p:sp>
      <p:sp>
        <p:nvSpPr>
          <p:cNvPr id="436" name="Google Shape;436;p47"/>
          <p:cNvSpPr txBox="1"/>
          <p:nvPr>
            <p:ph idx="1" type="body"/>
          </p:nvPr>
        </p:nvSpPr>
        <p:spPr>
          <a:xfrm>
            <a:off x="304800" y="1444486"/>
            <a:ext cx="5963478" cy="5048387"/>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212529"/>
              </a:buClr>
              <a:buSzPct val="100000"/>
              <a:buChar char="•"/>
            </a:pPr>
            <a:r>
              <a:rPr b="0" i="0" lang="en-US">
                <a:solidFill>
                  <a:srgbClr val="212529"/>
                </a:solidFill>
              </a:rPr>
              <a:t>E.F Codd was a Computer Scientist who invented the </a:t>
            </a:r>
            <a:r>
              <a:rPr b="1" i="0" lang="en-US">
                <a:solidFill>
                  <a:srgbClr val="212529"/>
                </a:solidFill>
              </a:rPr>
              <a:t>Relational model</a:t>
            </a:r>
            <a:r>
              <a:rPr b="0" i="0" lang="en-US">
                <a:solidFill>
                  <a:srgbClr val="212529"/>
                </a:solidFill>
              </a:rPr>
              <a:t> for Database management. Based on relational model, the </a:t>
            </a:r>
            <a:r>
              <a:rPr b="1" i="0" lang="en-US">
                <a:solidFill>
                  <a:srgbClr val="212529"/>
                </a:solidFill>
              </a:rPr>
              <a:t>Relational database</a:t>
            </a:r>
            <a:r>
              <a:rPr b="0" i="0" lang="en-US">
                <a:solidFill>
                  <a:srgbClr val="212529"/>
                </a:solidFill>
              </a:rPr>
              <a:t> was created.</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Dr Edgar F. Codd, after his extensive research on the Relational Model of database systems, came up with </a:t>
            </a:r>
            <a:r>
              <a:rPr b="1" i="0" lang="en-US">
                <a:solidFill>
                  <a:srgbClr val="000099"/>
                </a:solidFill>
              </a:rPr>
              <a:t>twelve rules </a:t>
            </a:r>
            <a:r>
              <a:rPr b="0" i="0" lang="en-US">
                <a:solidFill>
                  <a:srgbClr val="000000"/>
                </a:solidFill>
              </a:rPr>
              <a:t>of his own, which according to him, </a:t>
            </a:r>
            <a:r>
              <a:rPr b="1" i="0" lang="en-US">
                <a:solidFill>
                  <a:srgbClr val="000099"/>
                </a:solidFill>
              </a:rPr>
              <a:t>a database must obey in order to be regarded as a true relational database.</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These rules can be </a:t>
            </a:r>
            <a:r>
              <a:rPr b="1" i="0" lang="en-US">
                <a:solidFill>
                  <a:srgbClr val="000099"/>
                </a:solidFill>
              </a:rPr>
              <a:t>applied on any database system that manages stored data using only its relational capabilities. </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rPr>
              <a:t>This is a foundation rule, which acts as a </a:t>
            </a:r>
            <a:r>
              <a:rPr b="1" i="0" lang="en-US">
                <a:solidFill>
                  <a:srgbClr val="000099"/>
                </a:solidFill>
              </a:rPr>
              <a:t>base for all the other rules.</a:t>
            </a:r>
            <a:endParaRPr b="1">
              <a:solidFill>
                <a:srgbClr val="000099"/>
              </a:solidFill>
            </a:endParaRPr>
          </a:p>
        </p:txBody>
      </p:sp>
      <p:pic>
        <p:nvPicPr>
          <p:cNvPr descr="12 Codd's Rules" id="437" name="Google Shape;437;p47"/>
          <p:cNvPicPr preferRelativeResize="0"/>
          <p:nvPr/>
        </p:nvPicPr>
        <p:blipFill rotWithShape="1">
          <a:blip r:embed="rId3">
            <a:alphaModFix/>
          </a:blip>
          <a:srcRect b="0" l="0" r="0" t="0"/>
          <a:stretch/>
        </p:blipFill>
        <p:spPr>
          <a:xfrm>
            <a:off x="5848350" y="-1"/>
            <a:ext cx="6171372" cy="6492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371062" y="1189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Codd's Rules</a:t>
            </a:r>
            <a:endParaRPr b="1" sz="4000">
              <a:latin typeface="Calibri"/>
              <a:ea typeface="Calibri"/>
              <a:cs typeface="Calibri"/>
              <a:sym typeface="Calibri"/>
            </a:endParaRPr>
          </a:p>
        </p:txBody>
      </p:sp>
      <p:sp>
        <p:nvSpPr>
          <p:cNvPr id="443" name="Google Shape;443;p48"/>
          <p:cNvSpPr txBox="1"/>
          <p:nvPr>
            <p:ph idx="1" type="body"/>
          </p:nvPr>
        </p:nvSpPr>
        <p:spPr>
          <a:xfrm>
            <a:off x="132523" y="1086677"/>
            <a:ext cx="11688416" cy="555266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Rule 0: The Foundation Rule</a:t>
            </a:r>
            <a:endParaRPr/>
          </a:p>
          <a:p>
            <a:pPr indent="-228600" lvl="0" marL="228600" rtl="0" algn="just">
              <a:lnSpc>
                <a:spcPct val="90000"/>
              </a:lnSpc>
              <a:spcBef>
                <a:spcPts val="1000"/>
              </a:spcBef>
              <a:spcAft>
                <a:spcPts val="0"/>
              </a:spcAft>
              <a:buClr>
                <a:schemeClr val="dk1"/>
              </a:buClr>
              <a:buSzPct val="100000"/>
              <a:buChar char="•"/>
            </a:pPr>
            <a:r>
              <a:rPr b="0" i="0" lang="en-US"/>
              <a:t>The database </a:t>
            </a:r>
            <a:r>
              <a:rPr b="1" i="0" lang="en-US">
                <a:solidFill>
                  <a:srgbClr val="C00000"/>
                </a:solidFill>
              </a:rPr>
              <a:t>must be in relational form. </a:t>
            </a:r>
            <a:r>
              <a:rPr b="0" i="0" lang="en-US"/>
              <a:t>So that the system can handle the database through its relational capabilities.</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1: Information Rule</a:t>
            </a:r>
            <a:endParaRPr/>
          </a:p>
          <a:p>
            <a:pPr indent="-228600" lvl="0" marL="228600" rtl="0" algn="just">
              <a:lnSpc>
                <a:spcPct val="90000"/>
              </a:lnSpc>
              <a:spcBef>
                <a:spcPts val="1000"/>
              </a:spcBef>
              <a:spcAft>
                <a:spcPts val="0"/>
              </a:spcAft>
              <a:buClr>
                <a:schemeClr val="dk1"/>
              </a:buClr>
              <a:buSzPct val="100000"/>
              <a:buChar char="•"/>
            </a:pPr>
            <a:r>
              <a:rPr b="0" i="0" lang="en-US"/>
              <a:t>A database contains various information, and this </a:t>
            </a:r>
            <a:r>
              <a:rPr b="1" i="0" lang="en-US">
                <a:solidFill>
                  <a:srgbClr val="C00000"/>
                </a:solidFill>
              </a:rPr>
              <a:t>information must be stored in each cell of a table in the form of rows and columns.</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2: Guaranteed Access Rule</a:t>
            </a:r>
            <a:endParaRPr/>
          </a:p>
          <a:p>
            <a:pPr indent="-228600" lvl="0" marL="228600" rtl="0" algn="just">
              <a:lnSpc>
                <a:spcPct val="90000"/>
              </a:lnSpc>
              <a:spcBef>
                <a:spcPts val="1000"/>
              </a:spcBef>
              <a:spcAft>
                <a:spcPts val="0"/>
              </a:spcAft>
              <a:buClr>
                <a:schemeClr val="dk1"/>
              </a:buClr>
              <a:buSzPct val="100000"/>
              <a:buChar char="•"/>
            </a:pPr>
            <a:r>
              <a:rPr b="0" i="0" lang="en-US"/>
              <a:t>Every single or precise data (atomic value) may be </a:t>
            </a:r>
            <a:r>
              <a:rPr b="1" i="0" lang="en-US">
                <a:solidFill>
                  <a:srgbClr val="C00000"/>
                </a:solidFill>
              </a:rPr>
              <a:t>accessed logically from a relational database using the combination of primary key value, table name, and column name.</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3: Systematic Treatment of Null Values</a:t>
            </a:r>
            <a:endParaRPr/>
          </a:p>
          <a:p>
            <a:pPr indent="-228600" lvl="0" marL="228600" rtl="0" algn="just">
              <a:lnSpc>
                <a:spcPct val="90000"/>
              </a:lnSpc>
              <a:spcBef>
                <a:spcPts val="1000"/>
              </a:spcBef>
              <a:spcAft>
                <a:spcPts val="0"/>
              </a:spcAft>
              <a:buClr>
                <a:schemeClr val="dk1"/>
              </a:buClr>
              <a:buSzPct val="100000"/>
              <a:buChar char="•"/>
            </a:pPr>
            <a:r>
              <a:rPr b="0" i="0" lang="en-US"/>
              <a:t>This rule defines the systematic treatment of Null values in database records. The null value has various meanings in the database, like missing the data, no value in a cell, inappropriate information, unknown data and </a:t>
            </a:r>
            <a:r>
              <a:rPr b="1" i="0" lang="en-US">
                <a:solidFill>
                  <a:srgbClr val="C00000"/>
                </a:solidFill>
              </a:rPr>
              <a:t>the primary key should not be null.</a:t>
            </a:r>
            <a:endParaRPr/>
          </a:p>
          <a:p>
            <a:pPr indent="-64135" lvl="0" marL="228600" rtl="0" algn="just">
              <a:lnSpc>
                <a:spcPct val="90000"/>
              </a:lnSpc>
              <a:spcBef>
                <a:spcPts val="1000"/>
              </a:spcBef>
              <a:spcAft>
                <a:spcPts val="0"/>
              </a:spcAft>
              <a:buClr>
                <a:schemeClr val="dk1"/>
              </a:buClr>
              <a:buSzPct val="100000"/>
              <a:buNone/>
            </a:pPr>
            <a:r>
              <a:t/>
            </a:r>
            <a:endParaRPr b="0" i="0">
              <a:solidFill>
                <a:srgbClr val="333333"/>
              </a:solidFill>
              <a:latin typeface="Inter"/>
              <a:ea typeface="Inter"/>
              <a:cs typeface="Inter"/>
              <a:sym typeface="Inte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txBox="1"/>
          <p:nvPr>
            <p:ph type="title"/>
          </p:nvPr>
        </p:nvSpPr>
        <p:spPr>
          <a:xfrm>
            <a:off x="371062" y="1189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Codd's Rules</a:t>
            </a:r>
            <a:endParaRPr b="1" sz="4000">
              <a:latin typeface="Calibri"/>
              <a:ea typeface="Calibri"/>
              <a:cs typeface="Calibri"/>
              <a:sym typeface="Calibri"/>
            </a:endParaRPr>
          </a:p>
        </p:txBody>
      </p:sp>
      <p:sp>
        <p:nvSpPr>
          <p:cNvPr id="449" name="Google Shape;449;p49"/>
          <p:cNvSpPr txBox="1"/>
          <p:nvPr>
            <p:ph idx="1" type="body"/>
          </p:nvPr>
        </p:nvSpPr>
        <p:spPr>
          <a:xfrm>
            <a:off x="132523" y="1086677"/>
            <a:ext cx="11688416" cy="555266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Rule 4: Active/Dynamic Online Catalog based on the relational model</a:t>
            </a:r>
            <a:endParaRPr/>
          </a:p>
          <a:p>
            <a:pPr indent="-228600" lvl="0" marL="228600" rtl="0" algn="just">
              <a:lnSpc>
                <a:spcPct val="90000"/>
              </a:lnSpc>
              <a:spcBef>
                <a:spcPts val="1000"/>
              </a:spcBef>
              <a:spcAft>
                <a:spcPts val="0"/>
              </a:spcAft>
              <a:buClr>
                <a:schemeClr val="dk1"/>
              </a:buClr>
              <a:buSzPct val="100000"/>
              <a:buChar char="•"/>
            </a:pPr>
            <a:r>
              <a:rPr b="0" i="0" lang="en-US"/>
              <a:t>It </a:t>
            </a:r>
            <a:r>
              <a:rPr b="1" i="0" lang="en-US">
                <a:solidFill>
                  <a:srgbClr val="C00000"/>
                </a:solidFill>
              </a:rPr>
              <a:t>represents the entire logical structure of the descriptive database that must be stored online and is known as a database dictionary. </a:t>
            </a:r>
            <a:r>
              <a:rPr b="0" i="0" lang="en-US"/>
              <a:t>It authorizes users to access the database and implement a similar query language to access the database.</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5: Comprehensive Data Sub Language Rule</a:t>
            </a:r>
            <a:endParaRPr/>
          </a:p>
          <a:p>
            <a:pPr indent="-228600" lvl="0" marL="228600" rtl="0" algn="just">
              <a:lnSpc>
                <a:spcPct val="90000"/>
              </a:lnSpc>
              <a:spcBef>
                <a:spcPts val="1000"/>
              </a:spcBef>
              <a:spcAft>
                <a:spcPts val="0"/>
              </a:spcAft>
              <a:buClr>
                <a:schemeClr val="dk1"/>
              </a:buClr>
              <a:buSzPct val="100000"/>
              <a:buChar char="•"/>
            </a:pPr>
            <a:r>
              <a:rPr b="0" i="0" lang="en-US"/>
              <a:t>The relational database supports various languages, and if we want to access the database, the language must be the explicit, linear or well-defined syntax, character strings and supports the comprehensive: data definition, view definition, data manipulation, integrity constraints, and limit transaction management operations. </a:t>
            </a:r>
            <a:r>
              <a:rPr b="1" i="0" lang="en-US">
                <a:solidFill>
                  <a:srgbClr val="C00000"/>
                </a:solidFill>
              </a:rPr>
              <a:t>If the database allows access to the data without any language, it is considered a violation of the database.</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6: View Updating Rule</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All views table can be theoretically updated and must be practically updated by the database systems.</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7: Relational Level Operation (High-Level Insert, Update and delete) Rule</a:t>
            </a:r>
            <a:endParaRPr/>
          </a:p>
          <a:p>
            <a:pPr indent="-228600" lvl="0" marL="228600" rtl="0" algn="just">
              <a:lnSpc>
                <a:spcPct val="90000"/>
              </a:lnSpc>
              <a:spcBef>
                <a:spcPts val="1000"/>
              </a:spcBef>
              <a:spcAft>
                <a:spcPts val="0"/>
              </a:spcAft>
              <a:buClr>
                <a:srgbClr val="C00000"/>
              </a:buClr>
              <a:buSzPct val="100000"/>
              <a:buChar char="•"/>
            </a:pPr>
            <a:r>
              <a:rPr b="1" i="0" lang="en-US">
                <a:solidFill>
                  <a:srgbClr val="C00000"/>
                </a:solidFill>
              </a:rPr>
              <a:t>A database system should follow high-level relational operations such as insert, update, and delete in each level or a single row. It also supports union, intersection and minus operation in the database system.</a:t>
            </a:r>
            <a:endParaRPr/>
          </a:p>
          <a:p>
            <a:pPr indent="-77470" lvl="0" marL="228600" rtl="0" algn="just">
              <a:lnSpc>
                <a:spcPct val="90000"/>
              </a:lnSpc>
              <a:spcBef>
                <a:spcPts val="1000"/>
              </a:spcBef>
              <a:spcAft>
                <a:spcPts val="0"/>
              </a:spcAft>
              <a:buClr>
                <a:schemeClr val="dk1"/>
              </a:buClr>
              <a:buSzPct val="100000"/>
              <a:buNone/>
            </a:pPr>
            <a:r>
              <a:t/>
            </a:r>
            <a:endParaRPr b="0" i="0">
              <a:solidFill>
                <a:srgbClr val="333333"/>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strike="noStrike">
                <a:latin typeface="Calibri"/>
                <a:ea typeface="Calibri"/>
                <a:cs typeface="Calibri"/>
                <a:sym typeface="Calibri"/>
              </a:rPr>
              <a:t>Entity Relationship (ER) Model</a:t>
            </a:r>
            <a:br>
              <a:rPr b="1" i="0" lang="en-US" sz="4400" u="none" strike="noStrike"/>
            </a:br>
            <a:endParaRPr/>
          </a:p>
        </p:txBody>
      </p:sp>
      <p:sp>
        <p:nvSpPr>
          <p:cNvPr id="109" name="Google Shape;109;p5"/>
          <p:cNvSpPr txBox="1"/>
          <p:nvPr>
            <p:ph idx="1" type="body"/>
          </p:nvPr>
        </p:nvSpPr>
        <p:spPr>
          <a:xfrm>
            <a:off x="318052" y="1306995"/>
            <a:ext cx="11035748" cy="532668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Font typeface="Arial"/>
              <a:buChar char="•"/>
            </a:pPr>
            <a:r>
              <a:rPr b="1" i="0" lang="en-US">
                <a:solidFill>
                  <a:srgbClr val="333333"/>
                </a:solidFill>
                <a:latin typeface="Inter"/>
                <a:ea typeface="Inter"/>
                <a:cs typeface="Inter"/>
                <a:sym typeface="Inter"/>
              </a:rPr>
              <a:t>For example,</a:t>
            </a:r>
            <a:r>
              <a:rPr b="0" i="0" lang="en-US">
                <a:solidFill>
                  <a:srgbClr val="333333"/>
                </a:solidFill>
                <a:latin typeface="Inter"/>
                <a:ea typeface="Inter"/>
                <a:cs typeface="Inter"/>
                <a:sym typeface="Inter"/>
              </a:rPr>
              <a:t> Suppose we design a school database. In this database, the student will be an entity with attributes like address, name, id, age, etc. </a:t>
            </a:r>
            <a:r>
              <a:rPr b="1" i="0" lang="en-US">
                <a:solidFill>
                  <a:srgbClr val="333333"/>
                </a:solidFill>
                <a:latin typeface="Inter"/>
                <a:ea typeface="Inter"/>
                <a:cs typeface="Inter"/>
                <a:sym typeface="Inter"/>
              </a:rPr>
              <a:t>The address can be another entity with attributes like city, street name, pin code, etc </a:t>
            </a:r>
            <a:r>
              <a:rPr b="0" i="0" lang="en-US">
                <a:solidFill>
                  <a:srgbClr val="333333"/>
                </a:solidFill>
                <a:latin typeface="Inter"/>
                <a:ea typeface="Inter"/>
                <a:cs typeface="Inter"/>
                <a:sym typeface="Inter"/>
              </a:rPr>
              <a:t>and there will be a relationship between them.</a:t>
            </a:r>
            <a:endParaRPr/>
          </a:p>
        </p:txBody>
      </p:sp>
      <p:pic>
        <p:nvPicPr>
          <p:cNvPr descr="DBMS ER model concept" id="110" name="Google Shape;110;p5"/>
          <p:cNvPicPr preferRelativeResize="0"/>
          <p:nvPr/>
        </p:nvPicPr>
        <p:blipFill rotWithShape="1">
          <a:blip r:embed="rId3">
            <a:alphaModFix/>
          </a:blip>
          <a:srcRect b="0" l="0" r="0" t="0"/>
          <a:stretch/>
        </p:blipFill>
        <p:spPr>
          <a:xfrm>
            <a:off x="3323811" y="2975803"/>
            <a:ext cx="3848100" cy="3095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371062" y="1189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Codd's Rules</a:t>
            </a:r>
            <a:endParaRPr b="1" sz="4000">
              <a:latin typeface="Calibri"/>
              <a:ea typeface="Calibri"/>
              <a:cs typeface="Calibri"/>
              <a:sym typeface="Calibri"/>
            </a:endParaRPr>
          </a:p>
        </p:txBody>
      </p:sp>
      <p:sp>
        <p:nvSpPr>
          <p:cNvPr id="455" name="Google Shape;455;p50"/>
          <p:cNvSpPr txBox="1"/>
          <p:nvPr>
            <p:ph idx="1" type="body"/>
          </p:nvPr>
        </p:nvSpPr>
        <p:spPr>
          <a:xfrm>
            <a:off x="132523" y="1086677"/>
            <a:ext cx="11688416" cy="555266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rgbClr val="000099"/>
              </a:buClr>
              <a:buSzPct val="100000"/>
              <a:buChar char="•"/>
            </a:pPr>
            <a:r>
              <a:rPr b="1" i="0" lang="en-US">
                <a:solidFill>
                  <a:srgbClr val="000099"/>
                </a:solidFill>
              </a:rPr>
              <a:t>Rule 8: Physical Data Independence Rule</a:t>
            </a:r>
            <a:endParaRPr/>
          </a:p>
          <a:p>
            <a:pPr indent="-228600" lvl="0" marL="228600" rtl="0" algn="just">
              <a:lnSpc>
                <a:spcPct val="90000"/>
              </a:lnSpc>
              <a:spcBef>
                <a:spcPts val="1000"/>
              </a:spcBef>
              <a:spcAft>
                <a:spcPts val="0"/>
              </a:spcAft>
              <a:buClr>
                <a:schemeClr val="dk1"/>
              </a:buClr>
              <a:buSzPct val="100000"/>
              <a:buChar char="•"/>
            </a:pPr>
            <a:r>
              <a:rPr b="0" i="0" lang="en-US"/>
              <a:t>All stored data in a database or an application must be physically independent to access the database. </a:t>
            </a:r>
            <a:r>
              <a:rPr b="1" i="0" lang="en-US">
                <a:solidFill>
                  <a:srgbClr val="C00000"/>
                </a:solidFill>
              </a:rPr>
              <a:t>Each data should not depend on other data or an application. If data is updated or the physical structure of the database is changed, it will not show any effect on external applications that are accessing the data from the database.</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9: Logical Data Independence Rule</a:t>
            </a:r>
            <a:endParaRPr/>
          </a:p>
          <a:p>
            <a:pPr indent="-228600" lvl="0" marL="228600" rtl="0" algn="just">
              <a:lnSpc>
                <a:spcPct val="90000"/>
              </a:lnSpc>
              <a:spcBef>
                <a:spcPts val="1000"/>
              </a:spcBef>
              <a:spcAft>
                <a:spcPts val="0"/>
              </a:spcAft>
              <a:buClr>
                <a:schemeClr val="dk1"/>
              </a:buClr>
              <a:buSzPct val="100000"/>
              <a:buChar char="•"/>
            </a:pPr>
            <a:r>
              <a:rPr b="0" i="0" lang="en-US"/>
              <a:t>It is similar to physical data independence. </a:t>
            </a:r>
            <a:r>
              <a:rPr b="1" i="0" lang="en-US">
                <a:solidFill>
                  <a:srgbClr val="C00000"/>
                </a:solidFill>
              </a:rPr>
              <a:t>It means, if any changes occurred to the logical level (table structures), it should not affect the user's view (application). For example, suppose a table either split into two tables, or two table joins to create a single table, these changes should not be impacted on the user view application.</a:t>
            </a:r>
            <a:endParaRPr/>
          </a:p>
          <a:p>
            <a:pPr indent="-228600" lvl="0" marL="228600" rtl="0" algn="just">
              <a:lnSpc>
                <a:spcPct val="90000"/>
              </a:lnSpc>
              <a:spcBef>
                <a:spcPts val="1000"/>
              </a:spcBef>
              <a:spcAft>
                <a:spcPts val="0"/>
              </a:spcAft>
              <a:buClr>
                <a:srgbClr val="000099"/>
              </a:buClr>
              <a:buSzPct val="100000"/>
              <a:buChar char="•"/>
            </a:pPr>
            <a:r>
              <a:rPr b="1" i="0" lang="en-US">
                <a:solidFill>
                  <a:srgbClr val="000099"/>
                </a:solidFill>
              </a:rPr>
              <a:t>Rule 10: Integrity Independence Rule</a:t>
            </a:r>
            <a:endParaRPr/>
          </a:p>
          <a:p>
            <a:pPr indent="-228600" lvl="0" marL="228600" rtl="0" algn="just">
              <a:lnSpc>
                <a:spcPct val="90000"/>
              </a:lnSpc>
              <a:spcBef>
                <a:spcPts val="1000"/>
              </a:spcBef>
              <a:spcAft>
                <a:spcPts val="0"/>
              </a:spcAft>
              <a:buClr>
                <a:schemeClr val="dk1"/>
              </a:buClr>
              <a:buSzPct val="100000"/>
              <a:buChar char="•"/>
            </a:pPr>
            <a:r>
              <a:rPr b="0" i="0" lang="en-US"/>
              <a:t>The database should be able to enforce its own integrity rather than using other programs. Key and Check constraints, trigger etc, should be stored in Data Dictionary. </a:t>
            </a:r>
            <a:r>
              <a:rPr b="1" i="0" lang="en-US">
                <a:solidFill>
                  <a:srgbClr val="C00000"/>
                </a:solidFill>
              </a:rPr>
              <a:t>All entered values should not be changed or rely on any external factor or application to maintain integrity.</a:t>
            </a:r>
            <a:r>
              <a:rPr b="0" i="0" lang="en-US"/>
              <a:t> This also make </a:t>
            </a:r>
            <a:r>
              <a:rPr b="1" i="0" lang="en-US"/>
              <a:t>RDBMS</a:t>
            </a:r>
            <a:r>
              <a:rPr b="0" i="0" lang="en-US"/>
              <a:t> independent of front-end.</a:t>
            </a:r>
            <a:endParaRPr/>
          </a:p>
          <a:p>
            <a:pPr indent="-77470" lvl="0" marL="228600" rtl="0" algn="just">
              <a:lnSpc>
                <a:spcPct val="90000"/>
              </a:lnSpc>
              <a:spcBef>
                <a:spcPts val="1000"/>
              </a:spcBef>
              <a:spcAft>
                <a:spcPts val="0"/>
              </a:spcAft>
              <a:buClr>
                <a:schemeClr val="dk1"/>
              </a:buClr>
              <a:buSzPct val="100000"/>
              <a:buNone/>
            </a:pPr>
            <a:r>
              <a:t/>
            </a:r>
            <a:endParaRPr b="0" i="0">
              <a:solidFill>
                <a:srgbClr val="333333"/>
              </a:solidFill>
              <a:latin typeface="Inter"/>
              <a:ea typeface="Inter"/>
              <a:cs typeface="Inter"/>
              <a:sym typeface="Inte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371062" y="1189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Codd's Rules</a:t>
            </a:r>
            <a:endParaRPr b="1" sz="4000">
              <a:latin typeface="Calibri"/>
              <a:ea typeface="Calibri"/>
              <a:cs typeface="Calibri"/>
              <a:sym typeface="Calibri"/>
            </a:endParaRPr>
          </a:p>
        </p:txBody>
      </p:sp>
      <p:sp>
        <p:nvSpPr>
          <p:cNvPr id="461" name="Google Shape;461;p51"/>
          <p:cNvSpPr txBox="1"/>
          <p:nvPr>
            <p:ph idx="1" type="body"/>
          </p:nvPr>
        </p:nvSpPr>
        <p:spPr>
          <a:xfrm>
            <a:off x="132523" y="1086677"/>
            <a:ext cx="11688416" cy="5552662"/>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Rule 11: Distribution Independence Rule</a:t>
            </a:r>
            <a:endParaRPr/>
          </a:p>
          <a:p>
            <a:pPr indent="-228600" lvl="0" marL="228600" rtl="0" algn="just">
              <a:lnSpc>
                <a:spcPct val="90000"/>
              </a:lnSpc>
              <a:spcBef>
                <a:spcPts val="1000"/>
              </a:spcBef>
              <a:spcAft>
                <a:spcPts val="0"/>
              </a:spcAft>
              <a:buClr>
                <a:schemeClr val="dk1"/>
              </a:buClr>
              <a:buSzPts val="2800"/>
              <a:buChar char="•"/>
            </a:pPr>
            <a:r>
              <a:rPr b="0" i="0" lang="en-US"/>
              <a:t>The distribution independence rule represents a </a:t>
            </a:r>
            <a:r>
              <a:rPr b="1" i="0" lang="en-US">
                <a:solidFill>
                  <a:srgbClr val="C00000"/>
                </a:solidFill>
              </a:rPr>
              <a:t>database that must work properly, even if it is stored in different locations and used by different end-users. </a:t>
            </a:r>
            <a:r>
              <a:rPr b="0" i="0" lang="en-US"/>
              <a:t>Suppose a user accesses the database through an application; in that case, they should not be aware that another user uses particular data, and the data they always get is only located on one site. This lays the foundation of </a:t>
            </a:r>
            <a:r>
              <a:rPr b="1" i="0" lang="en-US"/>
              <a:t>distributed database</a:t>
            </a:r>
            <a:r>
              <a:rPr b="0" i="0" lang="en-US"/>
              <a:t>.</a:t>
            </a:r>
            <a:endParaRPr/>
          </a:p>
          <a:p>
            <a:pPr indent="-228600" lvl="0" marL="228600" rtl="0" algn="just">
              <a:lnSpc>
                <a:spcPct val="90000"/>
              </a:lnSpc>
              <a:spcBef>
                <a:spcPts val="1000"/>
              </a:spcBef>
              <a:spcAft>
                <a:spcPts val="0"/>
              </a:spcAft>
              <a:buClr>
                <a:srgbClr val="000099"/>
              </a:buClr>
              <a:buSzPts val="2800"/>
              <a:buChar char="•"/>
            </a:pPr>
            <a:r>
              <a:rPr b="1" i="0" lang="en-US">
                <a:solidFill>
                  <a:srgbClr val="000099"/>
                </a:solidFill>
              </a:rPr>
              <a:t>Rule 12: Non Subversion Rule</a:t>
            </a:r>
            <a:endParaRPr/>
          </a:p>
          <a:p>
            <a:pPr indent="-228600" lvl="0" marL="228600" rtl="0" algn="just">
              <a:lnSpc>
                <a:spcPct val="90000"/>
              </a:lnSpc>
              <a:spcBef>
                <a:spcPts val="1000"/>
              </a:spcBef>
              <a:spcAft>
                <a:spcPts val="0"/>
              </a:spcAft>
              <a:buClr>
                <a:schemeClr val="dk1"/>
              </a:buClr>
              <a:buSzPts val="2800"/>
              <a:buChar char="•"/>
            </a:pPr>
            <a:r>
              <a:rPr b="0" i="0" lang="en-US"/>
              <a:t>The non-subversion rule defines RDBMS as a </a:t>
            </a:r>
            <a:r>
              <a:rPr b="0" i="0" lang="en-US" u="none" strike="noStrike"/>
              <a:t>SQL</a:t>
            </a:r>
            <a:r>
              <a:rPr b="0" i="0" lang="en-US"/>
              <a:t> language to store and manipulate the data in the database. </a:t>
            </a:r>
            <a:r>
              <a:rPr b="1" i="0" lang="en-US">
                <a:solidFill>
                  <a:srgbClr val="C00000"/>
                </a:solidFill>
              </a:rPr>
              <a:t>If a system has a low-level or separate language other than SQL to access the database system, it should not subvert or bypass integrity to transform data.</a:t>
            </a:r>
            <a:endParaRPr/>
          </a:p>
          <a:p>
            <a:pPr indent="0" lvl="0" marL="0" rtl="0" algn="just">
              <a:lnSpc>
                <a:spcPct val="90000"/>
              </a:lnSpc>
              <a:spcBef>
                <a:spcPts val="1000"/>
              </a:spcBef>
              <a:spcAft>
                <a:spcPts val="0"/>
              </a:spcAft>
              <a:buClr>
                <a:schemeClr val="dk1"/>
              </a:buClr>
              <a:buSzPts val="2800"/>
              <a:buNone/>
            </a:pPr>
            <a:br>
              <a:rPr lang="en-US"/>
            </a:br>
            <a:endParaRPr b="0" i="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22222"/>
              </a:buClr>
              <a:buSzPts val="4400"/>
              <a:buFont typeface="Calibri"/>
              <a:buNone/>
            </a:pPr>
            <a:r>
              <a:rPr b="1" i="0" lang="en-US">
                <a:solidFill>
                  <a:srgbClr val="222222"/>
                </a:solidFill>
                <a:latin typeface="Calibri"/>
                <a:ea typeface="Calibri"/>
                <a:cs typeface="Calibri"/>
                <a:sym typeface="Calibri"/>
              </a:rPr>
              <a:t>Why use ER Diagrams?</a:t>
            </a:r>
            <a:br>
              <a:rPr b="1" i="0" lang="en-US">
                <a:solidFill>
                  <a:srgbClr val="222222"/>
                </a:solidFill>
                <a:latin typeface="Calibri"/>
                <a:ea typeface="Calibri"/>
                <a:cs typeface="Calibri"/>
                <a:sym typeface="Calibri"/>
              </a:rPr>
            </a:br>
            <a:endParaRPr>
              <a:latin typeface="Calibri"/>
              <a:ea typeface="Calibri"/>
              <a:cs typeface="Calibri"/>
              <a:sym typeface="Calibri"/>
            </a:endParaRPr>
          </a:p>
        </p:txBody>
      </p:sp>
      <p:sp>
        <p:nvSpPr>
          <p:cNvPr id="116" name="Google Shape;116;p6"/>
          <p:cNvSpPr txBox="1"/>
          <p:nvPr>
            <p:ph idx="1" type="body"/>
          </p:nvPr>
        </p:nvSpPr>
        <p:spPr>
          <a:xfrm>
            <a:off x="384313" y="1258957"/>
            <a:ext cx="11423374" cy="523391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99"/>
              </a:buClr>
              <a:buSzPts val="2800"/>
              <a:buFont typeface="Arial"/>
              <a:buChar char="•"/>
            </a:pPr>
            <a:r>
              <a:rPr b="1" i="0" lang="en-US">
                <a:solidFill>
                  <a:srgbClr val="000099"/>
                </a:solidFill>
              </a:rPr>
              <a:t>Helps you to define terms related to entity relationship modeling</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Provide a preview of how all your tables should connect</a:t>
            </a:r>
            <a:r>
              <a:rPr b="0" i="0" lang="en-US">
                <a:solidFill>
                  <a:srgbClr val="222222"/>
                </a:solidFill>
              </a:rPr>
              <a:t>, </a:t>
            </a:r>
            <a:r>
              <a:rPr b="1" i="0" lang="en-US">
                <a:solidFill>
                  <a:srgbClr val="000099"/>
                </a:solidFill>
              </a:rPr>
              <a:t>what fields are going to be on each table</a:t>
            </a:r>
            <a:endParaRPr/>
          </a:p>
          <a:p>
            <a:pPr indent="-228600" lvl="0" marL="228600" rtl="0" algn="just">
              <a:lnSpc>
                <a:spcPct val="90000"/>
              </a:lnSpc>
              <a:spcBef>
                <a:spcPts val="1000"/>
              </a:spcBef>
              <a:spcAft>
                <a:spcPts val="0"/>
              </a:spcAft>
              <a:buClr>
                <a:srgbClr val="222222"/>
              </a:buClr>
              <a:buSzPts val="2800"/>
              <a:buFont typeface="Arial"/>
              <a:buChar char="•"/>
            </a:pPr>
            <a:r>
              <a:rPr b="0" i="0" lang="en-US">
                <a:solidFill>
                  <a:srgbClr val="222222"/>
                </a:solidFill>
              </a:rPr>
              <a:t>Helps to </a:t>
            </a:r>
            <a:r>
              <a:rPr b="1" i="0" lang="en-US">
                <a:solidFill>
                  <a:srgbClr val="000099"/>
                </a:solidFill>
              </a:rPr>
              <a:t>describe entities, attributes, relationships</a:t>
            </a:r>
            <a:endParaRPr/>
          </a:p>
          <a:p>
            <a:pPr indent="-228600" lvl="0" marL="228600" rtl="0" algn="just">
              <a:lnSpc>
                <a:spcPct val="90000"/>
              </a:lnSpc>
              <a:spcBef>
                <a:spcPts val="1000"/>
              </a:spcBef>
              <a:spcAft>
                <a:spcPts val="0"/>
              </a:spcAft>
              <a:buClr>
                <a:srgbClr val="C00000"/>
              </a:buClr>
              <a:buSzPts val="2800"/>
              <a:buFont typeface="Arial"/>
              <a:buChar char="•"/>
            </a:pPr>
            <a:r>
              <a:rPr b="1" i="0" lang="en-US">
                <a:solidFill>
                  <a:srgbClr val="C00000"/>
                </a:solidFill>
              </a:rPr>
              <a:t>ER diagrams are translatable into relational tables </a:t>
            </a:r>
            <a:r>
              <a:rPr b="0" i="0" lang="en-US">
                <a:solidFill>
                  <a:srgbClr val="222222"/>
                </a:solidFill>
              </a:rPr>
              <a:t>which allows you to build databases quickly</a:t>
            </a:r>
            <a:endParaRPr/>
          </a:p>
          <a:p>
            <a:pPr indent="-228600" lvl="0" marL="228600" rtl="0" algn="just">
              <a:lnSpc>
                <a:spcPct val="90000"/>
              </a:lnSpc>
              <a:spcBef>
                <a:spcPts val="1000"/>
              </a:spcBef>
              <a:spcAft>
                <a:spcPts val="0"/>
              </a:spcAft>
              <a:buClr>
                <a:srgbClr val="222222"/>
              </a:buClr>
              <a:buSzPts val="2800"/>
              <a:buFont typeface="Arial"/>
              <a:buChar char="•"/>
            </a:pPr>
            <a:r>
              <a:rPr b="0" i="0" lang="en-US">
                <a:solidFill>
                  <a:srgbClr val="222222"/>
                </a:solidFill>
              </a:rPr>
              <a:t>ER diagrams can be used by </a:t>
            </a:r>
            <a:r>
              <a:rPr b="1" i="0" lang="en-US">
                <a:solidFill>
                  <a:srgbClr val="000099"/>
                </a:solidFill>
              </a:rPr>
              <a:t>database designers as a blueprint </a:t>
            </a:r>
            <a:r>
              <a:rPr b="0" i="0" lang="en-US">
                <a:solidFill>
                  <a:srgbClr val="222222"/>
                </a:solidFill>
              </a:rPr>
              <a:t>for implementing data in specific software applications</a:t>
            </a:r>
            <a:endParaRPr/>
          </a:p>
          <a:p>
            <a:pPr indent="-228600" lvl="0" marL="228600" rtl="0" algn="just">
              <a:lnSpc>
                <a:spcPct val="90000"/>
              </a:lnSpc>
              <a:spcBef>
                <a:spcPts val="1000"/>
              </a:spcBef>
              <a:spcAft>
                <a:spcPts val="0"/>
              </a:spcAft>
              <a:buClr>
                <a:srgbClr val="222222"/>
              </a:buClr>
              <a:buSzPts val="2800"/>
              <a:buFont typeface="Arial"/>
              <a:buChar char="•"/>
            </a:pPr>
            <a:r>
              <a:rPr b="0" i="0" lang="en-US">
                <a:solidFill>
                  <a:srgbClr val="222222"/>
                </a:solidFill>
              </a:rPr>
              <a:t>The </a:t>
            </a:r>
            <a:r>
              <a:rPr b="1" i="0" lang="en-US">
                <a:solidFill>
                  <a:srgbClr val="000099"/>
                </a:solidFill>
              </a:rPr>
              <a:t>database designer gains a better understanding of the information to be contained in the database </a:t>
            </a:r>
            <a:r>
              <a:rPr b="0" i="0" lang="en-US">
                <a:solidFill>
                  <a:srgbClr val="222222"/>
                </a:solidFill>
              </a:rPr>
              <a:t>with the help of ERP diagram</a:t>
            </a:r>
            <a:endParaRPr/>
          </a:p>
          <a:p>
            <a:pPr indent="-228600" lvl="0" marL="228600" rtl="0" algn="just">
              <a:lnSpc>
                <a:spcPct val="90000"/>
              </a:lnSpc>
              <a:spcBef>
                <a:spcPts val="1000"/>
              </a:spcBef>
              <a:spcAft>
                <a:spcPts val="0"/>
              </a:spcAft>
              <a:buClr>
                <a:srgbClr val="222222"/>
              </a:buClr>
              <a:buSzPts val="2800"/>
              <a:buFont typeface="Arial"/>
              <a:buChar char="•"/>
            </a:pPr>
            <a:r>
              <a:rPr b="0" i="0" lang="en-US">
                <a:solidFill>
                  <a:srgbClr val="222222"/>
                </a:solidFill>
              </a:rPr>
              <a:t>ERD </a:t>
            </a:r>
            <a:r>
              <a:rPr b="1" i="0" lang="en-US">
                <a:solidFill>
                  <a:srgbClr val="C00000"/>
                </a:solidFill>
              </a:rPr>
              <a:t>Diagram allows you to communicate with the logical structure of the database to users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96078" y="50102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22222"/>
              </a:buClr>
              <a:buSzPts val="4400"/>
              <a:buFont typeface="Calibri"/>
              <a:buNone/>
            </a:pPr>
            <a:r>
              <a:rPr b="1" i="0" lang="en-US">
                <a:solidFill>
                  <a:srgbClr val="222222"/>
                </a:solidFill>
                <a:latin typeface="Calibri"/>
                <a:ea typeface="Calibri"/>
                <a:cs typeface="Calibri"/>
                <a:sym typeface="Calibri"/>
              </a:rPr>
              <a:t>ER Diagram Symbols</a:t>
            </a:r>
            <a:endParaRPr>
              <a:latin typeface="Calibri"/>
              <a:ea typeface="Calibri"/>
              <a:cs typeface="Calibri"/>
              <a:sym typeface="Calibri"/>
            </a:endParaRPr>
          </a:p>
        </p:txBody>
      </p:sp>
      <p:sp>
        <p:nvSpPr>
          <p:cNvPr id="122" name="Google Shape;122;p7"/>
          <p:cNvSpPr txBox="1"/>
          <p:nvPr>
            <p:ph idx="1" type="body"/>
          </p:nvPr>
        </p:nvSpPr>
        <p:spPr>
          <a:xfrm>
            <a:off x="422206" y="2425148"/>
            <a:ext cx="11357113" cy="406772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222222"/>
              </a:buClr>
              <a:buSzPct val="100000"/>
              <a:buFont typeface="Arial"/>
              <a:buChar char="•"/>
            </a:pPr>
            <a:r>
              <a:rPr b="1" i="0" lang="en-US">
                <a:solidFill>
                  <a:srgbClr val="222222"/>
                </a:solidFill>
              </a:rPr>
              <a:t>Rectangles: </a:t>
            </a:r>
            <a:r>
              <a:rPr b="0" i="0" lang="en-US">
                <a:solidFill>
                  <a:srgbClr val="222222"/>
                </a:solidFill>
              </a:rPr>
              <a:t>This Entity Relationship Diagram symbol represents entity types</a:t>
            </a:r>
            <a:endParaRPr/>
          </a:p>
          <a:p>
            <a:pPr indent="-228600" lvl="0" marL="228600" rtl="0" algn="just">
              <a:lnSpc>
                <a:spcPct val="100000"/>
              </a:lnSpc>
              <a:spcBef>
                <a:spcPts val="1000"/>
              </a:spcBef>
              <a:spcAft>
                <a:spcPts val="0"/>
              </a:spcAft>
              <a:buClr>
                <a:srgbClr val="222222"/>
              </a:buClr>
              <a:buSzPct val="100000"/>
              <a:buChar char="•"/>
            </a:pPr>
            <a:r>
              <a:rPr b="1" lang="en-US">
                <a:solidFill>
                  <a:srgbClr val="222222"/>
                </a:solidFill>
              </a:rPr>
              <a:t>Double Rectangles: </a:t>
            </a:r>
            <a:r>
              <a:rPr lang="en-US">
                <a:solidFill>
                  <a:srgbClr val="222222"/>
                </a:solidFill>
              </a:rPr>
              <a:t>Weak Entity Sets</a:t>
            </a:r>
            <a:endParaRPr/>
          </a:p>
          <a:p>
            <a:pPr indent="-228600" lvl="0" marL="228600" rtl="0" algn="just">
              <a:lnSpc>
                <a:spcPct val="90000"/>
              </a:lnSpc>
              <a:spcBef>
                <a:spcPts val="1000"/>
              </a:spcBef>
              <a:spcAft>
                <a:spcPts val="0"/>
              </a:spcAft>
              <a:buClr>
                <a:srgbClr val="222222"/>
              </a:buClr>
              <a:buSzPct val="100000"/>
              <a:buFont typeface="Arial"/>
              <a:buChar char="•"/>
            </a:pPr>
            <a:r>
              <a:rPr b="1" i="0" lang="en-US">
                <a:solidFill>
                  <a:srgbClr val="222222"/>
                </a:solidFill>
              </a:rPr>
              <a:t>Ellipses : </a:t>
            </a:r>
            <a:r>
              <a:rPr b="0" i="0" lang="en-US">
                <a:solidFill>
                  <a:srgbClr val="222222"/>
                </a:solidFill>
              </a:rPr>
              <a:t>Symbol represent attributes</a:t>
            </a:r>
            <a:endParaRPr/>
          </a:p>
          <a:p>
            <a:pPr indent="-228600" lvl="0" marL="228600" rtl="0" algn="just">
              <a:lnSpc>
                <a:spcPct val="90000"/>
              </a:lnSpc>
              <a:spcBef>
                <a:spcPts val="1000"/>
              </a:spcBef>
              <a:spcAft>
                <a:spcPts val="0"/>
              </a:spcAft>
              <a:buClr>
                <a:srgbClr val="222222"/>
              </a:buClr>
              <a:buSzPct val="100000"/>
              <a:buFont typeface="Arial"/>
              <a:buChar char="•"/>
            </a:pPr>
            <a:r>
              <a:rPr b="1" i="0" lang="en-US">
                <a:solidFill>
                  <a:srgbClr val="222222"/>
                </a:solidFill>
              </a:rPr>
              <a:t>Double Ellipses: </a:t>
            </a:r>
            <a:r>
              <a:rPr b="0" i="0" lang="en-US">
                <a:solidFill>
                  <a:srgbClr val="222222"/>
                </a:solidFill>
              </a:rPr>
              <a:t>Represent multi-valued attributes</a:t>
            </a:r>
            <a:endParaRPr/>
          </a:p>
          <a:p>
            <a:pPr indent="-228600" lvl="0" marL="228600" rtl="0" algn="just">
              <a:lnSpc>
                <a:spcPct val="90000"/>
              </a:lnSpc>
              <a:spcBef>
                <a:spcPts val="1000"/>
              </a:spcBef>
              <a:spcAft>
                <a:spcPts val="0"/>
              </a:spcAft>
              <a:buClr>
                <a:srgbClr val="222222"/>
              </a:buClr>
              <a:buSzPct val="100000"/>
              <a:buChar char="•"/>
            </a:pPr>
            <a:r>
              <a:rPr b="1" lang="en-US">
                <a:solidFill>
                  <a:srgbClr val="222222"/>
                </a:solidFill>
              </a:rPr>
              <a:t>Dashed Ellipses: </a:t>
            </a:r>
            <a:r>
              <a:rPr lang="en-US">
                <a:solidFill>
                  <a:srgbClr val="222222"/>
                </a:solidFill>
              </a:rPr>
              <a:t>Derived Attributes</a:t>
            </a:r>
            <a:endParaRPr b="0" i="0">
              <a:solidFill>
                <a:srgbClr val="222222"/>
              </a:solidFill>
            </a:endParaRPr>
          </a:p>
          <a:p>
            <a:pPr indent="-228600" lvl="0" marL="228600" rtl="0" algn="just">
              <a:lnSpc>
                <a:spcPct val="90000"/>
              </a:lnSpc>
              <a:spcBef>
                <a:spcPts val="1000"/>
              </a:spcBef>
              <a:spcAft>
                <a:spcPts val="0"/>
              </a:spcAft>
              <a:buClr>
                <a:srgbClr val="222222"/>
              </a:buClr>
              <a:buSzPct val="100000"/>
              <a:buFont typeface="Arial"/>
              <a:buChar char="•"/>
            </a:pPr>
            <a:r>
              <a:rPr b="1" i="0" lang="en-US">
                <a:solidFill>
                  <a:srgbClr val="222222"/>
                </a:solidFill>
              </a:rPr>
              <a:t>Diamonds: </a:t>
            </a:r>
            <a:r>
              <a:rPr b="0" i="0" lang="en-US">
                <a:solidFill>
                  <a:srgbClr val="222222"/>
                </a:solidFill>
              </a:rPr>
              <a:t>This symbol represents relationship types</a:t>
            </a:r>
            <a:endParaRPr/>
          </a:p>
          <a:p>
            <a:pPr indent="-228600" lvl="0" marL="228600" rtl="0" algn="just">
              <a:lnSpc>
                <a:spcPct val="90000"/>
              </a:lnSpc>
              <a:spcBef>
                <a:spcPts val="1000"/>
              </a:spcBef>
              <a:spcAft>
                <a:spcPts val="0"/>
              </a:spcAft>
              <a:buClr>
                <a:srgbClr val="222222"/>
              </a:buClr>
              <a:buSzPct val="100000"/>
              <a:buFont typeface="Arial"/>
              <a:buChar char="•"/>
            </a:pPr>
            <a:r>
              <a:rPr b="1" i="0" lang="en-US">
                <a:solidFill>
                  <a:srgbClr val="222222"/>
                </a:solidFill>
              </a:rPr>
              <a:t>Lines: </a:t>
            </a:r>
            <a:r>
              <a:rPr b="0" i="0" lang="en-US">
                <a:solidFill>
                  <a:srgbClr val="222222"/>
                </a:solidFill>
              </a:rPr>
              <a:t>It links attributes to entity types and entity types with other relationship types</a:t>
            </a:r>
            <a:endParaRPr/>
          </a:p>
          <a:p>
            <a:pPr indent="-228600" lvl="0" marL="228600" rtl="0" algn="just">
              <a:lnSpc>
                <a:spcPct val="90000"/>
              </a:lnSpc>
              <a:spcBef>
                <a:spcPts val="1000"/>
              </a:spcBef>
              <a:spcAft>
                <a:spcPts val="0"/>
              </a:spcAft>
              <a:buClr>
                <a:srgbClr val="222222"/>
              </a:buClr>
              <a:buSzPct val="100000"/>
              <a:buFont typeface="Arial"/>
              <a:buChar char="•"/>
            </a:pPr>
            <a:r>
              <a:rPr b="1" i="0" lang="en-US">
                <a:solidFill>
                  <a:srgbClr val="222222"/>
                </a:solidFill>
              </a:rPr>
              <a:t>Primary key: </a:t>
            </a:r>
            <a:r>
              <a:rPr b="0" i="0" lang="en-US">
                <a:solidFill>
                  <a:srgbClr val="222222"/>
                </a:solidFill>
              </a:rPr>
              <a:t>attributes are underlined</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ER Diagram Symbols" id="123" name="Google Shape;123;p7"/>
          <p:cNvPicPr preferRelativeResize="0"/>
          <p:nvPr/>
        </p:nvPicPr>
        <p:blipFill rotWithShape="1">
          <a:blip r:embed="rId3">
            <a:alphaModFix/>
          </a:blip>
          <a:srcRect b="0" l="0" r="0" t="0"/>
          <a:stretch/>
        </p:blipFill>
        <p:spPr>
          <a:xfrm>
            <a:off x="4982817" y="97426"/>
            <a:ext cx="6904383" cy="2132770"/>
          </a:xfrm>
          <a:prstGeom prst="rect">
            <a:avLst/>
          </a:prstGeom>
          <a:noFill/>
          <a:ln>
            <a:noFill/>
          </a:ln>
        </p:spPr>
      </p:pic>
      <p:pic>
        <p:nvPicPr>
          <p:cNvPr id="124" name="Google Shape;124;p7"/>
          <p:cNvPicPr preferRelativeResize="0"/>
          <p:nvPr/>
        </p:nvPicPr>
        <p:blipFill rotWithShape="1">
          <a:blip r:embed="rId4">
            <a:alphaModFix/>
          </a:blip>
          <a:srcRect b="0" l="0" r="0" t="0"/>
          <a:stretch/>
        </p:blipFill>
        <p:spPr>
          <a:xfrm>
            <a:off x="9026594" y="1468610"/>
            <a:ext cx="2752725" cy="77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188844" y="31290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i="0" lang="en-US" sz="4000" u="none" strike="noStrike">
                <a:latin typeface="Calibri"/>
                <a:ea typeface="Calibri"/>
                <a:cs typeface="Calibri"/>
                <a:sym typeface="Calibri"/>
              </a:rPr>
              <a:t>Entity Relationship (ER) Model</a:t>
            </a:r>
            <a:br>
              <a:rPr b="1" i="0" lang="en-US" sz="4400" u="none" strike="noStrike"/>
            </a:br>
            <a:endParaRPr/>
          </a:p>
        </p:txBody>
      </p:sp>
      <p:sp>
        <p:nvSpPr>
          <p:cNvPr id="130" name="Google Shape;130;p8"/>
          <p:cNvSpPr txBox="1"/>
          <p:nvPr>
            <p:ph idx="1" type="body"/>
          </p:nvPr>
        </p:nvSpPr>
        <p:spPr>
          <a:xfrm>
            <a:off x="318052" y="975691"/>
            <a:ext cx="5870714" cy="532668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Font typeface="Arial"/>
              <a:buChar char="•"/>
            </a:pPr>
            <a:r>
              <a:rPr b="1" i="0" lang="en-US">
                <a:solidFill>
                  <a:srgbClr val="000099"/>
                </a:solidFill>
                <a:latin typeface="Inter"/>
                <a:ea typeface="Inter"/>
                <a:cs typeface="Inter"/>
                <a:sym typeface="Inter"/>
              </a:rPr>
              <a:t>ER diagrams are created based on three basic concepts: entities, attributes, and relationships.</a:t>
            </a:r>
            <a:endParaRPr b="1">
              <a:solidFill>
                <a:srgbClr val="000099"/>
              </a:solidFill>
            </a:endParaRPr>
          </a:p>
        </p:txBody>
      </p:sp>
      <p:pic>
        <p:nvPicPr>
          <p:cNvPr id="131" name="Google Shape;131;p8"/>
          <p:cNvPicPr preferRelativeResize="0"/>
          <p:nvPr/>
        </p:nvPicPr>
        <p:blipFill rotWithShape="1">
          <a:blip r:embed="rId3">
            <a:alphaModFix/>
          </a:blip>
          <a:srcRect b="0" l="0" r="0" t="0"/>
          <a:stretch/>
        </p:blipFill>
        <p:spPr>
          <a:xfrm>
            <a:off x="7199244" y="204442"/>
            <a:ext cx="4992756" cy="1624358"/>
          </a:xfrm>
          <a:prstGeom prst="rect">
            <a:avLst/>
          </a:prstGeom>
          <a:noFill/>
          <a:ln>
            <a:noFill/>
          </a:ln>
        </p:spPr>
      </p:pic>
      <p:pic>
        <p:nvPicPr>
          <p:cNvPr descr="Components of the ER Diagram" id="132" name="Google Shape;132;p8"/>
          <p:cNvPicPr preferRelativeResize="0"/>
          <p:nvPr/>
        </p:nvPicPr>
        <p:blipFill rotWithShape="1">
          <a:blip r:embed="rId4">
            <a:alphaModFix/>
          </a:blip>
          <a:srcRect b="0" l="0" r="0" t="0"/>
          <a:stretch/>
        </p:blipFill>
        <p:spPr>
          <a:xfrm>
            <a:off x="2094271" y="2604829"/>
            <a:ext cx="9038812" cy="43523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a:latin typeface="Calibri"/>
                <a:ea typeface="Calibri"/>
                <a:cs typeface="Calibri"/>
                <a:sym typeface="Calibri"/>
              </a:rPr>
              <a:t>Component of ER Diagram</a:t>
            </a:r>
            <a:br>
              <a:rPr b="0" i="0" lang="en-US">
                <a:solidFill>
                  <a:srgbClr val="610B38"/>
                </a:solidFill>
                <a:latin typeface="Arial"/>
                <a:ea typeface="Arial"/>
                <a:cs typeface="Arial"/>
                <a:sym typeface="Arial"/>
              </a:rPr>
            </a:br>
            <a:endParaRPr/>
          </a:p>
        </p:txBody>
      </p:sp>
      <p:sp>
        <p:nvSpPr>
          <p:cNvPr id="138" name="Google Shape;138;p9"/>
          <p:cNvSpPr txBox="1"/>
          <p:nvPr>
            <p:ph idx="1" type="body"/>
          </p:nvPr>
        </p:nvSpPr>
        <p:spPr>
          <a:xfrm>
            <a:off x="838200" y="1086678"/>
            <a:ext cx="6291470" cy="509028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99"/>
              </a:buClr>
              <a:buSzPts val="2800"/>
              <a:buChar char="•"/>
            </a:pPr>
            <a:r>
              <a:rPr b="1" i="0" lang="en-US">
                <a:solidFill>
                  <a:srgbClr val="000099"/>
                </a:solidFill>
              </a:rPr>
              <a:t>Entity:</a:t>
            </a:r>
            <a:endParaRPr/>
          </a:p>
          <a:p>
            <a:pPr indent="-228600" lvl="0" marL="228600" rtl="0" algn="just">
              <a:lnSpc>
                <a:spcPct val="90000"/>
              </a:lnSpc>
              <a:spcBef>
                <a:spcPts val="1000"/>
              </a:spcBef>
              <a:spcAft>
                <a:spcPts val="0"/>
              </a:spcAft>
              <a:buClr>
                <a:schemeClr val="dk1"/>
              </a:buClr>
              <a:buSzPts val="2800"/>
              <a:buChar char="•"/>
            </a:pPr>
            <a:r>
              <a:rPr b="0" i="0" lang="en-US"/>
              <a:t>An entity </a:t>
            </a:r>
            <a:r>
              <a:rPr b="1" i="0" lang="en-US">
                <a:solidFill>
                  <a:srgbClr val="000099"/>
                </a:solidFill>
              </a:rPr>
              <a:t>may be any object, class, person or place</a:t>
            </a:r>
            <a:r>
              <a:rPr b="0" i="0" lang="en-US"/>
              <a:t>. In the ER diagram, an entity can be </a:t>
            </a:r>
            <a:r>
              <a:rPr b="1" i="0" lang="en-US">
                <a:solidFill>
                  <a:srgbClr val="C00000"/>
                </a:solidFill>
              </a:rPr>
              <a:t>represented as rectangles</a:t>
            </a:r>
            <a:r>
              <a:rPr b="0" i="0" lang="en-US"/>
              <a:t>.</a:t>
            </a:r>
            <a:endParaRPr/>
          </a:p>
          <a:p>
            <a:pPr indent="-228600" lvl="0" marL="228600" rtl="0" algn="just">
              <a:lnSpc>
                <a:spcPct val="90000"/>
              </a:lnSpc>
              <a:spcBef>
                <a:spcPts val="1000"/>
              </a:spcBef>
              <a:spcAft>
                <a:spcPts val="0"/>
              </a:spcAft>
              <a:buClr>
                <a:schemeClr val="dk1"/>
              </a:buClr>
              <a:buSzPts val="2800"/>
              <a:buChar char="•"/>
            </a:pPr>
            <a:r>
              <a:rPr b="0" i="0" lang="en-US"/>
              <a:t>For example: In the following ER diagram we have </a:t>
            </a:r>
            <a:r>
              <a:rPr b="1" i="0" lang="en-US">
                <a:solidFill>
                  <a:srgbClr val="000099"/>
                </a:solidFill>
              </a:rPr>
              <a:t>two entities Student and College</a:t>
            </a:r>
            <a:r>
              <a:rPr b="0" i="0" lang="en-US"/>
              <a:t> and these two entities have many to one relationship as many students study in a single college.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ER Diagram Components" id="139" name="Google Shape;139;p9"/>
          <p:cNvPicPr preferRelativeResize="0"/>
          <p:nvPr/>
        </p:nvPicPr>
        <p:blipFill rotWithShape="1">
          <a:blip r:embed="rId3">
            <a:alphaModFix/>
          </a:blip>
          <a:srcRect b="0" l="0" r="0" t="0"/>
          <a:stretch/>
        </p:blipFill>
        <p:spPr>
          <a:xfrm>
            <a:off x="7266333" y="225286"/>
            <a:ext cx="4762500" cy="4537213"/>
          </a:xfrm>
          <a:prstGeom prst="rect">
            <a:avLst/>
          </a:prstGeom>
          <a:noFill/>
          <a:ln>
            <a:noFill/>
          </a:ln>
        </p:spPr>
      </p:pic>
      <p:pic>
        <p:nvPicPr>
          <p:cNvPr id="140" name="Google Shape;140;p9"/>
          <p:cNvPicPr preferRelativeResize="0"/>
          <p:nvPr/>
        </p:nvPicPr>
        <p:blipFill rotWithShape="1">
          <a:blip r:embed="rId4">
            <a:alphaModFix/>
          </a:blip>
          <a:srcRect b="0" l="0" r="0" t="0"/>
          <a:stretch/>
        </p:blipFill>
        <p:spPr>
          <a:xfrm>
            <a:off x="1961942" y="4979919"/>
            <a:ext cx="5525536" cy="108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2022-09-08T13:20:08Z</dcterms:created>
  <dc:creator>Ranjeetsingh Suryawanshi</dc:creator>
</cp:coreProperties>
</file>