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9" r:id="rId22"/>
    <p:sldId id="272"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5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b="1" dirty="0">
                <a:solidFill>
                  <a:srgbClr val="C00000"/>
                </a:solidFill>
              </a:rPr>
              <a:t>UNIT V: Multivariable Calculus</a:t>
            </a:r>
          </a:p>
        </p:txBody>
      </p:sp>
      <p:sp>
        <p:nvSpPr>
          <p:cNvPr id="3" name="Subtitle 2"/>
          <p:cNvSpPr>
            <a:spLocks noGrp="1"/>
          </p:cNvSpPr>
          <p:nvPr>
            <p:ph type="subTitle" idx="1"/>
          </p:nvPr>
        </p:nvSpPr>
        <p:spPr>
          <a:xfrm>
            <a:off x="1371600" y="3048000"/>
            <a:ext cx="6400800" cy="1752600"/>
          </a:xfrm>
        </p:spPr>
        <p:txBody>
          <a:bodyPr>
            <a:noAutofit/>
          </a:bodyPr>
          <a:lstStyle/>
          <a:p>
            <a:pPr algn="just">
              <a:lnSpc>
                <a:spcPct val="120000"/>
              </a:lnSpc>
            </a:pPr>
            <a:r>
              <a:rPr lang="en-US" sz="2400" dirty="0" smtClean="0">
                <a:solidFill>
                  <a:schemeClr val="tx1"/>
                </a:solidFill>
              </a:rPr>
              <a:t>Partial </a:t>
            </a:r>
            <a:r>
              <a:rPr lang="en-US" sz="2400" dirty="0">
                <a:solidFill>
                  <a:schemeClr val="tx1"/>
                </a:solidFill>
              </a:rPr>
              <a:t>Differentiation and Its Applications: Functions of two or more variables, partial </a:t>
            </a:r>
            <a:r>
              <a:rPr lang="en-US" sz="2400" dirty="0" err="1">
                <a:solidFill>
                  <a:schemeClr val="tx1"/>
                </a:solidFill>
              </a:rPr>
              <a:t>deriative</a:t>
            </a:r>
            <a:r>
              <a:rPr lang="en-US" sz="2400" dirty="0">
                <a:solidFill>
                  <a:schemeClr val="tx1"/>
                </a:solidFill>
              </a:rPr>
              <a:t>, </a:t>
            </a:r>
            <a:r>
              <a:rPr lang="en-US" sz="2400" dirty="0" err="1">
                <a:solidFill>
                  <a:schemeClr val="tx1"/>
                </a:solidFill>
              </a:rPr>
              <a:t>euler</a:t>
            </a:r>
            <a:r>
              <a:rPr lang="en-US" sz="2400" dirty="0">
                <a:solidFill>
                  <a:schemeClr val="tx1"/>
                </a:solidFill>
              </a:rPr>
              <a:t> theorem, total derivative, </a:t>
            </a:r>
            <a:r>
              <a:rPr lang="en-US" sz="2400" dirty="0" err="1">
                <a:solidFill>
                  <a:schemeClr val="tx1"/>
                </a:solidFill>
              </a:rPr>
              <a:t>Jacobian</a:t>
            </a:r>
            <a:r>
              <a:rPr lang="en-US" sz="2400" dirty="0">
                <a:solidFill>
                  <a:schemeClr val="tx1"/>
                </a:solidFill>
              </a:rPr>
              <a:t>, Maxima and Minima of functions of </a:t>
            </a:r>
            <a:r>
              <a:rPr lang="en-US" sz="2400" dirty="0" smtClean="0">
                <a:solidFill>
                  <a:schemeClr val="tx1"/>
                </a:solidFill>
              </a:rPr>
              <a:t>two variables </a:t>
            </a:r>
            <a:r>
              <a:rPr lang="en-US" sz="2400" dirty="0">
                <a:solidFill>
                  <a:schemeClr val="tx1"/>
                </a:solidFill>
              </a:rPr>
              <a:t>and problems</a:t>
            </a:r>
          </a:p>
        </p:txBody>
      </p:sp>
    </p:spTree>
    <p:extLst>
      <p:ext uri="{BB962C8B-B14F-4D97-AF65-F5344CB8AC3E}">
        <p14:creationId xmlns:p14="http://schemas.microsoft.com/office/powerpoint/2010/main" val="7503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Rules</a:t>
            </a:r>
            <a:endParaRPr lang="en-US" dirty="0">
              <a:solidFill>
                <a:srgbClr val="C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32" y="1447800"/>
            <a:ext cx="6707349" cy="457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92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Rules</a:t>
            </a:r>
            <a:endParaRPr lang="en-US" dirty="0">
              <a:solidFill>
                <a:srgbClr val="C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7630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2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Rules</a:t>
            </a:r>
            <a:endParaRPr lang="en-US" dirty="0">
              <a:solidFill>
                <a:srgbClr val="C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54519"/>
            <a:ext cx="8610600" cy="315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73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Rules</a:t>
            </a: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12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Examples</a:t>
            </a:r>
            <a:endParaRPr lang="en-US" dirty="0">
              <a:solidFill>
                <a:srgbClr val="C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26994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11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Examples</a:t>
            </a:r>
            <a:endParaRPr lang="en-US" dirty="0">
              <a:solidFill>
                <a:srgbClr val="C000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33995"/>
            <a:ext cx="8344502"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1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Examples</a:t>
            </a:r>
            <a:endParaRPr lang="en-US" dirty="0">
              <a:solidFill>
                <a:srgbClr val="C000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60" y="1828800"/>
            <a:ext cx="8097339" cy="385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38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C00000"/>
                </a:solidFill>
              </a:rPr>
              <a:t>Jacobian</a:t>
            </a:r>
            <a:r>
              <a:rPr lang="en-US" b="1" dirty="0">
                <a:solidFill>
                  <a:srgbClr val="C00000"/>
                </a:solidFill>
              </a:rPr>
              <a:t> matrix</a:t>
            </a:r>
          </a:p>
        </p:txBody>
      </p:sp>
      <p:sp>
        <p:nvSpPr>
          <p:cNvPr id="3" name="Content Placeholder 2"/>
          <p:cNvSpPr>
            <a:spLocks noGrp="1"/>
          </p:cNvSpPr>
          <p:nvPr>
            <p:ph idx="1"/>
          </p:nvPr>
        </p:nvSpPr>
        <p:spPr/>
        <p:txBody>
          <a:bodyPr/>
          <a:lstStyle/>
          <a:p>
            <a:pPr algn="just"/>
            <a:r>
              <a:rPr lang="en-US" dirty="0" err="1"/>
              <a:t>Jacobian</a:t>
            </a:r>
            <a:r>
              <a:rPr lang="en-US" dirty="0"/>
              <a:t> matrix is a matrix of partial derivatives. </a:t>
            </a:r>
            <a:r>
              <a:rPr lang="en-US" dirty="0" err="1"/>
              <a:t>Jacobian</a:t>
            </a:r>
            <a:r>
              <a:rPr lang="en-US" dirty="0"/>
              <a:t> is the determinant of the </a:t>
            </a:r>
            <a:r>
              <a:rPr lang="en-US" dirty="0" err="1"/>
              <a:t>jacobian</a:t>
            </a:r>
            <a:r>
              <a:rPr lang="en-US" dirty="0"/>
              <a:t> matrix. The matrix will contain all partial derivatives of a vector function. The main use of </a:t>
            </a:r>
            <a:r>
              <a:rPr lang="en-US" dirty="0" err="1"/>
              <a:t>Jacobian</a:t>
            </a:r>
            <a:r>
              <a:rPr lang="en-US" dirty="0"/>
              <a:t> is found in the transformation of coordinates. It deals with the concept of differentiation with coordinate transformation.</a:t>
            </a:r>
            <a:endParaRPr lang="en-US" dirty="0"/>
          </a:p>
        </p:txBody>
      </p:sp>
    </p:spTree>
    <p:extLst>
      <p:ext uri="{BB962C8B-B14F-4D97-AF65-F5344CB8AC3E}">
        <p14:creationId xmlns:p14="http://schemas.microsoft.com/office/powerpoint/2010/main" val="142729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C00000"/>
                </a:solidFill>
              </a:rPr>
              <a:t>Jacobian</a:t>
            </a:r>
            <a:r>
              <a:rPr lang="en-US" b="1" dirty="0">
                <a:solidFill>
                  <a:srgbClr val="C00000"/>
                </a:solidFill>
              </a:rPr>
              <a:t> matrix</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term “</a:t>
            </a:r>
            <a:r>
              <a:rPr lang="en-US" dirty="0" err="1"/>
              <a:t>Jacobian</a:t>
            </a:r>
            <a:r>
              <a:rPr lang="en-US" dirty="0"/>
              <a:t>” often represents both the </a:t>
            </a:r>
            <a:r>
              <a:rPr lang="en-US" dirty="0" err="1"/>
              <a:t>jacobian</a:t>
            </a:r>
            <a:r>
              <a:rPr lang="en-US" dirty="0"/>
              <a:t> matrix and determinants, which is defined for the finite number of function with the same number of variables. </a:t>
            </a:r>
            <a:endParaRPr lang="en-US" dirty="0" smtClean="0"/>
          </a:p>
          <a:p>
            <a:pPr algn="just"/>
            <a:r>
              <a:rPr lang="en-US" dirty="0" smtClean="0"/>
              <a:t>Here</a:t>
            </a:r>
            <a:r>
              <a:rPr lang="en-US" dirty="0"/>
              <a:t>, each row consists of the first partial derivative of the same function, with respect to the variables. </a:t>
            </a:r>
            <a:endParaRPr lang="en-US" dirty="0" smtClean="0"/>
          </a:p>
          <a:p>
            <a:pPr algn="just"/>
            <a:r>
              <a:rPr lang="en-US" dirty="0" smtClean="0"/>
              <a:t>The </a:t>
            </a:r>
            <a:r>
              <a:rPr lang="en-US" dirty="0" err="1"/>
              <a:t>jacobian</a:t>
            </a:r>
            <a:r>
              <a:rPr lang="en-US" dirty="0"/>
              <a:t> matrix can be of any form. It may be a square matrix (number of rows and columns are equal) or the rectangular matrix(the number of rows and columns are not equal).</a:t>
            </a:r>
            <a:endParaRPr lang="en-US" dirty="0"/>
          </a:p>
        </p:txBody>
      </p:sp>
    </p:spTree>
    <p:extLst>
      <p:ext uri="{BB962C8B-B14F-4D97-AF65-F5344CB8AC3E}">
        <p14:creationId xmlns:p14="http://schemas.microsoft.com/office/powerpoint/2010/main" val="227197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C00000"/>
                </a:solidFill>
              </a:rPr>
              <a:t>Jacobian</a:t>
            </a:r>
            <a:r>
              <a:rPr lang="en-US" b="1" dirty="0">
                <a:solidFill>
                  <a:srgbClr val="C00000"/>
                </a:solidFill>
              </a:rPr>
              <a:t> </a:t>
            </a:r>
            <a:r>
              <a:rPr lang="en-US" b="1" dirty="0" smtClean="0">
                <a:solidFill>
                  <a:srgbClr val="C00000"/>
                </a:solidFill>
              </a:rPr>
              <a:t>Matrix</a:t>
            </a:r>
            <a:endParaRPr lang="en-US"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2133600"/>
            <a:ext cx="8458200" cy="3450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09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a:t>
            </a:r>
            <a:r>
              <a:rPr lang="en-US" b="1" dirty="0" smtClean="0">
                <a:solidFill>
                  <a:srgbClr val="C00000"/>
                </a:solidFill>
              </a:rPr>
              <a:t>Derivative</a:t>
            </a:r>
            <a:endParaRPr lang="en-US" b="1" dirty="0">
              <a:solidFill>
                <a:srgbClr val="C00000"/>
              </a:solidFill>
            </a:endParaRPr>
          </a:p>
        </p:txBody>
      </p:sp>
      <p:sp>
        <p:nvSpPr>
          <p:cNvPr id="3" name="Content Placeholder 2"/>
          <p:cNvSpPr>
            <a:spLocks noGrp="1"/>
          </p:cNvSpPr>
          <p:nvPr>
            <p:ph idx="1"/>
          </p:nvPr>
        </p:nvSpPr>
        <p:spPr/>
        <p:txBody>
          <a:bodyPr/>
          <a:lstStyle/>
          <a:p>
            <a:pPr algn="just"/>
            <a:r>
              <a:rPr lang="en-US" dirty="0"/>
              <a:t>The </a:t>
            </a:r>
            <a:r>
              <a:rPr lang="en-US" b="1" dirty="0"/>
              <a:t>partial derivative</a:t>
            </a:r>
            <a:r>
              <a:rPr lang="en-US" dirty="0"/>
              <a:t> is used in vector calculus and differential geometry. </a:t>
            </a:r>
            <a:endParaRPr lang="en-US" dirty="0" smtClean="0"/>
          </a:p>
          <a:p>
            <a:pPr algn="just"/>
            <a:r>
              <a:rPr lang="en-US" dirty="0" smtClean="0"/>
              <a:t>In </a:t>
            </a:r>
            <a:r>
              <a:rPr lang="en-US" dirty="0"/>
              <a:t>Mathematics, sometimes the function depends on two or more variables. </a:t>
            </a:r>
            <a:endParaRPr lang="en-US" dirty="0" smtClean="0"/>
          </a:p>
          <a:p>
            <a:pPr algn="just"/>
            <a:r>
              <a:rPr lang="en-US" dirty="0" smtClean="0"/>
              <a:t>The </a:t>
            </a:r>
            <a:r>
              <a:rPr lang="en-US" dirty="0"/>
              <a:t>derivative converts into the partial derivative since the function depends on several variables</a:t>
            </a:r>
          </a:p>
        </p:txBody>
      </p:sp>
    </p:spTree>
    <p:extLst>
      <p:ext uri="{BB962C8B-B14F-4D97-AF65-F5344CB8AC3E}">
        <p14:creationId xmlns:p14="http://schemas.microsoft.com/office/powerpoint/2010/main" val="350377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C00000"/>
                </a:solidFill>
              </a:rPr>
              <a:t>Jacobian</a:t>
            </a:r>
            <a:r>
              <a:rPr lang="en-US" b="1" dirty="0">
                <a:solidFill>
                  <a:srgbClr val="C00000"/>
                </a:solidFill>
              </a:rPr>
              <a:t> </a:t>
            </a:r>
            <a:r>
              <a:rPr lang="en-US" b="1" dirty="0" smtClean="0">
                <a:solidFill>
                  <a:srgbClr val="C00000"/>
                </a:solidFill>
              </a:rPr>
              <a:t>Determinant</a:t>
            </a:r>
            <a:endParaRPr lang="en-US"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371600"/>
            <a:ext cx="80977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93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C00000"/>
                </a:solidFill>
              </a:rPr>
              <a:t>Jacobian</a:t>
            </a:r>
            <a:r>
              <a:rPr lang="en-US" b="1" dirty="0">
                <a:solidFill>
                  <a:srgbClr val="C00000"/>
                </a:solidFill>
              </a:rPr>
              <a:t> </a:t>
            </a:r>
            <a:r>
              <a:rPr lang="en-US" b="1" dirty="0" smtClean="0">
                <a:solidFill>
                  <a:srgbClr val="C00000"/>
                </a:solidFill>
              </a:rPr>
              <a:t>Example</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777655" cy="481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92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Euler </a:t>
            </a:r>
            <a:r>
              <a:rPr lang="en-US" b="1" dirty="0">
                <a:solidFill>
                  <a:srgbClr val="C00000"/>
                </a:solidFill>
              </a:rPr>
              <a:t>theorem</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3" y="3875215"/>
            <a:ext cx="8915400" cy="128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981200"/>
            <a:ext cx="7848600" cy="1569660"/>
          </a:xfrm>
          <a:prstGeom prst="rect">
            <a:avLst/>
          </a:prstGeom>
          <a:noFill/>
        </p:spPr>
        <p:txBody>
          <a:bodyPr wrap="square" rtlCol="0">
            <a:spAutoFit/>
          </a:bodyPr>
          <a:lstStyle/>
          <a:p>
            <a:pPr algn="just"/>
            <a:r>
              <a:rPr lang="en-US" sz="2400" dirty="0"/>
              <a:t>With the help of Euler’s theorem for homogeneous functions we can establish a relationship between the partial derivatives of a function and the product of functions with its degrees.</a:t>
            </a:r>
          </a:p>
        </p:txBody>
      </p:sp>
    </p:spTree>
    <p:extLst>
      <p:ext uri="{BB962C8B-B14F-4D97-AF65-F5344CB8AC3E}">
        <p14:creationId xmlns:p14="http://schemas.microsoft.com/office/powerpoint/2010/main" val="183592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Euler </a:t>
            </a:r>
            <a:r>
              <a:rPr lang="en-US" b="1" dirty="0">
                <a:solidFill>
                  <a:srgbClr val="C00000"/>
                </a:solidFill>
              </a:rPr>
              <a:t>theorem</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457950" cy="513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813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Maxima and Minima of functions of two variables</a:t>
            </a:r>
          </a:p>
        </p:txBody>
      </p:sp>
      <p:sp>
        <p:nvSpPr>
          <p:cNvPr id="3" name="Content Placeholder 2"/>
          <p:cNvSpPr>
            <a:spLocks noGrp="1"/>
          </p:cNvSpPr>
          <p:nvPr>
            <p:ph idx="1"/>
          </p:nvPr>
        </p:nvSpPr>
        <p:spPr/>
        <p:txBody>
          <a:bodyPr>
            <a:normAutofit fontScale="92500" lnSpcReduction="10000"/>
          </a:bodyPr>
          <a:lstStyle/>
          <a:p>
            <a:r>
              <a:rPr lang="en-US" dirty="0"/>
              <a:t>Let f be a function with two variables with continuous second order </a:t>
            </a:r>
            <a:r>
              <a:rPr lang="en-US" b="1" dirty="0"/>
              <a:t>partial derivatives</a:t>
            </a:r>
            <a:r>
              <a:rPr lang="en-US" dirty="0"/>
              <a:t> </a:t>
            </a:r>
            <a:r>
              <a:rPr lang="en-US" dirty="0" err="1"/>
              <a:t>f</a:t>
            </a:r>
            <a:r>
              <a:rPr lang="en-US" baseline="-25000" dirty="0" err="1"/>
              <a:t>xx</a:t>
            </a:r>
            <a:r>
              <a:rPr lang="en-US" dirty="0"/>
              <a:t>, </a:t>
            </a:r>
            <a:r>
              <a:rPr lang="en-US" dirty="0" err="1"/>
              <a:t>f</a:t>
            </a:r>
            <a:r>
              <a:rPr lang="en-US" baseline="-25000" dirty="0" err="1"/>
              <a:t>yy</a:t>
            </a:r>
            <a:r>
              <a:rPr lang="en-US" dirty="0"/>
              <a:t> and </a:t>
            </a:r>
            <a:r>
              <a:rPr lang="en-US" dirty="0" err="1"/>
              <a:t>f</a:t>
            </a:r>
            <a:r>
              <a:rPr lang="en-US" baseline="-25000" dirty="0" err="1"/>
              <a:t>xy</a:t>
            </a:r>
            <a:r>
              <a:rPr lang="en-US" dirty="0"/>
              <a:t> at a critical point (</a:t>
            </a:r>
            <a:r>
              <a:rPr lang="en-US" dirty="0" err="1"/>
              <a:t>a,b</a:t>
            </a:r>
            <a:r>
              <a:rPr lang="en-US" dirty="0"/>
              <a:t>). </a:t>
            </a:r>
            <a:r>
              <a:rPr lang="en-US" dirty="0" smtClean="0"/>
              <a:t>Let D </a:t>
            </a:r>
            <a:r>
              <a:rPr lang="en-US" dirty="0"/>
              <a:t>= </a:t>
            </a:r>
            <a:r>
              <a:rPr lang="en-US" dirty="0" err="1"/>
              <a:t>f</a:t>
            </a:r>
            <a:r>
              <a:rPr lang="en-US" baseline="-25000" dirty="0" err="1"/>
              <a:t>xx</a:t>
            </a:r>
            <a:r>
              <a:rPr lang="en-US" dirty="0"/>
              <a:t>(</a:t>
            </a:r>
            <a:r>
              <a:rPr lang="en-US" dirty="0" err="1"/>
              <a:t>a,b</a:t>
            </a:r>
            <a:r>
              <a:rPr lang="en-US" dirty="0"/>
              <a:t>) </a:t>
            </a:r>
            <a:r>
              <a:rPr lang="en-US" dirty="0" err="1"/>
              <a:t>f</a:t>
            </a:r>
            <a:r>
              <a:rPr lang="en-US" baseline="-25000" dirty="0" err="1"/>
              <a:t>yy</a:t>
            </a:r>
            <a:r>
              <a:rPr lang="en-US" dirty="0"/>
              <a:t>(</a:t>
            </a:r>
            <a:r>
              <a:rPr lang="en-US" dirty="0" err="1"/>
              <a:t>a,b</a:t>
            </a:r>
            <a:r>
              <a:rPr lang="en-US" dirty="0"/>
              <a:t>) - f</a:t>
            </a:r>
            <a:r>
              <a:rPr lang="en-US" baseline="-25000" dirty="0"/>
              <a:t>xy</a:t>
            </a:r>
            <a:r>
              <a:rPr lang="en-US" baseline="30000" dirty="0"/>
              <a:t>2</a:t>
            </a:r>
            <a:r>
              <a:rPr lang="en-US" dirty="0"/>
              <a:t>(</a:t>
            </a:r>
            <a:r>
              <a:rPr lang="en-US" dirty="0" err="1"/>
              <a:t>a,b</a:t>
            </a:r>
            <a:r>
              <a:rPr lang="en-US" dirty="0" smtClean="0"/>
              <a:t>) then</a:t>
            </a:r>
          </a:p>
          <a:p>
            <a:pPr marL="0" indent="0">
              <a:buNone/>
            </a:pPr>
            <a:r>
              <a:rPr lang="en-US" dirty="0" smtClean="0"/>
              <a:t>a</a:t>
            </a:r>
            <a:r>
              <a:rPr lang="en-US" dirty="0"/>
              <a:t>) If D &gt; 0 and </a:t>
            </a:r>
            <a:r>
              <a:rPr lang="en-US" dirty="0" err="1"/>
              <a:t>f</a:t>
            </a:r>
            <a:r>
              <a:rPr lang="en-US" baseline="-25000" dirty="0" err="1"/>
              <a:t>xx</a:t>
            </a:r>
            <a:r>
              <a:rPr lang="en-US" dirty="0"/>
              <a:t>(</a:t>
            </a:r>
            <a:r>
              <a:rPr lang="en-US" dirty="0" err="1"/>
              <a:t>a,b</a:t>
            </a:r>
            <a:r>
              <a:rPr lang="en-US" dirty="0"/>
              <a:t>) &gt; 0, then f has a relative minimum at (</a:t>
            </a:r>
            <a:r>
              <a:rPr lang="en-US" dirty="0" err="1"/>
              <a:t>a,b</a:t>
            </a:r>
            <a:r>
              <a:rPr lang="en-US" dirty="0"/>
              <a:t>).</a:t>
            </a:r>
            <a:r>
              <a:rPr lang="en-US" dirty="0"/>
              <a:t/>
            </a:r>
            <a:br>
              <a:rPr lang="en-US" dirty="0"/>
            </a:br>
            <a:r>
              <a:rPr lang="en-US" dirty="0"/>
              <a:t>b) If D &gt; 0 and </a:t>
            </a:r>
            <a:r>
              <a:rPr lang="en-US" dirty="0" err="1"/>
              <a:t>f</a:t>
            </a:r>
            <a:r>
              <a:rPr lang="en-US" baseline="-25000" dirty="0" err="1"/>
              <a:t>xx</a:t>
            </a:r>
            <a:r>
              <a:rPr lang="en-US" dirty="0"/>
              <a:t>(</a:t>
            </a:r>
            <a:r>
              <a:rPr lang="en-US" dirty="0" err="1"/>
              <a:t>a,b</a:t>
            </a:r>
            <a:r>
              <a:rPr lang="en-US" dirty="0"/>
              <a:t>) &lt; 0, then f has a relative maximum at (</a:t>
            </a:r>
            <a:r>
              <a:rPr lang="en-US" dirty="0" err="1"/>
              <a:t>a,b</a:t>
            </a:r>
            <a:r>
              <a:rPr lang="en-US" dirty="0"/>
              <a:t>).</a:t>
            </a:r>
            <a:r>
              <a:rPr lang="en-US" dirty="0"/>
              <a:t/>
            </a:r>
            <a:br>
              <a:rPr lang="en-US" dirty="0"/>
            </a:br>
            <a:r>
              <a:rPr lang="en-US" dirty="0"/>
              <a:t>c) If D &lt; 0, then f has a saddle point at (</a:t>
            </a:r>
            <a:r>
              <a:rPr lang="en-US" dirty="0" err="1"/>
              <a:t>a,b</a:t>
            </a:r>
            <a:r>
              <a:rPr lang="en-US" dirty="0"/>
              <a:t>).</a:t>
            </a:r>
            <a:r>
              <a:rPr lang="en-US" dirty="0"/>
              <a:t/>
            </a:r>
            <a:br>
              <a:rPr lang="en-US" dirty="0"/>
            </a:br>
            <a:r>
              <a:rPr lang="en-US" dirty="0"/>
              <a:t>d) If D = 0, then no conclusion can be drawn.</a:t>
            </a:r>
            <a:endParaRPr lang="en-US" dirty="0"/>
          </a:p>
        </p:txBody>
      </p:sp>
    </p:spTree>
    <p:extLst>
      <p:ext uri="{BB962C8B-B14F-4D97-AF65-F5344CB8AC3E}">
        <p14:creationId xmlns:p14="http://schemas.microsoft.com/office/powerpoint/2010/main" val="395107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Definition</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US" dirty="0"/>
              <a:t>Suppose, we have a function f(x, y), which depends on two variables x and y, where x and y are independent of each other. Then we say that the function f partially depends on x and y. </a:t>
            </a:r>
            <a:endParaRPr lang="en-US" dirty="0" smtClean="0"/>
          </a:p>
          <a:p>
            <a:pPr algn="just">
              <a:lnSpc>
                <a:spcPct val="110000"/>
              </a:lnSpc>
            </a:pPr>
            <a:r>
              <a:rPr lang="en-US" dirty="0" smtClean="0"/>
              <a:t>If we </a:t>
            </a:r>
            <a:r>
              <a:rPr lang="en-US" dirty="0"/>
              <a:t>calculate the derivative of f, then that derivative is known as the partial derivative of f. </a:t>
            </a:r>
            <a:endParaRPr lang="en-US" dirty="0" smtClean="0"/>
          </a:p>
          <a:p>
            <a:pPr algn="just">
              <a:lnSpc>
                <a:spcPct val="110000"/>
              </a:lnSpc>
            </a:pPr>
            <a:r>
              <a:rPr lang="en-US" dirty="0" smtClean="0"/>
              <a:t>If </a:t>
            </a:r>
            <a:r>
              <a:rPr lang="en-US" dirty="0"/>
              <a:t>we differentiate the function f with respect to x, then take y as a constant and if we differentiate f with respect to y, then take x as a constant.</a:t>
            </a:r>
          </a:p>
        </p:txBody>
      </p:sp>
    </p:spTree>
    <p:extLst>
      <p:ext uri="{BB962C8B-B14F-4D97-AF65-F5344CB8AC3E}">
        <p14:creationId xmlns:p14="http://schemas.microsoft.com/office/powerpoint/2010/main" val="226979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Symbol</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In mathematics, the partial derivative of any function having several variables is its derivative with respect to one of those variables where the others are held constant. The partial derivative of a function f with respect to the differently x is variously denoted by </a:t>
            </a:r>
            <a:r>
              <a:rPr lang="en-US" dirty="0" err="1"/>
              <a:t>f’</a:t>
            </a:r>
            <a:r>
              <a:rPr lang="en-US" baseline="-25000" dirty="0" err="1"/>
              <a:t>x</a:t>
            </a:r>
            <a:r>
              <a:rPr lang="en-US" dirty="0" smtClean="0"/>
              <a:t>, </a:t>
            </a:r>
            <a:r>
              <a:rPr lang="en-US" dirty="0" err="1" smtClean="0"/>
              <a:t>f</a:t>
            </a:r>
            <a:r>
              <a:rPr lang="en-US" baseline="-25000" dirty="0" err="1" smtClean="0"/>
              <a:t>x</a:t>
            </a:r>
            <a:r>
              <a:rPr lang="en-US" dirty="0"/>
              <a:t>, ∂</a:t>
            </a:r>
            <a:r>
              <a:rPr lang="en-US" baseline="-25000" dirty="0" err="1"/>
              <a:t>x</a:t>
            </a:r>
            <a:r>
              <a:rPr lang="en-US" dirty="0" err="1"/>
              <a:t>f</a:t>
            </a:r>
            <a:r>
              <a:rPr lang="en-US" dirty="0"/>
              <a:t> or ∂f/∂x. Here ∂ is the symbol of the partial derivative.</a:t>
            </a:r>
          </a:p>
          <a:p>
            <a:pPr algn="just">
              <a:lnSpc>
                <a:spcPct val="120000"/>
              </a:lnSpc>
            </a:pPr>
            <a:r>
              <a:rPr lang="en-US" b="1" dirty="0"/>
              <a:t>Example</a:t>
            </a:r>
            <a:r>
              <a:rPr lang="en-US" dirty="0"/>
              <a:t>: Suppose f is a function in x and y then it will be expressed by f(x, y). So, the partial derivative of f with respect to x will be ∂f/∂x keeping y as constant. It should be noted that it is ∂x, not dx. ∂f/∂x is also known as </a:t>
            </a:r>
            <a:r>
              <a:rPr lang="en-US" dirty="0" err="1"/>
              <a:t>f</a:t>
            </a:r>
            <a:r>
              <a:rPr lang="en-US" baseline="-25000" dirty="0" err="1"/>
              <a:t>x</a:t>
            </a:r>
            <a:r>
              <a:rPr lang="en-US" dirty="0"/>
              <a:t>.</a:t>
            </a:r>
          </a:p>
          <a:p>
            <a:pPr algn="just">
              <a:lnSpc>
                <a:spcPct val="120000"/>
              </a:lnSpc>
            </a:pPr>
            <a:endParaRPr lang="en-US" dirty="0"/>
          </a:p>
        </p:txBody>
      </p:sp>
    </p:spTree>
    <p:extLst>
      <p:ext uri="{BB962C8B-B14F-4D97-AF65-F5344CB8AC3E}">
        <p14:creationId xmlns:p14="http://schemas.microsoft.com/office/powerpoint/2010/main" val="25761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Formula</a:t>
            </a:r>
            <a:endParaRPr lang="en-US" dirty="0">
              <a:solidFill>
                <a:srgbClr val="C00000"/>
              </a:solidFill>
            </a:endParaRPr>
          </a:p>
        </p:txBody>
      </p:sp>
      <p:sp>
        <p:nvSpPr>
          <p:cNvPr id="3" name="Content Placeholder 2"/>
          <p:cNvSpPr>
            <a:spLocks noGrp="1"/>
          </p:cNvSpPr>
          <p:nvPr>
            <p:ph idx="1"/>
          </p:nvPr>
        </p:nvSpPr>
        <p:spPr>
          <a:xfrm>
            <a:off x="457200" y="1600201"/>
            <a:ext cx="8229600" cy="3124200"/>
          </a:xfrm>
        </p:spPr>
        <p:txBody>
          <a:bodyPr>
            <a:normAutofit/>
          </a:bodyPr>
          <a:lstStyle/>
          <a:p>
            <a:pPr algn="just"/>
            <a:r>
              <a:rPr lang="en-US" sz="2400" dirty="0"/>
              <a:t>If f(</a:t>
            </a:r>
            <a:r>
              <a:rPr lang="en-US" sz="2400" dirty="0" err="1"/>
              <a:t>x,y</a:t>
            </a:r>
            <a:r>
              <a:rPr lang="en-US" sz="2400" dirty="0"/>
              <a:t>) is a function, where f partially depends on x and y and if we differentiate f with respect to x and y then the derivatives are called the partial derivative of f. </a:t>
            </a:r>
            <a:endParaRPr lang="en-US" sz="2400" dirty="0" smtClean="0"/>
          </a:p>
          <a:p>
            <a:pPr algn="just"/>
            <a:r>
              <a:rPr lang="en-US" sz="2400" dirty="0" smtClean="0"/>
              <a:t>The </a:t>
            </a:r>
            <a:r>
              <a:rPr lang="en-US" sz="2400" dirty="0"/>
              <a:t>formula for partial derivative of f with respect to x taking y as a constant is given by;</a:t>
            </a:r>
          </a:p>
          <a:p>
            <a:pPr algn="just"/>
            <a:endParaRPr lang="en-US" sz="2400" dirty="0"/>
          </a:p>
        </p:txBody>
      </p:sp>
      <p:pic>
        <p:nvPicPr>
          <p:cNvPr id="1026" name="Picture 2" descr="Partial Derivative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86200"/>
            <a:ext cx="8560434"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8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a:t>
            </a:r>
            <a:r>
              <a:rPr lang="en-US" b="1" dirty="0" smtClean="0">
                <a:solidFill>
                  <a:srgbClr val="C00000"/>
                </a:solidFill>
              </a:rPr>
              <a:t>Differentiation</a:t>
            </a:r>
            <a:endParaRPr lang="en-US" b="1" dirty="0">
              <a:solidFill>
                <a:srgbClr val="C00000"/>
              </a:solidFill>
            </a:endParaRPr>
          </a:p>
        </p:txBody>
      </p:sp>
      <p:sp>
        <p:nvSpPr>
          <p:cNvPr id="3" name="Content Placeholder 2"/>
          <p:cNvSpPr>
            <a:spLocks noGrp="1"/>
          </p:cNvSpPr>
          <p:nvPr>
            <p:ph idx="1"/>
          </p:nvPr>
        </p:nvSpPr>
        <p:spPr/>
        <p:txBody>
          <a:bodyPr/>
          <a:lstStyle/>
          <a:p>
            <a:pPr algn="just"/>
            <a:r>
              <a:rPr lang="en-US" dirty="0"/>
              <a:t>The process of finding the partial derivatives of a given function is called partial differentiation. Partial differentiation is used when we take one of the tangent lines of the graph of the given function and obtaining its slope.</a:t>
            </a:r>
          </a:p>
        </p:txBody>
      </p:sp>
    </p:spTree>
    <p:extLst>
      <p:ext uri="{BB962C8B-B14F-4D97-AF65-F5344CB8AC3E}">
        <p14:creationId xmlns:p14="http://schemas.microsoft.com/office/powerpoint/2010/main" val="322926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Example</a:t>
            </a:r>
          </a:p>
        </p:txBody>
      </p:sp>
      <p:sp>
        <p:nvSpPr>
          <p:cNvPr id="3" name="Content Placeholder 2"/>
          <p:cNvSpPr>
            <a:spLocks noGrp="1"/>
          </p:cNvSpPr>
          <p:nvPr>
            <p:ph idx="1"/>
          </p:nvPr>
        </p:nvSpPr>
        <p:spPr>
          <a:xfrm>
            <a:off x="457200" y="1600201"/>
            <a:ext cx="8229600" cy="1752600"/>
          </a:xfrm>
        </p:spPr>
        <p:txBody>
          <a:bodyPr/>
          <a:lstStyle/>
          <a:p>
            <a:r>
              <a:rPr lang="en-US" dirty="0"/>
              <a:t>Suppose that f is a function of more than one variable such </a:t>
            </a:r>
            <a:r>
              <a:rPr lang="en-US" dirty="0" smtClean="0"/>
              <a:t>that, f </a:t>
            </a:r>
            <a:r>
              <a:rPr lang="en-US" dirty="0"/>
              <a:t>= x</a:t>
            </a:r>
            <a:r>
              <a:rPr lang="en-US" baseline="30000" dirty="0"/>
              <a:t>2</a:t>
            </a:r>
            <a:r>
              <a:rPr lang="en-US" dirty="0"/>
              <a:t> + 3xy</a:t>
            </a:r>
          </a:p>
          <a:p>
            <a:r>
              <a:rPr lang="en-US" dirty="0"/>
              <a:t>The graph of z = x</a:t>
            </a:r>
            <a:r>
              <a:rPr lang="en-US" baseline="30000" dirty="0"/>
              <a:t>2</a:t>
            </a:r>
            <a:r>
              <a:rPr lang="en-US" dirty="0"/>
              <a:t> + 3xy is given below:</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05200"/>
            <a:ext cx="394149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79818" y="3441680"/>
            <a:ext cx="4114800" cy="3416320"/>
          </a:xfrm>
          <a:prstGeom prst="rect">
            <a:avLst/>
          </a:prstGeom>
          <a:noFill/>
        </p:spPr>
        <p:txBody>
          <a:bodyPr wrap="square" rtlCol="0">
            <a:spAutoFit/>
          </a:bodyPr>
          <a:lstStyle/>
          <a:p>
            <a:pPr algn="just"/>
            <a:r>
              <a:rPr lang="en-US" sz="2400" dirty="0"/>
              <a:t>The graph of this function represents a surface in Euclidean space. To each point on this surface, there is an infinite number of tangent lines. Now, we can apply the partial differentiation for choosing one of these lines and finding its slope.</a:t>
            </a:r>
          </a:p>
        </p:txBody>
      </p:sp>
    </p:spTree>
    <p:extLst>
      <p:ext uri="{BB962C8B-B14F-4D97-AF65-F5344CB8AC3E}">
        <p14:creationId xmlns:p14="http://schemas.microsoft.com/office/powerpoint/2010/main" val="369139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nSpc>
                <a:spcPct val="110000"/>
              </a:lnSpc>
            </a:pPr>
            <a:r>
              <a:rPr lang="en-US" dirty="0"/>
              <a:t>To find the tangent line’s slope to the function at one point, say P(1,1) and parallel to the </a:t>
            </a:r>
            <a:r>
              <a:rPr lang="en-US" dirty="0" err="1" smtClean="0"/>
              <a:t>xz</a:t>
            </a:r>
            <a:r>
              <a:rPr lang="en-US" dirty="0" smtClean="0"/>
              <a:t>-plane</a:t>
            </a:r>
            <a:r>
              <a:rPr lang="en-US" dirty="0"/>
              <a:t>, we treat y as a constant.</a:t>
            </a:r>
            <a:br>
              <a:rPr lang="en-US" dirty="0"/>
            </a:br>
            <a:r>
              <a:rPr lang="en-US" dirty="0"/>
              <a:t>By finding the derivative of the equation taking y as a constant, we can get the slope of the given function f at the point (x, y). </a:t>
            </a:r>
            <a:endParaRPr lang="en-US" dirty="0" smtClean="0"/>
          </a:p>
          <a:p>
            <a:pPr>
              <a:lnSpc>
                <a:spcPct val="110000"/>
              </a:lnSpc>
            </a:pPr>
            <a:r>
              <a:rPr lang="en-US" dirty="0" smtClean="0"/>
              <a:t>This </a:t>
            </a:r>
            <a:r>
              <a:rPr lang="en-US" dirty="0"/>
              <a:t>can be done as follows.</a:t>
            </a:r>
            <a:br>
              <a:rPr lang="en-US" dirty="0"/>
            </a:br>
            <a:r>
              <a:rPr lang="en-US" dirty="0"/>
              <a:t>∂f/∂x = (∂/∂x) (x</a:t>
            </a:r>
            <a:r>
              <a:rPr lang="en-US" baseline="30000" dirty="0"/>
              <a:t>2</a:t>
            </a:r>
            <a:r>
              <a:rPr lang="en-US" dirty="0"/>
              <a:t> + 3xy) = 2x + 3y</a:t>
            </a:r>
            <a:br>
              <a:rPr lang="en-US" dirty="0"/>
            </a:br>
            <a:r>
              <a:rPr lang="en-US" dirty="0"/>
              <a:t>The value of ∂f/∂x at (1, 1) is:</a:t>
            </a:r>
            <a:br>
              <a:rPr lang="en-US" dirty="0"/>
            </a:br>
            <a:r>
              <a:rPr lang="en-US" dirty="0"/>
              <a:t>2(1) + 3(1) = 5</a:t>
            </a:r>
            <a:br>
              <a:rPr lang="en-US" dirty="0"/>
            </a:br>
            <a:r>
              <a:rPr lang="en-US" dirty="0"/>
              <a:t>That means the slope is 5.</a:t>
            </a:r>
            <a:br>
              <a:rPr lang="en-US" dirty="0"/>
            </a:br>
            <a:r>
              <a:rPr lang="en-US" dirty="0"/>
              <a:t>Therefore, ∂f/∂x = 5 at (1, 1).</a:t>
            </a:r>
          </a:p>
        </p:txBody>
      </p:sp>
    </p:spTree>
    <p:extLst>
      <p:ext uri="{BB962C8B-B14F-4D97-AF65-F5344CB8AC3E}">
        <p14:creationId xmlns:p14="http://schemas.microsoft.com/office/powerpoint/2010/main" val="329325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Partial Derivative </a:t>
            </a:r>
            <a:r>
              <a:rPr lang="en-US" b="1" dirty="0" smtClean="0">
                <a:solidFill>
                  <a:srgbClr val="C00000"/>
                </a:solidFill>
              </a:rPr>
              <a:t>Rules</a:t>
            </a:r>
            <a:endParaRPr lang="en-US"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73318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89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TotalTime>
  <Words>553</Words>
  <Application>Microsoft Office PowerPoint</Application>
  <PresentationFormat>On-screen Show (4:3)</PresentationFormat>
  <Paragraphs>47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UNIT V: Multivariable Calculus</vt:lpstr>
      <vt:lpstr>Partial Derivative</vt:lpstr>
      <vt:lpstr>Definition</vt:lpstr>
      <vt:lpstr>Partial Derivative Symbol</vt:lpstr>
      <vt:lpstr>Partial Derivative Formula</vt:lpstr>
      <vt:lpstr>Partial Differentiation</vt:lpstr>
      <vt:lpstr>Example</vt:lpstr>
      <vt:lpstr>PowerPoint Presentation</vt:lpstr>
      <vt:lpstr>Partial Derivative Rules</vt:lpstr>
      <vt:lpstr>Partial Derivative Rules</vt:lpstr>
      <vt:lpstr>Partial Derivative Rules</vt:lpstr>
      <vt:lpstr>Partial Derivative Rules</vt:lpstr>
      <vt:lpstr>Partial Derivative Rules</vt:lpstr>
      <vt:lpstr>Partial Derivative Examples</vt:lpstr>
      <vt:lpstr>Partial Derivative Examples</vt:lpstr>
      <vt:lpstr>Partial Derivative Examples</vt:lpstr>
      <vt:lpstr>Jacobian matrix</vt:lpstr>
      <vt:lpstr>Jacobian matrix</vt:lpstr>
      <vt:lpstr>Jacobian Matrix</vt:lpstr>
      <vt:lpstr>Jacobian Determinant</vt:lpstr>
      <vt:lpstr>Jacobian Example</vt:lpstr>
      <vt:lpstr>Euler theorem</vt:lpstr>
      <vt:lpstr>Euler theorem</vt:lpstr>
      <vt:lpstr>Maxima and Minima of functions of two variables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 Multivariable Calculus</dc:title>
  <dc:creator>admin</dc:creator>
  <cp:lastModifiedBy>admin</cp:lastModifiedBy>
  <cp:revision>27</cp:revision>
  <dcterms:created xsi:type="dcterms:W3CDTF">2006-08-16T00:00:00Z</dcterms:created>
  <dcterms:modified xsi:type="dcterms:W3CDTF">2023-10-03T09:57:41Z</dcterms:modified>
</cp:coreProperties>
</file>