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54"/>
  </p:notesMasterIdLst>
  <p:sldIdLst>
    <p:sldId id="350" r:id="rId2"/>
    <p:sldId id="256" r:id="rId3"/>
    <p:sldId id="315" r:id="rId4"/>
    <p:sldId id="374" r:id="rId5"/>
    <p:sldId id="370" r:id="rId6"/>
    <p:sldId id="305" r:id="rId7"/>
    <p:sldId id="306" r:id="rId8"/>
    <p:sldId id="318" r:id="rId9"/>
    <p:sldId id="366" r:id="rId10"/>
    <p:sldId id="373" r:id="rId11"/>
    <p:sldId id="377" r:id="rId12"/>
    <p:sldId id="376" r:id="rId13"/>
    <p:sldId id="367" r:id="rId14"/>
    <p:sldId id="371" r:id="rId15"/>
    <p:sldId id="307" r:id="rId16"/>
    <p:sldId id="369" r:id="rId17"/>
    <p:sldId id="309" r:id="rId18"/>
    <p:sldId id="310" r:id="rId19"/>
    <p:sldId id="311" r:id="rId20"/>
    <p:sldId id="312" r:id="rId21"/>
    <p:sldId id="313" r:id="rId22"/>
    <p:sldId id="322" r:id="rId23"/>
    <p:sldId id="325" r:id="rId24"/>
    <p:sldId id="324" r:id="rId25"/>
    <p:sldId id="300" r:id="rId26"/>
    <p:sldId id="294" r:id="rId27"/>
    <p:sldId id="293" r:id="rId28"/>
    <p:sldId id="295" r:id="rId29"/>
    <p:sldId id="296" r:id="rId30"/>
    <p:sldId id="297" r:id="rId31"/>
    <p:sldId id="298" r:id="rId32"/>
    <p:sldId id="299" r:id="rId33"/>
    <p:sldId id="316" r:id="rId34"/>
    <p:sldId id="378" r:id="rId35"/>
    <p:sldId id="319" r:id="rId36"/>
    <p:sldId id="320" r:id="rId37"/>
    <p:sldId id="336" r:id="rId38"/>
    <p:sldId id="326" r:id="rId39"/>
    <p:sldId id="328" r:id="rId40"/>
    <p:sldId id="335" r:id="rId41"/>
    <p:sldId id="375" r:id="rId42"/>
    <p:sldId id="330" r:id="rId43"/>
    <p:sldId id="333" r:id="rId44"/>
    <p:sldId id="331" r:id="rId45"/>
    <p:sldId id="368" r:id="rId46"/>
    <p:sldId id="379" r:id="rId47"/>
    <p:sldId id="380" r:id="rId48"/>
    <p:sldId id="341" r:id="rId49"/>
    <p:sldId id="342" r:id="rId50"/>
    <p:sldId id="332" r:id="rId51"/>
    <p:sldId id="334" r:id="rId52"/>
    <p:sldId id="3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8000"/>
    <a:srgbClr val="FFFF99"/>
    <a:srgbClr val="99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2" autoAdjust="0"/>
  </p:normalViewPr>
  <p:slideViewPr>
    <p:cSldViewPr>
      <p:cViewPr varScale="1">
        <p:scale>
          <a:sx n="60" d="100"/>
          <a:sy n="60" d="100"/>
        </p:scale>
        <p:origin x="260" y="4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1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E5E6D-278C-4CB1-BBF6-A07489571E88}" type="datetimeFigureOut">
              <a:rPr lang="en-US" smtClean="0"/>
              <a:pPr/>
              <a:t>3/13/2023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EFD21-AE42-4F52-B12A-B7E645D57532}" type="slidenum">
              <a:rPr lang="en-US" smtClean="0"/>
              <a:pPr/>
              <a:t>‹#›</a:t>
            </a:fld>
            <a:endParaRPr lang="en-US"/>
          </a:p>
        </p:txBody>
      </p:sp>
    </p:spTree>
    <p:extLst>
      <p:ext uri="{BB962C8B-B14F-4D97-AF65-F5344CB8AC3E}">
        <p14:creationId xmlns:p14="http://schemas.microsoft.com/office/powerpoint/2010/main" val="30015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7099474-7286-4D4B-852D-085AF434F65B}"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21540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115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1046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160053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34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97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34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6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311577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5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25A19-349A-48F3-9334-C810D880493E}"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239280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25A19-349A-48F3-9334-C810D880493E}"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99474-7286-4D4B-852D-085AF434F65B}"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79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25A19-349A-48F3-9334-C810D880493E}"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91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25A19-349A-48F3-9334-C810D880493E}"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390177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72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p14="http://schemas.microsoft.com/office/powerpoint/2010/main" val="265243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425A19-349A-48F3-9334-C810D880493E}" type="datetimeFigureOut">
              <a:rPr lang="en-US" smtClean="0"/>
              <a:pPr/>
              <a:t>3/13/2023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99474-7286-4D4B-852D-085AF434F65B}" type="slidenum">
              <a:rPr lang="en-US" smtClean="0"/>
              <a:pPr/>
              <a:t>‹#›</a:t>
            </a:fld>
            <a:endParaRPr lang="en-US"/>
          </a:p>
        </p:txBody>
      </p:sp>
    </p:spTree>
    <p:extLst>
      <p:ext uri="{BB962C8B-B14F-4D97-AF65-F5344CB8AC3E}">
        <p14:creationId xmlns:p14="http://schemas.microsoft.com/office/powerpoint/2010/main" val="25905783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9" name="Picture 2" descr="C:\Users\Devashree\Desktop\MuC kit 2.jpg"/>
          <p:cNvPicPr>
            <a:picLocks noChangeAspect="1" noChangeArrowheads="1"/>
          </p:cNvPicPr>
          <p:nvPr/>
        </p:nvPicPr>
        <p:blipFill>
          <a:blip r:embed="rId3" cstate="print"/>
          <a:srcRect/>
          <a:stretch>
            <a:fillRect/>
          </a:stretch>
        </p:blipFill>
        <p:spPr bwMode="auto">
          <a:xfrm>
            <a:off x="914400" y="304800"/>
            <a:ext cx="5057544" cy="3219450"/>
          </a:xfrm>
          <a:prstGeom prst="rect">
            <a:avLst/>
          </a:prstGeom>
          <a:noFill/>
          <a:ln>
            <a:solidFill>
              <a:srgbClr val="0000FF"/>
            </a:solidFill>
          </a:ln>
        </p:spPr>
      </p:pic>
      <p:pic>
        <p:nvPicPr>
          <p:cNvPr id="1026" name="Picture 2" descr="D:\Harshavardhan\datafolder\hmksave\hmk vit\VIT 2018-20\AY 20202021 New Robotics Course\02 MAR 20202021 Second Term May 2021 onwards\Images\MuC 8051. board 2png.png"/>
          <p:cNvPicPr>
            <a:picLocks noChangeAspect="1" noChangeArrowheads="1"/>
          </p:cNvPicPr>
          <p:nvPr/>
        </p:nvPicPr>
        <p:blipFill>
          <a:blip r:embed="rId4" cstate="print"/>
          <a:srcRect/>
          <a:stretch>
            <a:fillRect/>
          </a:stretch>
        </p:blipFill>
        <p:spPr bwMode="auto">
          <a:xfrm>
            <a:off x="870857" y="3657600"/>
            <a:ext cx="6444343" cy="2819400"/>
          </a:xfrm>
          <a:prstGeom prst="rect">
            <a:avLst/>
          </a:prstGeom>
          <a:noFill/>
          <a:ln>
            <a:solidFill>
              <a:srgbClr val="0000FF"/>
            </a:solidFill>
          </a:ln>
        </p:spPr>
      </p:pic>
      <p:pic>
        <p:nvPicPr>
          <p:cNvPr id="1027" name="Picture 3" descr="D:\Harshavardhan\datafolder\hmksave\hmk vit\VIT 2018-20\AY 20202021 New Robotics Course\02 MAR 20202021 Second Term May 2021 onwards\Images\MuC 8051 board.jpg"/>
          <p:cNvPicPr>
            <a:picLocks noChangeAspect="1" noChangeArrowheads="1"/>
          </p:cNvPicPr>
          <p:nvPr/>
        </p:nvPicPr>
        <p:blipFill>
          <a:blip r:embed="rId5" cstate="print"/>
          <a:srcRect/>
          <a:stretch>
            <a:fillRect/>
          </a:stretch>
        </p:blipFill>
        <p:spPr bwMode="auto">
          <a:xfrm>
            <a:off x="8191500" y="304800"/>
            <a:ext cx="3771900" cy="3771900"/>
          </a:xfrm>
          <a:prstGeom prst="rect">
            <a:avLst/>
          </a:prstGeom>
          <a:noFill/>
          <a:ln>
            <a:solidFill>
              <a:srgbClr val="0000FF"/>
            </a:solidFill>
          </a:ln>
        </p:spPr>
      </p:pic>
      <p:pic>
        <p:nvPicPr>
          <p:cNvPr id="1028" name="Picture 4" descr="D:\Harshavardhan\datafolder\hmksave\hmk vit\VIT 2018-20\AY 20202021 New Robotics Course\02 MAR 20202021 Second Term May 2021 onwards\Images\MuC 8051 Chip.jpg"/>
          <p:cNvPicPr>
            <a:picLocks noChangeAspect="1" noChangeArrowheads="1"/>
          </p:cNvPicPr>
          <p:nvPr/>
        </p:nvPicPr>
        <p:blipFill>
          <a:blip r:embed="rId6" cstate="print"/>
          <a:srcRect/>
          <a:stretch>
            <a:fillRect/>
          </a:stretch>
        </p:blipFill>
        <p:spPr bwMode="auto">
          <a:xfrm>
            <a:off x="7391400" y="3921848"/>
            <a:ext cx="4572000" cy="2555152"/>
          </a:xfrm>
          <a:prstGeom prst="rect">
            <a:avLst/>
          </a:prstGeom>
          <a:noFill/>
          <a:ln>
            <a:solidFill>
              <a:srgbClr val="0000FF"/>
            </a:solidFill>
          </a:ln>
        </p:spPr>
      </p:pic>
      <p:pic>
        <p:nvPicPr>
          <p:cNvPr id="1029" name="Picture 5" descr="D:\Harshavardhan\datafolder\hmksave\hmk vit\VIT 2018-20\AY 20202021 New Robotics Course\02 MAR 20202021 Second Term May 2021 onwards\Images\MuC 8051 Pin Out.jpg"/>
          <p:cNvPicPr>
            <a:picLocks noChangeAspect="1" noChangeArrowheads="1"/>
          </p:cNvPicPr>
          <p:nvPr/>
        </p:nvPicPr>
        <p:blipFill>
          <a:blip r:embed="rId7" cstate="print"/>
          <a:srcRect/>
          <a:stretch>
            <a:fillRect/>
          </a:stretch>
        </p:blipFill>
        <p:spPr bwMode="auto">
          <a:xfrm>
            <a:off x="5562600" y="304800"/>
            <a:ext cx="2638730" cy="3695700"/>
          </a:xfrm>
          <a:prstGeom prst="rect">
            <a:avLst/>
          </a:prstGeom>
          <a:noFill/>
          <a:ln>
            <a:solidFill>
              <a:srgbClr val="0000FF"/>
            </a:solidFill>
          </a:ln>
        </p:spPr>
      </p:pic>
      <p:sp>
        <p:nvSpPr>
          <p:cNvPr id="8" name="Rectangle 7"/>
          <p:cNvSpPr/>
          <p:nvPr/>
        </p:nvSpPr>
        <p:spPr>
          <a:xfrm rot="21009311">
            <a:off x="2691063" y="1864528"/>
            <a:ext cx="6886075" cy="2657184"/>
          </a:xfrm>
          <a:prstGeom prst="rect">
            <a:avLst/>
          </a:prstGeom>
          <a:solidFill>
            <a:srgbClr val="FFFF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latin typeface="Arial" pitchFamily="34" charset="0"/>
                <a:ea typeface="Verdana" pitchFamily="34" charset="0"/>
                <a:cs typeface="Arial" pitchFamily="34" charset="0"/>
              </a:rPr>
              <a:t>Micro Controllers – 2.2</a:t>
            </a:r>
            <a:endParaRPr lang="en-US" sz="6000" b="1" dirty="0">
              <a:solidFill>
                <a:srgbClr val="FF0000"/>
              </a:solidFill>
              <a:latin typeface="Arial" pitchFamily="34" charset="0"/>
              <a:ea typeface="Verdana" pitchFamily="34" charset="0"/>
              <a:cs typeface="Arial" pitchFamily="34" charset="0"/>
            </a:endParaRPr>
          </a:p>
          <a:p>
            <a:pPr algn="ctr"/>
            <a:r>
              <a:rPr lang="en-US" sz="4400" b="1" dirty="0">
                <a:solidFill>
                  <a:srgbClr val="0000FF"/>
                </a:solidFill>
                <a:latin typeface="Arial" pitchFamily="34" charset="0"/>
                <a:ea typeface="Verdana" pitchFamily="34" charset="0"/>
                <a:cs typeface="Arial" pitchFamily="34" charset="0"/>
              </a:rPr>
              <a:t>Basics of 8051</a:t>
            </a:r>
          </a:p>
          <a:p>
            <a:pPr algn="ctr"/>
            <a:endParaRPr lang="en-US" sz="2000" b="1" dirty="0">
              <a:solidFill>
                <a:srgbClr val="0000FF"/>
              </a:solidFill>
              <a:latin typeface="Arial" pitchFamily="34" charset="0"/>
              <a:ea typeface="Verdana" pitchFamily="34" charset="0"/>
              <a:cs typeface="Arial" pitchFamily="34" charset="0"/>
            </a:endParaRPr>
          </a:p>
          <a:p>
            <a:pPr algn="ctr"/>
            <a:r>
              <a:rPr lang="en-US" sz="3600" b="1" dirty="0">
                <a:solidFill>
                  <a:schemeClr val="accent3">
                    <a:lumMod val="50000"/>
                  </a:schemeClr>
                </a:solidFill>
                <a:latin typeface="Arial" pitchFamily="34" charset="0"/>
                <a:ea typeface="Verdana" pitchFamily="34" charset="0"/>
                <a:cs typeface="Arial" pitchFamily="34" charset="0"/>
              </a:rPr>
              <a:t>FY – </a:t>
            </a:r>
            <a:r>
              <a:rPr lang="en-US" sz="3600" b="1" dirty="0" err="1">
                <a:solidFill>
                  <a:schemeClr val="accent3">
                    <a:lumMod val="50000"/>
                  </a:schemeClr>
                </a:solidFill>
                <a:latin typeface="Arial" pitchFamily="34" charset="0"/>
                <a:ea typeface="Verdana" pitchFamily="34" charset="0"/>
                <a:cs typeface="Arial" pitchFamily="34" charset="0"/>
              </a:rPr>
              <a:t>DESH</a:t>
            </a:r>
            <a:r>
              <a:rPr lang="en-US" sz="3600" b="1" dirty="0">
                <a:solidFill>
                  <a:schemeClr val="accent3">
                    <a:lumMod val="50000"/>
                  </a:schemeClr>
                </a:solidFill>
                <a:latin typeface="Arial" pitchFamily="34" charset="0"/>
                <a:ea typeface="Verdana" pitchFamily="34" charset="0"/>
                <a:cs typeface="Arial" pitchFamily="34" charset="0"/>
              </a:rPr>
              <a:t> – </a:t>
            </a:r>
            <a:r>
              <a:rPr lang="en-US" sz="3600" b="1" dirty="0" err="1">
                <a:solidFill>
                  <a:schemeClr val="accent3">
                    <a:lumMod val="50000"/>
                  </a:schemeClr>
                </a:solidFill>
                <a:latin typeface="Arial" pitchFamily="34" charset="0"/>
                <a:ea typeface="Verdana" pitchFamily="34" charset="0"/>
                <a:cs typeface="Arial" pitchFamily="34" charset="0"/>
              </a:rPr>
              <a:t>VIT</a:t>
            </a:r>
            <a:endParaRPr lang="en-US" sz="3200" b="1" dirty="0">
              <a:solidFill>
                <a:schemeClr val="accent3">
                  <a:lumMod val="50000"/>
                </a:schemeClr>
              </a:solidFill>
              <a:latin typeface="Arial" pitchFamily="34" charset="0"/>
              <a:ea typeface="Verdana" pitchFamily="34" charset="0"/>
              <a:cs typeface="Arial" pitchFamily="34" charset="0"/>
            </a:endParaRPr>
          </a:p>
          <a:p>
            <a:pPr algn="ctr"/>
            <a:endParaRPr lang="en-US" sz="900" b="1" dirty="0">
              <a:solidFill>
                <a:srgbClr val="FF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29"/>
                                        </p:tgtEl>
                                        <p:attrNameLst>
                                          <p:attrName>style.visibility</p:attrName>
                                        </p:attrNameLst>
                                      </p:cBhvr>
                                      <p:to>
                                        <p:strVal val="visible"/>
                                      </p:to>
                                    </p:set>
                                    <p:anim calcmode="lin" valueType="num">
                                      <p:cBhvr>
                                        <p:cTn id="14" dur="1000" fill="hold"/>
                                        <p:tgtEl>
                                          <p:spTgt spid="1029"/>
                                        </p:tgtEl>
                                        <p:attrNameLst>
                                          <p:attrName>ppt_w</p:attrName>
                                        </p:attrNameLst>
                                      </p:cBhvr>
                                      <p:tavLst>
                                        <p:tav tm="0">
                                          <p:val>
                                            <p:fltVal val="0"/>
                                          </p:val>
                                        </p:tav>
                                        <p:tav tm="100000">
                                          <p:val>
                                            <p:strVal val="#ppt_w"/>
                                          </p:val>
                                        </p:tav>
                                      </p:tavLst>
                                    </p:anim>
                                    <p:anim calcmode="lin" valueType="num">
                                      <p:cBhvr>
                                        <p:cTn id="15" dur="1000" fill="hold"/>
                                        <p:tgtEl>
                                          <p:spTgt spid="1029"/>
                                        </p:tgtEl>
                                        <p:attrNameLst>
                                          <p:attrName>ppt_h</p:attrName>
                                        </p:attrNameLst>
                                      </p:cBhvr>
                                      <p:tavLst>
                                        <p:tav tm="0">
                                          <p:val>
                                            <p:fltVal val="0"/>
                                          </p:val>
                                        </p:tav>
                                        <p:tav tm="100000">
                                          <p:val>
                                            <p:strVal val="#ppt_h"/>
                                          </p:val>
                                        </p:tav>
                                      </p:tavLst>
                                    </p:anim>
                                    <p:anim calcmode="lin" valueType="num">
                                      <p:cBhvr>
                                        <p:cTn id="16" dur="1000" fill="hold"/>
                                        <p:tgtEl>
                                          <p:spTgt spid="1029"/>
                                        </p:tgtEl>
                                        <p:attrNameLst>
                                          <p:attrName>style.rotation</p:attrName>
                                        </p:attrNameLst>
                                      </p:cBhvr>
                                      <p:tavLst>
                                        <p:tav tm="0">
                                          <p:val>
                                            <p:fltVal val="90"/>
                                          </p:val>
                                        </p:tav>
                                        <p:tav tm="100000">
                                          <p:val>
                                            <p:fltVal val="0"/>
                                          </p:val>
                                        </p:tav>
                                      </p:tavLst>
                                    </p:anim>
                                    <p:animEffect transition="in" filter="fade">
                                      <p:cBhvr>
                                        <p:cTn id="17" dur="1000"/>
                                        <p:tgtEl>
                                          <p:spTgt spid="1029"/>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1027"/>
                                        </p:tgtEl>
                                        <p:attrNameLst>
                                          <p:attrName>style.visibility</p:attrName>
                                        </p:attrNameLst>
                                      </p:cBhvr>
                                      <p:to>
                                        <p:strVal val="visible"/>
                                      </p:to>
                                    </p:set>
                                    <p:anim calcmode="lin" valueType="num">
                                      <p:cBhvr>
                                        <p:cTn id="21" dur="1000" fill="hold"/>
                                        <p:tgtEl>
                                          <p:spTgt spid="1027"/>
                                        </p:tgtEl>
                                        <p:attrNameLst>
                                          <p:attrName>ppt_w</p:attrName>
                                        </p:attrNameLst>
                                      </p:cBhvr>
                                      <p:tavLst>
                                        <p:tav tm="0">
                                          <p:val>
                                            <p:fltVal val="0"/>
                                          </p:val>
                                        </p:tav>
                                        <p:tav tm="100000">
                                          <p:val>
                                            <p:strVal val="#ppt_w"/>
                                          </p:val>
                                        </p:tav>
                                      </p:tavLst>
                                    </p:anim>
                                    <p:anim calcmode="lin" valueType="num">
                                      <p:cBhvr>
                                        <p:cTn id="22" dur="1000" fill="hold"/>
                                        <p:tgtEl>
                                          <p:spTgt spid="1027"/>
                                        </p:tgtEl>
                                        <p:attrNameLst>
                                          <p:attrName>ppt_h</p:attrName>
                                        </p:attrNameLst>
                                      </p:cBhvr>
                                      <p:tavLst>
                                        <p:tav tm="0">
                                          <p:val>
                                            <p:fltVal val="0"/>
                                          </p:val>
                                        </p:tav>
                                        <p:tav tm="100000">
                                          <p:val>
                                            <p:strVal val="#ppt_h"/>
                                          </p:val>
                                        </p:tav>
                                      </p:tavLst>
                                    </p:anim>
                                    <p:anim calcmode="lin" valueType="num">
                                      <p:cBhvr>
                                        <p:cTn id="23" dur="1000" fill="hold"/>
                                        <p:tgtEl>
                                          <p:spTgt spid="1027"/>
                                        </p:tgtEl>
                                        <p:attrNameLst>
                                          <p:attrName>style.rotation</p:attrName>
                                        </p:attrNameLst>
                                      </p:cBhvr>
                                      <p:tavLst>
                                        <p:tav tm="0">
                                          <p:val>
                                            <p:fltVal val="90"/>
                                          </p:val>
                                        </p:tav>
                                        <p:tav tm="100000">
                                          <p:val>
                                            <p:fltVal val="0"/>
                                          </p:val>
                                        </p:tav>
                                      </p:tavLst>
                                    </p:anim>
                                    <p:animEffect transition="in" filter="fade">
                                      <p:cBhvr>
                                        <p:cTn id="24" dur="1000"/>
                                        <p:tgtEl>
                                          <p:spTgt spid="1027"/>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28"/>
                                        </p:tgtEl>
                                        <p:attrNameLst>
                                          <p:attrName>style.visibility</p:attrName>
                                        </p:attrNameLst>
                                      </p:cBhvr>
                                      <p:to>
                                        <p:strVal val="visible"/>
                                      </p:to>
                                    </p:set>
                                    <p:anim calcmode="lin" valueType="num">
                                      <p:cBhvr>
                                        <p:cTn id="28" dur="1000" fill="hold"/>
                                        <p:tgtEl>
                                          <p:spTgt spid="1028"/>
                                        </p:tgtEl>
                                        <p:attrNameLst>
                                          <p:attrName>ppt_w</p:attrName>
                                        </p:attrNameLst>
                                      </p:cBhvr>
                                      <p:tavLst>
                                        <p:tav tm="0">
                                          <p:val>
                                            <p:fltVal val="0"/>
                                          </p:val>
                                        </p:tav>
                                        <p:tav tm="100000">
                                          <p:val>
                                            <p:strVal val="#ppt_w"/>
                                          </p:val>
                                        </p:tav>
                                      </p:tavLst>
                                    </p:anim>
                                    <p:anim calcmode="lin" valueType="num">
                                      <p:cBhvr>
                                        <p:cTn id="29" dur="1000" fill="hold"/>
                                        <p:tgtEl>
                                          <p:spTgt spid="1028"/>
                                        </p:tgtEl>
                                        <p:attrNameLst>
                                          <p:attrName>ppt_h</p:attrName>
                                        </p:attrNameLst>
                                      </p:cBhvr>
                                      <p:tavLst>
                                        <p:tav tm="0">
                                          <p:val>
                                            <p:fltVal val="0"/>
                                          </p:val>
                                        </p:tav>
                                        <p:tav tm="100000">
                                          <p:val>
                                            <p:strVal val="#ppt_h"/>
                                          </p:val>
                                        </p:tav>
                                      </p:tavLst>
                                    </p:anim>
                                    <p:anim calcmode="lin" valueType="num">
                                      <p:cBhvr>
                                        <p:cTn id="30" dur="1000" fill="hold"/>
                                        <p:tgtEl>
                                          <p:spTgt spid="1028"/>
                                        </p:tgtEl>
                                        <p:attrNameLst>
                                          <p:attrName>style.rotation</p:attrName>
                                        </p:attrNameLst>
                                      </p:cBhvr>
                                      <p:tavLst>
                                        <p:tav tm="0">
                                          <p:val>
                                            <p:fltVal val="90"/>
                                          </p:val>
                                        </p:tav>
                                        <p:tav tm="100000">
                                          <p:val>
                                            <p:fltVal val="0"/>
                                          </p:val>
                                        </p:tav>
                                      </p:tavLst>
                                    </p:anim>
                                    <p:animEffect transition="in" filter="fade">
                                      <p:cBhvr>
                                        <p:cTn id="31" dur="1000"/>
                                        <p:tgtEl>
                                          <p:spTgt spid="1028"/>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026"/>
                                        </p:tgtEl>
                                        <p:attrNameLst>
                                          <p:attrName>style.visibility</p:attrName>
                                        </p:attrNameLst>
                                      </p:cBhvr>
                                      <p:to>
                                        <p:strVal val="visible"/>
                                      </p:to>
                                    </p:set>
                                    <p:anim calcmode="lin" valueType="num">
                                      <p:cBhvr>
                                        <p:cTn id="35" dur="1000" fill="hold"/>
                                        <p:tgtEl>
                                          <p:spTgt spid="1026"/>
                                        </p:tgtEl>
                                        <p:attrNameLst>
                                          <p:attrName>ppt_w</p:attrName>
                                        </p:attrNameLst>
                                      </p:cBhvr>
                                      <p:tavLst>
                                        <p:tav tm="0">
                                          <p:val>
                                            <p:fltVal val="0"/>
                                          </p:val>
                                        </p:tav>
                                        <p:tav tm="100000">
                                          <p:val>
                                            <p:strVal val="#ppt_w"/>
                                          </p:val>
                                        </p:tav>
                                      </p:tavLst>
                                    </p:anim>
                                    <p:anim calcmode="lin" valueType="num">
                                      <p:cBhvr>
                                        <p:cTn id="36" dur="1000" fill="hold"/>
                                        <p:tgtEl>
                                          <p:spTgt spid="1026"/>
                                        </p:tgtEl>
                                        <p:attrNameLst>
                                          <p:attrName>ppt_h</p:attrName>
                                        </p:attrNameLst>
                                      </p:cBhvr>
                                      <p:tavLst>
                                        <p:tav tm="0">
                                          <p:val>
                                            <p:fltVal val="0"/>
                                          </p:val>
                                        </p:tav>
                                        <p:tav tm="100000">
                                          <p:val>
                                            <p:strVal val="#ppt_h"/>
                                          </p:val>
                                        </p:tav>
                                      </p:tavLst>
                                    </p:anim>
                                    <p:anim calcmode="lin" valueType="num">
                                      <p:cBhvr>
                                        <p:cTn id="37" dur="1000" fill="hold"/>
                                        <p:tgtEl>
                                          <p:spTgt spid="1026"/>
                                        </p:tgtEl>
                                        <p:attrNameLst>
                                          <p:attrName>style.rotation</p:attrName>
                                        </p:attrNameLst>
                                      </p:cBhvr>
                                      <p:tavLst>
                                        <p:tav tm="0">
                                          <p:val>
                                            <p:fltVal val="90"/>
                                          </p:val>
                                        </p:tav>
                                        <p:tav tm="100000">
                                          <p:val>
                                            <p:fltVal val="0"/>
                                          </p:val>
                                        </p:tav>
                                      </p:tavLst>
                                    </p:anim>
                                    <p:animEffect transition="in" filter="fade">
                                      <p:cBhvr>
                                        <p:cTn id="38" dur="1000"/>
                                        <p:tgtEl>
                                          <p:spTgt spid="1026"/>
                                        </p:tgtEl>
                                      </p:cBhvr>
                                    </p:animEffect>
                                  </p:childTnLst>
                                </p:cTn>
                              </p:par>
                            </p:childTnLst>
                          </p:cTn>
                        </p:par>
                        <p:par>
                          <p:cTn id="39" fill="hold">
                            <p:stCondLst>
                              <p:cond delay="5000"/>
                            </p:stCondLst>
                            <p:childTnLst>
                              <p:par>
                                <p:cTn id="40" presetID="49" presetClass="entr" presetSubtype="0" decel="10000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2000" fill="hold"/>
                                        <p:tgtEl>
                                          <p:spTgt spid="8"/>
                                        </p:tgtEl>
                                        <p:attrNameLst>
                                          <p:attrName>ppt_w</p:attrName>
                                        </p:attrNameLst>
                                      </p:cBhvr>
                                      <p:tavLst>
                                        <p:tav tm="0">
                                          <p:val>
                                            <p:fltVal val="0"/>
                                          </p:val>
                                        </p:tav>
                                        <p:tav tm="100000">
                                          <p:val>
                                            <p:strVal val="#ppt_w"/>
                                          </p:val>
                                        </p:tav>
                                      </p:tavLst>
                                    </p:anim>
                                    <p:anim calcmode="lin" valueType="num">
                                      <p:cBhvr>
                                        <p:cTn id="43" dur="2000" fill="hold"/>
                                        <p:tgtEl>
                                          <p:spTgt spid="8"/>
                                        </p:tgtEl>
                                        <p:attrNameLst>
                                          <p:attrName>ppt_h</p:attrName>
                                        </p:attrNameLst>
                                      </p:cBhvr>
                                      <p:tavLst>
                                        <p:tav tm="0">
                                          <p:val>
                                            <p:fltVal val="0"/>
                                          </p:val>
                                        </p:tav>
                                        <p:tav tm="100000">
                                          <p:val>
                                            <p:strVal val="#ppt_h"/>
                                          </p:val>
                                        </p:tav>
                                      </p:tavLst>
                                    </p:anim>
                                    <p:anim calcmode="lin" valueType="num">
                                      <p:cBhvr>
                                        <p:cTn id="44" dur="2000" fill="hold"/>
                                        <p:tgtEl>
                                          <p:spTgt spid="8"/>
                                        </p:tgtEl>
                                        <p:attrNameLst>
                                          <p:attrName>style.rotation</p:attrName>
                                        </p:attrNameLst>
                                      </p:cBhvr>
                                      <p:tavLst>
                                        <p:tav tm="0">
                                          <p:val>
                                            <p:fltVal val="360"/>
                                          </p:val>
                                        </p:tav>
                                        <p:tav tm="100000">
                                          <p:val>
                                            <p:fltVal val="0"/>
                                          </p:val>
                                        </p:tav>
                                      </p:tavLst>
                                    </p:anim>
                                    <p:animEffect transition="in" filter="fade">
                                      <p:cBhvr>
                                        <p:cTn id="4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Harshavardhan\datafolder\hmksave\hmk vit\VIT 2018-20\AY 20202021 New Robotics Course\02 MAR 20202021 Second Term May 2021 onwards\Images\8051 board 2.jpg"/>
          <p:cNvPicPr>
            <a:picLocks noChangeAspect="1" noChangeArrowheads="1"/>
          </p:cNvPicPr>
          <p:nvPr/>
        </p:nvPicPr>
        <p:blipFill>
          <a:blip r:embed="rId2" cstate="print"/>
          <a:srcRect/>
          <a:stretch>
            <a:fillRect/>
          </a:stretch>
        </p:blipFill>
        <p:spPr bwMode="auto">
          <a:xfrm>
            <a:off x="3345350" y="97750"/>
            <a:ext cx="7170250" cy="6531650"/>
          </a:xfrm>
          <a:prstGeom prst="rect">
            <a:avLst/>
          </a:prstGeom>
          <a:noFill/>
        </p:spPr>
      </p:pic>
      <p:grpSp>
        <p:nvGrpSpPr>
          <p:cNvPr id="9"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7" name="Rectangle 6">
            <a:extLst>
              <a:ext uri="{FF2B5EF4-FFF2-40B4-BE49-F238E27FC236}">
                <a16:creationId xmlns:a16="http://schemas.microsoft.com/office/drawing/2014/main" id="{B15DC1EC-D8C4-4390-AF15-B5C53ACF07A5}"/>
              </a:ext>
            </a:extLst>
          </p:cNvPr>
          <p:cNvSpPr/>
          <p:nvPr/>
        </p:nvSpPr>
        <p:spPr>
          <a:xfrm>
            <a:off x="914400" y="147570"/>
            <a:ext cx="2514600" cy="1071629"/>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Development 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2" name="Picture 2" descr="D:\Harshavardhan\datafolder\hmksave\hmk vit\VIT 2018-20\AY 20202021 New Robotics Course\02 MAR 20202021 Second Term May 2021 onwards\Images\TRF Rudra 2019 2.jpg"/>
          <p:cNvPicPr>
            <a:picLocks noChangeAspect="1" noChangeArrowheads="1"/>
          </p:cNvPicPr>
          <p:nvPr/>
        </p:nvPicPr>
        <p:blipFill>
          <a:blip r:embed="rId3" cstate="print"/>
          <a:srcRect/>
          <a:stretch>
            <a:fillRect/>
          </a:stretch>
        </p:blipFill>
        <p:spPr bwMode="auto">
          <a:xfrm>
            <a:off x="1219200" y="257175"/>
            <a:ext cx="9753600" cy="6343650"/>
          </a:xfrm>
          <a:prstGeom prst="rect">
            <a:avLst/>
          </a:prstGeom>
          <a:noFill/>
        </p:spPr>
      </p:pic>
      <p:sp>
        <p:nvSpPr>
          <p:cNvPr id="7" name="Rounded Rectangle 6"/>
          <p:cNvSpPr/>
          <p:nvPr/>
        </p:nvSpPr>
        <p:spPr>
          <a:xfrm rot="16200000">
            <a:off x="4533900" y="-1562100"/>
            <a:ext cx="457200" cy="4343400"/>
          </a:xfrm>
          <a:prstGeom prst="roundRect">
            <a:avLst/>
          </a:pr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6200000">
            <a:off x="9182100" y="571500"/>
            <a:ext cx="1295400" cy="1371600"/>
          </a:xfrm>
          <a:prstGeom prst="roundRect">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16200000">
            <a:off x="7772400" y="3581399"/>
            <a:ext cx="457199" cy="5334000"/>
          </a:xfrm>
          <a:prstGeom prst="roundRect">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2050" name="Picture 2" descr="D:\Harshavardhan\datafolder\hmksave\hmk vit\VIT 2018-20\AY 20202021 New Robotics Course\02 MAR 20202021 Second Term May 2021 onwards\Images\LDR Make in India.jpg"/>
          <p:cNvPicPr>
            <a:picLocks noChangeAspect="1" noChangeArrowheads="1"/>
          </p:cNvPicPr>
          <p:nvPr/>
        </p:nvPicPr>
        <p:blipFill>
          <a:blip r:embed="rId3" cstate="print"/>
          <a:srcRect/>
          <a:stretch>
            <a:fillRect/>
          </a:stretch>
        </p:blipFill>
        <p:spPr bwMode="auto">
          <a:xfrm>
            <a:off x="1295400" y="533400"/>
            <a:ext cx="7623572" cy="5791200"/>
          </a:xfrm>
          <a:prstGeom prst="rect">
            <a:avLst/>
          </a:prstGeom>
          <a:noFill/>
        </p:spPr>
      </p:pic>
      <p:cxnSp>
        <p:nvCxnSpPr>
          <p:cNvPr id="4" name="Straight Arrow Connector 3">
            <a:extLst>
              <a:ext uri="{FF2B5EF4-FFF2-40B4-BE49-F238E27FC236}">
                <a16:creationId xmlns:a16="http://schemas.microsoft.com/office/drawing/2014/main" id="{C374FB86-419A-4502-B80B-8174C940F82C}"/>
              </a:ext>
            </a:extLst>
          </p:cNvPr>
          <p:cNvCxnSpPr>
            <a:cxnSpLocks/>
          </p:cNvCxnSpPr>
          <p:nvPr/>
        </p:nvCxnSpPr>
        <p:spPr>
          <a:xfrm flipH="1">
            <a:off x="8918972" y="4800600"/>
            <a:ext cx="987028" cy="838200"/>
          </a:xfrm>
          <a:prstGeom prst="straightConnector1">
            <a:avLst/>
          </a:prstGeom>
          <a:ln w="381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61D456B-AF46-4B8B-B004-3A8335D63896}"/>
              </a:ext>
            </a:extLst>
          </p:cNvPr>
          <p:cNvPicPr>
            <a:picLocks noChangeAspect="1"/>
          </p:cNvPicPr>
          <p:nvPr/>
        </p:nvPicPr>
        <p:blipFill>
          <a:blip r:embed="rId4"/>
          <a:stretch>
            <a:fillRect/>
          </a:stretch>
        </p:blipFill>
        <p:spPr>
          <a:xfrm>
            <a:off x="3048000" y="5029200"/>
            <a:ext cx="5675842"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8051 Pin Diagram"/>
          <p:cNvPicPr>
            <a:picLocks noChangeAspect="1" noChangeArrowheads="1"/>
          </p:cNvPicPr>
          <p:nvPr/>
        </p:nvPicPr>
        <p:blipFill>
          <a:blip r:embed="rId2" cstate="print"/>
          <a:srcRect/>
          <a:stretch>
            <a:fillRect/>
          </a:stretch>
        </p:blipFill>
        <p:spPr bwMode="auto">
          <a:xfrm>
            <a:off x="4267200" y="191429"/>
            <a:ext cx="5486400" cy="6411952"/>
          </a:xfrm>
          <a:prstGeom prst="rect">
            <a:avLst/>
          </a:prstGeom>
          <a:noFill/>
          <a:ln>
            <a:solidFill>
              <a:srgbClr val="0000FF"/>
            </a:solidFill>
          </a:ln>
        </p:spPr>
      </p:pic>
      <p:sp>
        <p:nvSpPr>
          <p:cNvPr id="13" name="Rectangle 12"/>
          <p:cNvSpPr/>
          <p:nvPr/>
        </p:nvSpPr>
        <p:spPr>
          <a:xfrm>
            <a:off x="1295400" y="1905000"/>
            <a:ext cx="2667000" cy="1371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solidFill>
                  <a:srgbClr val="0000FF"/>
                </a:solidFill>
                <a:latin typeface="Calibri" pitchFamily="34" charset="0"/>
                <a:cs typeface="Calibri" pitchFamily="34" charset="0"/>
              </a:rPr>
              <a:t>Pin diagram of 8051</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438401" y="1683921"/>
            <a:ext cx="1531690" cy="9190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Interrupt Control </a:t>
            </a:r>
            <a:endParaRPr lang="en-US" sz="1600" b="1" dirty="0">
              <a:solidFill>
                <a:srgbClr val="0000FF"/>
              </a:solidFill>
              <a:latin typeface="Calibri" pitchFamily="34" charset="0"/>
              <a:cs typeface="Calibri" pitchFamily="34" charset="0"/>
            </a:endParaRPr>
          </a:p>
        </p:txBody>
      </p:sp>
      <p:sp>
        <p:nvSpPr>
          <p:cNvPr id="28" name="Rectangle 27"/>
          <p:cNvSpPr/>
          <p:nvPr/>
        </p:nvSpPr>
        <p:spPr>
          <a:xfrm>
            <a:off x="2438401" y="3104317"/>
            <a:ext cx="1531690" cy="10861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latin typeface="Calibri" pitchFamily="34" charset="0"/>
                <a:cs typeface="Calibri" pitchFamily="34" charset="0"/>
              </a:rPr>
              <a:t>CPU</a:t>
            </a:r>
            <a:endParaRPr lang="en-US" sz="2800" b="1" dirty="0">
              <a:solidFill>
                <a:srgbClr val="FF0000"/>
              </a:solidFill>
              <a:latin typeface="Calibri" pitchFamily="34" charset="0"/>
              <a:cs typeface="Calibri" pitchFamily="34" charset="0"/>
            </a:endParaRPr>
          </a:p>
        </p:txBody>
      </p:sp>
      <p:sp>
        <p:nvSpPr>
          <p:cNvPr id="30" name="Rectangle 29"/>
          <p:cNvSpPr/>
          <p:nvPr/>
        </p:nvSpPr>
        <p:spPr>
          <a:xfrm>
            <a:off x="2438401" y="4775374"/>
            <a:ext cx="1531690"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Oscillator</a:t>
            </a:r>
            <a:endParaRPr lang="en-US" sz="1600" b="1" dirty="0">
              <a:solidFill>
                <a:srgbClr val="0000FF"/>
              </a:solidFill>
              <a:latin typeface="Calibri" pitchFamily="34" charset="0"/>
              <a:cs typeface="Calibri" pitchFamily="34" charset="0"/>
            </a:endParaRPr>
          </a:p>
        </p:txBody>
      </p:sp>
      <p:sp>
        <p:nvSpPr>
          <p:cNvPr id="34" name="Rectangle 33"/>
          <p:cNvSpPr/>
          <p:nvPr/>
        </p:nvSpPr>
        <p:spPr>
          <a:xfrm>
            <a:off x="4527069"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Bus Control </a:t>
            </a:r>
            <a:endParaRPr lang="en-US" sz="1600" b="1" dirty="0">
              <a:solidFill>
                <a:srgbClr val="0000FF"/>
              </a:solidFill>
              <a:latin typeface="Calibri" pitchFamily="34" charset="0"/>
              <a:cs typeface="Calibri" pitchFamily="34" charset="0"/>
            </a:endParaRPr>
          </a:p>
        </p:txBody>
      </p:sp>
      <p:sp>
        <p:nvSpPr>
          <p:cNvPr id="35" name="Rectangle 34"/>
          <p:cNvSpPr/>
          <p:nvPr/>
        </p:nvSpPr>
        <p:spPr>
          <a:xfrm>
            <a:off x="6198004"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4 i/o Ports</a:t>
            </a:r>
            <a:endParaRPr lang="en-US" sz="1600" b="1" dirty="0">
              <a:solidFill>
                <a:srgbClr val="0000FF"/>
              </a:solidFill>
              <a:latin typeface="Calibri" pitchFamily="34" charset="0"/>
              <a:cs typeface="Calibri" pitchFamily="34" charset="0"/>
            </a:endParaRPr>
          </a:p>
        </p:txBody>
      </p:sp>
      <p:sp>
        <p:nvSpPr>
          <p:cNvPr id="36" name="Rectangle 35"/>
          <p:cNvSpPr/>
          <p:nvPr/>
        </p:nvSpPr>
        <p:spPr>
          <a:xfrm>
            <a:off x="7868937"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Serial Port</a:t>
            </a:r>
            <a:endParaRPr lang="en-US" sz="1600" b="1" dirty="0">
              <a:solidFill>
                <a:srgbClr val="0000FF"/>
              </a:solidFill>
              <a:latin typeface="Calibri" pitchFamily="34" charset="0"/>
              <a:cs typeface="Calibri" pitchFamily="34" charset="0"/>
            </a:endParaRPr>
          </a:p>
        </p:txBody>
      </p:sp>
      <p:sp>
        <p:nvSpPr>
          <p:cNvPr id="38" name="Rectangle 37"/>
          <p:cNvSpPr/>
          <p:nvPr/>
        </p:nvSpPr>
        <p:spPr>
          <a:xfrm>
            <a:off x="6198004" y="1274316"/>
            <a:ext cx="1322823" cy="124513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On chip RAM 128 Bytes</a:t>
            </a:r>
            <a:endParaRPr lang="en-US" sz="1400" b="1" dirty="0">
              <a:solidFill>
                <a:srgbClr val="0000FF"/>
              </a:solidFill>
              <a:latin typeface="Calibri" pitchFamily="34" charset="0"/>
              <a:cs typeface="Calibri" pitchFamily="34" charset="0"/>
            </a:endParaRPr>
          </a:p>
        </p:txBody>
      </p:sp>
      <p:sp>
        <p:nvSpPr>
          <p:cNvPr id="39" name="Rectangle 38"/>
          <p:cNvSpPr/>
          <p:nvPr/>
        </p:nvSpPr>
        <p:spPr>
          <a:xfrm>
            <a:off x="4596691" y="931946"/>
            <a:ext cx="1322823" cy="158750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On chip 4KB ROM for program code</a:t>
            </a:r>
            <a:endParaRPr lang="en-US" sz="1400" b="1" dirty="0">
              <a:solidFill>
                <a:srgbClr val="0000FF"/>
              </a:solidFill>
              <a:latin typeface="Calibri" pitchFamily="34" charset="0"/>
              <a:cs typeface="Calibri" pitchFamily="34" charset="0"/>
            </a:endParaRPr>
          </a:p>
        </p:txBody>
      </p:sp>
      <p:sp>
        <p:nvSpPr>
          <p:cNvPr id="41" name="Rectangle 40"/>
          <p:cNvSpPr/>
          <p:nvPr/>
        </p:nvSpPr>
        <p:spPr>
          <a:xfrm>
            <a:off x="7868937" y="1683922"/>
            <a:ext cx="1322823" cy="4177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Timer 0</a:t>
            </a:r>
            <a:endParaRPr lang="en-US" sz="1600" b="1" dirty="0">
              <a:solidFill>
                <a:srgbClr val="0000FF"/>
              </a:solidFill>
              <a:latin typeface="Calibri" pitchFamily="34" charset="0"/>
              <a:cs typeface="Calibri" pitchFamily="34" charset="0"/>
            </a:endParaRPr>
          </a:p>
        </p:txBody>
      </p:sp>
      <p:sp>
        <p:nvSpPr>
          <p:cNvPr id="42" name="Rectangle 41"/>
          <p:cNvSpPr/>
          <p:nvPr/>
        </p:nvSpPr>
        <p:spPr>
          <a:xfrm>
            <a:off x="7868937" y="2101684"/>
            <a:ext cx="1322823" cy="4177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Timer 1</a:t>
            </a:r>
            <a:endParaRPr lang="en-US" sz="1600" b="1" dirty="0">
              <a:solidFill>
                <a:srgbClr val="0000FF"/>
              </a:solidFill>
              <a:latin typeface="Calibri" pitchFamily="34" charset="0"/>
              <a:cs typeface="Calibri" pitchFamily="34" charset="0"/>
            </a:endParaRPr>
          </a:p>
        </p:txBody>
      </p:sp>
      <p:sp>
        <p:nvSpPr>
          <p:cNvPr id="43" name="Rectangle 42"/>
          <p:cNvSpPr/>
          <p:nvPr/>
        </p:nvSpPr>
        <p:spPr>
          <a:xfrm>
            <a:off x="2438401" y="347076"/>
            <a:ext cx="1531690" cy="919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External Interrupts</a:t>
            </a:r>
            <a:endParaRPr lang="en-US" sz="1600" b="1" dirty="0">
              <a:solidFill>
                <a:srgbClr val="0000FF"/>
              </a:solidFill>
              <a:latin typeface="Calibri" pitchFamily="34" charset="0"/>
              <a:cs typeface="Calibri" pitchFamily="34" charset="0"/>
            </a:endParaRPr>
          </a:p>
        </p:txBody>
      </p:sp>
      <p:grpSp>
        <p:nvGrpSpPr>
          <p:cNvPr id="2" name="Group 149"/>
          <p:cNvGrpSpPr/>
          <p:nvPr/>
        </p:nvGrpSpPr>
        <p:grpSpPr>
          <a:xfrm>
            <a:off x="3970091" y="2544676"/>
            <a:ext cx="4873558" cy="2255925"/>
            <a:chOff x="2514601" y="2362200"/>
            <a:chExt cx="5334001" cy="2057400"/>
          </a:xfrm>
        </p:grpSpPr>
        <p:cxnSp>
          <p:nvCxnSpPr>
            <p:cNvPr id="53" name="Straight Connector 52"/>
            <p:cNvCxnSpPr/>
            <p:nvPr/>
          </p:nvCxnSpPr>
          <p:spPr>
            <a:xfrm rot="10800000">
              <a:off x="2971800" y="32004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0800000">
              <a:off x="2971800" y="3581399"/>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114800" y="32004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a:off x="4114800" y="3581401"/>
              <a:ext cx="137160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5867400" y="32004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5867400" y="3581401"/>
              <a:ext cx="137160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69723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9723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6896100" y="33909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56007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56007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2197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2197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3848101" y="3848099"/>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467101" y="3848099"/>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3924300" y="2552700"/>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3543300" y="2552700"/>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3505200"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3962402"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0800000">
              <a:off x="4114800"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505199"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a:off x="5257802"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0800000" flipV="1">
              <a:off x="5715004"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a:off x="5867402"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5257801"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a:off x="7010399"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flipV="1">
              <a:off x="7467601"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0">
              <a:off x="7619999"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0800000">
              <a:off x="7010398"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26"/>
            <p:cNvGrpSpPr/>
            <p:nvPr/>
          </p:nvGrpSpPr>
          <p:grpSpPr>
            <a:xfrm>
              <a:off x="7010400" y="2362200"/>
              <a:ext cx="838202" cy="304800"/>
              <a:chOff x="7010400" y="2362200"/>
              <a:chExt cx="838202" cy="304800"/>
            </a:xfrm>
          </p:grpSpPr>
          <p:cxnSp>
            <p:nvCxnSpPr>
              <p:cNvPr id="110" name="Straight Connector 109"/>
              <p:cNvCxnSpPr/>
              <p:nvPr/>
            </p:nvCxnSpPr>
            <p:spPr>
              <a:xfrm rot="10800000" flipV="1">
                <a:off x="7010401" y="2362202"/>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0800000">
                <a:off x="7467603" y="23622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flipV="1">
                <a:off x="7620001"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flipV="1">
                <a:off x="7010400"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Connector 118"/>
            <p:cNvCxnSpPr/>
            <p:nvPr/>
          </p:nvCxnSpPr>
          <p:spPr>
            <a:xfrm rot="10800000" flipV="1">
              <a:off x="5257799" y="2362202"/>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a:off x="5715001" y="23622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0800000" flipV="1">
              <a:off x="5867399"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10800000" flipV="1">
              <a:off x="5257798"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flipV="1">
              <a:off x="2514601" y="3352802"/>
              <a:ext cx="457201" cy="457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552701" y="2933699"/>
              <a:ext cx="380999"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flipV="1">
              <a:off x="2857500" y="3086101"/>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V="1">
              <a:off x="2857500" y="3695702"/>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3886200" y="2743200"/>
              <a:ext cx="457201" cy="457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505200" y="2743200"/>
              <a:ext cx="380999"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505202" y="2743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4114800" y="2743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flipH="1" flipV="1">
              <a:off x="3657600" y="31242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4000500" y="30861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3" name="Straight Arrow Connector 152"/>
          <p:cNvCxnSpPr/>
          <p:nvPr/>
        </p:nvCxnSpPr>
        <p:spPr>
          <a:xfrm rot="5400000">
            <a:off x="3203275" y="1411175"/>
            <a:ext cx="567701"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2810559" y="1411175"/>
            <a:ext cx="567701"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5211492" y="5704810"/>
            <a:ext cx="354813" cy="13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4818434" y="5704413"/>
            <a:ext cx="354813"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3042057" y="2865906"/>
            <a:ext cx="496736" cy="68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5400000">
            <a:off x="7960236" y="5775373"/>
            <a:ext cx="496736" cy="68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6200000" flipV="1">
            <a:off x="8519906" y="5740235"/>
            <a:ext cx="425776" cy="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rot="5400000" flipH="1" flipV="1">
            <a:off x="2832450" y="4482994"/>
            <a:ext cx="584869" cy="13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10800000" flipV="1">
            <a:off x="3946434" y="1837293"/>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10800000" flipV="1">
            <a:off x="3946434" y="2050180"/>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flipV="1">
            <a:off x="3946434" y="2263068"/>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a:off x="9191758" y="1837293"/>
            <a:ext cx="262268" cy="147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0800000" flipV="1">
            <a:off x="9191758" y="2263067"/>
            <a:ext cx="262268"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a:off x="6076576"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6381376"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rot="5400000">
            <a:off x="6914088"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5400000">
            <a:off x="7142689"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rot="5400000">
            <a:off x="8549051" y="1610508"/>
            <a:ext cx="2341767" cy="52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Counter inputs</a:t>
            </a:r>
            <a:endParaRPr lang="en-US" sz="1600" b="1" dirty="0">
              <a:solidFill>
                <a:srgbClr val="0000FF"/>
              </a:solidFill>
              <a:latin typeface="Calibri" pitchFamily="34" charset="0"/>
              <a:cs typeface="Calibri" pitchFamily="34" charset="0"/>
            </a:endParaRPr>
          </a:p>
        </p:txBody>
      </p:sp>
      <p:sp>
        <p:nvSpPr>
          <p:cNvPr id="191" name="Rectangle 190"/>
          <p:cNvSpPr/>
          <p:nvPr/>
        </p:nvSpPr>
        <p:spPr>
          <a:xfrm>
            <a:off x="4514678" y="228601"/>
            <a:ext cx="4775433" cy="6279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Architecture of </a:t>
            </a:r>
            <a:r>
              <a:rPr lang="en-US" sz="2400" b="1" dirty="0" err="1">
                <a:solidFill>
                  <a:schemeClr val="tx1"/>
                </a:solidFill>
                <a:latin typeface="Bookman Old Style" pitchFamily="18" charset="0"/>
              </a:rPr>
              <a:t>MuC</a:t>
            </a:r>
            <a:r>
              <a:rPr lang="en-US" sz="2400" b="1" dirty="0">
                <a:solidFill>
                  <a:schemeClr val="tx1"/>
                </a:solidFill>
                <a:latin typeface="Bookman Old Style" pitchFamily="18" charset="0"/>
              </a:rPr>
              <a:t> 8051</a:t>
            </a:r>
          </a:p>
        </p:txBody>
      </p:sp>
      <p:sp>
        <p:nvSpPr>
          <p:cNvPr id="193" name="Rectangle 192"/>
          <p:cNvSpPr/>
          <p:nvPr/>
        </p:nvSpPr>
        <p:spPr>
          <a:xfrm>
            <a:off x="7905751" y="5926104"/>
            <a:ext cx="1314450" cy="550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solidFill>
                  <a:srgbClr val="0000FF"/>
                </a:solidFill>
                <a:latin typeface="Calibri" pitchFamily="34" charset="0"/>
                <a:cs typeface="Calibri" pitchFamily="34" charset="0"/>
              </a:rPr>
              <a:t>TXD</a:t>
            </a:r>
            <a:r>
              <a:rPr lang="en-US" sz="2000" b="1" dirty="0">
                <a:solidFill>
                  <a:srgbClr val="0000FF"/>
                </a:solidFill>
                <a:latin typeface="Calibri" pitchFamily="34" charset="0"/>
                <a:cs typeface="Calibri" pitchFamily="34" charset="0"/>
              </a:rPr>
              <a:t>   </a:t>
            </a:r>
            <a:r>
              <a:rPr lang="en-US" sz="2000" b="1" dirty="0" err="1">
                <a:solidFill>
                  <a:srgbClr val="0000FF"/>
                </a:solidFill>
                <a:latin typeface="Calibri" pitchFamily="34" charset="0"/>
                <a:cs typeface="Calibri" pitchFamily="34" charset="0"/>
              </a:rPr>
              <a:t>RXD</a:t>
            </a:r>
            <a:endParaRPr lang="en-US" sz="1400" b="1" dirty="0">
              <a:solidFill>
                <a:srgbClr val="0000FF"/>
              </a:solidFill>
              <a:latin typeface="Calibri" pitchFamily="34" charset="0"/>
              <a:cs typeface="Calibri" pitchFamily="34" charset="0"/>
            </a:endParaRPr>
          </a:p>
        </p:txBody>
      </p:sp>
      <p:sp>
        <p:nvSpPr>
          <p:cNvPr id="194" name="Rectangle 193"/>
          <p:cNvSpPr/>
          <p:nvPr/>
        </p:nvSpPr>
        <p:spPr>
          <a:xfrm>
            <a:off x="5181600" y="6019800"/>
            <a:ext cx="3276600" cy="572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00FF"/>
                </a:solidFill>
                <a:latin typeface="Calibri" pitchFamily="34" charset="0"/>
                <a:cs typeface="Calibri" pitchFamily="34" charset="0"/>
              </a:rPr>
              <a:t>	 P0 P2  </a:t>
            </a:r>
            <a:r>
              <a:rPr lang="en-US" sz="2000" b="1" dirty="0">
                <a:solidFill>
                  <a:srgbClr val="FF0000"/>
                </a:solidFill>
                <a:latin typeface="Calibri" pitchFamily="34" charset="0"/>
                <a:cs typeface="Calibri" pitchFamily="34" charset="0"/>
              </a:rPr>
              <a:t>P1 P3</a:t>
            </a:r>
          </a:p>
          <a:p>
            <a:r>
              <a:rPr lang="en-US" sz="2000" b="1" dirty="0">
                <a:solidFill>
                  <a:srgbClr val="0000FF"/>
                </a:solidFill>
                <a:latin typeface="Calibri" pitchFamily="34" charset="0"/>
                <a:cs typeface="Calibri" pitchFamily="34" charset="0"/>
              </a:rPr>
              <a:t>    Address/Data  </a:t>
            </a:r>
            <a:r>
              <a:rPr lang="en-US" sz="2000" b="1" dirty="0">
                <a:solidFill>
                  <a:srgbClr val="FF0000"/>
                </a:solidFill>
                <a:latin typeface="Calibri" pitchFamily="34" charset="0"/>
                <a:cs typeface="Calibri" pitchFamily="34" charset="0"/>
              </a:rPr>
              <a:t>Only Data</a:t>
            </a:r>
            <a:endParaRPr lang="en-US" sz="1400" b="1" dirty="0">
              <a:solidFill>
                <a:srgbClr val="FF0000"/>
              </a:solidFill>
              <a:latin typeface="Calibri" pitchFamily="34" charset="0"/>
              <a:cs typeface="Calibri" pitchFamily="34" charset="0"/>
            </a:endParaRPr>
          </a:p>
        </p:txBody>
      </p:sp>
      <p:grpSp>
        <p:nvGrpSpPr>
          <p:cNvPr id="94" name="Google Shape;84;p1"/>
          <p:cNvGrpSpPr/>
          <p:nvPr/>
        </p:nvGrpSpPr>
        <p:grpSpPr>
          <a:xfrm>
            <a:off x="76256" y="112129"/>
            <a:ext cx="685745" cy="6517271"/>
            <a:chOff x="14626" y="14712"/>
            <a:chExt cx="538808" cy="6386089"/>
          </a:xfrm>
        </p:grpSpPr>
        <p:pic>
          <p:nvPicPr>
            <p:cNvPr id="9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9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9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cxnSp>
        <p:nvCxnSpPr>
          <p:cNvPr id="4" name="Straight Arrow Connector 3">
            <a:extLst>
              <a:ext uri="{FF2B5EF4-FFF2-40B4-BE49-F238E27FC236}">
                <a16:creationId xmlns:a16="http://schemas.microsoft.com/office/drawing/2014/main" id="{FC162E5A-15BF-79E3-08A5-B812335258B8}"/>
              </a:ext>
            </a:extLst>
          </p:cNvPr>
          <p:cNvCxnSpPr/>
          <p:nvPr/>
        </p:nvCxnSpPr>
        <p:spPr>
          <a:xfrm rot="5400000" flipH="1" flipV="1">
            <a:off x="3061050" y="4482752"/>
            <a:ext cx="584869" cy="13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nodeType="clickEffect">
                                  <p:stCondLst>
                                    <p:cond delay="0"/>
                                  </p:stCondLst>
                                  <p:childTnLst>
                                    <p:set>
                                      <p:cBhvr>
                                        <p:cTn id="17" dur="1" fill="hold">
                                          <p:stCondLst>
                                            <p:cond delay="0"/>
                                          </p:stCondLst>
                                        </p:cTn>
                                        <p:tgtEl>
                                          <p:spTgt spid="170"/>
                                        </p:tgtEl>
                                        <p:attrNameLst>
                                          <p:attrName>style.visibility</p:attrName>
                                        </p:attrNameLst>
                                      </p:cBhvr>
                                      <p:to>
                                        <p:strVal val="visible"/>
                                      </p:to>
                                    </p:set>
                                    <p:anim calcmode="lin" valueType="num">
                                      <p:cBhvr>
                                        <p:cTn id="18" dur="500" fill="hold"/>
                                        <p:tgtEl>
                                          <p:spTgt spid="170"/>
                                        </p:tgtEl>
                                        <p:attrNameLst>
                                          <p:attrName>ppt_x</p:attrName>
                                        </p:attrNameLst>
                                      </p:cBhvr>
                                      <p:tavLst>
                                        <p:tav tm="0">
                                          <p:val>
                                            <p:strVal val="#ppt_x"/>
                                          </p:val>
                                        </p:tav>
                                        <p:tav tm="100000">
                                          <p:val>
                                            <p:strVal val="#ppt_x"/>
                                          </p:val>
                                        </p:tav>
                                      </p:tavLst>
                                    </p:anim>
                                    <p:anim calcmode="lin" valueType="num">
                                      <p:cBhvr>
                                        <p:cTn id="19" dur="500" fill="hold"/>
                                        <p:tgtEl>
                                          <p:spTgt spid="170"/>
                                        </p:tgtEl>
                                        <p:attrNameLst>
                                          <p:attrName>ppt_y</p:attrName>
                                        </p:attrNameLst>
                                      </p:cBhvr>
                                      <p:tavLst>
                                        <p:tav tm="0">
                                          <p:val>
                                            <p:strVal val="#ppt_y+#ppt_h/2"/>
                                          </p:val>
                                        </p:tav>
                                        <p:tav tm="100000">
                                          <p:val>
                                            <p:strVal val="#ppt_y"/>
                                          </p:val>
                                        </p:tav>
                                      </p:tavLst>
                                    </p:anim>
                                    <p:anim calcmode="lin" valueType="num">
                                      <p:cBhvr>
                                        <p:cTn id="20" dur="500" fill="hold"/>
                                        <p:tgtEl>
                                          <p:spTgt spid="170"/>
                                        </p:tgtEl>
                                        <p:attrNameLst>
                                          <p:attrName>ppt_w</p:attrName>
                                        </p:attrNameLst>
                                      </p:cBhvr>
                                      <p:tavLst>
                                        <p:tav tm="0">
                                          <p:val>
                                            <p:strVal val="#ppt_w"/>
                                          </p:val>
                                        </p:tav>
                                        <p:tav tm="100000">
                                          <p:val>
                                            <p:strVal val="#ppt_w"/>
                                          </p:val>
                                        </p:tav>
                                      </p:tavLst>
                                    </p:anim>
                                    <p:anim calcmode="lin" valueType="num">
                                      <p:cBhvr>
                                        <p:cTn id="21" dur="500" fill="hold"/>
                                        <p:tgtEl>
                                          <p:spTgt spid="170"/>
                                        </p:tgtEl>
                                        <p:attrNameLst>
                                          <p:attrName>ppt_h</p:attrName>
                                        </p:attrNameLst>
                                      </p:cBhvr>
                                      <p:tavLst>
                                        <p:tav tm="0">
                                          <p:val>
                                            <p:fltVal val="0"/>
                                          </p:val>
                                        </p:tav>
                                        <p:tav tm="100000">
                                          <p:val>
                                            <p:strVal val="#ppt_h"/>
                                          </p:val>
                                        </p:tav>
                                      </p:tavLst>
                                    </p:anim>
                                  </p:childTnLst>
                                </p:cTn>
                              </p:par>
                              <p:par>
                                <p:cTn id="22" presetID="17"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ppt_h/2"/>
                                          </p:val>
                                        </p:tav>
                                        <p:tav tm="100000">
                                          <p:val>
                                            <p:strVal val="#ppt_y"/>
                                          </p:val>
                                        </p:tav>
                                      </p:tavLst>
                                    </p:anim>
                                    <p:anim calcmode="lin" valueType="num">
                                      <p:cBhvr>
                                        <p:cTn id="26" dur="500" fill="hold"/>
                                        <p:tgtEl>
                                          <p:spTgt spid="4"/>
                                        </p:tgtEl>
                                        <p:attrNameLst>
                                          <p:attrName>ppt_w</p:attrName>
                                        </p:attrNameLst>
                                      </p:cBhvr>
                                      <p:tavLst>
                                        <p:tav tm="0">
                                          <p:val>
                                            <p:strVal val="#ppt_w"/>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2"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ppt_x</p:attrName>
                                        </p:attrNameLst>
                                      </p:cBhvr>
                                      <p:tavLst>
                                        <p:tav tm="0">
                                          <p:val>
                                            <p:strVal val="#ppt_x+#ppt_w/2"/>
                                          </p:val>
                                        </p:tav>
                                        <p:tav tm="100000">
                                          <p:val>
                                            <p:strVal val="#ppt_x"/>
                                          </p:val>
                                        </p:tav>
                                      </p:tavLst>
                                    </p:anim>
                                    <p:anim calcmode="lin" valueType="num">
                                      <p:cBhvr>
                                        <p:cTn id="38" dur="500" fill="hold"/>
                                        <p:tgtEl>
                                          <p:spTgt spid="38"/>
                                        </p:tgtEl>
                                        <p:attrNameLst>
                                          <p:attrName>ppt_y</p:attrName>
                                        </p:attrNameLst>
                                      </p:cBhvr>
                                      <p:tavLst>
                                        <p:tav tm="0">
                                          <p:val>
                                            <p:strVal val="#ppt_y"/>
                                          </p:val>
                                        </p:tav>
                                        <p:tav tm="100000">
                                          <p:val>
                                            <p:strVal val="#ppt_y"/>
                                          </p:val>
                                        </p:tav>
                                      </p:tavLst>
                                    </p:anim>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strVal val="#ppt_h"/>
                                          </p:val>
                                        </p:tav>
                                        <p:tav tm="100000">
                                          <p:val>
                                            <p:strVal val="#ppt_h"/>
                                          </p:val>
                                        </p:tav>
                                      </p:tavLst>
                                    </p:anim>
                                  </p:childTnLst>
                                </p:cTn>
                              </p:par>
                            </p:childTnLst>
                          </p:cTn>
                        </p:par>
                        <p:par>
                          <p:cTn id="41" fill="hold">
                            <p:stCondLst>
                              <p:cond delay="1000"/>
                            </p:stCondLst>
                            <p:childTnLst>
                              <p:par>
                                <p:cTn id="42" presetID="17" presetClass="entr" presetSubtype="1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strVal val="#ppt_h"/>
                                          </p:val>
                                        </p:tav>
                                        <p:tav tm="100000">
                                          <p:val>
                                            <p:strVal val="#ppt_h"/>
                                          </p:val>
                                        </p:tav>
                                      </p:tavLst>
                                    </p:anim>
                                  </p:childTnLst>
                                </p:cTn>
                              </p:par>
                            </p:childTnLst>
                          </p:cTn>
                        </p:par>
                        <p:par>
                          <p:cTn id="46" fill="hold">
                            <p:stCondLst>
                              <p:cond delay="1500"/>
                            </p:stCondLst>
                            <p:childTnLst>
                              <p:par>
                                <p:cTn id="47" presetID="17" presetClass="entr" presetSubtype="1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strVal val="#ppt_h"/>
                                          </p:val>
                                        </p:tav>
                                        <p:tav tm="100000">
                                          <p:val>
                                            <p:strVal val="#ppt_h"/>
                                          </p:val>
                                        </p:tav>
                                      </p:tavLst>
                                    </p:anim>
                                  </p:childTnLst>
                                </p:cTn>
                              </p:par>
                            </p:childTnLst>
                          </p:cTn>
                        </p:par>
                        <p:par>
                          <p:cTn id="51" fill="hold">
                            <p:stCondLst>
                              <p:cond delay="2000"/>
                            </p:stCondLst>
                            <p:childTnLst>
                              <p:par>
                                <p:cTn id="52" presetID="17" presetClass="entr" presetSubtype="10"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strVal val="#ppt_h"/>
                                          </p:val>
                                        </p:tav>
                                        <p:tav tm="100000">
                                          <p:val>
                                            <p:strVal val="#ppt_h"/>
                                          </p:val>
                                        </p:tav>
                                      </p:tavLst>
                                    </p:anim>
                                  </p:childTnLst>
                                </p:cTn>
                              </p:par>
                            </p:childTnLst>
                          </p:cTn>
                        </p:par>
                        <p:par>
                          <p:cTn id="56" fill="hold">
                            <p:stCondLst>
                              <p:cond delay="2500"/>
                            </p:stCondLst>
                            <p:childTnLst>
                              <p:par>
                                <p:cTn id="57" presetID="17"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strVal val="#ppt_h"/>
                                          </p:val>
                                        </p:tav>
                                        <p:tav tm="100000">
                                          <p:val>
                                            <p:strVal val="#ppt_h"/>
                                          </p:val>
                                        </p:tav>
                                      </p:tavLst>
                                    </p:anim>
                                  </p:childTnLst>
                                </p:cTn>
                              </p:par>
                            </p:childTnLst>
                          </p:cTn>
                        </p:par>
                        <p:par>
                          <p:cTn id="61" fill="hold">
                            <p:stCondLst>
                              <p:cond delay="3000"/>
                            </p:stCondLst>
                            <p:childTnLst>
                              <p:par>
                                <p:cTn id="62" presetID="17" presetClass="entr" presetSubtype="1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500" fill="hold"/>
                                        <p:tgtEl>
                                          <p:spTgt spid="34"/>
                                        </p:tgtEl>
                                        <p:attrNameLst>
                                          <p:attrName>ppt_w</p:attrName>
                                        </p:attrNameLst>
                                      </p:cBhvr>
                                      <p:tavLst>
                                        <p:tav tm="0">
                                          <p:val>
                                            <p:fltVal val="0"/>
                                          </p:val>
                                        </p:tav>
                                        <p:tav tm="100000">
                                          <p:val>
                                            <p:strVal val="#ppt_w"/>
                                          </p:val>
                                        </p:tav>
                                      </p:tavLst>
                                    </p:anim>
                                    <p:anim calcmode="lin" valueType="num">
                                      <p:cBhvr>
                                        <p:cTn id="65"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ntr" presetSubtype="1" fill="hold" nodeType="clickEffect">
                                  <p:stCondLst>
                                    <p:cond delay="0"/>
                                  </p:stCondLst>
                                  <p:childTnLst>
                                    <p:set>
                                      <p:cBhvr>
                                        <p:cTn id="81" dur="1" fill="hold">
                                          <p:stCondLst>
                                            <p:cond delay="0"/>
                                          </p:stCondLst>
                                        </p:cTn>
                                        <p:tgtEl>
                                          <p:spTgt spid="162"/>
                                        </p:tgtEl>
                                        <p:attrNameLst>
                                          <p:attrName>style.visibility</p:attrName>
                                        </p:attrNameLst>
                                      </p:cBhvr>
                                      <p:to>
                                        <p:strVal val="visible"/>
                                      </p:to>
                                    </p:set>
                                    <p:anim calcmode="lin" valueType="num">
                                      <p:cBhvr>
                                        <p:cTn id="82" dur="500" fill="hold"/>
                                        <p:tgtEl>
                                          <p:spTgt spid="162"/>
                                        </p:tgtEl>
                                        <p:attrNameLst>
                                          <p:attrName>ppt_x</p:attrName>
                                        </p:attrNameLst>
                                      </p:cBhvr>
                                      <p:tavLst>
                                        <p:tav tm="0">
                                          <p:val>
                                            <p:strVal val="#ppt_x"/>
                                          </p:val>
                                        </p:tav>
                                        <p:tav tm="100000">
                                          <p:val>
                                            <p:strVal val="#ppt_x"/>
                                          </p:val>
                                        </p:tav>
                                      </p:tavLst>
                                    </p:anim>
                                    <p:anim calcmode="lin" valueType="num">
                                      <p:cBhvr>
                                        <p:cTn id="83" dur="500" fill="hold"/>
                                        <p:tgtEl>
                                          <p:spTgt spid="162"/>
                                        </p:tgtEl>
                                        <p:attrNameLst>
                                          <p:attrName>ppt_y</p:attrName>
                                        </p:attrNameLst>
                                      </p:cBhvr>
                                      <p:tavLst>
                                        <p:tav tm="0">
                                          <p:val>
                                            <p:strVal val="#ppt_y-#ppt_h/2"/>
                                          </p:val>
                                        </p:tav>
                                        <p:tav tm="100000">
                                          <p:val>
                                            <p:strVal val="#ppt_y"/>
                                          </p:val>
                                        </p:tav>
                                      </p:tavLst>
                                    </p:anim>
                                    <p:anim calcmode="lin" valueType="num">
                                      <p:cBhvr>
                                        <p:cTn id="84" dur="500" fill="hold"/>
                                        <p:tgtEl>
                                          <p:spTgt spid="162"/>
                                        </p:tgtEl>
                                        <p:attrNameLst>
                                          <p:attrName>ppt_w</p:attrName>
                                        </p:attrNameLst>
                                      </p:cBhvr>
                                      <p:tavLst>
                                        <p:tav tm="0">
                                          <p:val>
                                            <p:strVal val="#ppt_w"/>
                                          </p:val>
                                        </p:tav>
                                        <p:tav tm="100000">
                                          <p:val>
                                            <p:strVal val="#ppt_w"/>
                                          </p:val>
                                        </p:tav>
                                      </p:tavLst>
                                    </p:anim>
                                    <p:anim calcmode="lin" valueType="num">
                                      <p:cBhvr>
                                        <p:cTn id="85" dur="50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7" presetClass="entr" presetSubtype="10" fill="hold" nodeType="clickEffect">
                                  <p:stCondLst>
                                    <p:cond delay="0"/>
                                  </p:stCondLst>
                                  <p:childTnLst>
                                    <p:set>
                                      <p:cBhvr>
                                        <p:cTn id="89" dur="1" fill="hold">
                                          <p:stCondLst>
                                            <p:cond delay="0"/>
                                          </p:stCondLst>
                                        </p:cTn>
                                        <p:tgtEl>
                                          <p:spTgt spid="178"/>
                                        </p:tgtEl>
                                        <p:attrNameLst>
                                          <p:attrName>style.visibility</p:attrName>
                                        </p:attrNameLst>
                                      </p:cBhvr>
                                      <p:to>
                                        <p:strVal val="visible"/>
                                      </p:to>
                                    </p:set>
                                    <p:anim calcmode="lin" valueType="num">
                                      <p:cBhvr>
                                        <p:cTn id="90" dur="500" fill="hold"/>
                                        <p:tgtEl>
                                          <p:spTgt spid="178"/>
                                        </p:tgtEl>
                                        <p:attrNameLst>
                                          <p:attrName>ppt_w</p:attrName>
                                        </p:attrNameLst>
                                      </p:cBhvr>
                                      <p:tavLst>
                                        <p:tav tm="0">
                                          <p:val>
                                            <p:fltVal val="0"/>
                                          </p:val>
                                        </p:tav>
                                        <p:tav tm="100000">
                                          <p:val>
                                            <p:strVal val="#ppt_w"/>
                                          </p:val>
                                        </p:tav>
                                      </p:tavLst>
                                    </p:anim>
                                    <p:anim calcmode="lin" valueType="num">
                                      <p:cBhvr>
                                        <p:cTn id="91" dur="500" fill="hold"/>
                                        <p:tgtEl>
                                          <p:spTgt spid="178"/>
                                        </p:tgtEl>
                                        <p:attrNameLst>
                                          <p:attrName>ppt_h</p:attrName>
                                        </p:attrNameLst>
                                      </p:cBhvr>
                                      <p:tavLst>
                                        <p:tav tm="0">
                                          <p:val>
                                            <p:strVal val="#ppt_h"/>
                                          </p:val>
                                        </p:tav>
                                        <p:tav tm="100000">
                                          <p:val>
                                            <p:strVal val="#ppt_h"/>
                                          </p:val>
                                        </p:tav>
                                      </p:tavLst>
                                    </p:anim>
                                  </p:childTnLst>
                                </p:cTn>
                              </p:par>
                              <p:par>
                                <p:cTn id="92" presetID="17" presetClass="entr" presetSubtype="10" fill="hold" nodeType="withEffect">
                                  <p:stCondLst>
                                    <p:cond delay="0"/>
                                  </p:stCondLst>
                                  <p:childTnLst>
                                    <p:set>
                                      <p:cBhvr>
                                        <p:cTn id="93" dur="1" fill="hold">
                                          <p:stCondLst>
                                            <p:cond delay="0"/>
                                          </p:stCondLst>
                                        </p:cTn>
                                        <p:tgtEl>
                                          <p:spTgt spid="177"/>
                                        </p:tgtEl>
                                        <p:attrNameLst>
                                          <p:attrName>style.visibility</p:attrName>
                                        </p:attrNameLst>
                                      </p:cBhvr>
                                      <p:to>
                                        <p:strVal val="visible"/>
                                      </p:to>
                                    </p:set>
                                    <p:anim calcmode="lin" valueType="num">
                                      <p:cBhvr>
                                        <p:cTn id="94" dur="500" fill="hold"/>
                                        <p:tgtEl>
                                          <p:spTgt spid="177"/>
                                        </p:tgtEl>
                                        <p:attrNameLst>
                                          <p:attrName>ppt_w</p:attrName>
                                        </p:attrNameLst>
                                      </p:cBhvr>
                                      <p:tavLst>
                                        <p:tav tm="0">
                                          <p:val>
                                            <p:fltVal val="0"/>
                                          </p:val>
                                        </p:tav>
                                        <p:tav tm="100000">
                                          <p:val>
                                            <p:strVal val="#ppt_w"/>
                                          </p:val>
                                        </p:tav>
                                      </p:tavLst>
                                    </p:anim>
                                    <p:anim calcmode="lin" valueType="num">
                                      <p:cBhvr>
                                        <p:cTn id="95" dur="500" fill="hold"/>
                                        <p:tgtEl>
                                          <p:spTgt spid="177"/>
                                        </p:tgtEl>
                                        <p:attrNameLst>
                                          <p:attrName>ppt_h</p:attrName>
                                        </p:attrNameLst>
                                      </p:cBhvr>
                                      <p:tavLst>
                                        <p:tav tm="0">
                                          <p:val>
                                            <p:strVal val="#ppt_h"/>
                                          </p:val>
                                        </p:tav>
                                        <p:tav tm="100000">
                                          <p:val>
                                            <p:strVal val="#ppt_h"/>
                                          </p:val>
                                        </p:tav>
                                      </p:tavLst>
                                    </p:anim>
                                  </p:childTnLst>
                                </p:cTn>
                              </p:par>
                              <p:par>
                                <p:cTn id="96" presetID="17" presetClass="entr" presetSubtype="1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 calcmode="lin" valueType="num">
                                      <p:cBhvr>
                                        <p:cTn id="98" dur="500" fill="hold"/>
                                        <p:tgtEl>
                                          <p:spTgt spid="174"/>
                                        </p:tgtEl>
                                        <p:attrNameLst>
                                          <p:attrName>ppt_w</p:attrName>
                                        </p:attrNameLst>
                                      </p:cBhvr>
                                      <p:tavLst>
                                        <p:tav tm="0">
                                          <p:val>
                                            <p:fltVal val="0"/>
                                          </p:val>
                                        </p:tav>
                                        <p:tav tm="100000">
                                          <p:val>
                                            <p:strVal val="#ppt_w"/>
                                          </p:val>
                                        </p:tav>
                                      </p:tavLst>
                                    </p:anim>
                                    <p:anim calcmode="lin" valueType="num">
                                      <p:cBhvr>
                                        <p:cTn id="99" dur="500" fill="hold"/>
                                        <p:tgtEl>
                                          <p:spTgt spid="174"/>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10" fill="hold" grpId="0" nodeType="click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p:cTn id="104" dur="500" fill="hold"/>
                                        <p:tgtEl>
                                          <p:spTgt spid="43"/>
                                        </p:tgtEl>
                                        <p:attrNameLst>
                                          <p:attrName>ppt_w</p:attrName>
                                        </p:attrNameLst>
                                      </p:cBhvr>
                                      <p:tavLst>
                                        <p:tav tm="0">
                                          <p:val>
                                            <p:fltVal val="0"/>
                                          </p:val>
                                        </p:tav>
                                        <p:tav tm="100000">
                                          <p:val>
                                            <p:strVal val="#ppt_w"/>
                                          </p:val>
                                        </p:tav>
                                      </p:tavLst>
                                    </p:anim>
                                    <p:anim calcmode="lin" valueType="num">
                                      <p:cBhvr>
                                        <p:cTn id="105" dur="500" fill="hold"/>
                                        <p:tgtEl>
                                          <p:spTgt spid="43"/>
                                        </p:tgtEl>
                                        <p:attrNameLst>
                                          <p:attrName>ppt_h</p:attrName>
                                        </p:attrNameLst>
                                      </p:cBhvr>
                                      <p:tavLst>
                                        <p:tav tm="0">
                                          <p:val>
                                            <p:strVal val="#ppt_h"/>
                                          </p:val>
                                        </p:tav>
                                        <p:tav tm="100000">
                                          <p:val>
                                            <p:strVal val="#ppt_h"/>
                                          </p:val>
                                        </p:tav>
                                      </p:tavLst>
                                    </p:anim>
                                  </p:childTnLst>
                                </p:cTn>
                              </p:par>
                              <p:par>
                                <p:cTn id="106" presetID="17" presetClass="entr" presetSubtype="10" fill="hold" grpId="0" nodeType="withEffect">
                                  <p:stCondLst>
                                    <p:cond delay="0"/>
                                  </p:stCondLst>
                                  <p:childTnLst>
                                    <p:set>
                                      <p:cBhvr>
                                        <p:cTn id="107" dur="1" fill="hold">
                                          <p:stCondLst>
                                            <p:cond delay="0"/>
                                          </p:stCondLst>
                                        </p:cTn>
                                        <p:tgtEl>
                                          <p:spTgt spid="189"/>
                                        </p:tgtEl>
                                        <p:attrNameLst>
                                          <p:attrName>style.visibility</p:attrName>
                                        </p:attrNameLst>
                                      </p:cBhvr>
                                      <p:to>
                                        <p:strVal val="visible"/>
                                      </p:to>
                                    </p:set>
                                    <p:anim calcmode="lin" valueType="num">
                                      <p:cBhvr>
                                        <p:cTn id="108" dur="500" fill="hold"/>
                                        <p:tgtEl>
                                          <p:spTgt spid="189"/>
                                        </p:tgtEl>
                                        <p:attrNameLst>
                                          <p:attrName>ppt_w</p:attrName>
                                        </p:attrNameLst>
                                      </p:cBhvr>
                                      <p:tavLst>
                                        <p:tav tm="0">
                                          <p:val>
                                            <p:fltVal val="0"/>
                                          </p:val>
                                        </p:tav>
                                        <p:tav tm="100000">
                                          <p:val>
                                            <p:strVal val="#ppt_w"/>
                                          </p:val>
                                        </p:tav>
                                      </p:tavLst>
                                    </p:anim>
                                    <p:anim calcmode="lin" valueType="num">
                                      <p:cBhvr>
                                        <p:cTn id="109" dur="500" fill="hold"/>
                                        <p:tgtEl>
                                          <p:spTgt spid="189"/>
                                        </p:tgtEl>
                                        <p:attrNameLst>
                                          <p:attrName>ppt_h</p:attrName>
                                        </p:attrNameLst>
                                      </p:cBhvr>
                                      <p:tavLst>
                                        <p:tav tm="0">
                                          <p:val>
                                            <p:strVal val="#ppt_h"/>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1" fill="hold" nodeType="clickEffect">
                                  <p:stCondLst>
                                    <p:cond delay="0"/>
                                  </p:stCondLst>
                                  <p:childTnLst>
                                    <p:set>
                                      <p:cBhvr>
                                        <p:cTn id="113" dur="1" fill="hold">
                                          <p:stCondLst>
                                            <p:cond delay="0"/>
                                          </p:stCondLst>
                                        </p:cTn>
                                        <p:tgtEl>
                                          <p:spTgt spid="155"/>
                                        </p:tgtEl>
                                        <p:attrNameLst>
                                          <p:attrName>style.visibility</p:attrName>
                                        </p:attrNameLst>
                                      </p:cBhvr>
                                      <p:to>
                                        <p:strVal val="visible"/>
                                      </p:to>
                                    </p:set>
                                    <p:anim calcmode="lin" valueType="num">
                                      <p:cBhvr>
                                        <p:cTn id="114" dur="500" fill="hold"/>
                                        <p:tgtEl>
                                          <p:spTgt spid="155"/>
                                        </p:tgtEl>
                                        <p:attrNameLst>
                                          <p:attrName>ppt_x</p:attrName>
                                        </p:attrNameLst>
                                      </p:cBhvr>
                                      <p:tavLst>
                                        <p:tav tm="0">
                                          <p:val>
                                            <p:strVal val="#ppt_x"/>
                                          </p:val>
                                        </p:tav>
                                        <p:tav tm="100000">
                                          <p:val>
                                            <p:strVal val="#ppt_x"/>
                                          </p:val>
                                        </p:tav>
                                      </p:tavLst>
                                    </p:anim>
                                    <p:anim calcmode="lin" valueType="num">
                                      <p:cBhvr>
                                        <p:cTn id="115" dur="500" fill="hold"/>
                                        <p:tgtEl>
                                          <p:spTgt spid="155"/>
                                        </p:tgtEl>
                                        <p:attrNameLst>
                                          <p:attrName>ppt_y</p:attrName>
                                        </p:attrNameLst>
                                      </p:cBhvr>
                                      <p:tavLst>
                                        <p:tav tm="0">
                                          <p:val>
                                            <p:strVal val="#ppt_y-#ppt_h/2"/>
                                          </p:val>
                                        </p:tav>
                                        <p:tav tm="100000">
                                          <p:val>
                                            <p:strVal val="#ppt_y"/>
                                          </p:val>
                                        </p:tav>
                                      </p:tavLst>
                                    </p:anim>
                                    <p:anim calcmode="lin" valueType="num">
                                      <p:cBhvr>
                                        <p:cTn id="116" dur="500" fill="hold"/>
                                        <p:tgtEl>
                                          <p:spTgt spid="155"/>
                                        </p:tgtEl>
                                        <p:attrNameLst>
                                          <p:attrName>ppt_w</p:attrName>
                                        </p:attrNameLst>
                                      </p:cBhvr>
                                      <p:tavLst>
                                        <p:tav tm="0">
                                          <p:val>
                                            <p:strVal val="#ppt_w"/>
                                          </p:val>
                                        </p:tav>
                                        <p:tav tm="100000">
                                          <p:val>
                                            <p:strVal val="#ppt_w"/>
                                          </p:val>
                                        </p:tav>
                                      </p:tavLst>
                                    </p:anim>
                                    <p:anim calcmode="lin" valueType="num">
                                      <p:cBhvr>
                                        <p:cTn id="117" dur="500" fill="hold"/>
                                        <p:tgtEl>
                                          <p:spTgt spid="155"/>
                                        </p:tgtEl>
                                        <p:attrNameLst>
                                          <p:attrName>ppt_h</p:attrName>
                                        </p:attrNameLst>
                                      </p:cBhvr>
                                      <p:tavLst>
                                        <p:tav tm="0">
                                          <p:val>
                                            <p:fltVal val="0"/>
                                          </p:val>
                                        </p:tav>
                                        <p:tav tm="100000">
                                          <p:val>
                                            <p:strVal val="#ppt_h"/>
                                          </p:val>
                                        </p:tav>
                                      </p:tavLst>
                                    </p:anim>
                                  </p:childTnLst>
                                </p:cTn>
                              </p:par>
                              <p:par>
                                <p:cTn id="118" presetID="17" presetClass="entr" presetSubtype="1" fill="hold" nodeType="withEffect">
                                  <p:stCondLst>
                                    <p:cond delay="0"/>
                                  </p:stCondLst>
                                  <p:childTnLst>
                                    <p:set>
                                      <p:cBhvr>
                                        <p:cTn id="119" dur="1" fill="hold">
                                          <p:stCondLst>
                                            <p:cond delay="0"/>
                                          </p:stCondLst>
                                        </p:cTn>
                                        <p:tgtEl>
                                          <p:spTgt spid="153"/>
                                        </p:tgtEl>
                                        <p:attrNameLst>
                                          <p:attrName>style.visibility</p:attrName>
                                        </p:attrNameLst>
                                      </p:cBhvr>
                                      <p:to>
                                        <p:strVal val="visible"/>
                                      </p:to>
                                    </p:set>
                                    <p:anim calcmode="lin" valueType="num">
                                      <p:cBhvr>
                                        <p:cTn id="120" dur="500" fill="hold"/>
                                        <p:tgtEl>
                                          <p:spTgt spid="153"/>
                                        </p:tgtEl>
                                        <p:attrNameLst>
                                          <p:attrName>ppt_x</p:attrName>
                                        </p:attrNameLst>
                                      </p:cBhvr>
                                      <p:tavLst>
                                        <p:tav tm="0">
                                          <p:val>
                                            <p:strVal val="#ppt_x"/>
                                          </p:val>
                                        </p:tav>
                                        <p:tav tm="100000">
                                          <p:val>
                                            <p:strVal val="#ppt_x"/>
                                          </p:val>
                                        </p:tav>
                                      </p:tavLst>
                                    </p:anim>
                                    <p:anim calcmode="lin" valueType="num">
                                      <p:cBhvr>
                                        <p:cTn id="121" dur="500" fill="hold"/>
                                        <p:tgtEl>
                                          <p:spTgt spid="153"/>
                                        </p:tgtEl>
                                        <p:attrNameLst>
                                          <p:attrName>ppt_y</p:attrName>
                                        </p:attrNameLst>
                                      </p:cBhvr>
                                      <p:tavLst>
                                        <p:tav tm="0">
                                          <p:val>
                                            <p:strVal val="#ppt_y-#ppt_h/2"/>
                                          </p:val>
                                        </p:tav>
                                        <p:tav tm="100000">
                                          <p:val>
                                            <p:strVal val="#ppt_y"/>
                                          </p:val>
                                        </p:tav>
                                      </p:tavLst>
                                    </p:anim>
                                    <p:anim calcmode="lin" valueType="num">
                                      <p:cBhvr>
                                        <p:cTn id="122" dur="500" fill="hold"/>
                                        <p:tgtEl>
                                          <p:spTgt spid="153"/>
                                        </p:tgtEl>
                                        <p:attrNameLst>
                                          <p:attrName>ppt_w</p:attrName>
                                        </p:attrNameLst>
                                      </p:cBhvr>
                                      <p:tavLst>
                                        <p:tav tm="0">
                                          <p:val>
                                            <p:strVal val="#ppt_w"/>
                                          </p:val>
                                        </p:tav>
                                        <p:tav tm="100000">
                                          <p:val>
                                            <p:strVal val="#ppt_w"/>
                                          </p:val>
                                        </p:tav>
                                      </p:tavLst>
                                    </p:anim>
                                    <p:anim calcmode="lin" valueType="num">
                                      <p:cBhvr>
                                        <p:cTn id="123" dur="500" fill="hold"/>
                                        <p:tgtEl>
                                          <p:spTgt spid="153"/>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2" fill="hold" nodeType="clickEffect">
                                  <p:stCondLst>
                                    <p:cond delay="0"/>
                                  </p:stCondLst>
                                  <p:childTnLst>
                                    <p:set>
                                      <p:cBhvr>
                                        <p:cTn id="127" dur="1" fill="hold">
                                          <p:stCondLst>
                                            <p:cond delay="0"/>
                                          </p:stCondLst>
                                        </p:cTn>
                                        <p:tgtEl>
                                          <p:spTgt spid="179"/>
                                        </p:tgtEl>
                                        <p:attrNameLst>
                                          <p:attrName>style.visibility</p:attrName>
                                        </p:attrNameLst>
                                      </p:cBhvr>
                                      <p:to>
                                        <p:strVal val="visible"/>
                                      </p:to>
                                    </p:set>
                                    <p:anim calcmode="lin" valueType="num">
                                      <p:cBhvr>
                                        <p:cTn id="128" dur="500" fill="hold"/>
                                        <p:tgtEl>
                                          <p:spTgt spid="179"/>
                                        </p:tgtEl>
                                        <p:attrNameLst>
                                          <p:attrName>ppt_x</p:attrName>
                                        </p:attrNameLst>
                                      </p:cBhvr>
                                      <p:tavLst>
                                        <p:tav tm="0">
                                          <p:val>
                                            <p:strVal val="#ppt_x+#ppt_w/2"/>
                                          </p:val>
                                        </p:tav>
                                        <p:tav tm="100000">
                                          <p:val>
                                            <p:strVal val="#ppt_x"/>
                                          </p:val>
                                        </p:tav>
                                      </p:tavLst>
                                    </p:anim>
                                    <p:anim calcmode="lin" valueType="num">
                                      <p:cBhvr>
                                        <p:cTn id="129" dur="500" fill="hold"/>
                                        <p:tgtEl>
                                          <p:spTgt spid="179"/>
                                        </p:tgtEl>
                                        <p:attrNameLst>
                                          <p:attrName>ppt_y</p:attrName>
                                        </p:attrNameLst>
                                      </p:cBhvr>
                                      <p:tavLst>
                                        <p:tav tm="0">
                                          <p:val>
                                            <p:strVal val="#ppt_y"/>
                                          </p:val>
                                        </p:tav>
                                        <p:tav tm="100000">
                                          <p:val>
                                            <p:strVal val="#ppt_y"/>
                                          </p:val>
                                        </p:tav>
                                      </p:tavLst>
                                    </p:anim>
                                    <p:anim calcmode="lin" valueType="num">
                                      <p:cBhvr>
                                        <p:cTn id="130" dur="500" fill="hold"/>
                                        <p:tgtEl>
                                          <p:spTgt spid="179"/>
                                        </p:tgtEl>
                                        <p:attrNameLst>
                                          <p:attrName>ppt_w</p:attrName>
                                        </p:attrNameLst>
                                      </p:cBhvr>
                                      <p:tavLst>
                                        <p:tav tm="0">
                                          <p:val>
                                            <p:fltVal val="0"/>
                                          </p:val>
                                        </p:tav>
                                        <p:tav tm="100000">
                                          <p:val>
                                            <p:strVal val="#ppt_w"/>
                                          </p:val>
                                        </p:tav>
                                      </p:tavLst>
                                    </p:anim>
                                    <p:anim calcmode="lin" valueType="num">
                                      <p:cBhvr>
                                        <p:cTn id="131" dur="500" fill="hold"/>
                                        <p:tgtEl>
                                          <p:spTgt spid="179"/>
                                        </p:tgtEl>
                                        <p:attrNameLst>
                                          <p:attrName>ppt_h</p:attrName>
                                        </p:attrNameLst>
                                      </p:cBhvr>
                                      <p:tavLst>
                                        <p:tav tm="0">
                                          <p:val>
                                            <p:strVal val="#ppt_h"/>
                                          </p:val>
                                        </p:tav>
                                        <p:tav tm="100000">
                                          <p:val>
                                            <p:strVal val="#ppt_h"/>
                                          </p:val>
                                        </p:tav>
                                      </p:tavLst>
                                    </p:anim>
                                  </p:childTnLst>
                                </p:cTn>
                              </p:par>
                              <p:par>
                                <p:cTn id="132" presetID="17" presetClass="entr" presetSubtype="2" fill="hold" nodeType="withEffect">
                                  <p:stCondLst>
                                    <p:cond delay="0"/>
                                  </p:stCondLst>
                                  <p:childTnLst>
                                    <p:set>
                                      <p:cBhvr>
                                        <p:cTn id="133" dur="1" fill="hold">
                                          <p:stCondLst>
                                            <p:cond delay="0"/>
                                          </p:stCondLst>
                                        </p:cTn>
                                        <p:tgtEl>
                                          <p:spTgt spid="180"/>
                                        </p:tgtEl>
                                        <p:attrNameLst>
                                          <p:attrName>style.visibility</p:attrName>
                                        </p:attrNameLst>
                                      </p:cBhvr>
                                      <p:to>
                                        <p:strVal val="visible"/>
                                      </p:to>
                                    </p:set>
                                    <p:anim calcmode="lin" valueType="num">
                                      <p:cBhvr>
                                        <p:cTn id="134" dur="500" fill="hold"/>
                                        <p:tgtEl>
                                          <p:spTgt spid="180"/>
                                        </p:tgtEl>
                                        <p:attrNameLst>
                                          <p:attrName>ppt_x</p:attrName>
                                        </p:attrNameLst>
                                      </p:cBhvr>
                                      <p:tavLst>
                                        <p:tav tm="0">
                                          <p:val>
                                            <p:strVal val="#ppt_x+#ppt_w/2"/>
                                          </p:val>
                                        </p:tav>
                                        <p:tav tm="100000">
                                          <p:val>
                                            <p:strVal val="#ppt_x"/>
                                          </p:val>
                                        </p:tav>
                                      </p:tavLst>
                                    </p:anim>
                                    <p:anim calcmode="lin" valueType="num">
                                      <p:cBhvr>
                                        <p:cTn id="135" dur="500" fill="hold"/>
                                        <p:tgtEl>
                                          <p:spTgt spid="180"/>
                                        </p:tgtEl>
                                        <p:attrNameLst>
                                          <p:attrName>ppt_y</p:attrName>
                                        </p:attrNameLst>
                                      </p:cBhvr>
                                      <p:tavLst>
                                        <p:tav tm="0">
                                          <p:val>
                                            <p:strVal val="#ppt_y"/>
                                          </p:val>
                                        </p:tav>
                                        <p:tav tm="100000">
                                          <p:val>
                                            <p:strVal val="#ppt_y"/>
                                          </p:val>
                                        </p:tav>
                                      </p:tavLst>
                                    </p:anim>
                                    <p:anim calcmode="lin" valueType="num">
                                      <p:cBhvr>
                                        <p:cTn id="136" dur="500" fill="hold"/>
                                        <p:tgtEl>
                                          <p:spTgt spid="180"/>
                                        </p:tgtEl>
                                        <p:attrNameLst>
                                          <p:attrName>ppt_w</p:attrName>
                                        </p:attrNameLst>
                                      </p:cBhvr>
                                      <p:tavLst>
                                        <p:tav tm="0">
                                          <p:val>
                                            <p:fltVal val="0"/>
                                          </p:val>
                                        </p:tav>
                                        <p:tav tm="100000">
                                          <p:val>
                                            <p:strVal val="#ppt_w"/>
                                          </p:val>
                                        </p:tav>
                                      </p:tavLst>
                                    </p:anim>
                                    <p:anim calcmode="lin" valueType="num">
                                      <p:cBhvr>
                                        <p:cTn id="137" dur="500" fill="hold"/>
                                        <p:tgtEl>
                                          <p:spTgt spid="180"/>
                                        </p:tgtEl>
                                        <p:attrNameLst>
                                          <p:attrName>ppt_h</p:attrName>
                                        </p:attrNameLst>
                                      </p:cBhvr>
                                      <p:tavLst>
                                        <p:tav tm="0">
                                          <p:val>
                                            <p:strVal val="#ppt_h"/>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nodeType="clickEffect">
                                  <p:stCondLst>
                                    <p:cond delay="0"/>
                                  </p:stCondLst>
                                  <p:childTnLst>
                                    <p:set>
                                      <p:cBhvr>
                                        <p:cTn id="141" dur="1" fill="hold">
                                          <p:stCondLst>
                                            <p:cond delay="0"/>
                                          </p:stCondLst>
                                        </p:cTn>
                                        <p:tgtEl>
                                          <p:spTgt spid="156"/>
                                        </p:tgtEl>
                                        <p:attrNameLst>
                                          <p:attrName>style.visibility</p:attrName>
                                        </p:attrNameLst>
                                      </p:cBhvr>
                                      <p:to>
                                        <p:strVal val="visible"/>
                                      </p:to>
                                    </p:set>
                                    <p:anim calcmode="lin" valueType="num">
                                      <p:cBhvr>
                                        <p:cTn id="142" dur="500" fill="hold"/>
                                        <p:tgtEl>
                                          <p:spTgt spid="156"/>
                                        </p:tgtEl>
                                        <p:attrNameLst>
                                          <p:attrName>ppt_x</p:attrName>
                                        </p:attrNameLst>
                                      </p:cBhvr>
                                      <p:tavLst>
                                        <p:tav tm="0">
                                          <p:val>
                                            <p:strVal val="#ppt_x"/>
                                          </p:val>
                                        </p:tav>
                                        <p:tav tm="100000">
                                          <p:val>
                                            <p:strVal val="#ppt_x"/>
                                          </p:val>
                                        </p:tav>
                                      </p:tavLst>
                                    </p:anim>
                                    <p:anim calcmode="lin" valueType="num">
                                      <p:cBhvr>
                                        <p:cTn id="143" dur="500" fill="hold"/>
                                        <p:tgtEl>
                                          <p:spTgt spid="156"/>
                                        </p:tgtEl>
                                        <p:attrNameLst>
                                          <p:attrName>ppt_y</p:attrName>
                                        </p:attrNameLst>
                                      </p:cBhvr>
                                      <p:tavLst>
                                        <p:tav tm="0">
                                          <p:val>
                                            <p:strVal val="#ppt_y+#ppt_h/2"/>
                                          </p:val>
                                        </p:tav>
                                        <p:tav tm="100000">
                                          <p:val>
                                            <p:strVal val="#ppt_y"/>
                                          </p:val>
                                        </p:tav>
                                      </p:tavLst>
                                    </p:anim>
                                    <p:anim calcmode="lin" valueType="num">
                                      <p:cBhvr>
                                        <p:cTn id="144" dur="500" fill="hold"/>
                                        <p:tgtEl>
                                          <p:spTgt spid="156"/>
                                        </p:tgtEl>
                                        <p:attrNameLst>
                                          <p:attrName>ppt_w</p:attrName>
                                        </p:attrNameLst>
                                      </p:cBhvr>
                                      <p:tavLst>
                                        <p:tav tm="0">
                                          <p:val>
                                            <p:strVal val="#ppt_w"/>
                                          </p:val>
                                        </p:tav>
                                        <p:tav tm="100000">
                                          <p:val>
                                            <p:strVal val="#ppt_w"/>
                                          </p:val>
                                        </p:tav>
                                      </p:tavLst>
                                    </p:anim>
                                    <p:anim calcmode="lin" valueType="num">
                                      <p:cBhvr>
                                        <p:cTn id="145" dur="500" fill="hold"/>
                                        <p:tgtEl>
                                          <p:spTgt spid="156"/>
                                        </p:tgtEl>
                                        <p:attrNameLst>
                                          <p:attrName>ppt_h</p:attrName>
                                        </p:attrNameLst>
                                      </p:cBhvr>
                                      <p:tavLst>
                                        <p:tav tm="0">
                                          <p:val>
                                            <p:fltVal val="0"/>
                                          </p:val>
                                        </p:tav>
                                        <p:tav tm="100000">
                                          <p:val>
                                            <p:strVal val="#ppt_h"/>
                                          </p:val>
                                        </p:tav>
                                      </p:tavLst>
                                    </p:anim>
                                  </p:childTnLst>
                                </p:cTn>
                              </p:par>
                              <p:par>
                                <p:cTn id="146" presetID="17" presetClass="entr" presetSubtype="4" fill="hold" nodeType="withEffect">
                                  <p:stCondLst>
                                    <p:cond delay="0"/>
                                  </p:stCondLst>
                                  <p:childTnLst>
                                    <p:set>
                                      <p:cBhvr>
                                        <p:cTn id="147" dur="1" fill="hold">
                                          <p:stCondLst>
                                            <p:cond delay="0"/>
                                          </p:stCondLst>
                                        </p:cTn>
                                        <p:tgtEl>
                                          <p:spTgt spid="157"/>
                                        </p:tgtEl>
                                        <p:attrNameLst>
                                          <p:attrName>style.visibility</p:attrName>
                                        </p:attrNameLst>
                                      </p:cBhvr>
                                      <p:to>
                                        <p:strVal val="visible"/>
                                      </p:to>
                                    </p:set>
                                    <p:anim calcmode="lin" valueType="num">
                                      <p:cBhvr>
                                        <p:cTn id="148" dur="500" fill="hold"/>
                                        <p:tgtEl>
                                          <p:spTgt spid="157"/>
                                        </p:tgtEl>
                                        <p:attrNameLst>
                                          <p:attrName>ppt_x</p:attrName>
                                        </p:attrNameLst>
                                      </p:cBhvr>
                                      <p:tavLst>
                                        <p:tav tm="0">
                                          <p:val>
                                            <p:strVal val="#ppt_x"/>
                                          </p:val>
                                        </p:tav>
                                        <p:tav tm="100000">
                                          <p:val>
                                            <p:strVal val="#ppt_x"/>
                                          </p:val>
                                        </p:tav>
                                      </p:tavLst>
                                    </p:anim>
                                    <p:anim calcmode="lin" valueType="num">
                                      <p:cBhvr>
                                        <p:cTn id="149" dur="500" fill="hold"/>
                                        <p:tgtEl>
                                          <p:spTgt spid="157"/>
                                        </p:tgtEl>
                                        <p:attrNameLst>
                                          <p:attrName>ppt_y</p:attrName>
                                        </p:attrNameLst>
                                      </p:cBhvr>
                                      <p:tavLst>
                                        <p:tav tm="0">
                                          <p:val>
                                            <p:strVal val="#ppt_y+#ppt_h/2"/>
                                          </p:val>
                                        </p:tav>
                                        <p:tav tm="100000">
                                          <p:val>
                                            <p:strVal val="#ppt_y"/>
                                          </p:val>
                                        </p:tav>
                                      </p:tavLst>
                                    </p:anim>
                                    <p:anim calcmode="lin" valueType="num">
                                      <p:cBhvr>
                                        <p:cTn id="150" dur="500" fill="hold"/>
                                        <p:tgtEl>
                                          <p:spTgt spid="157"/>
                                        </p:tgtEl>
                                        <p:attrNameLst>
                                          <p:attrName>ppt_w</p:attrName>
                                        </p:attrNameLst>
                                      </p:cBhvr>
                                      <p:tavLst>
                                        <p:tav tm="0">
                                          <p:val>
                                            <p:strVal val="#ppt_w"/>
                                          </p:val>
                                        </p:tav>
                                        <p:tav tm="100000">
                                          <p:val>
                                            <p:strVal val="#ppt_w"/>
                                          </p:val>
                                        </p:tav>
                                      </p:tavLst>
                                    </p:anim>
                                    <p:anim calcmode="lin" valueType="num">
                                      <p:cBhvr>
                                        <p:cTn id="151" dur="500" fill="hold"/>
                                        <p:tgtEl>
                                          <p:spTgt spid="157"/>
                                        </p:tgtEl>
                                        <p:attrNameLst>
                                          <p:attrName>ppt_h</p:attrName>
                                        </p:attrNameLst>
                                      </p:cBhvr>
                                      <p:tavLst>
                                        <p:tav tm="0">
                                          <p:val>
                                            <p:fltVal val="0"/>
                                          </p:val>
                                        </p:tav>
                                        <p:tav tm="100000">
                                          <p:val>
                                            <p:strVal val="#ppt_h"/>
                                          </p:val>
                                        </p:tav>
                                      </p:tavLst>
                                    </p:anim>
                                  </p:childTnLst>
                                </p:cTn>
                              </p:par>
                              <p:par>
                                <p:cTn id="152" presetID="17" presetClass="entr" presetSubtype="4" fill="hold" nodeType="withEffect">
                                  <p:stCondLst>
                                    <p:cond delay="0"/>
                                  </p:stCondLst>
                                  <p:childTnLst>
                                    <p:set>
                                      <p:cBhvr>
                                        <p:cTn id="153" dur="1" fill="hold">
                                          <p:stCondLst>
                                            <p:cond delay="0"/>
                                          </p:stCondLst>
                                        </p:cTn>
                                        <p:tgtEl>
                                          <p:spTgt spid="166"/>
                                        </p:tgtEl>
                                        <p:attrNameLst>
                                          <p:attrName>style.visibility</p:attrName>
                                        </p:attrNameLst>
                                      </p:cBhvr>
                                      <p:to>
                                        <p:strVal val="visible"/>
                                      </p:to>
                                    </p:set>
                                    <p:anim calcmode="lin" valueType="num">
                                      <p:cBhvr>
                                        <p:cTn id="154" dur="500" fill="hold"/>
                                        <p:tgtEl>
                                          <p:spTgt spid="166"/>
                                        </p:tgtEl>
                                        <p:attrNameLst>
                                          <p:attrName>ppt_x</p:attrName>
                                        </p:attrNameLst>
                                      </p:cBhvr>
                                      <p:tavLst>
                                        <p:tav tm="0">
                                          <p:val>
                                            <p:strVal val="#ppt_x"/>
                                          </p:val>
                                        </p:tav>
                                        <p:tav tm="100000">
                                          <p:val>
                                            <p:strVal val="#ppt_x"/>
                                          </p:val>
                                        </p:tav>
                                      </p:tavLst>
                                    </p:anim>
                                    <p:anim calcmode="lin" valueType="num">
                                      <p:cBhvr>
                                        <p:cTn id="155" dur="500" fill="hold"/>
                                        <p:tgtEl>
                                          <p:spTgt spid="166"/>
                                        </p:tgtEl>
                                        <p:attrNameLst>
                                          <p:attrName>ppt_y</p:attrName>
                                        </p:attrNameLst>
                                      </p:cBhvr>
                                      <p:tavLst>
                                        <p:tav tm="0">
                                          <p:val>
                                            <p:strVal val="#ppt_y+#ppt_h/2"/>
                                          </p:val>
                                        </p:tav>
                                        <p:tav tm="100000">
                                          <p:val>
                                            <p:strVal val="#ppt_y"/>
                                          </p:val>
                                        </p:tav>
                                      </p:tavLst>
                                    </p:anim>
                                    <p:anim calcmode="lin" valueType="num">
                                      <p:cBhvr>
                                        <p:cTn id="156" dur="500" fill="hold"/>
                                        <p:tgtEl>
                                          <p:spTgt spid="166"/>
                                        </p:tgtEl>
                                        <p:attrNameLst>
                                          <p:attrName>ppt_w</p:attrName>
                                        </p:attrNameLst>
                                      </p:cBhvr>
                                      <p:tavLst>
                                        <p:tav tm="0">
                                          <p:val>
                                            <p:strVal val="#ppt_w"/>
                                          </p:val>
                                        </p:tav>
                                        <p:tav tm="100000">
                                          <p:val>
                                            <p:strVal val="#ppt_w"/>
                                          </p:val>
                                        </p:tav>
                                      </p:tavLst>
                                    </p:anim>
                                    <p:anim calcmode="lin" valueType="num">
                                      <p:cBhvr>
                                        <p:cTn id="157" dur="500" fill="hold"/>
                                        <p:tgtEl>
                                          <p:spTgt spid="166"/>
                                        </p:tgtEl>
                                        <p:attrNameLst>
                                          <p:attrName>ppt_h</p:attrName>
                                        </p:attrNameLst>
                                      </p:cBhvr>
                                      <p:tavLst>
                                        <p:tav tm="0">
                                          <p:val>
                                            <p:fltVal val="0"/>
                                          </p:val>
                                        </p:tav>
                                        <p:tav tm="100000">
                                          <p:val>
                                            <p:strVal val="#ppt_h"/>
                                          </p:val>
                                        </p:tav>
                                      </p:tavLst>
                                    </p:anim>
                                  </p:childTnLst>
                                </p:cTn>
                              </p:par>
                              <p:par>
                                <p:cTn id="158" presetID="17" presetClass="entr" presetSubtype="4" fill="hold" nodeType="withEffect">
                                  <p:stCondLst>
                                    <p:cond delay="0"/>
                                  </p:stCondLst>
                                  <p:childTnLst>
                                    <p:set>
                                      <p:cBhvr>
                                        <p:cTn id="159" dur="1" fill="hold">
                                          <p:stCondLst>
                                            <p:cond delay="0"/>
                                          </p:stCondLst>
                                        </p:cTn>
                                        <p:tgtEl>
                                          <p:spTgt spid="167"/>
                                        </p:tgtEl>
                                        <p:attrNameLst>
                                          <p:attrName>style.visibility</p:attrName>
                                        </p:attrNameLst>
                                      </p:cBhvr>
                                      <p:to>
                                        <p:strVal val="visible"/>
                                      </p:to>
                                    </p:set>
                                    <p:anim calcmode="lin" valueType="num">
                                      <p:cBhvr>
                                        <p:cTn id="160" dur="500" fill="hold"/>
                                        <p:tgtEl>
                                          <p:spTgt spid="167"/>
                                        </p:tgtEl>
                                        <p:attrNameLst>
                                          <p:attrName>ppt_x</p:attrName>
                                        </p:attrNameLst>
                                      </p:cBhvr>
                                      <p:tavLst>
                                        <p:tav tm="0">
                                          <p:val>
                                            <p:strVal val="#ppt_x"/>
                                          </p:val>
                                        </p:tav>
                                        <p:tav tm="100000">
                                          <p:val>
                                            <p:strVal val="#ppt_x"/>
                                          </p:val>
                                        </p:tav>
                                      </p:tavLst>
                                    </p:anim>
                                    <p:anim calcmode="lin" valueType="num">
                                      <p:cBhvr>
                                        <p:cTn id="161" dur="500" fill="hold"/>
                                        <p:tgtEl>
                                          <p:spTgt spid="167"/>
                                        </p:tgtEl>
                                        <p:attrNameLst>
                                          <p:attrName>ppt_y</p:attrName>
                                        </p:attrNameLst>
                                      </p:cBhvr>
                                      <p:tavLst>
                                        <p:tav tm="0">
                                          <p:val>
                                            <p:strVal val="#ppt_y+#ppt_h/2"/>
                                          </p:val>
                                        </p:tav>
                                        <p:tav tm="100000">
                                          <p:val>
                                            <p:strVal val="#ppt_y"/>
                                          </p:val>
                                        </p:tav>
                                      </p:tavLst>
                                    </p:anim>
                                    <p:anim calcmode="lin" valueType="num">
                                      <p:cBhvr>
                                        <p:cTn id="162" dur="500" fill="hold"/>
                                        <p:tgtEl>
                                          <p:spTgt spid="167"/>
                                        </p:tgtEl>
                                        <p:attrNameLst>
                                          <p:attrName>ppt_w</p:attrName>
                                        </p:attrNameLst>
                                      </p:cBhvr>
                                      <p:tavLst>
                                        <p:tav tm="0">
                                          <p:val>
                                            <p:strVal val="#ppt_w"/>
                                          </p:val>
                                        </p:tav>
                                        <p:tav tm="100000">
                                          <p:val>
                                            <p:strVal val="#ppt_w"/>
                                          </p:val>
                                        </p:tav>
                                      </p:tavLst>
                                    </p:anim>
                                    <p:anim calcmode="lin" valueType="num">
                                      <p:cBhvr>
                                        <p:cTn id="163" dur="500" fill="hold"/>
                                        <p:tgtEl>
                                          <p:spTgt spid="167"/>
                                        </p:tgtEl>
                                        <p:attrNameLst>
                                          <p:attrName>ppt_h</p:attrName>
                                        </p:attrNameLst>
                                      </p:cBhvr>
                                      <p:tavLst>
                                        <p:tav tm="0">
                                          <p:val>
                                            <p:fltVal val="0"/>
                                          </p:val>
                                        </p:tav>
                                        <p:tav tm="100000">
                                          <p:val>
                                            <p:strVal val="#ppt_h"/>
                                          </p:val>
                                        </p:tav>
                                      </p:tavLst>
                                    </p:anim>
                                  </p:childTnLst>
                                </p:cTn>
                              </p:par>
                              <p:par>
                                <p:cTn id="164" presetID="17" presetClass="entr" presetSubtype="4" fill="hold" nodeType="withEffect">
                                  <p:stCondLst>
                                    <p:cond delay="0"/>
                                  </p:stCondLst>
                                  <p:childTnLst>
                                    <p:set>
                                      <p:cBhvr>
                                        <p:cTn id="165" dur="1" fill="hold">
                                          <p:stCondLst>
                                            <p:cond delay="0"/>
                                          </p:stCondLst>
                                        </p:cTn>
                                        <p:tgtEl>
                                          <p:spTgt spid="184"/>
                                        </p:tgtEl>
                                        <p:attrNameLst>
                                          <p:attrName>style.visibility</p:attrName>
                                        </p:attrNameLst>
                                      </p:cBhvr>
                                      <p:to>
                                        <p:strVal val="visible"/>
                                      </p:to>
                                    </p:set>
                                    <p:anim calcmode="lin" valueType="num">
                                      <p:cBhvr>
                                        <p:cTn id="166" dur="500" fill="hold"/>
                                        <p:tgtEl>
                                          <p:spTgt spid="184"/>
                                        </p:tgtEl>
                                        <p:attrNameLst>
                                          <p:attrName>ppt_x</p:attrName>
                                        </p:attrNameLst>
                                      </p:cBhvr>
                                      <p:tavLst>
                                        <p:tav tm="0">
                                          <p:val>
                                            <p:strVal val="#ppt_x"/>
                                          </p:val>
                                        </p:tav>
                                        <p:tav tm="100000">
                                          <p:val>
                                            <p:strVal val="#ppt_x"/>
                                          </p:val>
                                        </p:tav>
                                      </p:tavLst>
                                    </p:anim>
                                    <p:anim calcmode="lin" valueType="num">
                                      <p:cBhvr>
                                        <p:cTn id="167" dur="500" fill="hold"/>
                                        <p:tgtEl>
                                          <p:spTgt spid="184"/>
                                        </p:tgtEl>
                                        <p:attrNameLst>
                                          <p:attrName>ppt_y</p:attrName>
                                        </p:attrNameLst>
                                      </p:cBhvr>
                                      <p:tavLst>
                                        <p:tav tm="0">
                                          <p:val>
                                            <p:strVal val="#ppt_y+#ppt_h/2"/>
                                          </p:val>
                                        </p:tav>
                                        <p:tav tm="100000">
                                          <p:val>
                                            <p:strVal val="#ppt_y"/>
                                          </p:val>
                                        </p:tav>
                                      </p:tavLst>
                                    </p:anim>
                                    <p:anim calcmode="lin" valueType="num">
                                      <p:cBhvr>
                                        <p:cTn id="168" dur="500" fill="hold"/>
                                        <p:tgtEl>
                                          <p:spTgt spid="184"/>
                                        </p:tgtEl>
                                        <p:attrNameLst>
                                          <p:attrName>ppt_w</p:attrName>
                                        </p:attrNameLst>
                                      </p:cBhvr>
                                      <p:tavLst>
                                        <p:tav tm="0">
                                          <p:val>
                                            <p:strVal val="#ppt_w"/>
                                          </p:val>
                                        </p:tav>
                                        <p:tav tm="100000">
                                          <p:val>
                                            <p:strVal val="#ppt_w"/>
                                          </p:val>
                                        </p:tav>
                                      </p:tavLst>
                                    </p:anim>
                                    <p:anim calcmode="lin" valueType="num">
                                      <p:cBhvr>
                                        <p:cTn id="169" dur="500" fill="hold"/>
                                        <p:tgtEl>
                                          <p:spTgt spid="184"/>
                                        </p:tgtEl>
                                        <p:attrNameLst>
                                          <p:attrName>ppt_h</p:attrName>
                                        </p:attrNameLst>
                                      </p:cBhvr>
                                      <p:tavLst>
                                        <p:tav tm="0">
                                          <p:val>
                                            <p:fltVal val="0"/>
                                          </p:val>
                                        </p:tav>
                                        <p:tav tm="100000">
                                          <p:val>
                                            <p:strVal val="#ppt_h"/>
                                          </p:val>
                                        </p:tav>
                                      </p:tavLst>
                                    </p:anim>
                                  </p:childTnLst>
                                </p:cTn>
                              </p:par>
                              <p:par>
                                <p:cTn id="170" presetID="17" presetClass="entr" presetSubtype="4" fill="hold" nodeType="withEffect">
                                  <p:stCondLst>
                                    <p:cond delay="0"/>
                                  </p:stCondLst>
                                  <p:childTnLst>
                                    <p:set>
                                      <p:cBhvr>
                                        <p:cTn id="171" dur="1" fill="hold">
                                          <p:stCondLst>
                                            <p:cond delay="0"/>
                                          </p:stCondLst>
                                        </p:cTn>
                                        <p:tgtEl>
                                          <p:spTgt spid="186"/>
                                        </p:tgtEl>
                                        <p:attrNameLst>
                                          <p:attrName>style.visibility</p:attrName>
                                        </p:attrNameLst>
                                      </p:cBhvr>
                                      <p:to>
                                        <p:strVal val="visible"/>
                                      </p:to>
                                    </p:set>
                                    <p:anim calcmode="lin" valueType="num">
                                      <p:cBhvr>
                                        <p:cTn id="172" dur="500" fill="hold"/>
                                        <p:tgtEl>
                                          <p:spTgt spid="186"/>
                                        </p:tgtEl>
                                        <p:attrNameLst>
                                          <p:attrName>ppt_x</p:attrName>
                                        </p:attrNameLst>
                                      </p:cBhvr>
                                      <p:tavLst>
                                        <p:tav tm="0">
                                          <p:val>
                                            <p:strVal val="#ppt_x"/>
                                          </p:val>
                                        </p:tav>
                                        <p:tav tm="100000">
                                          <p:val>
                                            <p:strVal val="#ppt_x"/>
                                          </p:val>
                                        </p:tav>
                                      </p:tavLst>
                                    </p:anim>
                                    <p:anim calcmode="lin" valueType="num">
                                      <p:cBhvr>
                                        <p:cTn id="173" dur="500" fill="hold"/>
                                        <p:tgtEl>
                                          <p:spTgt spid="186"/>
                                        </p:tgtEl>
                                        <p:attrNameLst>
                                          <p:attrName>ppt_y</p:attrName>
                                        </p:attrNameLst>
                                      </p:cBhvr>
                                      <p:tavLst>
                                        <p:tav tm="0">
                                          <p:val>
                                            <p:strVal val="#ppt_y+#ppt_h/2"/>
                                          </p:val>
                                        </p:tav>
                                        <p:tav tm="100000">
                                          <p:val>
                                            <p:strVal val="#ppt_y"/>
                                          </p:val>
                                        </p:tav>
                                      </p:tavLst>
                                    </p:anim>
                                    <p:anim calcmode="lin" valueType="num">
                                      <p:cBhvr>
                                        <p:cTn id="174" dur="500" fill="hold"/>
                                        <p:tgtEl>
                                          <p:spTgt spid="186"/>
                                        </p:tgtEl>
                                        <p:attrNameLst>
                                          <p:attrName>ppt_w</p:attrName>
                                        </p:attrNameLst>
                                      </p:cBhvr>
                                      <p:tavLst>
                                        <p:tav tm="0">
                                          <p:val>
                                            <p:strVal val="#ppt_w"/>
                                          </p:val>
                                        </p:tav>
                                        <p:tav tm="100000">
                                          <p:val>
                                            <p:strVal val="#ppt_w"/>
                                          </p:val>
                                        </p:tav>
                                      </p:tavLst>
                                    </p:anim>
                                    <p:anim calcmode="lin" valueType="num">
                                      <p:cBhvr>
                                        <p:cTn id="175" dur="500" fill="hold"/>
                                        <p:tgtEl>
                                          <p:spTgt spid="186"/>
                                        </p:tgtEl>
                                        <p:attrNameLst>
                                          <p:attrName>ppt_h</p:attrName>
                                        </p:attrNameLst>
                                      </p:cBhvr>
                                      <p:tavLst>
                                        <p:tav tm="0">
                                          <p:val>
                                            <p:fltVal val="0"/>
                                          </p:val>
                                        </p:tav>
                                        <p:tav tm="100000">
                                          <p:val>
                                            <p:strVal val="#ppt_h"/>
                                          </p:val>
                                        </p:tav>
                                      </p:tavLst>
                                    </p:anim>
                                  </p:childTnLst>
                                </p:cTn>
                              </p:par>
                              <p:par>
                                <p:cTn id="176" presetID="17" presetClass="entr" presetSubtype="4" fill="hold" nodeType="withEffect">
                                  <p:stCondLst>
                                    <p:cond delay="0"/>
                                  </p:stCondLst>
                                  <p:childTnLst>
                                    <p:set>
                                      <p:cBhvr>
                                        <p:cTn id="177" dur="1" fill="hold">
                                          <p:stCondLst>
                                            <p:cond delay="0"/>
                                          </p:stCondLst>
                                        </p:cTn>
                                        <p:tgtEl>
                                          <p:spTgt spid="187"/>
                                        </p:tgtEl>
                                        <p:attrNameLst>
                                          <p:attrName>style.visibility</p:attrName>
                                        </p:attrNameLst>
                                      </p:cBhvr>
                                      <p:to>
                                        <p:strVal val="visible"/>
                                      </p:to>
                                    </p:set>
                                    <p:anim calcmode="lin" valueType="num">
                                      <p:cBhvr>
                                        <p:cTn id="178" dur="500" fill="hold"/>
                                        <p:tgtEl>
                                          <p:spTgt spid="187"/>
                                        </p:tgtEl>
                                        <p:attrNameLst>
                                          <p:attrName>ppt_x</p:attrName>
                                        </p:attrNameLst>
                                      </p:cBhvr>
                                      <p:tavLst>
                                        <p:tav tm="0">
                                          <p:val>
                                            <p:strVal val="#ppt_x"/>
                                          </p:val>
                                        </p:tav>
                                        <p:tav tm="100000">
                                          <p:val>
                                            <p:strVal val="#ppt_x"/>
                                          </p:val>
                                        </p:tav>
                                      </p:tavLst>
                                    </p:anim>
                                    <p:anim calcmode="lin" valueType="num">
                                      <p:cBhvr>
                                        <p:cTn id="179" dur="500" fill="hold"/>
                                        <p:tgtEl>
                                          <p:spTgt spid="187"/>
                                        </p:tgtEl>
                                        <p:attrNameLst>
                                          <p:attrName>ppt_y</p:attrName>
                                        </p:attrNameLst>
                                      </p:cBhvr>
                                      <p:tavLst>
                                        <p:tav tm="0">
                                          <p:val>
                                            <p:strVal val="#ppt_y+#ppt_h/2"/>
                                          </p:val>
                                        </p:tav>
                                        <p:tav tm="100000">
                                          <p:val>
                                            <p:strVal val="#ppt_y"/>
                                          </p:val>
                                        </p:tav>
                                      </p:tavLst>
                                    </p:anim>
                                    <p:anim calcmode="lin" valueType="num">
                                      <p:cBhvr>
                                        <p:cTn id="180" dur="500" fill="hold"/>
                                        <p:tgtEl>
                                          <p:spTgt spid="187"/>
                                        </p:tgtEl>
                                        <p:attrNameLst>
                                          <p:attrName>ppt_w</p:attrName>
                                        </p:attrNameLst>
                                      </p:cBhvr>
                                      <p:tavLst>
                                        <p:tav tm="0">
                                          <p:val>
                                            <p:strVal val="#ppt_w"/>
                                          </p:val>
                                        </p:tav>
                                        <p:tav tm="100000">
                                          <p:val>
                                            <p:strVal val="#ppt_w"/>
                                          </p:val>
                                        </p:tav>
                                      </p:tavLst>
                                    </p:anim>
                                    <p:anim calcmode="lin" valueType="num">
                                      <p:cBhvr>
                                        <p:cTn id="181" dur="500" fill="hold"/>
                                        <p:tgtEl>
                                          <p:spTgt spid="187"/>
                                        </p:tgtEl>
                                        <p:attrNameLst>
                                          <p:attrName>ppt_h</p:attrName>
                                        </p:attrNameLst>
                                      </p:cBhvr>
                                      <p:tavLst>
                                        <p:tav tm="0">
                                          <p:val>
                                            <p:fltVal val="0"/>
                                          </p:val>
                                        </p:tav>
                                        <p:tav tm="100000">
                                          <p:val>
                                            <p:strVal val="#ppt_h"/>
                                          </p:val>
                                        </p:tav>
                                      </p:tavLst>
                                    </p:anim>
                                  </p:childTnLst>
                                </p:cTn>
                              </p:par>
                              <p:par>
                                <p:cTn id="182" presetID="17" presetClass="entr" presetSubtype="4" fill="hold" nodeType="withEffect">
                                  <p:stCondLst>
                                    <p:cond delay="0"/>
                                  </p:stCondLst>
                                  <p:childTnLst>
                                    <p:set>
                                      <p:cBhvr>
                                        <p:cTn id="183" dur="1" fill="hold">
                                          <p:stCondLst>
                                            <p:cond delay="0"/>
                                          </p:stCondLst>
                                        </p:cTn>
                                        <p:tgtEl>
                                          <p:spTgt spid="188"/>
                                        </p:tgtEl>
                                        <p:attrNameLst>
                                          <p:attrName>style.visibility</p:attrName>
                                        </p:attrNameLst>
                                      </p:cBhvr>
                                      <p:to>
                                        <p:strVal val="visible"/>
                                      </p:to>
                                    </p:set>
                                    <p:anim calcmode="lin" valueType="num">
                                      <p:cBhvr>
                                        <p:cTn id="184" dur="500" fill="hold"/>
                                        <p:tgtEl>
                                          <p:spTgt spid="188"/>
                                        </p:tgtEl>
                                        <p:attrNameLst>
                                          <p:attrName>ppt_x</p:attrName>
                                        </p:attrNameLst>
                                      </p:cBhvr>
                                      <p:tavLst>
                                        <p:tav tm="0">
                                          <p:val>
                                            <p:strVal val="#ppt_x"/>
                                          </p:val>
                                        </p:tav>
                                        <p:tav tm="100000">
                                          <p:val>
                                            <p:strVal val="#ppt_x"/>
                                          </p:val>
                                        </p:tav>
                                      </p:tavLst>
                                    </p:anim>
                                    <p:anim calcmode="lin" valueType="num">
                                      <p:cBhvr>
                                        <p:cTn id="185" dur="500" fill="hold"/>
                                        <p:tgtEl>
                                          <p:spTgt spid="188"/>
                                        </p:tgtEl>
                                        <p:attrNameLst>
                                          <p:attrName>ppt_y</p:attrName>
                                        </p:attrNameLst>
                                      </p:cBhvr>
                                      <p:tavLst>
                                        <p:tav tm="0">
                                          <p:val>
                                            <p:strVal val="#ppt_y+#ppt_h/2"/>
                                          </p:val>
                                        </p:tav>
                                        <p:tav tm="100000">
                                          <p:val>
                                            <p:strVal val="#ppt_y"/>
                                          </p:val>
                                        </p:tav>
                                      </p:tavLst>
                                    </p:anim>
                                    <p:anim calcmode="lin" valueType="num">
                                      <p:cBhvr>
                                        <p:cTn id="186" dur="500" fill="hold"/>
                                        <p:tgtEl>
                                          <p:spTgt spid="188"/>
                                        </p:tgtEl>
                                        <p:attrNameLst>
                                          <p:attrName>ppt_w</p:attrName>
                                        </p:attrNameLst>
                                      </p:cBhvr>
                                      <p:tavLst>
                                        <p:tav tm="0">
                                          <p:val>
                                            <p:strVal val="#ppt_w"/>
                                          </p:val>
                                        </p:tav>
                                        <p:tav tm="100000">
                                          <p:val>
                                            <p:strVal val="#ppt_w"/>
                                          </p:val>
                                        </p:tav>
                                      </p:tavLst>
                                    </p:anim>
                                    <p:anim calcmode="lin" valueType="num">
                                      <p:cBhvr>
                                        <p:cTn id="187" dur="500" fill="hold"/>
                                        <p:tgtEl>
                                          <p:spTgt spid="188"/>
                                        </p:tgtEl>
                                        <p:attrNameLst>
                                          <p:attrName>ppt_h</p:attrName>
                                        </p:attrNameLst>
                                      </p:cBhvr>
                                      <p:tavLst>
                                        <p:tav tm="0">
                                          <p:val>
                                            <p:fltVal val="0"/>
                                          </p:val>
                                        </p:tav>
                                        <p:tav tm="100000">
                                          <p:val>
                                            <p:strVal val="#ppt_h"/>
                                          </p:val>
                                        </p:tav>
                                      </p:tavLst>
                                    </p:anim>
                                  </p:childTnLst>
                                </p:cTn>
                              </p:par>
                              <p:par>
                                <p:cTn id="188" presetID="17" presetClass="entr" presetSubtype="4" fill="hold" grpId="0" nodeType="withEffect">
                                  <p:stCondLst>
                                    <p:cond delay="0"/>
                                  </p:stCondLst>
                                  <p:childTnLst>
                                    <p:set>
                                      <p:cBhvr>
                                        <p:cTn id="189" dur="1" fill="hold">
                                          <p:stCondLst>
                                            <p:cond delay="0"/>
                                          </p:stCondLst>
                                        </p:cTn>
                                        <p:tgtEl>
                                          <p:spTgt spid="193"/>
                                        </p:tgtEl>
                                        <p:attrNameLst>
                                          <p:attrName>style.visibility</p:attrName>
                                        </p:attrNameLst>
                                      </p:cBhvr>
                                      <p:to>
                                        <p:strVal val="visible"/>
                                      </p:to>
                                    </p:set>
                                    <p:anim calcmode="lin" valueType="num">
                                      <p:cBhvr>
                                        <p:cTn id="190" dur="500" fill="hold"/>
                                        <p:tgtEl>
                                          <p:spTgt spid="193"/>
                                        </p:tgtEl>
                                        <p:attrNameLst>
                                          <p:attrName>ppt_x</p:attrName>
                                        </p:attrNameLst>
                                      </p:cBhvr>
                                      <p:tavLst>
                                        <p:tav tm="0">
                                          <p:val>
                                            <p:strVal val="#ppt_x"/>
                                          </p:val>
                                        </p:tav>
                                        <p:tav tm="100000">
                                          <p:val>
                                            <p:strVal val="#ppt_x"/>
                                          </p:val>
                                        </p:tav>
                                      </p:tavLst>
                                    </p:anim>
                                    <p:anim calcmode="lin" valueType="num">
                                      <p:cBhvr>
                                        <p:cTn id="191" dur="500" fill="hold"/>
                                        <p:tgtEl>
                                          <p:spTgt spid="193"/>
                                        </p:tgtEl>
                                        <p:attrNameLst>
                                          <p:attrName>ppt_y</p:attrName>
                                        </p:attrNameLst>
                                      </p:cBhvr>
                                      <p:tavLst>
                                        <p:tav tm="0">
                                          <p:val>
                                            <p:strVal val="#ppt_y+#ppt_h/2"/>
                                          </p:val>
                                        </p:tav>
                                        <p:tav tm="100000">
                                          <p:val>
                                            <p:strVal val="#ppt_y"/>
                                          </p:val>
                                        </p:tav>
                                      </p:tavLst>
                                    </p:anim>
                                    <p:anim calcmode="lin" valueType="num">
                                      <p:cBhvr>
                                        <p:cTn id="192" dur="500" fill="hold"/>
                                        <p:tgtEl>
                                          <p:spTgt spid="193"/>
                                        </p:tgtEl>
                                        <p:attrNameLst>
                                          <p:attrName>ppt_w</p:attrName>
                                        </p:attrNameLst>
                                      </p:cBhvr>
                                      <p:tavLst>
                                        <p:tav tm="0">
                                          <p:val>
                                            <p:strVal val="#ppt_w"/>
                                          </p:val>
                                        </p:tav>
                                        <p:tav tm="100000">
                                          <p:val>
                                            <p:strVal val="#ppt_w"/>
                                          </p:val>
                                        </p:tav>
                                      </p:tavLst>
                                    </p:anim>
                                    <p:anim calcmode="lin" valueType="num">
                                      <p:cBhvr>
                                        <p:cTn id="193" dur="500" fill="hold"/>
                                        <p:tgtEl>
                                          <p:spTgt spid="193"/>
                                        </p:tgtEl>
                                        <p:attrNameLst>
                                          <p:attrName>ppt_h</p:attrName>
                                        </p:attrNameLst>
                                      </p:cBhvr>
                                      <p:tavLst>
                                        <p:tav tm="0">
                                          <p:val>
                                            <p:fltVal val="0"/>
                                          </p:val>
                                        </p:tav>
                                        <p:tav tm="100000">
                                          <p:val>
                                            <p:strVal val="#ppt_h"/>
                                          </p:val>
                                        </p:tav>
                                      </p:tavLst>
                                    </p:anim>
                                  </p:childTnLst>
                                </p:cTn>
                              </p:par>
                              <p:par>
                                <p:cTn id="194" presetID="17" presetClass="entr" presetSubtype="4" fill="hold" grpId="0" nodeType="withEffect">
                                  <p:stCondLst>
                                    <p:cond delay="0"/>
                                  </p:stCondLst>
                                  <p:childTnLst>
                                    <p:set>
                                      <p:cBhvr>
                                        <p:cTn id="195" dur="1" fill="hold">
                                          <p:stCondLst>
                                            <p:cond delay="0"/>
                                          </p:stCondLst>
                                        </p:cTn>
                                        <p:tgtEl>
                                          <p:spTgt spid="194"/>
                                        </p:tgtEl>
                                        <p:attrNameLst>
                                          <p:attrName>style.visibility</p:attrName>
                                        </p:attrNameLst>
                                      </p:cBhvr>
                                      <p:to>
                                        <p:strVal val="visible"/>
                                      </p:to>
                                    </p:set>
                                    <p:anim calcmode="lin" valueType="num">
                                      <p:cBhvr>
                                        <p:cTn id="196" dur="500" fill="hold"/>
                                        <p:tgtEl>
                                          <p:spTgt spid="194"/>
                                        </p:tgtEl>
                                        <p:attrNameLst>
                                          <p:attrName>ppt_x</p:attrName>
                                        </p:attrNameLst>
                                      </p:cBhvr>
                                      <p:tavLst>
                                        <p:tav tm="0">
                                          <p:val>
                                            <p:strVal val="#ppt_x"/>
                                          </p:val>
                                        </p:tav>
                                        <p:tav tm="100000">
                                          <p:val>
                                            <p:strVal val="#ppt_x"/>
                                          </p:val>
                                        </p:tav>
                                      </p:tavLst>
                                    </p:anim>
                                    <p:anim calcmode="lin" valueType="num">
                                      <p:cBhvr>
                                        <p:cTn id="197" dur="500" fill="hold"/>
                                        <p:tgtEl>
                                          <p:spTgt spid="194"/>
                                        </p:tgtEl>
                                        <p:attrNameLst>
                                          <p:attrName>ppt_y</p:attrName>
                                        </p:attrNameLst>
                                      </p:cBhvr>
                                      <p:tavLst>
                                        <p:tav tm="0">
                                          <p:val>
                                            <p:strVal val="#ppt_y+#ppt_h/2"/>
                                          </p:val>
                                        </p:tav>
                                        <p:tav tm="100000">
                                          <p:val>
                                            <p:strVal val="#ppt_y"/>
                                          </p:val>
                                        </p:tav>
                                      </p:tavLst>
                                    </p:anim>
                                    <p:anim calcmode="lin" valueType="num">
                                      <p:cBhvr>
                                        <p:cTn id="198" dur="500" fill="hold"/>
                                        <p:tgtEl>
                                          <p:spTgt spid="194"/>
                                        </p:tgtEl>
                                        <p:attrNameLst>
                                          <p:attrName>ppt_w</p:attrName>
                                        </p:attrNameLst>
                                      </p:cBhvr>
                                      <p:tavLst>
                                        <p:tav tm="0">
                                          <p:val>
                                            <p:strVal val="#ppt_w"/>
                                          </p:val>
                                        </p:tav>
                                        <p:tav tm="100000">
                                          <p:val>
                                            <p:strVal val="#ppt_w"/>
                                          </p:val>
                                        </p:tav>
                                      </p:tavLst>
                                    </p:anim>
                                    <p:anim calcmode="lin" valueType="num">
                                      <p:cBhvr>
                                        <p:cTn id="199" dur="500" fill="hold"/>
                                        <p:tgtEl>
                                          <p:spTgt spid="1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30" grpId="0" animBg="1"/>
      <p:bldP spid="34" grpId="0" animBg="1"/>
      <p:bldP spid="35" grpId="0" animBg="1"/>
      <p:bldP spid="36" grpId="0" animBg="1"/>
      <p:bldP spid="38" grpId="0" animBg="1"/>
      <p:bldP spid="39" grpId="0" animBg="1"/>
      <p:bldP spid="41" grpId="0" animBg="1"/>
      <p:bldP spid="42" grpId="0" animBg="1"/>
      <p:bldP spid="43" grpId="0"/>
      <p:bldP spid="189" grpId="0"/>
      <p:bldP spid="193" grpId="0"/>
      <p:bldP spid="1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25787" y="990600"/>
            <a:ext cx="10447347" cy="2971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a:solidFill>
                  <a:srgbClr val="0000FF"/>
                </a:solidFill>
                <a:latin typeface="Calibri" pitchFamily="34" charset="0"/>
                <a:cs typeface="Calibri" pitchFamily="34" charset="0"/>
              </a:rPr>
              <a:t>Registers – </a:t>
            </a:r>
            <a:r>
              <a:rPr lang="en-US" sz="2400" b="1" dirty="0">
                <a:solidFill>
                  <a:schemeClr val="tx1"/>
                </a:solidFill>
                <a:latin typeface="Calibri" pitchFamily="34" charset="0"/>
                <a:cs typeface="Calibri" pitchFamily="34" charset="0"/>
              </a:rPr>
              <a:t>A register is a place in a CPU that can store small amounts of the data used for performing various operations such as addition and multiplication and loads the resulting data on main memory.  Registers contain the address of the memory location where the data is to be stored.</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sp>
        <p:nvSpPr>
          <p:cNvPr id="8" name="Rectangle 7"/>
          <p:cNvSpPr/>
          <p:nvPr/>
        </p:nvSpPr>
        <p:spPr>
          <a:xfrm>
            <a:off x="914400" y="4090599"/>
            <a:ext cx="10439400" cy="1295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a:solidFill>
                  <a:srgbClr val="0000FF"/>
                </a:solidFill>
                <a:latin typeface="Calibri" pitchFamily="34" charset="0"/>
                <a:cs typeface="Calibri" pitchFamily="34" charset="0"/>
              </a:rPr>
              <a:t>Pins – </a:t>
            </a:r>
            <a:r>
              <a:rPr lang="en-US" sz="2400" b="1" dirty="0">
                <a:solidFill>
                  <a:schemeClr val="tx1"/>
                </a:solidFill>
                <a:latin typeface="Calibri" pitchFamily="34" charset="0"/>
                <a:cs typeface="Calibri" pitchFamily="34" charset="0"/>
              </a:rPr>
              <a:t>Input and Output Pins on the </a:t>
            </a:r>
            <a:r>
              <a:rPr lang="en-US" sz="2400" b="1" dirty="0" err="1">
                <a:solidFill>
                  <a:schemeClr val="tx1"/>
                </a:solidFill>
                <a:latin typeface="Calibri" pitchFamily="34" charset="0"/>
                <a:cs typeface="Calibri" pitchFamily="34" charset="0"/>
              </a:rPr>
              <a:t>MuC</a:t>
            </a:r>
            <a:endParaRPr lang="en-US" sz="2400" b="1" dirty="0">
              <a:solidFill>
                <a:schemeClr val="tx1"/>
              </a:solidFill>
              <a:latin typeface="Calibri" pitchFamily="34" charset="0"/>
              <a:cs typeface="Calibri" pitchFamily="34" charset="0"/>
            </a:endParaRPr>
          </a:p>
          <a:p>
            <a:pPr algn="just">
              <a:lnSpc>
                <a:spcPct val="150000"/>
              </a:lnSpc>
            </a:pPr>
            <a:r>
              <a:rPr lang="en-US" sz="2400" b="1" dirty="0">
                <a:solidFill>
                  <a:srgbClr val="0000FF"/>
                </a:solidFill>
                <a:latin typeface="Calibri" pitchFamily="34" charset="0"/>
                <a:cs typeface="Calibri" pitchFamily="34" charset="0"/>
              </a:rPr>
              <a:t>Ports – </a:t>
            </a:r>
            <a:r>
              <a:rPr lang="en-US" sz="2400" b="1" dirty="0">
                <a:solidFill>
                  <a:schemeClr val="tx1"/>
                </a:solidFill>
                <a:latin typeface="Calibri" pitchFamily="34" charset="0"/>
                <a:cs typeface="Calibri" pitchFamily="34" charset="0"/>
              </a:rPr>
              <a:t>Different Groups of Pins having similar or common characteristics</a:t>
            </a:r>
          </a:p>
        </p:txBody>
      </p:sp>
      <p:grpSp>
        <p:nvGrpSpPr>
          <p:cNvPr id="9"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sp>
        <p:nvSpPr>
          <p:cNvPr id="6" name="Rectangle 5"/>
          <p:cNvSpPr/>
          <p:nvPr/>
        </p:nvSpPr>
        <p:spPr>
          <a:xfrm>
            <a:off x="1600200" y="1143000"/>
            <a:ext cx="8991600" cy="3352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Crystal – </a:t>
            </a:r>
            <a:r>
              <a:rPr lang="en-US" sz="2800" b="1" dirty="0">
                <a:solidFill>
                  <a:srgbClr val="002060"/>
                </a:solidFill>
                <a:latin typeface="Calibri" pitchFamily="34" charset="0"/>
                <a:cs typeface="Calibri" pitchFamily="34" charset="0"/>
              </a:rPr>
              <a:t>The basic frequency of a Quartz Crystal.</a:t>
            </a:r>
          </a:p>
          <a:p>
            <a:pPr>
              <a:lnSpc>
                <a:spcPct val="150000"/>
              </a:lnSpc>
            </a:pPr>
            <a:r>
              <a:rPr lang="en-US" sz="2800" b="1" dirty="0">
                <a:solidFill>
                  <a:srgbClr val="0000FF"/>
                </a:solidFill>
                <a:latin typeface="Calibri" pitchFamily="34" charset="0"/>
                <a:cs typeface="Calibri" pitchFamily="34" charset="0"/>
              </a:rPr>
              <a:t>Clock – </a:t>
            </a:r>
            <a:r>
              <a:rPr lang="en-US" sz="2800" b="1" dirty="0">
                <a:solidFill>
                  <a:srgbClr val="002060"/>
                </a:solidFill>
                <a:latin typeface="Calibri" pitchFamily="34" charset="0"/>
                <a:cs typeface="Calibri" pitchFamily="34" charset="0"/>
              </a:rPr>
              <a:t>A clock generates pulses to which all internal operations are </a:t>
            </a:r>
            <a:r>
              <a:rPr lang="en-US" sz="2800" b="1" dirty="0" err="1">
                <a:solidFill>
                  <a:srgbClr val="002060"/>
                </a:solidFill>
                <a:latin typeface="Calibri" pitchFamily="34" charset="0"/>
                <a:cs typeface="Calibri" pitchFamily="34" charset="0"/>
              </a:rPr>
              <a:t>synchronised</a:t>
            </a:r>
            <a:r>
              <a:rPr lang="en-US" sz="2800" b="1" dirty="0">
                <a:solidFill>
                  <a:srgbClr val="002060"/>
                </a:solidFill>
                <a:latin typeface="Calibri" pitchFamily="34" charset="0"/>
                <a:cs typeface="Calibri" pitchFamily="34" charset="0"/>
              </a:rPr>
              <a:t>.</a:t>
            </a:r>
          </a:p>
          <a:p>
            <a:pPr>
              <a:lnSpc>
                <a:spcPct val="150000"/>
              </a:lnSpc>
            </a:pPr>
            <a:r>
              <a:rPr lang="en-US" sz="2800" b="1" dirty="0">
                <a:solidFill>
                  <a:srgbClr val="0000FF"/>
                </a:solidFill>
                <a:latin typeface="Calibri" pitchFamily="34" charset="0"/>
                <a:cs typeface="Calibri" pitchFamily="34" charset="0"/>
              </a:rPr>
              <a:t>Oscillator – </a:t>
            </a:r>
            <a:r>
              <a:rPr lang="en-US" sz="2800" b="1" dirty="0">
                <a:solidFill>
                  <a:srgbClr val="002060"/>
                </a:solidFill>
                <a:latin typeface="Calibri" pitchFamily="34" charset="0"/>
                <a:cs typeface="Calibri" pitchFamily="34" charset="0"/>
              </a:rPr>
              <a:t>is formed by a Crystal, Capacitors and an Inverter circuit generates a train of pulses.</a:t>
            </a:r>
            <a:endParaRPr lang="en-US" b="1" dirty="0">
              <a:solidFill>
                <a:srgbClr val="002060"/>
              </a:solidFill>
              <a:latin typeface="Calibri" pitchFamily="34" charset="0"/>
              <a:cs typeface="Calibri" pitchFamily="34" charset="0"/>
            </a:endParaRPr>
          </a:p>
        </p:txBody>
      </p:sp>
      <p:sp>
        <p:nvSpPr>
          <p:cNvPr id="5" name="Rectangle 4"/>
          <p:cNvSpPr/>
          <p:nvPr/>
        </p:nvSpPr>
        <p:spPr>
          <a:xfrm>
            <a:off x="1600200" y="4572000"/>
            <a:ext cx="8991600" cy="1676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Internal and External Memory – </a:t>
            </a:r>
            <a:r>
              <a:rPr lang="en-US" sz="2800" b="1" dirty="0">
                <a:solidFill>
                  <a:schemeClr val="tx2"/>
                </a:solidFill>
                <a:latin typeface="Calibri" pitchFamily="34" charset="0"/>
                <a:cs typeface="Calibri" pitchFamily="34" charset="0"/>
              </a:rPr>
              <a:t>Huge connections and networks of Flip-Flops are used to generate memory.</a:t>
            </a: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1000" fill="hold"/>
                                        <p:tgtEl>
                                          <p:spTgt spid="6">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fill="hold"/>
                                        <p:tgtEl>
                                          <p:spTgt spid="5"/>
                                        </p:tgtEl>
                                        <p:attrNameLst>
                                          <p:attrName>ppt_x</p:attrName>
                                        </p:attrNameLst>
                                      </p:cBhvr>
                                      <p:tavLst>
                                        <p:tav tm="0">
                                          <p:val>
                                            <p:strVal val="1+#ppt_w/2"/>
                                          </p:val>
                                        </p:tav>
                                        <p:tav tm="100000">
                                          <p:val>
                                            <p:strVal val="#ppt_x"/>
                                          </p:val>
                                        </p:tav>
                                      </p:tavLst>
                                    </p:anim>
                                    <p:anim calcmode="lin" valueType="num">
                                      <p:cBhvr additive="base">
                                        <p:cTn id="31"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524000" y="1143000"/>
            <a:ext cx="9448800" cy="4648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a:solidFill>
                  <a:srgbClr val="0000FF"/>
                </a:solidFill>
                <a:latin typeface="Calibri" pitchFamily="34" charset="0"/>
                <a:cs typeface="Calibri" pitchFamily="34" charset="0"/>
              </a:rPr>
              <a:t>Program Counter (PC) –</a:t>
            </a:r>
            <a:r>
              <a:rPr lang="en-US" sz="2400" b="1" dirty="0">
                <a:solidFill>
                  <a:srgbClr val="FF0000"/>
                </a:solidFill>
                <a:latin typeface="Calibri" pitchFamily="34" charset="0"/>
                <a:cs typeface="Calibri" pitchFamily="34" charset="0"/>
              </a:rPr>
              <a:t> It is a special-purpose register that is used by the processor to hold the address of the current and the next instruction to be executed. The PC has no. of bits equal to the bits required for the address of the memory location. </a:t>
            </a:r>
          </a:p>
          <a:p>
            <a:pPr algn="just">
              <a:lnSpc>
                <a:spcPct val="150000"/>
              </a:lnSpc>
            </a:pPr>
            <a:endParaRPr lang="en-US" sz="2400" b="1" dirty="0">
              <a:solidFill>
                <a:srgbClr val="FF0000"/>
              </a:solidFill>
              <a:latin typeface="Calibri" pitchFamily="34" charset="0"/>
              <a:cs typeface="Calibri" pitchFamily="34" charset="0"/>
            </a:endParaRPr>
          </a:p>
          <a:p>
            <a:pPr algn="just">
              <a:lnSpc>
                <a:spcPct val="150000"/>
              </a:lnSpc>
            </a:pPr>
            <a:r>
              <a:rPr lang="en-US" sz="2400" b="1" dirty="0">
                <a:solidFill>
                  <a:srgbClr val="0000FF"/>
                </a:solidFill>
                <a:latin typeface="Calibri" pitchFamily="34" charset="0"/>
                <a:cs typeface="Calibri" pitchFamily="34" charset="0"/>
              </a:rPr>
              <a:t>Data Pointer (</a:t>
            </a:r>
            <a:r>
              <a:rPr lang="en-US" sz="2400" b="1" dirty="0" err="1">
                <a:solidFill>
                  <a:srgbClr val="0000FF"/>
                </a:solidFill>
                <a:latin typeface="Calibri" pitchFamily="34" charset="0"/>
                <a:cs typeface="Calibri" pitchFamily="34" charset="0"/>
              </a:rPr>
              <a:t>DPTR</a:t>
            </a:r>
            <a:r>
              <a:rPr lang="en-US" sz="2400" b="1" dirty="0">
                <a:solidFill>
                  <a:srgbClr val="0000FF"/>
                </a:solidFill>
                <a:latin typeface="Calibri" pitchFamily="34" charset="0"/>
                <a:cs typeface="Calibri" pitchFamily="34" charset="0"/>
              </a:rPr>
              <a:t>) – </a:t>
            </a:r>
            <a:r>
              <a:rPr lang="en-US" sz="2400" b="1" dirty="0">
                <a:solidFill>
                  <a:srgbClr val="FF0000"/>
                </a:solidFill>
                <a:latin typeface="Calibri" pitchFamily="34" charset="0"/>
                <a:cs typeface="Calibri" pitchFamily="34" charset="0"/>
              </a:rPr>
              <a:t>Data Pointer is used for pointing to data. It is used by the 8051 to access external memory using the address indicated by </a:t>
            </a:r>
            <a:r>
              <a:rPr lang="en-US" sz="2400" b="1" dirty="0" err="1">
                <a:solidFill>
                  <a:srgbClr val="FF0000"/>
                </a:solidFill>
                <a:latin typeface="Calibri" pitchFamily="34" charset="0"/>
                <a:cs typeface="Calibri" pitchFamily="34" charset="0"/>
              </a:rPr>
              <a:t>DPTR</a:t>
            </a:r>
            <a:r>
              <a:rPr lang="en-US" sz="2400" b="1" dirty="0">
                <a:solidFill>
                  <a:srgbClr val="FF0000"/>
                </a:solidFill>
                <a:latin typeface="Calibri" pitchFamily="34" charset="0"/>
                <a:cs typeface="Calibri" pitchFamily="34" charset="0"/>
              </a:rPr>
              <a:t>. </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anim calcmode="lin" valueType="num">
                                      <p:cBhvr additive="base">
                                        <p:cTn id="19"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600200" y="1219200"/>
            <a:ext cx="9067800" cy="4648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rgbClr val="0000FF"/>
                </a:solidFill>
                <a:latin typeface="Calibri" pitchFamily="34" charset="0"/>
                <a:cs typeface="Calibri" pitchFamily="34" charset="0"/>
              </a:rPr>
              <a:t>Counters and Timers – </a:t>
            </a:r>
            <a:endParaRPr lang="en-US" sz="2800" b="1" dirty="0">
              <a:solidFill>
                <a:srgbClr val="FF0000"/>
              </a:solidFill>
              <a:latin typeface="Calibri" pitchFamily="34" charset="0"/>
              <a:cs typeface="Calibri" pitchFamily="34" charset="0"/>
            </a:endParaRPr>
          </a:p>
          <a:p>
            <a:pPr algn="just">
              <a:lnSpc>
                <a:spcPct val="150000"/>
              </a:lnSpc>
            </a:pPr>
            <a:r>
              <a:rPr lang="en-US" sz="2800" b="1" dirty="0">
                <a:solidFill>
                  <a:srgbClr val="0000FF"/>
                </a:solidFill>
                <a:latin typeface="Calibri" pitchFamily="34" charset="0"/>
                <a:cs typeface="Calibri" pitchFamily="34" charset="0"/>
              </a:rPr>
              <a:t>Timer</a:t>
            </a:r>
            <a:r>
              <a:rPr lang="en-US" sz="2800" b="1" dirty="0">
                <a:solidFill>
                  <a:srgbClr val="FF0000"/>
                </a:solidFill>
                <a:latin typeface="Calibri" pitchFamily="34" charset="0"/>
                <a:cs typeface="Calibri" pitchFamily="34" charset="0"/>
              </a:rPr>
              <a:t> generates a time delay using the frequency of the internal clock. </a:t>
            </a:r>
          </a:p>
          <a:p>
            <a:pPr algn="just">
              <a:lnSpc>
                <a:spcPct val="150000"/>
              </a:lnSpc>
            </a:pPr>
            <a:r>
              <a:rPr lang="en-US" sz="2800" b="1" dirty="0">
                <a:solidFill>
                  <a:srgbClr val="0000FF"/>
                </a:solidFill>
                <a:latin typeface="Calibri" pitchFamily="34" charset="0"/>
                <a:cs typeface="Calibri" pitchFamily="34" charset="0"/>
              </a:rPr>
              <a:t>Counter</a:t>
            </a:r>
            <a:r>
              <a:rPr lang="en-US" sz="2800" b="1" dirty="0">
                <a:solidFill>
                  <a:srgbClr val="FF0000"/>
                </a:solidFill>
                <a:latin typeface="Calibri" pitchFamily="34" charset="0"/>
                <a:cs typeface="Calibri" pitchFamily="34" charset="0"/>
              </a:rPr>
              <a:t> counts no. of pulses of an event happening outside the microcontroller. </a:t>
            </a:r>
          </a:p>
          <a:p>
            <a:pPr algn="just">
              <a:lnSpc>
                <a:spcPct val="150000"/>
              </a:lnSpc>
            </a:pPr>
            <a:r>
              <a:rPr lang="en-US" sz="2800" b="1" dirty="0">
                <a:solidFill>
                  <a:srgbClr val="FF0000"/>
                </a:solidFill>
                <a:latin typeface="Calibri" pitchFamily="34" charset="0"/>
                <a:cs typeface="Calibri" pitchFamily="34" charset="0"/>
              </a:rPr>
              <a:t>The </a:t>
            </a:r>
            <a:r>
              <a:rPr lang="en-US" sz="2800" b="1" dirty="0" err="1">
                <a:solidFill>
                  <a:srgbClr val="FF0000"/>
                </a:solidFill>
                <a:latin typeface="Calibri" pitchFamily="34" charset="0"/>
                <a:cs typeface="Calibri" pitchFamily="34" charset="0"/>
              </a:rPr>
              <a:t>MuC</a:t>
            </a:r>
            <a:r>
              <a:rPr lang="en-US" sz="2800" b="1" dirty="0">
                <a:solidFill>
                  <a:srgbClr val="FF0000"/>
                </a:solidFill>
                <a:latin typeface="Calibri" pitchFamily="34" charset="0"/>
                <a:cs typeface="Calibri" pitchFamily="34" charset="0"/>
              </a:rPr>
              <a:t> 8051 has two counters / timers which can be used either as a Timer or as a Counter.</a:t>
            </a:r>
            <a:endParaRPr lang="en-US" sz="2800" b="1" dirty="0">
              <a:solidFill>
                <a:srgbClr val="0000FF"/>
              </a:solidFill>
              <a:latin typeface="Calibri" pitchFamily="34" charset="0"/>
              <a:cs typeface="Calibri" pitchFamily="34" charset="0"/>
            </a:endParaRP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1" end="1"/>
                                            </p:txEl>
                                          </p:spTgt>
                                        </p:tgtEl>
                                        <p:attrNameLst>
                                          <p:attrName>style.visibility</p:attrName>
                                        </p:attrNameLst>
                                      </p:cBhvr>
                                      <p:to>
                                        <p:strVal val="visible"/>
                                      </p:to>
                                    </p:set>
                                    <p:anim calcmode="lin" valueType="num">
                                      <p:cBhvr additive="base">
                                        <p:cTn id="19"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xEl>
                                              <p:pRg st="2" end="2"/>
                                            </p:txEl>
                                          </p:spTgt>
                                        </p:tgtEl>
                                        <p:attrNameLst>
                                          <p:attrName>style.visibility</p:attrName>
                                        </p:attrNameLst>
                                      </p:cBhvr>
                                      <p:to>
                                        <p:strVal val="visible"/>
                                      </p:to>
                                    </p:set>
                                    <p:anim calcmode="lin" valueType="num">
                                      <p:cBhvr additive="base">
                                        <p:cTn id="25"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
                                            <p:txEl>
                                              <p:pRg st="3" end="3"/>
                                            </p:txEl>
                                          </p:spTgt>
                                        </p:tgtEl>
                                        <p:attrNameLst>
                                          <p:attrName>style.visibility</p:attrName>
                                        </p:attrNameLst>
                                      </p:cBhvr>
                                      <p:to>
                                        <p:strVal val="visible"/>
                                      </p:to>
                                    </p:set>
                                    <p:anim calcmode="lin" valueType="num">
                                      <p:cBhvr additive="base">
                                        <p:cTn id="31"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3"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524000" y="1219200"/>
            <a:ext cx="9296400" cy="457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rgbClr val="0000FF"/>
                </a:solidFill>
                <a:latin typeface="Calibri" pitchFamily="34" charset="0"/>
                <a:cs typeface="Calibri" pitchFamily="34" charset="0"/>
              </a:rPr>
              <a:t>Flags and </a:t>
            </a:r>
            <a:r>
              <a:rPr lang="en-US" sz="2800" b="1" dirty="0" err="1">
                <a:solidFill>
                  <a:srgbClr val="0000FF"/>
                </a:solidFill>
                <a:latin typeface="Calibri" pitchFamily="34" charset="0"/>
                <a:cs typeface="Calibri" pitchFamily="34" charset="0"/>
              </a:rPr>
              <a:t>PSW</a:t>
            </a:r>
            <a:r>
              <a:rPr lang="en-US" sz="2800" b="1" dirty="0">
                <a:solidFill>
                  <a:srgbClr val="0000FF"/>
                </a:solidFill>
                <a:latin typeface="Calibri" pitchFamily="34" charset="0"/>
                <a:cs typeface="Calibri" pitchFamily="34" charset="0"/>
              </a:rPr>
              <a:t> –</a:t>
            </a:r>
            <a:r>
              <a:rPr lang="en-US" sz="2800" b="1" dirty="0">
                <a:solidFill>
                  <a:srgbClr val="FF0000"/>
                </a:solidFill>
                <a:latin typeface="Calibri" pitchFamily="34" charset="0"/>
                <a:cs typeface="Calibri" pitchFamily="34" charset="0"/>
              </a:rPr>
              <a:t> The Flag register is the status register in a </a:t>
            </a:r>
            <a:r>
              <a:rPr lang="en-US" sz="2800" b="1" dirty="0" err="1">
                <a:solidFill>
                  <a:srgbClr val="FF0000"/>
                </a:solidFill>
                <a:latin typeface="Calibri" pitchFamily="34" charset="0"/>
                <a:cs typeface="Calibri" pitchFamily="34" charset="0"/>
              </a:rPr>
              <a:t>MuC</a:t>
            </a:r>
            <a:r>
              <a:rPr lang="en-US" sz="2800" b="1" dirty="0">
                <a:solidFill>
                  <a:srgbClr val="FF0000"/>
                </a:solidFill>
                <a:latin typeface="Calibri" pitchFamily="34" charset="0"/>
                <a:cs typeface="Calibri" pitchFamily="34" charset="0"/>
              </a:rPr>
              <a:t> that contains the current status of the </a:t>
            </a:r>
            <a:r>
              <a:rPr lang="en-US" sz="2800" b="1" dirty="0" err="1">
                <a:solidFill>
                  <a:srgbClr val="FF0000"/>
                </a:solidFill>
                <a:latin typeface="Calibri" pitchFamily="34" charset="0"/>
                <a:cs typeface="Calibri" pitchFamily="34" charset="0"/>
              </a:rPr>
              <a:t>MuC</a:t>
            </a:r>
            <a:r>
              <a:rPr lang="en-US" sz="2800" b="1" dirty="0">
                <a:solidFill>
                  <a:srgbClr val="FF0000"/>
                </a:solidFill>
                <a:latin typeface="Calibri" pitchFamily="34" charset="0"/>
                <a:cs typeface="Calibri" pitchFamily="34" charset="0"/>
              </a:rPr>
              <a:t> and indicates the status by setting or resetting a particular bit. </a:t>
            </a:r>
          </a:p>
          <a:p>
            <a:pPr algn="just">
              <a:lnSpc>
                <a:spcPct val="150000"/>
              </a:lnSpc>
            </a:pPr>
            <a:endParaRPr lang="en-US" b="1" dirty="0">
              <a:solidFill>
                <a:srgbClr val="FF0000"/>
              </a:solidFill>
              <a:latin typeface="Calibri" pitchFamily="34" charset="0"/>
              <a:cs typeface="Calibri" pitchFamily="34" charset="0"/>
            </a:endParaRPr>
          </a:p>
          <a:p>
            <a:pPr algn="just">
              <a:lnSpc>
                <a:spcPct val="150000"/>
              </a:lnSpc>
            </a:pPr>
            <a:r>
              <a:rPr lang="en-US" sz="2800" b="1" dirty="0">
                <a:solidFill>
                  <a:srgbClr val="FF0000"/>
                </a:solidFill>
                <a:latin typeface="Calibri" pitchFamily="34" charset="0"/>
                <a:cs typeface="Calibri" pitchFamily="34" charset="0"/>
              </a:rPr>
              <a:t>Flags are the bits in special function registers which generate an interrupt under specific conditions when the programmer enables them. </a:t>
            </a:r>
            <a:r>
              <a:rPr lang="en-US" sz="2800" b="1" dirty="0">
                <a:solidFill>
                  <a:srgbClr val="0000FF"/>
                </a:solidFill>
                <a:latin typeface="Calibri" pitchFamily="34" charset="0"/>
                <a:cs typeface="Calibri" pitchFamily="34" charset="0"/>
              </a:rPr>
              <a:t>  </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anim calcmode="lin" valueType="num">
                                      <p:cBhvr additive="base">
                                        <p:cTn id="19"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Mechatronics &amp; Robotics</a:t>
            </a:r>
          </a:p>
        </p:txBody>
      </p:sp>
      <p:sp>
        <p:nvSpPr>
          <p:cNvPr id="3" name="Subtitle 2"/>
          <p:cNvSpPr>
            <a:spLocks noGrp="1"/>
          </p:cNvSpPr>
          <p:nvPr>
            <p:ph type="subTitle" idx="1"/>
          </p:nvPr>
        </p:nvSpPr>
        <p:spPr>
          <a:xfrm>
            <a:off x="2387598" y="4013198"/>
            <a:ext cx="7442202" cy="787402"/>
          </a:xfrm>
        </p:spPr>
        <p:txBody>
          <a:bodyPr>
            <a:normAutofit/>
          </a:bodyPr>
          <a:lstStyle/>
          <a:p>
            <a:r>
              <a:rPr lang="en-US" sz="3200" b="1" dirty="0">
                <a:solidFill>
                  <a:srgbClr val="0000FF"/>
                </a:solidFill>
                <a:latin typeface="Calibri" pitchFamily="34" charset="0"/>
                <a:cs typeface="Calibri" pitchFamily="34" charset="0"/>
              </a:rPr>
              <a:t>A quick glimpse of Microcontroller 8051</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447800" y="1219200"/>
            <a:ext cx="9448800" cy="449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rgbClr val="0000FF"/>
                </a:solidFill>
                <a:latin typeface="Calibri" pitchFamily="34" charset="0"/>
                <a:cs typeface="Calibri" pitchFamily="34" charset="0"/>
              </a:rPr>
              <a:t>Stack – </a:t>
            </a:r>
            <a:r>
              <a:rPr lang="en-US" sz="2800" b="1" dirty="0">
                <a:solidFill>
                  <a:srgbClr val="FF0000"/>
                </a:solidFill>
                <a:latin typeface="Calibri" pitchFamily="34" charset="0"/>
                <a:cs typeface="Calibri" pitchFamily="34" charset="0"/>
              </a:rPr>
              <a:t>The stack is a section of RAM used by the CPU to store a temporary information which could be a Data or an address during program execution. </a:t>
            </a:r>
          </a:p>
          <a:p>
            <a:pPr algn="just">
              <a:lnSpc>
                <a:spcPct val="150000"/>
              </a:lnSpc>
            </a:pPr>
            <a:endParaRPr lang="en-US" sz="2800" b="1" dirty="0">
              <a:solidFill>
                <a:srgbClr val="FF0000"/>
              </a:solidFill>
              <a:latin typeface="Calibri" pitchFamily="34" charset="0"/>
              <a:cs typeface="Calibri" pitchFamily="34" charset="0"/>
            </a:endParaRPr>
          </a:p>
          <a:p>
            <a:pPr algn="just">
              <a:lnSpc>
                <a:spcPct val="150000"/>
              </a:lnSpc>
            </a:pPr>
            <a:r>
              <a:rPr lang="en-US" sz="2800" b="1" dirty="0">
                <a:solidFill>
                  <a:srgbClr val="0000FF"/>
                </a:solidFill>
                <a:latin typeface="Calibri" pitchFamily="34" charset="0"/>
                <a:cs typeface="Calibri" pitchFamily="34" charset="0"/>
              </a:rPr>
              <a:t>Stack Pointer – </a:t>
            </a:r>
            <a:r>
              <a:rPr lang="en-US" sz="2800" b="1" dirty="0">
                <a:solidFill>
                  <a:srgbClr val="FF0000"/>
                </a:solidFill>
                <a:latin typeface="Calibri" pitchFamily="34" charset="0"/>
                <a:cs typeface="Calibri" pitchFamily="34" charset="0"/>
              </a:rPr>
              <a:t>The register used to access the stack is called stack pointer register which is a small register used to point at the stack.</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anim calcmode="lin" valueType="num">
                                      <p:cBhvr additive="base">
                                        <p:cTn id="19"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990600"/>
            <a:ext cx="10591800" cy="5257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rgbClr val="0000FF"/>
                </a:solidFill>
                <a:latin typeface="Calibri" pitchFamily="34" charset="0"/>
                <a:cs typeface="Calibri" pitchFamily="34" charset="0"/>
              </a:rPr>
              <a:t>Interrupt – </a:t>
            </a:r>
            <a:r>
              <a:rPr lang="en-US" sz="2800" b="1" dirty="0">
                <a:solidFill>
                  <a:srgbClr val="FF0000"/>
                </a:solidFill>
                <a:latin typeface="Calibri" pitchFamily="34" charset="0"/>
                <a:cs typeface="Calibri" pitchFamily="34" charset="0"/>
              </a:rPr>
              <a:t>An interrupt is a signal to the processor emitted by h/w or s/w indicating an event that needs immediate attention. </a:t>
            </a:r>
          </a:p>
          <a:p>
            <a:pPr algn="just">
              <a:lnSpc>
                <a:spcPct val="150000"/>
              </a:lnSpc>
            </a:pPr>
            <a:r>
              <a:rPr lang="en-US" sz="2800" b="1" dirty="0">
                <a:solidFill>
                  <a:srgbClr val="0000FF"/>
                </a:solidFill>
                <a:latin typeface="Calibri" pitchFamily="34" charset="0"/>
                <a:cs typeface="Calibri" pitchFamily="34" charset="0"/>
              </a:rPr>
              <a:t>Whenever an interrupt occurs, the controller completes the execution of the current instruction and jumps to start execution of an Interrupt Service Routine (</a:t>
            </a:r>
            <a:r>
              <a:rPr lang="en-US" sz="2800" b="1" dirty="0" err="1">
                <a:solidFill>
                  <a:srgbClr val="0000FF"/>
                </a:solidFill>
                <a:latin typeface="Calibri" pitchFamily="34" charset="0"/>
                <a:cs typeface="Calibri" pitchFamily="34" charset="0"/>
              </a:rPr>
              <a:t>ISR</a:t>
            </a:r>
            <a:r>
              <a:rPr lang="en-US" sz="2800" b="1" dirty="0">
                <a:solidFill>
                  <a:srgbClr val="0000FF"/>
                </a:solidFill>
                <a:latin typeface="Calibri" pitchFamily="34" charset="0"/>
                <a:cs typeface="Calibri" pitchFamily="34" charset="0"/>
              </a:rPr>
              <a:t>) or Interrupt Handler. </a:t>
            </a:r>
          </a:p>
          <a:p>
            <a:pPr algn="just">
              <a:lnSpc>
                <a:spcPct val="150000"/>
              </a:lnSpc>
            </a:pPr>
            <a:r>
              <a:rPr lang="en-US" sz="2800" b="1" dirty="0">
                <a:solidFill>
                  <a:srgbClr val="FF0000"/>
                </a:solidFill>
                <a:latin typeface="Calibri" pitchFamily="34" charset="0"/>
                <a:cs typeface="Calibri" pitchFamily="34" charset="0"/>
              </a:rPr>
              <a:t>When an interrupt is generated, the processor saves its execution state and begins executing the interrupt handler. </a:t>
            </a:r>
          </a:p>
          <a:p>
            <a:pPr algn="just">
              <a:lnSpc>
                <a:spcPct val="150000"/>
              </a:lnSpc>
            </a:pPr>
            <a:r>
              <a:rPr lang="en-US" sz="2800" b="1" dirty="0">
                <a:solidFill>
                  <a:srgbClr val="0000FF"/>
                </a:solidFill>
                <a:latin typeface="Calibri" pitchFamily="34" charset="0"/>
                <a:cs typeface="Calibri" pitchFamily="34" charset="0"/>
              </a:rPr>
              <a:t>The </a:t>
            </a:r>
            <a:r>
              <a:rPr lang="en-US" sz="2800" b="1" dirty="0" err="1">
                <a:solidFill>
                  <a:srgbClr val="0000FF"/>
                </a:solidFill>
                <a:latin typeface="Calibri" pitchFamily="34" charset="0"/>
                <a:cs typeface="Calibri" pitchFamily="34" charset="0"/>
              </a:rPr>
              <a:t>IVT</a:t>
            </a:r>
            <a:r>
              <a:rPr lang="en-US" sz="2800" b="1" dirty="0">
                <a:solidFill>
                  <a:srgbClr val="0000FF"/>
                </a:solidFill>
                <a:latin typeface="Calibri" pitchFamily="34" charset="0"/>
                <a:cs typeface="Calibri" pitchFamily="34" charset="0"/>
              </a:rPr>
              <a:t> (Interrupt Vector Table) points to the </a:t>
            </a:r>
            <a:r>
              <a:rPr lang="en-US" sz="2800" b="1" dirty="0" err="1">
                <a:solidFill>
                  <a:srgbClr val="0000FF"/>
                </a:solidFill>
                <a:latin typeface="Calibri" pitchFamily="34" charset="0"/>
                <a:cs typeface="Calibri" pitchFamily="34" charset="0"/>
              </a:rPr>
              <a:t>ISR</a:t>
            </a:r>
            <a:r>
              <a:rPr lang="en-US" sz="2800" b="1" dirty="0">
                <a:solidFill>
                  <a:srgbClr val="0000FF"/>
                </a:solidFill>
                <a:latin typeface="Calibri" pitchFamily="34" charset="0"/>
                <a:cs typeface="Calibri" pitchFamily="34" charset="0"/>
              </a:rPr>
              <a:t> to be executed.</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wipe(up)">
                                      <p:cBhvr>
                                        <p:cTn id="7" dur="500"/>
                                        <p:tgtEl>
                                          <p:spTgt spid="2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wipe(up)">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wipe(up)">
                                      <p:cBhvr>
                                        <p:cTn id="17" dur="500"/>
                                        <p:tgtEl>
                                          <p:spTgt spid="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
                                            <p:txEl>
                                              <p:pRg st="2" end="2"/>
                                            </p:txEl>
                                          </p:spTgt>
                                        </p:tgtEl>
                                        <p:attrNameLst>
                                          <p:attrName>style.visibility</p:attrName>
                                        </p:attrNameLst>
                                      </p:cBhvr>
                                      <p:to>
                                        <p:strVal val="visible"/>
                                      </p:to>
                                    </p:set>
                                    <p:animEffect transition="in" filter="wipe(up)">
                                      <p:cBhvr>
                                        <p:cTn id="22" dur="500"/>
                                        <p:tgtEl>
                                          <p:spTgt spid="2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wipe(up)">
                                      <p:cBhvr>
                                        <p:cTn id="27"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287453" y="1006288"/>
            <a:ext cx="9837747" cy="5181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Address Bus – </a:t>
            </a:r>
            <a:r>
              <a:rPr lang="en-US" sz="2800" b="1" dirty="0">
                <a:solidFill>
                  <a:srgbClr val="FF0000"/>
                </a:solidFill>
                <a:latin typeface="Calibri" pitchFamily="34" charset="0"/>
                <a:cs typeface="Calibri" pitchFamily="34" charset="0"/>
              </a:rPr>
              <a:t>It is a group of wires or lines that are used to transfer the addresses of Memory or I/O devices. It is unidirectional. The width of the address bus determines the number of memory locations CPU can address. </a:t>
            </a:r>
          </a:p>
          <a:p>
            <a:pPr algn="just"/>
            <a:r>
              <a:rPr lang="en-US" sz="2800" b="1" dirty="0">
                <a:solidFill>
                  <a:srgbClr val="FF0000"/>
                </a:solidFill>
                <a:latin typeface="Calibri" pitchFamily="34" charset="0"/>
                <a:cs typeface="Calibri" pitchFamily="34" charset="0"/>
              </a:rPr>
              <a:t>For e.g. a system with a 16-bit address bus can address 2</a:t>
            </a:r>
            <a:r>
              <a:rPr lang="en-US" sz="3200" b="1" baseline="30000" dirty="0">
                <a:solidFill>
                  <a:srgbClr val="FF0000"/>
                </a:solidFill>
                <a:latin typeface="Calibri" pitchFamily="34" charset="0"/>
                <a:cs typeface="Calibri" pitchFamily="34" charset="0"/>
              </a:rPr>
              <a:t>16</a:t>
            </a:r>
            <a:r>
              <a:rPr lang="en-US" sz="2800" b="1" dirty="0">
                <a:solidFill>
                  <a:srgbClr val="FF0000"/>
                </a:solidFill>
                <a:latin typeface="Calibri" pitchFamily="34" charset="0"/>
                <a:cs typeface="Calibri" pitchFamily="34" charset="0"/>
              </a:rPr>
              <a:t> memory locations. i.e. 65536 memory locations. </a:t>
            </a:r>
          </a:p>
          <a:p>
            <a:pPr algn="just"/>
            <a:endParaRPr lang="en-US" sz="2800" b="1" dirty="0">
              <a:solidFill>
                <a:srgbClr val="FF0000"/>
              </a:solidFill>
              <a:latin typeface="Calibri" pitchFamily="34" charset="0"/>
              <a:cs typeface="Calibri" pitchFamily="34" charset="0"/>
            </a:endParaRPr>
          </a:p>
          <a:p>
            <a:pPr algn="just"/>
            <a:r>
              <a:rPr lang="en-US" sz="2800" b="1" dirty="0">
                <a:solidFill>
                  <a:srgbClr val="0000FF"/>
                </a:solidFill>
                <a:latin typeface="Calibri" pitchFamily="34" charset="0"/>
                <a:cs typeface="Calibri" pitchFamily="34" charset="0"/>
              </a:rPr>
              <a:t>Data Bus – </a:t>
            </a:r>
            <a:r>
              <a:rPr lang="en-US" sz="2800" b="1" dirty="0">
                <a:solidFill>
                  <a:srgbClr val="FF0000"/>
                </a:solidFill>
                <a:latin typeface="Calibri" pitchFamily="34" charset="0"/>
                <a:cs typeface="Calibri" pitchFamily="34" charset="0"/>
              </a:rPr>
              <a:t>This is used to transfer data within the Microcontroller and Memory to i/o devices. It is </a:t>
            </a:r>
            <a:r>
              <a:rPr lang="en-US" sz="2800" b="1" dirty="0">
                <a:solidFill>
                  <a:srgbClr val="0000FF"/>
                </a:solidFill>
                <a:latin typeface="Calibri" pitchFamily="34" charset="0"/>
                <a:cs typeface="Calibri" pitchFamily="34" charset="0"/>
              </a:rPr>
              <a:t>Bidirectional</a:t>
            </a:r>
            <a:r>
              <a:rPr lang="en-US" sz="2800" b="1" dirty="0">
                <a:solidFill>
                  <a:srgbClr val="FF0000"/>
                </a:solidFill>
                <a:latin typeface="Calibri" pitchFamily="34" charset="0"/>
                <a:cs typeface="Calibri" pitchFamily="34" charset="0"/>
              </a:rPr>
              <a:t> as the </a:t>
            </a:r>
            <a:r>
              <a:rPr lang="en-US" sz="2800" b="1" dirty="0" err="1">
                <a:solidFill>
                  <a:srgbClr val="FF0000"/>
                </a:solidFill>
                <a:latin typeface="Calibri" pitchFamily="34" charset="0"/>
                <a:cs typeface="Calibri" pitchFamily="34" charset="0"/>
              </a:rPr>
              <a:t>MuC</a:t>
            </a:r>
            <a:r>
              <a:rPr lang="en-US" sz="2800" b="1" dirty="0">
                <a:solidFill>
                  <a:srgbClr val="FF0000"/>
                </a:solidFill>
                <a:latin typeface="Calibri" pitchFamily="34" charset="0"/>
                <a:cs typeface="Calibri" pitchFamily="34" charset="0"/>
              </a:rPr>
              <a:t> needs to </a:t>
            </a:r>
            <a:r>
              <a:rPr lang="en-US" sz="2800" b="1" dirty="0">
                <a:solidFill>
                  <a:srgbClr val="0000FF"/>
                </a:solidFill>
                <a:latin typeface="Calibri" pitchFamily="34" charset="0"/>
                <a:cs typeface="Calibri" pitchFamily="34" charset="0"/>
              </a:rPr>
              <a:t>send</a:t>
            </a:r>
            <a:r>
              <a:rPr lang="en-US" sz="2800" b="1" dirty="0">
                <a:solidFill>
                  <a:srgbClr val="FF0000"/>
                </a:solidFill>
                <a:latin typeface="Calibri" pitchFamily="34" charset="0"/>
                <a:cs typeface="Calibri" pitchFamily="34" charset="0"/>
              </a:rPr>
              <a:t> or </a:t>
            </a:r>
            <a:r>
              <a:rPr lang="en-US" sz="2800" b="1" dirty="0">
                <a:solidFill>
                  <a:srgbClr val="0000FF"/>
                </a:solidFill>
                <a:latin typeface="Calibri" pitchFamily="34" charset="0"/>
                <a:cs typeface="Calibri" pitchFamily="34" charset="0"/>
              </a:rPr>
              <a:t>receive</a:t>
            </a:r>
            <a:r>
              <a:rPr lang="en-US" sz="2800" b="1" dirty="0">
                <a:solidFill>
                  <a:srgbClr val="FF0000"/>
                </a:solidFill>
                <a:latin typeface="Calibri" pitchFamily="34" charset="0"/>
                <a:cs typeface="Calibri" pitchFamily="34" charset="0"/>
              </a:rPr>
              <a:t> the data. </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1" end="1"/>
                                            </p:txEl>
                                          </p:spTgt>
                                        </p:tgtEl>
                                        <p:attrNameLst>
                                          <p:attrName>style.visibility</p:attrName>
                                        </p:attrNameLst>
                                      </p:cBhvr>
                                      <p:to>
                                        <p:strVal val="visible"/>
                                      </p:to>
                                    </p:set>
                                    <p:anim calcmode="lin" valueType="num">
                                      <p:cBhvr additive="base">
                                        <p:cTn id="19"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xEl>
                                              <p:pRg st="3" end="3"/>
                                            </p:txEl>
                                          </p:spTgt>
                                        </p:tgtEl>
                                        <p:attrNameLst>
                                          <p:attrName>style.visibility</p:attrName>
                                        </p:attrNameLst>
                                      </p:cBhvr>
                                      <p:to>
                                        <p:strVal val="visible"/>
                                      </p:to>
                                    </p:set>
                                    <p:anim calcmode="lin" valueType="num">
                                      <p:cBhvr additive="base">
                                        <p:cTn id="25"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3"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066800" y="1066800"/>
            <a:ext cx="7010400" cy="5105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dirty="0">
                <a:solidFill>
                  <a:srgbClr val="0000FF"/>
                </a:solidFill>
                <a:latin typeface="Calibri" pitchFamily="34" charset="0"/>
                <a:cs typeface="Calibri" pitchFamily="34" charset="0"/>
              </a:rPr>
              <a:t>ADC – </a:t>
            </a:r>
            <a:r>
              <a:rPr lang="en-US" sz="2400" b="1" dirty="0">
                <a:solidFill>
                  <a:srgbClr val="FF0000"/>
                </a:solidFill>
                <a:latin typeface="Calibri" pitchFamily="34" charset="0"/>
                <a:cs typeface="Calibri" pitchFamily="34" charset="0"/>
              </a:rPr>
              <a:t>Most of the sensors which sense quantities like </a:t>
            </a:r>
            <a:r>
              <a:rPr lang="en-US" sz="2400" b="1" dirty="0">
                <a:solidFill>
                  <a:srgbClr val="0000FF"/>
                </a:solidFill>
                <a:latin typeface="Calibri" pitchFamily="34" charset="0"/>
                <a:cs typeface="Calibri" pitchFamily="34" charset="0"/>
              </a:rPr>
              <a:t>temperature, pressure, velocity, light</a:t>
            </a:r>
            <a:r>
              <a:rPr lang="en-US" sz="2400" b="1" dirty="0">
                <a:solidFill>
                  <a:srgbClr val="FF0000"/>
                </a:solidFill>
                <a:latin typeface="Calibri" pitchFamily="34" charset="0"/>
                <a:cs typeface="Calibri" pitchFamily="34" charset="0"/>
              </a:rPr>
              <a:t> etc. produce voltage which is analog in nature. Therefore an ADC is used to convert the analog voltage to digital voltage so that the 8051 </a:t>
            </a:r>
            <a:r>
              <a:rPr lang="en-US" sz="2400" b="1" dirty="0" err="1">
                <a:solidFill>
                  <a:srgbClr val="FF0000"/>
                </a:solidFill>
                <a:latin typeface="Calibri" pitchFamily="34" charset="0"/>
                <a:cs typeface="Calibri" pitchFamily="34" charset="0"/>
              </a:rPr>
              <a:t>MuC</a:t>
            </a:r>
            <a:r>
              <a:rPr lang="en-US" sz="2400" b="1" dirty="0">
                <a:solidFill>
                  <a:srgbClr val="FF0000"/>
                </a:solidFill>
                <a:latin typeface="Calibri" pitchFamily="34" charset="0"/>
                <a:cs typeface="Calibri" pitchFamily="34" charset="0"/>
              </a:rPr>
              <a:t> can understand it. Chips like ADC0804 / 0808 / 0809 are interfaced with 8051 to get a digital signal. </a:t>
            </a:r>
            <a:endParaRPr lang="en-US" sz="2400" b="1" dirty="0">
              <a:solidFill>
                <a:srgbClr val="0000FF"/>
              </a:solidFill>
              <a:latin typeface="Calibri" pitchFamily="34" charset="0"/>
              <a:cs typeface="Calibri" pitchFamily="34" charset="0"/>
            </a:endParaRP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sp>
        <p:nvSpPr>
          <p:cNvPr id="4" name="Rectangle 3"/>
          <p:cNvSpPr/>
          <p:nvPr/>
        </p:nvSpPr>
        <p:spPr>
          <a:xfrm>
            <a:off x="8305800" y="1066800"/>
            <a:ext cx="2895600" cy="9598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Analog world </a:t>
            </a:r>
          </a:p>
          <a:p>
            <a:pPr algn="ctr"/>
            <a:r>
              <a:rPr lang="en-US" sz="2000" b="1" dirty="0">
                <a:solidFill>
                  <a:srgbClr val="0000FF"/>
                </a:solidFill>
                <a:latin typeface="Calibri" pitchFamily="34" charset="0"/>
                <a:cs typeface="Calibri" pitchFamily="34" charset="0"/>
              </a:rPr>
              <a:t>(Temperature / pressure etc.)</a:t>
            </a:r>
          </a:p>
        </p:txBody>
      </p:sp>
      <p:sp>
        <p:nvSpPr>
          <p:cNvPr id="5" name="Rectangle 4"/>
          <p:cNvSpPr/>
          <p:nvPr/>
        </p:nvSpPr>
        <p:spPr>
          <a:xfrm>
            <a:off x="8305800" y="2575446"/>
            <a:ext cx="28956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Sensor / Transducer</a:t>
            </a:r>
          </a:p>
        </p:txBody>
      </p:sp>
      <p:sp>
        <p:nvSpPr>
          <p:cNvPr id="6" name="Rectangle 5"/>
          <p:cNvSpPr/>
          <p:nvPr/>
        </p:nvSpPr>
        <p:spPr>
          <a:xfrm>
            <a:off x="8305800" y="3566046"/>
            <a:ext cx="28956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Signal conditioning</a:t>
            </a:r>
          </a:p>
        </p:txBody>
      </p:sp>
      <p:sp>
        <p:nvSpPr>
          <p:cNvPr id="7" name="Rectangle 6"/>
          <p:cNvSpPr/>
          <p:nvPr/>
        </p:nvSpPr>
        <p:spPr>
          <a:xfrm>
            <a:off x="8305800" y="4556646"/>
            <a:ext cx="28956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ADC</a:t>
            </a:r>
          </a:p>
        </p:txBody>
      </p:sp>
      <p:sp>
        <p:nvSpPr>
          <p:cNvPr id="8" name="Rectangle 7"/>
          <p:cNvSpPr/>
          <p:nvPr/>
        </p:nvSpPr>
        <p:spPr>
          <a:xfrm>
            <a:off x="8309212" y="5586484"/>
            <a:ext cx="2895600"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0000FF"/>
                </a:solidFill>
                <a:latin typeface="Calibri" pitchFamily="34" charset="0"/>
                <a:cs typeface="Calibri" pitchFamily="34" charset="0"/>
              </a:rPr>
              <a:t>MuC</a:t>
            </a:r>
            <a:endParaRPr lang="en-US" sz="2000" b="1" dirty="0">
              <a:solidFill>
                <a:srgbClr val="0000FF"/>
              </a:solidFill>
              <a:latin typeface="Calibri" pitchFamily="34" charset="0"/>
              <a:cs typeface="Calibri" pitchFamily="34" charset="0"/>
            </a:endParaRPr>
          </a:p>
        </p:txBody>
      </p:sp>
      <p:cxnSp>
        <p:nvCxnSpPr>
          <p:cNvPr id="10" name="Straight Arrow Connector 9"/>
          <p:cNvCxnSpPr>
            <a:stCxn id="4" idx="2"/>
            <a:endCxn id="5" idx="0"/>
          </p:cNvCxnSpPr>
          <p:nvPr/>
        </p:nvCxnSpPr>
        <p:spPr>
          <a:xfrm rot="5400000">
            <a:off x="9479224" y="2301069"/>
            <a:ext cx="548753"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9486106" y="3337790"/>
            <a:ext cx="533400"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9464046" y="4313037"/>
            <a:ext cx="533400"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9486106" y="5299371"/>
            <a:ext cx="533400"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8" name="Google Shape;84;p1"/>
          <p:cNvGrpSpPr/>
          <p:nvPr/>
        </p:nvGrpSpPr>
        <p:grpSpPr>
          <a:xfrm>
            <a:off x="76256" y="112129"/>
            <a:ext cx="685745" cy="6517271"/>
            <a:chOff x="14626" y="14712"/>
            <a:chExt cx="538808" cy="6386089"/>
          </a:xfrm>
        </p:grpSpPr>
        <p:pic>
          <p:nvPicPr>
            <p:cNvPr id="19"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2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2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ustDataLst>
      <p:tags r:id="rId1"/>
    </p:custDataLst>
  </p:cSld>
  <p:clrMapOvr>
    <a:masterClrMapping/>
  </p:clrMapOvr>
  <p:transition advTm="30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ppt_h/2"/>
                                          </p:val>
                                        </p:tav>
                                        <p:tav tm="100000">
                                          <p:val>
                                            <p:strVal val="#ppt_y"/>
                                          </p:val>
                                        </p:tav>
                                      </p:tavLst>
                                    </p:anim>
                                    <p:anim calcmode="lin" valueType="num">
                                      <p:cBhvr>
                                        <p:cTn id="15" dur="500" fill="hold"/>
                                        <p:tgtEl>
                                          <p:spTgt spid="4"/>
                                        </p:tgtEl>
                                        <p:attrNameLst>
                                          <p:attrName>ppt_w</p:attrName>
                                        </p:attrNameLst>
                                      </p:cBhvr>
                                      <p:tavLst>
                                        <p:tav tm="0">
                                          <p:val>
                                            <p:strVal val="#ppt_w"/>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17" presetClass="entr" presetSubtype="1"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ppt_h/2"/>
                                          </p:val>
                                        </p:tav>
                                        <p:tav tm="100000">
                                          <p:val>
                                            <p:strVal val="#ppt_y"/>
                                          </p:val>
                                        </p:tav>
                                      </p:tavLst>
                                    </p:anim>
                                    <p:anim calcmode="lin" valueType="num">
                                      <p:cBhvr>
                                        <p:cTn id="22" dur="500" fill="hold"/>
                                        <p:tgtEl>
                                          <p:spTgt spid="10"/>
                                        </p:tgtEl>
                                        <p:attrNameLst>
                                          <p:attrName>ppt_w</p:attrName>
                                        </p:attrNameLst>
                                      </p:cBhvr>
                                      <p:tavLst>
                                        <p:tav tm="0">
                                          <p:val>
                                            <p:strVal val="#ppt_w"/>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ppt_h/2"/>
                                          </p:val>
                                        </p:tav>
                                        <p:tav tm="100000">
                                          <p:val>
                                            <p:strVal val="#ppt_y"/>
                                          </p:val>
                                        </p:tav>
                                      </p:tavLst>
                                    </p:anim>
                                    <p:anim calcmode="lin" valueType="num">
                                      <p:cBhvr>
                                        <p:cTn id="30" dur="500" fill="hold"/>
                                        <p:tgtEl>
                                          <p:spTgt spid="5"/>
                                        </p:tgtEl>
                                        <p:attrNameLst>
                                          <p:attrName>ppt_w</p:attrName>
                                        </p:attrNameLst>
                                      </p:cBhvr>
                                      <p:tavLst>
                                        <p:tav tm="0">
                                          <p:val>
                                            <p:strVal val="#ppt_w"/>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ppt_h/2"/>
                                          </p:val>
                                        </p:tav>
                                        <p:tav tm="100000">
                                          <p:val>
                                            <p:strVal val="#ppt_y"/>
                                          </p:val>
                                        </p:tav>
                                      </p:tavLst>
                                    </p:anim>
                                    <p:anim calcmode="lin" valueType="num">
                                      <p:cBhvr>
                                        <p:cTn id="37" dur="500" fill="hold"/>
                                        <p:tgtEl>
                                          <p:spTgt spid="11"/>
                                        </p:tgtEl>
                                        <p:attrNameLst>
                                          <p:attrName>ppt_w</p:attrName>
                                        </p:attrNameLst>
                                      </p:cBhvr>
                                      <p:tavLst>
                                        <p:tav tm="0">
                                          <p:val>
                                            <p:strVal val="#ppt_w"/>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ppt_h/2"/>
                                          </p:val>
                                        </p:tav>
                                        <p:tav tm="100000">
                                          <p:val>
                                            <p:strVal val="#ppt_y"/>
                                          </p:val>
                                        </p:tav>
                                      </p:tavLst>
                                    </p:anim>
                                    <p:anim calcmode="lin" valueType="num">
                                      <p:cBhvr>
                                        <p:cTn id="45" dur="500" fill="hold"/>
                                        <p:tgtEl>
                                          <p:spTgt spid="6"/>
                                        </p:tgtEl>
                                        <p:attrNameLst>
                                          <p:attrName>ppt_w</p:attrName>
                                        </p:attrNameLst>
                                      </p:cBhvr>
                                      <p:tavLst>
                                        <p:tav tm="0">
                                          <p:val>
                                            <p:strVal val="#ppt_w"/>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ppt_h/2"/>
                                          </p:val>
                                        </p:tav>
                                        <p:tav tm="100000">
                                          <p:val>
                                            <p:strVal val="#ppt_y"/>
                                          </p:val>
                                        </p:tav>
                                      </p:tavLst>
                                    </p:anim>
                                    <p:anim calcmode="lin" valueType="num">
                                      <p:cBhvr>
                                        <p:cTn id="52" dur="500" fill="hold"/>
                                        <p:tgtEl>
                                          <p:spTgt spid="12"/>
                                        </p:tgtEl>
                                        <p:attrNameLst>
                                          <p:attrName>ppt_w</p:attrName>
                                        </p:attrNameLst>
                                      </p:cBhvr>
                                      <p:tavLst>
                                        <p:tav tm="0">
                                          <p:val>
                                            <p:strVal val="#ppt_w"/>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1"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fill="hold"/>
                                        <p:tgtEl>
                                          <p:spTgt spid="7"/>
                                        </p:tgtEl>
                                        <p:attrNameLst>
                                          <p:attrName>ppt_x</p:attrName>
                                        </p:attrNameLst>
                                      </p:cBhvr>
                                      <p:tavLst>
                                        <p:tav tm="0">
                                          <p:val>
                                            <p:strVal val="#ppt_x"/>
                                          </p:val>
                                        </p:tav>
                                        <p:tav tm="100000">
                                          <p:val>
                                            <p:strVal val="#ppt_x"/>
                                          </p:val>
                                        </p:tav>
                                      </p:tavLst>
                                    </p:anim>
                                    <p:anim calcmode="lin" valueType="num">
                                      <p:cBhvr>
                                        <p:cTn id="59" dur="500" fill="hold"/>
                                        <p:tgtEl>
                                          <p:spTgt spid="7"/>
                                        </p:tgtEl>
                                        <p:attrNameLst>
                                          <p:attrName>ppt_y</p:attrName>
                                        </p:attrNameLst>
                                      </p:cBhvr>
                                      <p:tavLst>
                                        <p:tav tm="0">
                                          <p:val>
                                            <p:strVal val="#ppt_y-#ppt_h/2"/>
                                          </p:val>
                                        </p:tav>
                                        <p:tav tm="100000">
                                          <p:val>
                                            <p:strVal val="#ppt_y"/>
                                          </p:val>
                                        </p:tav>
                                      </p:tavLst>
                                    </p:anim>
                                    <p:anim calcmode="lin" valueType="num">
                                      <p:cBhvr>
                                        <p:cTn id="60" dur="500" fill="hold"/>
                                        <p:tgtEl>
                                          <p:spTgt spid="7"/>
                                        </p:tgtEl>
                                        <p:attrNameLst>
                                          <p:attrName>ppt_w</p:attrName>
                                        </p:attrNameLst>
                                      </p:cBhvr>
                                      <p:tavLst>
                                        <p:tav tm="0">
                                          <p:val>
                                            <p:strVal val="#ppt_w"/>
                                          </p:val>
                                        </p:tav>
                                        <p:tav tm="100000">
                                          <p:val>
                                            <p:strVal val="#ppt_w"/>
                                          </p:val>
                                        </p:tav>
                                      </p:tavLst>
                                    </p:anim>
                                    <p:anim calcmode="lin" valueType="num">
                                      <p:cBhvr>
                                        <p:cTn id="61" dur="500" fill="hold"/>
                                        <p:tgtEl>
                                          <p:spTgt spid="7"/>
                                        </p:tgtEl>
                                        <p:attrNameLst>
                                          <p:attrName>ppt_h</p:attrName>
                                        </p:attrNameLst>
                                      </p:cBhvr>
                                      <p:tavLst>
                                        <p:tav tm="0">
                                          <p:val>
                                            <p:fltVal val="0"/>
                                          </p:val>
                                        </p:tav>
                                        <p:tav tm="100000">
                                          <p:val>
                                            <p:strVal val="#ppt_h"/>
                                          </p:val>
                                        </p:tav>
                                      </p:tavLst>
                                    </p:anim>
                                  </p:childTnLst>
                                </p:cTn>
                              </p:par>
                            </p:childTnLst>
                          </p:cTn>
                        </p:par>
                        <p:par>
                          <p:cTn id="62" fill="hold">
                            <p:stCondLst>
                              <p:cond delay="500"/>
                            </p:stCondLst>
                            <p:childTnLst>
                              <p:par>
                                <p:cTn id="63" presetID="17" presetClass="entr" presetSubtype="1"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ppt_x</p:attrName>
                                        </p:attrNameLst>
                                      </p:cBhvr>
                                      <p:tavLst>
                                        <p:tav tm="0">
                                          <p:val>
                                            <p:strVal val="#ppt_x"/>
                                          </p:val>
                                        </p:tav>
                                        <p:tav tm="100000">
                                          <p:val>
                                            <p:strVal val="#ppt_x"/>
                                          </p:val>
                                        </p:tav>
                                      </p:tavLst>
                                    </p:anim>
                                    <p:anim calcmode="lin" valueType="num">
                                      <p:cBhvr>
                                        <p:cTn id="66" dur="500" fill="hold"/>
                                        <p:tgtEl>
                                          <p:spTgt spid="13"/>
                                        </p:tgtEl>
                                        <p:attrNameLst>
                                          <p:attrName>ppt_y</p:attrName>
                                        </p:attrNameLst>
                                      </p:cBhvr>
                                      <p:tavLst>
                                        <p:tav tm="0">
                                          <p:val>
                                            <p:strVal val="#ppt_y-#ppt_h/2"/>
                                          </p:val>
                                        </p:tav>
                                        <p:tav tm="100000">
                                          <p:val>
                                            <p:strVal val="#ppt_y"/>
                                          </p:val>
                                        </p:tav>
                                      </p:tavLst>
                                    </p:anim>
                                    <p:anim calcmode="lin" valueType="num">
                                      <p:cBhvr>
                                        <p:cTn id="67" dur="500" fill="hold"/>
                                        <p:tgtEl>
                                          <p:spTgt spid="13"/>
                                        </p:tgtEl>
                                        <p:attrNameLst>
                                          <p:attrName>ppt_w</p:attrName>
                                        </p:attrNameLst>
                                      </p:cBhvr>
                                      <p:tavLst>
                                        <p:tav tm="0">
                                          <p:val>
                                            <p:strVal val="#ppt_w"/>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ppt_x</p:attrName>
                                        </p:attrNameLst>
                                      </p:cBhvr>
                                      <p:tavLst>
                                        <p:tav tm="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ppt_h/2"/>
                                          </p:val>
                                        </p:tav>
                                        <p:tav tm="100000">
                                          <p:val>
                                            <p:strVal val="#ppt_y"/>
                                          </p:val>
                                        </p:tav>
                                      </p:tavLst>
                                    </p:anim>
                                    <p:anim calcmode="lin" valueType="num">
                                      <p:cBhvr>
                                        <p:cTn id="75" dur="500" fill="hold"/>
                                        <p:tgtEl>
                                          <p:spTgt spid="8"/>
                                        </p:tgtEl>
                                        <p:attrNameLst>
                                          <p:attrName>ppt_w</p:attrName>
                                        </p:attrNameLst>
                                      </p:cBhvr>
                                      <p:tavLst>
                                        <p:tav tm="0">
                                          <p:val>
                                            <p:strVal val="#ppt_w"/>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143000" y="914400"/>
            <a:ext cx="10058400" cy="3276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err="1">
                <a:solidFill>
                  <a:srgbClr val="0000FF"/>
                </a:solidFill>
                <a:latin typeface="Calibri" pitchFamily="34" charset="0"/>
                <a:cs typeface="Calibri" pitchFamily="34" charset="0"/>
              </a:rPr>
              <a:t>DAC</a:t>
            </a:r>
            <a:r>
              <a:rPr lang="en-US" sz="2800" b="1" dirty="0">
                <a:solidFill>
                  <a:srgbClr val="0000FF"/>
                </a:solidFill>
                <a:latin typeface="Calibri" pitchFamily="34" charset="0"/>
                <a:cs typeface="Calibri" pitchFamily="34" charset="0"/>
              </a:rPr>
              <a:t> –</a:t>
            </a:r>
            <a:r>
              <a:rPr lang="en-US" sz="2800" b="1" dirty="0">
                <a:solidFill>
                  <a:srgbClr val="FF0000"/>
                </a:solidFill>
                <a:latin typeface="Calibri" pitchFamily="34" charset="0"/>
                <a:cs typeface="Calibri" pitchFamily="34" charset="0"/>
              </a:rPr>
              <a:t> The </a:t>
            </a:r>
            <a:r>
              <a:rPr lang="en-US" sz="2800" b="1" dirty="0" err="1">
                <a:solidFill>
                  <a:srgbClr val="FF0000"/>
                </a:solidFill>
                <a:latin typeface="Calibri" pitchFamily="34" charset="0"/>
                <a:cs typeface="Calibri" pitchFamily="34" charset="0"/>
              </a:rPr>
              <a:t>MuC</a:t>
            </a:r>
            <a:r>
              <a:rPr lang="en-US" sz="2800" b="1" dirty="0">
                <a:solidFill>
                  <a:srgbClr val="FF0000"/>
                </a:solidFill>
                <a:latin typeface="Calibri" pitchFamily="34" charset="0"/>
                <a:cs typeface="Calibri" pitchFamily="34" charset="0"/>
              </a:rPr>
              <a:t> generates o/p which is in digital form but the controlling system like a </a:t>
            </a:r>
            <a:r>
              <a:rPr lang="en-US" sz="2800" b="1" dirty="0">
                <a:solidFill>
                  <a:srgbClr val="0000FF"/>
                </a:solidFill>
                <a:latin typeface="Calibri" pitchFamily="34" charset="0"/>
                <a:cs typeface="Calibri" pitchFamily="34" charset="0"/>
              </a:rPr>
              <a:t>motor or hydraulic actuator </a:t>
            </a:r>
            <a:r>
              <a:rPr lang="en-US" sz="2800" b="1" dirty="0">
                <a:solidFill>
                  <a:srgbClr val="FF0000"/>
                </a:solidFill>
                <a:latin typeface="Calibri" pitchFamily="34" charset="0"/>
                <a:cs typeface="Calibri" pitchFamily="34" charset="0"/>
              </a:rPr>
              <a:t>requires analog signal as they don't accept digital data. </a:t>
            </a:r>
          </a:p>
          <a:p>
            <a:pPr algn="just">
              <a:lnSpc>
                <a:spcPct val="150000"/>
              </a:lnSpc>
            </a:pPr>
            <a:r>
              <a:rPr lang="en-US" sz="2800" b="1" dirty="0">
                <a:solidFill>
                  <a:srgbClr val="FF0000"/>
                </a:solidFill>
                <a:latin typeface="Calibri" pitchFamily="34" charset="0"/>
                <a:cs typeface="Calibri" pitchFamily="34" charset="0"/>
              </a:rPr>
              <a:t>Thus, we need to used a </a:t>
            </a:r>
            <a:r>
              <a:rPr lang="en-US" sz="2800" b="1" dirty="0" err="1">
                <a:solidFill>
                  <a:srgbClr val="FF0000"/>
                </a:solidFill>
                <a:latin typeface="Calibri" pitchFamily="34" charset="0"/>
                <a:cs typeface="Calibri" pitchFamily="34" charset="0"/>
              </a:rPr>
              <a:t>DAC</a:t>
            </a:r>
            <a:r>
              <a:rPr lang="en-US" sz="2800" b="1" dirty="0">
                <a:solidFill>
                  <a:srgbClr val="FF0000"/>
                </a:solidFill>
                <a:latin typeface="Calibri" pitchFamily="34" charset="0"/>
                <a:cs typeface="Calibri" pitchFamily="34" charset="0"/>
              </a:rPr>
              <a:t> which converts digital data into equivalent analog voltage. e.g. DAC0808 </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2" name="Rectangle 11"/>
          <p:cNvSpPr/>
          <p:nvPr/>
        </p:nvSpPr>
        <p:spPr>
          <a:xfrm>
            <a:off x="5257800" y="4648200"/>
            <a:ext cx="1295400" cy="990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US" sz="4000" b="1" dirty="0" err="1">
                <a:solidFill>
                  <a:srgbClr val="FF0000"/>
                </a:solidFill>
                <a:latin typeface="Calibri" pitchFamily="34" charset="0"/>
                <a:cs typeface="Calibri" pitchFamily="34" charset="0"/>
              </a:rPr>
              <a:t>MuC</a:t>
            </a:r>
            <a:endParaRPr lang="en-US" sz="4000" b="1" dirty="0">
              <a:solidFill>
                <a:srgbClr val="FF0000"/>
              </a:solidFill>
              <a:latin typeface="Calibri" pitchFamily="34" charset="0"/>
              <a:cs typeface="Calibri" pitchFamily="34" charset="0"/>
            </a:endParaRPr>
          </a:p>
        </p:txBody>
      </p:sp>
      <p:sp>
        <p:nvSpPr>
          <p:cNvPr id="13" name="Rectangle 12"/>
          <p:cNvSpPr/>
          <p:nvPr/>
        </p:nvSpPr>
        <p:spPr>
          <a:xfrm>
            <a:off x="8839200" y="4648200"/>
            <a:ext cx="2133600" cy="990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Actuator (Motor)</a:t>
            </a:r>
            <a:endParaRPr lang="en-US" sz="2800" b="1" dirty="0">
              <a:solidFill>
                <a:srgbClr val="FF0000"/>
              </a:solidFill>
              <a:latin typeface="Calibri" pitchFamily="34" charset="0"/>
              <a:cs typeface="Calibri" pitchFamily="34" charset="0"/>
            </a:endParaRPr>
          </a:p>
        </p:txBody>
      </p:sp>
      <p:sp>
        <p:nvSpPr>
          <p:cNvPr id="14" name="Rectangle 13"/>
          <p:cNvSpPr/>
          <p:nvPr/>
        </p:nvSpPr>
        <p:spPr>
          <a:xfrm>
            <a:off x="1371600" y="4724400"/>
            <a:ext cx="1600200" cy="838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Sensor</a:t>
            </a:r>
            <a:endParaRPr lang="en-US" sz="2800" b="1" dirty="0">
              <a:solidFill>
                <a:srgbClr val="FF0000"/>
              </a:solidFill>
              <a:latin typeface="Calibri" pitchFamily="34" charset="0"/>
              <a:cs typeface="Calibri" pitchFamily="34" charset="0"/>
            </a:endParaRPr>
          </a:p>
        </p:txBody>
      </p:sp>
      <p:cxnSp>
        <p:nvCxnSpPr>
          <p:cNvPr id="15" name="Straight Arrow Connector 14"/>
          <p:cNvCxnSpPr/>
          <p:nvPr/>
        </p:nvCxnSpPr>
        <p:spPr>
          <a:xfrm>
            <a:off x="6553200" y="5105400"/>
            <a:ext cx="531812"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86600" y="4800600"/>
            <a:ext cx="12192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0000FF"/>
                </a:solidFill>
                <a:latin typeface="Calibri" pitchFamily="34" charset="0"/>
                <a:cs typeface="Calibri" pitchFamily="34" charset="0"/>
              </a:rPr>
              <a:t>DAC</a:t>
            </a:r>
            <a:endParaRPr lang="en-US" sz="2800" b="1" dirty="0">
              <a:solidFill>
                <a:srgbClr val="FF0000"/>
              </a:solidFill>
              <a:latin typeface="Calibri" pitchFamily="34" charset="0"/>
              <a:cs typeface="Calibri" pitchFamily="34" charset="0"/>
            </a:endParaRPr>
          </a:p>
        </p:txBody>
      </p:sp>
      <p:cxnSp>
        <p:nvCxnSpPr>
          <p:cNvPr id="18" name="Straight Arrow Connector 17"/>
          <p:cNvCxnSpPr/>
          <p:nvPr/>
        </p:nvCxnSpPr>
        <p:spPr>
          <a:xfrm>
            <a:off x="8305800" y="5105400"/>
            <a:ext cx="531812"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05200" y="4800600"/>
            <a:ext cx="12192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ADC</a:t>
            </a:r>
            <a:endParaRPr lang="en-US" sz="2800" b="1" dirty="0">
              <a:solidFill>
                <a:srgbClr val="FF0000"/>
              </a:solidFill>
              <a:latin typeface="Calibri" pitchFamily="34" charset="0"/>
              <a:cs typeface="Calibri" pitchFamily="34" charset="0"/>
            </a:endParaRPr>
          </a:p>
        </p:txBody>
      </p:sp>
      <p:cxnSp>
        <p:nvCxnSpPr>
          <p:cNvPr id="20" name="Straight Arrow Connector 19"/>
          <p:cNvCxnSpPr/>
          <p:nvPr/>
        </p:nvCxnSpPr>
        <p:spPr>
          <a:xfrm>
            <a:off x="4724400" y="5105400"/>
            <a:ext cx="531812"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3388" y="5105400"/>
            <a:ext cx="531812" cy="158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26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wipe(up)">
                                      <p:cBhvr>
                                        <p:cTn id="7" dur="500"/>
                                        <p:tgtEl>
                                          <p:spTgt spid="2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wipe(up)">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wipe(up)">
                                      <p:cBhvr>
                                        <p:cTn id="17" dur="500"/>
                                        <p:tgtEl>
                                          <p:spTgt spid="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ppt_x</p:attrName>
                                        </p:attrNameLst>
                                      </p:cBhvr>
                                      <p:tavLst>
                                        <p:tav tm="0">
                                          <p:val>
                                            <p:strVal val="#ppt_x-#ppt_w/2"/>
                                          </p:val>
                                        </p:tav>
                                        <p:tav tm="100000">
                                          <p:val>
                                            <p:strVal val="#ppt_x"/>
                                          </p:val>
                                        </p:tav>
                                      </p:tavLst>
                                    </p:anim>
                                    <p:anim calcmode="lin" valueType="num">
                                      <p:cBhvr>
                                        <p:cTn id="53" dur="500" fill="hold"/>
                                        <p:tgtEl>
                                          <p:spTgt spid="21"/>
                                        </p:tgtEl>
                                        <p:attrNameLst>
                                          <p:attrName>ppt_y</p:attrName>
                                        </p:attrNameLst>
                                      </p:cBhvr>
                                      <p:tavLst>
                                        <p:tav tm="0">
                                          <p:val>
                                            <p:strVal val="#ppt_y"/>
                                          </p:val>
                                        </p:tav>
                                        <p:tav tm="100000">
                                          <p:val>
                                            <p:strVal val="#ppt_y"/>
                                          </p:val>
                                        </p:tav>
                                      </p:tavLst>
                                    </p:anim>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strVal val="#ppt_h"/>
                                          </p:val>
                                        </p:tav>
                                        <p:tav tm="100000">
                                          <p:val>
                                            <p:strVal val="#ppt_h"/>
                                          </p:val>
                                        </p:tav>
                                      </p:tavLst>
                                    </p:anim>
                                  </p:childTnLst>
                                </p:cTn>
                              </p:par>
                            </p:childTnLst>
                          </p:cTn>
                        </p:par>
                        <p:par>
                          <p:cTn id="56" fill="hold">
                            <p:stCondLst>
                              <p:cond delay="500"/>
                            </p:stCondLst>
                            <p:childTnLst>
                              <p:par>
                                <p:cTn id="57" presetID="17" presetClass="entr" presetSubtype="8"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ppt_x</p:attrName>
                                        </p:attrNameLst>
                                      </p:cBhvr>
                                      <p:tavLst>
                                        <p:tav tm="0">
                                          <p:val>
                                            <p:strVal val="#ppt_x-#ppt_w/2"/>
                                          </p:val>
                                        </p:tav>
                                        <p:tav tm="100000">
                                          <p:val>
                                            <p:strVal val="#ppt_x"/>
                                          </p:val>
                                        </p:tav>
                                      </p:tavLst>
                                    </p:anim>
                                    <p:anim calcmode="lin" valueType="num">
                                      <p:cBhvr>
                                        <p:cTn id="60" dur="500" fill="hold"/>
                                        <p:tgtEl>
                                          <p:spTgt spid="20"/>
                                        </p:tgtEl>
                                        <p:attrNameLst>
                                          <p:attrName>ppt_y</p:attrName>
                                        </p:attrNameLst>
                                      </p:cBhvr>
                                      <p:tavLst>
                                        <p:tav tm="0">
                                          <p:val>
                                            <p:strVal val="#ppt_y"/>
                                          </p:val>
                                        </p:tav>
                                        <p:tav tm="100000">
                                          <p:val>
                                            <p:strVal val="#ppt_y"/>
                                          </p:val>
                                        </p:tav>
                                      </p:tavLst>
                                    </p:anim>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strVal val="#ppt_h"/>
                                          </p:val>
                                        </p:tav>
                                        <p:tav tm="100000">
                                          <p:val>
                                            <p:strVal val="#ppt_h"/>
                                          </p:val>
                                        </p:tav>
                                      </p:tavLst>
                                    </p:anim>
                                  </p:childTnLst>
                                </p:cTn>
                              </p:par>
                            </p:childTnLst>
                          </p:cTn>
                        </p:par>
                        <p:par>
                          <p:cTn id="63" fill="hold">
                            <p:stCondLst>
                              <p:cond delay="1000"/>
                            </p:stCondLst>
                            <p:childTnLst>
                              <p:par>
                                <p:cTn id="64" presetID="17" presetClass="entr" presetSubtype="8"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ppt_x</p:attrName>
                                        </p:attrNameLst>
                                      </p:cBhvr>
                                      <p:tavLst>
                                        <p:tav tm="0">
                                          <p:val>
                                            <p:strVal val="#ppt_x-#ppt_w/2"/>
                                          </p:val>
                                        </p:tav>
                                        <p:tav tm="100000">
                                          <p:val>
                                            <p:strVal val="#ppt_x"/>
                                          </p:val>
                                        </p:tav>
                                      </p:tavLst>
                                    </p:anim>
                                    <p:anim calcmode="lin" valueType="num">
                                      <p:cBhvr>
                                        <p:cTn id="67" dur="500" fill="hold"/>
                                        <p:tgtEl>
                                          <p:spTgt spid="15"/>
                                        </p:tgtEl>
                                        <p:attrNameLst>
                                          <p:attrName>ppt_y</p:attrName>
                                        </p:attrNameLst>
                                      </p:cBhvr>
                                      <p:tavLst>
                                        <p:tav tm="0">
                                          <p:val>
                                            <p:strVal val="#ppt_y"/>
                                          </p:val>
                                        </p:tav>
                                        <p:tav tm="100000">
                                          <p:val>
                                            <p:strVal val="#ppt_y"/>
                                          </p:val>
                                        </p:tav>
                                      </p:tavLst>
                                    </p:anim>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17" presetClass="entr" presetSubtype="8"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500" fill="hold"/>
                                        <p:tgtEl>
                                          <p:spTgt spid="18"/>
                                        </p:tgtEl>
                                        <p:attrNameLst>
                                          <p:attrName>ppt_x</p:attrName>
                                        </p:attrNameLst>
                                      </p:cBhvr>
                                      <p:tavLst>
                                        <p:tav tm="0">
                                          <p:val>
                                            <p:strVal val="#ppt_x-#ppt_w/2"/>
                                          </p:val>
                                        </p:tav>
                                        <p:tav tm="100000">
                                          <p:val>
                                            <p:strVal val="#ppt_x"/>
                                          </p:val>
                                        </p:tav>
                                      </p:tavLst>
                                    </p:anim>
                                    <p:anim calcmode="lin" valueType="num">
                                      <p:cBhvr>
                                        <p:cTn id="74" dur="500" fill="hold"/>
                                        <p:tgtEl>
                                          <p:spTgt spid="18"/>
                                        </p:tgtEl>
                                        <p:attrNameLst>
                                          <p:attrName>ppt_y</p:attrName>
                                        </p:attrNameLst>
                                      </p:cBhvr>
                                      <p:tavLst>
                                        <p:tav tm="0">
                                          <p:val>
                                            <p:strVal val="#ppt_y"/>
                                          </p:val>
                                        </p:tav>
                                        <p:tav tm="100000">
                                          <p:val>
                                            <p:strVal val="#ppt_y"/>
                                          </p:val>
                                        </p:tav>
                                      </p:tavLst>
                                    </p:anim>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12" grpId="0" animBg="1"/>
      <p:bldP spid="13" grpId="0" animBg="1"/>
      <p:bldP spid="14" grpId="0" animBg="1"/>
      <p:bldP spid="17"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219200" y="4572000"/>
            <a:ext cx="9906000" cy="1371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solidFill>
                  <a:srgbClr val="0000FF"/>
                </a:solidFill>
                <a:latin typeface="Calibri" pitchFamily="34" charset="0"/>
                <a:cs typeface="Calibri" pitchFamily="34" charset="0"/>
              </a:rPr>
              <a:t>Program Status Word – </a:t>
            </a:r>
            <a:r>
              <a:rPr lang="en-US" sz="2800" b="1" dirty="0" err="1">
                <a:solidFill>
                  <a:srgbClr val="0000FF"/>
                </a:solidFill>
                <a:latin typeface="Calibri" pitchFamily="34" charset="0"/>
                <a:cs typeface="Calibri" pitchFamily="34" charset="0"/>
              </a:rPr>
              <a:t>PSW</a:t>
            </a:r>
            <a:r>
              <a:rPr lang="en-US" sz="2800" b="1" dirty="0">
                <a:solidFill>
                  <a:srgbClr val="0000FF"/>
                </a:solidFill>
                <a:latin typeface="Calibri" pitchFamily="34" charset="0"/>
                <a:cs typeface="Calibri" pitchFamily="34" charset="0"/>
              </a:rPr>
              <a:t> tells about the latest status of results in the </a:t>
            </a:r>
            <a:r>
              <a:rPr lang="en-US" sz="2800" b="1" dirty="0" err="1">
                <a:solidFill>
                  <a:srgbClr val="FF0000"/>
                </a:solidFill>
                <a:latin typeface="Calibri" pitchFamily="34" charset="0"/>
                <a:cs typeface="Calibri" pitchFamily="34" charset="0"/>
              </a:rPr>
              <a:t>ALU</a:t>
            </a:r>
            <a:r>
              <a:rPr lang="en-US" sz="2800" b="1" dirty="0">
                <a:solidFill>
                  <a:srgbClr val="0000FF"/>
                </a:solidFill>
                <a:latin typeface="Calibri" pitchFamily="34" charset="0"/>
                <a:cs typeface="Calibri" pitchFamily="34" charset="0"/>
              </a:rPr>
              <a:t> (</a:t>
            </a:r>
            <a:r>
              <a:rPr lang="en-US" sz="2800" b="1" dirty="0" err="1">
                <a:solidFill>
                  <a:srgbClr val="0000FF"/>
                </a:solidFill>
                <a:latin typeface="Calibri" pitchFamily="34" charset="0"/>
                <a:cs typeface="Calibri" pitchFamily="34" charset="0"/>
              </a:rPr>
              <a:t>Arithematic</a:t>
            </a:r>
            <a:r>
              <a:rPr lang="en-US" sz="2800" b="1" dirty="0">
                <a:solidFill>
                  <a:srgbClr val="0000FF"/>
                </a:solidFill>
                <a:latin typeface="Calibri" pitchFamily="34" charset="0"/>
                <a:cs typeface="Calibri" pitchFamily="34" charset="0"/>
              </a:rPr>
              <a:t> and Logic Unit) of the </a:t>
            </a:r>
            <a:r>
              <a:rPr lang="en-US" sz="2800" b="1" dirty="0">
                <a:solidFill>
                  <a:srgbClr val="FF0000"/>
                </a:solidFill>
                <a:latin typeface="Calibri" pitchFamily="34" charset="0"/>
                <a:cs typeface="Calibri" pitchFamily="34" charset="0"/>
              </a:rPr>
              <a:t>Accumulator</a:t>
            </a:r>
            <a:r>
              <a:rPr lang="en-US" sz="2800" b="1" dirty="0">
                <a:solidFill>
                  <a:srgbClr val="0000FF"/>
                </a:solidFill>
                <a:latin typeface="Calibri" pitchFamily="34" charset="0"/>
                <a:cs typeface="Calibri" pitchFamily="34" charset="0"/>
              </a:rPr>
              <a:t>. </a:t>
            </a:r>
          </a:p>
        </p:txBody>
      </p:sp>
      <p:sp>
        <p:nvSpPr>
          <p:cNvPr id="27" name="Rectangle 26"/>
          <p:cNvSpPr/>
          <p:nvPr/>
        </p:nvSpPr>
        <p:spPr>
          <a:xfrm>
            <a:off x="1676400" y="381000"/>
            <a:ext cx="9067800" cy="6858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Program Status Word – PSW            8 bit Register</a:t>
            </a:r>
          </a:p>
        </p:txBody>
      </p:sp>
      <p:sp>
        <p:nvSpPr>
          <p:cNvPr id="3" name="Rectangle 2"/>
          <p:cNvSpPr/>
          <p:nvPr/>
        </p:nvSpPr>
        <p:spPr>
          <a:xfrm>
            <a:off x="25146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AC</a:t>
            </a:r>
            <a:endParaRPr lang="en-US" b="1" dirty="0">
              <a:solidFill>
                <a:srgbClr val="FF0000"/>
              </a:solidFill>
              <a:latin typeface="Calibri" pitchFamily="34" charset="0"/>
              <a:cs typeface="Calibri" pitchFamily="34" charset="0"/>
            </a:endParaRPr>
          </a:p>
        </p:txBody>
      </p:sp>
      <p:sp>
        <p:nvSpPr>
          <p:cNvPr id="13" name="Rectangle 12"/>
          <p:cNvSpPr/>
          <p:nvPr/>
        </p:nvSpPr>
        <p:spPr>
          <a:xfrm>
            <a:off x="43434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F0</a:t>
            </a:r>
            <a:endParaRPr lang="en-US" b="1" dirty="0">
              <a:solidFill>
                <a:srgbClr val="FF0000"/>
              </a:solidFill>
              <a:latin typeface="Calibri" pitchFamily="34" charset="0"/>
              <a:cs typeface="Calibri" pitchFamily="34" charset="0"/>
            </a:endParaRPr>
          </a:p>
        </p:txBody>
      </p:sp>
      <p:sp>
        <p:nvSpPr>
          <p:cNvPr id="14" name="Rectangle 13"/>
          <p:cNvSpPr/>
          <p:nvPr/>
        </p:nvSpPr>
        <p:spPr>
          <a:xfrm>
            <a:off x="52578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latin typeface="Calibri" pitchFamily="34" charset="0"/>
                <a:cs typeface="Calibri" pitchFamily="34" charset="0"/>
              </a:rPr>
              <a:t>OV</a:t>
            </a:r>
            <a:endParaRPr lang="en-US" b="1" dirty="0">
              <a:solidFill>
                <a:srgbClr val="FF0000"/>
              </a:solidFill>
              <a:latin typeface="Calibri" pitchFamily="34" charset="0"/>
              <a:cs typeface="Calibri" pitchFamily="34" charset="0"/>
            </a:endParaRPr>
          </a:p>
        </p:txBody>
      </p:sp>
      <p:sp>
        <p:nvSpPr>
          <p:cNvPr id="17" name="Rectangle 16"/>
          <p:cNvSpPr/>
          <p:nvPr/>
        </p:nvSpPr>
        <p:spPr>
          <a:xfrm>
            <a:off x="80010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18" name="Rectangle 17"/>
          <p:cNvSpPr/>
          <p:nvPr/>
        </p:nvSpPr>
        <p:spPr>
          <a:xfrm>
            <a:off x="8915400" y="2209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P</a:t>
            </a:r>
            <a:endParaRPr lang="en-US" b="1" dirty="0">
              <a:solidFill>
                <a:srgbClr val="FF0000"/>
              </a:solidFill>
              <a:latin typeface="Calibri" pitchFamily="34" charset="0"/>
              <a:cs typeface="Calibri" pitchFamily="34" charset="0"/>
            </a:endParaRPr>
          </a:p>
        </p:txBody>
      </p:sp>
      <p:sp>
        <p:nvSpPr>
          <p:cNvPr id="19" name="Rectangle 18"/>
          <p:cNvSpPr/>
          <p:nvPr/>
        </p:nvSpPr>
        <p:spPr>
          <a:xfrm>
            <a:off x="2667000" y="1447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D7</a:t>
            </a:r>
            <a:endParaRPr lang="en-US" sz="1600" b="1" dirty="0">
              <a:solidFill>
                <a:srgbClr val="0000FF"/>
              </a:solidFill>
            </a:endParaRPr>
          </a:p>
        </p:txBody>
      </p:sp>
      <p:sp>
        <p:nvSpPr>
          <p:cNvPr id="20" name="Rectangle 19"/>
          <p:cNvSpPr/>
          <p:nvPr/>
        </p:nvSpPr>
        <p:spPr>
          <a:xfrm>
            <a:off x="3581400" y="1447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D6</a:t>
            </a:r>
            <a:endParaRPr lang="en-US" sz="1600" b="1" dirty="0">
              <a:solidFill>
                <a:srgbClr val="0000FF"/>
              </a:solidFill>
            </a:endParaRPr>
          </a:p>
        </p:txBody>
      </p:sp>
      <p:sp>
        <p:nvSpPr>
          <p:cNvPr id="21" name="Rectangle 20"/>
          <p:cNvSpPr/>
          <p:nvPr/>
        </p:nvSpPr>
        <p:spPr>
          <a:xfrm>
            <a:off x="4495800" y="1447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D5</a:t>
            </a:r>
            <a:endParaRPr lang="en-US" sz="1600" b="1" dirty="0">
              <a:solidFill>
                <a:srgbClr val="0000FF"/>
              </a:solidFill>
            </a:endParaRPr>
          </a:p>
        </p:txBody>
      </p:sp>
      <p:sp>
        <p:nvSpPr>
          <p:cNvPr id="22" name="Rectangle 21"/>
          <p:cNvSpPr/>
          <p:nvPr/>
        </p:nvSpPr>
        <p:spPr>
          <a:xfrm>
            <a:off x="5410200" y="1447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D4</a:t>
            </a:r>
            <a:endParaRPr lang="en-US" sz="1600" b="1" dirty="0">
              <a:solidFill>
                <a:srgbClr val="0000FF"/>
              </a:solidFill>
            </a:endParaRPr>
          </a:p>
        </p:txBody>
      </p:sp>
      <p:sp>
        <p:nvSpPr>
          <p:cNvPr id="23" name="Rectangle 22"/>
          <p:cNvSpPr/>
          <p:nvPr/>
        </p:nvSpPr>
        <p:spPr>
          <a:xfrm>
            <a:off x="6324600" y="1447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D3</a:t>
            </a:r>
            <a:endParaRPr lang="en-US" sz="1600" b="1" dirty="0">
              <a:solidFill>
                <a:srgbClr val="0000FF"/>
              </a:solidFill>
            </a:endParaRPr>
          </a:p>
        </p:txBody>
      </p:sp>
      <p:sp>
        <p:nvSpPr>
          <p:cNvPr id="24" name="Rectangle 23"/>
          <p:cNvSpPr/>
          <p:nvPr/>
        </p:nvSpPr>
        <p:spPr>
          <a:xfrm>
            <a:off x="7239000" y="1447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D2</a:t>
            </a:r>
            <a:endParaRPr lang="en-US" sz="1600" b="1" dirty="0">
              <a:solidFill>
                <a:srgbClr val="0000FF"/>
              </a:solidFill>
            </a:endParaRPr>
          </a:p>
        </p:txBody>
      </p:sp>
      <p:sp>
        <p:nvSpPr>
          <p:cNvPr id="25" name="Rectangle 24"/>
          <p:cNvSpPr/>
          <p:nvPr/>
        </p:nvSpPr>
        <p:spPr>
          <a:xfrm>
            <a:off x="8153400" y="1447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D1</a:t>
            </a:r>
            <a:endParaRPr lang="en-US" sz="1600" b="1" dirty="0">
              <a:solidFill>
                <a:srgbClr val="0000FF"/>
              </a:solidFill>
            </a:endParaRPr>
          </a:p>
        </p:txBody>
      </p:sp>
      <p:sp>
        <p:nvSpPr>
          <p:cNvPr id="26" name="Rectangle 25"/>
          <p:cNvSpPr/>
          <p:nvPr/>
        </p:nvSpPr>
        <p:spPr>
          <a:xfrm>
            <a:off x="9067800" y="1447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D0</a:t>
            </a:r>
            <a:endParaRPr lang="en-US" sz="1600" b="1" dirty="0">
              <a:solidFill>
                <a:srgbClr val="0000FF"/>
              </a:solidFill>
            </a:endParaRPr>
          </a:p>
        </p:txBody>
      </p:sp>
      <p:sp>
        <p:nvSpPr>
          <p:cNvPr id="30" name="Rectangle 29"/>
          <p:cNvSpPr/>
          <p:nvPr/>
        </p:nvSpPr>
        <p:spPr>
          <a:xfrm>
            <a:off x="25146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psw.7</a:t>
            </a:r>
            <a:endParaRPr lang="en-US" sz="1600" b="1" dirty="0">
              <a:solidFill>
                <a:srgbClr val="FF0000"/>
              </a:solidFill>
              <a:latin typeface="Calibri" pitchFamily="34" charset="0"/>
              <a:cs typeface="Calibri" pitchFamily="34" charset="0"/>
            </a:endParaRPr>
          </a:p>
        </p:txBody>
      </p:sp>
      <p:sp>
        <p:nvSpPr>
          <p:cNvPr id="31" name="Rectangle 30"/>
          <p:cNvSpPr/>
          <p:nvPr/>
        </p:nvSpPr>
        <p:spPr>
          <a:xfrm>
            <a:off x="34290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psw.6</a:t>
            </a:r>
          </a:p>
        </p:txBody>
      </p:sp>
      <p:sp>
        <p:nvSpPr>
          <p:cNvPr id="32" name="Rectangle 31"/>
          <p:cNvSpPr/>
          <p:nvPr/>
        </p:nvSpPr>
        <p:spPr>
          <a:xfrm>
            <a:off x="43434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psw.5</a:t>
            </a:r>
          </a:p>
        </p:txBody>
      </p:sp>
      <p:sp>
        <p:nvSpPr>
          <p:cNvPr id="33" name="Rectangle 32"/>
          <p:cNvSpPr/>
          <p:nvPr/>
        </p:nvSpPr>
        <p:spPr>
          <a:xfrm>
            <a:off x="52578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psw.4</a:t>
            </a:r>
            <a:endParaRPr lang="en-US" sz="1600" b="1" dirty="0">
              <a:solidFill>
                <a:srgbClr val="FF0000"/>
              </a:solidFill>
              <a:latin typeface="Calibri" pitchFamily="34" charset="0"/>
              <a:cs typeface="Calibri" pitchFamily="34" charset="0"/>
            </a:endParaRPr>
          </a:p>
        </p:txBody>
      </p:sp>
      <p:sp>
        <p:nvSpPr>
          <p:cNvPr id="34" name="Rectangle 33"/>
          <p:cNvSpPr/>
          <p:nvPr/>
        </p:nvSpPr>
        <p:spPr>
          <a:xfrm>
            <a:off x="61722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psw.3</a:t>
            </a:r>
          </a:p>
        </p:txBody>
      </p:sp>
      <p:sp>
        <p:nvSpPr>
          <p:cNvPr id="35" name="Rectangle 34"/>
          <p:cNvSpPr/>
          <p:nvPr/>
        </p:nvSpPr>
        <p:spPr>
          <a:xfrm>
            <a:off x="70866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psw.2</a:t>
            </a:r>
          </a:p>
        </p:txBody>
      </p:sp>
      <p:sp>
        <p:nvSpPr>
          <p:cNvPr id="36" name="Rectangle 35"/>
          <p:cNvSpPr/>
          <p:nvPr/>
        </p:nvSpPr>
        <p:spPr>
          <a:xfrm>
            <a:off x="80010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psw.1</a:t>
            </a:r>
            <a:endParaRPr lang="en-US" sz="2000" b="1" dirty="0">
              <a:solidFill>
                <a:srgbClr val="FF0000"/>
              </a:solidFill>
              <a:latin typeface="Calibri" pitchFamily="34" charset="0"/>
              <a:cs typeface="Calibri" pitchFamily="34" charset="0"/>
            </a:endParaRPr>
          </a:p>
        </p:txBody>
      </p:sp>
      <p:sp>
        <p:nvSpPr>
          <p:cNvPr id="38" name="Rectangle 37"/>
          <p:cNvSpPr/>
          <p:nvPr/>
        </p:nvSpPr>
        <p:spPr>
          <a:xfrm>
            <a:off x="8915400" y="3276600"/>
            <a:ext cx="914400"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psw.0</a:t>
            </a:r>
          </a:p>
        </p:txBody>
      </p:sp>
      <p:grpSp>
        <p:nvGrpSpPr>
          <p:cNvPr id="41" name="Google Shape;84;p1"/>
          <p:cNvGrpSpPr/>
          <p:nvPr/>
        </p:nvGrpSpPr>
        <p:grpSpPr>
          <a:xfrm>
            <a:off x="76256" y="112129"/>
            <a:ext cx="685745" cy="6517271"/>
            <a:chOff x="14626" y="14712"/>
            <a:chExt cx="538808" cy="6386089"/>
          </a:xfrm>
        </p:grpSpPr>
        <p:pic>
          <p:nvPicPr>
            <p:cNvPr id="42"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4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4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ustDataLst>
      <p:tags r:id="rId1"/>
    </p:custDataLst>
  </p:cSld>
  <p:clrMapOvr>
    <a:masterClrMapping/>
  </p:clrMapOvr>
  <p:transition advTm="205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iterate type="lt">
                                    <p:tmPct val="0"/>
                                  </p:iterate>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grpId="0" nodeType="afterEffect">
                                  <p:stCondLst>
                                    <p:cond delay="0"/>
                                  </p:stCondLst>
                                  <p:iterate type="lt">
                                    <p:tmPct val="0"/>
                                  </p:iterate>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17" presetClass="entr" presetSubtype="10" fill="hold" grpId="0" nodeType="afterEffect">
                                  <p:stCondLst>
                                    <p:cond delay="0"/>
                                  </p:stCondLst>
                                  <p:iterate type="lt">
                                    <p:tmPct val="0"/>
                                  </p:iterate>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0" fill="hold" grpId="0" nodeType="afterEffect">
                                  <p:stCondLst>
                                    <p:cond delay="0"/>
                                  </p:stCondLst>
                                  <p:iterate type="lt">
                                    <p:tmPct val="0"/>
                                  </p:iterate>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strVal val="#ppt_h"/>
                                          </p:val>
                                        </p:tav>
                                        <p:tav tm="100000">
                                          <p:val>
                                            <p:strVal val="#ppt_h"/>
                                          </p:val>
                                        </p:tav>
                                      </p:tavLst>
                                    </p:anim>
                                  </p:childTnLst>
                                </p:cTn>
                              </p:par>
                            </p:childTnLst>
                          </p:cTn>
                        </p:par>
                        <p:par>
                          <p:cTn id="29" fill="hold">
                            <p:stCondLst>
                              <p:cond delay="2000"/>
                            </p:stCondLst>
                            <p:childTnLst>
                              <p:par>
                                <p:cTn id="30" presetID="17" presetClass="entr" presetSubtype="10" fill="hold" grpId="0" nodeType="afterEffect">
                                  <p:stCondLst>
                                    <p:cond delay="0"/>
                                  </p:stCondLst>
                                  <p:iterate type="lt">
                                    <p:tmPct val="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strVal val="#ppt_h"/>
                                          </p:val>
                                        </p:tav>
                                        <p:tav tm="100000">
                                          <p:val>
                                            <p:strVal val="#ppt_h"/>
                                          </p:val>
                                        </p:tav>
                                      </p:tavLst>
                                    </p:anim>
                                  </p:childTnLst>
                                </p:cTn>
                              </p:par>
                            </p:childTnLst>
                          </p:cTn>
                        </p:par>
                        <p:par>
                          <p:cTn id="34" fill="hold">
                            <p:stCondLst>
                              <p:cond delay="2500"/>
                            </p:stCondLst>
                            <p:childTnLst>
                              <p:par>
                                <p:cTn id="35" presetID="17" presetClass="entr" presetSubtype="10" fill="hold" grpId="0" nodeType="afterEffect">
                                  <p:stCondLst>
                                    <p:cond delay="0"/>
                                  </p:stCondLst>
                                  <p:iterate type="lt">
                                    <p:tmPct val="0"/>
                                  </p:iterate>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10" fill="hold" grpId="0" nodeType="afterEffect">
                                  <p:stCondLst>
                                    <p:cond delay="0"/>
                                  </p:stCondLst>
                                  <p:iterate type="lt">
                                    <p:tmPct val="0"/>
                                  </p:iterate>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strVal val="#ppt_h"/>
                                          </p:val>
                                        </p:tav>
                                        <p:tav tm="100000">
                                          <p:val>
                                            <p:strVal val="#ppt_h"/>
                                          </p:val>
                                        </p:tav>
                                      </p:tavLst>
                                    </p:anim>
                                  </p:childTnLst>
                                </p:cTn>
                              </p:par>
                            </p:childTnLst>
                          </p:cTn>
                        </p:par>
                        <p:par>
                          <p:cTn id="44" fill="hold">
                            <p:stCondLst>
                              <p:cond delay="3500"/>
                            </p:stCondLst>
                            <p:childTnLst>
                              <p:par>
                                <p:cTn id="45" presetID="17" presetClass="entr" presetSubtype="10" fill="hold" grpId="0" nodeType="afterEffect">
                                  <p:stCondLst>
                                    <p:cond delay="0"/>
                                  </p:stCondLst>
                                  <p:iterate type="lt">
                                    <p:tmPct val="0"/>
                                  </p:iterate>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iterate type="lt">
                                    <p:tmPct val="5000"/>
                                  </p:iterate>
                                  <p:childTnLst>
                                    <p:set>
                                      <p:cBhvr>
                                        <p:cTn id="52" dur="1" fill="hold">
                                          <p:stCondLst>
                                            <p:cond delay="0"/>
                                          </p:stCondLst>
                                        </p:cTn>
                                        <p:tgtEl>
                                          <p:spTgt spid="38"/>
                                        </p:tgtEl>
                                        <p:attrNameLst>
                                          <p:attrName>style.visibility</p:attrName>
                                        </p:attrNameLst>
                                      </p:cBhvr>
                                      <p:to>
                                        <p:strVal val="visible"/>
                                      </p:to>
                                    </p:set>
                                    <p:anim calcmode="lin" valueType="num">
                                      <p:cBhvr>
                                        <p:cTn id="53" dur="1000" fill="hold"/>
                                        <p:tgtEl>
                                          <p:spTgt spid="38"/>
                                        </p:tgtEl>
                                        <p:attrNameLst>
                                          <p:attrName>ppt_w</p:attrName>
                                        </p:attrNameLst>
                                      </p:cBhvr>
                                      <p:tavLst>
                                        <p:tav tm="0">
                                          <p:val>
                                            <p:fltVal val="0"/>
                                          </p:val>
                                        </p:tav>
                                        <p:tav tm="100000">
                                          <p:val>
                                            <p:strVal val="#ppt_w"/>
                                          </p:val>
                                        </p:tav>
                                      </p:tavLst>
                                    </p:anim>
                                    <p:anim calcmode="lin" valueType="num">
                                      <p:cBhvr>
                                        <p:cTn id="54" dur="1000" fill="hold"/>
                                        <p:tgtEl>
                                          <p:spTgt spid="38"/>
                                        </p:tgtEl>
                                        <p:attrNameLst>
                                          <p:attrName>ppt_h</p:attrName>
                                        </p:attrNameLst>
                                      </p:cBhvr>
                                      <p:tavLst>
                                        <p:tav tm="0">
                                          <p:val>
                                            <p:fltVal val="0"/>
                                          </p:val>
                                        </p:tav>
                                        <p:tav tm="100000">
                                          <p:val>
                                            <p:strVal val="#ppt_h"/>
                                          </p:val>
                                        </p:tav>
                                      </p:tavLst>
                                    </p:anim>
                                    <p:anim calcmode="lin" valueType="num">
                                      <p:cBhvr>
                                        <p:cTn id="55" dur="1000" fill="hold"/>
                                        <p:tgtEl>
                                          <p:spTgt spid="38"/>
                                        </p:tgtEl>
                                        <p:attrNameLst>
                                          <p:attrName>style.rotation</p:attrName>
                                        </p:attrNameLst>
                                      </p:cBhvr>
                                      <p:tavLst>
                                        <p:tav tm="0">
                                          <p:val>
                                            <p:fltVal val="90"/>
                                          </p:val>
                                        </p:tav>
                                        <p:tav tm="100000">
                                          <p:val>
                                            <p:fltVal val="0"/>
                                          </p:val>
                                        </p:tav>
                                      </p:tavLst>
                                    </p:anim>
                                    <p:animEffect transition="in" filter="fade">
                                      <p:cBhvr>
                                        <p:cTn id="56" dur="1000"/>
                                        <p:tgtEl>
                                          <p:spTgt spid="38"/>
                                        </p:tgtEl>
                                      </p:cBhvr>
                                    </p:animEffect>
                                  </p:childTnLst>
                                </p:cTn>
                              </p:par>
                            </p:childTnLst>
                          </p:cTn>
                        </p:par>
                        <p:par>
                          <p:cTn id="57" fill="hold">
                            <p:stCondLst>
                              <p:cond delay="1200"/>
                            </p:stCondLst>
                            <p:childTnLst>
                              <p:par>
                                <p:cTn id="58" presetID="31" presetClass="entr" presetSubtype="0" fill="hold" grpId="0" nodeType="afterEffect">
                                  <p:stCondLst>
                                    <p:cond delay="0"/>
                                  </p:stCondLst>
                                  <p:iterate type="lt">
                                    <p:tmPct val="5000"/>
                                  </p:iterate>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 calcmode="lin" valueType="num">
                                      <p:cBhvr>
                                        <p:cTn id="62" dur="500" fill="hold"/>
                                        <p:tgtEl>
                                          <p:spTgt spid="36"/>
                                        </p:tgtEl>
                                        <p:attrNameLst>
                                          <p:attrName>style.rotation</p:attrName>
                                        </p:attrNameLst>
                                      </p:cBhvr>
                                      <p:tavLst>
                                        <p:tav tm="0">
                                          <p:val>
                                            <p:fltVal val="90"/>
                                          </p:val>
                                        </p:tav>
                                        <p:tav tm="100000">
                                          <p:val>
                                            <p:fltVal val="0"/>
                                          </p:val>
                                        </p:tav>
                                      </p:tavLst>
                                    </p:anim>
                                    <p:animEffect transition="in" filter="fade">
                                      <p:cBhvr>
                                        <p:cTn id="63" dur="500"/>
                                        <p:tgtEl>
                                          <p:spTgt spid="36"/>
                                        </p:tgtEl>
                                      </p:cBhvr>
                                    </p:animEffect>
                                  </p:childTnLst>
                                </p:cTn>
                              </p:par>
                            </p:childTnLst>
                          </p:cTn>
                        </p:par>
                        <p:par>
                          <p:cTn id="64" fill="hold">
                            <p:stCondLst>
                              <p:cond delay="1800"/>
                            </p:stCondLst>
                            <p:childTnLst>
                              <p:par>
                                <p:cTn id="65" presetID="31" presetClass="entr" presetSubtype="0" fill="hold" grpId="0" nodeType="afterEffect">
                                  <p:stCondLst>
                                    <p:cond delay="0"/>
                                  </p:stCondLst>
                                  <p:iterate type="lt">
                                    <p:tmPct val="5000"/>
                                  </p:iterate>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 calcmode="lin" valueType="num">
                                      <p:cBhvr>
                                        <p:cTn id="69" dur="500" fill="hold"/>
                                        <p:tgtEl>
                                          <p:spTgt spid="35"/>
                                        </p:tgtEl>
                                        <p:attrNameLst>
                                          <p:attrName>style.rotation</p:attrName>
                                        </p:attrNameLst>
                                      </p:cBhvr>
                                      <p:tavLst>
                                        <p:tav tm="0">
                                          <p:val>
                                            <p:fltVal val="90"/>
                                          </p:val>
                                        </p:tav>
                                        <p:tav tm="100000">
                                          <p:val>
                                            <p:fltVal val="0"/>
                                          </p:val>
                                        </p:tav>
                                      </p:tavLst>
                                    </p:anim>
                                    <p:animEffect transition="in" filter="fade">
                                      <p:cBhvr>
                                        <p:cTn id="70" dur="500"/>
                                        <p:tgtEl>
                                          <p:spTgt spid="35"/>
                                        </p:tgtEl>
                                      </p:cBhvr>
                                    </p:animEffect>
                                  </p:childTnLst>
                                </p:cTn>
                              </p:par>
                            </p:childTnLst>
                          </p:cTn>
                        </p:par>
                        <p:par>
                          <p:cTn id="71" fill="hold">
                            <p:stCondLst>
                              <p:cond delay="2400"/>
                            </p:stCondLst>
                            <p:childTnLst>
                              <p:par>
                                <p:cTn id="72" presetID="31" presetClass="entr" presetSubtype="0" fill="hold" grpId="0" nodeType="afterEffect">
                                  <p:stCondLst>
                                    <p:cond delay="0"/>
                                  </p:stCondLst>
                                  <p:iterate type="lt">
                                    <p:tmPct val="5000"/>
                                  </p:iterate>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 calcmode="lin" valueType="num">
                                      <p:cBhvr>
                                        <p:cTn id="76" dur="500" fill="hold"/>
                                        <p:tgtEl>
                                          <p:spTgt spid="34"/>
                                        </p:tgtEl>
                                        <p:attrNameLst>
                                          <p:attrName>style.rotation</p:attrName>
                                        </p:attrNameLst>
                                      </p:cBhvr>
                                      <p:tavLst>
                                        <p:tav tm="0">
                                          <p:val>
                                            <p:fltVal val="90"/>
                                          </p:val>
                                        </p:tav>
                                        <p:tav tm="100000">
                                          <p:val>
                                            <p:fltVal val="0"/>
                                          </p:val>
                                        </p:tav>
                                      </p:tavLst>
                                    </p:anim>
                                    <p:animEffect transition="in" filter="fade">
                                      <p:cBhvr>
                                        <p:cTn id="77" dur="500"/>
                                        <p:tgtEl>
                                          <p:spTgt spid="34"/>
                                        </p:tgtEl>
                                      </p:cBhvr>
                                    </p:animEffect>
                                  </p:childTnLst>
                                </p:cTn>
                              </p:par>
                            </p:childTnLst>
                          </p:cTn>
                        </p:par>
                        <p:par>
                          <p:cTn id="78" fill="hold">
                            <p:stCondLst>
                              <p:cond delay="3000"/>
                            </p:stCondLst>
                            <p:childTnLst>
                              <p:par>
                                <p:cTn id="79" presetID="31" presetClass="entr" presetSubtype="0" fill="hold" grpId="0" nodeType="afterEffect">
                                  <p:stCondLst>
                                    <p:cond delay="0"/>
                                  </p:stCondLst>
                                  <p:iterate type="lt">
                                    <p:tmPct val="5000"/>
                                  </p:iterate>
                                  <p:childTnLst>
                                    <p:set>
                                      <p:cBhvr>
                                        <p:cTn id="80" dur="1" fill="hold">
                                          <p:stCondLst>
                                            <p:cond delay="0"/>
                                          </p:stCondLst>
                                        </p:cTn>
                                        <p:tgtEl>
                                          <p:spTgt spid="33"/>
                                        </p:tgtEl>
                                        <p:attrNameLst>
                                          <p:attrName>style.visibility</p:attrName>
                                        </p:attrNameLst>
                                      </p:cBhvr>
                                      <p:to>
                                        <p:strVal val="visible"/>
                                      </p:to>
                                    </p:set>
                                    <p:anim calcmode="lin" valueType="num">
                                      <p:cBhvr>
                                        <p:cTn id="81" dur="500" fill="hold"/>
                                        <p:tgtEl>
                                          <p:spTgt spid="33"/>
                                        </p:tgtEl>
                                        <p:attrNameLst>
                                          <p:attrName>ppt_w</p:attrName>
                                        </p:attrNameLst>
                                      </p:cBhvr>
                                      <p:tavLst>
                                        <p:tav tm="0">
                                          <p:val>
                                            <p:fltVal val="0"/>
                                          </p:val>
                                        </p:tav>
                                        <p:tav tm="100000">
                                          <p:val>
                                            <p:strVal val="#ppt_w"/>
                                          </p:val>
                                        </p:tav>
                                      </p:tavLst>
                                    </p:anim>
                                    <p:anim calcmode="lin" valueType="num">
                                      <p:cBhvr>
                                        <p:cTn id="82" dur="500" fill="hold"/>
                                        <p:tgtEl>
                                          <p:spTgt spid="33"/>
                                        </p:tgtEl>
                                        <p:attrNameLst>
                                          <p:attrName>ppt_h</p:attrName>
                                        </p:attrNameLst>
                                      </p:cBhvr>
                                      <p:tavLst>
                                        <p:tav tm="0">
                                          <p:val>
                                            <p:fltVal val="0"/>
                                          </p:val>
                                        </p:tav>
                                        <p:tav tm="100000">
                                          <p:val>
                                            <p:strVal val="#ppt_h"/>
                                          </p:val>
                                        </p:tav>
                                      </p:tavLst>
                                    </p:anim>
                                    <p:anim calcmode="lin" valueType="num">
                                      <p:cBhvr>
                                        <p:cTn id="83" dur="500" fill="hold"/>
                                        <p:tgtEl>
                                          <p:spTgt spid="33"/>
                                        </p:tgtEl>
                                        <p:attrNameLst>
                                          <p:attrName>style.rotation</p:attrName>
                                        </p:attrNameLst>
                                      </p:cBhvr>
                                      <p:tavLst>
                                        <p:tav tm="0">
                                          <p:val>
                                            <p:fltVal val="90"/>
                                          </p:val>
                                        </p:tav>
                                        <p:tav tm="100000">
                                          <p:val>
                                            <p:fltVal val="0"/>
                                          </p:val>
                                        </p:tav>
                                      </p:tavLst>
                                    </p:anim>
                                    <p:animEffect transition="in" filter="fade">
                                      <p:cBhvr>
                                        <p:cTn id="84" dur="500"/>
                                        <p:tgtEl>
                                          <p:spTgt spid="33"/>
                                        </p:tgtEl>
                                      </p:cBhvr>
                                    </p:animEffect>
                                  </p:childTnLst>
                                </p:cTn>
                              </p:par>
                            </p:childTnLst>
                          </p:cTn>
                        </p:par>
                        <p:par>
                          <p:cTn id="85" fill="hold">
                            <p:stCondLst>
                              <p:cond delay="3600"/>
                            </p:stCondLst>
                            <p:childTnLst>
                              <p:par>
                                <p:cTn id="86" presetID="31" presetClass="entr" presetSubtype="0" fill="hold" grpId="0" nodeType="afterEffect">
                                  <p:stCondLst>
                                    <p:cond delay="0"/>
                                  </p:stCondLst>
                                  <p:iterate type="lt">
                                    <p:tmPct val="5000"/>
                                  </p:iterate>
                                  <p:childTnLst>
                                    <p:set>
                                      <p:cBhvr>
                                        <p:cTn id="87" dur="1" fill="hold">
                                          <p:stCondLst>
                                            <p:cond delay="0"/>
                                          </p:stCondLst>
                                        </p:cTn>
                                        <p:tgtEl>
                                          <p:spTgt spid="32"/>
                                        </p:tgtEl>
                                        <p:attrNameLst>
                                          <p:attrName>style.visibility</p:attrName>
                                        </p:attrNameLst>
                                      </p:cBhvr>
                                      <p:to>
                                        <p:strVal val="visible"/>
                                      </p:to>
                                    </p:set>
                                    <p:anim calcmode="lin" valueType="num">
                                      <p:cBhvr>
                                        <p:cTn id="88" dur="500" fill="hold"/>
                                        <p:tgtEl>
                                          <p:spTgt spid="32"/>
                                        </p:tgtEl>
                                        <p:attrNameLst>
                                          <p:attrName>ppt_w</p:attrName>
                                        </p:attrNameLst>
                                      </p:cBhvr>
                                      <p:tavLst>
                                        <p:tav tm="0">
                                          <p:val>
                                            <p:fltVal val="0"/>
                                          </p:val>
                                        </p:tav>
                                        <p:tav tm="100000">
                                          <p:val>
                                            <p:strVal val="#ppt_w"/>
                                          </p:val>
                                        </p:tav>
                                      </p:tavLst>
                                    </p:anim>
                                    <p:anim calcmode="lin" valueType="num">
                                      <p:cBhvr>
                                        <p:cTn id="89" dur="500" fill="hold"/>
                                        <p:tgtEl>
                                          <p:spTgt spid="32"/>
                                        </p:tgtEl>
                                        <p:attrNameLst>
                                          <p:attrName>ppt_h</p:attrName>
                                        </p:attrNameLst>
                                      </p:cBhvr>
                                      <p:tavLst>
                                        <p:tav tm="0">
                                          <p:val>
                                            <p:fltVal val="0"/>
                                          </p:val>
                                        </p:tav>
                                        <p:tav tm="100000">
                                          <p:val>
                                            <p:strVal val="#ppt_h"/>
                                          </p:val>
                                        </p:tav>
                                      </p:tavLst>
                                    </p:anim>
                                    <p:anim calcmode="lin" valueType="num">
                                      <p:cBhvr>
                                        <p:cTn id="90" dur="500" fill="hold"/>
                                        <p:tgtEl>
                                          <p:spTgt spid="32"/>
                                        </p:tgtEl>
                                        <p:attrNameLst>
                                          <p:attrName>style.rotation</p:attrName>
                                        </p:attrNameLst>
                                      </p:cBhvr>
                                      <p:tavLst>
                                        <p:tav tm="0">
                                          <p:val>
                                            <p:fltVal val="90"/>
                                          </p:val>
                                        </p:tav>
                                        <p:tav tm="100000">
                                          <p:val>
                                            <p:fltVal val="0"/>
                                          </p:val>
                                        </p:tav>
                                      </p:tavLst>
                                    </p:anim>
                                    <p:animEffect transition="in" filter="fade">
                                      <p:cBhvr>
                                        <p:cTn id="91" dur="500"/>
                                        <p:tgtEl>
                                          <p:spTgt spid="32"/>
                                        </p:tgtEl>
                                      </p:cBhvr>
                                    </p:animEffect>
                                  </p:childTnLst>
                                </p:cTn>
                              </p:par>
                            </p:childTnLst>
                          </p:cTn>
                        </p:par>
                        <p:par>
                          <p:cTn id="92" fill="hold">
                            <p:stCondLst>
                              <p:cond delay="4200"/>
                            </p:stCondLst>
                            <p:childTnLst>
                              <p:par>
                                <p:cTn id="93" presetID="31" presetClass="entr" presetSubtype="0" fill="hold" grpId="0" nodeType="afterEffect">
                                  <p:stCondLst>
                                    <p:cond delay="0"/>
                                  </p:stCondLst>
                                  <p:iterate type="lt">
                                    <p:tmPct val="5000"/>
                                  </p:iterate>
                                  <p:childTnLst>
                                    <p:set>
                                      <p:cBhvr>
                                        <p:cTn id="94" dur="1" fill="hold">
                                          <p:stCondLst>
                                            <p:cond delay="0"/>
                                          </p:stCondLst>
                                        </p:cTn>
                                        <p:tgtEl>
                                          <p:spTgt spid="31"/>
                                        </p:tgtEl>
                                        <p:attrNameLst>
                                          <p:attrName>style.visibility</p:attrName>
                                        </p:attrNameLst>
                                      </p:cBhvr>
                                      <p:to>
                                        <p:strVal val="visible"/>
                                      </p:to>
                                    </p:set>
                                    <p:anim calcmode="lin" valueType="num">
                                      <p:cBhvr>
                                        <p:cTn id="95" dur="500" fill="hold"/>
                                        <p:tgtEl>
                                          <p:spTgt spid="31"/>
                                        </p:tgtEl>
                                        <p:attrNameLst>
                                          <p:attrName>ppt_w</p:attrName>
                                        </p:attrNameLst>
                                      </p:cBhvr>
                                      <p:tavLst>
                                        <p:tav tm="0">
                                          <p:val>
                                            <p:fltVal val="0"/>
                                          </p:val>
                                        </p:tav>
                                        <p:tav tm="100000">
                                          <p:val>
                                            <p:strVal val="#ppt_w"/>
                                          </p:val>
                                        </p:tav>
                                      </p:tavLst>
                                    </p:anim>
                                    <p:anim calcmode="lin" valueType="num">
                                      <p:cBhvr>
                                        <p:cTn id="96" dur="500" fill="hold"/>
                                        <p:tgtEl>
                                          <p:spTgt spid="31"/>
                                        </p:tgtEl>
                                        <p:attrNameLst>
                                          <p:attrName>ppt_h</p:attrName>
                                        </p:attrNameLst>
                                      </p:cBhvr>
                                      <p:tavLst>
                                        <p:tav tm="0">
                                          <p:val>
                                            <p:fltVal val="0"/>
                                          </p:val>
                                        </p:tav>
                                        <p:tav tm="100000">
                                          <p:val>
                                            <p:strVal val="#ppt_h"/>
                                          </p:val>
                                        </p:tav>
                                      </p:tavLst>
                                    </p:anim>
                                    <p:anim calcmode="lin" valueType="num">
                                      <p:cBhvr>
                                        <p:cTn id="97" dur="500" fill="hold"/>
                                        <p:tgtEl>
                                          <p:spTgt spid="31"/>
                                        </p:tgtEl>
                                        <p:attrNameLst>
                                          <p:attrName>style.rotation</p:attrName>
                                        </p:attrNameLst>
                                      </p:cBhvr>
                                      <p:tavLst>
                                        <p:tav tm="0">
                                          <p:val>
                                            <p:fltVal val="90"/>
                                          </p:val>
                                        </p:tav>
                                        <p:tav tm="100000">
                                          <p:val>
                                            <p:fltVal val="0"/>
                                          </p:val>
                                        </p:tav>
                                      </p:tavLst>
                                    </p:anim>
                                    <p:animEffect transition="in" filter="fade">
                                      <p:cBhvr>
                                        <p:cTn id="98" dur="500"/>
                                        <p:tgtEl>
                                          <p:spTgt spid="31"/>
                                        </p:tgtEl>
                                      </p:cBhvr>
                                    </p:animEffect>
                                  </p:childTnLst>
                                </p:cTn>
                              </p:par>
                            </p:childTnLst>
                          </p:cTn>
                        </p:par>
                        <p:par>
                          <p:cTn id="99" fill="hold">
                            <p:stCondLst>
                              <p:cond delay="4800"/>
                            </p:stCondLst>
                            <p:childTnLst>
                              <p:par>
                                <p:cTn id="100" presetID="31" presetClass="entr" presetSubtype="0" fill="hold" grpId="0" nodeType="afterEffect">
                                  <p:stCondLst>
                                    <p:cond delay="0"/>
                                  </p:stCondLst>
                                  <p:iterate type="lt">
                                    <p:tmPct val="5000"/>
                                  </p:iterate>
                                  <p:childTnLst>
                                    <p:set>
                                      <p:cBhvr>
                                        <p:cTn id="101" dur="1" fill="hold">
                                          <p:stCondLst>
                                            <p:cond delay="0"/>
                                          </p:stCondLst>
                                        </p:cTn>
                                        <p:tgtEl>
                                          <p:spTgt spid="30"/>
                                        </p:tgtEl>
                                        <p:attrNameLst>
                                          <p:attrName>style.visibility</p:attrName>
                                        </p:attrNameLst>
                                      </p:cBhvr>
                                      <p:to>
                                        <p:strVal val="visible"/>
                                      </p:to>
                                    </p:set>
                                    <p:anim calcmode="lin" valueType="num">
                                      <p:cBhvr>
                                        <p:cTn id="102" dur="500" fill="hold"/>
                                        <p:tgtEl>
                                          <p:spTgt spid="30"/>
                                        </p:tgtEl>
                                        <p:attrNameLst>
                                          <p:attrName>ppt_w</p:attrName>
                                        </p:attrNameLst>
                                      </p:cBhvr>
                                      <p:tavLst>
                                        <p:tav tm="0">
                                          <p:val>
                                            <p:fltVal val="0"/>
                                          </p:val>
                                        </p:tav>
                                        <p:tav tm="100000">
                                          <p:val>
                                            <p:strVal val="#ppt_w"/>
                                          </p:val>
                                        </p:tav>
                                      </p:tavLst>
                                    </p:anim>
                                    <p:anim calcmode="lin" valueType="num">
                                      <p:cBhvr>
                                        <p:cTn id="103" dur="500" fill="hold"/>
                                        <p:tgtEl>
                                          <p:spTgt spid="30"/>
                                        </p:tgtEl>
                                        <p:attrNameLst>
                                          <p:attrName>ppt_h</p:attrName>
                                        </p:attrNameLst>
                                      </p:cBhvr>
                                      <p:tavLst>
                                        <p:tav tm="0">
                                          <p:val>
                                            <p:fltVal val="0"/>
                                          </p:val>
                                        </p:tav>
                                        <p:tav tm="100000">
                                          <p:val>
                                            <p:strVal val="#ppt_h"/>
                                          </p:val>
                                        </p:tav>
                                      </p:tavLst>
                                    </p:anim>
                                    <p:anim calcmode="lin" valueType="num">
                                      <p:cBhvr>
                                        <p:cTn id="104" dur="500" fill="hold"/>
                                        <p:tgtEl>
                                          <p:spTgt spid="30"/>
                                        </p:tgtEl>
                                        <p:attrNameLst>
                                          <p:attrName>style.rotation</p:attrName>
                                        </p:attrNameLst>
                                      </p:cBhvr>
                                      <p:tavLst>
                                        <p:tav tm="0">
                                          <p:val>
                                            <p:fltVal val="90"/>
                                          </p:val>
                                        </p:tav>
                                        <p:tav tm="100000">
                                          <p:val>
                                            <p:fltVal val="0"/>
                                          </p:val>
                                        </p:tav>
                                      </p:tavLst>
                                    </p:anim>
                                    <p:animEffect transition="in" filter="fade">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18"/>
                                        </p:tgtEl>
                                        <p:attrNameLst>
                                          <p:attrName>style.visibility</p:attrName>
                                        </p:attrNameLst>
                                      </p:cBhvr>
                                      <p:to>
                                        <p:strVal val="visible"/>
                                      </p:to>
                                    </p:set>
                                    <p:anim calcmode="lin" valueType="num">
                                      <p:cBhvr additive="base">
                                        <p:cTn id="110" dur="500" fill="hold"/>
                                        <p:tgtEl>
                                          <p:spTgt spid="18"/>
                                        </p:tgtEl>
                                        <p:attrNameLst>
                                          <p:attrName>ppt_x</p:attrName>
                                        </p:attrNameLst>
                                      </p:cBhvr>
                                      <p:tavLst>
                                        <p:tav tm="0">
                                          <p:val>
                                            <p:strVal val="0-#ppt_w/2"/>
                                          </p:val>
                                        </p:tav>
                                        <p:tav tm="100000">
                                          <p:val>
                                            <p:strVal val="#ppt_x"/>
                                          </p:val>
                                        </p:tav>
                                      </p:tavLst>
                                    </p:anim>
                                    <p:anim calcmode="lin" valueType="num">
                                      <p:cBhvr additive="base">
                                        <p:cTn id="111" dur="500" fill="hold"/>
                                        <p:tgtEl>
                                          <p:spTgt spid="18"/>
                                        </p:tgtEl>
                                        <p:attrNameLst>
                                          <p:attrName>ppt_y</p:attrName>
                                        </p:attrNameLst>
                                      </p:cBhvr>
                                      <p:tavLst>
                                        <p:tav tm="0">
                                          <p:val>
                                            <p:strVal val="#ppt_y"/>
                                          </p:val>
                                        </p:tav>
                                        <p:tav tm="100000">
                                          <p:val>
                                            <p:strVal val="#ppt_y"/>
                                          </p:val>
                                        </p:tav>
                                      </p:tavLst>
                                    </p:anim>
                                  </p:childTnLst>
                                </p:cTn>
                              </p:par>
                            </p:childTnLst>
                          </p:cTn>
                        </p:par>
                        <p:par>
                          <p:cTn id="112" fill="hold">
                            <p:stCondLst>
                              <p:cond delay="500"/>
                            </p:stCondLst>
                            <p:childTnLst>
                              <p:par>
                                <p:cTn id="113" presetID="2" presetClass="entr" presetSubtype="8" fill="hold" grpId="0" nodeType="after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additive="base">
                                        <p:cTn id="115" dur="500" fill="hold"/>
                                        <p:tgtEl>
                                          <p:spTgt spid="17"/>
                                        </p:tgtEl>
                                        <p:attrNameLst>
                                          <p:attrName>ppt_x</p:attrName>
                                        </p:attrNameLst>
                                      </p:cBhvr>
                                      <p:tavLst>
                                        <p:tav tm="0">
                                          <p:val>
                                            <p:strVal val="0-#ppt_w/2"/>
                                          </p:val>
                                        </p:tav>
                                        <p:tav tm="100000">
                                          <p:val>
                                            <p:strVal val="#ppt_x"/>
                                          </p:val>
                                        </p:tav>
                                      </p:tavLst>
                                    </p:anim>
                                    <p:anim calcmode="lin" valueType="num">
                                      <p:cBhvr additive="base">
                                        <p:cTn id="116" dur="500" fill="hold"/>
                                        <p:tgtEl>
                                          <p:spTgt spid="17"/>
                                        </p:tgtEl>
                                        <p:attrNameLst>
                                          <p:attrName>ppt_y</p:attrName>
                                        </p:attrNameLst>
                                      </p:cBhvr>
                                      <p:tavLst>
                                        <p:tav tm="0">
                                          <p:val>
                                            <p:strVal val="#ppt_y"/>
                                          </p:val>
                                        </p:tav>
                                        <p:tav tm="100000">
                                          <p:val>
                                            <p:strVal val="#ppt_y"/>
                                          </p:val>
                                        </p:tav>
                                      </p:tavLst>
                                    </p:anim>
                                  </p:childTnLst>
                                </p:cTn>
                              </p:par>
                            </p:childTnLst>
                          </p:cTn>
                        </p:par>
                        <p:par>
                          <p:cTn id="117" fill="hold">
                            <p:stCondLst>
                              <p:cond delay="1000"/>
                            </p:stCondLst>
                            <p:childTnLst>
                              <p:par>
                                <p:cTn id="118" presetID="2" presetClass="entr" presetSubtype="8"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0-#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1500"/>
                            </p:stCondLst>
                            <p:childTnLst>
                              <p:par>
                                <p:cTn id="123" presetID="2" presetClass="entr" presetSubtype="8" fill="hold" grpId="0" nodeType="afterEffect">
                                  <p:stCondLst>
                                    <p:cond delay="0"/>
                                  </p:stCondLst>
                                  <p:childTnLst>
                                    <p:set>
                                      <p:cBhvr>
                                        <p:cTn id="124" dur="1" fill="hold">
                                          <p:stCondLst>
                                            <p:cond delay="0"/>
                                          </p:stCondLst>
                                        </p:cTn>
                                        <p:tgtEl>
                                          <p:spTgt spid="15"/>
                                        </p:tgtEl>
                                        <p:attrNameLst>
                                          <p:attrName>style.visibility</p:attrName>
                                        </p:attrNameLst>
                                      </p:cBhvr>
                                      <p:to>
                                        <p:strVal val="visible"/>
                                      </p:to>
                                    </p:set>
                                    <p:anim calcmode="lin" valueType="num">
                                      <p:cBhvr additive="base">
                                        <p:cTn id="125" dur="500" fill="hold"/>
                                        <p:tgtEl>
                                          <p:spTgt spid="15"/>
                                        </p:tgtEl>
                                        <p:attrNameLst>
                                          <p:attrName>ppt_x</p:attrName>
                                        </p:attrNameLst>
                                      </p:cBhvr>
                                      <p:tavLst>
                                        <p:tav tm="0">
                                          <p:val>
                                            <p:strVal val="0-#ppt_w/2"/>
                                          </p:val>
                                        </p:tav>
                                        <p:tav tm="100000">
                                          <p:val>
                                            <p:strVal val="#ppt_x"/>
                                          </p:val>
                                        </p:tav>
                                      </p:tavLst>
                                    </p:anim>
                                    <p:anim calcmode="lin" valueType="num">
                                      <p:cBhvr additive="base">
                                        <p:cTn id="126" dur="500" fill="hold"/>
                                        <p:tgtEl>
                                          <p:spTgt spid="15"/>
                                        </p:tgtEl>
                                        <p:attrNameLst>
                                          <p:attrName>ppt_y</p:attrName>
                                        </p:attrNameLst>
                                      </p:cBhvr>
                                      <p:tavLst>
                                        <p:tav tm="0">
                                          <p:val>
                                            <p:strVal val="#ppt_y"/>
                                          </p:val>
                                        </p:tav>
                                        <p:tav tm="100000">
                                          <p:val>
                                            <p:strVal val="#ppt_y"/>
                                          </p:val>
                                        </p:tav>
                                      </p:tavLst>
                                    </p:anim>
                                  </p:childTnLst>
                                </p:cTn>
                              </p:par>
                            </p:childTnLst>
                          </p:cTn>
                        </p:par>
                        <p:par>
                          <p:cTn id="127" fill="hold">
                            <p:stCondLst>
                              <p:cond delay="2000"/>
                            </p:stCondLst>
                            <p:childTnLst>
                              <p:par>
                                <p:cTn id="128" presetID="2" presetClass="entr" presetSubtype="8" fill="hold" grpId="0" nodeType="afterEffect">
                                  <p:stCondLst>
                                    <p:cond delay="0"/>
                                  </p:stCondLst>
                                  <p:childTnLst>
                                    <p:set>
                                      <p:cBhvr>
                                        <p:cTn id="129" dur="1" fill="hold">
                                          <p:stCondLst>
                                            <p:cond delay="0"/>
                                          </p:stCondLst>
                                        </p:cTn>
                                        <p:tgtEl>
                                          <p:spTgt spid="14"/>
                                        </p:tgtEl>
                                        <p:attrNameLst>
                                          <p:attrName>style.visibility</p:attrName>
                                        </p:attrNameLst>
                                      </p:cBhvr>
                                      <p:to>
                                        <p:strVal val="visible"/>
                                      </p:to>
                                    </p:set>
                                    <p:anim calcmode="lin" valueType="num">
                                      <p:cBhvr additive="base">
                                        <p:cTn id="130" dur="500" fill="hold"/>
                                        <p:tgtEl>
                                          <p:spTgt spid="14"/>
                                        </p:tgtEl>
                                        <p:attrNameLst>
                                          <p:attrName>ppt_x</p:attrName>
                                        </p:attrNameLst>
                                      </p:cBhvr>
                                      <p:tavLst>
                                        <p:tav tm="0">
                                          <p:val>
                                            <p:strVal val="0-#ppt_w/2"/>
                                          </p:val>
                                        </p:tav>
                                        <p:tav tm="100000">
                                          <p:val>
                                            <p:strVal val="#ppt_x"/>
                                          </p:val>
                                        </p:tav>
                                      </p:tavLst>
                                    </p:anim>
                                    <p:anim calcmode="lin" valueType="num">
                                      <p:cBhvr additive="base">
                                        <p:cTn id="131" dur="500" fill="hold"/>
                                        <p:tgtEl>
                                          <p:spTgt spid="14"/>
                                        </p:tgtEl>
                                        <p:attrNameLst>
                                          <p:attrName>ppt_y</p:attrName>
                                        </p:attrNameLst>
                                      </p:cBhvr>
                                      <p:tavLst>
                                        <p:tav tm="0">
                                          <p:val>
                                            <p:strVal val="#ppt_y"/>
                                          </p:val>
                                        </p:tav>
                                        <p:tav tm="100000">
                                          <p:val>
                                            <p:strVal val="#ppt_y"/>
                                          </p:val>
                                        </p:tav>
                                      </p:tavLst>
                                    </p:anim>
                                  </p:childTnLst>
                                </p:cTn>
                              </p:par>
                            </p:childTnLst>
                          </p:cTn>
                        </p:par>
                        <p:par>
                          <p:cTn id="132" fill="hold">
                            <p:stCondLst>
                              <p:cond delay="2500"/>
                            </p:stCondLst>
                            <p:childTnLst>
                              <p:par>
                                <p:cTn id="133" presetID="2" presetClass="entr" presetSubtype="8" fill="hold" grpId="0" nodeType="afterEffect">
                                  <p:stCondLst>
                                    <p:cond delay="0"/>
                                  </p:stCondLst>
                                  <p:childTnLst>
                                    <p:set>
                                      <p:cBhvr>
                                        <p:cTn id="134" dur="1" fill="hold">
                                          <p:stCondLst>
                                            <p:cond delay="0"/>
                                          </p:stCondLst>
                                        </p:cTn>
                                        <p:tgtEl>
                                          <p:spTgt spid="13"/>
                                        </p:tgtEl>
                                        <p:attrNameLst>
                                          <p:attrName>style.visibility</p:attrName>
                                        </p:attrNameLst>
                                      </p:cBhvr>
                                      <p:to>
                                        <p:strVal val="visible"/>
                                      </p:to>
                                    </p:set>
                                    <p:anim calcmode="lin" valueType="num">
                                      <p:cBhvr additive="base">
                                        <p:cTn id="135" dur="500" fill="hold"/>
                                        <p:tgtEl>
                                          <p:spTgt spid="13"/>
                                        </p:tgtEl>
                                        <p:attrNameLst>
                                          <p:attrName>ppt_x</p:attrName>
                                        </p:attrNameLst>
                                      </p:cBhvr>
                                      <p:tavLst>
                                        <p:tav tm="0">
                                          <p:val>
                                            <p:strVal val="0-#ppt_w/2"/>
                                          </p:val>
                                        </p:tav>
                                        <p:tav tm="100000">
                                          <p:val>
                                            <p:strVal val="#ppt_x"/>
                                          </p:val>
                                        </p:tav>
                                      </p:tavLst>
                                    </p:anim>
                                    <p:anim calcmode="lin" valueType="num">
                                      <p:cBhvr additive="base">
                                        <p:cTn id="136" dur="500" fill="hold"/>
                                        <p:tgtEl>
                                          <p:spTgt spid="13"/>
                                        </p:tgtEl>
                                        <p:attrNameLst>
                                          <p:attrName>ppt_y</p:attrName>
                                        </p:attrNameLst>
                                      </p:cBhvr>
                                      <p:tavLst>
                                        <p:tav tm="0">
                                          <p:val>
                                            <p:strVal val="#ppt_y"/>
                                          </p:val>
                                        </p:tav>
                                        <p:tav tm="100000">
                                          <p:val>
                                            <p:strVal val="#ppt_y"/>
                                          </p:val>
                                        </p:tav>
                                      </p:tavLst>
                                    </p:anim>
                                  </p:childTnLst>
                                </p:cTn>
                              </p:par>
                            </p:childTnLst>
                          </p:cTn>
                        </p:par>
                        <p:par>
                          <p:cTn id="137" fill="hold">
                            <p:stCondLst>
                              <p:cond delay="3000"/>
                            </p:stCondLst>
                            <p:childTnLst>
                              <p:par>
                                <p:cTn id="138" presetID="2" presetClass="entr" presetSubtype="8" fill="hold" grpId="0" nodeType="afterEffect">
                                  <p:stCondLst>
                                    <p:cond delay="0"/>
                                  </p:stCondLst>
                                  <p:childTnLst>
                                    <p:set>
                                      <p:cBhvr>
                                        <p:cTn id="139" dur="1" fill="hold">
                                          <p:stCondLst>
                                            <p:cond delay="0"/>
                                          </p:stCondLst>
                                        </p:cTn>
                                        <p:tgtEl>
                                          <p:spTgt spid="12"/>
                                        </p:tgtEl>
                                        <p:attrNameLst>
                                          <p:attrName>style.visibility</p:attrName>
                                        </p:attrNameLst>
                                      </p:cBhvr>
                                      <p:to>
                                        <p:strVal val="visible"/>
                                      </p:to>
                                    </p:set>
                                    <p:anim calcmode="lin" valueType="num">
                                      <p:cBhvr additive="base">
                                        <p:cTn id="140" dur="500" fill="hold"/>
                                        <p:tgtEl>
                                          <p:spTgt spid="12"/>
                                        </p:tgtEl>
                                        <p:attrNameLst>
                                          <p:attrName>ppt_x</p:attrName>
                                        </p:attrNameLst>
                                      </p:cBhvr>
                                      <p:tavLst>
                                        <p:tav tm="0">
                                          <p:val>
                                            <p:strVal val="0-#ppt_w/2"/>
                                          </p:val>
                                        </p:tav>
                                        <p:tav tm="100000">
                                          <p:val>
                                            <p:strVal val="#ppt_x"/>
                                          </p:val>
                                        </p:tav>
                                      </p:tavLst>
                                    </p:anim>
                                    <p:anim calcmode="lin" valueType="num">
                                      <p:cBhvr additive="base">
                                        <p:cTn id="141" dur="500" fill="hold"/>
                                        <p:tgtEl>
                                          <p:spTgt spid="12"/>
                                        </p:tgtEl>
                                        <p:attrNameLst>
                                          <p:attrName>ppt_y</p:attrName>
                                        </p:attrNameLst>
                                      </p:cBhvr>
                                      <p:tavLst>
                                        <p:tav tm="0">
                                          <p:val>
                                            <p:strVal val="#ppt_y"/>
                                          </p:val>
                                        </p:tav>
                                        <p:tav tm="100000">
                                          <p:val>
                                            <p:strVal val="#ppt_y"/>
                                          </p:val>
                                        </p:tav>
                                      </p:tavLst>
                                    </p:anim>
                                  </p:childTnLst>
                                </p:cTn>
                              </p:par>
                            </p:childTnLst>
                          </p:cTn>
                        </p:par>
                        <p:par>
                          <p:cTn id="142" fill="hold">
                            <p:stCondLst>
                              <p:cond delay="3500"/>
                            </p:stCondLst>
                            <p:childTnLst>
                              <p:par>
                                <p:cTn id="143" presetID="2" presetClass="entr" presetSubtype="8" fill="hold" grpId="0" nodeType="afterEffect">
                                  <p:stCondLst>
                                    <p:cond delay="0"/>
                                  </p:stCondLst>
                                  <p:childTnLst>
                                    <p:set>
                                      <p:cBhvr>
                                        <p:cTn id="144" dur="1" fill="hold">
                                          <p:stCondLst>
                                            <p:cond delay="0"/>
                                          </p:stCondLst>
                                        </p:cTn>
                                        <p:tgtEl>
                                          <p:spTgt spid="3"/>
                                        </p:tgtEl>
                                        <p:attrNameLst>
                                          <p:attrName>style.visibility</p:attrName>
                                        </p:attrNameLst>
                                      </p:cBhvr>
                                      <p:to>
                                        <p:strVal val="visible"/>
                                      </p:to>
                                    </p:set>
                                    <p:anim calcmode="lin" valueType="num">
                                      <p:cBhvr additive="base">
                                        <p:cTn id="145" dur="500" fill="hold"/>
                                        <p:tgtEl>
                                          <p:spTgt spid="3"/>
                                        </p:tgtEl>
                                        <p:attrNameLst>
                                          <p:attrName>ppt_x</p:attrName>
                                        </p:attrNameLst>
                                      </p:cBhvr>
                                      <p:tavLst>
                                        <p:tav tm="0">
                                          <p:val>
                                            <p:strVal val="0-#ppt_w/2"/>
                                          </p:val>
                                        </p:tav>
                                        <p:tav tm="100000">
                                          <p:val>
                                            <p:strVal val="#ppt_x"/>
                                          </p:val>
                                        </p:tav>
                                      </p:tavLst>
                                    </p:anim>
                                    <p:anim calcmode="lin" valueType="num">
                                      <p:cBhvr additive="base">
                                        <p:cTn id="14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anim calcmode="lin" valueType="num">
                                      <p:cBhvr additive="base">
                                        <p:cTn id="151" dur="1000" fill="hold"/>
                                        <p:tgtEl>
                                          <p:spTgt spid="29"/>
                                        </p:tgtEl>
                                        <p:attrNameLst>
                                          <p:attrName>ppt_x</p:attrName>
                                        </p:attrNameLst>
                                      </p:cBhvr>
                                      <p:tavLst>
                                        <p:tav tm="0">
                                          <p:val>
                                            <p:strVal val="#ppt_x"/>
                                          </p:val>
                                        </p:tav>
                                        <p:tav tm="100000">
                                          <p:val>
                                            <p:strVal val="#ppt_x"/>
                                          </p:val>
                                        </p:tav>
                                      </p:tavLst>
                                    </p:anim>
                                    <p:anim calcmode="lin" valueType="num">
                                      <p:cBhvr additive="base">
                                        <p:cTn id="152"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3"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P spid="35" grpId="0" animBg="1"/>
      <p:bldP spid="36" grpId="0" animBg="1"/>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AC</a:t>
            </a:r>
            <a:endParaRPr lang="en-US" b="1" dirty="0">
              <a:solidFill>
                <a:srgbClr val="FF0000"/>
              </a:solidFill>
              <a:latin typeface="Calibri" pitchFamily="34" charset="0"/>
              <a:cs typeface="Calibri" pitchFamily="34" charset="0"/>
            </a:endParaRPr>
          </a:p>
        </p:txBody>
      </p:sp>
      <p:sp>
        <p:nvSpPr>
          <p:cNvPr id="13" name="Rectangle 12"/>
          <p:cNvSpPr/>
          <p:nvPr/>
        </p:nvSpPr>
        <p:spPr>
          <a:xfrm>
            <a:off x="43434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F0</a:t>
            </a:r>
            <a:endParaRPr lang="en-US" b="1" dirty="0">
              <a:solidFill>
                <a:srgbClr val="FF0000"/>
              </a:solidFill>
              <a:latin typeface="Calibri" pitchFamily="34" charset="0"/>
              <a:cs typeface="Calibri" pitchFamily="34" charset="0"/>
            </a:endParaRPr>
          </a:p>
        </p:txBody>
      </p:sp>
      <p:sp>
        <p:nvSpPr>
          <p:cNvPr id="14" name="Rectangle 13"/>
          <p:cNvSpPr/>
          <p:nvPr/>
        </p:nvSpPr>
        <p:spPr>
          <a:xfrm>
            <a:off x="52578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latin typeface="Calibri" pitchFamily="34" charset="0"/>
                <a:cs typeface="Calibri" pitchFamily="34" charset="0"/>
              </a:rPr>
              <a:t>OV</a:t>
            </a:r>
            <a:endParaRPr lang="en-US" b="1" dirty="0">
              <a:solidFill>
                <a:srgbClr val="FF0000"/>
              </a:solidFill>
              <a:latin typeface="Calibri" pitchFamily="34" charset="0"/>
              <a:cs typeface="Calibri" pitchFamily="34" charset="0"/>
            </a:endParaRPr>
          </a:p>
        </p:txBody>
      </p:sp>
      <p:sp>
        <p:nvSpPr>
          <p:cNvPr id="17" name="Rectangle 16"/>
          <p:cNvSpPr/>
          <p:nvPr/>
        </p:nvSpPr>
        <p:spPr>
          <a:xfrm>
            <a:off x="8001000" y="1676400"/>
            <a:ext cx="9144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18" name="Rectangle 17"/>
          <p:cNvSpPr/>
          <p:nvPr/>
        </p:nvSpPr>
        <p:spPr>
          <a:xfrm>
            <a:off x="8915400" y="1676400"/>
            <a:ext cx="914400" cy="914400"/>
          </a:xfrm>
          <a:prstGeom prst="rect">
            <a:avLst/>
          </a:prstGeom>
          <a:solidFill>
            <a:srgbClr val="FFFFCC"/>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FF"/>
                </a:solidFill>
                <a:latin typeface="Calibri" pitchFamily="34" charset="0"/>
                <a:cs typeface="Calibri" pitchFamily="34" charset="0"/>
              </a:rPr>
              <a:t>P</a:t>
            </a:r>
            <a:endParaRPr lang="en-US" sz="3200" b="1" dirty="0">
              <a:solidFill>
                <a:srgbClr val="0000FF"/>
              </a:solidFill>
              <a:latin typeface="Calibri" pitchFamily="34" charset="0"/>
              <a:cs typeface="Calibri" pitchFamily="34" charset="0"/>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990600" y="2743200"/>
            <a:ext cx="6248400" cy="2590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psw0 bit</a:t>
            </a:r>
          </a:p>
          <a:p>
            <a:pPr algn="ctr"/>
            <a:r>
              <a:rPr lang="en-US" sz="2800" b="1" dirty="0">
                <a:solidFill>
                  <a:schemeClr val="bg1"/>
                </a:solidFill>
                <a:latin typeface="Calibri" pitchFamily="34" charset="0"/>
                <a:cs typeface="Calibri" pitchFamily="34" charset="0"/>
              </a:rPr>
              <a:t>Shows Parity of result in Accumulator A  </a:t>
            </a:r>
            <a:r>
              <a:rPr lang="en-US" sz="2800" b="1" dirty="0">
                <a:solidFill>
                  <a:srgbClr val="FF0000"/>
                </a:solidFill>
                <a:latin typeface="Calibri" pitchFamily="34" charset="0"/>
                <a:cs typeface="Calibri" pitchFamily="34" charset="0"/>
              </a:rPr>
              <a:t>( it is count no. of 1s)</a:t>
            </a:r>
          </a:p>
          <a:p>
            <a:pPr algn="ctr"/>
            <a:r>
              <a:rPr lang="en-US" sz="2800" b="1" dirty="0">
                <a:solidFill>
                  <a:srgbClr val="0000FF"/>
                </a:solidFill>
                <a:latin typeface="Calibri" pitchFamily="34" charset="0"/>
                <a:cs typeface="Calibri" pitchFamily="34" charset="0"/>
              </a:rPr>
              <a:t>if psw0 = 0 </a:t>
            </a:r>
            <a:r>
              <a:rPr lang="en-US" sz="2800" b="1" dirty="0">
                <a:solidFill>
                  <a:srgbClr val="0000FF"/>
                </a:solidFill>
                <a:latin typeface="Calibri" pitchFamily="34" charset="0"/>
                <a:cs typeface="Calibri" pitchFamily="34" charset="0"/>
                <a:sym typeface="Wingdings" pitchFamily="2" charset="2"/>
              </a:rPr>
              <a:t></a:t>
            </a:r>
            <a:r>
              <a:rPr lang="en-US" sz="2800" b="1" dirty="0">
                <a:solidFill>
                  <a:srgbClr val="0000FF"/>
                </a:solidFill>
                <a:latin typeface="Calibri" pitchFamily="34" charset="0"/>
                <a:cs typeface="Calibri" pitchFamily="34" charset="0"/>
              </a:rPr>
              <a:t> even parity (0,2,4,6,8) </a:t>
            </a:r>
          </a:p>
          <a:p>
            <a:pPr algn="ctr"/>
            <a:r>
              <a:rPr lang="en-US" sz="2800" b="1" dirty="0">
                <a:solidFill>
                  <a:srgbClr val="0000FF"/>
                </a:solidFill>
                <a:latin typeface="Calibri" pitchFamily="34" charset="0"/>
                <a:cs typeface="Calibri" pitchFamily="34" charset="0"/>
              </a:rPr>
              <a:t>if psw0 = 1 </a:t>
            </a:r>
            <a:r>
              <a:rPr lang="en-US" sz="2800" b="1" dirty="0">
                <a:solidFill>
                  <a:srgbClr val="0000FF"/>
                </a:solidFill>
                <a:latin typeface="Calibri" pitchFamily="34" charset="0"/>
                <a:cs typeface="Calibri" pitchFamily="34" charset="0"/>
                <a:sym typeface="Wingdings" pitchFamily="2" charset="2"/>
              </a:rPr>
              <a:t> </a:t>
            </a:r>
            <a:r>
              <a:rPr lang="en-US" sz="2800" b="1" dirty="0">
                <a:solidFill>
                  <a:srgbClr val="0000FF"/>
                </a:solidFill>
                <a:latin typeface="Calibri" pitchFamily="34" charset="0"/>
                <a:cs typeface="Calibri" pitchFamily="34" charset="0"/>
              </a:rPr>
              <a:t>odd parity (1,3,5,7)</a:t>
            </a:r>
            <a:endParaRPr lang="en-US" b="1" dirty="0">
              <a:solidFill>
                <a:srgbClr val="0000FF"/>
              </a:solidFill>
              <a:latin typeface="Calibri" pitchFamily="34" charset="0"/>
              <a:cs typeface="Calibri" pitchFamily="34" charset="0"/>
            </a:endParaRPr>
          </a:p>
        </p:txBody>
      </p:sp>
      <p:cxnSp>
        <p:nvCxnSpPr>
          <p:cNvPr id="37" name="Shape 36"/>
          <p:cNvCxnSpPr>
            <a:stCxn id="18" idx="2"/>
          </p:cNvCxnSpPr>
          <p:nvPr/>
        </p:nvCxnSpPr>
        <p:spPr>
          <a:xfrm rot="5400000">
            <a:off x="7734300" y="2095500"/>
            <a:ext cx="1143000" cy="213360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3" name="Google Shape;84;p1"/>
          <p:cNvGrpSpPr/>
          <p:nvPr/>
        </p:nvGrpSpPr>
        <p:grpSpPr>
          <a:xfrm>
            <a:off x="76256" y="112129"/>
            <a:ext cx="685745" cy="6517271"/>
            <a:chOff x="14626" y="14712"/>
            <a:chExt cx="538808" cy="6386089"/>
          </a:xfrm>
        </p:grpSpPr>
        <p:pic>
          <p:nvPicPr>
            <p:cNvPr id="3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27" name="Rectangle 26"/>
          <p:cNvSpPr/>
          <p:nvPr/>
        </p:nvSpPr>
        <p:spPr>
          <a:xfrm>
            <a:off x="9525000" y="2743200"/>
            <a:ext cx="17526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latin typeface="Calibri" pitchFamily="34" charset="0"/>
                <a:cs typeface="Calibri" pitchFamily="34" charset="0"/>
              </a:rPr>
              <a:t>Ex.   Add  </a:t>
            </a:r>
          </a:p>
          <a:p>
            <a:pPr algn="ctr"/>
            <a:r>
              <a:rPr lang="en-US" sz="2400" b="1" dirty="0">
                <a:solidFill>
                  <a:srgbClr val="FF0000"/>
                </a:solidFill>
                <a:latin typeface="Calibri" pitchFamily="34" charset="0"/>
                <a:cs typeface="Calibri" pitchFamily="34" charset="0"/>
              </a:rPr>
              <a:t>36 + C5</a:t>
            </a:r>
            <a:endParaRPr lang="en-US" sz="1600" b="1" dirty="0">
              <a:solidFill>
                <a:srgbClr val="FF0000"/>
              </a:solidFill>
              <a:latin typeface="Calibri" pitchFamily="34" charset="0"/>
              <a:cs typeface="Calibri" pitchFamily="34" charset="0"/>
            </a:endParaRPr>
          </a:p>
        </p:txBody>
      </p:sp>
      <p:sp>
        <p:nvSpPr>
          <p:cNvPr id="28" name="Rectangle 27"/>
          <p:cNvSpPr/>
          <p:nvPr/>
        </p:nvSpPr>
        <p:spPr>
          <a:xfrm>
            <a:off x="7543800" y="3810000"/>
            <a:ext cx="38862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		      0011 0110 </a:t>
            </a:r>
          </a:p>
          <a:p>
            <a:r>
              <a:rPr lang="en-US" sz="2000" b="1" dirty="0">
                <a:solidFill>
                  <a:srgbClr val="FF0000"/>
                </a:solidFill>
                <a:latin typeface="Calibri" pitchFamily="34" charset="0"/>
                <a:cs typeface="Calibri" pitchFamily="34" charset="0"/>
              </a:rPr>
              <a:t>        	                   + 1100 0101</a:t>
            </a:r>
          </a:p>
          <a:p>
            <a:r>
              <a:rPr lang="en-US" sz="2000" b="1" dirty="0">
                <a:solidFill>
                  <a:srgbClr val="FF0000"/>
                </a:solidFill>
                <a:latin typeface="Calibri" pitchFamily="34" charset="0"/>
                <a:cs typeface="Calibri" pitchFamily="34" charset="0"/>
              </a:rPr>
              <a:t>                                    ------------------</a:t>
            </a:r>
          </a:p>
        </p:txBody>
      </p:sp>
      <p:sp>
        <p:nvSpPr>
          <p:cNvPr id="30" name="Rectangle 29"/>
          <p:cNvSpPr/>
          <p:nvPr/>
        </p:nvSpPr>
        <p:spPr>
          <a:xfrm>
            <a:off x="8305800" y="5257800"/>
            <a:ext cx="31242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latin typeface="Calibri" pitchFamily="34" charset="0"/>
                <a:cs typeface="Calibri" pitchFamily="34" charset="0"/>
              </a:rPr>
              <a:t>( P = 7 odd)</a:t>
            </a:r>
          </a:p>
          <a:p>
            <a:pPr algn="ctr"/>
            <a:r>
              <a:rPr lang="en-US" sz="2000" b="1" dirty="0">
                <a:solidFill>
                  <a:srgbClr val="0000FF"/>
                </a:solidFill>
                <a:latin typeface="Calibri" pitchFamily="34" charset="0"/>
                <a:cs typeface="Calibri" pitchFamily="34" charset="0"/>
              </a:rPr>
              <a:t>Thus, P bit will be set to 1.</a:t>
            </a:r>
            <a:endParaRPr lang="en-US" sz="1400" b="1" dirty="0">
              <a:solidFill>
                <a:srgbClr val="0000FF"/>
              </a:solidFill>
              <a:latin typeface="Calibri" pitchFamily="34" charset="0"/>
              <a:cs typeface="Calibri" pitchFamily="34" charset="0"/>
            </a:endParaRPr>
          </a:p>
        </p:txBody>
      </p:sp>
      <p:sp>
        <p:nvSpPr>
          <p:cNvPr id="39" name="Rectangle 38"/>
          <p:cNvSpPr/>
          <p:nvPr/>
        </p:nvSpPr>
        <p:spPr>
          <a:xfrm>
            <a:off x="7543800" y="4648200"/>
            <a:ext cx="3886200" cy="45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Accumulator has       </a:t>
            </a:r>
            <a:r>
              <a:rPr lang="en-US" sz="2000" b="1" dirty="0">
                <a:solidFill>
                  <a:srgbClr val="0000FF"/>
                </a:solidFill>
                <a:latin typeface="Calibri" pitchFamily="34" charset="0"/>
                <a:cs typeface="Calibri" pitchFamily="34" charset="0"/>
              </a:rPr>
              <a:t>1111 1011</a:t>
            </a:r>
            <a:endParaRPr lang="en-US" sz="1400" b="1" dirty="0">
              <a:solidFill>
                <a:srgbClr val="0000FF"/>
              </a:solidFill>
              <a:latin typeface="Calibri" pitchFamily="34" charset="0"/>
              <a:cs typeface="Calibri" pitchFamily="34" charset="0"/>
            </a:endParaRPr>
          </a:p>
        </p:txBody>
      </p:sp>
      <p:sp>
        <p:nvSpPr>
          <p:cNvPr id="31" name="Rectangle 30"/>
          <p:cNvSpPr/>
          <p:nvPr/>
        </p:nvSpPr>
        <p:spPr>
          <a:xfrm>
            <a:off x="4114800" y="5410200"/>
            <a:ext cx="31242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Set means bit = 1</a:t>
            </a:r>
          </a:p>
          <a:p>
            <a:pPr algn="ctr"/>
            <a:r>
              <a:rPr lang="en-US" sz="2000" b="1" dirty="0">
                <a:solidFill>
                  <a:srgbClr val="FF0000"/>
                </a:solidFill>
                <a:latin typeface="Calibri" pitchFamily="34" charset="0"/>
                <a:cs typeface="Calibri" pitchFamily="34" charset="0"/>
              </a:rPr>
              <a:t>Reset means bit = 0</a:t>
            </a:r>
            <a:endParaRPr lang="en-US" sz="1400" b="1"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strVal val="4*#ppt_w"/>
                                          </p:val>
                                        </p:tav>
                                        <p:tav tm="100000">
                                          <p:val>
                                            <p:strVal val="#ppt_w"/>
                                          </p:val>
                                        </p:tav>
                                      </p:tavLst>
                                    </p:anim>
                                    <p:anim calcmode="lin" valueType="num">
                                      <p:cBhvr>
                                        <p:cTn id="13" dur="500" fill="hold"/>
                                        <p:tgtEl>
                                          <p:spTgt spid="1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ppt_x</p:attrName>
                                        </p:attrNameLst>
                                      </p:cBhvr>
                                      <p:tavLst>
                                        <p:tav tm="0">
                                          <p:val>
                                            <p:strVal val="#ppt_x"/>
                                          </p:val>
                                        </p:tav>
                                        <p:tav tm="100000">
                                          <p:val>
                                            <p:strVal val="#ppt_x"/>
                                          </p:val>
                                        </p:tav>
                                      </p:tavLst>
                                    </p:anim>
                                    <p:anim calcmode="lin" valueType="num">
                                      <p:cBhvr>
                                        <p:cTn id="19" dur="500" fill="hold"/>
                                        <p:tgtEl>
                                          <p:spTgt spid="37"/>
                                        </p:tgtEl>
                                        <p:attrNameLst>
                                          <p:attrName>ppt_y</p:attrName>
                                        </p:attrNameLst>
                                      </p:cBhvr>
                                      <p:tavLst>
                                        <p:tav tm="0">
                                          <p:val>
                                            <p:strVal val="#ppt_y-#ppt_h/2"/>
                                          </p:val>
                                        </p:tav>
                                        <p:tav tm="100000">
                                          <p:val>
                                            <p:strVal val="#ppt_y"/>
                                          </p:val>
                                        </p:tav>
                                      </p:tavLst>
                                    </p:anim>
                                    <p:anim calcmode="lin" valueType="num">
                                      <p:cBhvr>
                                        <p:cTn id="20" dur="500" fill="hold"/>
                                        <p:tgtEl>
                                          <p:spTgt spid="37"/>
                                        </p:tgtEl>
                                        <p:attrNameLst>
                                          <p:attrName>ppt_w</p:attrName>
                                        </p:attrNameLst>
                                      </p:cBhvr>
                                      <p:tavLst>
                                        <p:tav tm="0">
                                          <p:val>
                                            <p:strVal val="#ppt_w"/>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 calcmode="lin" valueType="num">
                                      <p:cBhvr>
                                        <p:cTn id="33" dur="500" fill="hold"/>
                                        <p:tgtEl>
                                          <p:spTgt spid="27"/>
                                        </p:tgtEl>
                                        <p:attrNameLst>
                                          <p:attrName>style.rotation</p:attrName>
                                        </p:attrNameLst>
                                      </p:cBhvr>
                                      <p:tavLst>
                                        <p:tav tm="0">
                                          <p:val>
                                            <p:fltVal val="90"/>
                                          </p:val>
                                        </p:tav>
                                        <p:tav tm="100000">
                                          <p:val>
                                            <p:fltVal val="0"/>
                                          </p:val>
                                        </p:tav>
                                      </p:tavLst>
                                    </p:anim>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up)">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80">
                                          <p:stCondLst>
                                            <p:cond delay="0"/>
                                          </p:stCondLst>
                                        </p:cTn>
                                        <p:tgtEl>
                                          <p:spTgt spid="31"/>
                                        </p:tgtEl>
                                      </p:cBhvr>
                                    </p:animEffect>
                                    <p:anim calcmode="lin" valueType="num">
                                      <p:cBhvr>
                                        <p:cTn id="55"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60" dur="26">
                                          <p:stCondLst>
                                            <p:cond delay="650"/>
                                          </p:stCondLst>
                                        </p:cTn>
                                        <p:tgtEl>
                                          <p:spTgt spid="31"/>
                                        </p:tgtEl>
                                      </p:cBhvr>
                                      <p:to x="100000" y="60000"/>
                                    </p:animScale>
                                    <p:animScale>
                                      <p:cBhvr>
                                        <p:cTn id="61" dur="166" decel="50000">
                                          <p:stCondLst>
                                            <p:cond delay="676"/>
                                          </p:stCondLst>
                                        </p:cTn>
                                        <p:tgtEl>
                                          <p:spTgt spid="31"/>
                                        </p:tgtEl>
                                      </p:cBhvr>
                                      <p:to x="100000" y="100000"/>
                                    </p:animScale>
                                    <p:animScale>
                                      <p:cBhvr>
                                        <p:cTn id="62" dur="26">
                                          <p:stCondLst>
                                            <p:cond delay="1312"/>
                                          </p:stCondLst>
                                        </p:cTn>
                                        <p:tgtEl>
                                          <p:spTgt spid="31"/>
                                        </p:tgtEl>
                                      </p:cBhvr>
                                      <p:to x="100000" y="80000"/>
                                    </p:animScale>
                                    <p:animScale>
                                      <p:cBhvr>
                                        <p:cTn id="63" dur="166" decel="50000">
                                          <p:stCondLst>
                                            <p:cond delay="1338"/>
                                          </p:stCondLst>
                                        </p:cTn>
                                        <p:tgtEl>
                                          <p:spTgt spid="31"/>
                                        </p:tgtEl>
                                      </p:cBhvr>
                                      <p:to x="100000" y="100000"/>
                                    </p:animScale>
                                    <p:animScale>
                                      <p:cBhvr>
                                        <p:cTn id="64" dur="26">
                                          <p:stCondLst>
                                            <p:cond delay="1642"/>
                                          </p:stCondLst>
                                        </p:cTn>
                                        <p:tgtEl>
                                          <p:spTgt spid="31"/>
                                        </p:tgtEl>
                                      </p:cBhvr>
                                      <p:to x="100000" y="90000"/>
                                    </p:animScale>
                                    <p:animScale>
                                      <p:cBhvr>
                                        <p:cTn id="65" dur="166" decel="50000">
                                          <p:stCondLst>
                                            <p:cond delay="1668"/>
                                          </p:stCondLst>
                                        </p:cTn>
                                        <p:tgtEl>
                                          <p:spTgt spid="31"/>
                                        </p:tgtEl>
                                      </p:cBhvr>
                                      <p:to x="100000" y="100000"/>
                                    </p:animScale>
                                    <p:animScale>
                                      <p:cBhvr>
                                        <p:cTn id="66" dur="26">
                                          <p:stCondLst>
                                            <p:cond delay="1808"/>
                                          </p:stCondLst>
                                        </p:cTn>
                                        <p:tgtEl>
                                          <p:spTgt spid="31"/>
                                        </p:tgtEl>
                                      </p:cBhvr>
                                      <p:to x="100000" y="95000"/>
                                    </p:animScale>
                                    <p:animScale>
                                      <p:cBhvr>
                                        <p:cTn id="67"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animBg="1"/>
      <p:bldP spid="32" grpId="0" animBg="1"/>
      <p:bldP spid="27" grpId="0" animBg="1"/>
      <p:bldP spid="28" grpId="0" animBg="1"/>
      <p:bldP spid="30" grpId="0" animBg="1"/>
      <p:bldP spid="39"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AC</a:t>
            </a:r>
            <a:endParaRPr lang="en-US" b="1" dirty="0">
              <a:solidFill>
                <a:srgbClr val="FF0000"/>
              </a:solidFill>
              <a:latin typeface="Calibri" pitchFamily="34" charset="0"/>
              <a:cs typeface="Calibri" pitchFamily="34" charset="0"/>
            </a:endParaRPr>
          </a:p>
        </p:txBody>
      </p:sp>
      <p:sp>
        <p:nvSpPr>
          <p:cNvPr id="13" name="Rectangle 12"/>
          <p:cNvSpPr/>
          <p:nvPr/>
        </p:nvSpPr>
        <p:spPr>
          <a:xfrm>
            <a:off x="4343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F0</a:t>
            </a:r>
            <a:endParaRPr lang="en-US" b="1" dirty="0">
              <a:solidFill>
                <a:srgbClr val="FF0000"/>
              </a:solidFill>
              <a:latin typeface="Calibri" pitchFamily="34" charset="0"/>
              <a:cs typeface="Calibri" pitchFamily="34" charset="0"/>
            </a:endParaRPr>
          </a:p>
        </p:txBody>
      </p:sp>
      <p:sp>
        <p:nvSpPr>
          <p:cNvPr id="14" name="Rectangle 13"/>
          <p:cNvSpPr/>
          <p:nvPr/>
        </p:nvSpPr>
        <p:spPr>
          <a:xfrm>
            <a:off x="52578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latin typeface="Calibri" pitchFamily="34" charset="0"/>
                <a:cs typeface="Calibri" pitchFamily="34" charset="0"/>
              </a:rPr>
              <a:t>OV</a:t>
            </a:r>
            <a:endParaRPr lang="en-US" b="1" dirty="0">
              <a:solidFill>
                <a:srgbClr val="FF0000"/>
              </a:solidFill>
              <a:latin typeface="Calibri" pitchFamily="34" charset="0"/>
              <a:cs typeface="Calibri" pitchFamily="34" charset="0"/>
            </a:endParaRPr>
          </a:p>
        </p:txBody>
      </p:sp>
      <p:sp>
        <p:nvSpPr>
          <p:cNvPr id="17" name="Rectangle 16"/>
          <p:cNvSpPr/>
          <p:nvPr/>
        </p:nvSpPr>
        <p:spPr>
          <a:xfrm>
            <a:off x="80010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rgbClr val="0000FF"/>
                </a:solidFill>
                <a:latin typeface="Calibri" pitchFamily="34" charset="0"/>
                <a:cs typeface="Calibri" pitchFamily="34" charset="0"/>
              </a:rPr>
              <a:t>-</a:t>
            </a:r>
            <a:endParaRPr lang="en-US" b="1" dirty="0">
              <a:solidFill>
                <a:srgbClr val="0000FF"/>
              </a:solidFill>
              <a:latin typeface="Calibri" pitchFamily="34" charset="0"/>
              <a:cs typeface="Calibri" pitchFamily="34" charset="0"/>
            </a:endParaRPr>
          </a:p>
        </p:txBody>
      </p:sp>
      <p:sp>
        <p:nvSpPr>
          <p:cNvPr id="18" name="Rectangle 17"/>
          <p:cNvSpPr/>
          <p:nvPr/>
        </p:nvSpPr>
        <p:spPr>
          <a:xfrm>
            <a:off x="8915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P</a:t>
            </a:r>
            <a:endParaRPr lang="en-US" b="1" dirty="0">
              <a:solidFill>
                <a:srgbClr val="FF0000"/>
              </a:solidFill>
              <a:latin typeface="Calibri" pitchFamily="34" charset="0"/>
              <a:cs typeface="Calibri" pitchFamily="34" charset="0"/>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3352800" y="3429000"/>
            <a:ext cx="4267200" cy="1828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psw1 bit</a:t>
            </a:r>
          </a:p>
          <a:p>
            <a:pPr algn="ctr"/>
            <a:r>
              <a:rPr lang="en-US" sz="2800" b="1" dirty="0">
                <a:solidFill>
                  <a:schemeClr val="bg1"/>
                </a:solidFill>
                <a:latin typeface="Calibri" pitchFamily="34" charset="0"/>
                <a:cs typeface="Calibri" pitchFamily="34" charset="0"/>
              </a:rPr>
              <a:t>Unused bit</a:t>
            </a:r>
          </a:p>
          <a:p>
            <a:pPr algn="ctr"/>
            <a:r>
              <a:rPr lang="en-US" sz="2800" b="1" dirty="0">
                <a:solidFill>
                  <a:schemeClr val="bg1"/>
                </a:solidFill>
                <a:latin typeface="Calibri" pitchFamily="34" charset="0"/>
                <a:cs typeface="Calibri" pitchFamily="34" charset="0"/>
              </a:rPr>
              <a:t>Available for future use</a:t>
            </a:r>
          </a:p>
          <a:p>
            <a:pPr algn="ctr"/>
            <a:r>
              <a:rPr lang="en-US" sz="2800" b="1" dirty="0">
                <a:solidFill>
                  <a:schemeClr val="bg1"/>
                </a:solidFill>
                <a:latin typeface="Calibri" pitchFamily="34" charset="0"/>
                <a:cs typeface="Calibri" pitchFamily="34" charset="0"/>
              </a:rPr>
              <a:t>(don’t care bit)</a:t>
            </a:r>
            <a:endParaRPr lang="en-US" b="1" dirty="0">
              <a:solidFill>
                <a:schemeClr val="bg1"/>
              </a:solidFill>
              <a:latin typeface="Calibri" pitchFamily="34" charset="0"/>
              <a:cs typeface="Calibri" pitchFamily="34" charset="0"/>
            </a:endParaRPr>
          </a:p>
        </p:txBody>
      </p:sp>
      <p:cxnSp>
        <p:nvCxnSpPr>
          <p:cNvPr id="37" name="Shape 36"/>
          <p:cNvCxnSpPr>
            <a:endCxn id="29" idx="3"/>
          </p:cNvCxnSpPr>
          <p:nvPr/>
        </p:nvCxnSpPr>
        <p:spPr>
          <a:xfrm rot="5400000">
            <a:off x="7162800" y="3048000"/>
            <a:ext cx="1752600" cy="83820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3" name="Google Shape;84;p1"/>
          <p:cNvGrpSpPr/>
          <p:nvPr/>
        </p:nvGrpSpPr>
        <p:grpSpPr>
          <a:xfrm>
            <a:off x="76256" y="112129"/>
            <a:ext cx="685745" cy="6517271"/>
            <a:chOff x="14626" y="14712"/>
            <a:chExt cx="538808" cy="6386089"/>
          </a:xfrm>
        </p:grpSpPr>
        <p:pic>
          <p:nvPicPr>
            <p:cNvPr id="3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par>
                          <p:cTn id="8" fill="hold">
                            <p:stCondLst>
                              <p:cond delay="1000"/>
                            </p:stCondLst>
                            <p:childTnLst>
                              <p:par>
                                <p:cTn id="9" presetID="31" presetClass="entr" presetSubtype="0" fill="hold" grpId="0" nodeType="afterEffect">
                                  <p:stCondLst>
                                    <p:cond delay="0"/>
                                  </p:stCondLst>
                                  <p:iterate type="lt">
                                    <p:tmPct val="5000"/>
                                  </p:iterate>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fltVal val="0"/>
                                          </p:val>
                                        </p:tav>
                                        <p:tav tm="100000">
                                          <p:val>
                                            <p:strVal val="#ppt_w"/>
                                          </p:val>
                                        </p:tav>
                                      </p:tavLst>
                                    </p:anim>
                                    <p:anim calcmode="lin" valueType="num">
                                      <p:cBhvr>
                                        <p:cTn id="12" dur="1000" fill="hold"/>
                                        <p:tgtEl>
                                          <p:spTgt spid="17"/>
                                        </p:tgtEl>
                                        <p:attrNameLst>
                                          <p:attrName>ppt_h</p:attrName>
                                        </p:attrNameLst>
                                      </p:cBhvr>
                                      <p:tavLst>
                                        <p:tav tm="0">
                                          <p:val>
                                            <p:fltVal val="0"/>
                                          </p:val>
                                        </p:tav>
                                        <p:tav tm="100000">
                                          <p:val>
                                            <p:strVal val="#ppt_h"/>
                                          </p:val>
                                        </p:tav>
                                      </p:tavLst>
                                    </p:anim>
                                    <p:anim calcmode="lin" valueType="num">
                                      <p:cBhvr>
                                        <p:cTn id="13" dur="1000" fill="hold"/>
                                        <p:tgtEl>
                                          <p:spTgt spid="17"/>
                                        </p:tgtEl>
                                        <p:attrNameLst>
                                          <p:attrName>style.rotation</p:attrName>
                                        </p:attrNameLst>
                                      </p:cBhvr>
                                      <p:tavLst>
                                        <p:tav tm="0">
                                          <p:val>
                                            <p:fltVal val="90"/>
                                          </p:val>
                                        </p:tav>
                                        <p:tav tm="100000">
                                          <p:val>
                                            <p:fltVal val="0"/>
                                          </p:val>
                                        </p:tav>
                                      </p:tavLst>
                                    </p:anim>
                                    <p:animEffect transition="in" filter="fade">
                                      <p:cBhvr>
                                        <p:cTn id="14" dur="10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AC</a:t>
            </a:r>
            <a:endParaRPr lang="en-US" b="1" dirty="0">
              <a:solidFill>
                <a:srgbClr val="FF0000"/>
              </a:solidFill>
              <a:latin typeface="Calibri" pitchFamily="34" charset="0"/>
              <a:cs typeface="Calibri" pitchFamily="34" charset="0"/>
            </a:endParaRPr>
          </a:p>
        </p:txBody>
      </p:sp>
      <p:sp>
        <p:nvSpPr>
          <p:cNvPr id="13" name="Rectangle 12"/>
          <p:cNvSpPr/>
          <p:nvPr/>
        </p:nvSpPr>
        <p:spPr>
          <a:xfrm>
            <a:off x="4343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F0</a:t>
            </a:r>
            <a:endParaRPr lang="en-US" b="1" dirty="0">
              <a:solidFill>
                <a:srgbClr val="FF0000"/>
              </a:solidFill>
              <a:latin typeface="Calibri" pitchFamily="34" charset="0"/>
              <a:cs typeface="Calibri" pitchFamily="34" charset="0"/>
            </a:endParaRPr>
          </a:p>
        </p:txBody>
      </p:sp>
      <p:sp>
        <p:nvSpPr>
          <p:cNvPr id="14" name="Rectangle 13"/>
          <p:cNvSpPr/>
          <p:nvPr/>
        </p:nvSpPr>
        <p:spPr>
          <a:xfrm>
            <a:off x="52578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a:solidFill>
                  <a:srgbClr val="0000FF"/>
                </a:solidFill>
                <a:latin typeface="Calibri" pitchFamily="34" charset="0"/>
                <a:cs typeface="Calibri" pitchFamily="34" charset="0"/>
              </a:rPr>
              <a:t>OV</a:t>
            </a:r>
            <a:endParaRPr lang="en-US" sz="2400" b="1" dirty="0">
              <a:solidFill>
                <a:srgbClr val="0000FF"/>
              </a:solidFill>
              <a:latin typeface="Calibri" pitchFamily="34" charset="0"/>
              <a:cs typeface="Calibri" pitchFamily="34" charset="0"/>
            </a:endParaRPr>
          </a:p>
        </p:txBody>
      </p:sp>
      <p:sp>
        <p:nvSpPr>
          <p:cNvPr id="17" name="Rectangle 16"/>
          <p:cNvSpPr/>
          <p:nvPr/>
        </p:nvSpPr>
        <p:spPr>
          <a:xfrm>
            <a:off x="8001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18" name="Rectangle 17"/>
          <p:cNvSpPr/>
          <p:nvPr/>
        </p:nvSpPr>
        <p:spPr>
          <a:xfrm>
            <a:off x="8915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P</a:t>
            </a:r>
            <a:endParaRPr lang="en-US" b="1" dirty="0">
              <a:solidFill>
                <a:srgbClr val="FF0000"/>
              </a:solidFill>
              <a:latin typeface="Calibri" pitchFamily="34" charset="0"/>
              <a:cs typeface="Calibri" pitchFamily="34" charset="0"/>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990600" y="2667000"/>
            <a:ext cx="3962400" cy="2286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psw2 bit</a:t>
            </a:r>
          </a:p>
          <a:p>
            <a:pPr algn="ctr"/>
            <a:r>
              <a:rPr lang="en-US" sz="2800" b="1" dirty="0">
                <a:solidFill>
                  <a:schemeClr val="bg1"/>
                </a:solidFill>
                <a:latin typeface="Calibri" pitchFamily="34" charset="0"/>
                <a:cs typeface="Calibri" pitchFamily="34" charset="0"/>
              </a:rPr>
              <a:t>Overflow bit</a:t>
            </a:r>
          </a:p>
          <a:p>
            <a:pPr algn="ctr"/>
            <a:r>
              <a:rPr lang="en-US" sz="2800" b="1" dirty="0">
                <a:solidFill>
                  <a:srgbClr val="0000FF"/>
                </a:solidFill>
                <a:latin typeface="Calibri" pitchFamily="34" charset="0"/>
                <a:cs typeface="Calibri" pitchFamily="34" charset="0"/>
              </a:rPr>
              <a:t>Set to 1 if overflow occurs in the Accumulator</a:t>
            </a:r>
            <a:endParaRPr lang="en-US" b="1" dirty="0">
              <a:solidFill>
                <a:srgbClr val="0000FF"/>
              </a:solidFill>
              <a:latin typeface="Calibri" pitchFamily="34" charset="0"/>
              <a:cs typeface="Calibri" pitchFamily="34" charset="0"/>
            </a:endParaRPr>
          </a:p>
        </p:txBody>
      </p:sp>
      <p:cxnSp>
        <p:nvCxnSpPr>
          <p:cNvPr id="37" name="Shape 36"/>
          <p:cNvCxnSpPr>
            <a:stCxn id="16" idx="2"/>
          </p:cNvCxnSpPr>
          <p:nvPr/>
        </p:nvCxnSpPr>
        <p:spPr>
          <a:xfrm rot="5400000">
            <a:off x="5715000" y="1828800"/>
            <a:ext cx="1066800" cy="259080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3" name="Google Shape;84;p1"/>
          <p:cNvGrpSpPr/>
          <p:nvPr/>
        </p:nvGrpSpPr>
        <p:grpSpPr>
          <a:xfrm>
            <a:off x="76256" y="112129"/>
            <a:ext cx="685745" cy="6517271"/>
            <a:chOff x="14626" y="14712"/>
            <a:chExt cx="538808" cy="6386089"/>
          </a:xfrm>
        </p:grpSpPr>
        <p:pic>
          <p:nvPicPr>
            <p:cNvPr id="3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30" name="Rectangle 29"/>
          <p:cNvSpPr/>
          <p:nvPr/>
        </p:nvSpPr>
        <p:spPr>
          <a:xfrm>
            <a:off x="7696200" y="2743200"/>
            <a:ext cx="38862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In case signed numbers </a:t>
            </a:r>
            <a:r>
              <a:rPr lang="en-US" sz="2400" b="1" dirty="0" err="1">
                <a:solidFill>
                  <a:srgbClr val="FF0000"/>
                </a:solidFill>
                <a:latin typeface="Calibri" pitchFamily="34" charset="0"/>
                <a:cs typeface="Calibri" pitchFamily="34" charset="0"/>
              </a:rPr>
              <a:t>MSB</a:t>
            </a:r>
            <a:r>
              <a:rPr lang="en-US" sz="2400" b="1" dirty="0">
                <a:solidFill>
                  <a:srgbClr val="FF0000"/>
                </a:solidFill>
                <a:latin typeface="Calibri" pitchFamily="34" charset="0"/>
                <a:cs typeface="Calibri" pitchFamily="34" charset="0"/>
              </a:rPr>
              <a:t> is reserved for the sign.</a:t>
            </a:r>
            <a:endParaRPr lang="en-US" sz="1600" b="1" dirty="0">
              <a:solidFill>
                <a:srgbClr val="FF0000"/>
              </a:solidFill>
              <a:latin typeface="Calibri" pitchFamily="34" charset="0"/>
              <a:cs typeface="Calibri" pitchFamily="34" charset="0"/>
            </a:endParaRPr>
          </a:p>
        </p:txBody>
      </p:sp>
      <p:sp>
        <p:nvSpPr>
          <p:cNvPr id="27" name="Rectangle 26"/>
          <p:cNvSpPr/>
          <p:nvPr/>
        </p:nvSpPr>
        <p:spPr>
          <a:xfrm>
            <a:off x="5029200" y="3810000"/>
            <a:ext cx="6477000" cy="1981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itchFamily="34" charset="0"/>
                <a:cs typeface="Calibri" pitchFamily="34" charset="0"/>
              </a:rPr>
              <a:t>If the result of an operation on </a:t>
            </a:r>
            <a:r>
              <a:rPr lang="en-US" sz="2400" b="1" dirty="0">
                <a:solidFill>
                  <a:srgbClr val="0000FF"/>
                </a:solidFill>
                <a:latin typeface="Calibri" pitchFamily="34" charset="0"/>
                <a:cs typeface="Calibri" pitchFamily="34" charset="0"/>
              </a:rPr>
              <a:t>signed numbers </a:t>
            </a:r>
            <a:r>
              <a:rPr lang="en-US" sz="2400" b="1" dirty="0">
                <a:solidFill>
                  <a:srgbClr val="FF0000"/>
                </a:solidFill>
                <a:latin typeface="Calibri" pitchFamily="34" charset="0"/>
                <a:cs typeface="Calibri" pitchFamily="34" charset="0"/>
              </a:rPr>
              <a:t>is too large, and the sign bit (</a:t>
            </a:r>
            <a:r>
              <a:rPr lang="en-US" sz="2400" b="1" dirty="0" err="1">
                <a:solidFill>
                  <a:srgbClr val="FF0000"/>
                </a:solidFill>
                <a:latin typeface="Calibri" pitchFamily="34" charset="0"/>
                <a:cs typeface="Calibri" pitchFamily="34" charset="0"/>
              </a:rPr>
              <a:t>MSB</a:t>
            </a:r>
            <a:r>
              <a:rPr lang="en-US" sz="2400" b="1" dirty="0">
                <a:solidFill>
                  <a:srgbClr val="FF0000"/>
                </a:solidFill>
                <a:latin typeface="Calibri" pitchFamily="34" charset="0"/>
                <a:cs typeface="Calibri" pitchFamily="34" charset="0"/>
              </a:rPr>
              <a:t>) is affected, then overflow is said to occur.  </a:t>
            </a:r>
          </a:p>
          <a:p>
            <a:pPr algn="ctr"/>
            <a:r>
              <a:rPr lang="en-US" sz="2400" b="1" dirty="0">
                <a:solidFill>
                  <a:srgbClr val="0000FF"/>
                </a:solidFill>
                <a:latin typeface="Calibri" pitchFamily="34" charset="0"/>
                <a:cs typeface="Calibri" pitchFamily="34" charset="0"/>
              </a:rPr>
              <a:t>Overflow occurs from B06 into B07 which is </a:t>
            </a:r>
            <a:r>
              <a:rPr lang="en-US" sz="2400" b="1" dirty="0" err="1">
                <a:solidFill>
                  <a:srgbClr val="0000FF"/>
                </a:solidFill>
                <a:latin typeface="Calibri" pitchFamily="34" charset="0"/>
                <a:cs typeface="Calibri" pitchFamily="34" charset="0"/>
              </a:rPr>
              <a:t>MSB</a:t>
            </a:r>
            <a:r>
              <a:rPr lang="en-US" sz="2400" b="1" dirty="0">
                <a:solidFill>
                  <a:srgbClr val="0000FF"/>
                </a:solidFill>
                <a:latin typeface="Calibri" pitchFamily="34" charset="0"/>
                <a:cs typeface="Calibri" pitchFamily="34" charset="0"/>
              </a:rPr>
              <a:t>. This is the sign bit.  Thus, </a:t>
            </a:r>
            <a:r>
              <a:rPr lang="en-US" sz="2400" b="1" dirty="0" err="1">
                <a:solidFill>
                  <a:srgbClr val="0000FF"/>
                </a:solidFill>
                <a:latin typeface="Calibri" pitchFamily="34" charset="0"/>
                <a:cs typeface="Calibri" pitchFamily="34" charset="0"/>
              </a:rPr>
              <a:t>OV</a:t>
            </a:r>
            <a:r>
              <a:rPr lang="en-US" sz="2400" b="1" dirty="0">
                <a:solidFill>
                  <a:srgbClr val="0000FF"/>
                </a:solidFill>
                <a:latin typeface="Calibri" pitchFamily="34" charset="0"/>
                <a:cs typeface="Calibri" pitchFamily="34" charset="0"/>
              </a:rPr>
              <a:t> bit is set to 1.</a:t>
            </a:r>
            <a:endParaRPr lang="en-US" sz="1600" b="1" dirty="0">
              <a:solidFill>
                <a:srgbClr val="0000FF"/>
              </a:solidFill>
              <a:latin typeface="Calibri" pitchFamily="34" charset="0"/>
              <a:cs typeface="Calibri" pitchFamily="34" charset="0"/>
            </a:endParaRPr>
          </a:p>
        </p:txBody>
      </p:sp>
      <p:grpSp>
        <p:nvGrpSpPr>
          <p:cNvPr id="48" name="Group 47"/>
          <p:cNvGrpSpPr/>
          <p:nvPr/>
        </p:nvGrpSpPr>
        <p:grpSpPr>
          <a:xfrm>
            <a:off x="1143000" y="5181600"/>
            <a:ext cx="3657600" cy="381000"/>
            <a:chOff x="1143000" y="5181600"/>
            <a:chExt cx="3657600" cy="381000"/>
          </a:xfrm>
        </p:grpSpPr>
        <p:sp>
          <p:nvSpPr>
            <p:cNvPr id="28" name="Rectangle 27"/>
            <p:cNvSpPr/>
            <p:nvPr/>
          </p:nvSpPr>
          <p:spPr>
            <a:xfrm flipH="1">
              <a:off x="11430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7</a:t>
              </a:r>
            </a:p>
          </p:txBody>
        </p:sp>
        <p:sp>
          <p:nvSpPr>
            <p:cNvPr id="31" name="Rectangle 30"/>
            <p:cNvSpPr/>
            <p:nvPr/>
          </p:nvSpPr>
          <p:spPr>
            <a:xfrm flipH="1">
              <a:off x="16002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6</a:t>
              </a:r>
            </a:p>
          </p:txBody>
        </p:sp>
        <p:sp>
          <p:nvSpPr>
            <p:cNvPr id="38" name="Rectangle 37"/>
            <p:cNvSpPr/>
            <p:nvPr/>
          </p:nvSpPr>
          <p:spPr>
            <a:xfrm flipH="1">
              <a:off x="20574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5</a:t>
              </a:r>
            </a:p>
          </p:txBody>
        </p:sp>
        <p:sp>
          <p:nvSpPr>
            <p:cNvPr id="39" name="Rectangle 38"/>
            <p:cNvSpPr/>
            <p:nvPr/>
          </p:nvSpPr>
          <p:spPr>
            <a:xfrm flipH="1">
              <a:off x="25146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4</a:t>
              </a:r>
            </a:p>
          </p:txBody>
        </p:sp>
        <p:sp>
          <p:nvSpPr>
            <p:cNvPr id="40" name="Rectangle 39"/>
            <p:cNvSpPr/>
            <p:nvPr/>
          </p:nvSpPr>
          <p:spPr>
            <a:xfrm flipH="1">
              <a:off x="29718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3</a:t>
              </a:r>
            </a:p>
          </p:txBody>
        </p:sp>
        <p:sp>
          <p:nvSpPr>
            <p:cNvPr id="41" name="Rectangle 40"/>
            <p:cNvSpPr/>
            <p:nvPr/>
          </p:nvSpPr>
          <p:spPr>
            <a:xfrm flipH="1">
              <a:off x="34290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2</a:t>
              </a:r>
            </a:p>
          </p:txBody>
        </p:sp>
        <p:sp>
          <p:nvSpPr>
            <p:cNvPr id="42" name="Rectangle 41"/>
            <p:cNvSpPr/>
            <p:nvPr/>
          </p:nvSpPr>
          <p:spPr>
            <a:xfrm flipH="1">
              <a:off x="38862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1</a:t>
              </a:r>
            </a:p>
          </p:txBody>
        </p:sp>
        <p:sp>
          <p:nvSpPr>
            <p:cNvPr id="43" name="Rectangle 42"/>
            <p:cNvSpPr/>
            <p:nvPr/>
          </p:nvSpPr>
          <p:spPr>
            <a:xfrm flipH="1">
              <a:off x="4343400" y="51816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0</a:t>
              </a:r>
            </a:p>
          </p:txBody>
        </p:sp>
      </p:grpSp>
      <p:sp>
        <p:nvSpPr>
          <p:cNvPr id="45" name="Rectangle 44"/>
          <p:cNvSpPr/>
          <p:nvPr/>
        </p:nvSpPr>
        <p:spPr>
          <a:xfrm flipH="1">
            <a:off x="3200400" y="5715000"/>
            <a:ext cx="1600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Accumulator</a:t>
            </a:r>
          </a:p>
        </p:txBody>
      </p:sp>
      <p:cxnSp>
        <p:nvCxnSpPr>
          <p:cNvPr id="46" name="Straight Arrow Connector 45"/>
          <p:cNvCxnSpPr/>
          <p:nvPr/>
        </p:nvCxnSpPr>
        <p:spPr>
          <a:xfrm rot="10800000" flipV="1">
            <a:off x="1295400" y="5715000"/>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C248452-92B1-49A1-B417-3786E4437945}"/>
              </a:ext>
            </a:extLst>
          </p:cNvPr>
          <p:cNvSpPr/>
          <p:nvPr/>
        </p:nvSpPr>
        <p:spPr>
          <a:xfrm>
            <a:off x="9906000" y="304800"/>
            <a:ext cx="2073990" cy="190119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OV is used to detect errors in the signed arithmetic operations.</a:t>
            </a:r>
            <a:endParaRPr lang="en-US" sz="1600" b="1" dirty="0">
              <a:solidFill>
                <a:srgbClr val="0000FF"/>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par>
                          <p:cTn id="8" fill="hold">
                            <p:stCondLst>
                              <p:cond delay="1000"/>
                            </p:stCondLst>
                            <p:childTnLst>
                              <p:par>
                                <p:cTn id="9" presetID="31" presetClass="entr" presetSubtype="0" fill="hold" grpId="0" nodeType="afterEffect">
                                  <p:stCondLst>
                                    <p:cond delay="0"/>
                                  </p:stCondLst>
                                  <p:iterate type="lt">
                                    <p:tmPct val="5000"/>
                                  </p:iterate>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 calcmode="lin" valueType="num">
                                      <p:cBhvr>
                                        <p:cTn id="13" dur="500" fill="hold"/>
                                        <p:tgtEl>
                                          <p:spTgt spid="16"/>
                                        </p:tgtEl>
                                        <p:attrNameLst>
                                          <p:attrName>style.rotation</p:attrName>
                                        </p:attrNameLst>
                                      </p:cBhvr>
                                      <p:tavLst>
                                        <p:tav tm="0">
                                          <p:val>
                                            <p:fltVal val="90"/>
                                          </p:val>
                                        </p:tav>
                                        <p:tav tm="100000">
                                          <p:val>
                                            <p:fltVal val="0"/>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iterate type="lt">
                                    <p:tmPct val="5000"/>
                                  </p:iterate>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 calcmode="lin" valueType="num">
                                      <p:cBhvr>
                                        <p:cTn id="37" dur="500" fill="hold"/>
                                        <p:tgtEl>
                                          <p:spTgt spid="30"/>
                                        </p:tgtEl>
                                        <p:attrNameLst>
                                          <p:attrName>style.rotation</p:attrName>
                                        </p:attrNameLst>
                                      </p:cBhvr>
                                      <p:tavLst>
                                        <p:tav tm="0">
                                          <p:val>
                                            <p:fltVal val="90"/>
                                          </p:val>
                                        </p:tav>
                                        <p:tav tm="100000">
                                          <p:val>
                                            <p:fltVal val="0"/>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iterate type="lt">
                                    <p:tmPct val="5000"/>
                                  </p:iterate>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90"/>
                                          </p:val>
                                        </p:tav>
                                        <p:tav tm="100000">
                                          <p:val>
                                            <p:fltVal val="0"/>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right)">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right)">
                                      <p:cBhvr>
                                        <p:cTn id="56" dur="500"/>
                                        <p:tgtEl>
                                          <p:spTgt spid="45"/>
                                        </p:tgtEl>
                                      </p:cBhvr>
                                    </p:animEffect>
                                  </p:childTnLst>
                                </p:cTn>
                              </p:par>
                            </p:childTnLst>
                          </p:cTn>
                        </p:par>
                        <p:par>
                          <p:cTn id="57" fill="hold">
                            <p:stCondLst>
                              <p:cond delay="500"/>
                            </p:stCondLst>
                            <p:childTnLst>
                              <p:par>
                                <p:cTn id="58" presetID="22" presetClass="entr" presetSubtype="2" fill="hold" nodeType="after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right)">
                                      <p:cBhvr>
                                        <p:cTn id="60" dur="5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iterate type="lt">
                                    <p:tmPct val="5000"/>
                                  </p:iterate>
                                  <p:childTnLst>
                                    <p:set>
                                      <p:cBhvr>
                                        <p:cTn id="64" dur="1" fill="hold">
                                          <p:stCondLst>
                                            <p:cond delay="0"/>
                                          </p:stCondLst>
                                        </p:cTn>
                                        <p:tgtEl>
                                          <p:spTgt spid="44"/>
                                        </p:tgtEl>
                                        <p:attrNameLst>
                                          <p:attrName>style.visibility</p:attrName>
                                        </p:attrNameLst>
                                      </p:cBhvr>
                                      <p:to>
                                        <p:strVal val="visible"/>
                                      </p:to>
                                    </p:set>
                                    <p:anim calcmode="lin" valueType="num">
                                      <p:cBhvr>
                                        <p:cTn id="65" dur="500" fill="hold"/>
                                        <p:tgtEl>
                                          <p:spTgt spid="44"/>
                                        </p:tgtEl>
                                        <p:attrNameLst>
                                          <p:attrName>ppt_w</p:attrName>
                                        </p:attrNameLst>
                                      </p:cBhvr>
                                      <p:tavLst>
                                        <p:tav tm="0">
                                          <p:val>
                                            <p:fltVal val="0"/>
                                          </p:val>
                                        </p:tav>
                                        <p:tav tm="100000">
                                          <p:val>
                                            <p:strVal val="#ppt_w"/>
                                          </p:val>
                                        </p:tav>
                                      </p:tavLst>
                                    </p:anim>
                                    <p:anim calcmode="lin" valueType="num">
                                      <p:cBhvr>
                                        <p:cTn id="66" dur="500" fill="hold"/>
                                        <p:tgtEl>
                                          <p:spTgt spid="44"/>
                                        </p:tgtEl>
                                        <p:attrNameLst>
                                          <p:attrName>ppt_h</p:attrName>
                                        </p:attrNameLst>
                                      </p:cBhvr>
                                      <p:tavLst>
                                        <p:tav tm="0">
                                          <p:val>
                                            <p:fltVal val="0"/>
                                          </p:val>
                                        </p:tav>
                                        <p:tav tm="100000">
                                          <p:val>
                                            <p:strVal val="#ppt_h"/>
                                          </p:val>
                                        </p:tav>
                                      </p:tavLst>
                                    </p:anim>
                                    <p:anim calcmode="lin" valueType="num">
                                      <p:cBhvr>
                                        <p:cTn id="67" dur="500" fill="hold"/>
                                        <p:tgtEl>
                                          <p:spTgt spid="44"/>
                                        </p:tgtEl>
                                        <p:attrNameLst>
                                          <p:attrName>style.rotation</p:attrName>
                                        </p:attrNameLst>
                                      </p:cBhvr>
                                      <p:tavLst>
                                        <p:tav tm="0">
                                          <p:val>
                                            <p:fltVal val="90"/>
                                          </p:val>
                                        </p:tav>
                                        <p:tav tm="100000">
                                          <p:val>
                                            <p:fltVal val="0"/>
                                          </p:val>
                                        </p:tav>
                                      </p:tavLst>
                                    </p:anim>
                                    <p:animEffect transition="in" filter="fade">
                                      <p:cBhvr>
                                        <p:cTn id="6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P spid="32" grpId="0" animBg="1"/>
      <p:bldP spid="30" grpId="0" animBg="1"/>
      <p:bldP spid="27" grpId="0" animBg="1"/>
      <p:bldP spid="45"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CY</a:t>
            </a:r>
            <a:endParaRPr lang="en-US" b="1" dirty="0">
              <a:solidFill>
                <a:srgbClr val="FF0000"/>
              </a:solidFill>
            </a:endParaRPr>
          </a:p>
        </p:txBody>
      </p:sp>
      <p:sp>
        <p:nvSpPr>
          <p:cNvPr id="12" name="Rectangle 11"/>
          <p:cNvSpPr/>
          <p:nvPr/>
        </p:nvSpPr>
        <p:spPr>
          <a:xfrm>
            <a:off x="3429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AC</a:t>
            </a:r>
            <a:endParaRPr lang="en-US" b="1" dirty="0">
              <a:solidFill>
                <a:srgbClr val="FF0000"/>
              </a:solidFill>
            </a:endParaRPr>
          </a:p>
        </p:txBody>
      </p:sp>
      <p:sp>
        <p:nvSpPr>
          <p:cNvPr id="13" name="Rectangle 12"/>
          <p:cNvSpPr/>
          <p:nvPr/>
        </p:nvSpPr>
        <p:spPr>
          <a:xfrm>
            <a:off x="4343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F0</a:t>
            </a:r>
            <a:endParaRPr lang="en-US" b="1" dirty="0">
              <a:solidFill>
                <a:srgbClr val="FF0000"/>
              </a:solidFill>
            </a:endParaRPr>
          </a:p>
        </p:txBody>
      </p:sp>
      <p:sp>
        <p:nvSpPr>
          <p:cNvPr id="14" name="Rectangle 13"/>
          <p:cNvSpPr/>
          <p:nvPr/>
        </p:nvSpPr>
        <p:spPr>
          <a:xfrm>
            <a:off x="52578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RS1</a:t>
            </a:r>
            <a:endParaRPr lang="en-US" sz="2000" b="1" dirty="0">
              <a:solidFill>
                <a:srgbClr val="FF0000"/>
              </a:solidFill>
            </a:endParaRPr>
          </a:p>
        </p:txBody>
      </p:sp>
      <p:sp>
        <p:nvSpPr>
          <p:cNvPr id="15" name="Rectangle 14"/>
          <p:cNvSpPr/>
          <p:nvPr/>
        </p:nvSpPr>
        <p:spPr>
          <a:xfrm>
            <a:off x="61722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RS0</a:t>
            </a:r>
            <a:endParaRPr lang="en-US" sz="2000" b="1" dirty="0">
              <a:solidFill>
                <a:srgbClr val="FF0000"/>
              </a:solidFill>
            </a:endParaRPr>
          </a:p>
        </p:txBody>
      </p:sp>
      <p:sp>
        <p:nvSpPr>
          <p:cNvPr id="16" name="Rectangle 15"/>
          <p:cNvSpPr/>
          <p:nvPr/>
        </p:nvSpPr>
        <p:spPr>
          <a:xfrm>
            <a:off x="7086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rPr>
              <a:t>OV</a:t>
            </a:r>
            <a:endParaRPr lang="en-US" b="1" dirty="0">
              <a:solidFill>
                <a:srgbClr val="FF0000"/>
              </a:solidFill>
            </a:endParaRPr>
          </a:p>
        </p:txBody>
      </p:sp>
      <p:sp>
        <p:nvSpPr>
          <p:cNvPr id="17" name="Rectangle 16"/>
          <p:cNvSpPr/>
          <p:nvPr/>
        </p:nvSpPr>
        <p:spPr>
          <a:xfrm>
            <a:off x="8001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a:t>
            </a:r>
            <a:endParaRPr lang="en-US" b="1" dirty="0">
              <a:solidFill>
                <a:srgbClr val="FF0000"/>
              </a:solidFill>
            </a:endParaRPr>
          </a:p>
        </p:txBody>
      </p:sp>
      <p:sp>
        <p:nvSpPr>
          <p:cNvPr id="18" name="Rectangle 17"/>
          <p:cNvSpPr/>
          <p:nvPr/>
        </p:nvSpPr>
        <p:spPr>
          <a:xfrm>
            <a:off x="8915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P</a:t>
            </a:r>
            <a:endParaRPr lang="en-US" b="1" dirty="0">
              <a:solidFill>
                <a:srgbClr val="FF0000"/>
              </a:solidFill>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1295400" y="3048000"/>
            <a:ext cx="9906000" cy="304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FF"/>
              </a:solidFill>
              <a:latin typeface="Calibri" pitchFamily="34" charset="0"/>
              <a:cs typeface="Calibri" pitchFamily="34" charset="0"/>
            </a:endParaRPr>
          </a:p>
          <a:p>
            <a:pPr algn="ctr"/>
            <a:endParaRPr lang="en-US" sz="2800" b="1" dirty="0">
              <a:solidFill>
                <a:srgbClr val="0000FF"/>
              </a:solidFill>
              <a:latin typeface="Calibri" pitchFamily="34" charset="0"/>
              <a:cs typeface="Calibri" pitchFamily="34" charset="0"/>
            </a:endParaRPr>
          </a:p>
          <a:p>
            <a:pPr algn="ctr"/>
            <a:endParaRPr lang="en-US" sz="2800" b="1" dirty="0">
              <a:solidFill>
                <a:srgbClr val="0000FF"/>
              </a:solidFill>
              <a:latin typeface="Calibri" pitchFamily="34" charset="0"/>
              <a:cs typeface="Calibri" pitchFamily="34" charset="0"/>
            </a:endParaRPr>
          </a:p>
          <a:p>
            <a:pPr algn="ctr"/>
            <a:endParaRPr lang="en-US" sz="2800" b="1" dirty="0">
              <a:solidFill>
                <a:srgbClr val="0000FF"/>
              </a:solidFill>
              <a:latin typeface="Calibri" pitchFamily="34" charset="0"/>
              <a:cs typeface="Calibri" pitchFamily="34" charset="0"/>
            </a:endParaRPr>
          </a:p>
          <a:p>
            <a:pPr algn="ctr"/>
            <a:endParaRPr lang="en-US" sz="2800" b="1" dirty="0">
              <a:solidFill>
                <a:srgbClr val="0000FF"/>
              </a:solidFill>
              <a:latin typeface="Calibri" pitchFamily="34" charset="0"/>
              <a:cs typeface="Calibri" pitchFamily="34" charset="0"/>
            </a:endParaRPr>
          </a:p>
          <a:p>
            <a:pPr algn="ctr"/>
            <a:endParaRPr lang="en-US" sz="2800" b="1" dirty="0">
              <a:solidFill>
                <a:srgbClr val="0000FF"/>
              </a:solidFill>
              <a:latin typeface="Calibri" pitchFamily="34" charset="0"/>
              <a:cs typeface="Calibri" pitchFamily="34" charset="0"/>
            </a:endParaRPr>
          </a:p>
          <a:p>
            <a:pPr algn="ctr"/>
            <a:r>
              <a:rPr lang="en-US" sz="2800" b="1" dirty="0">
                <a:solidFill>
                  <a:srgbClr val="0000FF"/>
                </a:solidFill>
                <a:latin typeface="Calibri" pitchFamily="34" charset="0"/>
                <a:cs typeface="Calibri" pitchFamily="34" charset="0"/>
              </a:rPr>
              <a:t>psw3 and psw4 bit</a:t>
            </a:r>
          </a:p>
          <a:p>
            <a:r>
              <a:rPr lang="en-US" sz="2800" b="1" dirty="0">
                <a:solidFill>
                  <a:srgbClr val="FF0000"/>
                </a:solidFill>
                <a:latin typeface="Calibri" pitchFamily="34" charset="0"/>
                <a:cs typeface="Calibri" pitchFamily="34" charset="0"/>
              </a:rPr>
              <a:t>	Two bits for Selection of Register Bank</a:t>
            </a:r>
          </a:p>
          <a:p>
            <a:r>
              <a:rPr lang="en-US" sz="2800" b="1" dirty="0">
                <a:solidFill>
                  <a:srgbClr val="0000FF"/>
                </a:solidFill>
                <a:latin typeface="Calibri" pitchFamily="34" charset="0"/>
                <a:cs typeface="Calibri" pitchFamily="34" charset="0"/>
              </a:rPr>
              <a:t>	</a:t>
            </a:r>
            <a:r>
              <a:rPr lang="en-US" sz="2800" b="1" dirty="0" err="1">
                <a:solidFill>
                  <a:srgbClr val="0000FF"/>
                </a:solidFill>
                <a:latin typeface="Calibri" pitchFamily="34" charset="0"/>
                <a:cs typeface="Calibri" pitchFamily="34" charset="0"/>
              </a:rPr>
              <a:t>psw</a:t>
            </a:r>
            <a:r>
              <a:rPr lang="en-US" sz="2800" b="1" dirty="0">
                <a:solidFill>
                  <a:srgbClr val="0000FF"/>
                </a:solidFill>
                <a:latin typeface="Calibri" pitchFamily="34" charset="0"/>
                <a:cs typeface="Calibri" pitchFamily="34" charset="0"/>
              </a:rPr>
              <a:t> 4 	psw3 		Register Bank 	Location</a:t>
            </a:r>
          </a:p>
          <a:p>
            <a:r>
              <a:rPr lang="en-US" sz="2800" b="1" dirty="0">
                <a:solidFill>
                  <a:srgbClr val="0000FF"/>
                </a:solidFill>
                <a:latin typeface="Calibri" pitchFamily="34" charset="0"/>
                <a:cs typeface="Calibri" pitchFamily="34" charset="0"/>
              </a:rPr>
              <a:t>	    0		   0 		    	B0		00 – 07 H</a:t>
            </a:r>
          </a:p>
          <a:p>
            <a:r>
              <a:rPr lang="en-US" sz="2800" b="1" dirty="0">
                <a:solidFill>
                  <a:srgbClr val="0000FF"/>
                </a:solidFill>
                <a:latin typeface="Calibri" pitchFamily="34" charset="0"/>
                <a:cs typeface="Calibri" pitchFamily="34" charset="0"/>
              </a:rPr>
              <a:t>	    0		   1		    	B1		08 – 0F H</a:t>
            </a:r>
          </a:p>
          <a:p>
            <a:r>
              <a:rPr lang="en-US" sz="2800" b="1" dirty="0">
                <a:solidFill>
                  <a:srgbClr val="0000FF"/>
                </a:solidFill>
                <a:latin typeface="Calibri" pitchFamily="34" charset="0"/>
                <a:cs typeface="Calibri" pitchFamily="34" charset="0"/>
              </a:rPr>
              <a:t>	    1		   0		    	B2		10 – 17 H</a:t>
            </a:r>
          </a:p>
          <a:p>
            <a:r>
              <a:rPr lang="en-US" sz="2800" b="1" dirty="0">
                <a:solidFill>
                  <a:srgbClr val="0000FF"/>
                </a:solidFill>
                <a:latin typeface="Calibri" pitchFamily="34" charset="0"/>
                <a:cs typeface="Calibri" pitchFamily="34" charset="0"/>
              </a:rPr>
              <a:t>	    1 		   1		    	B3		18 – 1F H</a:t>
            </a:r>
          </a:p>
          <a:p>
            <a:endParaRPr lang="en-US" sz="2800" b="1" dirty="0">
              <a:solidFill>
                <a:srgbClr val="0000FF"/>
              </a:solidFill>
              <a:latin typeface="Calibri" pitchFamily="34" charset="0"/>
              <a:cs typeface="Calibri" pitchFamily="34" charset="0"/>
            </a:endParaRPr>
          </a:p>
          <a:p>
            <a:endParaRPr lang="en-US" sz="2800" b="1" dirty="0">
              <a:solidFill>
                <a:srgbClr val="0000FF"/>
              </a:solidFill>
              <a:latin typeface="Calibri" pitchFamily="34" charset="0"/>
              <a:cs typeface="Calibri" pitchFamily="34" charset="0"/>
            </a:endParaRPr>
          </a:p>
          <a:p>
            <a:endParaRPr lang="en-US" sz="2800" b="1" dirty="0">
              <a:solidFill>
                <a:srgbClr val="0000FF"/>
              </a:solidFill>
              <a:latin typeface="Calibri" pitchFamily="34" charset="0"/>
              <a:cs typeface="Calibri" pitchFamily="34" charset="0"/>
            </a:endParaRPr>
          </a:p>
          <a:p>
            <a:endParaRPr lang="en-US" sz="2800" b="1" dirty="0">
              <a:solidFill>
                <a:srgbClr val="0000FF"/>
              </a:solidFill>
              <a:latin typeface="Calibri" pitchFamily="34" charset="0"/>
              <a:cs typeface="Calibri" pitchFamily="34" charset="0"/>
            </a:endParaRPr>
          </a:p>
          <a:p>
            <a:endParaRPr lang="en-US" sz="2800" b="1" dirty="0">
              <a:solidFill>
                <a:srgbClr val="0000FF"/>
              </a:solidFill>
              <a:latin typeface="Calibri" pitchFamily="34" charset="0"/>
              <a:cs typeface="Calibri" pitchFamily="34" charset="0"/>
            </a:endParaRPr>
          </a:p>
          <a:p>
            <a:endParaRPr lang="en-US" b="1" dirty="0">
              <a:solidFill>
                <a:srgbClr val="0000FF"/>
              </a:solidFill>
              <a:latin typeface="Calibri" pitchFamily="34" charset="0"/>
              <a:cs typeface="Calibri" pitchFamily="34" charset="0"/>
            </a:endParaRPr>
          </a:p>
        </p:txBody>
      </p:sp>
      <p:cxnSp>
        <p:nvCxnSpPr>
          <p:cNvPr id="33" name="Shape 36"/>
          <p:cNvCxnSpPr/>
          <p:nvPr/>
        </p:nvCxnSpPr>
        <p:spPr>
          <a:xfrm rot="16200000" flipH="1">
            <a:off x="5486399" y="2819399"/>
            <a:ext cx="457202" cy="4"/>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hape 36"/>
          <p:cNvCxnSpPr/>
          <p:nvPr/>
        </p:nvCxnSpPr>
        <p:spPr>
          <a:xfrm rot="16200000" flipH="1">
            <a:off x="6400801" y="2819399"/>
            <a:ext cx="457202" cy="4"/>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4" name="Google Shape;84;p1"/>
          <p:cNvGrpSpPr/>
          <p:nvPr/>
        </p:nvGrpSpPr>
        <p:grpSpPr>
          <a:xfrm>
            <a:off x="76256" y="112129"/>
            <a:ext cx="685745" cy="6517271"/>
            <a:chOff x="14626" y="14712"/>
            <a:chExt cx="538808" cy="6386089"/>
          </a:xfrm>
        </p:grpSpPr>
        <p:pic>
          <p:nvPicPr>
            <p:cNvPr id="3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100000">
                                          <p:val>
                                            <p:strVal val="#ppt_x"/>
                                          </p:val>
                                        </p:tav>
                                      </p:tavLst>
                                    </p:anim>
                                    <p:anim calcmode="lin" valueType="num">
                                      <p:cBhvr>
                                        <p:cTn id="8" dur="500" fill="hold"/>
                                        <p:tgtEl>
                                          <p:spTgt spid="33"/>
                                        </p:tgtEl>
                                        <p:attrNameLst>
                                          <p:attrName>ppt_y</p:attrName>
                                        </p:attrNameLst>
                                      </p:cBhvr>
                                      <p:tavLst>
                                        <p:tav tm="0">
                                          <p:val>
                                            <p:strVal val="#ppt_y-#ppt_h/2"/>
                                          </p:val>
                                        </p:tav>
                                        <p:tav tm="100000">
                                          <p:val>
                                            <p:strVal val="#ppt_y"/>
                                          </p:val>
                                        </p:tav>
                                      </p:tavLst>
                                    </p:anim>
                                    <p:anim calcmode="lin" valueType="num">
                                      <p:cBhvr>
                                        <p:cTn id="9" dur="500" fill="hold"/>
                                        <p:tgtEl>
                                          <p:spTgt spid="33"/>
                                        </p:tgtEl>
                                        <p:attrNameLst>
                                          <p:attrName>ppt_w</p:attrName>
                                        </p:attrNameLst>
                                      </p:cBhvr>
                                      <p:tavLst>
                                        <p:tav tm="0">
                                          <p:val>
                                            <p:strVal val="#ppt_w"/>
                                          </p:val>
                                        </p:tav>
                                        <p:tav tm="100000">
                                          <p:val>
                                            <p:strVal val="#ppt_w"/>
                                          </p:val>
                                        </p:tav>
                                      </p:tavLst>
                                    </p:anim>
                                    <p:anim calcmode="lin" valueType="num">
                                      <p:cBhvr>
                                        <p:cTn id="10" dur="500" fill="hold"/>
                                        <p:tgtEl>
                                          <p:spTgt spid="33"/>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ppt_h/2"/>
                                          </p:val>
                                        </p:tav>
                                        <p:tav tm="100000">
                                          <p:val>
                                            <p:strVal val="#ppt_y"/>
                                          </p:val>
                                        </p:tav>
                                      </p:tavLst>
                                    </p:anim>
                                    <p:anim calcmode="lin" valueType="num">
                                      <p:cBhvr>
                                        <p:cTn id="15" dur="500" fill="hold"/>
                                        <p:tgtEl>
                                          <p:spTgt spid="38"/>
                                        </p:tgtEl>
                                        <p:attrNameLst>
                                          <p:attrName>ppt_w</p:attrName>
                                        </p:attrNameLst>
                                      </p:cBhvr>
                                      <p:tavLst>
                                        <p:tav tm="0">
                                          <p:val>
                                            <p:strVal val="#ppt_w"/>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ppt_x</p:attrName>
                                        </p:attrNameLst>
                                      </p:cBhvr>
                                      <p:tavLst>
                                        <p:tav tm="0">
                                          <p:val>
                                            <p:strVal val="#ppt_x"/>
                                          </p:val>
                                        </p:tav>
                                        <p:tav tm="100000">
                                          <p:val>
                                            <p:strVal val="#ppt_x"/>
                                          </p:val>
                                        </p:tav>
                                      </p:tavLst>
                                    </p:anim>
                                    <p:anim calcmode="lin" valueType="num">
                                      <p:cBhvr>
                                        <p:cTn id="22" dur="500" fill="hold"/>
                                        <p:tgtEl>
                                          <p:spTgt spid="29"/>
                                        </p:tgtEl>
                                        <p:attrNameLst>
                                          <p:attrName>ppt_y</p:attrName>
                                        </p:attrNameLst>
                                      </p:cBhvr>
                                      <p:tavLst>
                                        <p:tav tm="0">
                                          <p:val>
                                            <p:strVal val="#ppt_y-#ppt_h/2"/>
                                          </p:val>
                                        </p:tav>
                                        <p:tav tm="100000">
                                          <p:val>
                                            <p:strVal val="#ppt_y"/>
                                          </p:val>
                                        </p:tav>
                                      </p:tavLst>
                                    </p:anim>
                                    <p:anim calcmode="lin" valueType="num">
                                      <p:cBhvr>
                                        <p:cTn id="23" dur="500" fill="hold"/>
                                        <p:tgtEl>
                                          <p:spTgt spid="29"/>
                                        </p:tgtEl>
                                        <p:attrNameLst>
                                          <p:attrName>ppt_w</p:attrName>
                                        </p:attrNameLst>
                                      </p:cBhvr>
                                      <p:tavLst>
                                        <p:tav tm="0">
                                          <p:val>
                                            <p:strVal val="#ppt_w"/>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dissolve">
                                      <p:cBhvr>
                                        <p:cTn id="2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90600" y="152400"/>
            <a:ext cx="80772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What do you mean by a micro-controller ?</a:t>
            </a:r>
          </a:p>
        </p:txBody>
      </p:sp>
      <p:sp>
        <p:nvSpPr>
          <p:cNvPr id="6" name="Rectangle 5"/>
          <p:cNvSpPr/>
          <p:nvPr/>
        </p:nvSpPr>
        <p:spPr>
          <a:xfrm>
            <a:off x="990600" y="838200"/>
            <a:ext cx="10287000" cy="2895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Font typeface="Wingdings" pitchFamily="2" charset="2"/>
              <a:buChar char="ü"/>
            </a:pPr>
            <a:r>
              <a:rPr lang="en-US" sz="2800" b="1" dirty="0">
                <a:solidFill>
                  <a:srgbClr val="0000FF"/>
                </a:solidFill>
                <a:latin typeface="Calibri" pitchFamily="34" charset="0"/>
                <a:cs typeface="Calibri" pitchFamily="34" charset="0"/>
              </a:rPr>
              <a:t> </a:t>
            </a:r>
            <a:r>
              <a:rPr lang="en-US" sz="2400" b="1" dirty="0">
                <a:solidFill>
                  <a:srgbClr val="0000FF"/>
                </a:solidFill>
                <a:latin typeface="Calibri" pitchFamily="34" charset="0"/>
                <a:cs typeface="Calibri" pitchFamily="34" charset="0"/>
              </a:rPr>
              <a:t>It’s like a small computer on a single IC chip.</a:t>
            </a:r>
          </a:p>
          <a:p>
            <a:pPr algn="just">
              <a:lnSpc>
                <a:spcPct val="150000"/>
              </a:lnSpc>
              <a:buFont typeface="Wingdings" pitchFamily="2" charset="2"/>
              <a:buChar char="ü"/>
            </a:pPr>
            <a:r>
              <a:rPr lang="en-IN" sz="2400" b="1" dirty="0">
                <a:solidFill>
                  <a:srgbClr val="FF0000"/>
                </a:solidFill>
                <a:latin typeface="Calibri" pitchFamily="34" charset="0"/>
                <a:cs typeface="Calibri" pitchFamily="34" charset="0"/>
              </a:rPr>
              <a:t> It contains a processor core, ROM, RAM, I/O pins, communication pins etc.</a:t>
            </a:r>
          </a:p>
          <a:p>
            <a:pPr algn="just">
              <a:lnSpc>
                <a:spcPct val="150000"/>
              </a:lnSpc>
              <a:buFont typeface="Wingdings" pitchFamily="2" charset="2"/>
              <a:buChar char="ü"/>
            </a:pPr>
            <a:r>
              <a:rPr lang="en-US" sz="2400" b="1" dirty="0">
                <a:solidFill>
                  <a:srgbClr val="0000FF"/>
                </a:solidFill>
                <a:latin typeface="Calibri" pitchFamily="34" charset="0"/>
                <a:cs typeface="Calibri" pitchFamily="34" charset="0"/>
              </a:rPr>
              <a:t> it has almost all the components needed in its single chip. </a:t>
            </a:r>
          </a:p>
          <a:p>
            <a:pPr algn="just">
              <a:lnSpc>
                <a:spcPct val="150000"/>
              </a:lnSpc>
              <a:buFont typeface="Wingdings" pitchFamily="2" charset="2"/>
              <a:buChar char="ü"/>
            </a:pPr>
            <a:r>
              <a:rPr lang="en-US" sz="2400" b="1" dirty="0">
                <a:solidFill>
                  <a:srgbClr val="FF0000"/>
                </a:solidFill>
                <a:latin typeface="Calibri" pitchFamily="34" charset="0"/>
                <a:cs typeface="Calibri" pitchFamily="34" charset="0"/>
              </a:rPr>
              <a:t> It does not need any external circuits to do its given task.</a:t>
            </a:r>
          </a:p>
          <a:p>
            <a:pPr algn="just">
              <a:lnSpc>
                <a:spcPct val="150000"/>
              </a:lnSpc>
              <a:buFont typeface="Wingdings" pitchFamily="2" charset="2"/>
              <a:buChar char="ü"/>
            </a:pPr>
            <a:r>
              <a:rPr lang="en-US" sz="2400" b="1" dirty="0">
                <a:solidFill>
                  <a:srgbClr val="0000FF"/>
                </a:solidFill>
                <a:latin typeface="Calibri" pitchFamily="34" charset="0"/>
                <a:cs typeface="Calibri" pitchFamily="34" charset="0"/>
              </a:rPr>
              <a:t> examples are  …. 8051, </a:t>
            </a:r>
            <a:r>
              <a:rPr lang="en-US" sz="2400" b="1" dirty="0" err="1">
                <a:solidFill>
                  <a:srgbClr val="0000FF"/>
                </a:solidFill>
                <a:latin typeface="Calibri" pitchFamily="34" charset="0"/>
                <a:cs typeface="Calibri" pitchFamily="34" charset="0"/>
              </a:rPr>
              <a:t>AVR</a:t>
            </a:r>
            <a:r>
              <a:rPr lang="en-US" sz="2400" b="1" dirty="0">
                <a:solidFill>
                  <a:srgbClr val="0000FF"/>
                </a:solidFill>
                <a:latin typeface="Calibri" pitchFamily="34" charset="0"/>
                <a:cs typeface="Calibri" pitchFamily="34" charset="0"/>
              </a:rPr>
              <a:t>, </a:t>
            </a:r>
            <a:r>
              <a:rPr lang="en-US" sz="2400" b="1" dirty="0" err="1">
                <a:solidFill>
                  <a:srgbClr val="0000FF"/>
                </a:solidFill>
                <a:latin typeface="Calibri" pitchFamily="34" charset="0"/>
                <a:cs typeface="Calibri" pitchFamily="34" charset="0"/>
              </a:rPr>
              <a:t>PIC</a:t>
            </a:r>
            <a:r>
              <a:rPr lang="en-US" sz="2400" b="1" dirty="0">
                <a:solidFill>
                  <a:srgbClr val="0000FF"/>
                </a:solidFill>
                <a:latin typeface="Calibri" pitchFamily="34" charset="0"/>
                <a:cs typeface="Calibri" pitchFamily="34" charset="0"/>
              </a:rPr>
              <a:t> series of microcontrollers.</a:t>
            </a:r>
            <a:endParaRPr lang="en-US" sz="2800" b="1" dirty="0">
              <a:solidFill>
                <a:srgbClr val="FF0000"/>
              </a:solidFill>
              <a:latin typeface="Calibri" pitchFamily="34" charset="0"/>
              <a:cs typeface="Calibri" pitchFamily="34" charset="0"/>
            </a:endParaRP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 calcmode="lin" valueType="num">
                                      <p:cBhvr additive="base">
                                        <p:cTn id="12" dur="1000" fill="hold"/>
                                        <p:tgtEl>
                                          <p:spTgt spid="6">
                                            <p:bg/>
                                          </p:spTgt>
                                        </p:tgtEl>
                                        <p:attrNameLst>
                                          <p:attrName>ppt_x</p:attrName>
                                        </p:attrNameLst>
                                      </p:cBhvr>
                                      <p:tavLst>
                                        <p:tav tm="0">
                                          <p:val>
                                            <p:strVal val="0-#ppt_w/2"/>
                                          </p:val>
                                        </p:tav>
                                        <p:tav tm="100000">
                                          <p:val>
                                            <p:strVal val="#ppt_x"/>
                                          </p:val>
                                        </p:tav>
                                      </p:tavLst>
                                    </p:anim>
                                    <p:anim calcmode="lin" valueType="num">
                                      <p:cBhvr additive="base">
                                        <p:cTn id="13" dur="1000" fill="hold"/>
                                        <p:tgtEl>
                                          <p:spTgt spid="6">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1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additive="base">
                                        <p:cTn id="42" dur="1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build="p" bldLvl="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AC</a:t>
            </a:r>
            <a:endParaRPr lang="en-US" b="1" dirty="0">
              <a:solidFill>
                <a:srgbClr val="FF0000"/>
              </a:solidFill>
              <a:latin typeface="Calibri" pitchFamily="34" charset="0"/>
              <a:cs typeface="Calibri" pitchFamily="34" charset="0"/>
            </a:endParaRPr>
          </a:p>
        </p:txBody>
      </p:sp>
      <p:sp>
        <p:nvSpPr>
          <p:cNvPr id="13" name="Rectangle 12"/>
          <p:cNvSpPr/>
          <p:nvPr/>
        </p:nvSpPr>
        <p:spPr>
          <a:xfrm>
            <a:off x="43434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0000FF"/>
                </a:solidFill>
                <a:latin typeface="Calibri" pitchFamily="34" charset="0"/>
                <a:cs typeface="Calibri" pitchFamily="34" charset="0"/>
              </a:rPr>
              <a:t>F0</a:t>
            </a:r>
            <a:endParaRPr lang="en-US" sz="3600" b="1" dirty="0">
              <a:solidFill>
                <a:srgbClr val="0000FF"/>
              </a:solidFill>
              <a:latin typeface="Calibri" pitchFamily="34" charset="0"/>
              <a:cs typeface="Calibri" pitchFamily="34" charset="0"/>
            </a:endParaRPr>
          </a:p>
        </p:txBody>
      </p:sp>
      <p:sp>
        <p:nvSpPr>
          <p:cNvPr id="14" name="Rectangle 13"/>
          <p:cNvSpPr/>
          <p:nvPr/>
        </p:nvSpPr>
        <p:spPr>
          <a:xfrm>
            <a:off x="52578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latin typeface="Calibri" pitchFamily="34" charset="0"/>
                <a:cs typeface="Calibri" pitchFamily="34" charset="0"/>
              </a:rPr>
              <a:t>OV</a:t>
            </a:r>
            <a:endParaRPr lang="en-US" b="1" dirty="0">
              <a:solidFill>
                <a:srgbClr val="FF0000"/>
              </a:solidFill>
              <a:latin typeface="Calibri" pitchFamily="34" charset="0"/>
              <a:cs typeface="Calibri" pitchFamily="34" charset="0"/>
            </a:endParaRPr>
          </a:p>
        </p:txBody>
      </p:sp>
      <p:sp>
        <p:nvSpPr>
          <p:cNvPr id="17" name="Rectangle 16"/>
          <p:cNvSpPr/>
          <p:nvPr/>
        </p:nvSpPr>
        <p:spPr>
          <a:xfrm>
            <a:off x="8001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18" name="Rectangle 17"/>
          <p:cNvSpPr/>
          <p:nvPr/>
        </p:nvSpPr>
        <p:spPr>
          <a:xfrm>
            <a:off x="8915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P</a:t>
            </a:r>
            <a:endParaRPr lang="en-US" b="1" dirty="0">
              <a:solidFill>
                <a:srgbClr val="FF0000"/>
              </a:solidFill>
              <a:latin typeface="Calibri" pitchFamily="34" charset="0"/>
              <a:cs typeface="Calibri" pitchFamily="34" charset="0"/>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4114800" y="3581400"/>
            <a:ext cx="4572000" cy="1905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psw5 bit</a:t>
            </a:r>
          </a:p>
          <a:p>
            <a:pPr algn="ctr"/>
            <a:r>
              <a:rPr lang="en-US" sz="2800" b="1" dirty="0">
                <a:solidFill>
                  <a:srgbClr val="FF0000"/>
                </a:solidFill>
                <a:latin typeface="Calibri" pitchFamily="34" charset="0"/>
                <a:cs typeface="Calibri" pitchFamily="34" charset="0"/>
              </a:rPr>
              <a:t>User defined bit</a:t>
            </a:r>
          </a:p>
          <a:p>
            <a:pPr algn="ctr"/>
            <a:r>
              <a:rPr lang="en-US" sz="2800" b="1" dirty="0">
                <a:solidFill>
                  <a:srgbClr val="0000FF"/>
                </a:solidFill>
                <a:latin typeface="Calibri" pitchFamily="34" charset="0"/>
                <a:cs typeface="Calibri" pitchFamily="34" charset="0"/>
              </a:rPr>
              <a:t>General purpose</a:t>
            </a:r>
          </a:p>
          <a:p>
            <a:pPr algn="ctr"/>
            <a:r>
              <a:rPr lang="en-US" sz="2800" b="1" dirty="0">
                <a:solidFill>
                  <a:srgbClr val="0000FF"/>
                </a:solidFill>
                <a:latin typeface="Calibri" pitchFamily="34" charset="0"/>
                <a:cs typeface="Calibri" pitchFamily="34" charset="0"/>
              </a:rPr>
              <a:t>(don’t care bit if not defined) </a:t>
            </a:r>
            <a:endParaRPr lang="en-US" b="1" dirty="0">
              <a:solidFill>
                <a:srgbClr val="0000FF"/>
              </a:solidFill>
              <a:latin typeface="Calibri" pitchFamily="34" charset="0"/>
              <a:cs typeface="Calibri" pitchFamily="34" charset="0"/>
            </a:endParaRPr>
          </a:p>
        </p:txBody>
      </p:sp>
      <p:cxnSp>
        <p:nvCxnSpPr>
          <p:cNvPr id="37" name="Shape 36"/>
          <p:cNvCxnSpPr>
            <a:stCxn id="13" idx="2"/>
          </p:cNvCxnSpPr>
          <p:nvPr/>
        </p:nvCxnSpPr>
        <p:spPr>
          <a:xfrm rot="5400000">
            <a:off x="4305300" y="3086100"/>
            <a:ext cx="990600" cy="1588"/>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3" name="Google Shape;84;p1"/>
          <p:cNvGrpSpPr/>
          <p:nvPr/>
        </p:nvGrpSpPr>
        <p:grpSpPr>
          <a:xfrm>
            <a:off x="76256" y="112129"/>
            <a:ext cx="685745" cy="6517271"/>
            <a:chOff x="14626" y="14712"/>
            <a:chExt cx="538808" cy="6386089"/>
          </a:xfrm>
        </p:grpSpPr>
        <p:pic>
          <p:nvPicPr>
            <p:cNvPr id="3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par>
                          <p:cTn id="8" fill="hold">
                            <p:stCondLst>
                              <p:cond delay="1000"/>
                            </p:stCondLst>
                            <p:childTnLst>
                              <p:par>
                                <p:cTn id="9" presetID="31" presetClass="entr" presetSubtype="0" fill="hold" grpId="0" nodeType="afterEffect">
                                  <p:stCondLst>
                                    <p:cond delay="0"/>
                                  </p:stCondLst>
                                  <p:iterate type="lt">
                                    <p:tmPct val="5000"/>
                                  </p:iterate>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
                                          </p:val>
                                        </p:tav>
                                        <p:tav tm="100000">
                                          <p:val>
                                            <p:strVal val="#ppt_x"/>
                                          </p:val>
                                        </p:tav>
                                      </p:tavLst>
                                    </p:anim>
                                    <p:anim calcmode="lin" valueType="num">
                                      <p:cBhvr>
                                        <p:cTn id="28" dur="500" fill="hold"/>
                                        <p:tgtEl>
                                          <p:spTgt spid="29"/>
                                        </p:tgtEl>
                                        <p:attrNameLst>
                                          <p:attrName>ppt_y</p:attrName>
                                        </p:attrNameLst>
                                      </p:cBhvr>
                                      <p:tavLst>
                                        <p:tav tm="0">
                                          <p:val>
                                            <p:strVal val="#ppt_y-#ppt_h/2"/>
                                          </p:val>
                                        </p:tav>
                                        <p:tav tm="100000">
                                          <p:val>
                                            <p:strVal val="#ppt_y"/>
                                          </p:val>
                                        </p:tav>
                                      </p:tavLst>
                                    </p:anim>
                                    <p:anim calcmode="lin" valueType="num">
                                      <p:cBhvr>
                                        <p:cTn id="29" dur="500" fill="hold"/>
                                        <p:tgtEl>
                                          <p:spTgt spid="29"/>
                                        </p:tgtEl>
                                        <p:attrNameLst>
                                          <p:attrName>ppt_w</p:attrName>
                                        </p:attrNameLst>
                                      </p:cBhvr>
                                      <p:tavLst>
                                        <p:tav tm="0">
                                          <p:val>
                                            <p:strVal val="#ppt_w"/>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CY</a:t>
            </a:r>
            <a:endParaRPr lang="en-US" b="1" dirty="0">
              <a:solidFill>
                <a:srgbClr val="FF0000"/>
              </a:solidFill>
              <a:latin typeface="Calibri" pitchFamily="34" charset="0"/>
              <a:cs typeface="Calibri" pitchFamily="34" charset="0"/>
            </a:endParaRPr>
          </a:p>
        </p:txBody>
      </p:sp>
      <p:sp>
        <p:nvSpPr>
          <p:cNvPr id="12" name="Rectangle 11"/>
          <p:cNvSpPr/>
          <p:nvPr/>
        </p:nvSpPr>
        <p:spPr>
          <a:xfrm>
            <a:off x="3429000" y="18288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FF"/>
                </a:solidFill>
                <a:latin typeface="Calibri" pitchFamily="34" charset="0"/>
                <a:cs typeface="Calibri" pitchFamily="34" charset="0"/>
              </a:rPr>
              <a:t>AC</a:t>
            </a:r>
            <a:endParaRPr lang="en-US" sz="3200" b="1" dirty="0">
              <a:solidFill>
                <a:srgbClr val="0000FF"/>
              </a:solidFill>
              <a:latin typeface="Calibri" pitchFamily="34" charset="0"/>
              <a:cs typeface="Calibri" pitchFamily="34" charset="0"/>
            </a:endParaRPr>
          </a:p>
        </p:txBody>
      </p:sp>
      <p:sp>
        <p:nvSpPr>
          <p:cNvPr id="13" name="Rectangle 12"/>
          <p:cNvSpPr/>
          <p:nvPr/>
        </p:nvSpPr>
        <p:spPr>
          <a:xfrm>
            <a:off x="43434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F0</a:t>
            </a:r>
            <a:endParaRPr lang="en-US" b="1" dirty="0">
              <a:solidFill>
                <a:srgbClr val="FF0000"/>
              </a:solidFill>
              <a:latin typeface="Calibri" pitchFamily="34" charset="0"/>
              <a:cs typeface="Calibri" pitchFamily="34" charset="0"/>
            </a:endParaRPr>
          </a:p>
        </p:txBody>
      </p:sp>
      <p:sp>
        <p:nvSpPr>
          <p:cNvPr id="14" name="Rectangle 13"/>
          <p:cNvSpPr/>
          <p:nvPr/>
        </p:nvSpPr>
        <p:spPr>
          <a:xfrm>
            <a:off x="52578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RS1</a:t>
            </a:r>
            <a:endParaRPr lang="en-US" b="1" dirty="0">
              <a:solidFill>
                <a:srgbClr val="FF0000"/>
              </a:solidFill>
              <a:latin typeface="Calibri" pitchFamily="34" charset="0"/>
              <a:cs typeface="Calibri" pitchFamily="34" charset="0"/>
            </a:endParaRPr>
          </a:p>
        </p:txBody>
      </p:sp>
      <p:sp>
        <p:nvSpPr>
          <p:cNvPr id="15" name="Rectangle 14"/>
          <p:cNvSpPr/>
          <p:nvPr/>
        </p:nvSpPr>
        <p:spPr>
          <a:xfrm>
            <a:off x="61722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RS0</a:t>
            </a:r>
            <a:endParaRPr lang="en-US" b="1" dirty="0">
              <a:solidFill>
                <a:srgbClr val="FF0000"/>
              </a:solidFill>
              <a:latin typeface="Calibri" pitchFamily="34" charset="0"/>
              <a:cs typeface="Calibri" pitchFamily="34" charset="0"/>
            </a:endParaRPr>
          </a:p>
        </p:txBody>
      </p:sp>
      <p:sp>
        <p:nvSpPr>
          <p:cNvPr id="16" name="Rectangle 15"/>
          <p:cNvSpPr/>
          <p:nvPr/>
        </p:nvSpPr>
        <p:spPr>
          <a:xfrm>
            <a:off x="70866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latin typeface="Calibri" pitchFamily="34" charset="0"/>
                <a:cs typeface="Calibri" pitchFamily="34" charset="0"/>
              </a:rPr>
              <a:t>OV</a:t>
            </a:r>
            <a:endParaRPr lang="en-US" b="1" dirty="0">
              <a:solidFill>
                <a:srgbClr val="FF0000"/>
              </a:solidFill>
              <a:latin typeface="Calibri" pitchFamily="34" charset="0"/>
              <a:cs typeface="Calibri" pitchFamily="34" charset="0"/>
            </a:endParaRPr>
          </a:p>
        </p:txBody>
      </p:sp>
      <p:sp>
        <p:nvSpPr>
          <p:cNvPr id="17" name="Rectangle 16"/>
          <p:cNvSpPr/>
          <p:nvPr/>
        </p:nvSpPr>
        <p:spPr>
          <a:xfrm>
            <a:off x="80010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18" name="Rectangle 17"/>
          <p:cNvSpPr/>
          <p:nvPr/>
        </p:nvSpPr>
        <p:spPr>
          <a:xfrm>
            <a:off x="8915400" y="18288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Calibri" pitchFamily="34" charset="0"/>
                <a:cs typeface="Calibri" pitchFamily="34" charset="0"/>
              </a:rPr>
              <a:t>P</a:t>
            </a:r>
            <a:endParaRPr lang="en-US" b="1" dirty="0">
              <a:solidFill>
                <a:srgbClr val="FF0000"/>
              </a:solidFill>
              <a:latin typeface="Calibri" pitchFamily="34" charset="0"/>
              <a:cs typeface="Calibri" pitchFamily="34" charset="0"/>
            </a:endParaRPr>
          </a:p>
        </p:txBody>
      </p:sp>
      <p:sp>
        <p:nvSpPr>
          <p:cNvPr id="19" name="Rectangle 18"/>
          <p:cNvSpPr/>
          <p:nvPr/>
        </p:nvSpPr>
        <p:spPr>
          <a:xfrm>
            <a:off x="2667000" y="1066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1066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1066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10668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1066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1066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1066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10668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5029200" y="2895600"/>
            <a:ext cx="6248400" cy="2209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psw6 bit</a:t>
            </a:r>
          </a:p>
          <a:p>
            <a:pPr algn="ctr"/>
            <a:r>
              <a:rPr lang="en-US" sz="2800" b="1" dirty="0">
                <a:solidFill>
                  <a:schemeClr val="bg1"/>
                </a:solidFill>
                <a:latin typeface="Calibri" pitchFamily="34" charset="0"/>
                <a:cs typeface="Calibri" pitchFamily="34" charset="0"/>
              </a:rPr>
              <a:t>Auxiliary Carry bit</a:t>
            </a:r>
          </a:p>
          <a:p>
            <a:pPr algn="ctr"/>
            <a:r>
              <a:rPr lang="en-US" sz="2800" b="1" dirty="0">
                <a:solidFill>
                  <a:srgbClr val="0000FF"/>
                </a:solidFill>
                <a:latin typeface="Calibri" pitchFamily="34" charset="0"/>
                <a:cs typeface="Calibri" pitchFamily="34" charset="0"/>
              </a:rPr>
              <a:t>If there occurs a carry from bit 3 to bit 4 in Accumulator, then this bit is set to 1</a:t>
            </a:r>
          </a:p>
          <a:p>
            <a:pPr algn="ctr"/>
            <a:r>
              <a:rPr lang="en-US" sz="2800" b="1" dirty="0">
                <a:solidFill>
                  <a:srgbClr val="0000FF"/>
                </a:solidFill>
                <a:latin typeface="Calibri" pitchFamily="34" charset="0"/>
                <a:cs typeface="Calibri" pitchFamily="34" charset="0"/>
              </a:rPr>
              <a:t>(lower nibble to higher nibble of A)</a:t>
            </a:r>
            <a:endParaRPr lang="en-US" b="1" dirty="0">
              <a:solidFill>
                <a:srgbClr val="0000FF"/>
              </a:solidFill>
              <a:latin typeface="Calibri" pitchFamily="34" charset="0"/>
              <a:cs typeface="Calibri" pitchFamily="34" charset="0"/>
            </a:endParaRPr>
          </a:p>
        </p:txBody>
      </p:sp>
      <p:cxnSp>
        <p:nvCxnSpPr>
          <p:cNvPr id="37" name="Shape 36"/>
          <p:cNvCxnSpPr>
            <a:stCxn id="12" idx="2"/>
            <a:endCxn id="29" idx="1"/>
          </p:cNvCxnSpPr>
          <p:nvPr/>
        </p:nvCxnSpPr>
        <p:spPr>
          <a:xfrm rot="16200000" flipH="1">
            <a:off x="3829050" y="2800350"/>
            <a:ext cx="1257300" cy="114300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4" name="Google Shape;84;p1"/>
          <p:cNvGrpSpPr/>
          <p:nvPr/>
        </p:nvGrpSpPr>
        <p:grpSpPr>
          <a:xfrm>
            <a:off x="76256" y="112129"/>
            <a:ext cx="685745" cy="6517271"/>
            <a:chOff x="14626" y="14712"/>
            <a:chExt cx="538808" cy="6386089"/>
          </a:xfrm>
        </p:grpSpPr>
        <p:pic>
          <p:nvPicPr>
            <p:cNvPr id="3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8"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grpSp>
        <p:nvGrpSpPr>
          <p:cNvPr id="51" name="Group 50"/>
          <p:cNvGrpSpPr/>
          <p:nvPr/>
        </p:nvGrpSpPr>
        <p:grpSpPr>
          <a:xfrm>
            <a:off x="1066800" y="5486400"/>
            <a:ext cx="3657600" cy="381000"/>
            <a:chOff x="1066800" y="5486400"/>
            <a:chExt cx="3657600" cy="381000"/>
          </a:xfrm>
        </p:grpSpPr>
        <p:sp>
          <p:nvSpPr>
            <p:cNvPr id="28" name="Rectangle 27"/>
            <p:cNvSpPr/>
            <p:nvPr/>
          </p:nvSpPr>
          <p:spPr>
            <a:xfrm flipH="1">
              <a:off x="10668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7</a:t>
              </a:r>
            </a:p>
          </p:txBody>
        </p:sp>
        <p:sp>
          <p:nvSpPr>
            <p:cNvPr id="30" name="Rectangle 29"/>
            <p:cNvSpPr/>
            <p:nvPr/>
          </p:nvSpPr>
          <p:spPr>
            <a:xfrm flipH="1">
              <a:off x="15240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6</a:t>
              </a:r>
            </a:p>
          </p:txBody>
        </p:sp>
        <p:sp>
          <p:nvSpPr>
            <p:cNvPr id="31" name="Rectangle 30"/>
            <p:cNvSpPr/>
            <p:nvPr/>
          </p:nvSpPr>
          <p:spPr>
            <a:xfrm flipH="1">
              <a:off x="19812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5</a:t>
              </a:r>
            </a:p>
          </p:txBody>
        </p:sp>
        <p:sp>
          <p:nvSpPr>
            <p:cNvPr id="39" name="Rectangle 38"/>
            <p:cNvSpPr/>
            <p:nvPr/>
          </p:nvSpPr>
          <p:spPr>
            <a:xfrm flipH="1">
              <a:off x="24384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4</a:t>
              </a:r>
            </a:p>
          </p:txBody>
        </p:sp>
        <p:sp>
          <p:nvSpPr>
            <p:cNvPr id="40" name="Rectangle 39"/>
            <p:cNvSpPr/>
            <p:nvPr/>
          </p:nvSpPr>
          <p:spPr>
            <a:xfrm flipH="1">
              <a:off x="28956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3</a:t>
              </a:r>
            </a:p>
          </p:txBody>
        </p:sp>
        <p:sp>
          <p:nvSpPr>
            <p:cNvPr id="41" name="Rectangle 40"/>
            <p:cNvSpPr/>
            <p:nvPr/>
          </p:nvSpPr>
          <p:spPr>
            <a:xfrm flipH="1">
              <a:off x="33528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2</a:t>
              </a:r>
            </a:p>
          </p:txBody>
        </p:sp>
        <p:sp>
          <p:nvSpPr>
            <p:cNvPr id="42" name="Rectangle 41"/>
            <p:cNvSpPr/>
            <p:nvPr/>
          </p:nvSpPr>
          <p:spPr>
            <a:xfrm flipH="1">
              <a:off x="38100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1</a:t>
              </a:r>
            </a:p>
          </p:txBody>
        </p:sp>
        <p:sp>
          <p:nvSpPr>
            <p:cNvPr id="43" name="Rectangle 42"/>
            <p:cNvSpPr/>
            <p:nvPr/>
          </p:nvSpPr>
          <p:spPr>
            <a:xfrm flipH="1">
              <a:off x="4267200" y="5486400"/>
              <a:ext cx="457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0</a:t>
              </a:r>
            </a:p>
          </p:txBody>
        </p:sp>
      </p:grpSp>
      <p:sp>
        <p:nvSpPr>
          <p:cNvPr id="44" name="Arc 43"/>
          <p:cNvSpPr/>
          <p:nvPr/>
        </p:nvSpPr>
        <p:spPr>
          <a:xfrm flipH="1">
            <a:off x="2667000" y="5029200"/>
            <a:ext cx="457200" cy="762000"/>
          </a:xfrm>
          <a:prstGeom prst="arc">
            <a:avLst>
              <a:gd name="adj1" fmla="val 11016319"/>
              <a:gd name="adj2" fmla="val 0"/>
            </a:avLst>
          </a:prstGeom>
          <a:ln w="254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flipH="1">
            <a:off x="5029200" y="5486400"/>
            <a:ext cx="1600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FF"/>
                </a:solidFill>
              </a:rPr>
              <a:t>Accumulator</a:t>
            </a:r>
          </a:p>
        </p:txBody>
      </p:sp>
      <p:sp>
        <p:nvSpPr>
          <p:cNvPr id="48" name="Rectangle 47"/>
          <p:cNvSpPr/>
          <p:nvPr/>
        </p:nvSpPr>
        <p:spPr>
          <a:xfrm flipH="1">
            <a:off x="1143000" y="2895600"/>
            <a:ext cx="1600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23+ 6E = ?? </a:t>
            </a:r>
          </a:p>
        </p:txBody>
      </p:sp>
      <p:sp>
        <p:nvSpPr>
          <p:cNvPr id="49" name="Rectangle 48"/>
          <p:cNvSpPr/>
          <p:nvPr/>
        </p:nvSpPr>
        <p:spPr>
          <a:xfrm flipH="1">
            <a:off x="2743200" y="2895600"/>
            <a:ext cx="7620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 91</a:t>
            </a:r>
          </a:p>
        </p:txBody>
      </p:sp>
      <p:sp>
        <p:nvSpPr>
          <p:cNvPr id="45" name="Rectangle 44"/>
          <p:cNvSpPr/>
          <p:nvPr/>
        </p:nvSpPr>
        <p:spPr>
          <a:xfrm>
            <a:off x="914400" y="3352800"/>
            <a:ext cx="3886200" cy="99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		      0010 0011 </a:t>
            </a:r>
          </a:p>
          <a:p>
            <a:r>
              <a:rPr lang="en-US" sz="2000" b="1" dirty="0">
                <a:solidFill>
                  <a:srgbClr val="FF0000"/>
                </a:solidFill>
                <a:latin typeface="Calibri" pitchFamily="34" charset="0"/>
                <a:cs typeface="Calibri" pitchFamily="34" charset="0"/>
              </a:rPr>
              <a:t>        	                   + 0110 1110</a:t>
            </a:r>
          </a:p>
          <a:p>
            <a:r>
              <a:rPr lang="en-US" sz="2000" b="1" dirty="0">
                <a:solidFill>
                  <a:srgbClr val="FF0000"/>
                </a:solidFill>
                <a:latin typeface="Calibri" pitchFamily="34" charset="0"/>
                <a:cs typeface="Calibri" pitchFamily="34" charset="0"/>
              </a:rPr>
              <a:t>                                    ------------------</a:t>
            </a:r>
          </a:p>
        </p:txBody>
      </p:sp>
      <p:sp>
        <p:nvSpPr>
          <p:cNvPr id="46" name="Rectangle 45"/>
          <p:cNvSpPr/>
          <p:nvPr/>
        </p:nvSpPr>
        <p:spPr>
          <a:xfrm>
            <a:off x="914400" y="4267200"/>
            <a:ext cx="3886200" cy="45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Accumulator has       </a:t>
            </a:r>
            <a:r>
              <a:rPr lang="en-US" sz="2000" b="1" dirty="0">
                <a:solidFill>
                  <a:srgbClr val="0000FF"/>
                </a:solidFill>
                <a:latin typeface="Calibri" pitchFamily="34" charset="0"/>
                <a:cs typeface="Calibri" pitchFamily="34" charset="0"/>
              </a:rPr>
              <a:t>100</a:t>
            </a:r>
            <a:r>
              <a:rPr lang="en-US" sz="2800" b="1" dirty="0">
                <a:solidFill>
                  <a:srgbClr val="FF0000"/>
                </a:solidFill>
                <a:latin typeface="Calibri" pitchFamily="34" charset="0"/>
                <a:cs typeface="Calibri" pitchFamily="34" charset="0"/>
              </a:rPr>
              <a:t>1 0</a:t>
            </a:r>
            <a:r>
              <a:rPr lang="en-US" sz="2000" b="1" dirty="0">
                <a:solidFill>
                  <a:srgbClr val="0000FF"/>
                </a:solidFill>
                <a:latin typeface="Calibri" pitchFamily="34" charset="0"/>
                <a:cs typeface="Calibri" pitchFamily="34" charset="0"/>
              </a:rPr>
              <a:t>001</a:t>
            </a:r>
            <a:endParaRPr lang="en-US" sz="1400" b="1" dirty="0">
              <a:solidFill>
                <a:srgbClr val="0000FF"/>
              </a:solidFill>
              <a:latin typeface="Calibri" pitchFamily="34" charset="0"/>
              <a:cs typeface="Calibri" pitchFamily="34" charset="0"/>
            </a:endParaRPr>
          </a:p>
        </p:txBody>
      </p:sp>
      <p:sp>
        <p:nvSpPr>
          <p:cNvPr id="50" name="Rectangle 49"/>
          <p:cNvSpPr/>
          <p:nvPr/>
        </p:nvSpPr>
        <p:spPr>
          <a:xfrm>
            <a:off x="6934200" y="5410200"/>
            <a:ext cx="2667000" cy="457200"/>
          </a:xfrm>
          <a:prstGeom prst="rect">
            <a:avLst/>
          </a:prstGeom>
          <a:solidFill>
            <a:schemeClr val="accent1">
              <a:lumMod val="40000"/>
              <a:lumOff val="60000"/>
            </a:schemeClr>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Thus AC bit is set to 1</a:t>
            </a:r>
            <a:endParaRPr lang="en-US" sz="1400" b="1" dirty="0">
              <a:solidFill>
                <a:srgbClr val="0000FF"/>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1000"/>
                                        <p:tgtEl>
                                          <p:spTgt spid="33"/>
                                        </p:tgtEl>
                                      </p:cBhvr>
                                    </p:animEffect>
                                  </p:childTnLst>
                                </p:cTn>
                              </p:par>
                            </p:childTnLst>
                          </p:cTn>
                        </p:par>
                        <p:par>
                          <p:cTn id="8" fill="hold">
                            <p:stCondLst>
                              <p:cond delay="1000"/>
                            </p:stCondLst>
                            <p:childTnLst>
                              <p:par>
                                <p:cTn id="9" presetID="31" presetClass="entr" presetSubtype="0" fill="hold" grpId="0" nodeType="afterEffect">
                                  <p:stCondLst>
                                    <p:cond delay="0"/>
                                  </p:stCondLst>
                                  <p:iterate type="lt">
                                    <p:tmPct val="5000"/>
                                  </p:iterate>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 calcmode="lin" valueType="num">
                                      <p:cBhvr>
                                        <p:cTn id="13" dur="1000" fill="hold"/>
                                        <p:tgtEl>
                                          <p:spTgt spid="12"/>
                                        </p:tgtEl>
                                        <p:attrNameLst>
                                          <p:attrName>style.rotation</p:attrName>
                                        </p:attrNameLst>
                                      </p:cBhvr>
                                      <p:tavLst>
                                        <p:tav tm="0">
                                          <p:val>
                                            <p:fltVal val="90"/>
                                          </p:val>
                                        </p:tav>
                                        <p:tav tm="100000">
                                          <p:val>
                                            <p:fltVal val="0"/>
                                          </p:val>
                                        </p:tav>
                                      </p:tavLst>
                                    </p:anim>
                                    <p:animEffect transition="in" filter="fade">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right)">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right)">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right)">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up)">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33" grpId="0" animBg="1"/>
      <p:bldP spid="44" grpId="0" animBg="1"/>
      <p:bldP spid="47" grpId="0" animBg="1"/>
      <p:bldP spid="48" grpId="0" animBg="1"/>
      <p:bldP spid="49" grpId="0" animBg="1"/>
      <p:bldP spid="45" grpId="0" animBg="1"/>
      <p:bldP spid="46" grpId="0" animBg="1"/>
      <p:bldP spid="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676400"/>
            <a:ext cx="914400" cy="914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0000FF"/>
                </a:solidFill>
                <a:latin typeface="Calibri" pitchFamily="34" charset="0"/>
                <a:cs typeface="Calibri" pitchFamily="34" charset="0"/>
              </a:rPr>
              <a:t>CY</a:t>
            </a:r>
            <a:endParaRPr lang="en-US" sz="3600" b="1" dirty="0">
              <a:solidFill>
                <a:srgbClr val="0000FF"/>
              </a:solidFill>
              <a:latin typeface="Calibri" pitchFamily="34" charset="0"/>
              <a:cs typeface="Calibri" pitchFamily="34" charset="0"/>
            </a:endParaRPr>
          </a:p>
        </p:txBody>
      </p:sp>
      <p:sp>
        <p:nvSpPr>
          <p:cNvPr id="12" name="Rectangle 11"/>
          <p:cNvSpPr/>
          <p:nvPr/>
        </p:nvSpPr>
        <p:spPr>
          <a:xfrm>
            <a:off x="3429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AC</a:t>
            </a:r>
            <a:endParaRPr lang="en-US" b="1" dirty="0">
              <a:solidFill>
                <a:srgbClr val="FF0000"/>
              </a:solidFill>
            </a:endParaRPr>
          </a:p>
        </p:txBody>
      </p:sp>
      <p:sp>
        <p:nvSpPr>
          <p:cNvPr id="13" name="Rectangle 12"/>
          <p:cNvSpPr/>
          <p:nvPr/>
        </p:nvSpPr>
        <p:spPr>
          <a:xfrm>
            <a:off x="4343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F0</a:t>
            </a:r>
            <a:endParaRPr lang="en-US" b="1" dirty="0">
              <a:solidFill>
                <a:srgbClr val="FF0000"/>
              </a:solidFill>
            </a:endParaRPr>
          </a:p>
        </p:txBody>
      </p:sp>
      <p:sp>
        <p:nvSpPr>
          <p:cNvPr id="14" name="Rectangle 13"/>
          <p:cNvSpPr/>
          <p:nvPr/>
        </p:nvSpPr>
        <p:spPr>
          <a:xfrm>
            <a:off x="52578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RS1</a:t>
            </a:r>
            <a:endParaRPr lang="en-US" b="1" dirty="0">
              <a:solidFill>
                <a:srgbClr val="FF0000"/>
              </a:solidFill>
            </a:endParaRPr>
          </a:p>
        </p:txBody>
      </p:sp>
      <p:sp>
        <p:nvSpPr>
          <p:cNvPr id="15" name="Rectangle 14"/>
          <p:cNvSpPr/>
          <p:nvPr/>
        </p:nvSpPr>
        <p:spPr>
          <a:xfrm>
            <a:off x="61722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RS0</a:t>
            </a:r>
            <a:endParaRPr lang="en-US" b="1" dirty="0">
              <a:solidFill>
                <a:srgbClr val="FF0000"/>
              </a:solidFill>
            </a:endParaRPr>
          </a:p>
        </p:txBody>
      </p:sp>
      <p:sp>
        <p:nvSpPr>
          <p:cNvPr id="16" name="Rectangle 15"/>
          <p:cNvSpPr/>
          <p:nvPr/>
        </p:nvSpPr>
        <p:spPr>
          <a:xfrm>
            <a:off x="70866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rPr>
              <a:t>OV</a:t>
            </a:r>
            <a:endParaRPr lang="en-US" b="1" dirty="0">
              <a:solidFill>
                <a:srgbClr val="FF0000"/>
              </a:solidFill>
            </a:endParaRPr>
          </a:p>
        </p:txBody>
      </p:sp>
      <p:sp>
        <p:nvSpPr>
          <p:cNvPr id="17" name="Rectangle 16"/>
          <p:cNvSpPr/>
          <p:nvPr/>
        </p:nvSpPr>
        <p:spPr>
          <a:xfrm>
            <a:off x="80010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a:t>
            </a:r>
            <a:endParaRPr lang="en-US" b="1" dirty="0">
              <a:solidFill>
                <a:srgbClr val="FF0000"/>
              </a:solidFill>
            </a:endParaRPr>
          </a:p>
        </p:txBody>
      </p:sp>
      <p:sp>
        <p:nvSpPr>
          <p:cNvPr id="18" name="Rectangle 17"/>
          <p:cNvSpPr/>
          <p:nvPr/>
        </p:nvSpPr>
        <p:spPr>
          <a:xfrm>
            <a:off x="8915400" y="1676400"/>
            <a:ext cx="914400"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P</a:t>
            </a:r>
            <a:endParaRPr lang="en-US" b="1" dirty="0">
              <a:solidFill>
                <a:srgbClr val="FF0000"/>
              </a:solidFill>
            </a:endParaRPr>
          </a:p>
        </p:txBody>
      </p:sp>
      <p:sp>
        <p:nvSpPr>
          <p:cNvPr id="19" name="Rectangle 18"/>
          <p:cNvSpPr/>
          <p:nvPr/>
        </p:nvSpPr>
        <p:spPr>
          <a:xfrm>
            <a:off x="26670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7</a:t>
            </a:r>
            <a:endParaRPr lang="en-US" b="1" dirty="0">
              <a:solidFill>
                <a:srgbClr val="0000FF"/>
              </a:solidFill>
            </a:endParaRPr>
          </a:p>
        </p:txBody>
      </p:sp>
      <p:sp>
        <p:nvSpPr>
          <p:cNvPr id="20" name="Rectangle 19"/>
          <p:cNvSpPr/>
          <p:nvPr/>
        </p:nvSpPr>
        <p:spPr>
          <a:xfrm>
            <a:off x="35814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6</a:t>
            </a:r>
            <a:endParaRPr lang="en-US" b="1" dirty="0">
              <a:solidFill>
                <a:srgbClr val="0000FF"/>
              </a:solidFill>
            </a:endParaRPr>
          </a:p>
        </p:txBody>
      </p:sp>
      <p:sp>
        <p:nvSpPr>
          <p:cNvPr id="21" name="Rectangle 20"/>
          <p:cNvSpPr/>
          <p:nvPr/>
        </p:nvSpPr>
        <p:spPr>
          <a:xfrm>
            <a:off x="44958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5</a:t>
            </a:r>
            <a:endParaRPr lang="en-US" b="1" dirty="0">
              <a:solidFill>
                <a:srgbClr val="0000FF"/>
              </a:solidFill>
            </a:endParaRPr>
          </a:p>
        </p:txBody>
      </p:sp>
      <p:sp>
        <p:nvSpPr>
          <p:cNvPr id="22" name="Rectangle 21"/>
          <p:cNvSpPr/>
          <p:nvPr/>
        </p:nvSpPr>
        <p:spPr>
          <a:xfrm>
            <a:off x="5410200" y="914400"/>
            <a:ext cx="6096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4</a:t>
            </a:r>
            <a:endParaRPr lang="en-US" b="1" dirty="0">
              <a:solidFill>
                <a:srgbClr val="0000FF"/>
              </a:solidFill>
            </a:endParaRPr>
          </a:p>
        </p:txBody>
      </p:sp>
      <p:sp>
        <p:nvSpPr>
          <p:cNvPr id="23" name="Rectangle 22"/>
          <p:cNvSpPr/>
          <p:nvPr/>
        </p:nvSpPr>
        <p:spPr>
          <a:xfrm>
            <a:off x="63246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3</a:t>
            </a:r>
            <a:endParaRPr lang="en-US" b="1" dirty="0">
              <a:solidFill>
                <a:srgbClr val="0000FF"/>
              </a:solidFill>
            </a:endParaRPr>
          </a:p>
        </p:txBody>
      </p:sp>
      <p:sp>
        <p:nvSpPr>
          <p:cNvPr id="24" name="Rectangle 23"/>
          <p:cNvSpPr/>
          <p:nvPr/>
        </p:nvSpPr>
        <p:spPr>
          <a:xfrm>
            <a:off x="72390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2</a:t>
            </a:r>
            <a:endParaRPr lang="en-US" b="1" dirty="0">
              <a:solidFill>
                <a:srgbClr val="0000FF"/>
              </a:solidFill>
            </a:endParaRPr>
          </a:p>
        </p:txBody>
      </p:sp>
      <p:sp>
        <p:nvSpPr>
          <p:cNvPr id="25" name="Rectangle 24"/>
          <p:cNvSpPr/>
          <p:nvPr/>
        </p:nvSpPr>
        <p:spPr>
          <a:xfrm>
            <a:off x="81534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1</a:t>
            </a:r>
            <a:endParaRPr lang="en-US" b="1" dirty="0">
              <a:solidFill>
                <a:srgbClr val="0000FF"/>
              </a:solidFill>
            </a:endParaRPr>
          </a:p>
        </p:txBody>
      </p:sp>
      <p:sp>
        <p:nvSpPr>
          <p:cNvPr id="26" name="Rectangle 25"/>
          <p:cNvSpPr/>
          <p:nvPr/>
        </p:nvSpPr>
        <p:spPr>
          <a:xfrm>
            <a:off x="9067800" y="914400"/>
            <a:ext cx="609600" cy="609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rPr>
              <a:t>0</a:t>
            </a:r>
            <a:endParaRPr lang="en-US" b="1" dirty="0">
              <a:solidFill>
                <a:srgbClr val="0000FF"/>
              </a:solidFill>
            </a:endParaRPr>
          </a:p>
        </p:txBody>
      </p:sp>
      <p:sp>
        <p:nvSpPr>
          <p:cNvPr id="29" name="Rectangle 28"/>
          <p:cNvSpPr/>
          <p:nvPr/>
        </p:nvSpPr>
        <p:spPr>
          <a:xfrm>
            <a:off x="5638800" y="2743200"/>
            <a:ext cx="5181600" cy="2286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FF"/>
                </a:solidFill>
                <a:latin typeface="Calibri" pitchFamily="34" charset="0"/>
                <a:cs typeface="Calibri" pitchFamily="34" charset="0"/>
              </a:rPr>
              <a:t>psw7 bit</a:t>
            </a:r>
          </a:p>
          <a:p>
            <a:pPr algn="ctr"/>
            <a:r>
              <a:rPr lang="en-US" sz="2800" b="1" dirty="0">
                <a:solidFill>
                  <a:schemeClr val="bg1"/>
                </a:solidFill>
                <a:latin typeface="Calibri" pitchFamily="34" charset="0"/>
                <a:cs typeface="Calibri" pitchFamily="34" charset="0"/>
              </a:rPr>
              <a:t>Carry Flag bit</a:t>
            </a:r>
          </a:p>
          <a:p>
            <a:pPr algn="ctr"/>
            <a:r>
              <a:rPr lang="en-US" sz="2800" b="1" dirty="0">
                <a:solidFill>
                  <a:srgbClr val="0000FF"/>
                </a:solidFill>
                <a:latin typeface="Calibri" pitchFamily="34" charset="0"/>
                <a:cs typeface="Calibri" pitchFamily="34" charset="0"/>
              </a:rPr>
              <a:t>This bit is set to 1 if there occurs a carry out from bit D7 in the A during calculations. </a:t>
            </a:r>
          </a:p>
        </p:txBody>
      </p:sp>
      <p:cxnSp>
        <p:nvCxnSpPr>
          <p:cNvPr id="37" name="Shape 36"/>
          <p:cNvCxnSpPr>
            <a:endCxn id="29" idx="1"/>
          </p:cNvCxnSpPr>
          <p:nvPr/>
        </p:nvCxnSpPr>
        <p:spPr>
          <a:xfrm>
            <a:off x="3124201" y="2590800"/>
            <a:ext cx="2514599" cy="1295400"/>
          </a:xfrm>
          <a:prstGeom prst="bentConnector3">
            <a:avLst>
              <a:gd name="adj1" fmla="val -303"/>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0600" y="152400"/>
            <a:ext cx="74676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800" b="1" dirty="0">
                <a:solidFill>
                  <a:srgbClr val="FF0000"/>
                </a:solidFill>
                <a:latin typeface="Calibri" pitchFamily="34" charset="0"/>
                <a:ea typeface="Arial" pitchFamily="34" charset="0"/>
                <a:cs typeface="Arial" pitchFamily="34" charset="0"/>
              </a:rPr>
              <a:t>Program Status Word – PSW            8 bit Register</a:t>
            </a:r>
          </a:p>
        </p:txBody>
      </p:sp>
      <p:grpSp>
        <p:nvGrpSpPr>
          <p:cNvPr id="33" name="Google Shape;84;p1"/>
          <p:cNvGrpSpPr/>
          <p:nvPr/>
        </p:nvGrpSpPr>
        <p:grpSpPr>
          <a:xfrm>
            <a:off x="76256" y="112129"/>
            <a:ext cx="685745" cy="6517271"/>
            <a:chOff x="14626" y="14712"/>
            <a:chExt cx="538808" cy="6386089"/>
          </a:xfrm>
        </p:grpSpPr>
        <p:pic>
          <p:nvPicPr>
            <p:cNvPr id="3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41" name="Rectangle 40"/>
          <p:cNvSpPr/>
          <p:nvPr/>
        </p:nvSpPr>
        <p:spPr>
          <a:xfrm flipH="1">
            <a:off x="990600" y="2895600"/>
            <a:ext cx="1600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F3+ 6E = ?? </a:t>
            </a:r>
          </a:p>
        </p:txBody>
      </p:sp>
      <p:sp>
        <p:nvSpPr>
          <p:cNvPr id="42" name="Rectangle 41"/>
          <p:cNvSpPr/>
          <p:nvPr/>
        </p:nvSpPr>
        <p:spPr>
          <a:xfrm flipH="1">
            <a:off x="2590800" y="2895600"/>
            <a:ext cx="838200" cy="381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 161</a:t>
            </a:r>
          </a:p>
        </p:txBody>
      </p:sp>
      <p:sp>
        <p:nvSpPr>
          <p:cNvPr id="43" name="Rectangle 42"/>
          <p:cNvSpPr/>
          <p:nvPr/>
        </p:nvSpPr>
        <p:spPr>
          <a:xfrm>
            <a:off x="990600" y="3505200"/>
            <a:ext cx="3886200" cy="99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		      1111 0011 </a:t>
            </a:r>
          </a:p>
          <a:p>
            <a:r>
              <a:rPr lang="en-US" sz="2000" b="1" dirty="0">
                <a:solidFill>
                  <a:srgbClr val="FF0000"/>
                </a:solidFill>
                <a:latin typeface="Calibri" pitchFamily="34" charset="0"/>
                <a:cs typeface="Calibri" pitchFamily="34" charset="0"/>
              </a:rPr>
              <a:t>        	                   + 0110 1110</a:t>
            </a:r>
          </a:p>
          <a:p>
            <a:r>
              <a:rPr lang="en-US" sz="2000" b="1" dirty="0">
                <a:solidFill>
                  <a:srgbClr val="FF0000"/>
                </a:solidFill>
                <a:latin typeface="Calibri" pitchFamily="34" charset="0"/>
                <a:cs typeface="Calibri" pitchFamily="34" charset="0"/>
              </a:rPr>
              <a:t>                                    ------------------</a:t>
            </a:r>
          </a:p>
        </p:txBody>
      </p:sp>
      <p:sp>
        <p:nvSpPr>
          <p:cNvPr id="44" name="Rectangle 43"/>
          <p:cNvSpPr/>
          <p:nvPr/>
        </p:nvSpPr>
        <p:spPr>
          <a:xfrm>
            <a:off x="990600" y="4419600"/>
            <a:ext cx="3886200" cy="45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alibri" pitchFamily="34" charset="0"/>
                <a:cs typeface="Calibri" pitchFamily="34" charset="0"/>
              </a:rPr>
              <a:t>Accumulator has  </a:t>
            </a:r>
            <a:r>
              <a:rPr lang="en-US" sz="3200" b="1" dirty="0">
                <a:solidFill>
                  <a:srgbClr val="0000FF"/>
                </a:solidFill>
                <a:latin typeface="Calibri" pitchFamily="34" charset="0"/>
                <a:cs typeface="Calibri" pitchFamily="34" charset="0"/>
              </a:rPr>
              <a:t>1 </a:t>
            </a:r>
            <a:r>
              <a:rPr lang="en-US" sz="2000" b="1" dirty="0">
                <a:solidFill>
                  <a:srgbClr val="FF0000"/>
                </a:solidFill>
                <a:latin typeface="Calibri" pitchFamily="34" charset="0"/>
                <a:cs typeface="Calibri" pitchFamily="34" charset="0"/>
              </a:rPr>
              <a:t>0110 0001</a:t>
            </a:r>
            <a:endParaRPr lang="en-US" sz="1400" b="1" dirty="0">
              <a:solidFill>
                <a:srgbClr val="0000FF"/>
              </a:solidFill>
              <a:latin typeface="Calibri" pitchFamily="34" charset="0"/>
              <a:cs typeface="Calibri" pitchFamily="34" charset="0"/>
            </a:endParaRPr>
          </a:p>
        </p:txBody>
      </p:sp>
      <p:sp>
        <p:nvSpPr>
          <p:cNvPr id="48" name="Rectangle 47"/>
          <p:cNvSpPr/>
          <p:nvPr/>
        </p:nvSpPr>
        <p:spPr>
          <a:xfrm>
            <a:off x="3733800" y="5135880"/>
            <a:ext cx="1295400" cy="609600"/>
          </a:xfrm>
          <a:prstGeom prst="rect">
            <a:avLst/>
          </a:prstGeom>
          <a:solidFill>
            <a:schemeClr val="accent1">
              <a:lumMod val="40000"/>
              <a:lumOff val="60000"/>
            </a:schemeClr>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0000"/>
                </a:solidFill>
                <a:latin typeface="Calibri" pitchFamily="34" charset="0"/>
                <a:cs typeface="Calibri" pitchFamily="34" charset="0"/>
              </a:rPr>
              <a:t>9</a:t>
            </a:r>
            <a:r>
              <a:rPr lang="en-US" sz="2800" b="1" baseline="30000" dirty="0">
                <a:solidFill>
                  <a:srgbClr val="FF0000"/>
                </a:solidFill>
                <a:latin typeface="Calibri" pitchFamily="34" charset="0"/>
                <a:cs typeface="Calibri" pitchFamily="34" charset="0"/>
              </a:rPr>
              <a:t>th</a:t>
            </a:r>
            <a:r>
              <a:rPr lang="en-US" sz="2800" b="1" dirty="0">
                <a:solidFill>
                  <a:srgbClr val="FF0000"/>
                </a:solidFill>
                <a:latin typeface="Calibri" pitchFamily="34" charset="0"/>
                <a:cs typeface="Calibri" pitchFamily="34" charset="0"/>
              </a:rPr>
              <a:t> bit !</a:t>
            </a:r>
            <a:endParaRPr lang="en-US" b="1" dirty="0">
              <a:solidFill>
                <a:srgbClr val="0000FF"/>
              </a:solidFill>
              <a:latin typeface="Calibri" pitchFamily="34" charset="0"/>
              <a:cs typeface="Calibri" pitchFamily="34" charset="0"/>
            </a:endParaRPr>
          </a:p>
        </p:txBody>
      </p:sp>
      <p:sp>
        <p:nvSpPr>
          <p:cNvPr id="49" name="Freeform 48"/>
          <p:cNvSpPr/>
          <p:nvPr/>
        </p:nvSpPr>
        <p:spPr>
          <a:xfrm>
            <a:off x="2979420" y="5105400"/>
            <a:ext cx="754380" cy="474980"/>
          </a:xfrm>
          <a:custGeom>
            <a:avLst/>
            <a:gdLst>
              <a:gd name="connsiteX0" fmla="*/ 754380 w 754380"/>
              <a:gd name="connsiteY0" fmla="*/ 381000 h 474980"/>
              <a:gd name="connsiteX1" fmla="*/ 114300 w 754380"/>
              <a:gd name="connsiteY1" fmla="*/ 411480 h 474980"/>
              <a:gd name="connsiteX2" fmla="*/ 68580 w 754380"/>
              <a:gd name="connsiteY2" fmla="*/ 0 h 474980"/>
            </a:gdLst>
            <a:ahLst/>
            <a:cxnLst>
              <a:cxn ang="0">
                <a:pos x="connsiteX0" y="connsiteY0"/>
              </a:cxn>
              <a:cxn ang="0">
                <a:pos x="connsiteX1" y="connsiteY1"/>
              </a:cxn>
              <a:cxn ang="0">
                <a:pos x="connsiteX2" y="connsiteY2"/>
              </a:cxn>
            </a:cxnLst>
            <a:rect l="l" t="t" r="r" b="b"/>
            <a:pathLst>
              <a:path w="754380" h="474980">
                <a:moveTo>
                  <a:pt x="754380" y="381000"/>
                </a:moveTo>
                <a:cubicBezTo>
                  <a:pt x="491490" y="427990"/>
                  <a:pt x="228600" y="474980"/>
                  <a:pt x="114300" y="411480"/>
                </a:cubicBezTo>
                <a:cubicBezTo>
                  <a:pt x="0" y="347980"/>
                  <a:pt x="34290" y="173990"/>
                  <a:pt x="68580" y="0"/>
                </a:cubicBezTo>
              </a:path>
            </a:pathLst>
          </a:cu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ectangle 49"/>
          <p:cNvSpPr/>
          <p:nvPr/>
        </p:nvSpPr>
        <p:spPr>
          <a:xfrm>
            <a:off x="5334000" y="5135880"/>
            <a:ext cx="2362200" cy="609600"/>
          </a:xfrm>
          <a:prstGeom prst="rect">
            <a:avLst/>
          </a:prstGeom>
          <a:solidFill>
            <a:schemeClr val="accent1">
              <a:lumMod val="40000"/>
              <a:lumOff val="60000"/>
            </a:schemeClr>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00FF"/>
                </a:solidFill>
                <a:latin typeface="Calibri" pitchFamily="34" charset="0"/>
                <a:cs typeface="Calibri" pitchFamily="34" charset="0"/>
              </a:rPr>
              <a:t>CY bit is set to 1.</a:t>
            </a:r>
            <a:endParaRPr lang="en-US" sz="1600" b="1" dirty="0">
              <a:solidFill>
                <a:srgbClr val="0000FF"/>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par>
                          <p:cTn id="8" fill="hold">
                            <p:stCondLst>
                              <p:cond delay="1000"/>
                            </p:stCondLst>
                            <p:childTnLst>
                              <p:par>
                                <p:cTn id="9" presetID="31" presetClass="entr" presetSubtype="0" fill="hold" grpId="0" nodeType="afterEffect">
                                  <p:stCondLst>
                                    <p:cond delay="0"/>
                                  </p:stCondLst>
                                  <p:iterate type="lt">
                                    <p:tmPct val="5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90"/>
                                          </p:val>
                                        </p:tav>
                                        <p:tav tm="100000">
                                          <p:val>
                                            <p:fltVal val="0"/>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up)">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right)">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up)">
                                      <p:cBhvr>
                                        <p:cTn id="6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2" grpId="0" animBg="1"/>
      <p:bldP spid="41" grpId="0" animBg="1"/>
      <p:bldP spid="42" grpId="0" animBg="1"/>
      <p:bldP spid="43" grpId="0" animBg="1"/>
      <p:bldP spid="44" grpId="0" animBg="1"/>
      <p:bldP spid="48" grpId="0" animBg="1"/>
      <p:bldP spid="49" grpId="0" animBg="1"/>
      <p:bldP spid="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066800" y="838200"/>
            <a:ext cx="10287000" cy="4114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rgbClr val="0000FF"/>
                </a:solidFill>
                <a:latin typeface="Calibri" pitchFamily="34" charset="0"/>
                <a:cs typeface="Calibri" pitchFamily="34" charset="0"/>
              </a:rPr>
              <a:t>Program Status Word – </a:t>
            </a:r>
            <a:r>
              <a:rPr lang="en-US" sz="2800" b="1" dirty="0">
                <a:solidFill>
                  <a:srgbClr val="FF0000"/>
                </a:solidFill>
                <a:latin typeface="Calibri" pitchFamily="34" charset="0"/>
                <a:cs typeface="Calibri" pitchFamily="34" charset="0"/>
              </a:rPr>
              <a:t>Each bit of </a:t>
            </a:r>
            <a:r>
              <a:rPr lang="en-US" sz="2800" b="1" dirty="0" err="1">
                <a:solidFill>
                  <a:srgbClr val="FF0000"/>
                </a:solidFill>
                <a:latin typeface="Calibri" pitchFamily="34" charset="0"/>
                <a:cs typeface="Calibri" pitchFamily="34" charset="0"/>
              </a:rPr>
              <a:t>PSW</a:t>
            </a:r>
            <a:r>
              <a:rPr lang="en-US" sz="2800" b="1" dirty="0">
                <a:solidFill>
                  <a:srgbClr val="FF0000"/>
                </a:solidFill>
                <a:latin typeface="Calibri" pitchFamily="34" charset="0"/>
                <a:cs typeface="Calibri" pitchFamily="34" charset="0"/>
              </a:rPr>
              <a:t> is called as a Flag. </a:t>
            </a:r>
          </a:p>
          <a:p>
            <a:pPr algn="just">
              <a:lnSpc>
                <a:spcPct val="150000"/>
              </a:lnSpc>
              <a:buFont typeface="Wingdings" pitchFamily="2" charset="2"/>
              <a:buChar char="Ø"/>
            </a:pPr>
            <a:r>
              <a:rPr lang="en-US" sz="2800" b="1" dirty="0">
                <a:solidFill>
                  <a:srgbClr val="FF0000"/>
                </a:solidFill>
                <a:latin typeface="Calibri" pitchFamily="34" charset="0"/>
                <a:cs typeface="Calibri" pitchFamily="34" charset="0"/>
              </a:rPr>
              <a:t> Four of the flags are conditional flags, which means that they indicate a condition which results after an instruction is executed. (D0, </a:t>
            </a:r>
            <a:r>
              <a:rPr lang="en-US" sz="2800" b="1" dirty="0">
                <a:solidFill>
                  <a:srgbClr val="0000FF"/>
                </a:solidFill>
                <a:latin typeface="Calibri" pitchFamily="34" charset="0"/>
                <a:cs typeface="Calibri" pitchFamily="34" charset="0"/>
              </a:rPr>
              <a:t>D2</a:t>
            </a:r>
            <a:r>
              <a:rPr lang="en-US" sz="2800" b="1" dirty="0">
                <a:solidFill>
                  <a:srgbClr val="FF0000"/>
                </a:solidFill>
                <a:latin typeface="Calibri" pitchFamily="34" charset="0"/>
                <a:cs typeface="Calibri" pitchFamily="34" charset="0"/>
              </a:rPr>
              <a:t>, D6, </a:t>
            </a:r>
            <a:r>
              <a:rPr lang="en-US" sz="2800" b="1" dirty="0">
                <a:solidFill>
                  <a:srgbClr val="0000FF"/>
                </a:solidFill>
                <a:latin typeface="Calibri" pitchFamily="34" charset="0"/>
                <a:cs typeface="Calibri" pitchFamily="34" charset="0"/>
              </a:rPr>
              <a:t>D7</a:t>
            </a:r>
            <a:r>
              <a:rPr lang="en-US" sz="2800" b="1" dirty="0">
                <a:solidFill>
                  <a:srgbClr val="FF0000"/>
                </a:solidFill>
                <a:latin typeface="Calibri" pitchFamily="34" charset="0"/>
                <a:cs typeface="Calibri" pitchFamily="34" charset="0"/>
              </a:rPr>
              <a:t> – Parity, </a:t>
            </a:r>
            <a:r>
              <a:rPr lang="en-US" sz="2800" b="1" dirty="0">
                <a:solidFill>
                  <a:srgbClr val="0000FF"/>
                </a:solidFill>
                <a:latin typeface="Calibri" pitchFamily="34" charset="0"/>
                <a:cs typeface="Calibri" pitchFamily="34" charset="0"/>
              </a:rPr>
              <a:t>Overflow</a:t>
            </a:r>
            <a:r>
              <a:rPr lang="en-US" sz="2800" b="1" dirty="0">
                <a:solidFill>
                  <a:srgbClr val="FF0000"/>
                </a:solidFill>
                <a:latin typeface="Calibri" pitchFamily="34" charset="0"/>
                <a:cs typeface="Calibri" pitchFamily="34" charset="0"/>
              </a:rPr>
              <a:t>, Aux. Carry and </a:t>
            </a:r>
            <a:r>
              <a:rPr lang="en-US" sz="2800" b="1" dirty="0">
                <a:solidFill>
                  <a:srgbClr val="0000FF"/>
                </a:solidFill>
                <a:latin typeface="Calibri" pitchFamily="34" charset="0"/>
                <a:cs typeface="Calibri" pitchFamily="34" charset="0"/>
              </a:rPr>
              <a:t>Carry</a:t>
            </a:r>
            <a:r>
              <a:rPr lang="en-US" sz="2800" b="1" dirty="0">
                <a:solidFill>
                  <a:srgbClr val="FF0000"/>
                </a:solidFill>
                <a:latin typeface="Calibri" pitchFamily="34" charset="0"/>
                <a:cs typeface="Calibri" pitchFamily="34" charset="0"/>
              </a:rPr>
              <a:t>)</a:t>
            </a:r>
          </a:p>
          <a:p>
            <a:pPr algn="just">
              <a:lnSpc>
                <a:spcPct val="150000"/>
              </a:lnSpc>
              <a:buFont typeface="Wingdings" pitchFamily="2" charset="2"/>
              <a:buChar char="Ø"/>
            </a:pPr>
            <a:r>
              <a:rPr lang="en-US" sz="2800" b="1" dirty="0">
                <a:solidFill>
                  <a:srgbClr val="FF0000"/>
                </a:solidFill>
                <a:latin typeface="Calibri" pitchFamily="34" charset="0"/>
                <a:cs typeface="Calibri" pitchFamily="34" charset="0"/>
              </a:rPr>
              <a:t> Two can be selected by the user (D3 and D4 – Register Banks)</a:t>
            </a:r>
          </a:p>
          <a:p>
            <a:pPr algn="just">
              <a:lnSpc>
                <a:spcPct val="150000"/>
              </a:lnSpc>
              <a:buFont typeface="Wingdings" pitchFamily="2" charset="2"/>
              <a:buChar char="Ø"/>
            </a:pPr>
            <a:r>
              <a:rPr lang="en-US" sz="2800" b="1" dirty="0">
                <a:solidFill>
                  <a:srgbClr val="FF0000"/>
                </a:solidFill>
                <a:latin typeface="Calibri" pitchFamily="34" charset="0"/>
                <a:cs typeface="Calibri" pitchFamily="34" charset="0"/>
              </a:rPr>
              <a:t> Two are unused (D1 and D5 – Don’t care bits)</a:t>
            </a:r>
          </a:p>
        </p:txBody>
      </p:sp>
      <p:grpSp>
        <p:nvGrpSpPr>
          <p:cNvPr id="7" name="Google Shape;84;p1"/>
          <p:cNvGrpSpPr/>
          <p:nvPr/>
        </p:nvGrpSpPr>
        <p:grpSpPr>
          <a:xfrm>
            <a:off x="76256" y="112129"/>
            <a:ext cx="685745" cy="6517271"/>
            <a:chOff x="14626" y="14712"/>
            <a:chExt cx="538808" cy="6386089"/>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wipe(up)">
                                      <p:cBhvr>
                                        <p:cTn id="7" dur="500"/>
                                        <p:tgtEl>
                                          <p:spTgt spid="2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wipe(up)">
                                      <p:cBhvr>
                                        <p:cTn id="12" dur="5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wipe(up)">
                                      <p:cBhvr>
                                        <p:cTn id="17" dur="500"/>
                                        <p:tgtEl>
                                          <p:spTgt spid="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
                                            <p:txEl>
                                              <p:pRg st="2" end="2"/>
                                            </p:txEl>
                                          </p:spTgt>
                                        </p:tgtEl>
                                        <p:attrNameLst>
                                          <p:attrName>style.visibility</p:attrName>
                                        </p:attrNameLst>
                                      </p:cBhvr>
                                      <p:to>
                                        <p:strVal val="visible"/>
                                      </p:to>
                                    </p:set>
                                    <p:animEffect transition="in" filter="wipe(up)">
                                      <p:cBhvr>
                                        <p:cTn id="22" dur="500"/>
                                        <p:tgtEl>
                                          <p:spTgt spid="2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wipe(up)">
                                      <p:cBhvr>
                                        <p:cTn id="27"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90600" y="533400"/>
            <a:ext cx="10287000" cy="2895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lnSpc>
                <a:spcPct val="150000"/>
              </a:lnSpc>
            </a:pPr>
            <a:r>
              <a:rPr lang="en-US" sz="2800" b="1" dirty="0">
                <a:solidFill>
                  <a:srgbClr val="FF0000"/>
                </a:solidFill>
                <a:latin typeface="Calibri" pitchFamily="34" charset="0"/>
                <a:cs typeface="Calibri" pitchFamily="34" charset="0"/>
              </a:rPr>
              <a:t>Example</a:t>
            </a:r>
            <a:r>
              <a:rPr lang="en-US" sz="2800" b="1" dirty="0">
                <a:solidFill>
                  <a:srgbClr val="0000FF"/>
                </a:solidFill>
                <a:latin typeface="Calibri" pitchFamily="34" charset="0"/>
                <a:cs typeface="Calibri" pitchFamily="34" charset="0"/>
              </a:rPr>
              <a:t> - Find status of different bits if the </a:t>
            </a:r>
            <a:r>
              <a:rPr lang="en-US" sz="2800" b="1" dirty="0" err="1">
                <a:solidFill>
                  <a:srgbClr val="0000FF"/>
                </a:solidFill>
                <a:latin typeface="Calibri" pitchFamily="34" charset="0"/>
                <a:cs typeface="Calibri" pitchFamily="34" charset="0"/>
              </a:rPr>
              <a:t>PSW</a:t>
            </a:r>
            <a:r>
              <a:rPr lang="en-US" sz="2800" b="1" dirty="0">
                <a:solidFill>
                  <a:srgbClr val="0000FF"/>
                </a:solidFill>
                <a:latin typeface="Calibri" pitchFamily="34" charset="0"/>
                <a:cs typeface="Calibri" pitchFamily="34" charset="0"/>
              </a:rPr>
              <a:t> has </a:t>
            </a:r>
            <a:r>
              <a:rPr lang="en-US" sz="2800" b="1" dirty="0">
                <a:solidFill>
                  <a:srgbClr val="FF0000"/>
                </a:solidFill>
                <a:latin typeface="Calibri" pitchFamily="34" charset="0"/>
                <a:cs typeface="Calibri" pitchFamily="34" charset="0"/>
              </a:rPr>
              <a:t>B3</a:t>
            </a:r>
            <a:r>
              <a:rPr lang="en-US" sz="2800" b="1" dirty="0">
                <a:solidFill>
                  <a:srgbClr val="0000FF"/>
                </a:solidFill>
                <a:latin typeface="Calibri" pitchFamily="34" charset="0"/>
                <a:cs typeface="Calibri" pitchFamily="34" charset="0"/>
              </a:rPr>
              <a:t> in it. </a:t>
            </a:r>
          </a:p>
          <a:p>
            <a:pPr algn="just">
              <a:lnSpc>
                <a:spcPct val="150000"/>
              </a:lnSpc>
            </a:pPr>
            <a:r>
              <a:rPr lang="en-US" sz="2800" b="1" dirty="0">
                <a:solidFill>
                  <a:srgbClr val="0000FF"/>
                </a:solidFill>
                <a:latin typeface="Calibri" pitchFamily="34" charset="0"/>
                <a:cs typeface="Calibri" pitchFamily="34" charset="0"/>
              </a:rPr>
              <a:t>	        </a:t>
            </a:r>
            <a:r>
              <a:rPr lang="en-US" sz="3200" b="1" dirty="0">
                <a:solidFill>
                  <a:srgbClr val="FF0000"/>
                </a:solidFill>
                <a:latin typeface="Calibri" pitchFamily="34" charset="0"/>
                <a:cs typeface="Calibri" pitchFamily="34" charset="0"/>
              </a:rPr>
              <a:t>B			                 3</a:t>
            </a:r>
            <a:endParaRPr lang="en-US" sz="2000" b="1" dirty="0">
              <a:solidFill>
                <a:srgbClr val="FF0000"/>
              </a:solidFill>
              <a:latin typeface="Calibri" pitchFamily="34" charset="0"/>
              <a:cs typeface="Calibri" pitchFamily="34" charset="0"/>
            </a:endParaRPr>
          </a:p>
          <a:p>
            <a:pPr algn="just">
              <a:lnSpc>
                <a:spcPct val="150000"/>
              </a:lnSpc>
            </a:pPr>
            <a:r>
              <a:rPr lang="en-US" sz="2000" b="1" dirty="0">
                <a:solidFill>
                  <a:srgbClr val="0000FF"/>
                </a:solidFill>
                <a:latin typeface="Calibri" pitchFamily="34" charset="0"/>
                <a:cs typeface="Calibri" pitchFamily="34" charset="0"/>
              </a:rPr>
              <a:t>     1	     0	     </a:t>
            </a:r>
            <a:r>
              <a:rPr lang="en-US" sz="2000" b="1" dirty="0">
                <a:solidFill>
                  <a:srgbClr val="008000"/>
                </a:solidFill>
                <a:latin typeface="Calibri" pitchFamily="34" charset="0"/>
                <a:cs typeface="Calibri" pitchFamily="34" charset="0"/>
              </a:rPr>
              <a:t>1</a:t>
            </a:r>
            <a:r>
              <a:rPr lang="en-US" sz="2000" b="1" dirty="0">
                <a:solidFill>
                  <a:srgbClr val="0000FF"/>
                </a:solidFill>
                <a:latin typeface="Calibri" pitchFamily="34" charset="0"/>
                <a:cs typeface="Calibri" pitchFamily="34" charset="0"/>
              </a:rPr>
              <a:t>	     </a:t>
            </a:r>
            <a:r>
              <a:rPr lang="en-US" sz="2000" b="1" dirty="0">
                <a:solidFill>
                  <a:srgbClr val="FF0000"/>
                </a:solidFill>
                <a:latin typeface="Calibri" pitchFamily="34" charset="0"/>
                <a:cs typeface="Calibri" pitchFamily="34" charset="0"/>
              </a:rPr>
              <a:t>1	     0</a:t>
            </a:r>
            <a:r>
              <a:rPr lang="en-US" sz="2000" b="1" dirty="0">
                <a:solidFill>
                  <a:srgbClr val="0000FF"/>
                </a:solidFill>
                <a:latin typeface="Calibri" pitchFamily="34" charset="0"/>
                <a:cs typeface="Calibri" pitchFamily="34" charset="0"/>
              </a:rPr>
              <a:t>	     0	     </a:t>
            </a:r>
            <a:r>
              <a:rPr lang="en-US" sz="2000" b="1" dirty="0">
                <a:solidFill>
                  <a:srgbClr val="008000"/>
                </a:solidFill>
                <a:latin typeface="Calibri" pitchFamily="34" charset="0"/>
                <a:cs typeface="Calibri" pitchFamily="34" charset="0"/>
              </a:rPr>
              <a:t>1</a:t>
            </a:r>
            <a:r>
              <a:rPr lang="en-US" sz="2000" b="1" dirty="0">
                <a:solidFill>
                  <a:srgbClr val="0000FF"/>
                </a:solidFill>
                <a:latin typeface="Calibri" pitchFamily="34" charset="0"/>
                <a:cs typeface="Calibri" pitchFamily="34" charset="0"/>
              </a:rPr>
              <a:t>	    1 </a:t>
            </a:r>
            <a:endParaRPr lang="en-US" sz="2000" b="1" dirty="0">
              <a:solidFill>
                <a:srgbClr val="FF0000"/>
              </a:solidFill>
              <a:latin typeface="Calibri" pitchFamily="34" charset="0"/>
              <a:cs typeface="Calibri" pitchFamily="34" charset="0"/>
            </a:endParaRPr>
          </a:p>
        </p:txBody>
      </p:sp>
      <p:grpSp>
        <p:nvGrpSpPr>
          <p:cNvPr id="2" name="Google Shape;84;p1"/>
          <p:cNvGrpSpPr/>
          <p:nvPr/>
        </p:nvGrpSpPr>
        <p:grpSpPr>
          <a:xfrm>
            <a:off x="76256" y="112129"/>
            <a:ext cx="685745" cy="6517271"/>
            <a:chOff x="14626" y="14712"/>
            <a:chExt cx="538808" cy="6386089"/>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7" name="Rectangle 6"/>
          <p:cNvSpPr/>
          <p:nvPr/>
        </p:nvSpPr>
        <p:spPr>
          <a:xfrm>
            <a:off x="11430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CY</a:t>
            </a:r>
            <a:endParaRPr lang="en-US" sz="1400" b="1" dirty="0">
              <a:solidFill>
                <a:srgbClr val="FF0000"/>
              </a:solidFill>
              <a:latin typeface="Calibri" pitchFamily="34" charset="0"/>
              <a:cs typeface="Calibri" pitchFamily="34" charset="0"/>
            </a:endParaRPr>
          </a:p>
        </p:txBody>
      </p:sp>
      <p:sp>
        <p:nvSpPr>
          <p:cNvPr id="11" name="Rectangle 10"/>
          <p:cNvSpPr/>
          <p:nvPr/>
        </p:nvSpPr>
        <p:spPr>
          <a:xfrm>
            <a:off x="20574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AC</a:t>
            </a:r>
            <a:endParaRPr lang="en-US" sz="1400" b="1" dirty="0">
              <a:solidFill>
                <a:srgbClr val="FF0000"/>
              </a:solidFill>
              <a:latin typeface="Calibri" pitchFamily="34" charset="0"/>
              <a:cs typeface="Calibri" pitchFamily="34" charset="0"/>
            </a:endParaRPr>
          </a:p>
        </p:txBody>
      </p:sp>
      <p:sp>
        <p:nvSpPr>
          <p:cNvPr id="12" name="Rectangle 11"/>
          <p:cNvSpPr/>
          <p:nvPr/>
        </p:nvSpPr>
        <p:spPr>
          <a:xfrm>
            <a:off x="29718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F0</a:t>
            </a:r>
            <a:endParaRPr lang="en-US" sz="1400" b="1" dirty="0">
              <a:solidFill>
                <a:srgbClr val="FF0000"/>
              </a:solidFill>
              <a:latin typeface="Calibri" pitchFamily="34" charset="0"/>
              <a:cs typeface="Calibri" pitchFamily="34" charset="0"/>
            </a:endParaRPr>
          </a:p>
        </p:txBody>
      </p:sp>
      <p:sp>
        <p:nvSpPr>
          <p:cNvPr id="13" name="Rectangle 12"/>
          <p:cNvSpPr/>
          <p:nvPr/>
        </p:nvSpPr>
        <p:spPr>
          <a:xfrm>
            <a:off x="38862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RS1</a:t>
            </a:r>
            <a:endParaRPr lang="en-US" sz="1400" b="1" dirty="0">
              <a:solidFill>
                <a:srgbClr val="FF0000"/>
              </a:solidFill>
              <a:latin typeface="Calibri" pitchFamily="34" charset="0"/>
              <a:cs typeface="Calibri" pitchFamily="34" charset="0"/>
            </a:endParaRPr>
          </a:p>
        </p:txBody>
      </p:sp>
      <p:sp>
        <p:nvSpPr>
          <p:cNvPr id="14" name="Rectangle 13"/>
          <p:cNvSpPr/>
          <p:nvPr/>
        </p:nvSpPr>
        <p:spPr>
          <a:xfrm>
            <a:off x="48006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RS0</a:t>
            </a:r>
            <a:endParaRPr lang="en-US" sz="1400" b="1" dirty="0">
              <a:solidFill>
                <a:srgbClr val="FF0000"/>
              </a:solidFill>
              <a:latin typeface="Calibri" pitchFamily="34" charset="0"/>
              <a:cs typeface="Calibri" pitchFamily="34" charset="0"/>
            </a:endParaRPr>
          </a:p>
        </p:txBody>
      </p:sp>
      <p:sp>
        <p:nvSpPr>
          <p:cNvPr id="15" name="Rectangle 14"/>
          <p:cNvSpPr/>
          <p:nvPr/>
        </p:nvSpPr>
        <p:spPr>
          <a:xfrm>
            <a:off x="57150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FF0000"/>
                </a:solidFill>
                <a:latin typeface="Calibri" pitchFamily="34" charset="0"/>
                <a:cs typeface="Calibri" pitchFamily="34" charset="0"/>
              </a:rPr>
              <a:t>OV</a:t>
            </a:r>
            <a:endParaRPr lang="en-US" sz="1400" b="1" dirty="0">
              <a:solidFill>
                <a:srgbClr val="FF0000"/>
              </a:solidFill>
              <a:latin typeface="Calibri" pitchFamily="34" charset="0"/>
              <a:cs typeface="Calibri" pitchFamily="34" charset="0"/>
            </a:endParaRPr>
          </a:p>
        </p:txBody>
      </p:sp>
      <p:sp>
        <p:nvSpPr>
          <p:cNvPr id="16" name="Rectangle 15"/>
          <p:cNvSpPr/>
          <p:nvPr/>
        </p:nvSpPr>
        <p:spPr>
          <a:xfrm>
            <a:off x="66294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a:t>
            </a:r>
            <a:endParaRPr lang="en-US" sz="1400" b="1" dirty="0">
              <a:solidFill>
                <a:srgbClr val="FF0000"/>
              </a:solidFill>
              <a:latin typeface="Calibri" pitchFamily="34" charset="0"/>
              <a:cs typeface="Calibri" pitchFamily="34" charset="0"/>
            </a:endParaRPr>
          </a:p>
        </p:txBody>
      </p:sp>
      <p:sp>
        <p:nvSpPr>
          <p:cNvPr id="17" name="Rectangle 16"/>
          <p:cNvSpPr/>
          <p:nvPr/>
        </p:nvSpPr>
        <p:spPr>
          <a:xfrm>
            <a:off x="7543800" y="2590800"/>
            <a:ext cx="6858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Calibri" pitchFamily="34" charset="0"/>
                <a:cs typeface="Calibri" pitchFamily="34" charset="0"/>
              </a:rPr>
              <a:t>P</a:t>
            </a:r>
            <a:endParaRPr lang="en-US" sz="1400" b="1" dirty="0">
              <a:solidFill>
                <a:srgbClr val="FF0000"/>
              </a:solidFill>
              <a:latin typeface="Calibri" pitchFamily="34" charset="0"/>
              <a:cs typeface="Calibri" pitchFamily="34" charset="0"/>
            </a:endParaRPr>
          </a:p>
        </p:txBody>
      </p:sp>
      <p:sp>
        <p:nvSpPr>
          <p:cNvPr id="18" name="Rectangle 17"/>
          <p:cNvSpPr/>
          <p:nvPr/>
        </p:nvSpPr>
        <p:spPr>
          <a:xfrm>
            <a:off x="990600" y="3581400"/>
            <a:ext cx="10287000" cy="2590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000" b="1" dirty="0">
                <a:solidFill>
                  <a:srgbClr val="0000FF"/>
                </a:solidFill>
                <a:latin typeface="Calibri" pitchFamily="34" charset="0"/>
                <a:cs typeface="Calibri" pitchFamily="34" charset="0"/>
              </a:rPr>
              <a:t>1) P = 1 </a:t>
            </a:r>
            <a:r>
              <a:rPr lang="en-US" sz="2000" b="1" dirty="0">
                <a:solidFill>
                  <a:srgbClr val="0000FF"/>
                </a:solidFill>
                <a:latin typeface="Calibri" pitchFamily="34" charset="0"/>
                <a:cs typeface="Calibri" pitchFamily="34" charset="0"/>
                <a:sym typeface="Symbol"/>
              </a:rPr>
              <a:t> Odd parity in Accumulator</a:t>
            </a:r>
          </a:p>
          <a:p>
            <a:pPr algn="just">
              <a:lnSpc>
                <a:spcPct val="150000"/>
              </a:lnSpc>
            </a:pPr>
            <a:r>
              <a:rPr lang="en-US" sz="2000" b="1" dirty="0">
                <a:solidFill>
                  <a:srgbClr val="FF0000"/>
                </a:solidFill>
                <a:latin typeface="Calibri" pitchFamily="34" charset="0"/>
                <a:cs typeface="Calibri" pitchFamily="34" charset="0"/>
                <a:sym typeface="Symbol"/>
              </a:rPr>
              <a:t>2) </a:t>
            </a:r>
            <a:r>
              <a:rPr lang="en-US" sz="2000" b="1" dirty="0" err="1">
                <a:solidFill>
                  <a:srgbClr val="FF0000"/>
                </a:solidFill>
                <a:latin typeface="Calibri" pitchFamily="34" charset="0"/>
                <a:cs typeface="Calibri" pitchFamily="34" charset="0"/>
                <a:sym typeface="Symbol"/>
              </a:rPr>
              <a:t>OV</a:t>
            </a:r>
            <a:r>
              <a:rPr lang="en-US" sz="2000" b="1" dirty="0">
                <a:solidFill>
                  <a:srgbClr val="FF0000"/>
                </a:solidFill>
                <a:latin typeface="Calibri" pitchFamily="34" charset="0"/>
                <a:cs typeface="Calibri" pitchFamily="34" charset="0"/>
                <a:sym typeface="Symbol"/>
              </a:rPr>
              <a:t> = 0  No overflow into </a:t>
            </a:r>
            <a:r>
              <a:rPr lang="en-US" sz="2000" b="1" dirty="0" err="1">
                <a:solidFill>
                  <a:srgbClr val="FF0000"/>
                </a:solidFill>
                <a:latin typeface="Calibri" pitchFamily="34" charset="0"/>
                <a:cs typeface="Calibri" pitchFamily="34" charset="0"/>
                <a:sym typeface="Symbol"/>
              </a:rPr>
              <a:t>MSB</a:t>
            </a:r>
            <a:r>
              <a:rPr lang="en-US" sz="2000" b="1" dirty="0">
                <a:solidFill>
                  <a:srgbClr val="FF0000"/>
                </a:solidFill>
                <a:latin typeface="Calibri" pitchFamily="34" charset="0"/>
                <a:cs typeface="Calibri" pitchFamily="34" charset="0"/>
                <a:sym typeface="Symbol"/>
              </a:rPr>
              <a:t> in Accumulator</a:t>
            </a:r>
          </a:p>
          <a:p>
            <a:pPr algn="just">
              <a:lnSpc>
                <a:spcPct val="150000"/>
              </a:lnSpc>
            </a:pPr>
            <a:r>
              <a:rPr lang="en-US" sz="2000" b="1" dirty="0">
                <a:solidFill>
                  <a:srgbClr val="0000FF"/>
                </a:solidFill>
                <a:latin typeface="Calibri" pitchFamily="34" charset="0"/>
                <a:cs typeface="Calibri" pitchFamily="34" charset="0"/>
                <a:sym typeface="Symbol"/>
              </a:rPr>
              <a:t>3) RS1 = 1 and RS0 = 0  Register Bank RB2 is selected</a:t>
            </a:r>
          </a:p>
          <a:p>
            <a:pPr algn="just">
              <a:lnSpc>
                <a:spcPct val="150000"/>
              </a:lnSpc>
            </a:pPr>
            <a:r>
              <a:rPr lang="en-US" sz="2000" b="1" dirty="0">
                <a:solidFill>
                  <a:srgbClr val="FF0000"/>
                </a:solidFill>
                <a:latin typeface="Calibri" pitchFamily="34" charset="0"/>
                <a:cs typeface="Calibri" pitchFamily="34" charset="0"/>
                <a:sym typeface="Symbol"/>
              </a:rPr>
              <a:t>4) AC = 0  No carry from lower nibble to higher nibble in Accumulator</a:t>
            </a:r>
          </a:p>
          <a:p>
            <a:pPr algn="just">
              <a:lnSpc>
                <a:spcPct val="150000"/>
              </a:lnSpc>
            </a:pPr>
            <a:r>
              <a:rPr lang="en-US" sz="2000" b="1" dirty="0">
                <a:solidFill>
                  <a:srgbClr val="0000FF"/>
                </a:solidFill>
                <a:latin typeface="Calibri" pitchFamily="34" charset="0"/>
                <a:cs typeface="Calibri" pitchFamily="34" charset="0"/>
                <a:sym typeface="Symbol"/>
              </a:rPr>
              <a:t>5) CY = 1  9</a:t>
            </a:r>
            <a:r>
              <a:rPr lang="en-US" sz="2000" b="1" baseline="30000" dirty="0">
                <a:solidFill>
                  <a:srgbClr val="0000FF"/>
                </a:solidFill>
                <a:latin typeface="Calibri" pitchFamily="34" charset="0"/>
                <a:cs typeface="Calibri" pitchFamily="34" charset="0"/>
                <a:sym typeface="Symbol"/>
              </a:rPr>
              <a:t>th</a:t>
            </a:r>
            <a:r>
              <a:rPr lang="en-US" sz="2000" b="1" dirty="0">
                <a:solidFill>
                  <a:srgbClr val="0000FF"/>
                </a:solidFill>
                <a:latin typeface="Calibri" pitchFamily="34" charset="0"/>
                <a:cs typeface="Calibri" pitchFamily="34" charset="0"/>
                <a:sym typeface="Symbol"/>
              </a:rPr>
              <a:t> bit is generated outside the 8 bit Accumulator</a:t>
            </a:r>
            <a:endParaRPr lang="en-US" sz="2000" b="1" dirty="0">
              <a:solidFill>
                <a:srgbClr val="FF0000"/>
              </a:solidFill>
              <a:latin typeface="Calibri" pitchFamily="34" charset="0"/>
              <a:cs typeface="Calibri" pitchFamily="34" charset="0"/>
            </a:endParaRPr>
          </a:p>
        </p:txBody>
      </p:sp>
      <p:sp>
        <p:nvSpPr>
          <p:cNvPr id="19" name="Rectangle 18"/>
          <p:cNvSpPr/>
          <p:nvPr/>
        </p:nvSpPr>
        <p:spPr>
          <a:xfrm>
            <a:off x="8305800" y="3733800"/>
            <a:ext cx="2819400" cy="1219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solidFill>
                  <a:srgbClr val="0000FF"/>
                </a:solidFill>
                <a:latin typeface="Calibri" pitchFamily="34" charset="0"/>
                <a:cs typeface="Calibri" pitchFamily="34" charset="0"/>
              </a:rPr>
              <a:t>What about B1 ?</a:t>
            </a:r>
          </a:p>
          <a:p>
            <a:pPr algn="ctr">
              <a:lnSpc>
                <a:spcPct val="150000"/>
              </a:lnSpc>
            </a:pPr>
            <a:r>
              <a:rPr lang="en-US" sz="2800" b="1" dirty="0">
                <a:solidFill>
                  <a:srgbClr val="0000FF"/>
                </a:solidFill>
                <a:latin typeface="Calibri" pitchFamily="34" charset="0"/>
                <a:cs typeface="Calibri" pitchFamily="34" charset="0"/>
              </a:rPr>
              <a:t>What about 93 ?</a:t>
            </a:r>
            <a:endParaRPr lang="en-US" sz="2800" b="1"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 calcmode="lin" valueType="num">
                                      <p:cBhvr additive="base">
                                        <p:cTn id="7"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29">
                                            <p:bg/>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
                                            <p:txEl>
                                              <p:pRg st="1" end="1"/>
                                            </p:txEl>
                                          </p:spTgt>
                                        </p:tgtEl>
                                        <p:attrNameLst>
                                          <p:attrName>style.visibility</p:attrName>
                                        </p:attrNameLst>
                                      </p:cBhvr>
                                      <p:to>
                                        <p:strVal val="visible"/>
                                      </p:to>
                                    </p:set>
                                    <p:anim calcmode="lin" valueType="num">
                                      <p:cBhvr additive="base">
                                        <p:cTn id="19"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9">
                                            <p:txEl>
                                              <p:pRg st="2" end="2"/>
                                            </p:txEl>
                                          </p:spTgt>
                                        </p:tgtEl>
                                        <p:attrNameLst>
                                          <p:attrName>style.visibility</p:attrName>
                                        </p:attrNameLst>
                                      </p:cBhvr>
                                      <p:to>
                                        <p:strVal val="visible"/>
                                      </p:to>
                                    </p:set>
                                    <p:anim calcmode="lin" valueType="num">
                                      <p:cBhvr additive="base">
                                        <p:cTn id="25"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2500"/>
                            </p:stCondLst>
                            <p:childTnLst>
                              <p:par>
                                <p:cTn id="49" presetID="22" presetClass="entr" presetSubtype="1"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p:stCondLst>
                              <p:cond delay="30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bg/>
                                          </p:spTgt>
                                        </p:tgtEl>
                                        <p:attrNameLst>
                                          <p:attrName>style.visibility</p:attrName>
                                        </p:attrNameLst>
                                      </p:cBhvr>
                                      <p:to>
                                        <p:strVal val="visible"/>
                                      </p:to>
                                    </p:set>
                                    <p:animEffect transition="in" filter="wipe(up)">
                                      <p:cBhvr>
                                        <p:cTn id="64" dur="500"/>
                                        <p:tgtEl>
                                          <p:spTgt spid="18">
                                            <p:bg/>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wipe(up)">
                                      <p:cBhvr>
                                        <p:cTn id="69" dur="500"/>
                                        <p:tgtEl>
                                          <p:spTgt spid="1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8">
                                            <p:txEl>
                                              <p:pRg st="1" end="1"/>
                                            </p:txEl>
                                          </p:spTgt>
                                        </p:tgtEl>
                                        <p:attrNameLst>
                                          <p:attrName>style.visibility</p:attrName>
                                        </p:attrNameLst>
                                      </p:cBhvr>
                                      <p:to>
                                        <p:strVal val="visible"/>
                                      </p:to>
                                    </p:set>
                                    <p:animEffect transition="in" filter="wipe(up)">
                                      <p:cBhvr>
                                        <p:cTn id="74" dur="500"/>
                                        <p:tgtEl>
                                          <p:spTgt spid="18">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8">
                                            <p:txEl>
                                              <p:pRg st="2" end="2"/>
                                            </p:txEl>
                                          </p:spTgt>
                                        </p:tgtEl>
                                        <p:attrNameLst>
                                          <p:attrName>style.visibility</p:attrName>
                                        </p:attrNameLst>
                                      </p:cBhvr>
                                      <p:to>
                                        <p:strVal val="visible"/>
                                      </p:to>
                                    </p:set>
                                    <p:animEffect transition="in" filter="wipe(up)">
                                      <p:cBhvr>
                                        <p:cTn id="79" dur="500"/>
                                        <p:tgtEl>
                                          <p:spTgt spid="18">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8">
                                            <p:txEl>
                                              <p:pRg st="3" end="3"/>
                                            </p:txEl>
                                          </p:spTgt>
                                        </p:tgtEl>
                                        <p:attrNameLst>
                                          <p:attrName>style.visibility</p:attrName>
                                        </p:attrNameLst>
                                      </p:cBhvr>
                                      <p:to>
                                        <p:strVal val="visible"/>
                                      </p:to>
                                    </p:set>
                                    <p:animEffect transition="in" filter="wipe(up)">
                                      <p:cBhvr>
                                        <p:cTn id="84" dur="500"/>
                                        <p:tgtEl>
                                          <p:spTgt spid="18">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8">
                                            <p:txEl>
                                              <p:pRg st="4" end="4"/>
                                            </p:txEl>
                                          </p:spTgt>
                                        </p:tgtEl>
                                        <p:attrNameLst>
                                          <p:attrName>style.visibility</p:attrName>
                                        </p:attrNameLst>
                                      </p:cBhvr>
                                      <p:to>
                                        <p:strVal val="visible"/>
                                      </p:to>
                                    </p:set>
                                    <p:animEffect transition="in" filter="wipe(up)">
                                      <p:cBhvr>
                                        <p:cTn id="89" dur="500"/>
                                        <p:tgtEl>
                                          <p:spTgt spid="18">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9">
                                            <p:bg/>
                                          </p:spTgt>
                                        </p:tgtEl>
                                        <p:attrNameLst>
                                          <p:attrName>style.visibility</p:attrName>
                                        </p:attrNameLst>
                                      </p:cBhvr>
                                      <p:to>
                                        <p:strVal val="visible"/>
                                      </p:to>
                                    </p:set>
                                    <p:animEffect transition="in" filter="wipe(up)">
                                      <p:cBhvr>
                                        <p:cTn id="94" dur="500"/>
                                        <p:tgtEl>
                                          <p:spTgt spid="19">
                                            <p:bg/>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9">
                                            <p:txEl>
                                              <p:pRg st="0" end="0"/>
                                            </p:txEl>
                                          </p:spTgt>
                                        </p:tgtEl>
                                        <p:attrNameLst>
                                          <p:attrName>style.visibility</p:attrName>
                                        </p:attrNameLst>
                                      </p:cBhvr>
                                      <p:to>
                                        <p:strVal val="visible"/>
                                      </p:to>
                                    </p:set>
                                    <p:animEffect transition="in" filter="wipe(up)">
                                      <p:cBhvr>
                                        <p:cTn id="99" dur="500"/>
                                        <p:tgtEl>
                                          <p:spTgt spid="19">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19">
                                            <p:txEl>
                                              <p:pRg st="1" end="1"/>
                                            </p:txEl>
                                          </p:spTgt>
                                        </p:tgtEl>
                                        <p:attrNameLst>
                                          <p:attrName>style.visibility</p:attrName>
                                        </p:attrNameLst>
                                      </p:cBhvr>
                                      <p:to>
                                        <p:strVal val="visible"/>
                                      </p:to>
                                    </p:set>
                                    <p:animEffect transition="in" filter="wipe(up)">
                                      <p:cBhvr>
                                        <p:cTn id="104"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bldLvl="2" animBg="1"/>
      <p:bldP spid="7" grpId="0" animBg="1"/>
      <p:bldP spid="11" grpId="0" animBg="1"/>
      <p:bldP spid="12" grpId="0" animBg="1"/>
      <p:bldP spid="13" grpId="0" animBg="1"/>
      <p:bldP spid="14" grpId="0" animBg="1"/>
      <p:bldP spid="15" grpId="0" animBg="1"/>
      <p:bldP spid="16" grpId="0" animBg="1"/>
      <p:bldP spid="17" grpId="0" animBg="1"/>
      <p:bldP spid="18" grpId="0" build="p" bldLvl="2" animBg="1"/>
      <p:bldP spid="19" grpId="0" build="p" bldLvl="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133600" y="1447800"/>
            <a:ext cx="7924800" cy="2209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rgbClr val="0000FF"/>
                </a:solidFill>
                <a:latin typeface="Calibri" pitchFamily="34" charset="0"/>
                <a:cs typeface="Calibri" pitchFamily="34" charset="0"/>
              </a:rPr>
              <a:t>Timer Registers – 6 nos. </a:t>
            </a:r>
          </a:p>
          <a:p>
            <a:pPr marL="514350" indent="-514350">
              <a:lnSpc>
                <a:spcPct val="150000"/>
              </a:lnSpc>
            </a:pPr>
            <a:r>
              <a:rPr lang="en-US" sz="2400" b="1" dirty="0">
                <a:solidFill>
                  <a:srgbClr val="0000FF"/>
                </a:solidFill>
                <a:latin typeface="Calibri" pitchFamily="34" charset="0"/>
                <a:cs typeface="Calibri" pitchFamily="34" charset="0"/>
              </a:rPr>
              <a:t>TH0, TH1, TL0 and TL1 – Timer High and Timer Low Reg.</a:t>
            </a:r>
          </a:p>
          <a:p>
            <a:pPr marL="342900" indent="-342900">
              <a:lnSpc>
                <a:spcPct val="150000"/>
              </a:lnSpc>
            </a:pPr>
            <a:r>
              <a:rPr lang="en-US" sz="2400" b="1" dirty="0" err="1">
                <a:solidFill>
                  <a:srgbClr val="0000FF"/>
                </a:solidFill>
                <a:latin typeface="Calibri" pitchFamily="34" charset="0"/>
                <a:cs typeface="Calibri" pitchFamily="34" charset="0"/>
              </a:rPr>
              <a:t>TCON</a:t>
            </a:r>
            <a:r>
              <a:rPr lang="en-US" sz="2400" b="1" dirty="0">
                <a:solidFill>
                  <a:srgbClr val="0000FF"/>
                </a:solidFill>
                <a:latin typeface="Calibri" pitchFamily="34" charset="0"/>
                <a:cs typeface="Calibri" pitchFamily="34" charset="0"/>
              </a:rPr>
              <a:t> – Timer Control Reg.</a:t>
            </a:r>
          </a:p>
          <a:p>
            <a:pPr marL="342900" indent="-342900">
              <a:lnSpc>
                <a:spcPct val="150000"/>
              </a:lnSpc>
            </a:pPr>
            <a:r>
              <a:rPr lang="en-US" sz="2400" b="1" dirty="0" err="1">
                <a:solidFill>
                  <a:srgbClr val="0000FF"/>
                </a:solidFill>
                <a:latin typeface="Calibri" pitchFamily="34" charset="0"/>
                <a:cs typeface="Calibri" pitchFamily="34" charset="0"/>
              </a:rPr>
              <a:t>TMOD</a:t>
            </a:r>
            <a:r>
              <a:rPr lang="en-US" sz="2400" b="1" dirty="0">
                <a:solidFill>
                  <a:srgbClr val="0000FF"/>
                </a:solidFill>
                <a:latin typeface="Calibri" pitchFamily="34" charset="0"/>
                <a:cs typeface="Calibri" pitchFamily="34" charset="0"/>
              </a:rPr>
              <a:t> – Timer Mode Reg.</a:t>
            </a:r>
            <a:endParaRPr lang="en-US" sz="1600" b="1" dirty="0">
              <a:solidFill>
                <a:srgbClr val="0000FF"/>
              </a:solidFill>
              <a:latin typeface="Calibri" pitchFamily="34" charset="0"/>
              <a:cs typeface="Calibri" pitchFamily="34" charset="0"/>
            </a:endParaRPr>
          </a:p>
        </p:txBody>
      </p:sp>
      <p:sp>
        <p:nvSpPr>
          <p:cNvPr id="27" name="Rectangle 26"/>
          <p:cNvSpPr/>
          <p:nvPr/>
        </p:nvSpPr>
        <p:spPr>
          <a:xfrm>
            <a:off x="2133600" y="228600"/>
            <a:ext cx="79248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8051 has a total of 21 special function registers</a:t>
            </a:r>
          </a:p>
          <a:p>
            <a:pPr algn="ctr"/>
            <a:r>
              <a:rPr lang="en-US" sz="2400" b="1" dirty="0">
                <a:solidFill>
                  <a:schemeClr val="tx1"/>
                </a:solidFill>
                <a:latin typeface="Bookman Old Style" pitchFamily="18" charset="0"/>
              </a:rPr>
              <a:t> (</a:t>
            </a:r>
            <a:r>
              <a:rPr lang="en-US" sz="2400" b="1" dirty="0" err="1">
                <a:solidFill>
                  <a:schemeClr val="tx1"/>
                </a:solidFill>
                <a:latin typeface="Bookman Old Style" pitchFamily="18" charset="0"/>
              </a:rPr>
              <a:t>SFRs</a:t>
            </a:r>
            <a:r>
              <a:rPr lang="en-US" sz="2400" b="1" dirty="0">
                <a:solidFill>
                  <a:schemeClr val="tx1"/>
                </a:solidFill>
                <a:latin typeface="Bookman Old Style" pitchFamily="18" charset="0"/>
              </a:rPr>
              <a:t>) </a:t>
            </a:r>
            <a:endParaRPr lang="en-US" sz="1600" b="1" dirty="0">
              <a:solidFill>
                <a:schemeClr val="tx1"/>
              </a:solidFill>
              <a:latin typeface="Bookman Old Style" pitchFamily="18" charset="0"/>
            </a:endParaRPr>
          </a:p>
        </p:txBody>
      </p:sp>
      <p:sp>
        <p:nvSpPr>
          <p:cNvPr id="5" name="Rectangle 4"/>
          <p:cNvSpPr/>
          <p:nvPr/>
        </p:nvSpPr>
        <p:spPr>
          <a:xfrm>
            <a:off x="2133600" y="3810000"/>
            <a:ext cx="7924800" cy="1676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rgbClr val="FF0000"/>
                </a:solidFill>
                <a:latin typeface="Calibri" pitchFamily="34" charset="0"/>
                <a:cs typeface="Calibri" pitchFamily="34" charset="0"/>
              </a:rPr>
              <a:t>Main – 2 nos.</a:t>
            </a:r>
          </a:p>
          <a:p>
            <a:pPr>
              <a:lnSpc>
                <a:spcPct val="150000"/>
              </a:lnSpc>
            </a:pPr>
            <a:r>
              <a:rPr lang="en-US" sz="2400" b="1" dirty="0">
                <a:solidFill>
                  <a:srgbClr val="FF0000"/>
                </a:solidFill>
                <a:latin typeface="Calibri" pitchFamily="34" charset="0"/>
                <a:cs typeface="Calibri" pitchFamily="34" charset="0"/>
              </a:rPr>
              <a:t>A – Accumulator - Math, Logical, Data manipulation</a:t>
            </a:r>
          </a:p>
          <a:p>
            <a:pPr>
              <a:lnSpc>
                <a:spcPct val="150000"/>
              </a:lnSpc>
            </a:pPr>
            <a:r>
              <a:rPr lang="en-US" sz="2400" b="1" dirty="0">
                <a:solidFill>
                  <a:srgbClr val="FF0000"/>
                </a:solidFill>
                <a:latin typeface="Calibri" pitchFamily="34" charset="0"/>
                <a:cs typeface="Calibri" pitchFamily="34" charset="0"/>
              </a:rPr>
              <a:t>B – Extension (support Acc. for temporary storage )</a:t>
            </a:r>
          </a:p>
        </p:txBody>
      </p:sp>
      <p:grpSp>
        <p:nvGrpSpPr>
          <p:cNvPr id="10" name="Google Shape;84;p1"/>
          <p:cNvGrpSpPr/>
          <p:nvPr/>
        </p:nvGrpSpPr>
        <p:grpSpPr>
          <a:xfrm>
            <a:off x="76256" y="112129"/>
            <a:ext cx="685745" cy="6517271"/>
            <a:chOff x="14626" y="14712"/>
            <a:chExt cx="538808" cy="6386089"/>
          </a:xfrm>
        </p:grpSpPr>
        <p:pic>
          <p:nvPicPr>
            <p:cNvPr id="11"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2"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3"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133600" y="2209800"/>
            <a:ext cx="67818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err="1">
                <a:solidFill>
                  <a:srgbClr val="FF0000"/>
                </a:solidFill>
                <a:latin typeface="Calibri" pitchFamily="34" charset="0"/>
                <a:cs typeface="Calibri" pitchFamily="34" charset="0"/>
              </a:rPr>
              <a:t>PSW</a:t>
            </a:r>
            <a:r>
              <a:rPr lang="en-US" sz="2400" b="1" dirty="0">
                <a:solidFill>
                  <a:srgbClr val="FF0000"/>
                </a:solidFill>
                <a:latin typeface="Calibri" pitchFamily="34" charset="0"/>
                <a:cs typeface="Calibri" pitchFamily="34" charset="0"/>
              </a:rPr>
              <a:t> – Program Status Register – 1 no.</a:t>
            </a:r>
          </a:p>
        </p:txBody>
      </p:sp>
      <p:sp>
        <p:nvSpPr>
          <p:cNvPr id="6" name="Rectangle 5"/>
          <p:cNvSpPr/>
          <p:nvPr/>
        </p:nvSpPr>
        <p:spPr>
          <a:xfrm>
            <a:off x="2133600" y="1371600"/>
            <a:ext cx="67818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a:solidFill>
                  <a:srgbClr val="0000FF"/>
                </a:solidFill>
                <a:latin typeface="Calibri" pitchFamily="34" charset="0"/>
                <a:cs typeface="Calibri" pitchFamily="34" charset="0"/>
              </a:rPr>
              <a:t>P0, P1, P2 and P3 – Store i/o port data – 4 nos. </a:t>
            </a:r>
          </a:p>
        </p:txBody>
      </p:sp>
      <p:sp>
        <p:nvSpPr>
          <p:cNvPr id="7" name="Rectangle 6"/>
          <p:cNvSpPr/>
          <p:nvPr/>
        </p:nvSpPr>
        <p:spPr>
          <a:xfrm>
            <a:off x="2133600" y="3048000"/>
            <a:ext cx="6781800" cy="1828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rgbClr val="0000FF"/>
                </a:solidFill>
                <a:latin typeface="Calibri" pitchFamily="34" charset="0"/>
                <a:cs typeface="Calibri" pitchFamily="34" charset="0"/>
              </a:rPr>
              <a:t>Serial Registers – 2 nos. </a:t>
            </a:r>
          </a:p>
          <a:p>
            <a:pPr marL="514350" indent="-514350">
              <a:lnSpc>
                <a:spcPct val="150000"/>
              </a:lnSpc>
            </a:pPr>
            <a:r>
              <a:rPr lang="en-US" sz="2400" b="1" dirty="0" err="1">
                <a:solidFill>
                  <a:srgbClr val="0000FF"/>
                </a:solidFill>
                <a:latin typeface="Calibri" pitchFamily="34" charset="0"/>
                <a:cs typeface="Calibri" pitchFamily="34" charset="0"/>
              </a:rPr>
              <a:t>SCON</a:t>
            </a:r>
            <a:r>
              <a:rPr lang="en-US" sz="2400" b="1" dirty="0">
                <a:solidFill>
                  <a:srgbClr val="0000FF"/>
                </a:solidFill>
                <a:latin typeface="Calibri" pitchFamily="34" charset="0"/>
                <a:cs typeface="Calibri" pitchFamily="34" charset="0"/>
              </a:rPr>
              <a:t> –  Serial Port Control Register </a:t>
            </a:r>
          </a:p>
          <a:p>
            <a:pPr marL="514350" indent="-514350">
              <a:lnSpc>
                <a:spcPct val="150000"/>
              </a:lnSpc>
            </a:pPr>
            <a:r>
              <a:rPr lang="en-US" sz="2400" b="1" dirty="0" err="1">
                <a:solidFill>
                  <a:srgbClr val="0000FF"/>
                </a:solidFill>
                <a:latin typeface="Calibri" pitchFamily="34" charset="0"/>
                <a:cs typeface="Calibri" pitchFamily="34" charset="0"/>
              </a:rPr>
              <a:t>SBUF</a:t>
            </a:r>
            <a:r>
              <a:rPr lang="en-US" sz="2400" b="1" dirty="0">
                <a:solidFill>
                  <a:srgbClr val="0000FF"/>
                </a:solidFill>
                <a:latin typeface="Calibri" pitchFamily="34" charset="0"/>
                <a:cs typeface="Calibri" pitchFamily="34" charset="0"/>
              </a:rPr>
              <a:t> – Serial Buffer Data Register</a:t>
            </a:r>
            <a:endParaRPr lang="en-US" sz="1600" b="1" dirty="0">
              <a:solidFill>
                <a:srgbClr val="0000FF"/>
              </a:solidFill>
              <a:latin typeface="Calibri" pitchFamily="34" charset="0"/>
              <a:cs typeface="Calibri" pitchFamily="34" charset="0"/>
            </a:endParaRPr>
          </a:p>
        </p:txBody>
      </p:sp>
      <p:sp>
        <p:nvSpPr>
          <p:cNvPr id="8" name="Rectangle 7"/>
          <p:cNvSpPr/>
          <p:nvPr/>
        </p:nvSpPr>
        <p:spPr>
          <a:xfrm>
            <a:off x="2133600" y="228600"/>
            <a:ext cx="79248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8051 has a total of 21 special function registers</a:t>
            </a:r>
          </a:p>
          <a:p>
            <a:pPr algn="ctr"/>
            <a:r>
              <a:rPr lang="en-US" sz="2400" b="1" dirty="0">
                <a:solidFill>
                  <a:schemeClr val="tx1"/>
                </a:solidFill>
                <a:latin typeface="Bookman Old Style" pitchFamily="18" charset="0"/>
              </a:rPr>
              <a:t> (</a:t>
            </a:r>
            <a:r>
              <a:rPr lang="en-US" sz="2400" b="1" dirty="0" err="1">
                <a:solidFill>
                  <a:schemeClr val="tx1"/>
                </a:solidFill>
                <a:latin typeface="Bookman Old Style" pitchFamily="18" charset="0"/>
              </a:rPr>
              <a:t>SFRs</a:t>
            </a:r>
            <a:r>
              <a:rPr lang="en-US" sz="2400" b="1" dirty="0">
                <a:solidFill>
                  <a:schemeClr val="tx1"/>
                </a:solidFill>
                <a:latin typeface="Bookman Old Style" pitchFamily="18" charset="0"/>
              </a:rPr>
              <a:t>) </a:t>
            </a:r>
          </a:p>
        </p:txBody>
      </p:sp>
      <p:grpSp>
        <p:nvGrpSpPr>
          <p:cNvPr id="13"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1+#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133600" y="1524000"/>
            <a:ext cx="67818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a:solidFill>
                  <a:srgbClr val="0000FF"/>
                </a:solidFill>
                <a:latin typeface="Calibri" pitchFamily="34" charset="0"/>
                <a:cs typeface="Calibri" pitchFamily="34" charset="0"/>
              </a:rPr>
              <a:t>SP – Stack Pointer – for internal RAM stack – 1 no.</a:t>
            </a:r>
          </a:p>
        </p:txBody>
      </p:sp>
      <p:sp>
        <p:nvSpPr>
          <p:cNvPr id="39" name="Rectangle 38"/>
          <p:cNvSpPr/>
          <p:nvPr/>
        </p:nvSpPr>
        <p:spPr>
          <a:xfrm>
            <a:off x="2133600" y="2438400"/>
            <a:ext cx="6781800" cy="1295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err="1">
                <a:solidFill>
                  <a:srgbClr val="FF0000"/>
                </a:solidFill>
                <a:latin typeface="Calibri" pitchFamily="34" charset="0"/>
                <a:cs typeface="Calibri" pitchFamily="34" charset="0"/>
              </a:rPr>
              <a:t>DPTR</a:t>
            </a:r>
            <a:r>
              <a:rPr lang="en-US" sz="2400" b="1" dirty="0">
                <a:solidFill>
                  <a:srgbClr val="FF0000"/>
                </a:solidFill>
                <a:latin typeface="Calibri" pitchFamily="34" charset="0"/>
                <a:cs typeface="Calibri" pitchFamily="34" charset="0"/>
              </a:rPr>
              <a:t> (</a:t>
            </a:r>
            <a:r>
              <a:rPr lang="en-US" sz="2400" b="1" dirty="0" err="1">
                <a:solidFill>
                  <a:srgbClr val="FF0000"/>
                </a:solidFill>
                <a:latin typeface="Calibri" pitchFamily="34" charset="0"/>
                <a:cs typeface="Calibri" pitchFamily="34" charset="0"/>
              </a:rPr>
              <a:t>DPH</a:t>
            </a:r>
            <a:r>
              <a:rPr lang="en-US" sz="2400" b="1" dirty="0">
                <a:solidFill>
                  <a:srgbClr val="FF0000"/>
                </a:solidFill>
                <a:latin typeface="Calibri" pitchFamily="34" charset="0"/>
                <a:cs typeface="Calibri" pitchFamily="34" charset="0"/>
              </a:rPr>
              <a:t> and DPL) – Data Pointer Register – 2 nos.</a:t>
            </a:r>
          </a:p>
          <a:p>
            <a:pPr>
              <a:lnSpc>
                <a:spcPct val="150000"/>
              </a:lnSpc>
            </a:pPr>
            <a:r>
              <a:rPr lang="en-US" sz="2400" b="1" dirty="0" err="1">
                <a:solidFill>
                  <a:srgbClr val="FF0000"/>
                </a:solidFill>
                <a:latin typeface="Calibri" pitchFamily="34" charset="0"/>
                <a:cs typeface="Calibri" pitchFamily="34" charset="0"/>
              </a:rPr>
              <a:t>PCON</a:t>
            </a:r>
            <a:r>
              <a:rPr lang="en-US" sz="2400" b="1" dirty="0">
                <a:solidFill>
                  <a:srgbClr val="FF0000"/>
                </a:solidFill>
                <a:latin typeface="Calibri" pitchFamily="34" charset="0"/>
                <a:cs typeface="Calibri" pitchFamily="34" charset="0"/>
              </a:rPr>
              <a:t> – Power Control Register  – 1 no.</a:t>
            </a:r>
          </a:p>
        </p:txBody>
      </p:sp>
      <p:sp>
        <p:nvSpPr>
          <p:cNvPr id="5" name="Rectangle 4"/>
          <p:cNvSpPr/>
          <p:nvPr/>
        </p:nvSpPr>
        <p:spPr>
          <a:xfrm>
            <a:off x="2133600" y="3962400"/>
            <a:ext cx="6781800" cy="1295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a:solidFill>
                  <a:srgbClr val="0000FF"/>
                </a:solidFill>
                <a:latin typeface="Calibri" pitchFamily="34" charset="0"/>
                <a:cs typeface="Calibri" pitchFamily="34" charset="0"/>
              </a:rPr>
              <a:t>IE – Interrupt Enable Control Register – 1 no.</a:t>
            </a:r>
          </a:p>
          <a:p>
            <a:pPr>
              <a:lnSpc>
                <a:spcPct val="150000"/>
              </a:lnSpc>
            </a:pPr>
            <a:r>
              <a:rPr lang="en-US" sz="2400" b="1" dirty="0">
                <a:solidFill>
                  <a:srgbClr val="0000FF"/>
                </a:solidFill>
                <a:latin typeface="Calibri" pitchFamily="34" charset="0"/>
                <a:cs typeface="Calibri" pitchFamily="34" charset="0"/>
              </a:rPr>
              <a:t>IP – Interrupt Priority Control Register – 1 no.</a:t>
            </a:r>
          </a:p>
        </p:txBody>
      </p:sp>
      <p:sp>
        <p:nvSpPr>
          <p:cNvPr id="6" name="Rectangle 5"/>
          <p:cNvSpPr/>
          <p:nvPr/>
        </p:nvSpPr>
        <p:spPr>
          <a:xfrm>
            <a:off x="2133600" y="228600"/>
            <a:ext cx="79248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8051 has a total of 21 special function registers</a:t>
            </a:r>
          </a:p>
          <a:p>
            <a:pPr algn="ctr"/>
            <a:r>
              <a:rPr lang="en-US" sz="2400" b="1" dirty="0">
                <a:solidFill>
                  <a:schemeClr val="tx1"/>
                </a:solidFill>
                <a:latin typeface="Bookman Old Style" pitchFamily="18" charset="0"/>
              </a:rPr>
              <a:t> (</a:t>
            </a:r>
            <a:r>
              <a:rPr lang="en-US" sz="2400" b="1" dirty="0" err="1">
                <a:solidFill>
                  <a:schemeClr val="tx1"/>
                </a:solidFill>
                <a:latin typeface="Bookman Old Style" pitchFamily="18" charset="0"/>
              </a:rPr>
              <a:t>SFRs</a:t>
            </a:r>
            <a:r>
              <a:rPr lang="en-US" sz="2400" b="1" dirty="0">
                <a:solidFill>
                  <a:schemeClr val="tx1"/>
                </a:solidFill>
                <a:latin typeface="Bookman Old Style" pitchFamily="18" charset="0"/>
              </a:rPr>
              <a:t>) </a:t>
            </a: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438401" y="1683921"/>
            <a:ext cx="1531690" cy="9190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Interrupt Control </a:t>
            </a:r>
            <a:endParaRPr lang="en-US" sz="1600" b="1" dirty="0">
              <a:solidFill>
                <a:srgbClr val="0000FF"/>
              </a:solidFill>
              <a:latin typeface="Calibri" pitchFamily="34" charset="0"/>
              <a:cs typeface="Calibri" pitchFamily="34" charset="0"/>
            </a:endParaRPr>
          </a:p>
        </p:txBody>
      </p:sp>
      <p:sp>
        <p:nvSpPr>
          <p:cNvPr id="28" name="Rectangle 27"/>
          <p:cNvSpPr/>
          <p:nvPr/>
        </p:nvSpPr>
        <p:spPr>
          <a:xfrm>
            <a:off x="2438401" y="3104317"/>
            <a:ext cx="1531690" cy="10861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latin typeface="Calibri" pitchFamily="34" charset="0"/>
                <a:cs typeface="Calibri" pitchFamily="34" charset="0"/>
              </a:rPr>
              <a:t>CPU</a:t>
            </a:r>
            <a:endParaRPr lang="en-US" sz="2800" b="1" dirty="0">
              <a:solidFill>
                <a:srgbClr val="FF0000"/>
              </a:solidFill>
              <a:latin typeface="Calibri" pitchFamily="34" charset="0"/>
              <a:cs typeface="Calibri" pitchFamily="34" charset="0"/>
            </a:endParaRPr>
          </a:p>
        </p:txBody>
      </p:sp>
      <p:sp>
        <p:nvSpPr>
          <p:cNvPr id="30" name="Rectangle 29"/>
          <p:cNvSpPr/>
          <p:nvPr/>
        </p:nvSpPr>
        <p:spPr>
          <a:xfrm>
            <a:off x="2438401" y="4775374"/>
            <a:ext cx="1531690"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Oscillator</a:t>
            </a:r>
            <a:endParaRPr lang="en-US" sz="1600" b="1" dirty="0">
              <a:solidFill>
                <a:srgbClr val="0000FF"/>
              </a:solidFill>
              <a:latin typeface="Calibri" pitchFamily="34" charset="0"/>
              <a:cs typeface="Calibri" pitchFamily="34" charset="0"/>
            </a:endParaRPr>
          </a:p>
        </p:txBody>
      </p:sp>
      <p:sp>
        <p:nvSpPr>
          <p:cNvPr id="34" name="Rectangle 33"/>
          <p:cNvSpPr/>
          <p:nvPr/>
        </p:nvSpPr>
        <p:spPr>
          <a:xfrm>
            <a:off x="4527069"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Bus Control </a:t>
            </a:r>
            <a:endParaRPr lang="en-US" sz="1600" b="1" dirty="0">
              <a:solidFill>
                <a:srgbClr val="0000FF"/>
              </a:solidFill>
              <a:latin typeface="Calibri" pitchFamily="34" charset="0"/>
              <a:cs typeface="Calibri" pitchFamily="34" charset="0"/>
            </a:endParaRPr>
          </a:p>
        </p:txBody>
      </p:sp>
      <p:sp>
        <p:nvSpPr>
          <p:cNvPr id="35" name="Rectangle 34"/>
          <p:cNvSpPr/>
          <p:nvPr/>
        </p:nvSpPr>
        <p:spPr>
          <a:xfrm>
            <a:off x="6198004"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4 i/o Ports</a:t>
            </a:r>
            <a:endParaRPr lang="en-US" sz="1600" b="1" dirty="0">
              <a:solidFill>
                <a:srgbClr val="0000FF"/>
              </a:solidFill>
              <a:latin typeface="Calibri" pitchFamily="34" charset="0"/>
              <a:cs typeface="Calibri" pitchFamily="34" charset="0"/>
            </a:endParaRPr>
          </a:p>
        </p:txBody>
      </p:sp>
      <p:sp>
        <p:nvSpPr>
          <p:cNvPr id="36" name="Rectangle 35"/>
          <p:cNvSpPr/>
          <p:nvPr/>
        </p:nvSpPr>
        <p:spPr>
          <a:xfrm>
            <a:off x="7868937" y="47753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Serial Port</a:t>
            </a:r>
            <a:endParaRPr lang="en-US" sz="1600" b="1" dirty="0">
              <a:solidFill>
                <a:srgbClr val="0000FF"/>
              </a:solidFill>
              <a:latin typeface="Calibri" pitchFamily="34" charset="0"/>
              <a:cs typeface="Calibri" pitchFamily="34" charset="0"/>
            </a:endParaRPr>
          </a:p>
        </p:txBody>
      </p:sp>
      <p:sp>
        <p:nvSpPr>
          <p:cNvPr id="38" name="Rectangle 37"/>
          <p:cNvSpPr/>
          <p:nvPr/>
        </p:nvSpPr>
        <p:spPr>
          <a:xfrm>
            <a:off x="6198004" y="1767474"/>
            <a:ext cx="1322823" cy="7519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On chip RAM</a:t>
            </a:r>
            <a:endParaRPr lang="en-US" sz="1600" b="1" dirty="0">
              <a:solidFill>
                <a:srgbClr val="0000FF"/>
              </a:solidFill>
              <a:latin typeface="Calibri" pitchFamily="34" charset="0"/>
              <a:cs typeface="Calibri" pitchFamily="34" charset="0"/>
            </a:endParaRPr>
          </a:p>
        </p:txBody>
      </p:sp>
      <p:sp>
        <p:nvSpPr>
          <p:cNvPr id="39" name="Rectangle 38"/>
          <p:cNvSpPr/>
          <p:nvPr/>
        </p:nvSpPr>
        <p:spPr>
          <a:xfrm>
            <a:off x="4596691" y="931946"/>
            <a:ext cx="1322823" cy="158750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On chip ROM for program code</a:t>
            </a:r>
            <a:endParaRPr lang="en-US" sz="1600" b="1" dirty="0">
              <a:solidFill>
                <a:srgbClr val="0000FF"/>
              </a:solidFill>
              <a:latin typeface="Calibri" pitchFamily="34" charset="0"/>
              <a:cs typeface="Calibri" pitchFamily="34" charset="0"/>
            </a:endParaRPr>
          </a:p>
        </p:txBody>
      </p:sp>
      <p:sp>
        <p:nvSpPr>
          <p:cNvPr id="40" name="Rectangle 39"/>
          <p:cNvSpPr/>
          <p:nvPr/>
        </p:nvSpPr>
        <p:spPr>
          <a:xfrm>
            <a:off x="7868937" y="1266157"/>
            <a:ext cx="1322823" cy="4177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ETC</a:t>
            </a:r>
            <a:endParaRPr lang="en-US" sz="1600" b="1" dirty="0">
              <a:solidFill>
                <a:srgbClr val="0000FF"/>
              </a:solidFill>
              <a:latin typeface="Calibri" pitchFamily="34" charset="0"/>
              <a:cs typeface="Calibri" pitchFamily="34" charset="0"/>
            </a:endParaRPr>
          </a:p>
        </p:txBody>
      </p:sp>
      <p:sp>
        <p:nvSpPr>
          <p:cNvPr id="41" name="Rectangle 40"/>
          <p:cNvSpPr/>
          <p:nvPr/>
        </p:nvSpPr>
        <p:spPr>
          <a:xfrm>
            <a:off x="7868937" y="1683922"/>
            <a:ext cx="1322823" cy="4177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Timer 0</a:t>
            </a:r>
            <a:endParaRPr lang="en-US" sz="1600" b="1" dirty="0">
              <a:solidFill>
                <a:srgbClr val="0000FF"/>
              </a:solidFill>
              <a:latin typeface="Calibri" pitchFamily="34" charset="0"/>
              <a:cs typeface="Calibri" pitchFamily="34" charset="0"/>
            </a:endParaRPr>
          </a:p>
        </p:txBody>
      </p:sp>
      <p:sp>
        <p:nvSpPr>
          <p:cNvPr id="42" name="Rectangle 41"/>
          <p:cNvSpPr/>
          <p:nvPr/>
        </p:nvSpPr>
        <p:spPr>
          <a:xfrm>
            <a:off x="7868937" y="2101684"/>
            <a:ext cx="1322823" cy="4177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Timer 1</a:t>
            </a:r>
            <a:endParaRPr lang="en-US" sz="1600" b="1" dirty="0">
              <a:solidFill>
                <a:srgbClr val="0000FF"/>
              </a:solidFill>
              <a:latin typeface="Calibri" pitchFamily="34" charset="0"/>
              <a:cs typeface="Calibri" pitchFamily="34" charset="0"/>
            </a:endParaRPr>
          </a:p>
        </p:txBody>
      </p:sp>
      <p:sp>
        <p:nvSpPr>
          <p:cNvPr id="43" name="Rectangle 42"/>
          <p:cNvSpPr/>
          <p:nvPr/>
        </p:nvSpPr>
        <p:spPr>
          <a:xfrm>
            <a:off x="2438401" y="347076"/>
            <a:ext cx="1531690" cy="919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External Interrupts</a:t>
            </a:r>
            <a:endParaRPr lang="en-US" sz="1600" b="1" dirty="0">
              <a:solidFill>
                <a:srgbClr val="0000FF"/>
              </a:solidFill>
              <a:latin typeface="Calibri" pitchFamily="34" charset="0"/>
              <a:cs typeface="Calibri" pitchFamily="34" charset="0"/>
            </a:endParaRPr>
          </a:p>
        </p:txBody>
      </p:sp>
      <p:grpSp>
        <p:nvGrpSpPr>
          <p:cNvPr id="150" name="Group 149"/>
          <p:cNvGrpSpPr/>
          <p:nvPr/>
        </p:nvGrpSpPr>
        <p:grpSpPr>
          <a:xfrm>
            <a:off x="3970091" y="2544676"/>
            <a:ext cx="4873558" cy="2255925"/>
            <a:chOff x="2514601" y="2362200"/>
            <a:chExt cx="5334001" cy="2057400"/>
          </a:xfrm>
        </p:grpSpPr>
        <p:cxnSp>
          <p:nvCxnSpPr>
            <p:cNvPr id="53" name="Straight Connector 52"/>
            <p:cNvCxnSpPr/>
            <p:nvPr/>
          </p:nvCxnSpPr>
          <p:spPr>
            <a:xfrm rot="10800000">
              <a:off x="2971800" y="32004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0800000">
              <a:off x="2971800" y="3581399"/>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114800" y="32004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a:off x="4114800" y="3581401"/>
              <a:ext cx="137160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5867400" y="32004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5867400" y="3581401"/>
              <a:ext cx="137160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69723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9723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6896100" y="33909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56007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56007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219700" y="2933700"/>
              <a:ext cx="53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5219701" y="3848101"/>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3848101" y="3848099"/>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467101" y="3848099"/>
              <a:ext cx="5333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3924300" y="2552700"/>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3543300" y="2552700"/>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3505200"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3962402"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0800000">
              <a:off x="4114800"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505199"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a:off x="5257802"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0800000" flipV="1">
              <a:off x="5715004"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a:off x="5867402"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5257801"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a:off x="7010399" y="4114800"/>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flipV="1">
              <a:off x="7467601" y="41148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0">
              <a:off x="7619999"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0800000">
              <a:off x="7010398" y="41148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7010400" y="2362200"/>
              <a:ext cx="838202" cy="304800"/>
              <a:chOff x="7010400" y="2362200"/>
              <a:chExt cx="838202" cy="304800"/>
            </a:xfrm>
          </p:grpSpPr>
          <p:cxnSp>
            <p:nvCxnSpPr>
              <p:cNvPr id="110" name="Straight Connector 109"/>
              <p:cNvCxnSpPr/>
              <p:nvPr/>
            </p:nvCxnSpPr>
            <p:spPr>
              <a:xfrm rot="10800000" flipV="1">
                <a:off x="7010401" y="2362202"/>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0800000">
                <a:off x="7467603" y="23622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flipV="1">
                <a:off x="7620001"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flipV="1">
                <a:off x="7010400"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Connector 118"/>
            <p:cNvCxnSpPr/>
            <p:nvPr/>
          </p:nvCxnSpPr>
          <p:spPr>
            <a:xfrm rot="10800000" flipV="1">
              <a:off x="5257799" y="2362202"/>
              <a:ext cx="457201" cy="304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a:off x="5715001" y="2362200"/>
              <a:ext cx="380999"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0800000" flipV="1">
              <a:off x="5867399"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10800000" flipV="1">
              <a:off x="5257798" y="26670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flipV="1">
              <a:off x="2514601" y="3352802"/>
              <a:ext cx="457201" cy="457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552701" y="2933699"/>
              <a:ext cx="380999"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flipV="1">
              <a:off x="2857500" y="3086101"/>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V="1">
              <a:off x="2857500" y="3695702"/>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3886200" y="2743200"/>
              <a:ext cx="457201" cy="457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505200" y="2743200"/>
              <a:ext cx="380999"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505202" y="2743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4114800" y="2743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flipH="1" flipV="1">
              <a:off x="3657600" y="31242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4000500" y="30861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3" name="Straight Arrow Connector 152"/>
          <p:cNvCxnSpPr/>
          <p:nvPr/>
        </p:nvCxnSpPr>
        <p:spPr>
          <a:xfrm rot="5400000">
            <a:off x="3203275" y="1411175"/>
            <a:ext cx="567701"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2810559" y="1411175"/>
            <a:ext cx="567701"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5211492" y="5704810"/>
            <a:ext cx="354813" cy="13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4818434" y="5704413"/>
            <a:ext cx="354813" cy="68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3042057" y="2865906"/>
            <a:ext cx="496736" cy="68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5400000">
            <a:off x="7960236" y="5775373"/>
            <a:ext cx="496736" cy="68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rot="16200000" flipV="1">
            <a:off x="8519906" y="5740235"/>
            <a:ext cx="425776" cy="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rot="5400000" flipH="1" flipV="1">
            <a:off x="2911813" y="4482994"/>
            <a:ext cx="584869" cy="13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10800000" flipV="1">
            <a:off x="3946434" y="1837293"/>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10800000" flipV="1">
            <a:off x="3946434" y="2050180"/>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flipV="1">
            <a:off x="3946434" y="2263068"/>
            <a:ext cx="655669"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10800000">
            <a:off x="9191758" y="1837293"/>
            <a:ext cx="262268" cy="147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rot="10800000" flipV="1">
            <a:off x="9191758" y="2263067"/>
            <a:ext cx="262268"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a:off x="6076576"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rot="5400000">
            <a:off x="6381376"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rot="5400000">
            <a:off x="6914088"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5400000">
            <a:off x="7142689" y="5775373"/>
            <a:ext cx="496736" cy="687"/>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rot="5400000">
            <a:off x="8549051" y="1610508"/>
            <a:ext cx="2341767" cy="52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latin typeface="Calibri" pitchFamily="34" charset="0"/>
                <a:cs typeface="Calibri" pitchFamily="34" charset="0"/>
              </a:rPr>
              <a:t>Counter inputs</a:t>
            </a:r>
            <a:endParaRPr lang="en-US" sz="1600" b="1" dirty="0">
              <a:solidFill>
                <a:srgbClr val="0000FF"/>
              </a:solidFill>
              <a:latin typeface="Calibri" pitchFamily="34" charset="0"/>
              <a:cs typeface="Calibri" pitchFamily="34" charset="0"/>
            </a:endParaRPr>
          </a:p>
        </p:txBody>
      </p:sp>
      <p:sp>
        <p:nvSpPr>
          <p:cNvPr id="191" name="Rectangle 190"/>
          <p:cNvSpPr/>
          <p:nvPr/>
        </p:nvSpPr>
        <p:spPr>
          <a:xfrm>
            <a:off x="4514678" y="228601"/>
            <a:ext cx="4775433" cy="6279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Architecture of </a:t>
            </a:r>
            <a:r>
              <a:rPr lang="en-US" sz="2400" b="1" dirty="0" err="1">
                <a:solidFill>
                  <a:schemeClr val="tx1"/>
                </a:solidFill>
                <a:latin typeface="Bookman Old Style" pitchFamily="18" charset="0"/>
              </a:rPr>
              <a:t>MuC</a:t>
            </a:r>
            <a:r>
              <a:rPr lang="en-US" sz="2400" b="1" dirty="0">
                <a:solidFill>
                  <a:schemeClr val="tx1"/>
                </a:solidFill>
                <a:latin typeface="Bookman Old Style" pitchFamily="18" charset="0"/>
              </a:rPr>
              <a:t> 8051</a:t>
            </a:r>
          </a:p>
        </p:txBody>
      </p:sp>
      <p:sp>
        <p:nvSpPr>
          <p:cNvPr id="193" name="Rectangle 192"/>
          <p:cNvSpPr/>
          <p:nvPr/>
        </p:nvSpPr>
        <p:spPr>
          <a:xfrm>
            <a:off x="7905751" y="5926104"/>
            <a:ext cx="1314450" cy="550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solidFill>
                  <a:srgbClr val="0000FF"/>
                </a:solidFill>
                <a:latin typeface="Calibri" pitchFamily="34" charset="0"/>
                <a:cs typeface="Calibri" pitchFamily="34" charset="0"/>
              </a:rPr>
              <a:t>TXD</a:t>
            </a:r>
            <a:r>
              <a:rPr lang="en-US" sz="2000" b="1" dirty="0">
                <a:solidFill>
                  <a:srgbClr val="0000FF"/>
                </a:solidFill>
                <a:latin typeface="Calibri" pitchFamily="34" charset="0"/>
                <a:cs typeface="Calibri" pitchFamily="34" charset="0"/>
              </a:rPr>
              <a:t>   </a:t>
            </a:r>
            <a:r>
              <a:rPr lang="en-US" sz="2000" b="1" dirty="0" err="1">
                <a:solidFill>
                  <a:srgbClr val="0000FF"/>
                </a:solidFill>
                <a:latin typeface="Calibri" pitchFamily="34" charset="0"/>
                <a:cs typeface="Calibri" pitchFamily="34" charset="0"/>
              </a:rPr>
              <a:t>RXD</a:t>
            </a:r>
            <a:endParaRPr lang="en-US" sz="1400" b="1" dirty="0">
              <a:solidFill>
                <a:srgbClr val="0000FF"/>
              </a:solidFill>
              <a:latin typeface="Calibri" pitchFamily="34" charset="0"/>
              <a:cs typeface="Calibri" pitchFamily="34" charset="0"/>
            </a:endParaRPr>
          </a:p>
        </p:txBody>
      </p:sp>
      <p:sp>
        <p:nvSpPr>
          <p:cNvPr id="194" name="Rectangle 193"/>
          <p:cNvSpPr/>
          <p:nvPr/>
        </p:nvSpPr>
        <p:spPr>
          <a:xfrm>
            <a:off x="5181600" y="6019800"/>
            <a:ext cx="3276600" cy="572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00FF"/>
                </a:solidFill>
                <a:latin typeface="Calibri" pitchFamily="34" charset="0"/>
                <a:cs typeface="Calibri" pitchFamily="34" charset="0"/>
              </a:rPr>
              <a:t>	 P0 P2  </a:t>
            </a:r>
            <a:r>
              <a:rPr lang="en-US" sz="2000" b="1" dirty="0">
                <a:solidFill>
                  <a:srgbClr val="FF0000"/>
                </a:solidFill>
                <a:latin typeface="Calibri" pitchFamily="34" charset="0"/>
                <a:cs typeface="Calibri" pitchFamily="34" charset="0"/>
              </a:rPr>
              <a:t>P1 P3</a:t>
            </a:r>
          </a:p>
          <a:p>
            <a:r>
              <a:rPr lang="en-US" sz="2000" b="1" dirty="0">
                <a:solidFill>
                  <a:srgbClr val="0000FF"/>
                </a:solidFill>
                <a:latin typeface="Calibri" pitchFamily="34" charset="0"/>
                <a:cs typeface="Calibri" pitchFamily="34" charset="0"/>
              </a:rPr>
              <a:t>    Address/Data  </a:t>
            </a:r>
            <a:r>
              <a:rPr lang="en-US" sz="2000" b="1" dirty="0">
                <a:solidFill>
                  <a:srgbClr val="FF0000"/>
                </a:solidFill>
                <a:latin typeface="Calibri" pitchFamily="34" charset="0"/>
                <a:cs typeface="Calibri" pitchFamily="34" charset="0"/>
              </a:rPr>
              <a:t>Only Data</a:t>
            </a:r>
            <a:endParaRPr lang="en-US" sz="1400" b="1" dirty="0">
              <a:solidFill>
                <a:srgbClr val="FF0000"/>
              </a:solidFill>
              <a:latin typeface="Calibri" pitchFamily="34" charset="0"/>
              <a:cs typeface="Calibri" pitchFamily="34" charset="0"/>
            </a:endParaRPr>
          </a:p>
        </p:txBody>
      </p:sp>
      <p:grpSp>
        <p:nvGrpSpPr>
          <p:cNvPr id="94" name="Google Shape;84;p1"/>
          <p:cNvGrpSpPr/>
          <p:nvPr/>
        </p:nvGrpSpPr>
        <p:grpSpPr>
          <a:xfrm>
            <a:off x="76256" y="112129"/>
            <a:ext cx="685745" cy="6517271"/>
            <a:chOff x="14626" y="14712"/>
            <a:chExt cx="538808" cy="6386089"/>
          </a:xfrm>
        </p:grpSpPr>
        <p:pic>
          <p:nvPicPr>
            <p:cNvPr id="9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9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9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nodeType="clickEffect">
                                  <p:stCondLst>
                                    <p:cond delay="0"/>
                                  </p:stCondLst>
                                  <p:childTnLst>
                                    <p:set>
                                      <p:cBhvr>
                                        <p:cTn id="17" dur="1" fill="hold">
                                          <p:stCondLst>
                                            <p:cond delay="0"/>
                                          </p:stCondLst>
                                        </p:cTn>
                                        <p:tgtEl>
                                          <p:spTgt spid="170"/>
                                        </p:tgtEl>
                                        <p:attrNameLst>
                                          <p:attrName>style.visibility</p:attrName>
                                        </p:attrNameLst>
                                      </p:cBhvr>
                                      <p:to>
                                        <p:strVal val="visible"/>
                                      </p:to>
                                    </p:set>
                                    <p:anim calcmode="lin" valueType="num">
                                      <p:cBhvr>
                                        <p:cTn id="18" dur="500" fill="hold"/>
                                        <p:tgtEl>
                                          <p:spTgt spid="170"/>
                                        </p:tgtEl>
                                        <p:attrNameLst>
                                          <p:attrName>ppt_x</p:attrName>
                                        </p:attrNameLst>
                                      </p:cBhvr>
                                      <p:tavLst>
                                        <p:tav tm="0">
                                          <p:val>
                                            <p:strVal val="#ppt_x"/>
                                          </p:val>
                                        </p:tav>
                                        <p:tav tm="100000">
                                          <p:val>
                                            <p:strVal val="#ppt_x"/>
                                          </p:val>
                                        </p:tav>
                                      </p:tavLst>
                                    </p:anim>
                                    <p:anim calcmode="lin" valueType="num">
                                      <p:cBhvr>
                                        <p:cTn id="19" dur="500" fill="hold"/>
                                        <p:tgtEl>
                                          <p:spTgt spid="170"/>
                                        </p:tgtEl>
                                        <p:attrNameLst>
                                          <p:attrName>ppt_y</p:attrName>
                                        </p:attrNameLst>
                                      </p:cBhvr>
                                      <p:tavLst>
                                        <p:tav tm="0">
                                          <p:val>
                                            <p:strVal val="#ppt_y+#ppt_h/2"/>
                                          </p:val>
                                        </p:tav>
                                        <p:tav tm="100000">
                                          <p:val>
                                            <p:strVal val="#ppt_y"/>
                                          </p:val>
                                        </p:tav>
                                      </p:tavLst>
                                    </p:anim>
                                    <p:anim calcmode="lin" valueType="num">
                                      <p:cBhvr>
                                        <p:cTn id="20" dur="500" fill="hold"/>
                                        <p:tgtEl>
                                          <p:spTgt spid="170"/>
                                        </p:tgtEl>
                                        <p:attrNameLst>
                                          <p:attrName>ppt_w</p:attrName>
                                        </p:attrNameLst>
                                      </p:cBhvr>
                                      <p:tavLst>
                                        <p:tav tm="0">
                                          <p:val>
                                            <p:strVal val="#ppt_w"/>
                                          </p:val>
                                        </p:tav>
                                        <p:tav tm="100000">
                                          <p:val>
                                            <p:strVal val="#ppt_w"/>
                                          </p:val>
                                        </p:tav>
                                      </p:tavLst>
                                    </p:anim>
                                    <p:anim calcmode="lin" valueType="num">
                                      <p:cBhvr>
                                        <p:cTn id="21" dur="500" fill="hold"/>
                                        <p:tgtEl>
                                          <p:spTgt spid="170"/>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500" fill="hold"/>
                                        <p:tgtEl>
                                          <p:spTgt spid="39"/>
                                        </p:tgtEl>
                                        <p:attrNameLst>
                                          <p:attrName>ppt_w</p:attrName>
                                        </p:attrNameLst>
                                      </p:cBhvr>
                                      <p:tavLst>
                                        <p:tav tm="0">
                                          <p:val>
                                            <p:fltVal val="0"/>
                                          </p:val>
                                        </p:tav>
                                        <p:tav tm="100000">
                                          <p:val>
                                            <p:strVal val="#ppt_w"/>
                                          </p:val>
                                        </p:tav>
                                      </p:tavLst>
                                    </p:anim>
                                    <p:anim calcmode="lin" valueType="num">
                                      <p:cBhvr>
                                        <p:cTn id="27" dur="500" fill="hold"/>
                                        <p:tgtEl>
                                          <p:spTgt spid="39"/>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7" presetClass="entr" presetSubtype="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ppt_x</p:attrName>
                                        </p:attrNameLst>
                                      </p:cBhvr>
                                      <p:tavLst>
                                        <p:tav tm="0">
                                          <p:val>
                                            <p:strVal val="#ppt_x+#ppt_w/2"/>
                                          </p:val>
                                        </p:tav>
                                        <p:tav tm="100000">
                                          <p:val>
                                            <p:strVal val="#ppt_x"/>
                                          </p:val>
                                        </p:tav>
                                      </p:tavLst>
                                    </p:anim>
                                    <p:anim calcmode="lin" valueType="num">
                                      <p:cBhvr>
                                        <p:cTn id="32" dur="500" fill="hold"/>
                                        <p:tgtEl>
                                          <p:spTgt spid="38"/>
                                        </p:tgtEl>
                                        <p:attrNameLst>
                                          <p:attrName>ppt_y</p:attrName>
                                        </p:attrNameLst>
                                      </p:cBhvr>
                                      <p:tavLst>
                                        <p:tav tm="0">
                                          <p:val>
                                            <p:strVal val="#ppt_y"/>
                                          </p:val>
                                        </p:tav>
                                        <p:tav tm="100000">
                                          <p:val>
                                            <p:strVal val="#ppt_y"/>
                                          </p:val>
                                        </p:tav>
                                      </p:tavLst>
                                    </p:anim>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strVal val="#ppt_h"/>
                                          </p:val>
                                        </p:tav>
                                        <p:tav tm="100000">
                                          <p:val>
                                            <p:strVal val="#ppt_h"/>
                                          </p:val>
                                        </p:tav>
                                      </p:tavLst>
                                    </p:anim>
                                  </p:childTnLst>
                                </p:cTn>
                              </p:par>
                            </p:childTnLst>
                          </p:cTn>
                        </p:par>
                        <p:par>
                          <p:cTn id="35" fill="hold">
                            <p:stCondLst>
                              <p:cond delay="1000"/>
                            </p:stCondLst>
                            <p:childTnLst>
                              <p:par>
                                <p:cTn id="36" presetID="17" presetClass="entr" presetSubtype="1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strVal val="#ppt_h"/>
                                          </p:val>
                                        </p:tav>
                                        <p:tav tm="100000">
                                          <p:val>
                                            <p:strVal val="#ppt_h"/>
                                          </p:val>
                                        </p:tav>
                                      </p:tavLst>
                                    </p:anim>
                                  </p:childTnLst>
                                </p:cTn>
                              </p:par>
                            </p:childTnLst>
                          </p:cTn>
                        </p:par>
                        <p:par>
                          <p:cTn id="40" fill="hold">
                            <p:stCondLst>
                              <p:cond delay="1500"/>
                            </p:stCondLst>
                            <p:childTnLst>
                              <p:par>
                                <p:cTn id="41" presetID="17" presetClass="entr" presetSubtype="1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strVal val="#ppt_h"/>
                                          </p:val>
                                        </p:tav>
                                        <p:tav tm="100000">
                                          <p:val>
                                            <p:strVal val="#ppt_h"/>
                                          </p:val>
                                        </p:tav>
                                      </p:tavLst>
                                    </p:anim>
                                  </p:childTnLst>
                                </p:cTn>
                              </p:par>
                            </p:childTnLst>
                          </p:cTn>
                        </p:par>
                        <p:par>
                          <p:cTn id="45" fill="hold">
                            <p:stCondLst>
                              <p:cond delay="2000"/>
                            </p:stCondLst>
                            <p:childTnLst>
                              <p:par>
                                <p:cTn id="46" presetID="17" presetClass="entr" presetSubtype="1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strVal val="#ppt_h"/>
                                          </p:val>
                                        </p:tav>
                                        <p:tav tm="100000">
                                          <p:val>
                                            <p:strVal val="#ppt_h"/>
                                          </p:val>
                                        </p:tav>
                                      </p:tavLst>
                                    </p:anim>
                                  </p:childTnLst>
                                </p:cTn>
                              </p:par>
                            </p:childTnLst>
                          </p:cTn>
                        </p:par>
                        <p:par>
                          <p:cTn id="50" fill="hold">
                            <p:stCondLst>
                              <p:cond delay="2500"/>
                            </p:stCondLst>
                            <p:childTnLst>
                              <p:par>
                                <p:cTn id="51" presetID="17" presetClass="entr" presetSubtype="1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p:cTn id="53" dur="500" fill="hold"/>
                                        <p:tgtEl>
                                          <p:spTgt spid="36"/>
                                        </p:tgtEl>
                                        <p:attrNameLst>
                                          <p:attrName>ppt_w</p:attrName>
                                        </p:attrNameLst>
                                      </p:cBhvr>
                                      <p:tavLst>
                                        <p:tav tm="0">
                                          <p:val>
                                            <p:fltVal val="0"/>
                                          </p:val>
                                        </p:tav>
                                        <p:tav tm="100000">
                                          <p:val>
                                            <p:strVal val="#ppt_w"/>
                                          </p:val>
                                        </p:tav>
                                      </p:tavLst>
                                    </p:anim>
                                    <p:anim calcmode="lin" valueType="num">
                                      <p:cBhvr>
                                        <p:cTn id="54" dur="500" fill="hold"/>
                                        <p:tgtEl>
                                          <p:spTgt spid="36"/>
                                        </p:tgtEl>
                                        <p:attrNameLst>
                                          <p:attrName>ppt_h</p:attrName>
                                        </p:attrNameLst>
                                      </p:cBhvr>
                                      <p:tavLst>
                                        <p:tav tm="0">
                                          <p:val>
                                            <p:strVal val="#ppt_h"/>
                                          </p:val>
                                        </p:tav>
                                        <p:tav tm="100000">
                                          <p:val>
                                            <p:strVal val="#ppt_h"/>
                                          </p:val>
                                        </p:tav>
                                      </p:tavLst>
                                    </p:anim>
                                  </p:childTnLst>
                                </p:cTn>
                              </p:par>
                            </p:childTnLst>
                          </p:cTn>
                        </p:par>
                        <p:par>
                          <p:cTn id="55" fill="hold">
                            <p:stCondLst>
                              <p:cond delay="3000"/>
                            </p:stCondLst>
                            <p:childTnLst>
                              <p:par>
                                <p:cTn id="56" presetID="17" presetClass="entr" presetSubtype="1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p:cTn id="58" dur="500" fill="hold"/>
                                        <p:tgtEl>
                                          <p:spTgt spid="35"/>
                                        </p:tgtEl>
                                        <p:attrNameLst>
                                          <p:attrName>ppt_w</p:attrName>
                                        </p:attrNameLst>
                                      </p:cBhvr>
                                      <p:tavLst>
                                        <p:tav tm="0">
                                          <p:val>
                                            <p:fltVal val="0"/>
                                          </p:val>
                                        </p:tav>
                                        <p:tav tm="100000">
                                          <p:val>
                                            <p:strVal val="#ppt_w"/>
                                          </p:val>
                                        </p:tav>
                                      </p:tavLst>
                                    </p:anim>
                                    <p:anim calcmode="lin" valueType="num">
                                      <p:cBhvr>
                                        <p:cTn id="59" dur="500" fill="hold"/>
                                        <p:tgtEl>
                                          <p:spTgt spid="35"/>
                                        </p:tgtEl>
                                        <p:attrNameLst>
                                          <p:attrName>ppt_h</p:attrName>
                                        </p:attrNameLst>
                                      </p:cBhvr>
                                      <p:tavLst>
                                        <p:tav tm="0">
                                          <p:val>
                                            <p:strVal val="#ppt_h"/>
                                          </p:val>
                                        </p:tav>
                                        <p:tav tm="100000">
                                          <p:val>
                                            <p:strVal val="#ppt_h"/>
                                          </p:val>
                                        </p:tav>
                                      </p:tavLst>
                                    </p:anim>
                                  </p:childTnLst>
                                </p:cTn>
                              </p:par>
                            </p:childTnLst>
                          </p:cTn>
                        </p:par>
                        <p:par>
                          <p:cTn id="60" fill="hold">
                            <p:stCondLst>
                              <p:cond delay="3500"/>
                            </p:stCondLst>
                            <p:childTnLst>
                              <p:par>
                                <p:cTn id="61" presetID="17" presetClass="entr" presetSubtype="1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nodeType="clickEffect">
                                  <p:stCondLst>
                                    <p:cond delay="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500" fill="hold"/>
                                        <p:tgtEl>
                                          <p:spTgt spid="150"/>
                                        </p:tgtEl>
                                        <p:attrNameLst>
                                          <p:attrName>ppt_w</p:attrName>
                                        </p:attrNameLst>
                                      </p:cBhvr>
                                      <p:tavLst>
                                        <p:tav tm="0">
                                          <p:val>
                                            <p:fltVal val="0"/>
                                          </p:val>
                                        </p:tav>
                                        <p:tav tm="100000">
                                          <p:val>
                                            <p:strVal val="#ppt_w"/>
                                          </p:val>
                                        </p:tav>
                                      </p:tavLst>
                                    </p:anim>
                                    <p:anim calcmode="lin" valueType="num">
                                      <p:cBhvr>
                                        <p:cTn id="70" dur="500" fill="hold"/>
                                        <p:tgtEl>
                                          <p:spTgt spid="150"/>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162"/>
                                        </p:tgtEl>
                                        <p:attrNameLst>
                                          <p:attrName>style.visibility</p:attrName>
                                        </p:attrNameLst>
                                      </p:cBhvr>
                                      <p:to>
                                        <p:strVal val="visible"/>
                                      </p:to>
                                    </p:set>
                                    <p:anim calcmode="lin" valueType="num">
                                      <p:cBhvr>
                                        <p:cTn id="81" dur="500" fill="hold"/>
                                        <p:tgtEl>
                                          <p:spTgt spid="162"/>
                                        </p:tgtEl>
                                        <p:attrNameLst>
                                          <p:attrName>ppt_x</p:attrName>
                                        </p:attrNameLst>
                                      </p:cBhvr>
                                      <p:tavLst>
                                        <p:tav tm="0">
                                          <p:val>
                                            <p:strVal val="#ppt_x"/>
                                          </p:val>
                                        </p:tav>
                                        <p:tav tm="100000">
                                          <p:val>
                                            <p:strVal val="#ppt_x"/>
                                          </p:val>
                                        </p:tav>
                                      </p:tavLst>
                                    </p:anim>
                                    <p:anim calcmode="lin" valueType="num">
                                      <p:cBhvr>
                                        <p:cTn id="82" dur="500" fill="hold"/>
                                        <p:tgtEl>
                                          <p:spTgt spid="162"/>
                                        </p:tgtEl>
                                        <p:attrNameLst>
                                          <p:attrName>ppt_y</p:attrName>
                                        </p:attrNameLst>
                                      </p:cBhvr>
                                      <p:tavLst>
                                        <p:tav tm="0">
                                          <p:val>
                                            <p:strVal val="#ppt_y-#ppt_h/2"/>
                                          </p:val>
                                        </p:tav>
                                        <p:tav tm="100000">
                                          <p:val>
                                            <p:strVal val="#ppt_y"/>
                                          </p:val>
                                        </p:tav>
                                      </p:tavLst>
                                    </p:anim>
                                    <p:anim calcmode="lin" valueType="num">
                                      <p:cBhvr>
                                        <p:cTn id="83" dur="500" fill="hold"/>
                                        <p:tgtEl>
                                          <p:spTgt spid="162"/>
                                        </p:tgtEl>
                                        <p:attrNameLst>
                                          <p:attrName>ppt_w</p:attrName>
                                        </p:attrNameLst>
                                      </p:cBhvr>
                                      <p:tavLst>
                                        <p:tav tm="0">
                                          <p:val>
                                            <p:strVal val="#ppt_w"/>
                                          </p:val>
                                        </p:tav>
                                        <p:tav tm="100000">
                                          <p:val>
                                            <p:strVal val="#ppt_w"/>
                                          </p:val>
                                        </p:tav>
                                      </p:tavLst>
                                    </p:anim>
                                    <p:anim calcmode="lin" valueType="num">
                                      <p:cBhvr>
                                        <p:cTn id="84" dur="50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nodeType="clickEffect">
                                  <p:stCondLst>
                                    <p:cond delay="0"/>
                                  </p:stCondLst>
                                  <p:childTnLst>
                                    <p:set>
                                      <p:cBhvr>
                                        <p:cTn id="88" dur="1" fill="hold">
                                          <p:stCondLst>
                                            <p:cond delay="0"/>
                                          </p:stCondLst>
                                        </p:cTn>
                                        <p:tgtEl>
                                          <p:spTgt spid="178"/>
                                        </p:tgtEl>
                                        <p:attrNameLst>
                                          <p:attrName>style.visibility</p:attrName>
                                        </p:attrNameLst>
                                      </p:cBhvr>
                                      <p:to>
                                        <p:strVal val="visible"/>
                                      </p:to>
                                    </p:set>
                                    <p:anim calcmode="lin" valueType="num">
                                      <p:cBhvr>
                                        <p:cTn id="89" dur="500" fill="hold"/>
                                        <p:tgtEl>
                                          <p:spTgt spid="178"/>
                                        </p:tgtEl>
                                        <p:attrNameLst>
                                          <p:attrName>ppt_w</p:attrName>
                                        </p:attrNameLst>
                                      </p:cBhvr>
                                      <p:tavLst>
                                        <p:tav tm="0">
                                          <p:val>
                                            <p:fltVal val="0"/>
                                          </p:val>
                                        </p:tav>
                                        <p:tav tm="100000">
                                          <p:val>
                                            <p:strVal val="#ppt_w"/>
                                          </p:val>
                                        </p:tav>
                                      </p:tavLst>
                                    </p:anim>
                                    <p:anim calcmode="lin" valueType="num">
                                      <p:cBhvr>
                                        <p:cTn id="90" dur="500" fill="hold"/>
                                        <p:tgtEl>
                                          <p:spTgt spid="178"/>
                                        </p:tgtEl>
                                        <p:attrNameLst>
                                          <p:attrName>ppt_h</p:attrName>
                                        </p:attrNameLst>
                                      </p:cBhvr>
                                      <p:tavLst>
                                        <p:tav tm="0">
                                          <p:val>
                                            <p:strVal val="#ppt_h"/>
                                          </p:val>
                                        </p:tav>
                                        <p:tav tm="100000">
                                          <p:val>
                                            <p:strVal val="#ppt_h"/>
                                          </p:val>
                                        </p:tav>
                                      </p:tavLst>
                                    </p:anim>
                                  </p:childTnLst>
                                </p:cTn>
                              </p:par>
                              <p:par>
                                <p:cTn id="91" presetID="17" presetClass="entr" presetSubtype="10" fill="hold" nodeType="withEffect">
                                  <p:stCondLst>
                                    <p:cond delay="0"/>
                                  </p:stCondLst>
                                  <p:childTnLst>
                                    <p:set>
                                      <p:cBhvr>
                                        <p:cTn id="92" dur="1" fill="hold">
                                          <p:stCondLst>
                                            <p:cond delay="0"/>
                                          </p:stCondLst>
                                        </p:cTn>
                                        <p:tgtEl>
                                          <p:spTgt spid="177"/>
                                        </p:tgtEl>
                                        <p:attrNameLst>
                                          <p:attrName>style.visibility</p:attrName>
                                        </p:attrNameLst>
                                      </p:cBhvr>
                                      <p:to>
                                        <p:strVal val="visible"/>
                                      </p:to>
                                    </p:set>
                                    <p:anim calcmode="lin" valueType="num">
                                      <p:cBhvr>
                                        <p:cTn id="93" dur="500" fill="hold"/>
                                        <p:tgtEl>
                                          <p:spTgt spid="177"/>
                                        </p:tgtEl>
                                        <p:attrNameLst>
                                          <p:attrName>ppt_w</p:attrName>
                                        </p:attrNameLst>
                                      </p:cBhvr>
                                      <p:tavLst>
                                        <p:tav tm="0">
                                          <p:val>
                                            <p:fltVal val="0"/>
                                          </p:val>
                                        </p:tav>
                                        <p:tav tm="100000">
                                          <p:val>
                                            <p:strVal val="#ppt_w"/>
                                          </p:val>
                                        </p:tav>
                                      </p:tavLst>
                                    </p:anim>
                                    <p:anim calcmode="lin" valueType="num">
                                      <p:cBhvr>
                                        <p:cTn id="94" dur="500" fill="hold"/>
                                        <p:tgtEl>
                                          <p:spTgt spid="177"/>
                                        </p:tgtEl>
                                        <p:attrNameLst>
                                          <p:attrName>ppt_h</p:attrName>
                                        </p:attrNameLst>
                                      </p:cBhvr>
                                      <p:tavLst>
                                        <p:tav tm="0">
                                          <p:val>
                                            <p:strVal val="#ppt_h"/>
                                          </p:val>
                                        </p:tav>
                                        <p:tav tm="100000">
                                          <p:val>
                                            <p:strVal val="#ppt_h"/>
                                          </p:val>
                                        </p:tav>
                                      </p:tavLst>
                                    </p:anim>
                                  </p:childTnLst>
                                </p:cTn>
                              </p:par>
                              <p:par>
                                <p:cTn id="95" presetID="17" presetClass="entr" presetSubtype="10" fill="hold" nodeType="withEffect">
                                  <p:stCondLst>
                                    <p:cond delay="0"/>
                                  </p:stCondLst>
                                  <p:childTnLst>
                                    <p:set>
                                      <p:cBhvr>
                                        <p:cTn id="96" dur="1" fill="hold">
                                          <p:stCondLst>
                                            <p:cond delay="0"/>
                                          </p:stCondLst>
                                        </p:cTn>
                                        <p:tgtEl>
                                          <p:spTgt spid="174"/>
                                        </p:tgtEl>
                                        <p:attrNameLst>
                                          <p:attrName>style.visibility</p:attrName>
                                        </p:attrNameLst>
                                      </p:cBhvr>
                                      <p:to>
                                        <p:strVal val="visible"/>
                                      </p:to>
                                    </p:set>
                                    <p:anim calcmode="lin" valueType="num">
                                      <p:cBhvr>
                                        <p:cTn id="97" dur="500" fill="hold"/>
                                        <p:tgtEl>
                                          <p:spTgt spid="174"/>
                                        </p:tgtEl>
                                        <p:attrNameLst>
                                          <p:attrName>ppt_w</p:attrName>
                                        </p:attrNameLst>
                                      </p:cBhvr>
                                      <p:tavLst>
                                        <p:tav tm="0">
                                          <p:val>
                                            <p:fltVal val="0"/>
                                          </p:val>
                                        </p:tav>
                                        <p:tav tm="100000">
                                          <p:val>
                                            <p:strVal val="#ppt_w"/>
                                          </p:val>
                                        </p:tav>
                                      </p:tavLst>
                                    </p:anim>
                                    <p:anim calcmode="lin" valueType="num">
                                      <p:cBhvr>
                                        <p:cTn id="98" dur="500" fill="hold"/>
                                        <p:tgtEl>
                                          <p:spTgt spid="174"/>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strVal val="#ppt_h"/>
                                          </p:val>
                                        </p:tav>
                                        <p:tav tm="100000">
                                          <p:val>
                                            <p:strVal val="#ppt_h"/>
                                          </p:val>
                                        </p:tav>
                                      </p:tavLst>
                                    </p:anim>
                                  </p:childTnLst>
                                </p:cTn>
                              </p:par>
                              <p:par>
                                <p:cTn id="105" presetID="17" presetClass="entr" presetSubtype="10" fill="hold" grpId="0" nodeType="withEffect">
                                  <p:stCondLst>
                                    <p:cond delay="0"/>
                                  </p:stCondLst>
                                  <p:childTnLst>
                                    <p:set>
                                      <p:cBhvr>
                                        <p:cTn id="106" dur="1" fill="hold">
                                          <p:stCondLst>
                                            <p:cond delay="0"/>
                                          </p:stCondLst>
                                        </p:cTn>
                                        <p:tgtEl>
                                          <p:spTgt spid="189"/>
                                        </p:tgtEl>
                                        <p:attrNameLst>
                                          <p:attrName>style.visibility</p:attrName>
                                        </p:attrNameLst>
                                      </p:cBhvr>
                                      <p:to>
                                        <p:strVal val="visible"/>
                                      </p:to>
                                    </p:set>
                                    <p:anim calcmode="lin" valueType="num">
                                      <p:cBhvr>
                                        <p:cTn id="107" dur="500" fill="hold"/>
                                        <p:tgtEl>
                                          <p:spTgt spid="189"/>
                                        </p:tgtEl>
                                        <p:attrNameLst>
                                          <p:attrName>ppt_w</p:attrName>
                                        </p:attrNameLst>
                                      </p:cBhvr>
                                      <p:tavLst>
                                        <p:tav tm="0">
                                          <p:val>
                                            <p:fltVal val="0"/>
                                          </p:val>
                                        </p:tav>
                                        <p:tav tm="100000">
                                          <p:val>
                                            <p:strVal val="#ppt_w"/>
                                          </p:val>
                                        </p:tav>
                                      </p:tavLst>
                                    </p:anim>
                                    <p:anim calcmode="lin" valueType="num">
                                      <p:cBhvr>
                                        <p:cTn id="108" dur="500" fill="hold"/>
                                        <p:tgtEl>
                                          <p:spTgt spid="189"/>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1" fill="hold" nodeType="clickEffect">
                                  <p:stCondLst>
                                    <p:cond delay="0"/>
                                  </p:stCondLst>
                                  <p:childTnLst>
                                    <p:set>
                                      <p:cBhvr>
                                        <p:cTn id="112" dur="1" fill="hold">
                                          <p:stCondLst>
                                            <p:cond delay="0"/>
                                          </p:stCondLst>
                                        </p:cTn>
                                        <p:tgtEl>
                                          <p:spTgt spid="155"/>
                                        </p:tgtEl>
                                        <p:attrNameLst>
                                          <p:attrName>style.visibility</p:attrName>
                                        </p:attrNameLst>
                                      </p:cBhvr>
                                      <p:to>
                                        <p:strVal val="visible"/>
                                      </p:to>
                                    </p:set>
                                    <p:anim calcmode="lin" valueType="num">
                                      <p:cBhvr>
                                        <p:cTn id="113" dur="500" fill="hold"/>
                                        <p:tgtEl>
                                          <p:spTgt spid="155"/>
                                        </p:tgtEl>
                                        <p:attrNameLst>
                                          <p:attrName>ppt_x</p:attrName>
                                        </p:attrNameLst>
                                      </p:cBhvr>
                                      <p:tavLst>
                                        <p:tav tm="0">
                                          <p:val>
                                            <p:strVal val="#ppt_x"/>
                                          </p:val>
                                        </p:tav>
                                        <p:tav tm="100000">
                                          <p:val>
                                            <p:strVal val="#ppt_x"/>
                                          </p:val>
                                        </p:tav>
                                      </p:tavLst>
                                    </p:anim>
                                    <p:anim calcmode="lin" valueType="num">
                                      <p:cBhvr>
                                        <p:cTn id="114" dur="500" fill="hold"/>
                                        <p:tgtEl>
                                          <p:spTgt spid="155"/>
                                        </p:tgtEl>
                                        <p:attrNameLst>
                                          <p:attrName>ppt_y</p:attrName>
                                        </p:attrNameLst>
                                      </p:cBhvr>
                                      <p:tavLst>
                                        <p:tav tm="0">
                                          <p:val>
                                            <p:strVal val="#ppt_y-#ppt_h/2"/>
                                          </p:val>
                                        </p:tav>
                                        <p:tav tm="100000">
                                          <p:val>
                                            <p:strVal val="#ppt_y"/>
                                          </p:val>
                                        </p:tav>
                                      </p:tavLst>
                                    </p:anim>
                                    <p:anim calcmode="lin" valueType="num">
                                      <p:cBhvr>
                                        <p:cTn id="115" dur="500" fill="hold"/>
                                        <p:tgtEl>
                                          <p:spTgt spid="155"/>
                                        </p:tgtEl>
                                        <p:attrNameLst>
                                          <p:attrName>ppt_w</p:attrName>
                                        </p:attrNameLst>
                                      </p:cBhvr>
                                      <p:tavLst>
                                        <p:tav tm="0">
                                          <p:val>
                                            <p:strVal val="#ppt_w"/>
                                          </p:val>
                                        </p:tav>
                                        <p:tav tm="100000">
                                          <p:val>
                                            <p:strVal val="#ppt_w"/>
                                          </p:val>
                                        </p:tav>
                                      </p:tavLst>
                                    </p:anim>
                                    <p:anim calcmode="lin" valueType="num">
                                      <p:cBhvr>
                                        <p:cTn id="116" dur="500" fill="hold"/>
                                        <p:tgtEl>
                                          <p:spTgt spid="155"/>
                                        </p:tgtEl>
                                        <p:attrNameLst>
                                          <p:attrName>ppt_h</p:attrName>
                                        </p:attrNameLst>
                                      </p:cBhvr>
                                      <p:tavLst>
                                        <p:tav tm="0">
                                          <p:val>
                                            <p:fltVal val="0"/>
                                          </p:val>
                                        </p:tav>
                                        <p:tav tm="100000">
                                          <p:val>
                                            <p:strVal val="#ppt_h"/>
                                          </p:val>
                                        </p:tav>
                                      </p:tavLst>
                                    </p:anim>
                                  </p:childTnLst>
                                </p:cTn>
                              </p:par>
                              <p:par>
                                <p:cTn id="117" presetID="17" presetClass="entr" presetSubtype="1" fill="hold" nodeType="withEffect">
                                  <p:stCondLst>
                                    <p:cond delay="0"/>
                                  </p:stCondLst>
                                  <p:childTnLst>
                                    <p:set>
                                      <p:cBhvr>
                                        <p:cTn id="118" dur="1" fill="hold">
                                          <p:stCondLst>
                                            <p:cond delay="0"/>
                                          </p:stCondLst>
                                        </p:cTn>
                                        <p:tgtEl>
                                          <p:spTgt spid="153"/>
                                        </p:tgtEl>
                                        <p:attrNameLst>
                                          <p:attrName>style.visibility</p:attrName>
                                        </p:attrNameLst>
                                      </p:cBhvr>
                                      <p:to>
                                        <p:strVal val="visible"/>
                                      </p:to>
                                    </p:set>
                                    <p:anim calcmode="lin" valueType="num">
                                      <p:cBhvr>
                                        <p:cTn id="119" dur="500" fill="hold"/>
                                        <p:tgtEl>
                                          <p:spTgt spid="153"/>
                                        </p:tgtEl>
                                        <p:attrNameLst>
                                          <p:attrName>ppt_x</p:attrName>
                                        </p:attrNameLst>
                                      </p:cBhvr>
                                      <p:tavLst>
                                        <p:tav tm="0">
                                          <p:val>
                                            <p:strVal val="#ppt_x"/>
                                          </p:val>
                                        </p:tav>
                                        <p:tav tm="100000">
                                          <p:val>
                                            <p:strVal val="#ppt_x"/>
                                          </p:val>
                                        </p:tav>
                                      </p:tavLst>
                                    </p:anim>
                                    <p:anim calcmode="lin" valueType="num">
                                      <p:cBhvr>
                                        <p:cTn id="120" dur="500" fill="hold"/>
                                        <p:tgtEl>
                                          <p:spTgt spid="153"/>
                                        </p:tgtEl>
                                        <p:attrNameLst>
                                          <p:attrName>ppt_y</p:attrName>
                                        </p:attrNameLst>
                                      </p:cBhvr>
                                      <p:tavLst>
                                        <p:tav tm="0">
                                          <p:val>
                                            <p:strVal val="#ppt_y-#ppt_h/2"/>
                                          </p:val>
                                        </p:tav>
                                        <p:tav tm="100000">
                                          <p:val>
                                            <p:strVal val="#ppt_y"/>
                                          </p:val>
                                        </p:tav>
                                      </p:tavLst>
                                    </p:anim>
                                    <p:anim calcmode="lin" valueType="num">
                                      <p:cBhvr>
                                        <p:cTn id="121" dur="500" fill="hold"/>
                                        <p:tgtEl>
                                          <p:spTgt spid="153"/>
                                        </p:tgtEl>
                                        <p:attrNameLst>
                                          <p:attrName>ppt_w</p:attrName>
                                        </p:attrNameLst>
                                      </p:cBhvr>
                                      <p:tavLst>
                                        <p:tav tm="0">
                                          <p:val>
                                            <p:strVal val="#ppt_w"/>
                                          </p:val>
                                        </p:tav>
                                        <p:tav tm="100000">
                                          <p:val>
                                            <p:strVal val="#ppt_w"/>
                                          </p:val>
                                        </p:tav>
                                      </p:tavLst>
                                    </p:anim>
                                    <p:anim calcmode="lin" valueType="num">
                                      <p:cBhvr>
                                        <p:cTn id="122" dur="500" fill="hold"/>
                                        <p:tgtEl>
                                          <p:spTgt spid="153"/>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2" fill="hold" nodeType="clickEffect">
                                  <p:stCondLst>
                                    <p:cond delay="0"/>
                                  </p:stCondLst>
                                  <p:childTnLst>
                                    <p:set>
                                      <p:cBhvr>
                                        <p:cTn id="126" dur="1" fill="hold">
                                          <p:stCondLst>
                                            <p:cond delay="0"/>
                                          </p:stCondLst>
                                        </p:cTn>
                                        <p:tgtEl>
                                          <p:spTgt spid="179"/>
                                        </p:tgtEl>
                                        <p:attrNameLst>
                                          <p:attrName>style.visibility</p:attrName>
                                        </p:attrNameLst>
                                      </p:cBhvr>
                                      <p:to>
                                        <p:strVal val="visible"/>
                                      </p:to>
                                    </p:set>
                                    <p:anim calcmode="lin" valueType="num">
                                      <p:cBhvr>
                                        <p:cTn id="127" dur="500" fill="hold"/>
                                        <p:tgtEl>
                                          <p:spTgt spid="179"/>
                                        </p:tgtEl>
                                        <p:attrNameLst>
                                          <p:attrName>ppt_x</p:attrName>
                                        </p:attrNameLst>
                                      </p:cBhvr>
                                      <p:tavLst>
                                        <p:tav tm="0">
                                          <p:val>
                                            <p:strVal val="#ppt_x+#ppt_w/2"/>
                                          </p:val>
                                        </p:tav>
                                        <p:tav tm="100000">
                                          <p:val>
                                            <p:strVal val="#ppt_x"/>
                                          </p:val>
                                        </p:tav>
                                      </p:tavLst>
                                    </p:anim>
                                    <p:anim calcmode="lin" valueType="num">
                                      <p:cBhvr>
                                        <p:cTn id="128" dur="500" fill="hold"/>
                                        <p:tgtEl>
                                          <p:spTgt spid="179"/>
                                        </p:tgtEl>
                                        <p:attrNameLst>
                                          <p:attrName>ppt_y</p:attrName>
                                        </p:attrNameLst>
                                      </p:cBhvr>
                                      <p:tavLst>
                                        <p:tav tm="0">
                                          <p:val>
                                            <p:strVal val="#ppt_y"/>
                                          </p:val>
                                        </p:tav>
                                        <p:tav tm="100000">
                                          <p:val>
                                            <p:strVal val="#ppt_y"/>
                                          </p:val>
                                        </p:tav>
                                      </p:tavLst>
                                    </p:anim>
                                    <p:anim calcmode="lin" valueType="num">
                                      <p:cBhvr>
                                        <p:cTn id="129" dur="500" fill="hold"/>
                                        <p:tgtEl>
                                          <p:spTgt spid="179"/>
                                        </p:tgtEl>
                                        <p:attrNameLst>
                                          <p:attrName>ppt_w</p:attrName>
                                        </p:attrNameLst>
                                      </p:cBhvr>
                                      <p:tavLst>
                                        <p:tav tm="0">
                                          <p:val>
                                            <p:fltVal val="0"/>
                                          </p:val>
                                        </p:tav>
                                        <p:tav tm="100000">
                                          <p:val>
                                            <p:strVal val="#ppt_w"/>
                                          </p:val>
                                        </p:tav>
                                      </p:tavLst>
                                    </p:anim>
                                    <p:anim calcmode="lin" valueType="num">
                                      <p:cBhvr>
                                        <p:cTn id="130" dur="500" fill="hold"/>
                                        <p:tgtEl>
                                          <p:spTgt spid="179"/>
                                        </p:tgtEl>
                                        <p:attrNameLst>
                                          <p:attrName>ppt_h</p:attrName>
                                        </p:attrNameLst>
                                      </p:cBhvr>
                                      <p:tavLst>
                                        <p:tav tm="0">
                                          <p:val>
                                            <p:strVal val="#ppt_h"/>
                                          </p:val>
                                        </p:tav>
                                        <p:tav tm="100000">
                                          <p:val>
                                            <p:strVal val="#ppt_h"/>
                                          </p:val>
                                        </p:tav>
                                      </p:tavLst>
                                    </p:anim>
                                  </p:childTnLst>
                                </p:cTn>
                              </p:par>
                              <p:par>
                                <p:cTn id="131" presetID="17" presetClass="entr" presetSubtype="2" fill="hold" nodeType="withEffect">
                                  <p:stCondLst>
                                    <p:cond delay="0"/>
                                  </p:stCondLst>
                                  <p:childTnLst>
                                    <p:set>
                                      <p:cBhvr>
                                        <p:cTn id="132" dur="1" fill="hold">
                                          <p:stCondLst>
                                            <p:cond delay="0"/>
                                          </p:stCondLst>
                                        </p:cTn>
                                        <p:tgtEl>
                                          <p:spTgt spid="180"/>
                                        </p:tgtEl>
                                        <p:attrNameLst>
                                          <p:attrName>style.visibility</p:attrName>
                                        </p:attrNameLst>
                                      </p:cBhvr>
                                      <p:to>
                                        <p:strVal val="visible"/>
                                      </p:to>
                                    </p:set>
                                    <p:anim calcmode="lin" valueType="num">
                                      <p:cBhvr>
                                        <p:cTn id="133" dur="500" fill="hold"/>
                                        <p:tgtEl>
                                          <p:spTgt spid="180"/>
                                        </p:tgtEl>
                                        <p:attrNameLst>
                                          <p:attrName>ppt_x</p:attrName>
                                        </p:attrNameLst>
                                      </p:cBhvr>
                                      <p:tavLst>
                                        <p:tav tm="0">
                                          <p:val>
                                            <p:strVal val="#ppt_x+#ppt_w/2"/>
                                          </p:val>
                                        </p:tav>
                                        <p:tav tm="100000">
                                          <p:val>
                                            <p:strVal val="#ppt_x"/>
                                          </p:val>
                                        </p:tav>
                                      </p:tavLst>
                                    </p:anim>
                                    <p:anim calcmode="lin" valueType="num">
                                      <p:cBhvr>
                                        <p:cTn id="134" dur="500" fill="hold"/>
                                        <p:tgtEl>
                                          <p:spTgt spid="180"/>
                                        </p:tgtEl>
                                        <p:attrNameLst>
                                          <p:attrName>ppt_y</p:attrName>
                                        </p:attrNameLst>
                                      </p:cBhvr>
                                      <p:tavLst>
                                        <p:tav tm="0">
                                          <p:val>
                                            <p:strVal val="#ppt_y"/>
                                          </p:val>
                                        </p:tav>
                                        <p:tav tm="100000">
                                          <p:val>
                                            <p:strVal val="#ppt_y"/>
                                          </p:val>
                                        </p:tav>
                                      </p:tavLst>
                                    </p:anim>
                                    <p:anim calcmode="lin" valueType="num">
                                      <p:cBhvr>
                                        <p:cTn id="135" dur="500" fill="hold"/>
                                        <p:tgtEl>
                                          <p:spTgt spid="180"/>
                                        </p:tgtEl>
                                        <p:attrNameLst>
                                          <p:attrName>ppt_w</p:attrName>
                                        </p:attrNameLst>
                                      </p:cBhvr>
                                      <p:tavLst>
                                        <p:tav tm="0">
                                          <p:val>
                                            <p:fltVal val="0"/>
                                          </p:val>
                                        </p:tav>
                                        <p:tav tm="100000">
                                          <p:val>
                                            <p:strVal val="#ppt_w"/>
                                          </p:val>
                                        </p:tav>
                                      </p:tavLst>
                                    </p:anim>
                                    <p:anim calcmode="lin" valueType="num">
                                      <p:cBhvr>
                                        <p:cTn id="136" dur="500" fill="hold"/>
                                        <p:tgtEl>
                                          <p:spTgt spid="180"/>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4" fill="hold" nodeType="clickEffect">
                                  <p:stCondLst>
                                    <p:cond delay="0"/>
                                  </p:stCondLst>
                                  <p:childTnLst>
                                    <p:set>
                                      <p:cBhvr>
                                        <p:cTn id="140" dur="1" fill="hold">
                                          <p:stCondLst>
                                            <p:cond delay="0"/>
                                          </p:stCondLst>
                                        </p:cTn>
                                        <p:tgtEl>
                                          <p:spTgt spid="156"/>
                                        </p:tgtEl>
                                        <p:attrNameLst>
                                          <p:attrName>style.visibility</p:attrName>
                                        </p:attrNameLst>
                                      </p:cBhvr>
                                      <p:to>
                                        <p:strVal val="visible"/>
                                      </p:to>
                                    </p:set>
                                    <p:anim calcmode="lin" valueType="num">
                                      <p:cBhvr>
                                        <p:cTn id="141" dur="500" fill="hold"/>
                                        <p:tgtEl>
                                          <p:spTgt spid="156"/>
                                        </p:tgtEl>
                                        <p:attrNameLst>
                                          <p:attrName>ppt_x</p:attrName>
                                        </p:attrNameLst>
                                      </p:cBhvr>
                                      <p:tavLst>
                                        <p:tav tm="0">
                                          <p:val>
                                            <p:strVal val="#ppt_x"/>
                                          </p:val>
                                        </p:tav>
                                        <p:tav tm="100000">
                                          <p:val>
                                            <p:strVal val="#ppt_x"/>
                                          </p:val>
                                        </p:tav>
                                      </p:tavLst>
                                    </p:anim>
                                    <p:anim calcmode="lin" valueType="num">
                                      <p:cBhvr>
                                        <p:cTn id="142" dur="500" fill="hold"/>
                                        <p:tgtEl>
                                          <p:spTgt spid="156"/>
                                        </p:tgtEl>
                                        <p:attrNameLst>
                                          <p:attrName>ppt_y</p:attrName>
                                        </p:attrNameLst>
                                      </p:cBhvr>
                                      <p:tavLst>
                                        <p:tav tm="0">
                                          <p:val>
                                            <p:strVal val="#ppt_y+#ppt_h/2"/>
                                          </p:val>
                                        </p:tav>
                                        <p:tav tm="100000">
                                          <p:val>
                                            <p:strVal val="#ppt_y"/>
                                          </p:val>
                                        </p:tav>
                                      </p:tavLst>
                                    </p:anim>
                                    <p:anim calcmode="lin" valueType="num">
                                      <p:cBhvr>
                                        <p:cTn id="143" dur="500" fill="hold"/>
                                        <p:tgtEl>
                                          <p:spTgt spid="156"/>
                                        </p:tgtEl>
                                        <p:attrNameLst>
                                          <p:attrName>ppt_w</p:attrName>
                                        </p:attrNameLst>
                                      </p:cBhvr>
                                      <p:tavLst>
                                        <p:tav tm="0">
                                          <p:val>
                                            <p:strVal val="#ppt_w"/>
                                          </p:val>
                                        </p:tav>
                                        <p:tav tm="100000">
                                          <p:val>
                                            <p:strVal val="#ppt_w"/>
                                          </p:val>
                                        </p:tav>
                                      </p:tavLst>
                                    </p:anim>
                                    <p:anim calcmode="lin" valueType="num">
                                      <p:cBhvr>
                                        <p:cTn id="144" dur="500" fill="hold"/>
                                        <p:tgtEl>
                                          <p:spTgt spid="156"/>
                                        </p:tgtEl>
                                        <p:attrNameLst>
                                          <p:attrName>ppt_h</p:attrName>
                                        </p:attrNameLst>
                                      </p:cBhvr>
                                      <p:tavLst>
                                        <p:tav tm="0">
                                          <p:val>
                                            <p:fltVal val="0"/>
                                          </p:val>
                                        </p:tav>
                                        <p:tav tm="100000">
                                          <p:val>
                                            <p:strVal val="#ppt_h"/>
                                          </p:val>
                                        </p:tav>
                                      </p:tavLst>
                                    </p:anim>
                                  </p:childTnLst>
                                </p:cTn>
                              </p:par>
                              <p:par>
                                <p:cTn id="145" presetID="17" presetClass="entr" presetSubtype="4" fill="hold" nodeType="withEffect">
                                  <p:stCondLst>
                                    <p:cond delay="0"/>
                                  </p:stCondLst>
                                  <p:childTnLst>
                                    <p:set>
                                      <p:cBhvr>
                                        <p:cTn id="146" dur="1" fill="hold">
                                          <p:stCondLst>
                                            <p:cond delay="0"/>
                                          </p:stCondLst>
                                        </p:cTn>
                                        <p:tgtEl>
                                          <p:spTgt spid="157"/>
                                        </p:tgtEl>
                                        <p:attrNameLst>
                                          <p:attrName>style.visibility</p:attrName>
                                        </p:attrNameLst>
                                      </p:cBhvr>
                                      <p:to>
                                        <p:strVal val="visible"/>
                                      </p:to>
                                    </p:set>
                                    <p:anim calcmode="lin" valueType="num">
                                      <p:cBhvr>
                                        <p:cTn id="147" dur="500" fill="hold"/>
                                        <p:tgtEl>
                                          <p:spTgt spid="157"/>
                                        </p:tgtEl>
                                        <p:attrNameLst>
                                          <p:attrName>ppt_x</p:attrName>
                                        </p:attrNameLst>
                                      </p:cBhvr>
                                      <p:tavLst>
                                        <p:tav tm="0">
                                          <p:val>
                                            <p:strVal val="#ppt_x"/>
                                          </p:val>
                                        </p:tav>
                                        <p:tav tm="100000">
                                          <p:val>
                                            <p:strVal val="#ppt_x"/>
                                          </p:val>
                                        </p:tav>
                                      </p:tavLst>
                                    </p:anim>
                                    <p:anim calcmode="lin" valueType="num">
                                      <p:cBhvr>
                                        <p:cTn id="148" dur="500" fill="hold"/>
                                        <p:tgtEl>
                                          <p:spTgt spid="157"/>
                                        </p:tgtEl>
                                        <p:attrNameLst>
                                          <p:attrName>ppt_y</p:attrName>
                                        </p:attrNameLst>
                                      </p:cBhvr>
                                      <p:tavLst>
                                        <p:tav tm="0">
                                          <p:val>
                                            <p:strVal val="#ppt_y+#ppt_h/2"/>
                                          </p:val>
                                        </p:tav>
                                        <p:tav tm="100000">
                                          <p:val>
                                            <p:strVal val="#ppt_y"/>
                                          </p:val>
                                        </p:tav>
                                      </p:tavLst>
                                    </p:anim>
                                    <p:anim calcmode="lin" valueType="num">
                                      <p:cBhvr>
                                        <p:cTn id="149" dur="500" fill="hold"/>
                                        <p:tgtEl>
                                          <p:spTgt spid="157"/>
                                        </p:tgtEl>
                                        <p:attrNameLst>
                                          <p:attrName>ppt_w</p:attrName>
                                        </p:attrNameLst>
                                      </p:cBhvr>
                                      <p:tavLst>
                                        <p:tav tm="0">
                                          <p:val>
                                            <p:strVal val="#ppt_w"/>
                                          </p:val>
                                        </p:tav>
                                        <p:tav tm="100000">
                                          <p:val>
                                            <p:strVal val="#ppt_w"/>
                                          </p:val>
                                        </p:tav>
                                      </p:tavLst>
                                    </p:anim>
                                    <p:anim calcmode="lin" valueType="num">
                                      <p:cBhvr>
                                        <p:cTn id="150" dur="500" fill="hold"/>
                                        <p:tgtEl>
                                          <p:spTgt spid="157"/>
                                        </p:tgtEl>
                                        <p:attrNameLst>
                                          <p:attrName>ppt_h</p:attrName>
                                        </p:attrNameLst>
                                      </p:cBhvr>
                                      <p:tavLst>
                                        <p:tav tm="0">
                                          <p:val>
                                            <p:fltVal val="0"/>
                                          </p:val>
                                        </p:tav>
                                        <p:tav tm="100000">
                                          <p:val>
                                            <p:strVal val="#ppt_h"/>
                                          </p:val>
                                        </p:tav>
                                      </p:tavLst>
                                    </p:anim>
                                  </p:childTnLst>
                                </p:cTn>
                              </p:par>
                              <p:par>
                                <p:cTn id="151" presetID="17" presetClass="entr" presetSubtype="4" fill="hold" nodeType="withEffect">
                                  <p:stCondLst>
                                    <p:cond delay="0"/>
                                  </p:stCondLst>
                                  <p:childTnLst>
                                    <p:set>
                                      <p:cBhvr>
                                        <p:cTn id="152" dur="1" fill="hold">
                                          <p:stCondLst>
                                            <p:cond delay="0"/>
                                          </p:stCondLst>
                                        </p:cTn>
                                        <p:tgtEl>
                                          <p:spTgt spid="166"/>
                                        </p:tgtEl>
                                        <p:attrNameLst>
                                          <p:attrName>style.visibility</p:attrName>
                                        </p:attrNameLst>
                                      </p:cBhvr>
                                      <p:to>
                                        <p:strVal val="visible"/>
                                      </p:to>
                                    </p:set>
                                    <p:anim calcmode="lin" valueType="num">
                                      <p:cBhvr>
                                        <p:cTn id="153" dur="500" fill="hold"/>
                                        <p:tgtEl>
                                          <p:spTgt spid="166"/>
                                        </p:tgtEl>
                                        <p:attrNameLst>
                                          <p:attrName>ppt_x</p:attrName>
                                        </p:attrNameLst>
                                      </p:cBhvr>
                                      <p:tavLst>
                                        <p:tav tm="0">
                                          <p:val>
                                            <p:strVal val="#ppt_x"/>
                                          </p:val>
                                        </p:tav>
                                        <p:tav tm="100000">
                                          <p:val>
                                            <p:strVal val="#ppt_x"/>
                                          </p:val>
                                        </p:tav>
                                      </p:tavLst>
                                    </p:anim>
                                    <p:anim calcmode="lin" valueType="num">
                                      <p:cBhvr>
                                        <p:cTn id="154" dur="500" fill="hold"/>
                                        <p:tgtEl>
                                          <p:spTgt spid="166"/>
                                        </p:tgtEl>
                                        <p:attrNameLst>
                                          <p:attrName>ppt_y</p:attrName>
                                        </p:attrNameLst>
                                      </p:cBhvr>
                                      <p:tavLst>
                                        <p:tav tm="0">
                                          <p:val>
                                            <p:strVal val="#ppt_y+#ppt_h/2"/>
                                          </p:val>
                                        </p:tav>
                                        <p:tav tm="100000">
                                          <p:val>
                                            <p:strVal val="#ppt_y"/>
                                          </p:val>
                                        </p:tav>
                                      </p:tavLst>
                                    </p:anim>
                                    <p:anim calcmode="lin" valueType="num">
                                      <p:cBhvr>
                                        <p:cTn id="155" dur="500" fill="hold"/>
                                        <p:tgtEl>
                                          <p:spTgt spid="166"/>
                                        </p:tgtEl>
                                        <p:attrNameLst>
                                          <p:attrName>ppt_w</p:attrName>
                                        </p:attrNameLst>
                                      </p:cBhvr>
                                      <p:tavLst>
                                        <p:tav tm="0">
                                          <p:val>
                                            <p:strVal val="#ppt_w"/>
                                          </p:val>
                                        </p:tav>
                                        <p:tav tm="100000">
                                          <p:val>
                                            <p:strVal val="#ppt_w"/>
                                          </p:val>
                                        </p:tav>
                                      </p:tavLst>
                                    </p:anim>
                                    <p:anim calcmode="lin" valueType="num">
                                      <p:cBhvr>
                                        <p:cTn id="156" dur="500" fill="hold"/>
                                        <p:tgtEl>
                                          <p:spTgt spid="166"/>
                                        </p:tgtEl>
                                        <p:attrNameLst>
                                          <p:attrName>ppt_h</p:attrName>
                                        </p:attrNameLst>
                                      </p:cBhvr>
                                      <p:tavLst>
                                        <p:tav tm="0">
                                          <p:val>
                                            <p:fltVal val="0"/>
                                          </p:val>
                                        </p:tav>
                                        <p:tav tm="100000">
                                          <p:val>
                                            <p:strVal val="#ppt_h"/>
                                          </p:val>
                                        </p:tav>
                                      </p:tavLst>
                                    </p:anim>
                                  </p:childTnLst>
                                </p:cTn>
                              </p:par>
                              <p:par>
                                <p:cTn id="157" presetID="17" presetClass="entr" presetSubtype="4" fill="hold" nodeType="withEffect">
                                  <p:stCondLst>
                                    <p:cond delay="0"/>
                                  </p:stCondLst>
                                  <p:childTnLst>
                                    <p:set>
                                      <p:cBhvr>
                                        <p:cTn id="158" dur="1" fill="hold">
                                          <p:stCondLst>
                                            <p:cond delay="0"/>
                                          </p:stCondLst>
                                        </p:cTn>
                                        <p:tgtEl>
                                          <p:spTgt spid="167"/>
                                        </p:tgtEl>
                                        <p:attrNameLst>
                                          <p:attrName>style.visibility</p:attrName>
                                        </p:attrNameLst>
                                      </p:cBhvr>
                                      <p:to>
                                        <p:strVal val="visible"/>
                                      </p:to>
                                    </p:set>
                                    <p:anim calcmode="lin" valueType="num">
                                      <p:cBhvr>
                                        <p:cTn id="159" dur="500" fill="hold"/>
                                        <p:tgtEl>
                                          <p:spTgt spid="167"/>
                                        </p:tgtEl>
                                        <p:attrNameLst>
                                          <p:attrName>ppt_x</p:attrName>
                                        </p:attrNameLst>
                                      </p:cBhvr>
                                      <p:tavLst>
                                        <p:tav tm="0">
                                          <p:val>
                                            <p:strVal val="#ppt_x"/>
                                          </p:val>
                                        </p:tav>
                                        <p:tav tm="100000">
                                          <p:val>
                                            <p:strVal val="#ppt_x"/>
                                          </p:val>
                                        </p:tav>
                                      </p:tavLst>
                                    </p:anim>
                                    <p:anim calcmode="lin" valueType="num">
                                      <p:cBhvr>
                                        <p:cTn id="160" dur="500" fill="hold"/>
                                        <p:tgtEl>
                                          <p:spTgt spid="167"/>
                                        </p:tgtEl>
                                        <p:attrNameLst>
                                          <p:attrName>ppt_y</p:attrName>
                                        </p:attrNameLst>
                                      </p:cBhvr>
                                      <p:tavLst>
                                        <p:tav tm="0">
                                          <p:val>
                                            <p:strVal val="#ppt_y+#ppt_h/2"/>
                                          </p:val>
                                        </p:tav>
                                        <p:tav tm="100000">
                                          <p:val>
                                            <p:strVal val="#ppt_y"/>
                                          </p:val>
                                        </p:tav>
                                      </p:tavLst>
                                    </p:anim>
                                    <p:anim calcmode="lin" valueType="num">
                                      <p:cBhvr>
                                        <p:cTn id="161" dur="500" fill="hold"/>
                                        <p:tgtEl>
                                          <p:spTgt spid="167"/>
                                        </p:tgtEl>
                                        <p:attrNameLst>
                                          <p:attrName>ppt_w</p:attrName>
                                        </p:attrNameLst>
                                      </p:cBhvr>
                                      <p:tavLst>
                                        <p:tav tm="0">
                                          <p:val>
                                            <p:strVal val="#ppt_w"/>
                                          </p:val>
                                        </p:tav>
                                        <p:tav tm="100000">
                                          <p:val>
                                            <p:strVal val="#ppt_w"/>
                                          </p:val>
                                        </p:tav>
                                      </p:tavLst>
                                    </p:anim>
                                    <p:anim calcmode="lin" valueType="num">
                                      <p:cBhvr>
                                        <p:cTn id="162" dur="500" fill="hold"/>
                                        <p:tgtEl>
                                          <p:spTgt spid="167"/>
                                        </p:tgtEl>
                                        <p:attrNameLst>
                                          <p:attrName>ppt_h</p:attrName>
                                        </p:attrNameLst>
                                      </p:cBhvr>
                                      <p:tavLst>
                                        <p:tav tm="0">
                                          <p:val>
                                            <p:fltVal val="0"/>
                                          </p:val>
                                        </p:tav>
                                        <p:tav tm="100000">
                                          <p:val>
                                            <p:strVal val="#ppt_h"/>
                                          </p:val>
                                        </p:tav>
                                      </p:tavLst>
                                    </p:anim>
                                  </p:childTnLst>
                                </p:cTn>
                              </p:par>
                              <p:par>
                                <p:cTn id="163" presetID="17" presetClass="entr" presetSubtype="4" fill="hold" nodeType="withEffect">
                                  <p:stCondLst>
                                    <p:cond delay="0"/>
                                  </p:stCondLst>
                                  <p:childTnLst>
                                    <p:set>
                                      <p:cBhvr>
                                        <p:cTn id="164" dur="1" fill="hold">
                                          <p:stCondLst>
                                            <p:cond delay="0"/>
                                          </p:stCondLst>
                                        </p:cTn>
                                        <p:tgtEl>
                                          <p:spTgt spid="184"/>
                                        </p:tgtEl>
                                        <p:attrNameLst>
                                          <p:attrName>style.visibility</p:attrName>
                                        </p:attrNameLst>
                                      </p:cBhvr>
                                      <p:to>
                                        <p:strVal val="visible"/>
                                      </p:to>
                                    </p:set>
                                    <p:anim calcmode="lin" valueType="num">
                                      <p:cBhvr>
                                        <p:cTn id="165" dur="500" fill="hold"/>
                                        <p:tgtEl>
                                          <p:spTgt spid="184"/>
                                        </p:tgtEl>
                                        <p:attrNameLst>
                                          <p:attrName>ppt_x</p:attrName>
                                        </p:attrNameLst>
                                      </p:cBhvr>
                                      <p:tavLst>
                                        <p:tav tm="0">
                                          <p:val>
                                            <p:strVal val="#ppt_x"/>
                                          </p:val>
                                        </p:tav>
                                        <p:tav tm="100000">
                                          <p:val>
                                            <p:strVal val="#ppt_x"/>
                                          </p:val>
                                        </p:tav>
                                      </p:tavLst>
                                    </p:anim>
                                    <p:anim calcmode="lin" valueType="num">
                                      <p:cBhvr>
                                        <p:cTn id="166" dur="500" fill="hold"/>
                                        <p:tgtEl>
                                          <p:spTgt spid="184"/>
                                        </p:tgtEl>
                                        <p:attrNameLst>
                                          <p:attrName>ppt_y</p:attrName>
                                        </p:attrNameLst>
                                      </p:cBhvr>
                                      <p:tavLst>
                                        <p:tav tm="0">
                                          <p:val>
                                            <p:strVal val="#ppt_y+#ppt_h/2"/>
                                          </p:val>
                                        </p:tav>
                                        <p:tav tm="100000">
                                          <p:val>
                                            <p:strVal val="#ppt_y"/>
                                          </p:val>
                                        </p:tav>
                                      </p:tavLst>
                                    </p:anim>
                                    <p:anim calcmode="lin" valueType="num">
                                      <p:cBhvr>
                                        <p:cTn id="167" dur="500" fill="hold"/>
                                        <p:tgtEl>
                                          <p:spTgt spid="184"/>
                                        </p:tgtEl>
                                        <p:attrNameLst>
                                          <p:attrName>ppt_w</p:attrName>
                                        </p:attrNameLst>
                                      </p:cBhvr>
                                      <p:tavLst>
                                        <p:tav tm="0">
                                          <p:val>
                                            <p:strVal val="#ppt_w"/>
                                          </p:val>
                                        </p:tav>
                                        <p:tav tm="100000">
                                          <p:val>
                                            <p:strVal val="#ppt_w"/>
                                          </p:val>
                                        </p:tav>
                                      </p:tavLst>
                                    </p:anim>
                                    <p:anim calcmode="lin" valueType="num">
                                      <p:cBhvr>
                                        <p:cTn id="168" dur="500" fill="hold"/>
                                        <p:tgtEl>
                                          <p:spTgt spid="184"/>
                                        </p:tgtEl>
                                        <p:attrNameLst>
                                          <p:attrName>ppt_h</p:attrName>
                                        </p:attrNameLst>
                                      </p:cBhvr>
                                      <p:tavLst>
                                        <p:tav tm="0">
                                          <p:val>
                                            <p:fltVal val="0"/>
                                          </p:val>
                                        </p:tav>
                                        <p:tav tm="100000">
                                          <p:val>
                                            <p:strVal val="#ppt_h"/>
                                          </p:val>
                                        </p:tav>
                                      </p:tavLst>
                                    </p:anim>
                                  </p:childTnLst>
                                </p:cTn>
                              </p:par>
                              <p:par>
                                <p:cTn id="169" presetID="17" presetClass="entr" presetSubtype="4" fill="hold" nodeType="withEffect">
                                  <p:stCondLst>
                                    <p:cond delay="0"/>
                                  </p:stCondLst>
                                  <p:childTnLst>
                                    <p:set>
                                      <p:cBhvr>
                                        <p:cTn id="170" dur="1" fill="hold">
                                          <p:stCondLst>
                                            <p:cond delay="0"/>
                                          </p:stCondLst>
                                        </p:cTn>
                                        <p:tgtEl>
                                          <p:spTgt spid="186"/>
                                        </p:tgtEl>
                                        <p:attrNameLst>
                                          <p:attrName>style.visibility</p:attrName>
                                        </p:attrNameLst>
                                      </p:cBhvr>
                                      <p:to>
                                        <p:strVal val="visible"/>
                                      </p:to>
                                    </p:set>
                                    <p:anim calcmode="lin" valueType="num">
                                      <p:cBhvr>
                                        <p:cTn id="171" dur="500" fill="hold"/>
                                        <p:tgtEl>
                                          <p:spTgt spid="186"/>
                                        </p:tgtEl>
                                        <p:attrNameLst>
                                          <p:attrName>ppt_x</p:attrName>
                                        </p:attrNameLst>
                                      </p:cBhvr>
                                      <p:tavLst>
                                        <p:tav tm="0">
                                          <p:val>
                                            <p:strVal val="#ppt_x"/>
                                          </p:val>
                                        </p:tav>
                                        <p:tav tm="100000">
                                          <p:val>
                                            <p:strVal val="#ppt_x"/>
                                          </p:val>
                                        </p:tav>
                                      </p:tavLst>
                                    </p:anim>
                                    <p:anim calcmode="lin" valueType="num">
                                      <p:cBhvr>
                                        <p:cTn id="172" dur="500" fill="hold"/>
                                        <p:tgtEl>
                                          <p:spTgt spid="186"/>
                                        </p:tgtEl>
                                        <p:attrNameLst>
                                          <p:attrName>ppt_y</p:attrName>
                                        </p:attrNameLst>
                                      </p:cBhvr>
                                      <p:tavLst>
                                        <p:tav tm="0">
                                          <p:val>
                                            <p:strVal val="#ppt_y+#ppt_h/2"/>
                                          </p:val>
                                        </p:tav>
                                        <p:tav tm="100000">
                                          <p:val>
                                            <p:strVal val="#ppt_y"/>
                                          </p:val>
                                        </p:tav>
                                      </p:tavLst>
                                    </p:anim>
                                    <p:anim calcmode="lin" valueType="num">
                                      <p:cBhvr>
                                        <p:cTn id="173" dur="500" fill="hold"/>
                                        <p:tgtEl>
                                          <p:spTgt spid="186"/>
                                        </p:tgtEl>
                                        <p:attrNameLst>
                                          <p:attrName>ppt_w</p:attrName>
                                        </p:attrNameLst>
                                      </p:cBhvr>
                                      <p:tavLst>
                                        <p:tav tm="0">
                                          <p:val>
                                            <p:strVal val="#ppt_w"/>
                                          </p:val>
                                        </p:tav>
                                        <p:tav tm="100000">
                                          <p:val>
                                            <p:strVal val="#ppt_w"/>
                                          </p:val>
                                        </p:tav>
                                      </p:tavLst>
                                    </p:anim>
                                    <p:anim calcmode="lin" valueType="num">
                                      <p:cBhvr>
                                        <p:cTn id="174" dur="500" fill="hold"/>
                                        <p:tgtEl>
                                          <p:spTgt spid="186"/>
                                        </p:tgtEl>
                                        <p:attrNameLst>
                                          <p:attrName>ppt_h</p:attrName>
                                        </p:attrNameLst>
                                      </p:cBhvr>
                                      <p:tavLst>
                                        <p:tav tm="0">
                                          <p:val>
                                            <p:fltVal val="0"/>
                                          </p:val>
                                        </p:tav>
                                        <p:tav tm="100000">
                                          <p:val>
                                            <p:strVal val="#ppt_h"/>
                                          </p:val>
                                        </p:tav>
                                      </p:tavLst>
                                    </p:anim>
                                  </p:childTnLst>
                                </p:cTn>
                              </p:par>
                              <p:par>
                                <p:cTn id="175" presetID="17" presetClass="entr" presetSubtype="4" fill="hold" nodeType="withEffect">
                                  <p:stCondLst>
                                    <p:cond delay="0"/>
                                  </p:stCondLst>
                                  <p:childTnLst>
                                    <p:set>
                                      <p:cBhvr>
                                        <p:cTn id="176" dur="1" fill="hold">
                                          <p:stCondLst>
                                            <p:cond delay="0"/>
                                          </p:stCondLst>
                                        </p:cTn>
                                        <p:tgtEl>
                                          <p:spTgt spid="187"/>
                                        </p:tgtEl>
                                        <p:attrNameLst>
                                          <p:attrName>style.visibility</p:attrName>
                                        </p:attrNameLst>
                                      </p:cBhvr>
                                      <p:to>
                                        <p:strVal val="visible"/>
                                      </p:to>
                                    </p:set>
                                    <p:anim calcmode="lin" valueType="num">
                                      <p:cBhvr>
                                        <p:cTn id="177" dur="500" fill="hold"/>
                                        <p:tgtEl>
                                          <p:spTgt spid="187"/>
                                        </p:tgtEl>
                                        <p:attrNameLst>
                                          <p:attrName>ppt_x</p:attrName>
                                        </p:attrNameLst>
                                      </p:cBhvr>
                                      <p:tavLst>
                                        <p:tav tm="0">
                                          <p:val>
                                            <p:strVal val="#ppt_x"/>
                                          </p:val>
                                        </p:tav>
                                        <p:tav tm="100000">
                                          <p:val>
                                            <p:strVal val="#ppt_x"/>
                                          </p:val>
                                        </p:tav>
                                      </p:tavLst>
                                    </p:anim>
                                    <p:anim calcmode="lin" valueType="num">
                                      <p:cBhvr>
                                        <p:cTn id="178" dur="500" fill="hold"/>
                                        <p:tgtEl>
                                          <p:spTgt spid="187"/>
                                        </p:tgtEl>
                                        <p:attrNameLst>
                                          <p:attrName>ppt_y</p:attrName>
                                        </p:attrNameLst>
                                      </p:cBhvr>
                                      <p:tavLst>
                                        <p:tav tm="0">
                                          <p:val>
                                            <p:strVal val="#ppt_y+#ppt_h/2"/>
                                          </p:val>
                                        </p:tav>
                                        <p:tav tm="100000">
                                          <p:val>
                                            <p:strVal val="#ppt_y"/>
                                          </p:val>
                                        </p:tav>
                                      </p:tavLst>
                                    </p:anim>
                                    <p:anim calcmode="lin" valueType="num">
                                      <p:cBhvr>
                                        <p:cTn id="179" dur="500" fill="hold"/>
                                        <p:tgtEl>
                                          <p:spTgt spid="187"/>
                                        </p:tgtEl>
                                        <p:attrNameLst>
                                          <p:attrName>ppt_w</p:attrName>
                                        </p:attrNameLst>
                                      </p:cBhvr>
                                      <p:tavLst>
                                        <p:tav tm="0">
                                          <p:val>
                                            <p:strVal val="#ppt_w"/>
                                          </p:val>
                                        </p:tav>
                                        <p:tav tm="100000">
                                          <p:val>
                                            <p:strVal val="#ppt_w"/>
                                          </p:val>
                                        </p:tav>
                                      </p:tavLst>
                                    </p:anim>
                                    <p:anim calcmode="lin" valueType="num">
                                      <p:cBhvr>
                                        <p:cTn id="180" dur="500" fill="hold"/>
                                        <p:tgtEl>
                                          <p:spTgt spid="187"/>
                                        </p:tgtEl>
                                        <p:attrNameLst>
                                          <p:attrName>ppt_h</p:attrName>
                                        </p:attrNameLst>
                                      </p:cBhvr>
                                      <p:tavLst>
                                        <p:tav tm="0">
                                          <p:val>
                                            <p:fltVal val="0"/>
                                          </p:val>
                                        </p:tav>
                                        <p:tav tm="100000">
                                          <p:val>
                                            <p:strVal val="#ppt_h"/>
                                          </p:val>
                                        </p:tav>
                                      </p:tavLst>
                                    </p:anim>
                                  </p:childTnLst>
                                </p:cTn>
                              </p:par>
                              <p:par>
                                <p:cTn id="181" presetID="17" presetClass="entr" presetSubtype="4" fill="hold" nodeType="withEffect">
                                  <p:stCondLst>
                                    <p:cond delay="0"/>
                                  </p:stCondLst>
                                  <p:childTnLst>
                                    <p:set>
                                      <p:cBhvr>
                                        <p:cTn id="182" dur="1" fill="hold">
                                          <p:stCondLst>
                                            <p:cond delay="0"/>
                                          </p:stCondLst>
                                        </p:cTn>
                                        <p:tgtEl>
                                          <p:spTgt spid="188"/>
                                        </p:tgtEl>
                                        <p:attrNameLst>
                                          <p:attrName>style.visibility</p:attrName>
                                        </p:attrNameLst>
                                      </p:cBhvr>
                                      <p:to>
                                        <p:strVal val="visible"/>
                                      </p:to>
                                    </p:set>
                                    <p:anim calcmode="lin" valueType="num">
                                      <p:cBhvr>
                                        <p:cTn id="183" dur="500" fill="hold"/>
                                        <p:tgtEl>
                                          <p:spTgt spid="188"/>
                                        </p:tgtEl>
                                        <p:attrNameLst>
                                          <p:attrName>ppt_x</p:attrName>
                                        </p:attrNameLst>
                                      </p:cBhvr>
                                      <p:tavLst>
                                        <p:tav tm="0">
                                          <p:val>
                                            <p:strVal val="#ppt_x"/>
                                          </p:val>
                                        </p:tav>
                                        <p:tav tm="100000">
                                          <p:val>
                                            <p:strVal val="#ppt_x"/>
                                          </p:val>
                                        </p:tav>
                                      </p:tavLst>
                                    </p:anim>
                                    <p:anim calcmode="lin" valueType="num">
                                      <p:cBhvr>
                                        <p:cTn id="184" dur="500" fill="hold"/>
                                        <p:tgtEl>
                                          <p:spTgt spid="188"/>
                                        </p:tgtEl>
                                        <p:attrNameLst>
                                          <p:attrName>ppt_y</p:attrName>
                                        </p:attrNameLst>
                                      </p:cBhvr>
                                      <p:tavLst>
                                        <p:tav tm="0">
                                          <p:val>
                                            <p:strVal val="#ppt_y+#ppt_h/2"/>
                                          </p:val>
                                        </p:tav>
                                        <p:tav tm="100000">
                                          <p:val>
                                            <p:strVal val="#ppt_y"/>
                                          </p:val>
                                        </p:tav>
                                      </p:tavLst>
                                    </p:anim>
                                    <p:anim calcmode="lin" valueType="num">
                                      <p:cBhvr>
                                        <p:cTn id="185" dur="500" fill="hold"/>
                                        <p:tgtEl>
                                          <p:spTgt spid="188"/>
                                        </p:tgtEl>
                                        <p:attrNameLst>
                                          <p:attrName>ppt_w</p:attrName>
                                        </p:attrNameLst>
                                      </p:cBhvr>
                                      <p:tavLst>
                                        <p:tav tm="0">
                                          <p:val>
                                            <p:strVal val="#ppt_w"/>
                                          </p:val>
                                        </p:tav>
                                        <p:tav tm="100000">
                                          <p:val>
                                            <p:strVal val="#ppt_w"/>
                                          </p:val>
                                        </p:tav>
                                      </p:tavLst>
                                    </p:anim>
                                    <p:anim calcmode="lin" valueType="num">
                                      <p:cBhvr>
                                        <p:cTn id="186" dur="500" fill="hold"/>
                                        <p:tgtEl>
                                          <p:spTgt spid="188"/>
                                        </p:tgtEl>
                                        <p:attrNameLst>
                                          <p:attrName>ppt_h</p:attrName>
                                        </p:attrNameLst>
                                      </p:cBhvr>
                                      <p:tavLst>
                                        <p:tav tm="0">
                                          <p:val>
                                            <p:fltVal val="0"/>
                                          </p:val>
                                        </p:tav>
                                        <p:tav tm="100000">
                                          <p:val>
                                            <p:strVal val="#ppt_h"/>
                                          </p:val>
                                        </p:tav>
                                      </p:tavLst>
                                    </p:anim>
                                  </p:childTnLst>
                                </p:cTn>
                              </p:par>
                              <p:par>
                                <p:cTn id="187" presetID="17" presetClass="entr" presetSubtype="4" fill="hold" grpId="0" nodeType="withEffect">
                                  <p:stCondLst>
                                    <p:cond delay="0"/>
                                  </p:stCondLst>
                                  <p:childTnLst>
                                    <p:set>
                                      <p:cBhvr>
                                        <p:cTn id="188" dur="1" fill="hold">
                                          <p:stCondLst>
                                            <p:cond delay="0"/>
                                          </p:stCondLst>
                                        </p:cTn>
                                        <p:tgtEl>
                                          <p:spTgt spid="193"/>
                                        </p:tgtEl>
                                        <p:attrNameLst>
                                          <p:attrName>style.visibility</p:attrName>
                                        </p:attrNameLst>
                                      </p:cBhvr>
                                      <p:to>
                                        <p:strVal val="visible"/>
                                      </p:to>
                                    </p:set>
                                    <p:anim calcmode="lin" valueType="num">
                                      <p:cBhvr>
                                        <p:cTn id="189" dur="500" fill="hold"/>
                                        <p:tgtEl>
                                          <p:spTgt spid="193"/>
                                        </p:tgtEl>
                                        <p:attrNameLst>
                                          <p:attrName>ppt_x</p:attrName>
                                        </p:attrNameLst>
                                      </p:cBhvr>
                                      <p:tavLst>
                                        <p:tav tm="0">
                                          <p:val>
                                            <p:strVal val="#ppt_x"/>
                                          </p:val>
                                        </p:tav>
                                        <p:tav tm="100000">
                                          <p:val>
                                            <p:strVal val="#ppt_x"/>
                                          </p:val>
                                        </p:tav>
                                      </p:tavLst>
                                    </p:anim>
                                    <p:anim calcmode="lin" valueType="num">
                                      <p:cBhvr>
                                        <p:cTn id="190" dur="500" fill="hold"/>
                                        <p:tgtEl>
                                          <p:spTgt spid="193"/>
                                        </p:tgtEl>
                                        <p:attrNameLst>
                                          <p:attrName>ppt_y</p:attrName>
                                        </p:attrNameLst>
                                      </p:cBhvr>
                                      <p:tavLst>
                                        <p:tav tm="0">
                                          <p:val>
                                            <p:strVal val="#ppt_y+#ppt_h/2"/>
                                          </p:val>
                                        </p:tav>
                                        <p:tav tm="100000">
                                          <p:val>
                                            <p:strVal val="#ppt_y"/>
                                          </p:val>
                                        </p:tav>
                                      </p:tavLst>
                                    </p:anim>
                                    <p:anim calcmode="lin" valueType="num">
                                      <p:cBhvr>
                                        <p:cTn id="191" dur="500" fill="hold"/>
                                        <p:tgtEl>
                                          <p:spTgt spid="193"/>
                                        </p:tgtEl>
                                        <p:attrNameLst>
                                          <p:attrName>ppt_w</p:attrName>
                                        </p:attrNameLst>
                                      </p:cBhvr>
                                      <p:tavLst>
                                        <p:tav tm="0">
                                          <p:val>
                                            <p:strVal val="#ppt_w"/>
                                          </p:val>
                                        </p:tav>
                                        <p:tav tm="100000">
                                          <p:val>
                                            <p:strVal val="#ppt_w"/>
                                          </p:val>
                                        </p:tav>
                                      </p:tavLst>
                                    </p:anim>
                                    <p:anim calcmode="lin" valueType="num">
                                      <p:cBhvr>
                                        <p:cTn id="192" dur="500" fill="hold"/>
                                        <p:tgtEl>
                                          <p:spTgt spid="193"/>
                                        </p:tgtEl>
                                        <p:attrNameLst>
                                          <p:attrName>ppt_h</p:attrName>
                                        </p:attrNameLst>
                                      </p:cBhvr>
                                      <p:tavLst>
                                        <p:tav tm="0">
                                          <p:val>
                                            <p:fltVal val="0"/>
                                          </p:val>
                                        </p:tav>
                                        <p:tav tm="100000">
                                          <p:val>
                                            <p:strVal val="#ppt_h"/>
                                          </p:val>
                                        </p:tav>
                                      </p:tavLst>
                                    </p:anim>
                                  </p:childTnLst>
                                </p:cTn>
                              </p:par>
                              <p:par>
                                <p:cTn id="193" presetID="17" presetClass="entr" presetSubtype="4" fill="hold" grpId="0" nodeType="withEffect">
                                  <p:stCondLst>
                                    <p:cond delay="0"/>
                                  </p:stCondLst>
                                  <p:childTnLst>
                                    <p:set>
                                      <p:cBhvr>
                                        <p:cTn id="194" dur="1" fill="hold">
                                          <p:stCondLst>
                                            <p:cond delay="0"/>
                                          </p:stCondLst>
                                        </p:cTn>
                                        <p:tgtEl>
                                          <p:spTgt spid="194"/>
                                        </p:tgtEl>
                                        <p:attrNameLst>
                                          <p:attrName>style.visibility</p:attrName>
                                        </p:attrNameLst>
                                      </p:cBhvr>
                                      <p:to>
                                        <p:strVal val="visible"/>
                                      </p:to>
                                    </p:set>
                                    <p:anim calcmode="lin" valueType="num">
                                      <p:cBhvr>
                                        <p:cTn id="195" dur="500" fill="hold"/>
                                        <p:tgtEl>
                                          <p:spTgt spid="194"/>
                                        </p:tgtEl>
                                        <p:attrNameLst>
                                          <p:attrName>ppt_x</p:attrName>
                                        </p:attrNameLst>
                                      </p:cBhvr>
                                      <p:tavLst>
                                        <p:tav tm="0">
                                          <p:val>
                                            <p:strVal val="#ppt_x"/>
                                          </p:val>
                                        </p:tav>
                                        <p:tav tm="100000">
                                          <p:val>
                                            <p:strVal val="#ppt_x"/>
                                          </p:val>
                                        </p:tav>
                                      </p:tavLst>
                                    </p:anim>
                                    <p:anim calcmode="lin" valueType="num">
                                      <p:cBhvr>
                                        <p:cTn id="196" dur="500" fill="hold"/>
                                        <p:tgtEl>
                                          <p:spTgt spid="194"/>
                                        </p:tgtEl>
                                        <p:attrNameLst>
                                          <p:attrName>ppt_y</p:attrName>
                                        </p:attrNameLst>
                                      </p:cBhvr>
                                      <p:tavLst>
                                        <p:tav tm="0">
                                          <p:val>
                                            <p:strVal val="#ppt_y+#ppt_h/2"/>
                                          </p:val>
                                        </p:tav>
                                        <p:tav tm="100000">
                                          <p:val>
                                            <p:strVal val="#ppt_y"/>
                                          </p:val>
                                        </p:tav>
                                      </p:tavLst>
                                    </p:anim>
                                    <p:anim calcmode="lin" valueType="num">
                                      <p:cBhvr>
                                        <p:cTn id="197" dur="500" fill="hold"/>
                                        <p:tgtEl>
                                          <p:spTgt spid="194"/>
                                        </p:tgtEl>
                                        <p:attrNameLst>
                                          <p:attrName>ppt_w</p:attrName>
                                        </p:attrNameLst>
                                      </p:cBhvr>
                                      <p:tavLst>
                                        <p:tav tm="0">
                                          <p:val>
                                            <p:strVal val="#ppt_w"/>
                                          </p:val>
                                        </p:tav>
                                        <p:tav tm="100000">
                                          <p:val>
                                            <p:strVal val="#ppt_w"/>
                                          </p:val>
                                        </p:tav>
                                      </p:tavLst>
                                    </p:anim>
                                    <p:anim calcmode="lin" valueType="num">
                                      <p:cBhvr>
                                        <p:cTn id="198" dur="500" fill="hold"/>
                                        <p:tgtEl>
                                          <p:spTgt spid="1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30" grpId="0" animBg="1"/>
      <p:bldP spid="34" grpId="0" animBg="1"/>
      <p:bldP spid="35" grpId="0" animBg="1"/>
      <p:bldP spid="36" grpId="0" animBg="1"/>
      <p:bldP spid="38" grpId="0" animBg="1"/>
      <p:bldP spid="39" grpId="0" animBg="1"/>
      <p:bldP spid="40" grpId="0" animBg="1"/>
      <p:bldP spid="41" grpId="0" animBg="1"/>
      <p:bldP spid="42" grpId="0" animBg="1"/>
      <p:bldP spid="43" grpId="0"/>
      <p:bldP spid="189" grpId="0"/>
      <p:bldP spid="193" grpId="0"/>
      <p:bldP spid="1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8051 Pin Diagram"/>
          <p:cNvPicPr>
            <a:picLocks noChangeAspect="1" noChangeArrowheads="1"/>
          </p:cNvPicPr>
          <p:nvPr/>
        </p:nvPicPr>
        <p:blipFill>
          <a:blip r:embed="rId2" cstate="print"/>
          <a:srcRect/>
          <a:stretch>
            <a:fillRect/>
          </a:stretch>
        </p:blipFill>
        <p:spPr bwMode="auto">
          <a:xfrm>
            <a:off x="4267200" y="191429"/>
            <a:ext cx="5486400" cy="6411952"/>
          </a:xfrm>
          <a:prstGeom prst="rect">
            <a:avLst/>
          </a:prstGeom>
          <a:noFill/>
          <a:ln>
            <a:solidFill>
              <a:srgbClr val="0000FF"/>
            </a:solidFill>
          </a:ln>
        </p:spPr>
      </p:pic>
      <p:sp>
        <p:nvSpPr>
          <p:cNvPr id="13" name="Rectangle 12"/>
          <p:cNvSpPr/>
          <p:nvPr/>
        </p:nvSpPr>
        <p:spPr>
          <a:xfrm>
            <a:off x="1447800" y="381000"/>
            <a:ext cx="2667000" cy="2590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solidFill>
                  <a:srgbClr val="0000FF"/>
                </a:solidFill>
                <a:latin typeface="Calibri" pitchFamily="34" charset="0"/>
                <a:cs typeface="Calibri" pitchFamily="34" charset="0"/>
              </a:rPr>
              <a:t>Pin diagram of </a:t>
            </a:r>
            <a:r>
              <a:rPr lang="en-US" sz="3600" b="1" dirty="0">
                <a:solidFill>
                  <a:srgbClr val="0000FF"/>
                </a:solidFill>
                <a:latin typeface="Calibri" pitchFamily="34" charset="0"/>
                <a:cs typeface="Calibri" pitchFamily="34" charset="0"/>
              </a:rPr>
              <a:t>Intel’s 8051</a:t>
            </a:r>
          </a:p>
          <a:p>
            <a:pPr algn="ctr">
              <a:lnSpc>
                <a:spcPct val="150000"/>
              </a:lnSpc>
            </a:pPr>
            <a:r>
              <a:rPr lang="en-US" sz="3600" b="1" dirty="0" err="1">
                <a:solidFill>
                  <a:srgbClr val="0000FF"/>
                </a:solidFill>
                <a:latin typeface="Calibri" pitchFamily="34" charset="0"/>
                <a:cs typeface="Calibri" pitchFamily="34" charset="0"/>
              </a:rPr>
              <a:t>MuC</a:t>
            </a:r>
            <a:endParaRPr lang="en-US" sz="2800" b="1" dirty="0">
              <a:solidFill>
                <a:srgbClr val="0000FF"/>
              </a:solidFill>
              <a:latin typeface="Calibri" pitchFamily="34" charset="0"/>
              <a:cs typeface="Calibri" pitchFamily="34" charset="0"/>
            </a:endParaRP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90600" y="152400"/>
            <a:ext cx="80772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Why to study of 8051 micro-controller ?</a:t>
            </a:r>
          </a:p>
        </p:txBody>
      </p:sp>
      <p:sp>
        <p:nvSpPr>
          <p:cNvPr id="6" name="Rectangle 5"/>
          <p:cNvSpPr/>
          <p:nvPr/>
        </p:nvSpPr>
        <p:spPr>
          <a:xfrm>
            <a:off x="990600" y="838200"/>
            <a:ext cx="10287000" cy="3581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Font typeface="Wingdings" pitchFamily="2" charset="2"/>
              <a:buChar char="ü"/>
            </a:pPr>
            <a:r>
              <a:rPr lang="en-US" sz="2400" b="1" dirty="0">
                <a:solidFill>
                  <a:srgbClr val="FF0000"/>
                </a:solidFill>
                <a:latin typeface="Calibri" pitchFamily="34" charset="0"/>
                <a:cs typeface="Calibri" pitchFamily="34" charset="0"/>
              </a:rPr>
              <a:t> This is the first </a:t>
            </a:r>
            <a:r>
              <a:rPr lang="en-US" sz="2400" b="1" dirty="0">
                <a:solidFill>
                  <a:srgbClr val="0000FF"/>
                </a:solidFill>
                <a:latin typeface="Calibri" pitchFamily="34" charset="0"/>
                <a:cs typeface="Calibri" pitchFamily="34" charset="0"/>
              </a:rPr>
              <a:t>“All in one” </a:t>
            </a:r>
            <a:r>
              <a:rPr lang="en-US" sz="2400" b="1" dirty="0">
                <a:solidFill>
                  <a:srgbClr val="FF0000"/>
                </a:solidFill>
                <a:latin typeface="Calibri" pitchFamily="34" charset="0"/>
                <a:cs typeface="Calibri" pitchFamily="34" charset="0"/>
              </a:rPr>
              <a:t>chip introduced by Intel in 1980 under the name MCS-51 popularly known as 8051.</a:t>
            </a:r>
          </a:p>
          <a:p>
            <a:pPr algn="just">
              <a:lnSpc>
                <a:spcPct val="150000"/>
              </a:lnSpc>
              <a:buFont typeface="Wingdings" pitchFamily="2" charset="2"/>
              <a:buChar char="ü"/>
            </a:pPr>
            <a:r>
              <a:rPr lang="en-US" sz="2400" b="1" dirty="0">
                <a:solidFill>
                  <a:srgbClr val="FF0000"/>
                </a:solidFill>
                <a:latin typeface="Calibri" pitchFamily="34" charset="0"/>
                <a:cs typeface="Calibri" pitchFamily="34" charset="0"/>
              </a:rPr>
              <a:t> It is referred as </a:t>
            </a:r>
            <a:r>
              <a:rPr lang="en-US" sz="2400" b="1" dirty="0">
                <a:solidFill>
                  <a:srgbClr val="0000FF"/>
                </a:solidFill>
                <a:latin typeface="Calibri" pitchFamily="34" charset="0"/>
                <a:cs typeface="Calibri" pitchFamily="34" charset="0"/>
              </a:rPr>
              <a:t>“system on a chip”.</a:t>
            </a:r>
            <a:r>
              <a:rPr lang="en-US" sz="2400" b="1" dirty="0">
                <a:solidFill>
                  <a:srgbClr val="FF0000"/>
                </a:solidFill>
                <a:latin typeface="Calibri" pitchFamily="34" charset="0"/>
                <a:cs typeface="Calibri" pitchFamily="34" charset="0"/>
              </a:rPr>
              <a:t> It has 128 bytes of RAM, 4K bytes of on-chip ROM, 2 timers, 1 serial port and 4 ports (8-bit wide), special function registers ….. all on one single chip.</a:t>
            </a:r>
          </a:p>
          <a:p>
            <a:pPr algn="just">
              <a:lnSpc>
                <a:spcPct val="150000"/>
              </a:lnSpc>
              <a:buFont typeface="Wingdings" pitchFamily="2" charset="2"/>
              <a:buChar char="ü"/>
            </a:pPr>
            <a:r>
              <a:rPr lang="en-US" sz="2400" b="1" dirty="0">
                <a:solidFill>
                  <a:srgbClr val="FF0000"/>
                </a:solidFill>
                <a:latin typeface="Calibri" pitchFamily="34" charset="0"/>
                <a:cs typeface="Calibri" pitchFamily="34" charset="0"/>
              </a:rPr>
              <a:t> Other variants of 8051 are 8052 and 8031.</a:t>
            </a:r>
            <a:endParaRPr lang="en-US" sz="2800" b="1" dirty="0">
              <a:solidFill>
                <a:srgbClr val="FF0000"/>
              </a:solidFill>
              <a:latin typeface="Calibri" pitchFamily="34" charset="0"/>
              <a:cs typeface="Calibri" pitchFamily="34" charset="0"/>
            </a:endParaRP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1000" fill="hold"/>
                                        <p:tgtEl>
                                          <p:spTgt spid="6">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524000" y="838200"/>
            <a:ext cx="9448800" cy="5638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Port 0 – Pins 32 to 39</a:t>
            </a:r>
            <a:r>
              <a:rPr lang="en-US" sz="2800" dirty="0">
                <a:solidFill>
                  <a:srgbClr val="0000FF"/>
                </a:solidFill>
                <a:latin typeface="Calibri" pitchFamily="34" charset="0"/>
                <a:cs typeface="Calibri" pitchFamily="34" charset="0"/>
              </a:rPr>
              <a:t> − It serves as I/O port. Lower order address and data bus signals are multiplexed using this port.</a:t>
            </a:r>
          </a:p>
          <a:p>
            <a:pPr algn="just"/>
            <a:endParaRPr lang="en-US" sz="1400" dirty="0">
              <a:solidFill>
                <a:srgbClr val="0000FF"/>
              </a:solidFill>
              <a:latin typeface="Calibri" pitchFamily="34" charset="0"/>
              <a:cs typeface="Calibri" pitchFamily="34" charset="0"/>
            </a:endParaRPr>
          </a:p>
          <a:p>
            <a:pPr algn="just"/>
            <a:r>
              <a:rPr lang="en-US" sz="2800" b="1" dirty="0">
                <a:solidFill>
                  <a:srgbClr val="FF0000"/>
                </a:solidFill>
                <a:latin typeface="Calibri" pitchFamily="34" charset="0"/>
                <a:cs typeface="Calibri" pitchFamily="34" charset="0"/>
              </a:rPr>
              <a:t>Port 1 – Pins 1 to 8</a:t>
            </a:r>
            <a:r>
              <a:rPr lang="en-US" sz="2800" dirty="0">
                <a:solidFill>
                  <a:srgbClr val="FF0000"/>
                </a:solidFill>
                <a:latin typeface="Calibri" pitchFamily="34" charset="0"/>
                <a:cs typeface="Calibri" pitchFamily="34" charset="0"/>
              </a:rPr>
              <a:t> − Only bi-directional I/O port.</a:t>
            </a:r>
          </a:p>
          <a:p>
            <a:pPr algn="just"/>
            <a:endParaRPr lang="en-US" sz="1400" dirty="0">
              <a:solidFill>
                <a:srgbClr val="0000FF"/>
              </a:solidFill>
              <a:latin typeface="Calibri" pitchFamily="34" charset="0"/>
              <a:cs typeface="Calibri" pitchFamily="34" charset="0"/>
            </a:endParaRPr>
          </a:p>
          <a:p>
            <a:pPr algn="just"/>
            <a:r>
              <a:rPr lang="en-US" sz="2800" b="1" dirty="0">
                <a:solidFill>
                  <a:srgbClr val="0000FF"/>
                </a:solidFill>
                <a:latin typeface="Calibri" pitchFamily="34" charset="0"/>
                <a:cs typeface="Calibri" pitchFamily="34" charset="0"/>
              </a:rPr>
              <a:t>Port 2 – Pins 21 to 28</a:t>
            </a:r>
            <a:r>
              <a:rPr lang="en-US" sz="2800" dirty="0">
                <a:solidFill>
                  <a:srgbClr val="0000FF"/>
                </a:solidFill>
                <a:latin typeface="Calibri" pitchFamily="34" charset="0"/>
                <a:cs typeface="Calibri" pitchFamily="34" charset="0"/>
              </a:rPr>
              <a:t> − This port serves as I/O port. Higher order address bus signals are also multiplexed using this port.</a:t>
            </a:r>
          </a:p>
          <a:p>
            <a:pPr algn="just"/>
            <a:endParaRPr lang="en-US" sz="1400" dirty="0">
              <a:solidFill>
                <a:srgbClr val="0000FF"/>
              </a:solidFill>
              <a:latin typeface="Calibri" pitchFamily="34" charset="0"/>
              <a:cs typeface="Calibri" pitchFamily="34" charset="0"/>
            </a:endParaRPr>
          </a:p>
          <a:p>
            <a:pPr algn="just"/>
            <a:r>
              <a:rPr lang="en-US" sz="2800" b="1" dirty="0">
                <a:solidFill>
                  <a:srgbClr val="FF0000"/>
                </a:solidFill>
                <a:latin typeface="Calibri" pitchFamily="34" charset="0"/>
                <a:cs typeface="Calibri" pitchFamily="34" charset="0"/>
              </a:rPr>
              <a:t>Port 3 – Pins 10 to 17</a:t>
            </a:r>
            <a:r>
              <a:rPr lang="en-US" sz="2800" dirty="0">
                <a:solidFill>
                  <a:srgbClr val="FF0000"/>
                </a:solidFill>
                <a:latin typeface="Calibri" pitchFamily="34" charset="0"/>
                <a:cs typeface="Calibri" pitchFamily="34" charset="0"/>
              </a:rPr>
              <a:t> − This port serves as I/O port and few more functionalities like interrupts, timer input, External memory read and write, serial communication signals like </a:t>
            </a:r>
            <a:r>
              <a:rPr lang="en-US" sz="2800" dirty="0" err="1">
                <a:solidFill>
                  <a:srgbClr val="FF0000"/>
                </a:solidFill>
                <a:latin typeface="Calibri" pitchFamily="34" charset="0"/>
                <a:cs typeface="Calibri" pitchFamily="34" charset="0"/>
              </a:rPr>
              <a:t>RXD</a:t>
            </a:r>
            <a:r>
              <a:rPr lang="en-US" sz="2800" dirty="0">
                <a:solidFill>
                  <a:srgbClr val="FF0000"/>
                </a:solidFill>
                <a:latin typeface="Calibri" pitchFamily="34" charset="0"/>
                <a:cs typeface="Calibri" pitchFamily="34" charset="0"/>
              </a:rPr>
              <a:t>, </a:t>
            </a:r>
            <a:r>
              <a:rPr lang="en-US" sz="2800" dirty="0" err="1">
                <a:solidFill>
                  <a:srgbClr val="FF0000"/>
                </a:solidFill>
                <a:latin typeface="Calibri" pitchFamily="34" charset="0"/>
                <a:cs typeface="Calibri" pitchFamily="34" charset="0"/>
              </a:rPr>
              <a:t>TXD</a:t>
            </a:r>
            <a:r>
              <a:rPr lang="en-US" sz="2800" dirty="0">
                <a:solidFill>
                  <a:srgbClr val="FF0000"/>
                </a:solidFill>
                <a:latin typeface="Calibri" pitchFamily="34" charset="0"/>
                <a:cs typeface="Calibri" pitchFamily="34" charset="0"/>
              </a:rPr>
              <a:t>, etc. </a:t>
            </a:r>
          </a:p>
        </p:txBody>
      </p:sp>
      <p:sp>
        <p:nvSpPr>
          <p:cNvPr id="3" name="Rectangle 2"/>
          <p:cNvSpPr/>
          <p:nvPr/>
        </p:nvSpPr>
        <p:spPr>
          <a:xfrm>
            <a:off x="2209800" y="152400"/>
            <a:ext cx="54102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Port Configuration of 8051</a:t>
            </a:r>
          </a:p>
        </p:txBody>
      </p:sp>
      <p:grpSp>
        <p:nvGrpSpPr>
          <p:cNvPr id="8"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1000" fill="hold"/>
                                        <p:tgtEl>
                                          <p:spTgt spid="29"/>
                                        </p:tgtEl>
                                        <p:attrNameLst>
                                          <p:attrName>ppt_x</p:attrName>
                                        </p:attrNameLst>
                                      </p:cBhvr>
                                      <p:tavLst>
                                        <p:tav tm="0">
                                          <p:val>
                                            <p:strVal val="#ppt_x"/>
                                          </p:val>
                                        </p:tav>
                                        <p:tav tm="100000">
                                          <p:val>
                                            <p:strVal val="#ppt_x"/>
                                          </p:val>
                                        </p:tav>
                                      </p:tavLst>
                                    </p:anim>
                                    <p:anim calcmode="lin" valueType="num">
                                      <p:cBhvr additive="base">
                                        <p:cTn id="14"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52400"/>
            <a:ext cx="54102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Port Configuration of 8051</a:t>
            </a:r>
          </a:p>
        </p:txBody>
      </p:sp>
      <p:grpSp>
        <p:nvGrpSpPr>
          <p:cNvPr id="2" name="Google Shape;84;p1"/>
          <p:cNvGrpSpPr/>
          <p:nvPr/>
        </p:nvGrpSpPr>
        <p:grpSpPr>
          <a:xfrm>
            <a:off x="76256" y="112129"/>
            <a:ext cx="685745" cy="6517271"/>
            <a:chOff x="14626" y="14712"/>
            <a:chExt cx="538808" cy="6386089"/>
          </a:xfrm>
        </p:grpSpPr>
        <p:pic>
          <p:nvPicPr>
            <p:cNvPr id="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1027" name="Picture 3" descr="D:\Harshavardhan\datafolder\hmksave\hmk vit\VIT 2018-20\AY 20202021 New Robotics Course\02 MAR 20202021 Second Term May 2021 onwards\Images\MuC 8051. board 2png.png"/>
          <p:cNvPicPr>
            <a:picLocks noChangeAspect="1" noChangeArrowheads="1"/>
          </p:cNvPicPr>
          <p:nvPr/>
        </p:nvPicPr>
        <p:blipFill>
          <a:blip r:embed="rId3" cstate="print"/>
          <a:srcRect/>
          <a:stretch>
            <a:fillRect/>
          </a:stretch>
        </p:blipFill>
        <p:spPr bwMode="auto">
          <a:xfrm>
            <a:off x="838199" y="838200"/>
            <a:ext cx="11203441" cy="548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609600"/>
            <a:ext cx="6248400" cy="1828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Pins 1 to 8</a:t>
            </a:r>
            <a:r>
              <a:rPr lang="en-US" sz="2800" dirty="0">
                <a:solidFill>
                  <a:srgbClr val="0000FF"/>
                </a:solidFill>
                <a:latin typeface="Calibri" pitchFamily="34" charset="0"/>
                <a:cs typeface="Calibri" pitchFamily="34" charset="0"/>
              </a:rPr>
              <a:t> − These pins are known as </a:t>
            </a:r>
            <a:r>
              <a:rPr lang="en-US" sz="2800" dirty="0">
                <a:solidFill>
                  <a:srgbClr val="FF0000"/>
                </a:solidFill>
                <a:latin typeface="Calibri" pitchFamily="34" charset="0"/>
                <a:cs typeface="Calibri" pitchFamily="34" charset="0"/>
              </a:rPr>
              <a:t>Port 1.</a:t>
            </a:r>
            <a:r>
              <a:rPr lang="en-US" sz="2800" dirty="0">
                <a:solidFill>
                  <a:srgbClr val="0000FF"/>
                </a:solidFill>
                <a:latin typeface="Calibri" pitchFamily="34" charset="0"/>
                <a:cs typeface="Calibri" pitchFamily="34" charset="0"/>
              </a:rPr>
              <a:t> This port doesn’t serve any other functions. Only bi-directional I/O port. Default is o/p.</a:t>
            </a:r>
          </a:p>
        </p:txBody>
      </p:sp>
      <p:pic>
        <p:nvPicPr>
          <p:cNvPr id="10" name="Picture 5" descr="8051 Pin Diagram"/>
          <p:cNvPicPr>
            <a:picLocks noChangeAspect="1" noChangeArrowheads="1"/>
          </p:cNvPicPr>
          <p:nvPr/>
        </p:nvPicPr>
        <p:blipFill>
          <a:blip r:embed="rId2" cstate="print"/>
          <a:srcRect/>
          <a:stretch>
            <a:fillRect/>
          </a:stretch>
        </p:blipFill>
        <p:spPr bwMode="auto">
          <a:xfrm>
            <a:off x="7315199" y="152400"/>
            <a:ext cx="4724401" cy="5521404"/>
          </a:xfrm>
          <a:prstGeom prst="rect">
            <a:avLst/>
          </a:prstGeom>
          <a:noFill/>
          <a:ln>
            <a:solidFill>
              <a:srgbClr val="0000FF"/>
            </a:solidFill>
          </a:ln>
        </p:spPr>
      </p:pic>
      <p:sp>
        <p:nvSpPr>
          <p:cNvPr id="12" name="Rounded Rectangle 11"/>
          <p:cNvSpPr/>
          <p:nvPr/>
        </p:nvSpPr>
        <p:spPr>
          <a:xfrm>
            <a:off x="7620000" y="457200"/>
            <a:ext cx="1219200" cy="1981200"/>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1"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par>
                          <p:cTn id="17" fill="hold">
                            <p:stCondLst>
                              <p:cond delay="1000"/>
                            </p:stCondLst>
                            <p:childTnLst>
                              <p:par>
                                <p:cTn id="18" presetID="23" presetClass="entr" presetSubtype="3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strVal val="4*#ppt_w"/>
                                          </p:val>
                                        </p:tav>
                                        <p:tav tm="100000">
                                          <p:val>
                                            <p:strVal val="#ppt_w"/>
                                          </p:val>
                                        </p:tav>
                                      </p:tavLst>
                                    </p:anim>
                                    <p:anim calcmode="lin" valueType="num">
                                      <p:cBhvr>
                                        <p:cTn id="21" dur="5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1000" fill="hold"/>
                                        <p:tgtEl>
                                          <p:spTgt spid="29"/>
                                        </p:tgtEl>
                                        <p:attrNameLst>
                                          <p:attrName>ppt_x</p:attrName>
                                        </p:attrNameLst>
                                      </p:cBhvr>
                                      <p:tavLst>
                                        <p:tav tm="0">
                                          <p:val>
                                            <p:strVal val="#ppt_x"/>
                                          </p:val>
                                        </p:tav>
                                        <p:tav tm="100000">
                                          <p:val>
                                            <p:strVal val="#ppt_x"/>
                                          </p:val>
                                        </p:tav>
                                      </p:tavLst>
                                    </p:anim>
                                    <p:anim calcmode="lin" valueType="num">
                                      <p:cBhvr additive="base">
                                        <p:cTn id="27"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8051 Pin Diagram"/>
          <p:cNvPicPr>
            <a:picLocks noChangeAspect="1" noChangeArrowheads="1"/>
          </p:cNvPicPr>
          <p:nvPr/>
        </p:nvPicPr>
        <p:blipFill>
          <a:blip r:embed="rId2" cstate="print"/>
          <a:srcRect/>
          <a:stretch>
            <a:fillRect/>
          </a:stretch>
        </p:blipFill>
        <p:spPr bwMode="auto">
          <a:xfrm>
            <a:off x="7315200" y="117396"/>
            <a:ext cx="4724401" cy="5521404"/>
          </a:xfrm>
          <a:prstGeom prst="rect">
            <a:avLst/>
          </a:prstGeom>
          <a:noFill/>
          <a:ln>
            <a:solidFill>
              <a:srgbClr val="0000FF"/>
            </a:solidFill>
          </a:ln>
        </p:spPr>
      </p:pic>
      <p:sp>
        <p:nvSpPr>
          <p:cNvPr id="10" name="Rounded Rectangle 9"/>
          <p:cNvSpPr/>
          <p:nvPr/>
        </p:nvSpPr>
        <p:spPr>
          <a:xfrm>
            <a:off x="10210800" y="685800"/>
            <a:ext cx="1828800" cy="2057400"/>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4"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5"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6" name="Rectangle 15"/>
          <p:cNvSpPr/>
          <p:nvPr/>
        </p:nvSpPr>
        <p:spPr>
          <a:xfrm>
            <a:off x="914400" y="685800"/>
            <a:ext cx="6248400" cy="2895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Pins 32 to 39</a:t>
            </a:r>
            <a:r>
              <a:rPr lang="en-US" sz="2800" dirty="0">
                <a:solidFill>
                  <a:srgbClr val="0000FF"/>
                </a:solidFill>
                <a:latin typeface="Calibri" pitchFamily="34" charset="0"/>
                <a:cs typeface="Calibri" pitchFamily="34" charset="0"/>
              </a:rPr>
              <a:t> − These pins are known as </a:t>
            </a:r>
            <a:r>
              <a:rPr lang="en-US" sz="2800" dirty="0">
                <a:solidFill>
                  <a:srgbClr val="FF0000"/>
                </a:solidFill>
                <a:latin typeface="Calibri" pitchFamily="34" charset="0"/>
                <a:cs typeface="Calibri" pitchFamily="34" charset="0"/>
              </a:rPr>
              <a:t>Port 0.</a:t>
            </a:r>
            <a:r>
              <a:rPr lang="en-US" sz="2800" dirty="0">
                <a:solidFill>
                  <a:srgbClr val="0000FF"/>
                </a:solidFill>
                <a:latin typeface="Calibri" pitchFamily="34" charset="0"/>
                <a:cs typeface="Calibri" pitchFamily="34" charset="0"/>
              </a:rPr>
              <a:t> It serves as I/O port. </a:t>
            </a:r>
          </a:p>
          <a:p>
            <a:pPr algn="just"/>
            <a:r>
              <a:rPr lang="en-US" sz="2800" dirty="0">
                <a:solidFill>
                  <a:srgbClr val="0000FF"/>
                </a:solidFill>
                <a:latin typeface="Calibri" pitchFamily="34" charset="0"/>
                <a:cs typeface="Calibri" pitchFamily="34" charset="0"/>
              </a:rPr>
              <a:t>When external memory is being used, it can work as Lower order address bus. Also can work as data bus signals. </a:t>
            </a:r>
          </a:p>
          <a:p>
            <a:pPr algn="just"/>
            <a:r>
              <a:rPr lang="en-US" sz="2800" dirty="0">
                <a:solidFill>
                  <a:srgbClr val="0000FF"/>
                </a:solidFill>
                <a:latin typeface="Calibri" pitchFamily="34" charset="0"/>
                <a:cs typeface="Calibri" pitchFamily="34" charset="0"/>
              </a:rPr>
              <a:t>Multiplexing can be done on this Port.</a:t>
            </a:r>
            <a:endParaRPr lang="en-US" sz="2800"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par>
                          <p:cTn id="17" fill="hold">
                            <p:stCondLst>
                              <p:cond delay="1000"/>
                            </p:stCondLst>
                            <p:childTnLst>
                              <p:par>
                                <p:cTn id="18" presetID="23" presetClass="entr" presetSubtype="3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strVal val="4*#ppt_w"/>
                                          </p:val>
                                        </p:tav>
                                        <p:tav tm="100000">
                                          <p:val>
                                            <p:strVal val="#ppt_w"/>
                                          </p:val>
                                        </p:tav>
                                      </p:tavLst>
                                    </p:anim>
                                    <p:anim calcmode="lin" valueType="num">
                                      <p:cBhvr>
                                        <p:cTn id="21"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fill="hold"/>
                                        <p:tgtEl>
                                          <p:spTgt spid="16"/>
                                        </p:tgtEl>
                                        <p:attrNameLst>
                                          <p:attrName>ppt_x</p:attrName>
                                        </p:attrNameLst>
                                      </p:cBhvr>
                                      <p:tavLst>
                                        <p:tav tm="0">
                                          <p:val>
                                            <p:strVal val="#ppt_x"/>
                                          </p:val>
                                        </p:tav>
                                        <p:tav tm="100000">
                                          <p:val>
                                            <p:strVal val="#ppt_x"/>
                                          </p:val>
                                        </p:tav>
                                      </p:tavLst>
                                    </p:anim>
                                    <p:anim calcmode="lin" valueType="num">
                                      <p:cBhvr additive="base">
                                        <p:cTn id="27"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8051 Pin Diagram"/>
          <p:cNvPicPr>
            <a:picLocks noChangeAspect="1" noChangeArrowheads="1"/>
          </p:cNvPicPr>
          <p:nvPr/>
        </p:nvPicPr>
        <p:blipFill>
          <a:blip r:embed="rId2" cstate="print"/>
          <a:srcRect/>
          <a:stretch>
            <a:fillRect/>
          </a:stretch>
        </p:blipFill>
        <p:spPr bwMode="auto">
          <a:xfrm>
            <a:off x="7391399" y="152400"/>
            <a:ext cx="4724401" cy="5521404"/>
          </a:xfrm>
          <a:prstGeom prst="rect">
            <a:avLst/>
          </a:prstGeom>
          <a:noFill/>
          <a:ln>
            <a:solidFill>
              <a:srgbClr val="0000FF"/>
            </a:solidFill>
          </a:ln>
        </p:spPr>
      </p:pic>
      <p:sp>
        <p:nvSpPr>
          <p:cNvPr id="11" name="Rounded Rectangle 10"/>
          <p:cNvSpPr/>
          <p:nvPr/>
        </p:nvSpPr>
        <p:spPr>
          <a:xfrm>
            <a:off x="10287000" y="3352800"/>
            <a:ext cx="1752600" cy="2133600"/>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3"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7" name="Rectangle 16"/>
          <p:cNvSpPr/>
          <p:nvPr/>
        </p:nvSpPr>
        <p:spPr>
          <a:xfrm>
            <a:off x="914400" y="685800"/>
            <a:ext cx="6324600" cy="2819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Pins 21 to 28</a:t>
            </a:r>
            <a:r>
              <a:rPr lang="en-US" sz="2800" dirty="0">
                <a:solidFill>
                  <a:srgbClr val="0000FF"/>
                </a:solidFill>
                <a:latin typeface="Calibri" pitchFamily="34" charset="0"/>
                <a:cs typeface="Calibri" pitchFamily="34" charset="0"/>
              </a:rPr>
              <a:t> − These pins are known as </a:t>
            </a:r>
            <a:r>
              <a:rPr lang="en-US" sz="2800" dirty="0">
                <a:solidFill>
                  <a:srgbClr val="FF0000"/>
                </a:solidFill>
                <a:latin typeface="Calibri" pitchFamily="34" charset="0"/>
                <a:cs typeface="Calibri" pitchFamily="34" charset="0"/>
              </a:rPr>
              <a:t>Port 2.</a:t>
            </a:r>
            <a:r>
              <a:rPr lang="en-US" sz="2800" dirty="0">
                <a:solidFill>
                  <a:srgbClr val="0000FF"/>
                </a:solidFill>
                <a:latin typeface="Calibri" pitchFamily="34" charset="0"/>
                <a:cs typeface="Calibri" pitchFamily="34" charset="0"/>
              </a:rPr>
              <a:t> This port serves as I/O port. </a:t>
            </a:r>
          </a:p>
          <a:p>
            <a:pPr algn="just"/>
            <a:r>
              <a:rPr lang="en-US" sz="2800" dirty="0">
                <a:solidFill>
                  <a:srgbClr val="0000FF"/>
                </a:solidFill>
                <a:latin typeface="Calibri" pitchFamily="34" charset="0"/>
                <a:cs typeface="Calibri" pitchFamily="34" charset="0"/>
              </a:rPr>
              <a:t>But when external memory is used, these pins can work as higher order address bus signals (A8 to A15) thus multiplexing is possible.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1000" fill="hold"/>
                                        <p:tgtEl>
                                          <p:spTgt spid="17"/>
                                        </p:tgtEl>
                                        <p:attrNameLst>
                                          <p:attrName>ppt_x</p:attrName>
                                        </p:attrNameLst>
                                      </p:cBhvr>
                                      <p:tavLst>
                                        <p:tav tm="0">
                                          <p:val>
                                            <p:strVal val="#ppt_x"/>
                                          </p:val>
                                        </p:tav>
                                        <p:tav tm="100000">
                                          <p:val>
                                            <p:strVal val="#ppt_x"/>
                                          </p:val>
                                        </p:tav>
                                      </p:tavLst>
                                    </p:anim>
                                    <p:anim calcmode="lin" valueType="num">
                                      <p:cBhvr additive="base">
                                        <p:cTn id="22" dur="1000" fill="hold"/>
                                        <p:tgtEl>
                                          <p:spTgt spid="17"/>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3" presetClass="entr" presetSubtype="32"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strVal val="4*#ppt_w"/>
                                          </p:val>
                                        </p:tav>
                                        <p:tav tm="100000">
                                          <p:val>
                                            <p:strVal val="#ppt_w"/>
                                          </p:val>
                                        </p:tav>
                                      </p:tavLst>
                                    </p:anim>
                                    <p:anim calcmode="lin" valueType="num">
                                      <p:cBhvr>
                                        <p:cTn id="27" dur="500" fill="hold"/>
                                        <p:tgtEl>
                                          <p:spTgt spid="1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914400" y="609600"/>
            <a:ext cx="6096000" cy="5715000"/>
            <a:chOff x="990600" y="609600"/>
            <a:chExt cx="6096000" cy="5486400"/>
          </a:xfrm>
        </p:grpSpPr>
        <p:sp>
          <p:nvSpPr>
            <p:cNvPr id="5" name="Rectangle 4"/>
            <p:cNvSpPr/>
            <p:nvPr/>
          </p:nvSpPr>
          <p:spPr>
            <a:xfrm>
              <a:off x="990600" y="609600"/>
              <a:ext cx="6096000" cy="5486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Pins 10 to 17</a:t>
              </a:r>
              <a:r>
                <a:rPr lang="en-US" sz="2800" dirty="0">
                  <a:solidFill>
                    <a:srgbClr val="0000FF"/>
                  </a:solidFill>
                  <a:latin typeface="Calibri" pitchFamily="34" charset="0"/>
                  <a:cs typeface="Calibri" pitchFamily="34" charset="0"/>
                </a:rPr>
                <a:t> − These pins are known as </a:t>
              </a:r>
              <a:r>
                <a:rPr lang="en-US" sz="2800" dirty="0">
                  <a:solidFill>
                    <a:srgbClr val="FF0000"/>
                  </a:solidFill>
                  <a:latin typeface="Calibri" pitchFamily="34" charset="0"/>
                  <a:cs typeface="Calibri" pitchFamily="34" charset="0"/>
                </a:rPr>
                <a:t>Port 3.</a:t>
              </a:r>
              <a:r>
                <a:rPr lang="en-US" sz="2800" dirty="0">
                  <a:solidFill>
                    <a:srgbClr val="0000FF"/>
                  </a:solidFill>
                  <a:latin typeface="Calibri" pitchFamily="34" charset="0"/>
                  <a:cs typeface="Calibri" pitchFamily="34" charset="0"/>
                </a:rPr>
                <a:t> Apart from i/o duties, this port serves some additional functions like ……</a:t>
              </a:r>
            </a:p>
            <a:p>
              <a:pPr algn="just">
                <a:lnSpc>
                  <a:spcPct val="200000"/>
                </a:lnSpc>
              </a:pPr>
              <a:r>
                <a:rPr lang="en-US" sz="2800" dirty="0">
                  <a:solidFill>
                    <a:srgbClr val="FF0000"/>
                  </a:solidFill>
                  <a:latin typeface="Calibri" pitchFamily="34" charset="0"/>
                  <a:cs typeface="Calibri" pitchFamily="34" charset="0"/>
                </a:rPr>
                <a:t>3.0 = </a:t>
              </a:r>
              <a:r>
                <a:rPr lang="en-US" sz="2800" dirty="0" err="1">
                  <a:solidFill>
                    <a:srgbClr val="FF0000"/>
                  </a:solidFill>
                  <a:latin typeface="Calibri" pitchFamily="34" charset="0"/>
                  <a:cs typeface="Calibri" pitchFamily="34" charset="0"/>
                </a:rPr>
                <a:t>RXD</a:t>
              </a:r>
              <a:r>
                <a:rPr lang="en-US" sz="2800" dirty="0">
                  <a:solidFill>
                    <a:srgbClr val="FF0000"/>
                  </a:solidFill>
                  <a:latin typeface="Calibri" pitchFamily="34" charset="0"/>
                  <a:cs typeface="Calibri" pitchFamily="34" charset="0"/>
                </a:rPr>
                <a:t> 			3.1 = </a:t>
              </a:r>
              <a:r>
                <a:rPr lang="en-US" sz="2800" dirty="0" err="1">
                  <a:solidFill>
                    <a:srgbClr val="FF0000"/>
                  </a:solidFill>
                  <a:latin typeface="Calibri" pitchFamily="34" charset="0"/>
                  <a:cs typeface="Calibri" pitchFamily="34" charset="0"/>
                </a:rPr>
                <a:t>TXD</a:t>
              </a:r>
              <a:r>
                <a:rPr lang="en-US" sz="2800" dirty="0">
                  <a:solidFill>
                    <a:srgbClr val="FF0000"/>
                  </a:solidFill>
                  <a:latin typeface="Calibri" pitchFamily="34" charset="0"/>
                  <a:cs typeface="Calibri" pitchFamily="34" charset="0"/>
                </a:rPr>
                <a:t> </a:t>
              </a:r>
            </a:p>
            <a:p>
              <a:pPr algn="just">
                <a:lnSpc>
                  <a:spcPct val="200000"/>
                </a:lnSpc>
              </a:pPr>
              <a:r>
                <a:rPr lang="en-US" sz="2800" dirty="0">
                  <a:solidFill>
                    <a:srgbClr val="0000FF"/>
                  </a:solidFill>
                  <a:latin typeface="Calibri" pitchFamily="34" charset="0"/>
                  <a:cs typeface="Calibri" pitchFamily="34" charset="0"/>
                </a:rPr>
                <a:t>3.2 = INT0 			3.3 = INT1</a:t>
              </a:r>
            </a:p>
            <a:p>
              <a:pPr algn="just">
                <a:lnSpc>
                  <a:spcPct val="200000"/>
                </a:lnSpc>
              </a:pPr>
              <a:r>
                <a:rPr lang="en-US" sz="2800" dirty="0">
                  <a:solidFill>
                    <a:srgbClr val="FF0000"/>
                  </a:solidFill>
                  <a:latin typeface="Calibri" pitchFamily="34" charset="0"/>
                  <a:cs typeface="Calibri" pitchFamily="34" charset="0"/>
                </a:rPr>
                <a:t>3.4 = T0 			3.5 = T1</a:t>
              </a:r>
            </a:p>
            <a:p>
              <a:pPr algn="just">
                <a:lnSpc>
                  <a:spcPct val="200000"/>
                </a:lnSpc>
              </a:pPr>
              <a:r>
                <a:rPr lang="en-US" sz="2800" dirty="0">
                  <a:solidFill>
                    <a:srgbClr val="0000FF"/>
                  </a:solidFill>
                  <a:latin typeface="Calibri" pitchFamily="34" charset="0"/>
                  <a:cs typeface="Calibri" pitchFamily="34" charset="0"/>
                </a:rPr>
                <a:t>3.6 = </a:t>
              </a:r>
              <a:r>
                <a:rPr lang="en-US" sz="2800" dirty="0" err="1">
                  <a:solidFill>
                    <a:srgbClr val="0000FF"/>
                  </a:solidFill>
                  <a:latin typeface="Calibri" pitchFamily="34" charset="0"/>
                  <a:cs typeface="Calibri" pitchFamily="34" charset="0"/>
                </a:rPr>
                <a:t>WR</a:t>
              </a:r>
              <a:r>
                <a:rPr lang="en-US" sz="2800" dirty="0">
                  <a:solidFill>
                    <a:srgbClr val="0000FF"/>
                  </a:solidFill>
                  <a:latin typeface="Calibri" pitchFamily="34" charset="0"/>
                  <a:cs typeface="Calibri" pitchFamily="34" charset="0"/>
                </a:rPr>
                <a:t> 			3.7 = RD</a:t>
              </a:r>
            </a:p>
            <a:p>
              <a:pPr algn="just">
                <a:lnSpc>
                  <a:spcPct val="200000"/>
                </a:lnSpc>
              </a:pPr>
              <a:r>
                <a:rPr lang="en-US" sz="2800" dirty="0">
                  <a:solidFill>
                    <a:srgbClr val="0000FF"/>
                  </a:solidFill>
                  <a:latin typeface="Calibri" pitchFamily="34" charset="0"/>
                  <a:cs typeface="Calibri" pitchFamily="34" charset="0"/>
                </a:rPr>
                <a:t>Most complicated Port !</a:t>
              </a:r>
            </a:p>
          </p:txBody>
        </p:sp>
        <p:cxnSp>
          <p:nvCxnSpPr>
            <p:cNvPr id="12" name="Straight Connector 11"/>
            <p:cNvCxnSpPr/>
            <p:nvPr/>
          </p:nvCxnSpPr>
          <p:spPr>
            <a:xfrm>
              <a:off x="1828800" y="2971800"/>
              <a:ext cx="6858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2971800"/>
              <a:ext cx="6858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4648200"/>
              <a:ext cx="4572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86400" y="4648200"/>
              <a:ext cx="3810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pic>
        <p:nvPicPr>
          <p:cNvPr id="20" name="Picture 5" descr="8051 Pin Diagram"/>
          <p:cNvPicPr>
            <a:picLocks noChangeAspect="1" noChangeArrowheads="1"/>
          </p:cNvPicPr>
          <p:nvPr/>
        </p:nvPicPr>
        <p:blipFill>
          <a:blip r:embed="rId2" cstate="print"/>
          <a:srcRect/>
          <a:stretch>
            <a:fillRect/>
          </a:stretch>
        </p:blipFill>
        <p:spPr bwMode="auto">
          <a:xfrm>
            <a:off x="7315199" y="152400"/>
            <a:ext cx="4724401" cy="5521404"/>
          </a:xfrm>
          <a:prstGeom prst="rect">
            <a:avLst/>
          </a:prstGeom>
          <a:noFill/>
          <a:ln>
            <a:solidFill>
              <a:srgbClr val="0000FF"/>
            </a:solidFill>
          </a:ln>
        </p:spPr>
      </p:pic>
      <p:sp>
        <p:nvSpPr>
          <p:cNvPr id="21" name="Rounded Rectangle 20"/>
          <p:cNvSpPr/>
          <p:nvPr/>
        </p:nvSpPr>
        <p:spPr>
          <a:xfrm>
            <a:off x="7162800" y="2667000"/>
            <a:ext cx="1752600" cy="1981200"/>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6" name="Google Shape;84;p1"/>
          <p:cNvGrpSpPr/>
          <p:nvPr/>
        </p:nvGrpSpPr>
        <p:grpSpPr>
          <a:xfrm>
            <a:off x="76256" y="112129"/>
            <a:ext cx="685745" cy="6517271"/>
            <a:chOff x="14626" y="14712"/>
            <a:chExt cx="538808" cy="6386089"/>
          </a:xfrm>
        </p:grpSpPr>
        <p:pic>
          <p:nvPicPr>
            <p:cNvPr id="18"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2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strVal val="4*#ppt_w"/>
                                          </p:val>
                                        </p:tav>
                                        <p:tav tm="100000">
                                          <p:val>
                                            <p:strVal val="#ppt_w"/>
                                          </p:val>
                                        </p:tav>
                                      </p:tavLst>
                                    </p:anim>
                                    <p:anim calcmode="lin" valueType="num">
                                      <p:cBhvr>
                                        <p:cTn id="22" dur="500" fill="hold"/>
                                        <p:tgtEl>
                                          <p:spTgt spid="21"/>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iterate type="lt">
                                    <p:tmPct val="0"/>
                                  </p:iterate>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85800"/>
            <a:ext cx="6248400" cy="23774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FF0000"/>
                </a:solidFill>
                <a:latin typeface="Calibri" pitchFamily="34" charset="0"/>
                <a:cs typeface="Calibri" pitchFamily="34" charset="0"/>
              </a:rPr>
              <a:t>Pin 9</a:t>
            </a:r>
            <a:r>
              <a:rPr lang="en-US" sz="2800" dirty="0">
                <a:solidFill>
                  <a:srgbClr val="FF0000"/>
                </a:solidFill>
                <a:latin typeface="Calibri" pitchFamily="34" charset="0"/>
                <a:cs typeface="Calibri" pitchFamily="34" charset="0"/>
              </a:rPr>
              <a:t> − It is a RESET pin, which is used to reset the microcontroller to its initial values. Just like a non </a:t>
            </a:r>
            <a:r>
              <a:rPr lang="en-US" sz="2800" dirty="0" err="1">
                <a:solidFill>
                  <a:srgbClr val="FF0000"/>
                </a:solidFill>
                <a:latin typeface="Calibri" pitchFamily="34" charset="0"/>
                <a:cs typeface="Calibri" pitchFamily="34" charset="0"/>
              </a:rPr>
              <a:t>maskable</a:t>
            </a:r>
            <a:r>
              <a:rPr lang="en-US" sz="2800" dirty="0">
                <a:solidFill>
                  <a:srgbClr val="FF0000"/>
                </a:solidFill>
                <a:latin typeface="Calibri" pitchFamily="34" charset="0"/>
                <a:cs typeface="Calibri" pitchFamily="34" charset="0"/>
              </a:rPr>
              <a:t> interrupt. Active high for 2 machine cycles, PC goes to 0000h.</a:t>
            </a:r>
          </a:p>
        </p:txBody>
      </p:sp>
      <p:pic>
        <p:nvPicPr>
          <p:cNvPr id="10" name="Picture 5" descr="8051 Pin Diagram"/>
          <p:cNvPicPr>
            <a:picLocks noChangeAspect="1" noChangeArrowheads="1"/>
          </p:cNvPicPr>
          <p:nvPr/>
        </p:nvPicPr>
        <p:blipFill>
          <a:blip r:embed="rId2" cstate="print"/>
          <a:srcRect/>
          <a:stretch>
            <a:fillRect/>
          </a:stretch>
        </p:blipFill>
        <p:spPr bwMode="auto">
          <a:xfrm>
            <a:off x="7315199" y="152400"/>
            <a:ext cx="4724401" cy="5521404"/>
          </a:xfrm>
          <a:prstGeom prst="rect">
            <a:avLst/>
          </a:prstGeom>
          <a:noFill/>
          <a:ln>
            <a:solidFill>
              <a:srgbClr val="0000FF"/>
            </a:solidFill>
          </a:ln>
        </p:spPr>
      </p:pic>
      <p:sp>
        <p:nvSpPr>
          <p:cNvPr id="13" name="Rectangle 1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2"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cxnSp>
        <p:nvCxnSpPr>
          <p:cNvPr id="17" name="Straight Arrow Connector 16"/>
          <p:cNvCxnSpPr>
            <a:cxnSpLocks/>
          </p:cNvCxnSpPr>
          <p:nvPr/>
        </p:nvCxnSpPr>
        <p:spPr>
          <a:xfrm rot="10800000">
            <a:off x="8686800" y="2590800"/>
            <a:ext cx="838200" cy="3825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14400" y="3200400"/>
            <a:ext cx="6248400" cy="1143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 40</a:t>
            </a:r>
            <a:r>
              <a:rPr lang="en-US" sz="2800" dirty="0">
                <a:solidFill>
                  <a:srgbClr val="0000FF"/>
                </a:solidFill>
                <a:latin typeface="Calibri" pitchFamily="34" charset="0"/>
                <a:cs typeface="Calibri" pitchFamily="34" charset="0"/>
              </a:rPr>
              <a:t> − This pin is used to provide power supply to the circuit (</a:t>
            </a:r>
            <a:r>
              <a:rPr lang="en-US" sz="2800" dirty="0" err="1">
                <a:solidFill>
                  <a:srgbClr val="0000FF"/>
                </a:solidFill>
                <a:latin typeface="Calibri" pitchFamily="34" charset="0"/>
                <a:cs typeface="Calibri" pitchFamily="34" charset="0"/>
              </a:rPr>
              <a:t>Vcc</a:t>
            </a:r>
            <a:r>
              <a:rPr lang="en-US" sz="2800" dirty="0">
                <a:solidFill>
                  <a:srgbClr val="0000FF"/>
                </a:solidFill>
                <a:latin typeface="Calibri" pitchFamily="34" charset="0"/>
                <a:cs typeface="Calibri" pitchFamily="34" charset="0"/>
              </a:rPr>
              <a:t>)</a:t>
            </a:r>
          </a:p>
        </p:txBody>
      </p:sp>
      <p:cxnSp>
        <p:nvCxnSpPr>
          <p:cNvPr id="19" name="Straight Arrow Connector 18"/>
          <p:cNvCxnSpPr>
            <a:cxnSpLocks/>
          </p:cNvCxnSpPr>
          <p:nvPr/>
        </p:nvCxnSpPr>
        <p:spPr>
          <a:xfrm flipV="1">
            <a:off x="9525000" y="685801"/>
            <a:ext cx="762000" cy="380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1000" fill="hold"/>
                                        <p:tgtEl>
                                          <p:spTgt spid="4"/>
                                        </p:tgtEl>
                                        <p:attrNameLst>
                                          <p:attrName>ppt_x</p:attrName>
                                        </p:attrNameLst>
                                      </p:cBhvr>
                                      <p:tavLst>
                                        <p:tav tm="0">
                                          <p:val>
                                            <p:strVal val="#ppt_x"/>
                                          </p:val>
                                        </p:tav>
                                        <p:tav tm="100000">
                                          <p:val>
                                            <p:strVal val="#ppt_x"/>
                                          </p:val>
                                        </p:tav>
                                      </p:tavLst>
                                    </p:anim>
                                    <p:anim calcmode="lin" valueType="num">
                                      <p:cBhvr additive="base">
                                        <p:cTn id="22" dur="10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4"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ppt_x"/>
                                          </p:val>
                                        </p:tav>
                                        <p:tav tm="100000">
                                          <p:val>
                                            <p:strVal val="#ppt_x"/>
                                          </p:val>
                                        </p:tav>
                                      </p:tavLst>
                                    </p:anim>
                                    <p:anim calcmode="lin" valueType="num">
                                      <p:cBhvr additive="base">
                                        <p:cTn id="32" dur="10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2057400"/>
            <a:ext cx="6324600" cy="99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FF0000"/>
                </a:solidFill>
                <a:latin typeface="Calibri" pitchFamily="34" charset="0"/>
                <a:cs typeface="Calibri" pitchFamily="34" charset="0"/>
              </a:rPr>
              <a:t>Pin 20</a:t>
            </a:r>
            <a:r>
              <a:rPr lang="en-US" sz="2800" dirty="0">
                <a:solidFill>
                  <a:srgbClr val="FF0000"/>
                </a:solidFill>
                <a:latin typeface="Calibri" pitchFamily="34" charset="0"/>
                <a:cs typeface="Calibri" pitchFamily="34" charset="0"/>
              </a:rPr>
              <a:t> − This pin provides the power supply to the circuit. (</a:t>
            </a:r>
            <a:r>
              <a:rPr lang="en-US" sz="2800" dirty="0" err="1">
                <a:solidFill>
                  <a:srgbClr val="FF0000"/>
                </a:solidFill>
                <a:latin typeface="Calibri" pitchFamily="34" charset="0"/>
                <a:cs typeface="Calibri" pitchFamily="34" charset="0"/>
              </a:rPr>
              <a:t>GND</a:t>
            </a:r>
            <a:r>
              <a:rPr lang="en-US" sz="2800" dirty="0">
                <a:solidFill>
                  <a:srgbClr val="FF0000"/>
                </a:solidFill>
                <a:latin typeface="Calibri" pitchFamily="34" charset="0"/>
                <a:cs typeface="Calibri" pitchFamily="34" charset="0"/>
              </a:rPr>
              <a:t>)</a:t>
            </a:r>
            <a:endParaRPr lang="en-US" sz="2800" dirty="0">
              <a:solidFill>
                <a:srgbClr val="0000FF"/>
              </a:solidFill>
              <a:latin typeface="Calibri" pitchFamily="34" charset="0"/>
              <a:cs typeface="Calibri" pitchFamily="34" charset="0"/>
            </a:endParaRPr>
          </a:p>
        </p:txBody>
      </p:sp>
      <p:sp>
        <p:nvSpPr>
          <p:cNvPr id="4" name="Rectangle 3"/>
          <p:cNvSpPr/>
          <p:nvPr/>
        </p:nvSpPr>
        <p:spPr>
          <a:xfrm>
            <a:off x="914400" y="609600"/>
            <a:ext cx="6324600" cy="1295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a:solidFill>
                  <a:srgbClr val="0000FF"/>
                </a:solidFill>
                <a:latin typeface="Calibri" pitchFamily="34" charset="0"/>
                <a:cs typeface="Calibri" pitchFamily="34" charset="0"/>
              </a:rPr>
              <a:t>Pins 18 &amp; 19</a:t>
            </a:r>
            <a:r>
              <a:rPr lang="en-US" sz="2800" dirty="0">
                <a:solidFill>
                  <a:srgbClr val="0000FF"/>
                </a:solidFill>
                <a:latin typeface="Calibri" pitchFamily="34" charset="0"/>
                <a:cs typeface="Calibri" pitchFamily="34" charset="0"/>
              </a:rPr>
              <a:t> − These pins are used for interfacing an external crystal to get the system clock.</a:t>
            </a:r>
            <a:endParaRPr lang="en-US" sz="2800" dirty="0">
              <a:solidFill>
                <a:srgbClr val="FF0000"/>
              </a:solidFill>
              <a:latin typeface="Calibri" pitchFamily="34" charset="0"/>
              <a:cs typeface="Calibri" pitchFamily="34" charset="0"/>
            </a:endParaRPr>
          </a:p>
        </p:txBody>
      </p:sp>
      <p:pic>
        <p:nvPicPr>
          <p:cNvPr id="9" name="Picture 5" descr="8051 Pin Diagram"/>
          <p:cNvPicPr>
            <a:picLocks noChangeAspect="1" noChangeArrowheads="1"/>
          </p:cNvPicPr>
          <p:nvPr/>
        </p:nvPicPr>
        <p:blipFill>
          <a:blip r:embed="rId2" cstate="print"/>
          <a:srcRect/>
          <a:stretch>
            <a:fillRect/>
          </a:stretch>
        </p:blipFill>
        <p:spPr bwMode="auto">
          <a:xfrm>
            <a:off x="7391399" y="152400"/>
            <a:ext cx="4724401" cy="5521404"/>
          </a:xfrm>
          <a:prstGeom prst="rect">
            <a:avLst/>
          </a:prstGeom>
          <a:noFill/>
          <a:ln>
            <a:solidFill>
              <a:srgbClr val="0000FF"/>
            </a:solidFill>
          </a:ln>
        </p:spPr>
      </p:pic>
      <p:sp>
        <p:nvSpPr>
          <p:cNvPr id="10" name="Rounded Rectangle 9"/>
          <p:cNvSpPr/>
          <p:nvPr/>
        </p:nvSpPr>
        <p:spPr>
          <a:xfrm>
            <a:off x="7620000" y="4572000"/>
            <a:ext cx="1295400" cy="838200"/>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2"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1000" fill="hold"/>
                                        <p:tgtEl>
                                          <p:spTgt spid="4"/>
                                        </p:tgtEl>
                                        <p:attrNameLst>
                                          <p:attrName>ppt_x</p:attrName>
                                        </p:attrNameLst>
                                      </p:cBhvr>
                                      <p:tavLst>
                                        <p:tav tm="0">
                                          <p:val>
                                            <p:strVal val="#ppt_x"/>
                                          </p:val>
                                        </p:tav>
                                        <p:tav tm="100000">
                                          <p:val>
                                            <p:strVal val="#ppt_x"/>
                                          </p:val>
                                        </p:tav>
                                      </p:tavLst>
                                    </p:anim>
                                    <p:anim calcmode="lin" valueType="num">
                                      <p:cBhvr additive="base">
                                        <p:cTn id="22" dur="1000" fill="hold"/>
                                        <p:tgtEl>
                                          <p:spTgt spid="4"/>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23"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ppt_w"/>
                                          </p:val>
                                        </p:tav>
                                        <p:tav tm="100000">
                                          <p:val>
                                            <p:strVal val="#ppt_w"/>
                                          </p:val>
                                        </p:tav>
                                      </p:tavLst>
                                    </p:anim>
                                    <p:anim calcmode="lin" valueType="num">
                                      <p:cBhvr>
                                        <p:cTn id="27"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1000" fill="hold"/>
                                        <p:tgtEl>
                                          <p:spTgt spid="29"/>
                                        </p:tgtEl>
                                        <p:attrNameLst>
                                          <p:attrName>ppt_x</p:attrName>
                                        </p:attrNameLst>
                                      </p:cBhvr>
                                      <p:tavLst>
                                        <p:tav tm="0">
                                          <p:val>
                                            <p:strVal val="0-#ppt_w/2"/>
                                          </p:val>
                                        </p:tav>
                                        <p:tav tm="100000">
                                          <p:val>
                                            <p:strVal val="#ppt_x"/>
                                          </p:val>
                                        </p:tav>
                                      </p:tavLst>
                                    </p:anim>
                                    <p:anim calcmode="lin" valueType="num">
                                      <p:cBhvr additive="base">
                                        <p:cTn id="33"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P spid="10"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09600"/>
            <a:ext cx="6172200" cy="480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rgbClr val="FF0000"/>
                </a:solidFill>
                <a:latin typeface="Calibri" pitchFamily="34" charset="0"/>
                <a:cs typeface="Calibri" pitchFamily="34" charset="0"/>
              </a:rPr>
              <a:t>Pin 30 − This is </a:t>
            </a:r>
            <a:r>
              <a:rPr lang="en-US" sz="2400" b="1" dirty="0">
                <a:solidFill>
                  <a:srgbClr val="0000FF"/>
                </a:solidFill>
                <a:latin typeface="Calibri" pitchFamily="34" charset="0"/>
                <a:cs typeface="Calibri" pitchFamily="34" charset="0"/>
              </a:rPr>
              <a:t>ALE</a:t>
            </a:r>
            <a:r>
              <a:rPr lang="en-US" sz="2400" b="1" dirty="0">
                <a:solidFill>
                  <a:srgbClr val="FF0000"/>
                </a:solidFill>
                <a:latin typeface="Calibri" pitchFamily="34" charset="0"/>
                <a:cs typeface="Calibri" pitchFamily="34" charset="0"/>
              </a:rPr>
              <a:t> pin which stands for </a:t>
            </a:r>
            <a:r>
              <a:rPr lang="en-US" sz="2400" b="1" dirty="0">
                <a:solidFill>
                  <a:srgbClr val="0000FF"/>
                </a:solidFill>
                <a:latin typeface="Calibri" pitchFamily="34" charset="0"/>
                <a:cs typeface="Calibri" pitchFamily="34" charset="0"/>
              </a:rPr>
              <a:t>Address Latch Enable.</a:t>
            </a:r>
            <a:r>
              <a:rPr lang="en-US" sz="2400" b="1" dirty="0">
                <a:solidFill>
                  <a:srgbClr val="FF0000"/>
                </a:solidFill>
                <a:latin typeface="Calibri" pitchFamily="34" charset="0"/>
                <a:cs typeface="Calibri" pitchFamily="34" charset="0"/>
              </a:rPr>
              <a:t> </a:t>
            </a:r>
          </a:p>
          <a:p>
            <a:pPr algn="just"/>
            <a:r>
              <a:rPr lang="en-US" sz="2400" b="1" dirty="0">
                <a:solidFill>
                  <a:srgbClr val="FF0000"/>
                </a:solidFill>
                <a:latin typeface="Calibri" pitchFamily="34" charset="0"/>
                <a:cs typeface="Calibri" pitchFamily="34" charset="0"/>
              </a:rPr>
              <a:t>Active low pin. </a:t>
            </a:r>
          </a:p>
          <a:p>
            <a:pPr algn="just"/>
            <a:r>
              <a:rPr lang="en-US" sz="2400" b="1" dirty="0">
                <a:solidFill>
                  <a:srgbClr val="FF0000"/>
                </a:solidFill>
                <a:latin typeface="Calibri" pitchFamily="34" charset="0"/>
                <a:cs typeface="Calibri" pitchFamily="34" charset="0"/>
              </a:rPr>
              <a:t>It is used to </a:t>
            </a:r>
            <a:r>
              <a:rPr lang="en-US" sz="2400" b="1" dirty="0" err="1">
                <a:solidFill>
                  <a:srgbClr val="FF0000"/>
                </a:solidFill>
                <a:latin typeface="Calibri" pitchFamily="34" charset="0"/>
                <a:cs typeface="Calibri" pitchFamily="34" charset="0"/>
              </a:rPr>
              <a:t>demultiplex</a:t>
            </a:r>
            <a:r>
              <a:rPr lang="en-US" sz="2400" b="1" dirty="0">
                <a:solidFill>
                  <a:srgbClr val="FF0000"/>
                </a:solidFill>
                <a:latin typeface="Calibri" pitchFamily="34" charset="0"/>
                <a:cs typeface="Calibri" pitchFamily="34" charset="0"/>
              </a:rPr>
              <a:t> the address-data signal of Port0. </a:t>
            </a:r>
          </a:p>
          <a:p>
            <a:pPr algn="just"/>
            <a:endParaRPr lang="en-US" sz="2400" b="1" dirty="0">
              <a:solidFill>
                <a:srgbClr val="FF0000"/>
              </a:solidFill>
              <a:latin typeface="Calibri" pitchFamily="34" charset="0"/>
              <a:cs typeface="Calibri" pitchFamily="34" charset="0"/>
            </a:endParaRPr>
          </a:p>
          <a:p>
            <a:pPr algn="just"/>
            <a:r>
              <a:rPr lang="en-US" sz="2400" b="1" dirty="0">
                <a:solidFill>
                  <a:srgbClr val="FF0000"/>
                </a:solidFill>
                <a:latin typeface="Calibri" pitchFamily="34" charset="0"/>
                <a:cs typeface="Calibri" pitchFamily="34" charset="0"/>
              </a:rPr>
              <a:t>i.e. decide whether to deal with the </a:t>
            </a:r>
            <a:r>
              <a:rPr lang="en-US" sz="2400" b="1" dirty="0">
                <a:solidFill>
                  <a:srgbClr val="0000FF"/>
                </a:solidFill>
                <a:latin typeface="Calibri" pitchFamily="34" charset="0"/>
                <a:cs typeface="Calibri" pitchFamily="34" charset="0"/>
              </a:rPr>
              <a:t>address</a:t>
            </a:r>
            <a:r>
              <a:rPr lang="en-US" sz="2400" b="1" dirty="0">
                <a:solidFill>
                  <a:srgbClr val="FF0000"/>
                </a:solidFill>
                <a:latin typeface="Calibri" pitchFamily="34" charset="0"/>
                <a:cs typeface="Calibri" pitchFamily="34" charset="0"/>
              </a:rPr>
              <a:t> or the </a:t>
            </a:r>
            <a:r>
              <a:rPr lang="en-US" sz="2400" b="1" dirty="0">
                <a:solidFill>
                  <a:srgbClr val="0000FF"/>
                </a:solidFill>
                <a:latin typeface="Calibri" pitchFamily="34" charset="0"/>
                <a:cs typeface="Calibri" pitchFamily="34" charset="0"/>
              </a:rPr>
              <a:t>data</a:t>
            </a:r>
            <a:r>
              <a:rPr lang="en-US" sz="2400" b="1" dirty="0">
                <a:solidFill>
                  <a:srgbClr val="FF0000"/>
                </a:solidFill>
                <a:latin typeface="Calibri" pitchFamily="34" charset="0"/>
                <a:cs typeface="Calibri" pitchFamily="34" charset="0"/>
              </a:rPr>
              <a:t>. </a:t>
            </a:r>
          </a:p>
          <a:p>
            <a:pPr algn="just"/>
            <a:endParaRPr lang="en-US" sz="2400" b="1" dirty="0">
              <a:solidFill>
                <a:srgbClr val="FF0000"/>
              </a:solidFill>
              <a:latin typeface="Calibri" pitchFamily="34" charset="0"/>
              <a:cs typeface="Calibri" pitchFamily="34" charset="0"/>
            </a:endParaRPr>
          </a:p>
          <a:p>
            <a:pPr algn="just"/>
            <a:r>
              <a:rPr lang="en-US" sz="2400" b="1" dirty="0">
                <a:solidFill>
                  <a:srgbClr val="FF0000"/>
                </a:solidFill>
                <a:latin typeface="Calibri" pitchFamily="34" charset="0"/>
                <a:cs typeface="Calibri" pitchFamily="34" charset="0"/>
              </a:rPr>
              <a:t>ALE = 0 </a:t>
            </a:r>
            <a:r>
              <a:rPr lang="en-US" sz="2400" b="1" dirty="0">
                <a:solidFill>
                  <a:srgbClr val="FF0000"/>
                </a:solidFill>
                <a:latin typeface="Calibri" pitchFamily="34" charset="0"/>
                <a:cs typeface="Calibri" pitchFamily="34" charset="0"/>
                <a:sym typeface="Wingdings" pitchFamily="2" charset="2"/>
              </a:rPr>
              <a:t> P0 will work as data port</a:t>
            </a:r>
          </a:p>
          <a:p>
            <a:pPr algn="just"/>
            <a:r>
              <a:rPr lang="en-US" sz="2400" b="1" dirty="0">
                <a:solidFill>
                  <a:srgbClr val="FF0000"/>
                </a:solidFill>
                <a:latin typeface="Calibri" pitchFamily="34" charset="0"/>
                <a:cs typeface="Calibri" pitchFamily="34" charset="0"/>
                <a:sym typeface="Wingdings" pitchFamily="2" charset="2"/>
              </a:rPr>
              <a:t>ALE = 1  P0 will work as address port </a:t>
            </a:r>
          </a:p>
          <a:p>
            <a:pPr algn="just"/>
            <a:r>
              <a:rPr lang="en-US" sz="2400" b="1" dirty="0">
                <a:solidFill>
                  <a:srgbClr val="FF0000"/>
                </a:solidFill>
                <a:latin typeface="Calibri" pitchFamily="34" charset="0"/>
                <a:cs typeface="Calibri" pitchFamily="34" charset="0"/>
                <a:sym typeface="Wingdings" pitchFamily="2" charset="2"/>
              </a:rPr>
              <a:t>		(lower 8 bits)</a:t>
            </a:r>
            <a:endParaRPr lang="en-US" sz="2400" b="1" dirty="0">
              <a:solidFill>
                <a:srgbClr val="FF0000"/>
              </a:solidFill>
              <a:latin typeface="Calibri" pitchFamily="34" charset="0"/>
              <a:cs typeface="Calibri" pitchFamily="34" charset="0"/>
            </a:endParaRPr>
          </a:p>
        </p:txBody>
      </p:sp>
      <p:pic>
        <p:nvPicPr>
          <p:cNvPr id="9" name="Picture 5" descr="8051 Pin Diagram"/>
          <p:cNvPicPr>
            <a:picLocks noChangeAspect="1" noChangeArrowheads="1"/>
          </p:cNvPicPr>
          <p:nvPr/>
        </p:nvPicPr>
        <p:blipFill>
          <a:blip r:embed="rId2" cstate="print"/>
          <a:srcRect/>
          <a:stretch>
            <a:fillRect/>
          </a:stretch>
        </p:blipFill>
        <p:spPr bwMode="auto">
          <a:xfrm>
            <a:off x="7315200" y="152400"/>
            <a:ext cx="4724401" cy="5521404"/>
          </a:xfrm>
          <a:prstGeom prst="rect">
            <a:avLst/>
          </a:prstGeom>
          <a:noFill/>
          <a:ln>
            <a:solidFill>
              <a:srgbClr val="0000FF"/>
            </a:solidFill>
          </a:ln>
        </p:spPr>
      </p:pic>
      <p:cxnSp>
        <p:nvCxnSpPr>
          <p:cNvPr id="12" name="Straight Arrow Connector 11"/>
          <p:cNvCxnSpPr/>
          <p:nvPr/>
        </p:nvCxnSpPr>
        <p:spPr>
          <a:xfrm>
            <a:off x="9372600" y="3048000"/>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0" name="Google Shape;84;p1"/>
          <p:cNvGrpSpPr/>
          <p:nvPr/>
        </p:nvGrpSpPr>
        <p:grpSpPr>
          <a:xfrm>
            <a:off x="76256" y="112129"/>
            <a:ext cx="685745" cy="6517271"/>
            <a:chOff x="14626" y="14712"/>
            <a:chExt cx="538808" cy="6386089"/>
          </a:xfrm>
        </p:grpSpPr>
        <p:pic>
          <p:nvPicPr>
            <p:cNvPr id="11"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4"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5"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6" name="Freeform 15"/>
          <p:cNvSpPr/>
          <p:nvPr/>
        </p:nvSpPr>
        <p:spPr>
          <a:xfrm>
            <a:off x="9517380" y="1767840"/>
            <a:ext cx="815340" cy="1280160"/>
          </a:xfrm>
          <a:custGeom>
            <a:avLst/>
            <a:gdLst>
              <a:gd name="connsiteX0" fmla="*/ 815340 w 815340"/>
              <a:gd name="connsiteY0" fmla="*/ 1280160 h 1280160"/>
              <a:gd name="connsiteX1" fmla="*/ 22860 w 815340"/>
              <a:gd name="connsiteY1" fmla="*/ 762000 h 1280160"/>
              <a:gd name="connsiteX2" fmla="*/ 678180 w 815340"/>
              <a:gd name="connsiteY2" fmla="*/ 45720 h 1280160"/>
              <a:gd name="connsiteX3" fmla="*/ 678180 w 815340"/>
              <a:gd name="connsiteY3" fmla="*/ 45720 h 1280160"/>
              <a:gd name="connsiteX4" fmla="*/ 754380 w 815340"/>
              <a:gd name="connsiteY4" fmla="*/ 0 h 128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340" h="1280160">
                <a:moveTo>
                  <a:pt x="815340" y="1280160"/>
                </a:moveTo>
                <a:cubicBezTo>
                  <a:pt x="430530" y="1123950"/>
                  <a:pt x="45720" y="967740"/>
                  <a:pt x="22860" y="762000"/>
                </a:cubicBezTo>
                <a:cubicBezTo>
                  <a:pt x="0" y="556260"/>
                  <a:pt x="678180" y="45720"/>
                  <a:pt x="678180" y="45720"/>
                </a:cubicBezTo>
                <a:lnTo>
                  <a:pt x="678180" y="45720"/>
                </a:lnTo>
                <a:lnTo>
                  <a:pt x="754380" y="0"/>
                </a:lnTo>
              </a:path>
            </a:pathLst>
          </a:cu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219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4">
                                            <p:bg/>
                                          </p:spTgt>
                                        </p:tgtEl>
                                        <p:attrNameLst>
                                          <p:attrName>style.visibility</p:attrName>
                                        </p:attrNameLst>
                                      </p:cBhvr>
                                      <p:to>
                                        <p:strVal val="visible"/>
                                      </p:to>
                                    </p:set>
                                    <p:anim calcmode="lin" valueType="num">
                                      <p:cBhvr additive="base">
                                        <p:cTn id="26" dur="1000" fill="hold"/>
                                        <p:tgtEl>
                                          <p:spTgt spid="4">
                                            <p:bg/>
                                          </p:spTgt>
                                        </p:tgtEl>
                                        <p:attrNameLst>
                                          <p:attrName>ppt_x</p:attrName>
                                        </p:attrNameLst>
                                      </p:cBhvr>
                                      <p:tavLst>
                                        <p:tav tm="0">
                                          <p:val>
                                            <p:strVal val="#ppt_x"/>
                                          </p:val>
                                        </p:tav>
                                        <p:tav tm="100000">
                                          <p:val>
                                            <p:strVal val="#ppt_x"/>
                                          </p:val>
                                        </p:tav>
                                      </p:tavLst>
                                    </p:anim>
                                    <p:anim calcmode="lin" valueType="num">
                                      <p:cBhvr additive="base">
                                        <p:cTn id="27" dur="1000" fill="hold"/>
                                        <p:tgtEl>
                                          <p:spTgt spid="4">
                                            <p:bg/>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 calcmode="lin" valueType="num">
                                      <p:cBhvr additive="base">
                                        <p:cTn id="3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 calcmode="lin" valueType="num">
                                      <p:cBhvr additive="base">
                                        <p:cTn id="3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 calcmode="lin" valueType="num">
                                      <p:cBhvr additive="base">
                                        <p:cTn id="4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 calcmode="lin" valueType="num">
                                      <p:cBhvr additive="base">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1" dur="10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additive="base">
                                        <p:cTn id="6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additive="base">
                                        <p:cTn id="6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8" dur="1000" fill="hold"/>
                                        <p:tgtEl>
                                          <p:spTgt spid="4">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additive="base">
                                        <p:cTn id="7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74" dur="1000" fill="hold"/>
                                        <p:tgtEl>
                                          <p:spTgt spid="4">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animBg="1"/>
      <p:bldP spid="13"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sp>
        <p:nvSpPr>
          <p:cNvPr id="5" name="Rectangle 4"/>
          <p:cNvSpPr/>
          <p:nvPr/>
        </p:nvSpPr>
        <p:spPr>
          <a:xfrm>
            <a:off x="914400" y="609600"/>
            <a:ext cx="6324600" cy="5334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3600"/>
              </a:lnSpc>
            </a:pPr>
            <a:r>
              <a:rPr lang="en-US" sz="2400" b="1" dirty="0">
                <a:solidFill>
                  <a:srgbClr val="0000FF"/>
                </a:solidFill>
                <a:latin typeface="Calibri" pitchFamily="34" charset="0"/>
                <a:cs typeface="Calibri" pitchFamily="34" charset="0"/>
              </a:rPr>
              <a:t>Pin 31 − 8051 has 4 KB on chip ROM and 128 Bytes of RAM.</a:t>
            </a:r>
          </a:p>
          <a:p>
            <a:pPr algn="just">
              <a:lnSpc>
                <a:spcPts val="3600"/>
              </a:lnSpc>
            </a:pPr>
            <a:r>
              <a:rPr lang="en-US" sz="2400" b="1" dirty="0">
                <a:solidFill>
                  <a:srgbClr val="0000FF"/>
                </a:solidFill>
                <a:latin typeface="Calibri" pitchFamily="34" charset="0"/>
                <a:cs typeface="Calibri" pitchFamily="34" charset="0"/>
              </a:rPr>
              <a:t>This is </a:t>
            </a:r>
            <a:r>
              <a:rPr lang="en-US" sz="2400" b="1" dirty="0">
                <a:solidFill>
                  <a:srgbClr val="FF0000"/>
                </a:solidFill>
                <a:latin typeface="Calibri" pitchFamily="34" charset="0"/>
                <a:cs typeface="Calibri" pitchFamily="34" charset="0"/>
              </a:rPr>
              <a:t>EA</a:t>
            </a:r>
            <a:r>
              <a:rPr lang="en-US" sz="2400" b="1" dirty="0">
                <a:solidFill>
                  <a:srgbClr val="0000FF"/>
                </a:solidFill>
                <a:latin typeface="Calibri" pitchFamily="34" charset="0"/>
                <a:cs typeface="Calibri" pitchFamily="34" charset="0"/>
              </a:rPr>
              <a:t> pin which stands for </a:t>
            </a:r>
            <a:r>
              <a:rPr lang="en-US" sz="2400" b="1" dirty="0">
                <a:solidFill>
                  <a:srgbClr val="FF0000"/>
                </a:solidFill>
                <a:latin typeface="Calibri" pitchFamily="34" charset="0"/>
                <a:cs typeface="Calibri" pitchFamily="34" charset="0"/>
              </a:rPr>
              <a:t>External Access</a:t>
            </a:r>
            <a:r>
              <a:rPr lang="en-US" sz="2400" b="1" dirty="0">
                <a:solidFill>
                  <a:srgbClr val="0000FF"/>
                </a:solidFill>
                <a:latin typeface="Calibri" pitchFamily="34" charset="0"/>
                <a:cs typeface="Calibri" pitchFamily="34" charset="0"/>
              </a:rPr>
              <a:t> input. </a:t>
            </a:r>
          </a:p>
          <a:p>
            <a:pPr algn="just">
              <a:lnSpc>
                <a:spcPts val="3600"/>
              </a:lnSpc>
            </a:pPr>
            <a:r>
              <a:rPr lang="en-US" sz="2400" b="1" dirty="0">
                <a:solidFill>
                  <a:srgbClr val="0000FF"/>
                </a:solidFill>
                <a:latin typeface="Calibri" pitchFamily="34" charset="0"/>
                <a:cs typeface="Calibri" pitchFamily="34" charset="0"/>
              </a:rPr>
              <a:t>It is used to enable/disable the external memory interfacing. Allows CPU to read data from external memories. </a:t>
            </a:r>
          </a:p>
          <a:p>
            <a:pPr algn="just">
              <a:lnSpc>
                <a:spcPts val="3600"/>
              </a:lnSpc>
            </a:pPr>
            <a:r>
              <a:rPr lang="en-US" sz="2400" b="1" dirty="0">
                <a:solidFill>
                  <a:srgbClr val="0000FF"/>
                </a:solidFill>
                <a:latin typeface="Calibri" pitchFamily="34" charset="0"/>
                <a:cs typeface="Calibri" pitchFamily="34" charset="0"/>
              </a:rPr>
              <a:t>When externally held low (EA = 0, </a:t>
            </a:r>
            <a:r>
              <a:rPr lang="en-US" sz="2400" b="1" dirty="0" err="1">
                <a:solidFill>
                  <a:srgbClr val="0000FF"/>
                </a:solidFill>
                <a:latin typeface="Calibri" pitchFamily="34" charset="0"/>
                <a:cs typeface="Calibri" pitchFamily="34" charset="0"/>
              </a:rPr>
              <a:t>GND</a:t>
            </a:r>
            <a:r>
              <a:rPr lang="en-US" sz="2400" b="1" dirty="0">
                <a:solidFill>
                  <a:srgbClr val="0000FF"/>
                </a:solidFill>
                <a:latin typeface="Calibri" pitchFamily="34" charset="0"/>
                <a:cs typeface="Calibri" pitchFamily="34" charset="0"/>
              </a:rPr>
              <a:t>), allows access to external memory. </a:t>
            </a:r>
          </a:p>
          <a:p>
            <a:pPr algn="just">
              <a:lnSpc>
                <a:spcPts val="3600"/>
              </a:lnSpc>
            </a:pPr>
            <a:r>
              <a:rPr lang="en-US" sz="2400" b="1" dirty="0">
                <a:solidFill>
                  <a:srgbClr val="0000FF"/>
                </a:solidFill>
                <a:latin typeface="Calibri" pitchFamily="34" charset="0"/>
                <a:cs typeface="Calibri" pitchFamily="34" charset="0"/>
              </a:rPr>
              <a:t>If EA = 1 (</a:t>
            </a:r>
            <a:r>
              <a:rPr lang="en-US" sz="2400" b="1" dirty="0" err="1">
                <a:solidFill>
                  <a:srgbClr val="0000FF"/>
                </a:solidFill>
                <a:latin typeface="Calibri" pitchFamily="34" charset="0"/>
                <a:cs typeface="Calibri" pitchFamily="34" charset="0"/>
              </a:rPr>
              <a:t>Vcc</a:t>
            </a:r>
            <a:r>
              <a:rPr lang="en-US" sz="2400" b="1" dirty="0">
                <a:solidFill>
                  <a:srgbClr val="0000FF"/>
                </a:solidFill>
                <a:latin typeface="Calibri" pitchFamily="34" charset="0"/>
                <a:cs typeface="Calibri" pitchFamily="34" charset="0"/>
              </a:rPr>
              <a:t>), only internal ROM can be accessed. </a:t>
            </a:r>
          </a:p>
        </p:txBody>
      </p:sp>
      <p:pic>
        <p:nvPicPr>
          <p:cNvPr id="9" name="Picture 5" descr="8051 Pin Diagram"/>
          <p:cNvPicPr>
            <a:picLocks noChangeAspect="1" noChangeArrowheads="1"/>
          </p:cNvPicPr>
          <p:nvPr/>
        </p:nvPicPr>
        <p:blipFill>
          <a:blip r:embed="rId2" cstate="print"/>
          <a:srcRect/>
          <a:stretch>
            <a:fillRect/>
          </a:stretch>
        </p:blipFill>
        <p:spPr bwMode="auto">
          <a:xfrm>
            <a:off x="7391399" y="76200"/>
            <a:ext cx="4724401" cy="5521404"/>
          </a:xfrm>
          <a:prstGeom prst="rect">
            <a:avLst/>
          </a:prstGeom>
          <a:noFill/>
          <a:ln>
            <a:solidFill>
              <a:srgbClr val="0000FF"/>
            </a:solidFill>
          </a:ln>
        </p:spPr>
      </p:pic>
      <p:cxnSp>
        <p:nvCxnSpPr>
          <p:cNvPr id="10" name="Straight Arrow Connector 9"/>
          <p:cNvCxnSpPr/>
          <p:nvPr/>
        </p:nvCxnSpPr>
        <p:spPr>
          <a:xfrm>
            <a:off x="9448799" y="2743200"/>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extLst>
      <p:ext uri="{BB962C8B-B14F-4D97-AF65-F5344CB8AC3E}">
        <p14:creationId xmlns:p14="http://schemas.microsoft.com/office/powerpoint/2010/main" val="95219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anim calcmode="lin" valueType="num">
                                      <p:cBhvr additive="base">
                                        <p:cTn id="13" dur="1000" fill="hold"/>
                                        <p:tgtEl>
                                          <p:spTgt spid="5">
                                            <p:bg/>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iterate type="lt">
                                    <p:tmPct val="5000"/>
                                  </p:iterate>
                                  <p:childTnLst>
                                    <p:set>
                                      <p:cBhvr>
                                        <p:cTn id="48" dur="1" fill="hold">
                                          <p:stCondLst>
                                            <p:cond delay="0"/>
                                          </p:stCondLst>
                                        </p:cTn>
                                        <p:tgtEl>
                                          <p:spTgt spid="9"/>
                                        </p:tgtEl>
                                        <p:attrNameLst>
                                          <p:attrName>style.visibility</p:attrName>
                                        </p:attrNameLst>
                                      </p:cBhvr>
                                      <p:to>
                                        <p:strVal val="visible"/>
                                      </p:to>
                                    </p:set>
                                    <p:anim calcmode="lin" valueType="num">
                                      <p:cBhvr>
                                        <p:cTn id="49" dur="1000" fill="hold"/>
                                        <p:tgtEl>
                                          <p:spTgt spid="9"/>
                                        </p:tgtEl>
                                        <p:attrNameLst>
                                          <p:attrName>ppt_w</p:attrName>
                                        </p:attrNameLst>
                                      </p:cBhvr>
                                      <p:tavLst>
                                        <p:tav tm="0">
                                          <p:val>
                                            <p:fltVal val="0"/>
                                          </p:val>
                                        </p:tav>
                                        <p:tav tm="100000">
                                          <p:val>
                                            <p:strVal val="#ppt_w"/>
                                          </p:val>
                                        </p:tav>
                                      </p:tavLst>
                                    </p:anim>
                                    <p:anim calcmode="lin" valueType="num">
                                      <p:cBhvr>
                                        <p:cTn id="50" dur="1000" fill="hold"/>
                                        <p:tgtEl>
                                          <p:spTgt spid="9"/>
                                        </p:tgtEl>
                                        <p:attrNameLst>
                                          <p:attrName>ppt_h</p:attrName>
                                        </p:attrNameLst>
                                      </p:cBhvr>
                                      <p:tavLst>
                                        <p:tav tm="0">
                                          <p:val>
                                            <p:fltVal val="0"/>
                                          </p:val>
                                        </p:tav>
                                        <p:tav tm="100000">
                                          <p:val>
                                            <p:strVal val="#ppt_h"/>
                                          </p:val>
                                        </p:tav>
                                      </p:tavLst>
                                    </p:anim>
                                    <p:anim calcmode="lin" valueType="num">
                                      <p:cBhvr>
                                        <p:cTn id="51" dur="1000" fill="hold"/>
                                        <p:tgtEl>
                                          <p:spTgt spid="9"/>
                                        </p:tgtEl>
                                        <p:attrNameLst>
                                          <p:attrName>style.rotation</p:attrName>
                                        </p:attrNameLst>
                                      </p:cBhvr>
                                      <p:tavLst>
                                        <p:tav tm="0">
                                          <p:val>
                                            <p:fltVal val="90"/>
                                          </p:val>
                                        </p:tav>
                                        <p:tav tm="100000">
                                          <p:val>
                                            <p:fltVal val="0"/>
                                          </p:val>
                                        </p:tav>
                                      </p:tavLst>
                                    </p:anim>
                                    <p:animEffect transition="in" filter="fade">
                                      <p:cBhvr>
                                        <p:cTn id="52" dur="1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bldLvl="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219200" y="152400"/>
            <a:ext cx="8077200" cy="5334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features of 8051 micro-controller</a:t>
            </a:r>
          </a:p>
        </p:txBody>
      </p:sp>
      <p:sp>
        <p:nvSpPr>
          <p:cNvPr id="6" name="Rectangle 5"/>
          <p:cNvSpPr/>
          <p:nvPr/>
        </p:nvSpPr>
        <p:spPr>
          <a:xfrm>
            <a:off x="1219200" y="838200"/>
            <a:ext cx="9601200" cy="5334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buFont typeface="Wingdings" pitchFamily="2" charset="2"/>
              <a:buChar char="ü"/>
            </a:pPr>
            <a:r>
              <a:rPr lang="en-US" sz="2400" b="1" dirty="0">
                <a:solidFill>
                  <a:srgbClr val="FF0000"/>
                </a:solidFill>
                <a:latin typeface="Calibri" pitchFamily="34" charset="0"/>
                <a:cs typeface="Calibri" pitchFamily="34" charset="0"/>
              </a:rPr>
              <a:t> 4KB bytes on-chip program memory (ROM)</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128 bytes on-chip data memory (RAM)</a:t>
            </a:r>
          </a:p>
          <a:p>
            <a:pPr>
              <a:lnSpc>
                <a:spcPts val="3200"/>
              </a:lnSpc>
              <a:buFont typeface="Wingdings" pitchFamily="2" charset="2"/>
              <a:buChar char="ü"/>
            </a:pPr>
            <a:r>
              <a:rPr lang="en-US" sz="2400" b="1" dirty="0">
                <a:solidFill>
                  <a:srgbClr val="FF0000"/>
                </a:solidFill>
                <a:latin typeface="Calibri" pitchFamily="34" charset="0"/>
                <a:cs typeface="Calibri" pitchFamily="34" charset="0"/>
              </a:rPr>
              <a:t> Four register banks</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128 user defined software flags</a:t>
            </a:r>
          </a:p>
          <a:p>
            <a:pPr>
              <a:lnSpc>
                <a:spcPts val="3200"/>
              </a:lnSpc>
              <a:buFont typeface="Wingdings" pitchFamily="2" charset="2"/>
              <a:buChar char="ü"/>
            </a:pPr>
            <a:r>
              <a:rPr lang="en-US" sz="2400" b="1" dirty="0">
                <a:solidFill>
                  <a:srgbClr val="FF0000"/>
                </a:solidFill>
                <a:latin typeface="Calibri" pitchFamily="34" charset="0"/>
                <a:cs typeface="Calibri" pitchFamily="34" charset="0"/>
              </a:rPr>
              <a:t> 8-bit bidirectional data bus</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16-bit unidirectional address bus</a:t>
            </a:r>
          </a:p>
          <a:p>
            <a:pPr>
              <a:lnSpc>
                <a:spcPts val="3200"/>
              </a:lnSpc>
              <a:buFont typeface="Wingdings" pitchFamily="2" charset="2"/>
              <a:buChar char="ü"/>
            </a:pPr>
            <a:r>
              <a:rPr lang="en-US" sz="2400" b="1" dirty="0">
                <a:solidFill>
                  <a:srgbClr val="FF0000"/>
                </a:solidFill>
                <a:latin typeface="Calibri" pitchFamily="34" charset="0"/>
                <a:cs typeface="Calibri" pitchFamily="34" charset="0"/>
              </a:rPr>
              <a:t> 32 general purpose registers each of 8-bit</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16 bit Timers (usually 2, but may have more or less)</a:t>
            </a:r>
          </a:p>
          <a:p>
            <a:pPr>
              <a:lnSpc>
                <a:spcPts val="3200"/>
              </a:lnSpc>
              <a:buFont typeface="Wingdings" pitchFamily="2" charset="2"/>
              <a:buChar char="ü"/>
            </a:pPr>
            <a:r>
              <a:rPr lang="en-US" sz="2400" b="1" dirty="0">
                <a:solidFill>
                  <a:srgbClr val="FF0000"/>
                </a:solidFill>
                <a:latin typeface="Calibri" pitchFamily="34" charset="0"/>
                <a:cs typeface="Calibri" pitchFamily="34" charset="0"/>
              </a:rPr>
              <a:t> Three internal and two external Interrupts</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Four 8-bit ports,(short model have two 8-bit ports)</a:t>
            </a:r>
          </a:p>
          <a:p>
            <a:pPr>
              <a:lnSpc>
                <a:spcPts val="3200"/>
              </a:lnSpc>
              <a:buFont typeface="Wingdings" pitchFamily="2" charset="2"/>
              <a:buChar char="ü"/>
            </a:pPr>
            <a:r>
              <a:rPr lang="en-US" sz="2400" b="1" dirty="0">
                <a:solidFill>
                  <a:srgbClr val="FF0000"/>
                </a:solidFill>
                <a:latin typeface="Calibri" pitchFamily="34" charset="0"/>
                <a:cs typeface="Calibri" pitchFamily="34" charset="0"/>
              </a:rPr>
              <a:t> 16-bit program counter and data pointer</a:t>
            </a:r>
          </a:p>
          <a:p>
            <a:pPr>
              <a:lnSpc>
                <a:spcPts val="3200"/>
              </a:lnSpc>
              <a:buFont typeface="Wingdings" pitchFamily="2" charset="2"/>
              <a:buChar char="ü"/>
            </a:pPr>
            <a:r>
              <a:rPr lang="en-US" sz="2400" b="1" dirty="0">
                <a:solidFill>
                  <a:srgbClr val="0000FF"/>
                </a:solidFill>
                <a:latin typeface="Calibri" pitchFamily="34" charset="0"/>
                <a:cs typeface="Calibri" pitchFamily="34" charset="0"/>
              </a:rPr>
              <a:t> 8051 may also have special features such as </a:t>
            </a:r>
            <a:r>
              <a:rPr lang="en-US" sz="2400" b="1" dirty="0" err="1">
                <a:solidFill>
                  <a:srgbClr val="0000FF"/>
                </a:solidFill>
                <a:latin typeface="Calibri" pitchFamily="34" charset="0"/>
                <a:cs typeface="Calibri" pitchFamily="34" charset="0"/>
              </a:rPr>
              <a:t>UARTs</a:t>
            </a:r>
            <a:r>
              <a:rPr lang="en-US" sz="2400" b="1" dirty="0">
                <a:solidFill>
                  <a:srgbClr val="0000FF"/>
                </a:solidFill>
                <a:latin typeface="Calibri" pitchFamily="34" charset="0"/>
                <a:cs typeface="Calibri" pitchFamily="34" charset="0"/>
              </a:rPr>
              <a:t>, ADC, Op-amp, etc.</a:t>
            </a: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1000" fill="hold"/>
                                        <p:tgtEl>
                                          <p:spTgt spid="6">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1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1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10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10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10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10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 calcmode="lin" valueType="num">
                                      <p:cBhvr additive="base">
                                        <p:cTn id="67" dur="10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 calcmode="lin" valueType="num">
                                      <p:cBhvr additive="base">
                                        <p:cTn id="73" dur="10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anim calcmode="lin" valueType="num">
                                      <p:cBhvr additive="base">
                                        <p:cTn id="79" dur="10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609600"/>
            <a:ext cx="6324600" cy="480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rgbClr val="0000FF"/>
                </a:solidFill>
                <a:latin typeface="Calibri" pitchFamily="34" charset="0"/>
                <a:cs typeface="Calibri" pitchFamily="34" charset="0"/>
              </a:rPr>
              <a:t>Pin 29 − This is </a:t>
            </a:r>
            <a:r>
              <a:rPr lang="en-US" sz="2400" b="1" dirty="0" err="1">
                <a:solidFill>
                  <a:srgbClr val="FF0000"/>
                </a:solidFill>
                <a:latin typeface="Calibri" pitchFamily="34" charset="0"/>
                <a:cs typeface="Calibri" pitchFamily="34" charset="0"/>
              </a:rPr>
              <a:t>PSEN</a:t>
            </a:r>
            <a:r>
              <a:rPr lang="en-US" sz="2400" b="1" dirty="0">
                <a:solidFill>
                  <a:srgbClr val="0000FF"/>
                </a:solidFill>
                <a:latin typeface="Calibri" pitchFamily="34" charset="0"/>
                <a:cs typeface="Calibri" pitchFamily="34" charset="0"/>
              </a:rPr>
              <a:t> pin which stands for </a:t>
            </a:r>
            <a:r>
              <a:rPr lang="en-US" sz="2400" b="1" dirty="0">
                <a:solidFill>
                  <a:srgbClr val="FF0000"/>
                </a:solidFill>
                <a:latin typeface="Calibri" pitchFamily="34" charset="0"/>
                <a:cs typeface="Calibri" pitchFamily="34" charset="0"/>
              </a:rPr>
              <a:t>Program Store Enable.</a:t>
            </a:r>
            <a:r>
              <a:rPr lang="en-US" sz="2400" b="1" dirty="0">
                <a:solidFill>
                  <a:srgbClr val="0000FF"/>
                </a:solidFill>
                <a:latin typeface="Calibri" pitchFamily="34" charset="0"/>
                <a:cs typeface="Calibri" pitchFamily="34" charset="0"/>
              </a:rPr>
              <a:t> </a:t>
            </a:r>
          </a:p>
          <a:p>
            <a:pPr algn="just"/>
            <a:r>
              <a:rPr lang="en-US" sz="2400" b="1" dirty="0">
                <a:solidFill>
                  <a:srgbClr val="0000FF"/>
                </a:solidFill>
                <a:latin typeface="Calibri" pitchFamily="34" charset="0"/>
                <a:cs typeface="Calibri" pitchFamily="34" charset="0"/>
              </a:rPr>
              <a:t>It is used to read a signal from the external program memory. Active low pin. </a:t>
            </a:r>
          </a:p>
          <a:p>
            <a:pPr algn="just"/>
            <a:endParaRPr lang="en-US" sz="2400" b="1" dirty="0">
              <a:solidFill>
                <a:srgbClr val="0000FF"/>
              </a:solidFill>
              <a:latin typeface="Calibri" pitchFamily="34" charset="0"/>
              <a:cs typeface="Calibri" pitchFamily="34" charset="0"/>
            </a:endParaRPr>
          </a:p>
          <a:p>
            <a:pPr algn="just"/>
            <a:r>
              <a:rPr lang="en-US" sz="2400" b="1" dirty="0">
                <a:solidFill>
                  <a:srgbClr val="0000FF"/>
                </a:solidFill>
                <a:latin typeface="Calibri" pitchFamily="34" charset="0"/>
                <a:cs typeface="Calibri" pitchFamily="34" charset="0"/>
              </a:rPr>
              <a:t>Maximum of 64 KB external ROM can be connected. </a:t>
            </a:r>
            <a:r>
              <a:rPr lang="en-US" sz="2400" b="1" dirty="0">
                <a:solidFill>
                  <a:srgbClr val="FF0000"/>
                </a:solidFill>
                <a:latin typeface="Calibri" pitchFamily="34" charset="0"/>
                <a:cs typeface="Calibri" pitchFamily="34" charset="0"/>
              </a:rPr>
              <a:t>(Why ?)</a:t>
            </a:r>
          </a:p>
          <a:p>
            <a:pPr algn="just"/>
            <a:endParaRPr lang="en-US" sz="2400" b="1" dirty="0">
              <a:solidFill>
                <a:srgbClr val="0000FF"/>
              </a:solidFill>
              <a:latin typeface="Calibri" pitchFamily="34" charset="0"/>
              <a:cs typeface="Calibri" pitchFamily="34" charset="0"/>
            </a:endParaRPr>
          </a:p>
          <a:p>
            <a:pPr algn="just"/>
            <a:r>
              <a:rPr lang="en-US" sz="2400" b="1" dirty="0">
                <a:solidFill>
                  <a:srgbClr val="0000FF"/>
                </a:solidFill>
                <a:latin typeface="Calibri" pitchFamily="34" charset="0"/>
                <a:cs typeface="Calibri" pitchFamily="34" charset="0"/>
              </a:rPr>
              <a:t>Pin 31 (EA) should be made low to get access to the external ROM. </a:t>
            </a:r>
          </a:p>
          <a:p>
            <a:pPr algn="just"/>
            <a:r>
              <a:rPr lang="en-US" sz="2400" b="1" dirty="0">
                <a:solidFill>
                  <a:srgbClr val="0000FF"/>
                </a:solidFill>
                <a:latin typeface="Calibri" pitchFamily="34" charset="0"/>
                <a:cs typeface="Calibri" pitchFamily="34" charset="0"/>
              </a:rPr>
              <a:t>When PSEN (Pin 29) = 0, the external ROM  will get activated for its own access and execution.</a:t>
            </a:r>
          </a:p>
        </p:txBody>
      </p:sp>
      <p:pic>
        <p:nvPicPr>
          <p:cNvPr id="8" name="Picture 5" descr="8051 Pin Diagram"/>
          <p:cNvPicPr>
            <a:picLocks noChangeAspect="1" noChangeArrowheads="1"/>
          </p:cNvPicPr>
          <p:nvPr/>
        </p:nvPicPr>
        <p:blipFill>
          <a:blip r:embed="rId2" cstate="print"/>
          <a:srcRect/>
          <a:stretch>
            <a:fillRect/>
          </a:stretch>
        </p:blipFill>
        <p:spPr bwMode="auto">
          <a:xfrm>
            <a:off x="7391400" y="117396"/>
            <a:ext cx="4648201" cy="5521404"/>
          </a:xfrm>
          <a:prstGeom prst="rect">
            <a:avLst/>
          </a:prstGeom>
          <a:noFill/>
          <a:ln>
            <a:solidFill>
              <a:srgbClr val="0000FF"/>
            </a:solidFill>
          </a:ln>
        </p:spPr>
      </p:pic>
      <p:cxnSp>
        <p:nvCxnSpPr>
          <p:cNvPr id="9" name="Straight Arrow Connector 8"/>
          <p:cNvCxnSpPr/>
          <p:nvPr/>
        </p:nvCxnSpPr>
        <p:spPr>
          <a:xfrm>
            <a:off x="9448799" y="3275012"/>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14400" y="76200"/>
            <a:ext cx="4419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Pin description of 8051</a:t>
            </a:r>
          </a:p>
        </p:txBody>
      </p:sp>
      <p:grpSp>
        <p:nvGrpSpPr>
          <p:cNvPr id="11" name="Google Shape;84;p1"/>
          <p:cNvGrpSpPr/>
          <p:nvPr/>
        </p:nvGrpSpPr>
        <p:grpSpPr>
          <a:xfrm>
            <a:off x="76256" y="112129"/>
            <a:ext cx="685745" cy="6517271"/>
            <a:chOff x="14626" y="14712"/>
            <a:chExt cx="538808" cy="6386089"/>
          </a:xfrm>
        </p:grpSpPr>
        <p:pic>
          <p:nvPicPr>
            <p:cNvPr id="12"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3"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4"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
                                            <p:bg/>
                                          </p:spTgt>
                                        </p:tgtEl>
                                        <p:attrNameLst>
                                          <p:attrName>style.visibility</p:attrName>
                                        </p:attrNameLst>
                                      </p:cBhvr>
                                      <p:to>
                                        <p:strVal val="visible"/>
                                      </p:to>
                                    </p:set>
                                    <p:anim calcmode="lin" valueType="num">
                                      <p:cBhvr additive="base">
                                        <p:cTn id="26"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27" dur="10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 calcmode="lin" valueType="num">
                                      <p:cBhvr additive="base">
                                        <p:cTn id="32"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9">
                                            <p:txEl>
                                              <p:pRg st="1" end="1"/>
                                            </p:txEl>
                                          </p:spTgt>
                                        </p:tgtEl>
                                        <p:attrNameLst>
                                          <p:attrName>style.visibility</p:attrName>
                                        </p:attrNameLst>
                                      </p:cBhvr>
                                      <p:to>
                                        <p:strVal val="visible"/>
                                      </p:to>
                                    </p:set>
                                    <p:anim calcmode="lin" valueType="num">
                                      <p:cBhvr additive="base">
                                        <p:cTn id="38"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39" dur="10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9">
                                            <p:txEl>
                                              <p:pRg st="3" end="3"/>
                                            </p:txEl>
                                          </p:spTgt>
                                        </p:tgtEl>
                                        <p:attrNameLst>
                                          <p:attrName>style.visibility</p:attrName>
                                        </p:attrNameLst>
                                      </p:cBhvr>
                                      <p:to>
                                        <p:strVal val="visible"/>
                                      </p:to>
                                    </p:set>
                                    <p:anim calcmode="lin" valueType="num">
                                      <p:cBhvr additive="base">
                                        <p:cTn id="44"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9">
                                            <p:txEl>
                                              <p:pRg st="5" end="5"/>
                                            </p:txEl>
                                          </p:spTgt>
                                        </p:tgtEl>
                                        <p:attrNameLst>
                                          <p:attrName>style.visibility</p:attrName>
                                        </p:attrNameLst>
                                      </p:cBhvr>
                                      <p:to>
                                        <p:strVal val="visible"/>
                                      </p:to>
                                    </p:set>
                                    <p:anim calcmode="lin" valueType="num">
                                      <p:cBhvr additive="base">
                                        <p:cTn id="50" dur="10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51" dur="1000" fill="hold"/>
                                        <p:tgtEl>
                                          <p:spTgt spid="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9">
                                            <p:txEl>
                                              <p:pRg st="6" end="6"/>
                                            </p:txEl>
                                          </p:spTgt>
                                        </p:tgtEl>
                                        <p:attrNameLst>
                                          <p:attrName>style.visibility</p:attrName>
                                        </p:attrNameLst>
                                      </p:cBhvr>
                                      <p:to>
                                        <p:strVal val="visible"/>
                                      </p:to>
                                    </p:set>
                                    <p:anim calcmode="lin" valueType="num">
                                      <p:cBhvr additive="base">
                                        <p:cTn id="56" dur="10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57" dur="1000" fill="hold"/>
                                        <p:tgtEl>
                                          <p:spTgt spid="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152400"/>
            <a:ext cx="5867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itchFamily="18" charset="0"/>
              </a:rPr>
              <a:t>Port Configuration of 8051</a:t>
            </a:r>
          </a:p>
        </p:txBody>
      </p:sp>
      <p:graphicFrame>
        <p:nvGraphicFramePr>
          <p:cNvPr id="4" name="Table 3"/>
          <p:cNvGraphicFramePr>
            <a:graphicFrameLocks noGrp="1"/>
          </p:cNvGraphicFramePr>
          <p:nvPr/>
        </p:nvGraphicFramePr>
        <p:xfrm>
          <a:off x="1981200" y="914400"/>
          <a:ext cx="8610601" cy="1967523"/>
        </p:xfrm>
        <a:graphic>
          <a:graphicData uri="http://schemas.openxmlformats.org/drawingml/2006/table">
            <a:tbl>
              <a:tblPr firstRow="1" bandRow="1">
                <a:tableStyleId>{5C22544A-7EE6-4342-B048-85BDC9FD1C3A}</a:tableStyleId>
              </a:tblPr>
              <a:tblGrid>
                <a:gridCol w="885202">
                  <a:extLst>
                    <a:ext uri="{9D8B030D-6E8A-4147-A177-3AD203B41FA5}">
                      <a16:colId xmlns:a16="http://schemas.microsoft.com/office/drawing/2014/main" val="20000"/>
                    </a:ext>
                  </a:extLst>
                </a:gridCol>
                <a:gridCol w="1405692">
                  <a:extLst>
                    <a:ext uri="{9D8B030D-6E8A-4147-A177-3AD203B41FA5}">
                      <a16:colId xmlns:a16="http://schemas.microsoft.com/office/drawing/2014/main" val="20001"/>
                    </a:ext>
                  </a:extLst>
                </a:gridCol>
                <a:gridCol w="1579927">
                  <a:extLst>
                    <a:ext uri="{9D8B030D-6E8A-4147-A177-3AD203B41FA5}">
                      <a16:colId xmlns:a16="http://schemas.microsoft.com/office/drawing/2014/main" val="20002"/>
                    </a:ext>
                  </a:extLst>
                </a:gridCol>
                <a:gridCol w="4739780">
                  <a:extLst>
                    <a:ext uri="{9D8B030D-6E8A-4147-A177-3AD203B41FA5}">
                      <a16:colId xmlns:a16="http://schemas.microsoft.com/office/drawing/2014/main" val="20003"/>
                    </a:ext>
                  </a:extLst>
                </a:gridCol>
              </a:tblGrid>
              <a:tr h="1046480">
                <a:tc>
                  <a:txBody>
                    <a:bodyPr/>
                    <a:lstStyle/>
                    <a:p>
                      <a:pPr algn="ctr"/>
                      <a:r>
                        <a:rPr lang="en-US" sz="2400" dirty="0">
                          <a:solidFill>
                            <a:srgbClr val="0000FF"/>
                          </a:solidFill>
                        </a:rPr>
                        <a:t>Port no.</a:t>
                      </a:r>
                    </a:p>
                  </a:txBody>
                  <a:tcPr anchor="ctr">
                    <a:solidFill>
                      <a:srgbClr val="FF99FF"/>
                    </a:solidFill>
                  </a:tcPr>
                </a:tc>
                <a:tc>
                  <a:txBody>
                    <a:bodyPr/>
                    <a:lstStyle/>
                    <a:p>
                      <a:pPr algn="ctr"/>
                      <a:r>
                        <a:rPr lang="en-US" sz="2400" dirty="0">
                          <a:solidFill>
                            <a:srgbClr val="0000FF"/>
                          </a:solidFill>
                        </a:rPr>
                        <a:t>Pin </a:t>
                      </a:r>
                    </a:p>
                    <a:p>
                      <a:pPr algn="ctr"/>
                      <a:r>
                        <a:rPr lang="en-US" sz="2400" dirty="0">
                          <a:solidFill>
                            <a:srgbClr val="0000FF"/>
                          </a:solidFill>
                        </a:rPr>
                        <a:t>nos.</a:t>
                      </a:r>
                    </a:p>
                  </a:txBody>
                  <a:tcPr anchor="ctr">
                    <a:solidFill>
                      <a:srgbClr val="FF99FF"/>
                    </a:solidFill>
                  </a:tcPr>
                </a:tc>
                <a:tc>
                  <a:txBody>
                    <a:bodyPr/>
                    <a:lstStyle/>
                    <a:p>
                      <a:pPr algn="ctr"/>
                      <a:r>
                        <a:rPr lang="en-US" sz="2400" dirty="0">
                          <a:solidFill>
                            <a:srgbClr val="0000FF"/>
                          </a:solidFill>
                        </a:rPr>
                        <a:t>Basic</a:t>
                      </a:r>
                      <a:r>
                        <a:rPr lang="en-US" sz="2400" baseline="0" dirty="0">
                          <a:solidFill>
                            <a:srgbClr val="0000FF"/>
                          </a:solidFill>
                        </a:rPr>
                        <a:t> i/o function</a:t>
                      </a:r>
                      <a:endParaRPr lang="en-US" sz="2400" dirty="0">
                        <a:solidFill>
                          <a:srgbClr val="0000FF"/>
                        </a:solidFill>
                      </a:endParaRPr>
                    </a:p>
                  </a:txBody>
                  <a:tcPr anchor="ctr">
                    <a:solidFill>
                      <a:srgbClr val="FF99FF"/>
                    </a:solidFill>
                  </a:tcPr>
                </a:tc>
                <a:tc>
                  <a:txBody>
                    <a:bodyPr/>
                    <a:lstStyle/>
                    <a:p>
                      <a:pPr algn="ctr"/>
                      <a:r>
                        <a:rPr lang="en-US" sz="2400" dirty="0">
                          <a:solidFill>
                            <a:srgbClr val="0000FF"/>
                          </a:solidFill>
                        </a:rPr>
                        <a:t>Additional features</a:t>
                      </a:r>
                    </a:p>
                  </a:txBody>
                  <a:tcPr anchor="ctr">
                    <a:solidFill>
                      <a:srgbClr val="FF99FF"/>
                    </a:solidFill>
                  </a:tcPr>
                </a:tc>
                <a:extLst>
                  <a:ext uri="{0D108BD9-81ED-4DB2-BD59-A6C34878D82A}">
                    <a16:rowId xmlns:a16="http://schemas.microsoft.com/office/drawing/2014/main" val="10000"/>
                  </a:ext>
                </a:extLst>
              </a:tr>
              <a:tr h="9210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rgbClr val="0000FF"/>
                          </a:solidFill>
                          <a:latin typeface="Calibri" pitchFamily="34" charset="0"/>
                          <a:cs typeface="Calibri" pitchFamily="34" charset="0"/>
                        </a:rPr>
                        <a:t>0 </a:t>
                      </a:r>
                      <a:endParaRPr lang="en-US" sz="2400" b="0" dirty="0">
                        <a:solidFill>
                          <a:srgbClr val="0000FF"/>
                        </a:solidFill>
                      </a:endParaRPr>
                    </a:p>
                    <a:p>
                      <a:pPr algn="ctr"/>
                      <a:endParaRPr lang="en-US" sz="2400" b="0" dirty="0">
                        <a:solidFill>
                          <a:srgbClr val="0000FF"/>
                        </a:solidFill>
                      </a:endParaRPr>
                    </a:p>
                  </a:txBody>
                  <a:tcPr>
                    <a:solidFill>
                      <a:schemeClr val="accent4">
                        <a:lumMod val="20000"/>
                        <a:lumOff val="80000"/>
                      </a:schemeClr>
                    </a:solidFill>
                  </a:tcPr>
                </a:tc>
                <a:tc>
                  <a:txBody>
                    <a:bodyPr/>
                    <a:lstStyle/>
                    <a:p>
                      <a:pPr algn="ctr"/>
                      <a:r>
                        <a:rPr lang="en-US" sz="2400" b="0" dirty="0">
                          <a:solidFill>
                            <a:srgbClr val="0000FF"/>
                          </a:solidFill>
                          <a:latin typeface="Calibri" pitchFamily="34" charset="0"/>
                          <a:cs typeface="Calibri" pitchFamily="34" charset="0"/>
                        </a:rPr>
                        <a:t>32 to 39</a:t>
                      </a:r>
                      <a:endParaRPr lang="en-US" sz="2400" b="0" dirty="0">
                        <a:solidFill>
                          <a:srgbClr val="0000FF"/>
                        </a:solidFill>
                      </a:endParaRPr>
                    </a:p>
                  </a:txBody>
                  <a:tcPr>
                    <a:solidFill>
                      <a:schemeClr val="accent4">
                        <a:lumMod val="20000"/>
                        <a:lumOff val="80000"/>
                      </a:schemeClr>
                    </a:solidFill>
                  </a:tcPr>
                </a:tc>
                <a:tc>
                  <a:txBody>
                    <a:bodyPr/>
                    <a:lstStyle/>
                    <a:p>
                      <a:pPr algn="ctr"/>
                      <a:r>
                        <a:rPr lang="en-US" sz="2400" b="0" dirty="0">
                          <a:solidFill>
                            <a:srgbClr val="0000FF"/>
                          </a:solidFill>
                        </a:rPr>
                        <a:t>Yes</a:t>
                      </a:r>
                    </a:p>
                  </a:txBody>
                  <a:tcPr>
                    <a:solidFill>
                      <a:schemeClr val="accent4">
                        <a:lumMod val="20000"/>
                        <a:lumOff val="80000"/>
                      </a:schemeClr>
                    </a:solidFill>
                  </a:tcPr>
                </a:tc>
                <a:tc>
                  <a:txBody>
                    <a:bodyPr/>
                    <a:lstStyle/>
                    <a:p>
                      <a:pPr algn="l"/>
                      <a:r>
                        <a:rPr lang="en-US" sz="2400" b="0" dirty="0">
                          <a:solidFill>
                            <a:srgbClr val="0000FF"/>
                          </a:solidFill>
                          <a:latin typeface="Calibri" pitchFamily="34" charset="0"/>
                          <a:cs typeface="Calibri" pitchFamily="34" charset="0"/>
                        </a:rPr>
                        <a:t>Lower order address bus and data bus signals can be multiplexed</a:t>
                      </a:r>
                      <a:endParaRPr lang="en-US" sz="2400" b="0"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981200" y="2895600"/>
          <a:ext cx="8610601" cy="642456"/>
        </p:xfrm>
        <a:graphic>
          <a:graphicData uri="http://schemas.openxmlformats.org/drawingml/2006/table">
            <a:tbl>
              <a:tblPr firstRow="1" bandRow="1">
                <a:tableStyleId>{5C22544A-7EE6-4342-B048-85BDC9FD1C3A}</a:tableStyleId>
              </a:tblPr>
              <a:tblGrid>
                <a:gridCol w="885202">
                  <a:extLst>
                    <a:ext uri="{9D8B030D-6E8A-4147-A177-3AD203B41FA5}">
                      <a16:colId xmlns:a16="http://schemas.microsoft.com/office/drawing/2014/main" val="20000"/>
                    </a:ext>
                  </a:extLst>
                </a:gridCol>
                <a:gridCol w="1405692">
                  <a:extLst>
                    <a:ext uri="{9D8B030D-6E8A-4147-A177-3AD203B41FA5}">
                      <a16:colId xmlns:a16="http://schemas.microsoft.com/office/drawing/2014/main" val="20001"/>
                    </a:ext>
                  </a:extLst>
                </a:gridCol>
                <a:gridCol w="1579927">
                  <a:extLst>
                    <a:ext uri="{9D8B030D-6E8A-4147-A177-3AD203B41FA5}">
                      <a16:colId xmlns:a16="http://schemas.microsoft.com/office/drawing/2014/main" val="20002"/>
                    </a:ext>
                  </a:extLst>
                </a:gridCol>
                <a:gridCol w="4739780">
                  <a:extLst>
                    <a:ext uri="{9D8B030D-6E8A-4147-A177-3AD203B41FA5}">
                      <a16:colId xmlns:a16="http://schemas.microsoft.com/office/drawing/2014/main" val="20003"/>
                    </a:ext>
                  </a:extLst>
                </a:gridCol>
              </a:tblGrid>
              <a:tr h="642456">
                <a:tc>
                  <a:txBody>
                    <a:bodyPr/>
                    <a:lstStyle/>
                    <a:p>
                      <a:pPr algn="ctr"/>
                      <a:r>
                        <a:rPr lang="en-US" sz="2400" b="0" dirty="0">
                          <a:solidFill>
                            <a:srgbClr val="FF0000"/>
                          </a:solidFill>
                          <a:latin typeface="Calibri" pitchFamily="34" charset="0"/>
                          <a:cs typeface="Calibri" pitchFamily="34" charset="0"/>
                        </a:rPr>
                        <a:t>1 </a:t>
                      </a:r>
                      <a:endParaRPr lang="en-US" sz="2400" b="0" dirty="0">
                        <a:solidFill>
                          <a:srgbClr val="FF0000"/>
                        </a:solidFill>
                      </a:endParaRPr>
                    </a:p>
                  </a:txBody>
                  <a:tcPr>
                    <a:solidFill>
                      <a:srgbClr val="99CCFF"/>
                    </a:solidFill>
                  </a:tcPr>
                </a:tc>
                <a:tc>
                  <a:txBody>
                    <a:bodyPr/>
                    <a:lstStyle/>
                    <a:p>
                      <a:pPr algn="ctr"/>
                      <a:r>
                        <a:rPr lang="en-US" sz="2400" b="0" dirty="0">
                          <a:solidFill>
                            <a:srgbClr val="FF0000"/>
                          </a:solidFill>
                          <a:latin typeface="Calibri" pitchFamily="34" charset="0"/>
                          <a:cs typeface="Calibri" pitchFamily="34" charset="0"/>
                        </a:rPr>
                        <a:t>1 to 8</a:t>
                      </a:r>
                      <a:endParaRPr lang="en-US" sz="2400" b="0" dirty="0">
                        <a:solidFill>
                          <a:srgbClr val="FF0000"/>
                        </a:solidFill>
                      </a:endParaRPr>
                    </a:p>
                  </a:txBody>
                  <a:tcPr>
                    <a:solidFill>
                      <a:srgbClr val="99CCFF"/>
                    </a:solidFill>
                  </a:tcPr>
                </a:tc>
                <a:tc>
                  <a:txBody>
                    <a:bodyPr/>
                    <a:lstStyle/>
                    <a:p>
                      <a:pPr algn="ctr"/>
                      <a:r>
                        <a:rPr lang="en-US" sz="2400" b="0" dirty="0">
                          <a:solidFill>
                            <a:srgbClr val="FF0000"/>
                          </a:solidFill>
                        </a:rPr>
                        <a:t>Yes</a:t>
                      </a:r>
                    </a:p>
                  </a:txBody>
                  <a:tcPr>
                    <a:solidFill>
                      <a:srgbClr val="99CCFF"/>
                    </a:solidFill>
                  </a:tcPr>
                </a:tc>
                <a:tc>
                  <a:txBody>
                    <a:bodyPr/>
                    <a:lstStyle/>
                    <a:p>
                      <a:pPr algn="l"/>
                      <a:r>
                        <a:rPr lang="en-US" sz="2400" b="0" dirty="0">
                          <a:solidFill>
                            <a:srgbClr val="FF0000"/>
                          </a:solidFill>
                        </a:rPr>
                        <a:t>Nothing – only i/o</a:t>
                      </a:r>
                    </a:p>
                  </a:txBody>
                  <a:tcPr>
                    <a:solidFill>
                      <a:srgbClr val="99CCFF"/>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981200" y="3574757"/>
          <a:ext cx="8610601" cy="921043"/>
        </p:xfrm>
        <a:graphic>
          <a:graphicData uri="http://schemas.openxmlformats.org/drawingml/2006/table">
            <a:tbl>
              <a:tblPr firstRow="1" bandRow="1">
                <a:tableStyleId>{5C22544A-7EE6-4342-B048-85BDC9FD1C3A}</a:tableStyleId>
              </a:tblPr>
              <a:tblGrid>
                <a:gridCol w="885202">
                  <a:extLst>
                    <a:ext uri="{9D8B030D-6E8A-4147-A177-3AD203B41FA5}">
                      <a16:colId xmlns:a16="http://schemas.microsoft.com/office/drawing/2014/main" val="20000"/>
                    </a:ext>
                  </a:extLst>
                </a:gridCol>
                <a:gridCol w="1405692">
                  <a:extLst>
                    <a:ext uri="{9D8B030D-6E8A-4147-A177-3AD203B41FA5}">
                      <a16:colId xmlns:a16="http://schemas.microsoft.com/office/drawing/2014/main" val="20001"/>
                    </a:ext>
                  </a:extLst>
                </a:gridCol>
                <a:gridCol w="1579927">
                  <a:extLst>
                    <a:ext uri="{9D8B030D-6E8A-4147-A177-3AD203B41FA5}">
                      <a16:colId xmlns:a16="http://schemas.microsoft.com/office/drawing/2014/main" val="20002"/>
                    </a:ext>
                  </a:extLst>
                </a:gridCol>
                <a:gridCol w="4739780">
                  <a:extLst>
                    <a:ext uri="{9D8B030D-6E8A-4147-A177-3AD203B41FA5}">
                      <a16:colId xmlns:a16="http://schemas.microsoft.com/office/drawing/2014/main" val="20003"/>
                    </a:ext>
                  </a:extLst>
                </a:gridCol>
              </a:tblGrid>
              <a:tr h="921043">
                <a:tc>
                  <a:txBody>
                    <a:bodyPr/>
                    <a:lstStyle/>
                    <a:p>
                      <a:pPr algn="ctr"/>
                      <a:r>
                        <a:rPr lang="en-US" sz="2400" b="0" dirty="0">
                          <a:solidFill>
                            <a:srgbClr val="0000FF"/>
                          </a:solidFill>
                          <a:latin typeface="Calibri" pitchFamily="34" charset="0"/>
                          <a:cs typeface="Calibri" pitchFamily="34" charset="0"/>
                        </a:rPr>
                        <a:t>2</a:t>
                      </a:r>
                      <a:endParaRPr lang="en-US" sz="2400" b="0" dirty="0">
                        <a:solidFill>
                          <a:srgbClr val="0000FF"/>
                        </a:solidFill>
                      </a:endParaRPr>
                    </a:p>
                  </a:txBody>
                  <a:tcPr>
                    <a:solidFill>
                      <a:schemeClr val="accent4">
                        <a:lumMod val="20000"/>
                        <a:lumOff val="80000"/>
                      </a:schemeClr>
                    </a:solidFill>
                  </a:tcPr>
                </a:tc>
                <a:tc>
                  <a:txBody>
                    <a:bodyPr/>
                    <a:lstStyle/>
                    <a:p>
                      <a:pPr algn="ctr"/>
                      <a:r>
                        <a:rPr lang="en-US" sz="2400" b="0" dirty="0">
                          <a:solidFill>
                            <a:srgbClr val="0000FF"/>
                          </a:solidFill>
                          <a:latin typeface="Calibri" pitchFamily="34" charset="0"/>
                          <a:cs typeface="Calibri" pitchFamily="34" charset="0"/>
                        </a:rPr>
                        <a:t>21 to 28</a:t>
                      </a:r>
                      <a:endParaRPr lang="en-US" sz="2400" b="0" dirty="0">
                        <a:solidFill>
                          <a:srgbClr val="0000FF"/>
                        </a:solidFill>
                      </a:endParaRPr>
                    </a:p>
                  </a:txBody>
                  <a:tcPr>
                    <a:solidFill>
                      <a:schemeClr val="accent4">
                        <a:lumMod val="20000"/>
                        <a:lumOff val="80000"/>
                      </a:schemeClr>
                    </a:solidFill>
                  </a:tcPr>
                </a:tc>
                <a:tc>
                  <a:txBody>
                    <a:bodyPr/>
                    <a:lstStyle/>
                    <a:p>
                      <a:pPr algn="ctr"/>
                      <a:r>
                        <a:rPr lang="en-US" sz="2400" b="0" dirty="0">
                          <a:solidFill>
                            <a:srgbClr val="0000FF"/>
                          </a:solidFill>
                        </a:rPr>
                        <a:t>Yes</a:t>
                      </a:r>
                    </a:p>
                  </a:txBody>
                  <a:tcPr>
                    <a:solidFill>
                      <a:schemeClr val="accent4">
                        <a:lumMod val="20000"/>
                        <a:lumOff val="80000"/>
                      </a:schemeClr>
                    </a:solidFill>
                  </a:tcPr>
                </a:tc>
                <a:tc>
                  <a:txBody>
                    <a:bodyPr/>
                    <a:lstStyle/>
                    <a:p>
                      <a:pPr algn="l"/>
                      <a:r>
                        <a:rPr lang="en-US" sz="2400" b="0" dirty="0">
                          <a:solidFill>
                            <a:srgbClr val="0000FF"/>
                          </a:solidFill>
                          <a:latin typeface="Calibri" pitchFamily="34" charset="0"/>
                          <a:cs typeface="Calibri" pitchFamily="34" charset="0"/>
                        </a:rPr>
                        <a:t>Higher order address bus signals can be multiplexed</a:t>
                      </a:r>
                      <a:endParaRPr lang="en-US" sz="2400" b="0" dirty="0">
                        <a:solidFill>
                          <a:srgbClr val="0000FF"/>
                        </a:solidFill>
                      </a:endParaRPr>
                    </a:p>
                  </a:txBody>
                  <a:tcPr>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981200" y="4495801"/>
          <a:ext cx="8610601" cy="1600200"/>
        </p:xfrm>
        <a:graphic>
          <a:graphicData uri="http://schemas.openxmlformats.org/drawingml/2006/table">
            <a:tbl>
              <a:tblPr firstRow="1" bandRow="1">
                <a:tableStyleId>{5C22544A-7EE6-4342-B048-85BDC9FD1C3A}</a:tableStyleId>
              </a:tblPr>
              <a:tblGrid>
                <a:gridCol w="885202">
                  <a:extLst>
                    <a:ext uri="{9D8B030D-6E8A-4147-A177-3AD203B41FA5}">
                      <a16:colId xmlns:a16="http://schemas.microsoft.com/office/drawing/2014/main" val="20000"/>
                    </a:ext>
                  </a:extLst>
                </a:gridCol>
                <a:gridCol w="1405692">
                  <a:extLst>
                    <a:ext uri="{9D8B030D-6E8A-4147-A177-3AD203B41FA5}">
                      <a16:colId xmlns:a16="http://schemas.microsoft.com/office/drawing/2014/main" val="20001"/>
                    </a:ext>
                  </a:extLst>
                </a:gridCol>
                <a:gridCol w="1579927">
                  <a:extLst>
                    <a:ext uri="{9D8B030D-6E8A-4147-A177-3AD203B41FA5}">
                      <a16:colId xmlns:a16="http://schemas.microsoft.com/office/drawing/2014/main" val="20002"/>
                    </a:ext>
                  </a:extLst>
                </a:gridCol>
                <a:gridCol w="4739780">
                  <a:extLst>
                    <a:ext uri="{9D8B030D-6E8A-4147-A177-3AD203B41FA5}">
                      <a16:colId xmlns:a16="http://schemas.microsoft.com/office/drawing/2014/main" val="20003"/>
                    </a:ext>
                  </a:extLst>
                </a:gridCol>
              </a:tblGrid>
              <a:tr h="1600200">
                <a:tc>
                  <a:txBody>
                    <a:bodyPr/>
                    <a:lstStyle/>
                    <a:p>
                      <a:pPr algn="ctr"/>
                      <a:r>
                        <a:rPr lang="en-US" sz="2400" b="0" dirty="0">
                          <a:solidFill>
                            <a:srgbClr val="FF0000"/>
                          </a:solidFill>
                          <a:latin typeface="Calibri" pitchFamily="34" charset="0"/>
                          <a:cs typeface="Calibri" pitchFamily="34" charset="0"/>
                        </a:rPr>
                        <a:t>3 </a:t>
                      </a:r>
                      <a:endParaRPr lang="en-US" sz="2400" b="0" dirty="0">
                        <a:solidFill>
                          <a:srgbClr val="FF0000"/>
                        </a:solidFill>
                      </a:endParaRPr>
                    </a:p>
                  </a:txBody>
                  <a:tcPr>
                    <a:solidFill>
                      <a:srgbClr val="99CCFF"/>
                    </a:solidFill>
                  </a:tcPr>
                </a:tc>
                <a:tc>
                  <a:txBody>
                    <a:bodyPr/>
                    <a:lstStyle/>
                    <a:p>
                      <a:pPr algn="ctr"/>
                      <a:r>
                        <a:rPr lang="en-US" sz="2400" b="0" dirty="0">
                          <a:solidFill>
                            <a:srgbClr val="FF0000"/>
                          </a:solidFill>
                          <a:latin typeface="Calibri" pitchFamily="34" charset="0"/>
                          <a:cs typeface="Calibri" pitchFamily="34" charset="0"/>
                        </a:rPr>
                        <a:t>10 to 17</a:t>
                      </a:r>
                      <a:endParaRPr lang="en-US" sz="2400" b="0" dirty="0">
                        <a:solidFill>
                          <a:srgbClr val="FF0000"/>
                        </a:solidFill>
                      </a:endParaRPr>
                    </a:p>
                  </a:txBody>
                  <a:tcPr>
                    <a:solidFill>
                      <a:srgbClr val="99CCFF"/>
                    </a:solidFill>
                  </a:tcPr>
                </a:tc>
                <a:tc>
                  <a:txBody>
                    <a:bodyPr/>
                    <a:lstStyle/>
                    <a:p>
                      <a:pPr algn="ctr"/>
                      <a:r>
                        <a:rPr lang="en-US" sz="2400" b="0" dirty="0">
                          <a:solidFill>
                            <a:srgbClr val="FF0000"/>
                          </a:solidFill>
                        </a:rPr>
                        <a:t>Yes</a:t>
                      </a:r>
                    </a:p>
                  </a:txBody>
                  <a:tcPr>
                    <a:solidFill>
                      <a:srgbClr val="99CCFF"/>
                    </a:solidFill>
                  </a:tcPr>
                </a:tc>
                <a:tc>
                  <a:txBody>
                    <a:bodyPr/>
                    <a:lstStyle/>
                    <a:p>
                      <a:pPr algn="l"/>
                      <a:r>
                        <a:rPr lang="en-US" sz="2400" b="0" dirty="0">
                          <a:solidFill>
                            <a:srgbClr val="FF0000"/>
                          </a:solidFill>
                          <a:latin typeface="Calibri" pitchFamily="34" charset="0"/>
                          <a:cs typeface="Calibri" pitchFamily="34" charset="0"/>
                        </a:rPr>
                        <a:t>Can</a:t>
                      </a:r>
                      <a:r>
                        <a:rPr lang="en-US" sz="2400" b="0" baseline="0" dirty="0">
                          <a:solidFill>
                            <a:srgbClr val="FF0000"/>
                          </a:solidFill>
                          <a:latin typeface="Calibri" pitchFamily="34" charset="0"/>
                          <a:cs typeface="Calibri" pitchFamily="34" charset="0"/>
                        </a:rPr>
                        <a:t> be used for </a:t>
                      </a:r>
                      <a:r>
                        <a:rPr lang="en-US" sz="2400" b="0" dirty="0">
                          <a:solidFill>
                            <a:srgbClr val="FF0000"/>
                          </a:solidFill>
                          <a:latin typeface="Calibri" pitchFamily="34" charset="0"/>
                          <a:cs typeface="Calibri" pitchFamily="34" charset="0"/>
                        </a:rPr>
                        <a:t>Interrupts, timer input, External memory read and write, serial communication signals like </a:t>
                      </a:r>
                      <a:r>
                        <a:rPr lang="en-US" sz="2400" b="0" dirty="0" err="1">
                          <a:solidFill>
                            <a:srgbClr val="FF0000"/>
                          </a:solidFill>
                          <a:latin typeface="Calibri" pitchFamily="34" charset="0"/>
                          <a:cs typeface="Calibri" pitchFamily="34" charset="0"/>
                        </a:rPr>
                        <a:t>RXD</a:t>
                      </a:r>
                      <a:r>
                        <a:rPr lang="en-US" sz="2400" b="0" dirty="0">
                          <a:solidFill>
                            <a:srgbClr val="FF0000"/>
                          </a:solidFill>
                          <a:latin typeface="Calibri" pitchFamily="34" charset="0"/>
                          <a:cs typeface="Calibri" pitchFamily="34" charset="0"/>
                        </a:rPr>
                        <a:t>, </a:t>
                      </a:r>
                      <a:r>
                        <a:rPr lang="en-US" sz="2400" b="0" dirty="0" err="1">
                          <a:solidFill>
                            <a:srgbClr val="FF0000"/>
                          </a:solidFill>
                          <a:latin typeface="Calibri" pitchFamily="34" charset="0"/>
                          <a:cs typeface="Calibri" pitchFamily="34" charset="0"/>
                        </a:rPr>
                        <a:t>TXD</a:t>
                      </a:r>
                      <a:r>
                        <a:rPr lang="en-US" sz="2400" b="0" dirty="0">
                          <a:solidFill>
                            <a:srgbClr val="FF0000"/>
                          </a:solidFill>
                          <a:latin typeface="Calibri" pitchFamily="34" charset="0"/>
                          <a:cs typeface="Calibri" pitchFamily="34" charset="0"/>
                        </a:rPr>
                        <a:t>.</a:t>
                      </a:r>
                      <a:endParaRPr lang="en-US" sz="2400" b="0" dirty="0">
                        <a:solidFill>
                          <a:srgbClr val="FF0000"/>
                        </a:solidFill>
                      </a:endParaRPr>
                    </a:p>
                  </a:txBody>
                  <a:tcPr>
                    <a:solidFill>
                      <a:srgbClr val="99CCFF"/>
                    </a:solidFill>
                  </a:tcPr>
                </a:tc>
                <a:extLst>
                  <a:ext uri="{0D108BD9-81ED-4DB2-BD59-A6C34878D82A}">
                    <a16:rowId xmlns:a16="http://schemas.microsoft.com/office/drawing/2014/main" val="10000"/>
                  </a:ext>
                </a:extLst>
              </a:tr>
            </a:tbl>
          </a:graphicData>
        </a:graphic>
      </p:graphicFrame>
      <p:grpSp>
        <p:nvGrpSpPr>
          <p:cNvPr id="12" name="Google Shape;84;p1"/>
          <p:cNvGrpSpPr/>
          <p:nvPr/>
        </p:nvGrpSpPr>
        <p:grpSpPr>
          <a:xfrm>
            <a:off x="76256" y="112129"/>
            <a:ext cx="685745" cy="6517271"/>
            <a:chOff x="14626" y="14712"/>
            <a:chExt cx="538808" cy="6386089"/>
          </a:xfrm>
        </p:grpSpPr>
        <p:pic>
          <p:nvPicPr>
            <p:cNvPr id="13"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4"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5"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1+#ppt_w/2"/>
                                          </p:val>
                                        </p:tav>
                                        <p:tav tm="100000">
                                          <p:val>
                                            <p:strVal val="#ppt_x"/>
                                          </p:val>
                                        </p:tav>
                                      </p:tavLst>
                                    </p:anim>
                                    <p:anim calcmode="lin" valueType="num">
                                      <p:cBhvr additive="base">
                                        <p:cTn id="14"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1+#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fill="hold"/>
                                        <p:tgtEl>
                                          <p:spTgt spid="7"/>
                                        </p:tgtEl>
                                        <p:attrNameLst>
                                          <p:attrName>ppt_x</p:attrName>
                                        </p:attrNameLst>
                                      </p:cBhvr>
                                      <p:tavLst>
                                        <p:tav tm="0">
                                          <p:val>
                                            <p:strVal val="1+#ppt_w/2"/>
                                          </p:val>
                                        </p:tav>
                                        <p:tav tm="100000">
                                          <p:val>
                                            <p:strVal val="#ppt_x"/>
                                          </p:val>
                                        </p:tav>
                                      </p:tavLst>
                                    </p:anim>
                                    <p:anim calcmode="lin" valueType="num">
                                      <p:cBhvr additive="base">
                                        <p:cTn id="3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9" name="Picture 2" descr="C:\Users\Devashree\Desktop\MuC kit 2.jpg"/>
          <p:cNvPicPr>
            <a:picLocks noChangeAspect="1" noChangeArrowheads="1"/>
          </p:cNvPicPr>
          <p:nvPr/>
        </p:nvPicPr>
        <p:blipFill>
          <a:blip r:embed="rId3" cstate="print"/>
          <a:srcRect/>
          <a:stretch>
            <a:fillRect/>
          </a:stretch>
        </p:blipFill>
        <p:spPr bwMode="auto">
          <a:xfrm>
            <a:off x="914400" y="304800"/>
            <a:ext cx="5057544" cy="3219450"/>
          </a:xfrm>
          <a:prstGeom prst="rect">
            <a:avLst/>
          </a:prstGeom>
          <a:noFill/>
          <a:ln>
            <a:solidFill>
              <a:srgbClr val="0000FF"/>
            </a:solidFill>
          </a:ln>
        </p:spPr>
      </p:pic>
      <p:pic>
        <p:nvPicPr>
          <p:cNvPr id="1026" name="Picture 2" descr="D:\Harshavardhan\datafolder\hmksave\hmk vit\VIT 2018-20\AY 20202021 New Robotics Course\02 MAR 20202021 Second Term May 2021 onwards\Images\MuC 8051. board 2png.png"/>
          <p:cNvPicPr>
            <a:picLocks noChangeAspect="1" noChangeArrowheads="1"/>
          </p:cNvPicPr>
          <p:nvPr/>
        </p:nvPicPr>
        <p:blipFill>
          <a:blip r:embed="rId4" cstate="print"/>
          <a:srcRect/>
          <a:stretch>
            <a:fillRect/>
          </a:stretch>
        </p:blipFill>
        <p:spPr bwMode="auto">
          <a:xfrm>
            <a:off x="870857" y="3657600"/>
            <a:ext cx="6444343" cy="2819400"/>
          </a:xfrm>
          <a:prstGeom prst="rect">
            <a:avLst/>
          </a:prstGeom>
          <a:noFill/>
          <a:ln>
            <a:solidFill>
              <a:srgbClr val="0000FF"/>
            </a:solidFill>
          </a:ln>
        </p:spPr>
      </p:pic>
      <p:pic>
        <p:nvPicPr>
          <p:cNvPr id="1027" name="Picture 3" descr="D:\Harshavardhan\datafolder\hmksave\hmk vit\VIT 2018-20\AY 20202021 New Robotics Course\02 MAR 20202021 Second Term May 2021 onwards\Images\MuC 8051 board.jpg"/>
          <p:cNvPicPr>
            <a:picLocks noChangeAspect="1" noChangeArrowheads="1"/>
          </p:cNvPicPr>
          <p:nvPr/>
        </p:nvPicPr>
        <p:blipFill>
          <a:blip r:embed="rId5" cstate="print"/>
          <a:srcRect/>
          <a:stretch>
            <a:fillRect/>
          </a:stretch>
        </p:blipFill>
        <p:spPr bwMode="auto">
          <a:xfrm>
            <a:off x="8191500" y="304800"/>
            <a:ext cx="3771900" cy="3771900"/>
          </a:xfrm>
          <a:prstGeom prst="rect">
            <a:avLst/>
          </a:prstGeom>
          <a:noFill/>
          <a:ln>
            <a:solidFill>
              <a:srgbClr val="0000FF"/>
            </a:solidFill>
          </a:ln>
        </p:spPr>
      </p:pic>
      <p:pic>
        <p:nvPicPr>
          <p:cNvPr id="1028" name="Picture 4" descr="D:\Harshavardhan\datafolder\hmksave\hmk vit\VIT 2018-20\AY 20202021 New Robotics Course\02 MAR 20202021 Second Term May 2021 onwards\Images\MuC 8051 Chip.jpg"/>
          <p:cNvPicPr>
            <a:picLocks noChangeAspect="1" noChangeArrowheads="1"/>
          </p:cNvPicPr>
          <p:nvPr/>
        </p:nvPicPr>
        <p:blipFill>
          <a:blip r:embed="rId6" cstate="print"/>
          <a:srcRect/>
          <a:stretch>
            <a:fillRect/>
          </a:stretch>
        </p:blipFill>
        <p:spPr bwMode="auto">
          <a:xfrm>
            <a:off x="7391400" y="3921848"/>
            <a:ext cx="4572000" cy="2555152"/>
          </a:xfrm>
          <a:prstGeom prst="rect">
            <a:avLst/>
          </a:prstGeom>
          <a:noFill/>
          <a:ln>
            <a:solidFill>
              <a:srgbClr val="0000FF"/>
            </a:solidFill>
          </a:ln>
        </p:spPr>
      </p:pic>
      <p:pic>
        <p:nvPicPr>
          <p:cNvPr id="1029" name="Picture 5" descr="D:\Harshavardhan\datafolder\hmksave\hmk vit\VIT 2018-20\AY 20202021 New Robotics Course\02 MAR 20202021 Second Term May 2021 onwards\Images\MuC 8051 Pin Out.jpg"/>
          <p:cNvPicPr>
            <a:picLocks noChangeAspect="1" noChangeArrowheads="1"/>
          </p:cNvPicPr>
          <p:nvPr/>
        </p:nvPicPr>
        <p:blipFill>
          <a:blip r:embed="rId7" cstate="print"/>
          <a:srcRect/>
          <a:stretch>
            <a:fillRect/>
          </a:stretch>
        </p:blipFill>
        <p:spPr bwMode="auto">
          <a:xfrm>
            <a:off x="5562600" y="304800"/>
            <a:ext cx="2638730" cy="3695700"/>
          </a:xfrm>
          <a:prstGeom prst="rect">
            <a:avLst/>
          </a:prstGeom>
          <a:noFill/>
          <a:ln>
            <a:solidFill>
              <a:srgbClr val="0000FF"/>
            </a:solidFill>
          </a:ln>
        </p:spPr>
      </p:pic>
      <p:sp>
        <p:nvSpPr>
          <p:cNvPr id="12" name="Rectangle 11"/>
          <p:cNvSpPr/>
          <p:nvPr/>
        </p:nvSpPr>
        <p:spPr>
          <a:xfrm rot="21009311">
            <a:off x="2686986" y="1666513"/>
            <a:ext cx="6886075" cy="3006211"/>
          </a:xfrm>
          <a:prstGeom prst="rect">
            <a:avLst/>
          </a:prstGeom>
          <a:solidFill>
            <a:srgbClr val="FFFF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8000"/>
                </a:solidFill>
                <a:latin typeface="Arial" pitchFamily="34" charset="0"/>
                <a:ea typeface="Verdana" pitchFamily="34" charset="0"/>
                <a:cs typeface="Arial" pitchFamily="34" charset="0"/>
              </a:rPr>
              <a:t>Micro Controllers – 2.2</a:t>
            </a:r>
            <a:endParaRPr lang="en-US" sz="4800" b="1" dirty="0">
              <a:solidFill>
                <a:srgbClr val="008000"/>
              </a:solidFill>
              <a:latin typeface="Arial" pitchFamily="34" charset="0"/>
              <a:ea typeface="Verdana" pitchFamily="34" charset="0"/>
              <a:cs typeface="Arial" pitchFamily="34" charset="0"/>
            </a:endParaRPr>
          </a:p>
          <a:p>
            <a:pPr algn="ctr"/>
            <a:r>
              <a:rPr lang="en-US" sz="4400" b="1" dirty="0">
                <a:solidFill>
                  <a:srgbClr val="0000FF"/>
                </a:solidFill>
                <a:latin typeface="Arial" pitchFamily="34" charset="0"/>
                <a:ea typeface="Verdana" pitchFamily="34" charset="0"/>
                <a:cs typeface="Arial" pitchFamily="34" charset="0"/>
              </a:rPr>
              <a:t>Basics of 8051</a:t>
            </a:r>
          </a:p>
          <a:p>
            <a:pPr algn="ctr"/>
            <a:r>
              <a:rPr lang="en-US" sz="5400" b="1" dirty="0">
                <a:solidFill>
                  <a:srgbClr val="FF0000"/>
                </a:solidFill>
                <a:latin typeface="Arial" pitchFamily="34" charset="0"/>
                <a:ea typeface="Verdana" pitchFamily="34" charset="0"/>
                <a:cs typeface="Arial" pitchFamily="34" charset="0"/>
              </a:rPr>
              <a:t>Thanks !</a:t>
            </a:r>
          </a:p>
          <a:p>
            <a:pPr algn="ctr"/>
            <a:r>
              <a:rPr lang="en-US" sz="3600" b="1" dirty="0">
                <a:solidFill>
                  <a:srgbClr val="008000"/>
                </a:solidFill>
                <a:latin typeface="Arial" pitchFamily="34" charset="0"/>
                <a:ea typeface="Verdana" pitchFamily="34" charset="0"/>
                <a:cs typeface="Arial" pitchFamily="34" charset="0"/>
              </a:rPr>
              <a:t>FY – </a:t>
            </a:r>
            <a:r>
              <a:rPr lang="en-US" sz="3600" b="1" dirty="0" err="1">
                <a:solidFill>
                  <a:srgbClr val="008000"/>
                </a:solidFill>
                <a:latin typeface="Arial" pitchFamily="34" charset="0"/>
                <a:ea typeface="Verdana" pitchFamily="34" charset="0"/>
                <a:cs typeface="Arial" pitchFamily="34" charset="0"/>
              </a:rPr>
              <a:t>DESH</a:t>
            </a:r>
            <a:r>
              <a:rPr lang="en-US" sz="3600" b="1" dirty="0">
                <a:solidFill>
                  <a:srgbClr val="008000"/>
                </a:solidFill>
                <a:latin typeface="Arial" pitchFamily="34" charset="0"/>
                <a:ea typeface="Verdana" pitchFamily="34" charset="0"/>
                <a:cs typeface="Arial" pitchFamily="34" charset="0"/>
              </a:rPr>
              <a:t> – </a:t>
            </a:r>
            <a:r>
              <a:rPr lang="en-US" sz="3600" b="1" dirty="0" err="1">
                <a:solidFill>
                  <a:srgbClr val="008000"/>
                </a:solidFill>
                <a:latin typeface="Arial" pitchFamily="34" charset="0"/>
                <a:ea typeface="Verdana" pitchFamily="34" charset="0"/>
                <a:cs typeface="Arial" pitchFamily="34" charset="0"/>
              </a:rPr>
              <a:t>VIT</a:t>
            </a:r>
            <a:endParaRPr lang="en-US" sz="900" b="1" dirty="0">
              <a:solidFill>
                <a:srgbClr val="FF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29"/>
                                        </p:tgtEl>
                                        <p:attrNameLst>
                                          <p:attrName>style.visibility</p:attrName>
                                        </p:attrNameLst>
                                      </p:cBhvr>
                                      <p:to>
                                        <p:strVal val="visible"/>
                                      </p:to>
                                    </p:set>
                                    <p:anim calcmode="lin" valueType="num">
                                      <p:cBhvr>
                                        <p:cTn id="14" dur="1000" fill="hold"/>
                                        <p:tgtEl>
                                          <p:spTgt spid="1029"/>
                                        </p:tgtEl>
                                        <p:attrNameLst>
                                          <p:attrName>ppt_w</p:attrName>
                                        </p:attrNameLst>
                                      </p:cBhvr>
                                      <p:tavLst>
                                        <p:tav tm="0">
                                          <p:val>
                                            <p:fltVal val="0"/>
                                          </p:val>
                                        </p:tav>
                                        <p:tav tm="100000">
                                          <p:val>
                                            <p:strVal val="#ppt_w"/>
                                          </p:val>
                                        </p:tav>
                                      </p:tavLst>
                                    </p:anim>
                                    <p:anim calcmode="lin" valueType="num">
                                      <p:cBhvr>
                                        <p:cTn id="15" dur="1000" fill="hold"/>
                                        <p:tgtEl>
                                          <p:spTgt spid="1029"/>
                                        </p:tgtEl>
                                        <p:attrNameLst>
                                          <p:attrName>ppt_h</p:attrName>
                                        </p:attrNameLst>
                                      </p:cBhvr>
                                      <p:tavLst>
                                        <p:tav tm="0">
                                          <p:val>
                                            <p:fltVal val="0"/>
                                          </p:val>
                                        </p:tav>
                                        <p:tav tm="100000">
                                          <p:val>
                                            <p:strVal val="#ppt_h"/>
                                          </p:val>
                                        </p:tav>
                                      </p:tavLst>
                                    </p:anim>
                                    <p:anim calcmode="lin" valueType="num">
                                      <p:cBhvr>
                                        <p:cTn id="16" dur="1000" fill="hold"/>
                                        <p:tgtEl>
                                          <p:spTgt spid="1029"/>
                                        </p:tgtEl>
                                        <p:attrNameLst>
                                          <p:attrName>style.rotation</p:attrName>
                                        </p:attrNameLst>
                                      </p:cBhvr>
                                      <p:tavLst>
                                        <p:tav tm="0">
                                          <p:val>
                                            <p:fltVal val="90"/>
                                          </p:val>
                                        </p:tav>
                                        <p:tav tm="100000">
                                          <p:val>
                                            <p:fltVal val="0"/>
                                          </p:val>
                                        </p:tav>
                                      </p:tavLst>
                                    </p:anim>
                                    <p:animEffect transition="in" filter="fade">
                                      <p:cBhvr>
                                        <p:cTn id="17" dur="1000"/>
                                        <p:tgtEl>
                                          <p:spTgt spid="1029"/>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1027"/>
                                        </p:tgtEl>
                                        <p:attrNameLst>
                                          <p:attrName>style.visibility</p:attrName>
                                        </p:attrNameLst>
                                      </p:cBhvr>
                                      <p:to>
                                        <p:strVal val="visible"/>
                                      </p:to>
                                    </p:set>
                                    <p:anim calcmode="lin" valueType="num">
                                      <p:cBhvr>
                                        <p:cTn id="21" dur="1000" fill="hold"/>
                                        <p:tgtEl>
                                          <p:spTgt spid="1027"/>
                                        </p:tgtEl>
                                        <p:attrNameLst>
                                          <p:attrName>ppt_w</p:attrName>
                                        </p:attrNameLst>
                                      </p:cBhvr>
                                      <p:tavLst>
                                        <p:tav tm="0">
                                          <p:val>
                                            <p:fltVal val="0"/>
                                          </p:val>
                                        </p:tav>
                                        <p:tav tm="100000">
                                          <p:val>
                                            <p:strVal val="#ppt_w"/>
                                          </p:val>
                                        </p:tav>
                                      </p:tavLst>
                                    </p:anim>
                                    <p:anim calcmode="lin" valueType="num">
                                      <p:cBhvr>
                                        <p:cTn id="22" dur="1000" fill="hold"/>
                                        <p:tgtEl>
                                          <p:spTgt spid="1027"/>
                                        </p:tgtEl>
                                        <p:attrNameLst>
                                          <p:attrName>ppt_h</p:attrName>
                                        </p:attrNameLst>
                                      </p:cBhvr>
                                      <p:tavLst>
                                        <p:tav tm="0">
                                          <p:val>
                                            <p:fltVal val="0"/>
                                          </p:val>
                                        </p:tav>
                                        <p:tav tm="100000">
                                          <p:val>
                                            <p:strVal val="#ppt_h"/>
                                          </p:val>
                                        </p:tav>
                                      </p:tavLst>
                                    </p:anim>
                                    <p:anim calcmode="lin" valueType="num">
                                      <p:cBhvr>
                                        <p:cTn id="23" dur="1000" fill="hold"/>
                                        <p:tgtEl>
                                          <p:spTgt spid="1027"/>
                                        </p:tgtEl>
                                        <p:attrNameLst>
                                          <p:attrName>style.rotation</p:attrName>
                                        </p:attrNameLst>
                                      </p:cBhvr>
                                      <p:tavLst>
                                        <p:tav tm="0">
                                          <p:val>
                                            <p:fltVal val="90"/>
                                          </p:val>
                                        </p:tav>
                                        <p:tav tm="100000">
                                          <p:val>
                                            <p:fltVal val="0"/>
                                          </p:val>
                                        </p:tav>
                                      </p:tavLst>
                                    </p:anim>
                                    <p:animEffect transition="in" filter="fade">
                                      <p:cBhvr>
                                        <p:cTn id="24" dur="1000"/>
                                        <p:tgtEl>
                                          <p:spTgt spid="1027"/>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28"/>
                                        </p:tgtEl>
                                        <p:attrNameLst>
                                          <p:attrName>style.visibility</p:attrName>
                                        </p:attrNameLst>
                                      </p:cBhvr>
                                      <p:to>
                                        <p:strVal val="visible"/>
                                      </p:to>
                                    </p:set>
                                    <p:anim calcmode="lin" valueType="num">
                                      <p:cBhvr>
                                        <p:cTn id="28" dur="1000" fill="hold"/>
                                        <p:tgtEl>
                                          <p:spTgt spid="1028"/>
                                        </p:tgtEl>
                                        <p:attrNameLst>
                                          <p:attrName>ppt_w</p:attrName>
                                        </p:attrNameLst>
                                      </p:cBhvr>
                                      <p:tavLst>
                                        <p:tav tm="0">
                                          <p:val>
                                            <p:fltVal val="0"/>
                                          </p:val>
                                        </p:tav>
                                        <p:tav tm="100000">
                                          <p:val>
                                            <p:strVal val="#ppt_w"/>
                                          </p:val>
                                        </p:tav>
                                      </p:tavLst>
                                    </p:anim>
                                    <p:anim calcmode="lin" valueType="num">
                                      <p:cBhvr>
                                        <p:cTn id="29" dur="1000" fill="hold"/>
                                        <p:tgtEl>
                                          <p:spTgt spid="1028"/>
                                        </p:tgtEl>
                                        <p:attrNameLst>
                                          <p:attrName>ppt_h</p:attrName>
                                        </p:attrNameLst>
                                      </p:cBhvr>
                                      <p:tavLst>
                                        <p:tav tm="0">
                                          <p:val>
                                            <p:fltVal val="0"/>
                                          </p:val>
                                        </p:tav>
                                        <p:tav tm="100000">
                                          <p:val>
                                            <p:strVal val="#ppt_h"/>
                                          </p:val>
                                        </p:tav>
                                      </p:tavLst>
                                    </p:anim>
                                    <p:anim calcmode="lin" valueType="num">
                                      <p:cBhvr>
                                        <p:cTn id="30" dur="1000" fill="hold"/>
                                        <p:tgtEl>
                                          <p:spTgt spid="1028"/>
                                        </p:tgtEl>
                                        <p:attrNameLst>
                                          <p:attrName>style.rotation</p:attrName>
                                        </p:attrNameLst>
                                      </p:cBhvr>
                                      <p:tavLst>
                                        <p:tav tm="0">
                                          <p:val>
                                            <p:fltVal val="90"/>
                                          </p:val>
                                        </p:tav>
                                        <p:tav tm="100000">
                                          <p:val>
                                            <p:fltVal val="0"/>
                                          </p:val>
                                        </p:tav>
                                      </p:tavLst>
                                    </p:anim>
                                    <p:animEffect transition="in" filter="fade">
                                      <p:cBhvr>
                                        <p:cTn id="31" dur="1000"/>
                                        <p:tgtEl>
                                          <p:spTgt spid="1028"/>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026"/>
                                        </p:tgtEl>
                                        <p:attrNameLst>
                                          <p:attrName>style.visibility</p:attrName>
                                        </p:attrNameLst>
                                      </p:cBhvr>
                                      <p:to>
                                        <p:strVal val="visible"/>
                                      </p:to>
                                    </p:set>
                                    <p:anim calcmode="lin" valueType="num">
                                      <p:cBhvr>
                                        <p:cTn id="35" dur="1000" fill="hold"/>
                                        <p:tgtEl>
                                          <p:spTgt spid="1026"/>
                                        </p:tgtEl>
                                        <p:attrNameLst>
                                          <p:attrName>ppt_w</p:attrName>
                                        </p:attrNameLst>
                                      </p:cBhvr>
                                      <p:tavLst>
                                        <p:tav tm="0">
                                          <p:val>
                                            <p:fltVal val="0"/>
                                          </p:val>
                                        </p:tav>
                                        <p:tav tm="100000">
                                          <p:val>
                                            <p:strVal val="#ppt_w"/>
                                          </p:val>
                                        </p:tav>
                                      </p:tavLst>
                                    </p:anim>
                                    <p:anim calcmode="lin" valueType="num">
                                      <p:cBhvr>
                                        <p:cTn id="36" dur="1000" fill="hold"/>
                                        <p:tgtEl>
                                          <p:spTgt spid="1026"/>
                                        </p:tgtEl>
                                        <p:attrNameLst>
                                          <p:attrName>ppt_h</p:attrName>
                                        </p:attrNameLst>
                                      </p:cBhvr>
                                      <p:tavLst>
                                        <p:tav tm="0">
                                          <p:val>
                                            <p:fltVal val="0"/>
                                          </p:val>
                                        </p:tav>
                                        <p:tav tm="100000">
                                          <p:val>
                                            <p:strVal val="#ppt_h"/>
                                          </p:val>
                                        </p:tav>
                                      </p:tavLst>
                                    </p:anim>
                                    <p:anim calcmode="lin" valueType="num">
                                      <p:cBhvr>
                                        <p:cTn id="37" dur="1000" fill="hold"/>
                                        <p:tgtEl>
                                          <p:spTgt spid="1026"/>
                                        </p:tgtEl>
                                        <p:attrNameLst>
                                          <p:attrName>style.rotation</p:attrName>
                                        </p:attrNameLst>
                                      </p:cBhvr>
                                      <p:tavLst>
                                        <p:tav tm="0">
                                          <p:val>
                                            <p:fltVal val="90"/>
                                          </p:val>
                                        </p:tav>
                                        <p:tav tm="100000">
                                          <p:val>
                                            <p:fltVal val="0"/>
                                          </p:val>
                                        </p:tav>
                                      </p:tavLst>
                                    </p:anim>
                                    <p:animEffect transition="in" filter="fade">
                                      <p:cBhvr>
                                        <p:cTn id="38" dur="1000"/>
                                        <p:tgtEl>
                                          <p:spTgt spid="1026"/>
                                        </p:tgtEl>
                                      </p:cBhvr>
                                    </p:animEffect>
                                  </p:childTnLst>
                                </p:cTn>
                              </p:par>
                            </p:childTnLst>
                          </p:cTn>
                        </p:par>
                        <p:par>
                          <p:cTn id="39" fill="hold">
                            <p:stCondLst>
                              <p:cond delay="5000"/>
                            </p:stCondLst>
                            <p:childTnLst>
                              <p:par>
                                <p:cTn id="40" presetID="49" presetClass="entr" presetSubtype="0" decel="10000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000" fill="hold"/>
                                        <p:tgtEl>
                                          <p:spTgt spid="12"/>
                                        </p:tgtEl>
                                        <p:attrNameLst>
                                          <p:attrName>ppt_w</p:attrName>
                                        </p:attrNameLst>
                                      </p:cBhvr>
                                      <p:tavLst>
                                        <p:tav tm="0">
                                          <p:val>
                                            <p:fltVal val="0"/>
                                          </p:val>
                                        </p:tav>
                                        <p:tav tm="100000">
                                          <p:val>
                                            <p:strVal val="#ppt_w"/>
                                          </p:val>
                                        </p:tav>
                                      </p:tavLst>
                                    </p:anim>
                                    <p:anim calcmode="lin" valueType="num">
                                      <p:cBhvr>
                                        <p:cTn id="43" dur="2000" fill="hold"/>
                                        <p:tgtEl>
                                          <p:spTgt spid="12"/>
                                        </p:tgtEl>
                                        <p:attrNameLst>
                                          <p:attrName>ppt_h</p:attrName>
                                        </p:attrNameLst>
                                      </p:cBhvr>
                                      <p:tavLst>
                                        <p:tav tm="0">
                                          <p:val>
                                            <p:fltVal val="0"/>
                                          </p:val>
                                        </p:tav>
                                        <p:tav tm="100000">
                                          <p:val>
                                            <p:strVal val="#ppt_h"/>
                                          </p:val>
                                        </p:tav>
                                      </p:tavLst>
                                    </p:anim>
                                    <p:anim calcmode="lin" valueType="num">
                                      <p:cBhvr>
                                        <p:cTn id="44" dur="2000" fill="hold"/>
                                        <p:tgtEl>
                                          <p:spTgt spid="12"/>
                                        </p:tgtEl>
                                        <p:attrNameLst>
                                          <p:attrName>style.rotation</p:attrName>
                                        </p:attrNameLst>
                                      </p:cBhvr>
                                      <p:tavLst>
                                        <p:tav tm="0">
                                          <p:val>
                                            <p:fltVal val="360"/>
                                          </p:val>
                                        </p:tav>
                                        <p:tav tm="100000">
                                          <p:val>
                                            <p:fltVal val="0"/>
                                          </p:val>
                                        </p:tav>
                                      </p:tavLst>
                                    </p:anim>
                                    <p:animEffect transition="in" filter="fade">
                                      <p:cBhvr>
                                        <p:cTn id="4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133600" y="1219200"/>
            <a:ext cx="33528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1) Registers – </a:t>
            </a:r>
            <a:endParaRPr lang="en-US" b="1" dirty="0">
              <a:solidFill>
                <a:srgbClr val="0000FF"/>
              </a:solidFill>
              <a:latin typeface="Calibri" pitchFamily="34" charset="0"/>
              <a:cs typeface="Calibri" pitchFamily="34" charset="0"/>
            </a:endParaRP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sp>
        <p:nvSpPr>
          <p:cNvPr id="37" name="Rectangle 36"/>
          <p:cNvSpPr/>
          <p:nvPr/>
        </p:nvSpPr>
        <p:spPr>
          <a:xfrm>
            <a:off x="2133600" y="1981200"/>
            <a:ext cx="39624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2) Pins and Ports – </a:t>
            </a:r>
          </a:p>
        </p:txBody>
      </p:sp>
      <p:sp>
        <p:nvSpPr>
          <p:cNvPr id="6" name="Rectangle 5"/>
          <p:cNvSpPr/>
          <p:nvPr/>
        </p:nvSpPr>
        <p:spPr>
          <a:xfrm>
            <a:off x="2133600" y="2819400"/>
            <a:ext cx="48006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3) Oscillator, Clock, Crystal – </a:t>
            </a:r>
          </a:p>
        </p:txBody>
      </p:sp>
      <p:sp>
        <p:nvSpPr>
          <p:cNvPr id="7" name="Rectangle 6"/>
          <p:cNvSpPr/>
          <p:nvPr/>
        </p:nvSpPr>
        <p:spPr>
          <a:xfrm>
            <a:off x="2133600" y="4495800"/>
            <a:ext cx="66294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5) Program Counter, Data Pointer – </a:t>
            </a:r>
          </a:p>
        </p:txBody>
      </p:sp>
      <p:sp>
        <p:nvSpPr>
          <p:cNvPr id="8" name="Rectangle 7"/>
          <p:cNvSpPr/>
          <p:nvPr/>
        </p:nvSpPr>
        <p:spPr>
          <a:xfrm>
            <a:off x="2133600" y="3657600"/>
            <a:ext cx="57150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4) Internal and External Memory – </a:t>
            </a:r>
          </a:p>
        </p:txBody>
      </p:sp>
      <p:sp>
        <p:nvSpPr>
          <p:cNvPr id="9" name="Rectangle 8"/>
          <p:cNvSpPr/>
          <p:nvPr/>
        </p:nvSpPr>
        <p:spPr>
          <a:xfrm>
            <a:off x="2133600" y="5257800"/>
            <a:ext cx="73152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6) Counters and Timers – </a:t>
            </a:r>
          </a:p>
        </p:txBody>
      </p:sp>
      <p:grpSp>
        <p:nvGrpSpPr>
          <p:cNvPr id="14" name="Google Shape;84;p1"/>
          <p:cNvGrpSpPr/>
          <p:nvPr/>
        </p:nvGrpSpPr>
        <p:grpSpPr>
          <a:xfrm>
            <a:off x="76256" y="112129"/>
            <a:ext cx="685745" cy="6517271"/>
            <a:chOff x="14626" y="14712"/>
            <a:chExt cx="538808" cy="6386089"/>
          </a:xfrm>
        </p:grpSpPr>
        <p:pic>
          <p:nvPicPr>
            <p:cNvPr id="1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1000" fill="hold"/>
                                        <p:tgtEl>
                                          <p:spTgt spid="37"/>
                                        </p:tgtEl>
                                        <p:attrNameLst>
                                          <p:attrName>ppt_x</p:attrName>
                                        </p:attrNameLst>
                                      </p:cBhvr>
                                      <p:tavLst>
                                        <p:tav tm="0">
                                          <p:val>
                                            <p:strVal val="1+#ppt_w/2"/>
                                          </p:val>
                                        </p:tav>
                                        <p:tav tm="100000">
                                          <p:val>
                                            <p:strVal val="#ppt_x"/>
                                          </p:val>
                                        </p:tav>
                                      </p:tavLst>
                                    </p:anim>
                                    <p:anim calcmode="lin" valueType="num">
                                      <p:cBhvr additive="base">
                                        <p:cTn id="14"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1+#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fill="hold"/>
                                        <p:tgtEl>
                                          <p:spTgt spid="7"/>
                                        </p:tgtEl>
                                        <p:attrNameLst>
                                          <p:attrName>ppt_x</p:attrName>
                                        </p:attrNameLst>
                                      </p:cBhvr>
                                      <p:tavLst>
                                        <p:tav tm="0">
                                          <p:val>
                                            <p:strVal val="0-#ppt_w/2"/>
                                          </p:val>
                                        </p:tav>
                                        <p:tav tm="100000">
                                          <p:val>
                                            <p:strVal val="#ppt_x"/>
                                          </p:val>
                                        </p:tav>
                                      </p:tavLst>
                                    </p:anim>
                                    <p:anim calcmode="lin" valueType="num">
                                      <p:cBhvr additive="base">
                                        <p:cTn id="3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133600" y="3124200"/>
            <a:ext cx="4267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9) Flags and PSW – </a:t>
            </a:r>
          </a:p>
        </p:txBody>
      </p:sp>
      <p:sp>
        <p:nvSpPr>
          <p:cNvPr id="27" name="Rectangle 26"/>
          <p:cNvSpPr/>
          <p:nvPr/>
        </p:nvSpPr>
        <p:spPr>
          <a:xfrm>
            <a:off x="2057400" y="228600"/>
            <a:ext cx="8077200" cy="6096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Important terms used in a micro-controller</a:t>
            </a:r>
          </a:p>
        </p:txBody>
      </p:sp>
      <p:sp>
        <p:nvSpPr>
          <p:cNvPr id="37" name="Rectangle 36"/>
          <p:cNvSpPr/>
          <p:nvPr/>
        </p:nvSpPr>
        <p:spPr>
          <a:xfrm>
            <a:off x="2133600" y="2286000"/>
            <a:ext cx="53340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8) Stack and Stack Pointer – </a:t>
            </a:r>
          </a:p>
        </p:txBody>
      </p:sp>
      <p:sp>
        <p:nvSpPr>
          <p:cNvPr id="6" name="Rectangle 5"/>
          <p:cNvSpPr/>
          <p:nvPr/>
        </p:nvSpPr>
        <p:spPr>
          <a:xfrm>
            <a:off x="2133600" y="4724400"/>
            <a:ext cx="26670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11) Interrupts – </a:t>
            </a:r>
          </a:p>
        </p:txBody>
      </p:sp>
      <p:sp>
        <p:nvSpPr>
          <p:cNvPr id="7" name="Rectangle 6"/>
          <p:cNvSpPr/>
          <p:nvPr/>
        </p:nvSpPr>
        <p:spPr>
          <a:xfrm>
            <a:off x="2133600" y="1447800"/>
            <a:ext cx="63246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7) Address bus and Data bus – </a:t>
            </a:r>
          </a:p>
        </p:txBody>
      </p:sp>
      <p:sp>
        <p:nvSpPr>
          <p:cNvPr id="8" name="Rectangle 7"/>
          <p:cNvSpPr/>
          <p:nvPr/>
        </p:nvSpPr>
        <p:spPr>
          <a:xfrm>
            <a:off x="2133600" y="3886200"/>
            <a:ext cx="3429000" cy="685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rgbClr val="0000FF"/>
                </a:solidFill>
                <a:latin typeface="Calibri" pitchFamily="34" charset="0"/>
                <a:cs typeface="Calibri" pitchFamily="34" charset="0"/>
              </a:rPr>
              <a:t>10) ADC and DAC  – </a:t>
            </a:r>
          </a:p>
        </p:txBody>
      </p:sp>
      <p:grpSp>
        <p:nvGrpSpPr>
          <p:cNvPr id="13" name="Google Shape;84;p1"/>
          <p:cNvGrpSpPr/>
          <p:nvPr/>
        </p:nvGrpSpPr>
        <p:grpSpPr>
          <a:xfrm>
            <a:off x="76256" y="112129"/>
            <a:ext cx="685745" cy="6517271"/>
            <a:chOff x="14626" y="14712"/>
            <a:chExt cx="538808" cy="6386089"/>
          </a:xfrm>
        </p:grpSpPr>
        <p:pic>
          <p:nvPicPr>
            <p:cNvPr id="1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1000" fill="hold"/>
                                        <p:tgtEl>
                                          <p:spTgt spid="37"/>
                                        </p:tgtEl>
                                        <p:attrNameLst>
                                          <p:attrName>ppt_x</p:attrName>
                                        </p:attrNameLst>
                                      </p:cBhvr>
                                      <p:tavLst>
                                        <p:tav tm="0">
                                          <p:val>
                                            <p:strVal val="1+#ppt_w/2"/>
                                          </p:val>
                                        </p:tav>
                                        <p:tav tm="100000">
                                          <p:val>
                                            <p:strVal val="#ppt_x"/>
                                          </p:val>
                                        </p:tav>
                                      </p:tavLst>
                                    </p:anim>
                                    <p:anim calcmode="lin" valueType="num">
                                      <p:cBhvr additive="base">
                                        <p:cTn id="14"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0-#ppt_w/2"/>
                                          </p:val>
                                        </p:tav>
                                        <p:tav tm="100000">
                                          <p:val>
                                            <p:strVal val="#ppt_x"/>
                                          </p:val>
                                        </p:tav>
                                      </p:tavLst>
                                    </p:anim>
                                    <p:anim calcmode="lin" valueType="num">
                                      <p:cBhvr additive="base">
                                        <p:cTn id="20"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1+#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0-#ppt_w/2"/>
                                          </p:val>
                                        </p:tav>
                                        <p:tav tm="100000">
                                          <p:val>
                                            <p:strVal val="#ppt_x"/>
                                          </p:val>
                                        </p:tav>
                                      </p:tavLst>
                                    </p:anim>
                                    <p:anim calcmode="lin" valueType="num">
                                      <p:cBhvr additive="base">
                                        <p:cTn id="3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C:\Users\Devashree\Desktop\MuC kit 2.jpg"/>
          <p:cNvPicPr>
            <a:picLocks noChangeAspect="1" noChangeArrowheads="1"/>
          </p:cNvPicPr>
          <p:nvPr/>
        </p:nvPicPr>
        <p:blipFill>
          <a:blip r:embed="rId2" cstate="print"/>
          <a:srcRect/>
          <a:stretch>
            <a:fillRect/>
          </a:stretch>
        </p:blipFill>
        <p:spPr bwMode="auto">
          <a:xfrm>
            <a:off x="1771650" y="990600"/>
            <a:ext cx="8648700" cy="5505450"/>
          </a:xfrm>
          <a:prstGeom prst="rect">
            <a:avLst/>
          </a:prstGeom>
          <a:noFill/>
        </p:spPr>
      </p:pic>
      <p:grpSp>
        <p:nvGrpSpPr>
          <p:cNvPr id="9"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a:extLst>
              <a:ext uri="{FF2B5EF4-FFF2-40B4-BE49-F238E27FC236}">
                <a16:creationId xmlns:a16="http://schemas.microsoft.com/office/drawing/2014/main" id="{B15DC1EC-D8C4-4390-AF15-B5C53ACF07A5}"/>
              </a:ext>
            </a:extLst>
          </p:cNvPr>
          <p:cNvSpPr/>
          <p:nvPr/>
        </p:nvSpPr>
        <p:spPr>
          <a:xfrm>
            <a:off x="990600" y="228600"/>
            <a:ext cx="3810000" cy="6858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Development 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1682"/>
                                        </p:tgtEl>
                                        <p:attrNameLst>
                                          <p:attrName>style.visibility</p:attrName>
                                        </p:attrNameLst>
                                      </p:cBhvr>
                                      <p:to>
                                        <p:strVal val="visible"/>
                                      </p:to>
                                    </p:set>
                                    <p:anim calcmode="lin" valueType="num">
                                      <p:cBhvr>
                                        <p:cTn id="7" dur="1000" fill="hold"/>
                                        <p:tgtEl>
                                          <p:spTgt spid="71682"/>
                                        </p:tgtEl>
                                        <p:attrNameLst>
                                          <p:attrName>ppt_w</p:attrName>
                                        </p:attrNameLst>
                                      </p:cBhvr>
                                      <p:tavLst>
                                        <p:tav tm="0">
                                          <p:val>
                                            <p:fltVal val="0"/>
                                          </p:val>
                                        </p:tav>
                                        <p:tav tm="100000">
                                          <p:val>
                                            <p:strVal val="#ppt_w"/>
                                          </p:val>
                                        </p:tav>
                                      </p:tavLst>
                                    </p:anim>
                                    <p:anim calcmode="lin" valueType="num">
                                      <p:cBhvr>
                                        <p:cTn id="8" dur="1000" fill="hold"/>
                                        <p:tgtEl>
                                          <p:spTgt spid="71682"/>
                                        </p:tgtEl>
                                        <p:attrNameLst>
                                          <p:attrName>ppt_h</p:attrName>
                                        </p:attrNameLst>
                                      </p:cBhvr>
                                      <p:tavLst>
                                        <p:tav tm="0">
                                          <p:val>
                                            <p:fltVal val="0"/>
                                          </p:val>
                                        </p:tav>
                                        <p:tav tm="100000">
                                          <p:val>
                                            <p:strVal val="#ppt_h"/>
                                          </p:val>
                                        </p:tav>
                                      </p:tavLst>
                                    </p:anim>
                                    <p:anim calcmode="lin" valueType="num">
                                      <p:cBhvr>
                                        <p:cTn id="9" dur="1000" fill="hold"/>
                                        <p:tgtEl>
                                          <p:spTgt spid="71682"/>
                                        </p:tgtEl>
                                        <p:attrNameLst>
                                          <p:attrName>style.rotation</p:attrName>
                                        </p:attrNameLst>
                                      </p:cBhvr>
                                      <p:tavLst>
                                        <p:tav tm="0">
                                          <p:val>
                                            <p:fltVal val="90"/>
                                          </p:val>
                                        </p:tav>
                                        <p:tav tm="100000">
                                          <p:val>
                                            <p:fltVal val="0"/>
                                          </p:val>
                                        </p:tav>
                                      </p:tavLst>
                                    </p:anim>
                                    <p:animEffect transition="in" filter="fade">
                                      <p:cBhvr>
                                        <p:cTn id="10" dur="10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Harshavardhan\datafolder\hmksave\hmk vit\VIT 2018-20\AY 20202021 New Robotics Course\02 MAR 20202021 Second Term May 2021 onwards\Images\MuC 8051 board.jpg"/>
          <p:cNvPicPr>
            <a:picLocks noChangeAspect="1" noChangeArrowheads="1"/>
          </p:cNvPicPr>
          <p:nvPr/>
        </p:nvPicPr>
        <p:blipFill>
          <a:blip r:embed="rId2" cstate="print"/>
          <a:srcRect/>
          <a:stretch>
            <a:fillRect/>
          </a:stretch>
        </p:blipFill>
        <p:spPr bwMode="auto">
          <a:xfrm>
            <a:off x="3043307" y="457200"/>
            <a:ext cx="8455163" cy="5834062"/>
          </a:xfrm>
          <a:prstGeom prst="rect">
            <a:avLst/>
          </a:prstGeom>
          <a:noFill/>
        </p:spPr>
      </p:pic>
      <p:grpSp>
        <p:nvGrpSpPr>
          <p:cNvPr id="9" name="Google Shape;84;p1"/>
          <p:cNvGrpSpPr/>
          <p:nvPr/>
        </p:nvGrpSpPr>
        <p:grpSpPr>
          <a:xfrm>
            <a:off x="76256" y="112129"/>
            <a:ext cx="685745" cy="6517271"/>
            <a:chOff x="14626" y="14712"/>
            <a:chExt cx="538808" cy="6386089"/>
          </a:xfrm>
        </p:grpSpPr>
        <p:pic>
          <p:nvPicPr>
            <p:cNvPr id="10"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11"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2"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7" name="Rectangle 6">
            <a:extLst>
              <a:ext uri="{FF2B5EF4-FFF2-40B4-BE49-F238E27FC236}">
                <a16:creationId xmlns:a16="http://schemas.microsoft.com/office/drawing/2014/main" id="{B15DC1EC-D8C4-4390-AF15-B5C53ACF07A5}"/>
              </a:ext>
            </a:extLst>
          </p:cNvPr>
          <p:cNvSpPr/>
          <p:nvPr/>
        </p:nvSpPr>
        <p:spPr>
          <a:xfrm>
            <a:off x="914400" y="152400"/>
            <a:ext cx="2667000" cy="1066800"/>
          </a:xfrm>
          <a:prstGeom prst="rect">
            <a:avLst/>
          </a:prstGeom>
          <a:solidFill>
            <a:schemeClr val="accent1">
              <a:lumMod val="20000"/>
              <a:lumOff val="80000"/>
            </a:scheme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ts val="1000"/>
              </a:spcAft>
            </a:pPr>
            <a:r>
              <a:rPr lang="en-US" sz="3200" b="1" dirty="0">
                <a:solidFill>
                  <a:srgbClr val="FF0000"/>
                </a:solidFill>
                <a:latin typeface="Calibri" pitchFamily="34" charset="0"/>
                <a:ea typeface="Arial" pitchFamily="34" charset="0"/>
                <a:cs typeface="Arial" pitchFamily="34" charset="0"/>
              </a:rPr>
              <a:t>Development 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2000" fill="hold"/>
                                        <p:tgtEl>
                                          <p:spTgt spid="3075"/>
                                        </p:tgtEl>
                                        <p:attrNameLst>
                                          <p:attrName>ppt_w</p:attrName>
                                        </p:attrNameLst>
                                      </p:cBhvr>
                                      <p:tavLst>
                                        <p:tav tm="0">
                                          <p:val>
                                            <p:fltVal val="0"/>
                                          </p:val>
                                        </p:tav>
                                        <p:tav tm="100000">
                                          <p:val>
                                            <p:strVal val="#ppt_w"/>
                                          </p:val>
                                        </p:tav>
                                      </p:tavLst>
                                    </p:anim>
                                    <p:anim calcmode="lin" valueType="num">
                                      <p:cBhvr>
                                        <p:cTn id="8" dur="2000" fill="hold"/>
                                        <p:tgtEl>
                                          <p:spTgt spid="3075"/>
                                        </p:tgtEl>
                                        <p:attrNameLst>
                                          <p:attrName>ppt_h</p:attrName>
                                        </p:attrNameLst>
                                      </p:cBhvr>
                                      <p:tavLst>
                                        <p:tav tm="0">
                                          <p:val>
                                            <p:fltVal val="0"/>
                                          </p:val>
                                        </p:tav>
                                        <p:tav tm="100000">
                                          <p:val>
                                            <p:strVal val="#ppt_h"/>
                                          </p:val>
                                        </p:tav>
                                      </p:tavLst>
                                    </p:anim>
                                    <p:anim calcmode="lin" valueType="num">
                                      <p:cBhvr>
                                        <p:cTn id="9" dur="2000" fill="hold"/>
                                        <p:tgtEl>
                                          <p:spTgt spid="3075"/>
                                        </p:tgtEl>
                                        <p:attrNameLst>
                                          <p:attrName>style.rotation</p:attrName>
                                        </p:attrNameLst>
                                      </p:cBhvr>
                                      <p:tavLst>
                                        <p:tav tm="0">
                                          <p:val>
                                            <p:fltVal val="360"/>
                                          </p:val>
                                        </p:tav>
                                        <p:tav tm="100000">
                                          <p:val>
                                            <p:fltVal val="0"/>
                                          </p:val>
                                        </p:tav>
                                      </p:tavLst>
                                    </p:anim>
                                    <p:animEffect transition="in" filter="fade">
                                      <p:cBhvr>
                                        <p:cTn id="10"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0.4|0.8"/>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12.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4410</TotalTime>
  <Words>3846</Words>
  <Application>Microsoft Office PowerPoint</Application>
  <PresentationFormat>Widescreen</PresentationFormat>
  <Paragraphs>594</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Bookman Old Style</vt:lpstr>
      <vt:lpstr>Calibri</vt:lpstr>
      <vt:lpstr>Century Gothic</vt:lpstr>
      <vt:lpstr>Garamond</vt:lpstr>
      <vt:lpstr>Verdana</vt:lpstr>
      <vt:lpstr>Wingdings</vt:lpstr>
      <vt:lpstr>Organic</vt:lpstr>
      <vt:lpstr>PowerPoint Presentation</vt:lpstr>
      <vt:lpstr>Mechatronics &amp; Robotics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Mechatronics &amp; Robotics</dc:title>
  <dc:creator>Dell</dc:creator>
  <cp:lastModifiedBy>Harshavardhan Khare</cp:lastModifiedBy>
  <cp:revision>294</cp:revision>
  <dcterms:created xsi:type="dcterms:W3CDTF">2020-01-03T09:27:06Z</dcterms:created>
  <dcterms:modified xsi:type="dcterms:W3CDTF">2023-03-13T12:58:11Z</dcterms:modified>
</cp:coreProperties>
</file>