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638" r:id="rId2"/>
    <p:sldId id="668" r:id="rId3"/>
    <p:sldId id="669" r:id="rId4"/>
    <p:sldId id="671" r:id="rId5"/>
    <p:sldId id="670" r:id="rId6"/>
    <p:sldId id="641" r:id="rId7"/>
    <p:sldId id="681"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CBC8E-12AD-47CA-B71C-0B16CD5A681A}" type="datetimeFigureOut">
              <a:rPr lang="en-IN" smtClean="0"/>
              <a:t>05-08-2022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B414D-B956-4C53-B7E8-AED2EAD66D7E}" type="slidenum">
              <a:rPr lang="en-IN" smtClean="0"/>
              <a:t>‹#›</a:t>
            </a:fld>
            <a:endParaRPr lang="en-IN"/>
          </a:p>
        </p:txBody>
      </p:sp>
    </p:spTree>
    <p:extLst>
      <p:ext uri="{BB962C8B-B14F-4D97-AF65-F5344CB8AC3E}">
        <p14:creationId xmlns:p14="http://schemas.microsoft.com/office/powerpoint/2010/main" val="2950363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62" name="Google Shape;62;p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63" name="Google Shape;63;p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64" name="Google Shape;64;p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65" name="Google Shape;65;p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66" name="Google Shape;66;p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67" name="Google Shape;67;p2: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68" name="Google Shape;68;p2:notes"/>
          <p:cNvSpPr>
            <a:spLocks noGrp="1" noRot="1" noChangeAspect="1"/>
          </p:cNvSpPr>
          <p:nvPr>
            <p:ph type="sldImg" idx="2"/>
          </p:nvPr>
        </p:nvSpPr>
        <p:spPr>
          <a:xfrm>
            <a:off x="344488" y="696913"/>
            <a:ext cx="6192837"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 name="Google Shape;69;p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70" name="Google Shape;70;p2: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178" name="Google Shape;178;p1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179" name="Google Shape;179;p1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180" name="Google Shape;180;p11: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1" name="Google Shape;181;p11: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182" name="Google Shape;182;p11: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189" name="Google Shape;189;p1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190" name="Google Shape;190;p12: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1" name="Google Shape;191;p12:notes"/>
          <p:cNvSpPr txBox="1"/>
          <p:nvPr/>
        </p:nvSpPr>
        <p:spPr>
          <a:xfrm>
            <a:off x="688975" y="4416425"/>
            <a:ext cx="5459412" cy="4137025"/>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Suppose we had two programs, running on the bare hardware which by themselves accomplished different user goals. There would likely be much shared code across the two– e.g., managing memory, accessing disk, accessing graphical displays. An OS collects this software into one place.</a:t>
            </a:r>
            <a:endParaRPr sz="1400" b="0" i="0" u="none" strike="noStrike" cap="none">
              <a:solidFill>
                <a:srgbClr val="000000"/>
              </a:solidFill>
              <a:latin typeface="Arial"/>
              <a:ea typeface="Arial"/>
              <a:cs typeface="Arial"/>
              <a:sym typeface="Arial"/>
            </a:endParaRPr>
          </a:p>
        </p:txBody>
      </p:sp>
      <p:sp>
        <p:nvSpPr>
          <p:cNvPr id="192" name="Google Shape;192;p12: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199" name="Google Shape;199;p1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00" name="Google Shape;200;p13: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1" name="Google Shape;201;p13: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202" name="Google Shape;202;p13: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09" name="Google Shape;209;p1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10" name="Google Shape;210;p1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11" name="Google Shape;211;p14: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2" name="Google Shape;212;p14:notes"/>
          <p:cNvSpPr txBox="1"/>
          <p:nvPr/>
        </p:nvSpPr>
        <p:spPr>
          <a:xfrm>
            <a:off x="688975" y="4416425"/>
            <a:ext cx="5462587" cy="4140200"/>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Hardware changes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New services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Fixes</a:t>
            </a:r>
            <a:endParaRPr sz="1400" b="0" i="0" u="none" strike="noStrike" cap="none">
              <a:solidFill>
                <a:srgbClr val="000000"/>
              </a:solidFill>
              <a:latin typeface="Arial"/>
              <a:ea typeface="Arial"/>
              <a:cs typeface="Arial"/>
              <a:sym typeface="Arial"/>
            </a:endParaRPr>
          </a:p>
        </p:txBody>
      </p:sp>
      <p:sp>
        <p:nvSpPr>
          <p:cNvPr id="213" name="Google Shape;213;p1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14" name="Google Shape;214;p14: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221" name="Google Shape;221;p1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222" name="Google Shape;222;p1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223" name="Google Shape;223;p1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224" name="Google Shape;224;p1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225" name="Google Shape;225;p1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226" name="Google Shape;226;p15:notes"/>
          <p:cNvSpPr>
            <a:spLocks noGrp="1" noRot="1" noChangeAspect="1"/>
          </p:cNvSpPr>
          <p:nvPr>
            <p:ph type="sldImg" idx="2"/>
          </p:nvPr>
        </p:nvSpPr>
        <p:spPr>
          <a:xfrm>
            <a:off x="349250" y="696913"/>
            <a:ext cx="6172200" cy="3473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7" name="Google Shape;227;p15: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228" name="Google Shape;228;p15: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235" name="Google Shape;235;p1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236" name="Google Shape;236;p1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237" name="Google Shape;237;p1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238" name="Google Shape;238;p1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239" name="Google Shape;239;p1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1" name="Google Shape;241;p16:notes"/>
          <p:cNvSpPr txBox="1"/>
          <p:nvPr/>
        </p:nvSpPr>
        <p:spPr>
          <a:xfrm>
            <a:off x="685800" y="4343400"/>
            <a:ext cx="5486400" cy="4114800"/>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The OS functions in the same way as ordinary computer software; </a:t>
            </a:r>
            <a:endParaRPr sz="1400" b="0" i="0" u="none" strike="noStrike" cap="none">
              <a:solidFill>
                <a:srgbClr val="000000"/>
              </a:solidFill>
              <a:latin typeface="Arial"/>
              <a:ea typeface="Arial"/>
              <a:cs typeface="Arial"/>
              <a:sym typeface="Arial"/>
            </a:endParaRPr>
          </a:p>
          <a:p>
            <a:pPr marL="415925"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Times New Roman"/>
                <a:ea typeface="Times New Roman"/>
                <a:cs typeface="Times New Roman"/>
                <a:sym typeface="Times New Roman"/>
              </a:rPr>
              <a:t> It is a program or suite of programs executed by the processor.</a:t>
            </a:r>
            <a:endParaRPr sz="1400" b="0" i="0" u="none" strike="noStrike" cap="none">
              <a:solidFill>
                <a:srgbClr val="000000"/>
              </a:solidFill>
              <a:latin typeface="Arial"/>
              <a:ea typeface="Arial"/>
              <a:cs typeface="Arial"/>
              <a:sym typeface="Arial"/>
            </a:endParaRPr>
          </a:p>
          <a:p>
            <a:pPr marL="415925" marR="0" lvl="1" indent="0" algn="l" rtl="0">
              <a:lnSpc>
                <a:spcPct val="100000"/>
              </a:lnSpc>
              <a:spcBef>
                <a:spcPts val="400"/>
              </a:spcBef>
              <a:spcAft>
                <a:spcPts val="0"/>
              </a:spcAft>
              <a:buClr>
                <a:srgbClr val="FFFFFF"/>
              </a:buClr>
              <a:buSzPts val="1200"/>
              <a:buFont typeface="Verdana"/>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The OS frequently relinquishes control and must depend on the processor to allow it to regain control.</a:t>
            </a:r>
            <a:endParaRPr sz="1400" b="0" i="0" u="none" strike="noStrike" cap="none">
              <a:solidFill>
                <a:srgbClr val="000000"/>
              </a:solidFill>
              <a:latin typeface="Arial"/>
              <a:ea typeface="Arial"/>
              <a:cs typeface="Arial"/>
              <a:sym typeface="Arial"/>
            </a:endParaRPr>
          </a:p>
        </p:txBody>
      </p:sp>
      <p:sp>
        <p:nvSpPr>
          <p:cNvPr id="242" name="Google Shape;242;p1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200"/>
              <a:buFont typeface="Calibri"/>
              <a:buNone/>
            </a:pPr>
            <a:fld id="{00000000-1234-1234-1234-123412341234}" type="slidenum">
              <a:rPr lang="en-US" sz="1200" b="0" i="0" u="none" strike="noStrike" cap="none">
                <a:solidFill>
                  <a:srgbClr val="FFFFFF"/>
                </a:solidFill>
                <a:latin typeface="Calibri"/>
                <a:ea typeface="Calibri"/>
                <a:cs typeface="Calibri"/>
                <a:sym typeface="Calibri"/>
              </a:rPr>
              <a:t>22</a:t>
            </a:fld>
            <a:endParaRPr sz="1400" b="0" i="0" u="none" strike="noStrike" cap="none">
              <a:solidFill>
                <a:srgbClr val="000000"/>
              </a:solidFill>
              <a:latin typeface="Arial"/>
              <a:ea typeface="Arial"/>
              <a:cs typeface="Arial"/>
              <a:sym typeface="Arial"/>
            </a:endParaRPr>
          </a:p>
        </p:txBody>
      </p:sp>
      <p:sp>
        <p:nvSpPr>
          <p:cNvPr id="243" name="Google Shape;243;p16: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250" name="Google Shape;250;p1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251" name="Google Shape;251;p1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252" name="Google Shape;252;p1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253" name="Google Shape;253;p1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254" name="Google Shape;254;p1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255" name="Google Shape;25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6" name="Google Shape;256;p17: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200"/>
              <a:buFont typeface="Calibri"/>
              <a:buNone/>
            </a:pPr>
            <a:fld id="{00000000-1234-1234-1234-123412341234}" type="slidenum">
              <a:rPr lang="en-US" sz="1200" b="0" i="0" u="none" strike="noStrike" cap="none">
                <a:solidFill>
                  <a:srgbClr val="FFFFFF"/>
                </a:solidFill>
                <a:latin typeface="Calibri"/>
                <a:ea typeface="Calibri"/>
                <a:cs typeface="Calibri"/>
                <a:sym typeface="Calibri"/>
              </a:rPr>
              <a:t>23</a:t>
            </a:fld>
            <a:endParaRPr sz="1400" b="0" i="0" u="none" strike="noStrike" cap="none">
              <a:solidFill>
                <a:srgbClr val="000000"/>
              </a:solidFill>
              <a:latin typeface="Arial"/>
              <a:ea typeface="Arial"/>
              <a:cs typeface="Arial"/>
              <a:sym typeface="Arial"/>
            </a:endParaRPr>
          </a:p>
        </p:txBody>
      </p:sp>
      <p:sp>
        <p:nvSpPr>
          <p:cNvPr id="257" name="Google Shape;257;p17: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266" name="Google Shape;266;p1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267" name="Google Shape;267;p1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268" name="Google Shape;268;p18: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9" name="Google Shape;269;p18: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270" name="Google Shape;270;p18: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78" name="Google Shape;278;p1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79" name="Google Shape;279;p1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80" name="Google Shape;280;p1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81" name="Google Shape;281;p1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82" name="Google Shape;282;p1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83" name="Google Shape;283;p19: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284" name="Google Shape;284;p19: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85" name="Google Shape;285;p1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286" name="Google Shape;286;p19: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3" name="Google Shape;293;p2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4" name="Google Shape;294;p2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5" name="Google Shape;295;p2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6" name="Google Shape;296;p2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7" name="Google Shape;297;p2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8" name="Google Shape;298;p2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299" name="Google Shape;299;p2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0" name="Google Shape;300;p2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01" name="Google Shape;301;p20: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77" name="Google Shape;77;p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78" name="Google Shape;78;p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79" name="Google Shape;79;p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80" name="Google Shape;80;p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81" name="Google Shape;81;p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82" name="Google Shape;82;p3: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83" name="Google Shape;83;p3:notes"/>
          <p:cNvSpPr>
            <a:spLocks noGrp="1" noRot="1" noChangeAspect="1"/>
          </p:cNvSpPr>
          <p:nvPr>
            <p:ph type="sldImg" idx="2"/>
          </p:nvPr>
        </p:nvSpPr>
        <p:spPr>
          <a:xfrm>
            <a:off x="344488" y="696913"/>
            <a:ext cx="6192837"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4" name="Google Shape;84;p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85" name="Google Shape;85;p3: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08" name="Google Shape;308;p2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09" name="Google Shape;309;p2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10" name="Google Shape;310;p2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11" name="Google Shape;311;p21: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12" name="Google Shape;312;p21: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13" name="Google Shape;313;p21: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14" name="Google Shape;314;p2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5" name="Google Shape;315;p21: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16" name="Google Shape;316;p21: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23" name="Google Shape;323;p2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24" name="Google Shape;324;p2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25" name="Google Shape;325;p2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26" name="Google Shape;326;p2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27" name="Google Shape;327;p2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28" name="Google Shape;328;p22: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29" name="Google Shape;329;p2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0" name="Google Shape;330;p2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31" name="Google Shape;331;p22: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38" name="Google Shape;338;p2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39" name="Google Shape;339;p2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40" name="Google Shape;340;p2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41" name="Google Shape;341;p2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42" name="Google Shape;342;p2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43" name="Google Shape;343;p23: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44" name="Google Shape;344;p2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5" name="Google Shape;345;p2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46" name="Google Shape;346;p23: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53" name="Google Shape;353;p2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54" name="Google Shape;354;p2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55" name="Google Shape;355;p2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56" name="Google Shape;356;p2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57" name="Google Shape;357;p2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58" name="Google Shape;358;p24: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59" name="Google Shape;359;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0" name="Google Shape;360;p2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61" name="Google Shape;361;p24: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68" name="Google Shape;368;p2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69" name="Google Shape;369;p2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70" name="Google Shape;370;p2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71" name="Google Shape;371;p2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72" name="Google Shape;372;p2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73" name="Google Shape;373;p25: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74" name="Google Shape;374;p25: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5" name="Google Shape;375;p25: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76" name="Google Shape;376;p25: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83" name="Google Shape;383;p2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84" name="Google Shape;384;p2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85" name="Google Shape;385;p26: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6" name="Google Shape;386;p26: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87" name="Google Shape;387;p26: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94" name="Google Shape;394;p2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95" name="Google Shape;395;p2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96" name="Google Shape;396;p27: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7" name="Google Shape;397;p27: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398" name="Google Shape;398;p27: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06" name="Google Shape;406;p2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07" name="Google Shape;407;p2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08" name="Google Shape;408;p28: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09" name="Google Shape;409;p28: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10" name="Google Shape;410;p28: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11" name="Google Shape;411;p28: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12" name="Google Shape;412;p28: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13" name="Google Shape;413;p28: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4" name="Google Shape;414;p28: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415" name="Google Shape;415;p28: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2" name="Google Shape;422;p2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3" name="Google Shape;423;p2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4" name="Google Shape;424;p2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5" name="Google Shape;425;p2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6" name="Google Shape;426;p2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7" name="Google Shape;427;p29: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8" name="Google Shape;428;p29: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9" name="Google Shape;429;p29: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0" name="Google Shape;430;p2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431" name="Google Shape;431;p29: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38" name="Google Shape;438;p3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39" name="Google Shape;439;p3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0" name="Google Shape;440;p3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1" name="Google Shape;441;p3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2" name="Google Shape;442;p3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3" name="Google Shape;443;p3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4" name="Google Shape;444;p30: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5" name="Google Shape;445;p30: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6" name="Google Shape;446;p3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447" name="Google Shape;447;p30: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
        <p:nvSpPr>
          <p:cNvPr id="92" name="Google Shape;92;p4: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 name="Google Shape;93;p4: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94" name="Google Shape;94;p4: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4" name="Google Shape;454;p3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5" name="Google Shape;455;p3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6" name="Google Shape;456;p3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7" name="Google Shape;457;p31: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8" name="Google Shape;458;p31: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9" name="Google Shape;459;p31: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60" name="Google Shape;460;p31: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61" name="Google Shape;461;p31: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2" name="Google Shape;462;p31: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463" name="Google Shape;463;p31: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0" name="Google Shape;470;p3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1" name="Google Shape;471;p3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2" name="Google Shape;472;p3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3" name="Google Shape;473;p3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4" name="Google Shape;474;p3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5" name="Google Shape;475;p32: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6" name="Google Shape;476;p32: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77" name="Google Shape;477;p32: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8" name="Google Shape;478;p3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479" name="Google Shape;479;p32: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86" name="Google Shape;486;p3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87" name="Google Shape;487;p3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88" name="Google Shape;488;p33: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9" name="Google Shape;489;p33: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490" name="Google Shape;490;p33: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3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97" name="Google Shape;497;p34: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8" name="Google Shape;498;p34: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499" name="Google Shape;499;p34: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3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506" name="Google Shape;506;p3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507" name="Google Shape;507;p35: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8" name="Google Shape;508;p35: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09" name="Google Shape;509;p35: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516" name="Google Shape;516;p36: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7" name="Google Shape;517;p36: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18" name="Google Shape;518;p3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519" name="Google Shape;519;p36: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527" name="Google Shape;527;p37: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8" name="Google Shape;528;p37: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29" name="Google Shape;529;p37: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35" name="Google Shape;535;p3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36" name="Google Shape;536;p3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37" name="Google Shape;537;p38: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38" name="Google Shape;538;p38: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39" name="Google Shape;539;p38:notes"/>
          <p:cNvSpPr>
            <a:spLocks noGrp="1" noRot="1" noChangeAspect="1"/>
          </p:cNvSpPr>
          <p:nvPr>
            <p:ph type="sldImg" idx="2"/>
          </p:nvPr>
        </p:nvSpPr>
        <p:spPr>
          <a:xfrm>
            <a:off x="355600" y="696913"/>
            <a:ext cx="6140450" cy="34544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0" name="Google Shape;540;p38: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41" name="Google Shape;541;p38: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48" name="Google Shape;548;p39:notes"/>
          <p:cNvSpPr>
            <a:spLocks noGrp="1" noRot="1" noChangeAspect="1"/>
          </p:cNvSpPr>
          <p:nvPr>
            <p:ph type="sldImg" idx="2"/>
          </p:nvPr>
        </p:nvSpPr>
        <p:spPr>
          <a:xfrm>
            <a:off x="361950" y="696913"/>
            <a:ext cx="6113463" cy="34401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9" name="Google Shape;549;p39:notes"/>
          <p:cNvSpPr/>
          <p:nvPr/>
        </p:nvSpPr>
        <p:spPr>
          <a:xfrm>
            <a:off x="688975" y="4416425"/>
            <a:ext cx="5459412" cy="4137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50" name="Google Shape;550;p39: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58" name="Google Shape;558;p4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59" name="Google Shape;559;p4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60" name="Google Shape;560;p4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61" name="Google Shape;561;p4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62" name="Google Shape;562;p4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63" name="Google Shape;563;p4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64" name="Google Shape;564;p40: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65" name="Google Shape;565;p40: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6" name="Google Shape;566;p4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67" name="Google Shape;567;p40: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0" name="Google Shape;100;p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1" name="Google Shape;101;p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2" name="Google Shape;102;p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3" name="Google Shape;103;p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4" name="Google Shape;104;p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5" name="Google Shape;105;p5: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6" name="Google Shape;106;p5:notes"/>
          <p:cNvSpPr txBox="1"/>
          <p:nvPr/>
        </p:nvSpPr>
        <p:spPr>
          <a:xfrm>
            <a:off x="3897312" y="8829675"/>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107" name="Google Shape;107;p5:notes"/>
          <p:cNvSpPr>
            <a:spLocks noGrp="1" noRot="1" noChangeAspect="1"/>
          </p:cNvSpPr>
          <p:nvPr>
            <p:ph type="sldImg" idx="2"/>
          </p:nvPr>
        </p:nvSpPr>
        <p:spPr>
          <a:xfrm>
            <a:off x="344488"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8" name="Google Shape;108;p5:notes"/>
          <p:cNvSpPr/>
          <p:nvPr/>
        </p:nvSpPr>
        <p:spPr>
          <a:xfrm>
            <a:off x="917575" y="4416425"/>
            <a:ext cx="5046662" cy="41830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109" name="Google Shape;109;p5: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4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74" name="Google Shape;574;p4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75" name="Google Shape;575;p4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76" name="Google Shape;576;p4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77" name="Google Shape;577;p41: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78" name="Google Shape;578;p41: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79" name="Google Shape;579;p41: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80" name="Google Shape;580;p41: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81" name="Google Shape;581;p41: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2" name="Google Shape;582;p41: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83" name="Google Shape;583;p41: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592" name="Google Shape;592;p4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593" name="Google Shape;593;p4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594" name="Google Shape;594;p42: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5" name="Google Shape;595;p42: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596" name="Google Shape;596;p42: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604" name="Google Shape;604;p4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605" name="Google Shape;605;p4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606" name="Google Shape;606;p4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607" name="Google Shape;607;p4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608" name="Google Shape;608;p4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609" name="Google Shape;609;p43:notes"/>
          <p:cNvSpPr>
            <a:spLocks noGrp="1" noRot="1" noChangeAspect="1"/>
          </p:cNvSpPr>
          <p:nvPr>
            <p:ph type="sldImg" idx="2"/>
          </p:nvPr>
        </p:nvSpPr>
        <p:spPr>
          <a:xfrm>
            <a:off x="349250" y="696913"/>
            <a:ext cx="6169025"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0" name="Google Shape;610;p4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611" name="Google Shape;611;p43: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4: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18" name="Google Shape;618;p44: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19" name="Google Shape;619;p44: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20" name="Google Shape;620;p44: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21" name="Google Shape;621;p44: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22" name="Google Shape;622;p44: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23" name="Google Shape;623;p44: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24" name="Google Shape;624;p44: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625" name="Google Shape;625;p44: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6" name="Google Shape;626;p44: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627" name="Google Shape;627;p44: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5: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34" name="Google Shape;634;p45: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35" name="Google Shape;635;p45: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36" name="Google Shape;636;p45: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37" name="Google Shape;637;p45: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38" name="Google Shape;638;p45: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39" name="Google Shape;639;p45: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40" name="Google Shape;640;p45: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641" name="Google Shape;641;p45: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2" name="Google Shape;642;p45: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643" name="Google Shape;643;p45: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4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650" name="Google Shape;650;p4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651" name="Google Shape;651;p4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652" name="Google Shape;652;p46: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653" name="Google Shape;653;p46: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654" name="Google Shape;654;p46: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655" name="Google Shape;655;p46:notes"/>
          <p:cNvSpPr>
            <a:spLocks noGrp="1" noRot="1" noChangeAspect="1"/>
          </p:cNvSpPr>
          <p:nvPr>
            <p:ph type="sldImg" idx="2"/>
          </p:nvPr>
        </p:nvSpPr>
        <p:spPr>
          <a:xfrm>
            <a:off x="346075" y="696913"/>
            <a:ext cx="6184900" cy="34798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6" name="Google Shape;656;p46: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657" name="Google Shape;657;p46: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65" name="Google Shape;665;p4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66" name="Google Shape;666;p4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67" name="Google Shape;667;p47: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68" name="Google Shape;668;p47: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69" name="Google Shape;669;p47: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70" name="Google Shape;670;p47: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71" name="Google Shape;671;p47: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672" name="Google Shape;672;p47: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3" name="Google Shape;673;p47: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674" name="Google Shape;674;p47: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4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2" name="Google Shape;682;p4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3" name="Google Shape;683;p4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4" name="Google Shape;684;p48: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5" name="Google Shape;685;p48: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6" name="Google Shape;686;p48: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7" name="Google Shape;687;p48: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8" name="Google Shape;688;p48: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689" name="Google Shape;689;p48: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0" name="Google Shape;690;p48: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691" name="Google Shape;691;p48: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4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698" name="Google Shape;698;p4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699" name="Google Shape;699;p4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700" name="Google Shape;700;p4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701" name="Google Shape;701;p4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702" name="Google Shape;702;p4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703" name="Google Shape;703;p49: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704" name="Google Shape;704;p49: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705" name="Google Shape;705;p49: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6" name="Google Shape;706;p4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707" name="Google Shape;707;p49: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5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16" name="Google Shape;716;p5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17" name="Google Shape;717;p5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18" name="Google Shape;718;p5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19" name="Google Shape;719;p5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20" name="Google Shape;720;p5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21" name="Google Shape;721;p5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22" name="Google Shape;722;p50:notes"/>
          <p:cNvSpPr txBox="1"/>
          <p:nvPr/>
        </p:nvSpPr>
        <p:spPr>
          <a:xfrm>
            <a:off x="3900487" y="8832850"/>
            <a:ext cx="2981325" cy="46355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723" name="Google Shape;723;p50: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4" name="Google Shape;724;p5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725" name="Google Shape;725;p50: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115" name="Google Shape;115;p6: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116" name="Google Shape;116;p6: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117" name="Google Shape;117;p6: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 name="Google Shape;118;p6: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119" name="Google Shape;119;p6: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51: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732" name="Google Shape;732;p51: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733" name="Google Shape;733;p51: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734" name="Google Shape;734;p51: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735" name="Google Shape;735;p51: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736" name="Google Shape;736;p51: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737" name="Google Shape;737;p51: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738" name="Google Shape;738;p51:notes"/>
          <p:cNvSpPr>
            <a:spLocks noGrp="1" noRot="1" noChangeAspect="1"/>
          </p:cNvSpPr>
          <p:nvPr>
            <p:ph type="sldImg" idx="2"/>
          </p:nvPr>
        </p:nvSpPr>
        <p:spPr>
          <a:xfrm>
            <a:off x="342900" y="698500"/>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9" name="Google Shape;739;p51: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740" name="Google Shape;740;p51: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2: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747" name="Google Shape;747;p52: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748" name="Google Shape;748;p52: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749" name="Google Shape;749;p52: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750" name="Google Shape;750;p52: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751" name="Google Shape;751;p52: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752" name="Google Shape;752;p52:notes"/>
          <p:cNvSpPr>
            <a:spLocks noGrp="1" noRot="1" noChangeAspect="1"/>
          </p:cNvSpPr>
          <p:nvPr>
            <p:ph type="sldImg" idx="2"/>
          </p:nvPr>
        </p:nvSpPr>
        <p:spPr>
          <a:xfrm>
            <a:off x="349250" y="696913"/>
            <a:ext cx="6170613" cy="34718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3" name="Google Shape;753;p52: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754" name="Google Shape;754;p52: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53: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760" name="Google Shape;760;p53: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761" name="Google Shape;761;p53: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762" name="Google Shape;762;p53: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763" name="Google Shape;763;p53: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764" name="Google Shape;764;p53: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765" name="Google Shape;765;p53:notes"/>
          <p:cNvSpPr>
            <a:spLocks noGrp="1" noRot="1" noChangeAspect="1"/>
          </p:cNvSpPr>
          <p:nvPr>
            <p:ph type="sldImg" idx="2"/>
          </p:nvPr>
        </p:nvSpPr>
        <p:spPr>
          <a:xfrm>
            <a:off x="349250" y="696913"/>
            <a:ext cx="6169025"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6" name="Google Shape;766;p53: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767" name="Google Shape;767;p53: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126" name="Google Shape;126;p7: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127" name="Google Shape;127;p7: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128" name="Google Shape;128;p7: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 name="Google Shape;129;p7: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130" name="Google Shape;130;p7: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137" name="Google Shape;137;p8: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138" name="Google Shape;138;p8: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139" name="Google Shape;139;p8:notes"/>
          <p:cNvSpPr>
            <a:spLocks noGrp="1" noRot="1" noChangeAspect="1"/>
          </p:cNvSpPr>
          <p:nvPr>
            <p:ph type="sldImg" idx="2"/>
          </p:nvPr>
        </p:nvSpPr>
        <p:spPr>
          <a:xfrm>
            <a:off x="360363" y="696913"/>
            <a:ext cx="6119812" cy="34432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0" name="Google Shape;140;p8:notes"/>
          <p:cNvSpPr/>
          <p:nvPr/>
        </p:nvSpPr>
        <p:spPr>
          <a:xfrm>
            <a:off x="688975" y="4416425"/>
            <a:ext cx="5462587" cy="4140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141" name="Google Shape;141;p8: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48" name="Google Shape;148;p9: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49" name="Google Shape;149;p9: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50" name="Google Shape;150;p9: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51" name="Google Shape;151;p9: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52" name="Google Shape;152;p9: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53" name="Google Shape;153;p9: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54" name="Google Shape;154;p9: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5" name="Google Shape;155;p9: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156" name="Google Shape;156;p9: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p:nvPr/>
        </p:nvSpPr>
        <p:spPr>
          <a:xfrm>
            <a:off x="3897312" y="8829675"/>
            <a:ext cx="2933700" cy="41592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63" name="Google Shape;163;p10:notes"/>
          <p:cNvSpPr txBox="1"/>
          <p:nvPr/>
        </p:nvSpPr>
        <p:spPr>
          <a:xfrm>
            <a:off x="3897312" y="8829675"/>
            <a:ext cx="2936875" cy="4191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64" name="Google Shape;164;p10:notes"/>
          <p:cNvSpPr txBox="1"/>
          <p:nvPr/>
        </p:nvSpPr>
        <p:spPr>
          <a:xfrm>
            <a:off x="3897312" y="8829675"/>
            <a:ext cx="2938462" cy="4206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65" name="Google Shape;165;p10:notes"/>
          <p:cNvSpPr txBox="1"/>
          <p:nvPr/>
        </p:nvSpPr>
        <p:spPr>
          <a:xfrm>
            <a:off x="3897312" y="8829675"/>
            <a:ext cx="2940050" cy="422275"/>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66" name="Google Shape;166;p10:notes"/>
          <p:cNvSpPr txBox="1"/>
          <p:nvPr/>
        </p:nvSpPr>
        <p:spPr>
          <a:xfrm>
            <a:off x="3897312" y="8829675"/>
            <a:ext cx="2949575" cy="431800"/>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67" name="Google Shape;167;p10:notes"/>
          <p:cNvSpPr txBox="1"/>
          <p:nvPr/>
        </p:nvSpPr>
        <p:spPr>
          <a:xfrm>
            <a:off x="3897312" y="8829675"/>
            <a:ext cx="2963862" cy="4460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68" name="Google Shape;168;p10:notes"/>
          <p:cNvSpPr txBox="1"/>
          <p:nvPr/>
        </p:nvSpPr>
        <p:spPr>
          <a:xfrm>
            <a:off x="3897312" y="8829675"/>
            <a:ext cx="2976562" cy="45878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69" name="Google Shape;169;p1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0" name="Google Shape;170;p10:notes"/>
          <p:cNvSpPr/>
          <p:nvPr/>
        </p:nvSpPr>
        <p:spPr>
          <a:xfrm>
            <a:off x="688975" y="4416425"/>
            <a:ext cx="5464175" cy="4141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Verdana"/>
              <a:ea typeface="Verdana"/>
              <a:cs typeface="Verdana"/>
              <a:sym typeface="Verdana"/>
            </a:endParaRPr>
          </a:p>
        </p:txBody>
      </p:sp>
      <p:sp>
        <p:nvSpPr>
          <p:cNvPr id="171" name="Google Shape;171;p10:notes"/>
          <p:cNvSpPr txBox="1">
            <a:spLocks noGrp="1"/>
          </p:cNvSpPr>
          <p:nvPr>
            <p:ph type="body" idx="1"/>
          </p:nvPr>
        </p:nvSpPr>
        <p:spPr>
          <a:xfrm>
            <a:off x="688975" y="4416425"/>
            <a:ext cx="5451475" cy="4129087"/>
          </a:xfrm>
          <a:prstGeom prst="rect">
            <a:avLst/>
          </a:prstGeom>
          <a:noFill/>
          <a:ln>
            <a:noFill/>
          </a:ln>
        </p:spPr>
        <p:txBody>
          <a:bodyPr spcFirstLastPara="1" wrap="square" lIns="92500" tIns="46075" rIns="92500" bIns="460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2ACF-CC87-21BB-D145-8449D7051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DC8C13-BC2D-C2A6-1878-DB0F47E16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D6EEBF-05F5-7333-8EA7-A276EC7799A2}"/>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5" name="Footer Placeholder 4">
            <a:extLst>
              <a:ext uri="{FF2B5EF4-FFF2-40B4-BE49-F238E27FC236}">
                <a16:creationId xmlns:a16="http://schemas.microsoft.com/office/drawing/2014/main" id="{3DD45E46-270C-1570-2B19-CADAAD09F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527CF-9DA8-8FB8-FA6B-42FBDE6FA365}"/>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286583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9417-EEEE-BEE5-4774-7017627419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6CDF1-7E64-2477-CED5-E66D04A19B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D8910-533C-89E8-A9AE-8704A087952C}"/>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5" name="Footer Placeholder 4">
            <a:extLst>
              <a:ext uri="{FF2B5EF4-FFF2-40B4-BE49-F238E27FC236}">
                <a16:creationId xmlns:a16="http://schemas.microsoft.com/office/drawing/2014/main" id="{D09FE6E2-9F9F-133D-4E19-857ADC867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5774F-0401-149F-A906-B9C0EDD4F2C7}"/>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344964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59803-D9F6-9B4D-4468-784911290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657C8-1359-C207-8AF2-36DE95D10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8C96D8-D3AE-3C67-6EC6-F481EC635E1B}"/>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5" name="Footer Placeholder 4">
            <a:extLst>
              <a:ext uri="{FF2B5EF4-FFF2-40B4-BE49-F238E27FC236}">
                <a16:creationId xmlns:a16="http://schemas.microsoft.com/office/drawing/2014/main" id="{A2240CE9-D770-F23A-1C1C-46F482A66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B09D7-CE87-99A0-41DB-E640CCAC3502}"/>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30768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FC58-A8D3-B202-253E-007A06304E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76379-8F67-D73D-B8F7-8DB86BE277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F1578D-EB42-5267-14F2-7EBCC20A6742}"/>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5" name="Footer Placeholder 4">
            <a:extLst>
              <a:ext uri="{FF2B5EF4-FFF2-40B4-BE49-F238E27FC236}">
                <a16:creationId xmlns:a16="http://schemas.microsoft.com/office/drawing/2014/main" id="{26DEA104-6568-39E0-FCC3-723DF34C7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17E28-6509-F487-EAD3-1BD48F5109AF}"/>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223991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4428-890A-4668-D1A2-DD9BE9CEF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7DDBF9-491E-5F11-34BF-0DD27ED46B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71AC01-C774-91A7-39F6-CED80401BE4D}"/>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5" name="Footer Placeholder 4">
            <a:extLst>
              <a:ext uri="{FF2B5EF4-FFF2-40B4-BE49-F238E27FC236}">
                <a16:creationId xmlns:a16="http://schemas.microsoft.com/office/drawing/2014/main" id="{B4823A1D-FA24-240F-6579-66D45EC99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B4098-D78A-3DB3-CF10-CE2A54CDFB60}"/>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265403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5649-A403-435A-6D53-64232C02C6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4950A5-D217-F6F8-0B59-8B9D49AE05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F04A2D-CDA4-ECD0-494D-F1CD687453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F4D4C7-384B-069D-6C30-6F13C35B1586}"/>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6" name="Footer Placeholder 5">
            <a:extLst>
              <a:ext uri="{FF2B5EF4-FFF2-40B4-BE49-F238E27FC236}">
                <a16:creationId xmlns:a16="http://schemas.microsoft.com/office/drawing/2014/main" id="{9A6DFAA6-7ED0-3EDF-F3C0-3F5FD91AE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03F56-2C50-263F-9B9C-80870582114A}"/>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27996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0B1C-1102-7078-AEC2-B7C6C66565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B1319D-81F1-6BA2-41BD-8E2313D1C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3F8C91-7108-8924-5449-D11305D75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593FCE-4857-E44A-9137-FC951261CE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60F85-9391-6032-F5B0-930C71392E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9092FC-597E-A9A2-D109-6ABC5567E855}"/>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8" name="Footer Placeholder 7">
            <a:extLst>
              <a:ext uri="{FF2B5EF4-FFF2-40B4-BE49-F238E27FC236}">
                <a16:creationId xmlns:a16="http://schemas.microsoft.com/office/drawing/2014/main" id="{CDFA0EFC-1E0F-8BEF-0613-CF692B96FC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8AA87-8B6E-4B32-2322-9437F92B5992}"/>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222810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B917-EDA3-FABA-2257-B00C5E01A2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D7F3DC-9E31-2D33-5D7C-540217C73863}"/>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4" name="Footer Placeholder 3">
            <a:extLst>
              <a:ext uri="{FF2B5EF4-FFF2-40B4-BE49-F238E27FC236}">
                <a16:creationId xmlns:a16="http://schemas.microsoft.com/office/drawing/2014/main" id="{CE29F655-17AA-3913-A178-09AA020A02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A6123D-FACD-60A5-9019-2B9FAAB394BD}"/>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354971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988756-E0BF-6199-0623-74AB788F7DB4}"/>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3" name="Footer Placeholder 2">
            <a:extLst>
              <a:ext uri="{FF2B5EF4-FFF2-40B4-BE49-F238E27FC236}">
                <a16:creationId xmlns:a16="http://schemas.microsoft.com/office/drawing/2014/main" id="{97F01444-B671-FF32-EC73-D7D788CDEB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4389EB-8B66-E3B5-2A18-52A01417FC15}"/>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225568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F21-6B13-9356-6F4D-97D051E5E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75F5D4-3D19-E7AA-653D-41ED9FA20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D53E6-C80B-CC5D-6ADD-C38138E67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59C35-EEA1-7D2A-06D1-DBB30B287015}"/>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6" name="Footer Placeholder 5">
            <a:extLst>
              <a:ext uri="{FF2B5EF4-FFF2-40B4-BE49-F238E27FC236}">
                <a16:creationId xmlns:a16="http://schemas.microsoft.com/office/drawing/2014/main" id="{D47D0E12-28E1-86AD-8901-1AF1F4EE7B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8C32E-C326-D55D-D5AC-3775A5FEBABB}"/>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7307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2303-6FCF-7A11-6A40-77745181C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AAE12B-C95E-F96A-2511-F5ACDC735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7B0346-9820-B4FD-B178-F02FD4D79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04A25-3422-F4CC-84B0-E0D06E137B67}"/>
              </a:ext>
            </a:extLst>
          </p:cNvPr>
          <p:cNvSpPr>
            <a:spLocks noGrp="1"/>
          </p:cNvSpPr>
          <p:nvPr>
            <p:ph type="dt" sz="half" idx="10"/>
          </p:nvPr>
        </p:nvSpPr>
        <p:spPr/>
        <p:txBody>
          <a:bodyPr/>
          <a:lstStyle/>
          <a:p>
            <a:fld id="{DB0D98A3-972F-47AB-880E-4A9AE82512B1}" type="datetimeFigureOut">
              <a:rPr lang="en-IN" smtClean="0"/>
              <a:t>05-08-2022</a:t>
            </a:fld>
            <a:endParaRPr lang="en-IN"/>
          </a:p>
        </p:txBody>
      </p:sp>
      <p:sp>
        <p:nvSpPr>
          <p:cNvPr id="6" name="Footer Placeholder 5">
            <a:extLst>
              <a:ext uri="{FF2B5EF4-FFF2-40B4-BE49-F238E27FC236}">
                <a16:creationId xmlns:a16="http://schemas.microsoft.com/office/drawing/2014/main" id="{1106D9AC-BD23-6D8D-0D90-E164D0ED88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FC61C-36E7-2BC0-A6AE-7D56C2E5EF34}"/>
              </a:ext>
            </a:extLst>
          </p:cNvPr>
          <p:cNvSpPr>
            <a:spLocks noGrp="1"/>
          </p:cNvSpPr>
          <p:nvPr>
            <p:ph type="sldNum" sz="quarter" idx="12"/>
          </p:nvPr>
        </p:nvSpPr>
        <p:spPr/>
        <p:txBody>
          <a:bodyPr/>
          <a:lstStyle/>
          <a:p>
            <a:fld id="{73479C50-6E31-4E03-91C5-CA10F8D83EBE}" type="slidenum">
              <a:rPr lang="en-IN" smtClean="0"/>
              <a:t>‹#›</a:t>
            </a:fld>
            <a:endParaRPr lang="en-IN"/>
          </a:p>
        </p:txBody>
      </p:sp>
    </p:spTree>
    <p:extLst>
      <p:ext uri="{BB962C8B-B14F-4D97-AF65-F5344CB8AC3E}">
        <p14:creationId xmlns:p14="http://schemas.microsoft.com/office/powerpoint/2010/main" val="321959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86AC9-A5CE-2DF7-BCB9-3532B67D8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09F72-3A18-C2D4-471D-52F3E75B3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48728-115D-F6BB-B3FC-082EEF652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D98A3-972F-47AB-880E-4A9AE82512B1}" type="datetimeFigureOut">
              <a:rPr lang="en-IN" smtClean="0"/>
              <a:t>05-08-2022</a:t>
            </a:fld>
            <a:endParaRPr lang="en-IN"/>
          </a:p>
        </p:txBody>
      </p:sp>
      <p:sp>
        <p:nvSpPr>
          <p:cNvPr id="5" name="Footer Placeholder 4">
            <a:extLst>
              <a:ext uri="{FF2B5EF4-FFF2-40B4-BE49-F238E27FC236}">
                <a16:creationId xmlns:a16="http://schemas.microsoft.com/office/drawing/2014/main" id="{AA5728E4-058B-EBC0-381A-ED1016A29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C41B3B-0356-7DBD-FFD2-B7089F8FF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79C50-6E31-4E03-91C5-CA10F8D83EBE}" type="slidenum">
              <a:rPr lang="en-IN" smtClean="0"/>
              <a:t>‹#›</a:t>
            </a:fld>
            <a:endParaRPr lang="en-IN"/>
          </a:p>
        </p:txBody>
      </p:sp>
    </p:spTree>
    <p:extLst>
      <p:ext uri="{BB962C8B-B14F-4D97-AF65-F5344CB8AC3E}">
        <p14:creationId xmlns:p14="http://schemas.microsoft.com/office/powerpoint/2010/main" val="377430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61079" y="3505200"/>
            <a:ext cx="69215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Preparation of Curriculum   in-line Blooms Taxonomy</a:t>
            </a:r>
          </a:p>
          <a:p>
            <a:pPr algn="ctr"/>
            <a:r>
              <a:rPr lang="en-US" sz="1600" dirty="0"/>
              <a:t>and CO-PO-PSO Mapping</a:t>
            </a:r>
          </a:p>
          <a:p>
            <a:pPr algn="ctr"/>
            <a:endParaRPr lang="en-US" sz="1600" dirty="0"/>
          </a:p>
        </p:txBody>
      </p:sp>
      <p:sp>
        <p:nvSpPr>
          <p:cNvPr id="12" name="Rectangle 11"/>
          <p:cNvSpPr/>
          <p:nvPr/>
        </p:nvSpPr>
        <p:spPr>
          <a:xfrm>
            <a:off x="3449865" y="2057400"/>
            <a:ext cx="474617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Educational Objectives( PEOs)</a:t>
            </a:r>
          </a:p>
        </p:txBody>
      </p:sp>
      <p:sp>
        <p:nvSpPr>
          <p:cNvPr id="8" name="Rectangle 7"/>
          <p:cNvSpPr/>
          <p:nvPr/>
        </p:nvSpPr>
        <p:spPr>
          <a:xfrm>
            <a:off x="2559957" y="2743200"/>
            <a:ext cx="276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Outcomes(POs)</a:t>
            </a:r>
          </a:p>
        </p:txBody>
      </p:sp>
      <p:sp>
        <p:nvSpPr>
          <p:cNvPr id="18" name="Rectangle 17"/>
          <p:cNvSpPr/>
          <p:nvPr/>
        </p:nvSpPr>
        <p:spPr>
          <a:xfrm>
            <a:off x="6416221" y="2743200"/>
            <a:ext cx="276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Specific Outcomes (PSO)</a:t>
            </a:r>
          </a:p>
        </p:txBody>
      </p:sp>
      <p:sp>
        <p:nvSpPr>
          <p:cNvPr id="23" name="Rectangle 22"/>
          <p:cNvSpPr/>
          <p:nvPr/>
        </p:nvSpPr>
        <p:spPr>
          <a:xfrm>
            <a:off x="2362200" y="1371600"/>
            <a:ext cx="276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Department  Vision</a:t>
            </a:r>
          </a:p>
        </p:txBody>
      </p:sp>
      <p:sp>
        <p:nvSpPr>
          <p:cNvPr id="24" name="Rectangle 23"/>
          <p:cNvSpPr/>
          <p:nvPr/>
        </p:nvSpPr>
        <p:spPr>
          <a:xfrm>
            <a:off x="6119587" y="1371600"/>
            <a:ext cx="2966357"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Department  Mission</a:t>
            </a:r>
          </a:p>
        </p:txBody>
      </p:sp>
      <p:cxnSp>
        <p:nvCxnSpPr>
          <p:cNvPr id="25" name="Straight Arrow Connector 24"/>
          <p:cNvCxnSpPr>
            <a:stCxn id="23" idx="3"/>
            <a:endCxn id="24" idx="1"/>
          </p:cNvCxnSpPr>
          <p:nvPr/>
        </p:nvCxnSpPr>
        <p:spPr>
          <a:xfrm>
            <a:off x="5130800" y="1638300"/>
            <a:ext cx="9887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550273" y="1218171"/>
            <a:ext cx="304800" cy="20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0"/>
          </p:cNvCxnSpPr>
          <p:nvPr/>
        </p:nvCxnSpPr>
        <p:spPr>
          <a:xfrm flipH="1">
            <a:off x="3746501" y="1066802"/>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6462609" y="2056371"/>
            <a:ext cx="304800" cy="20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62200" y="685800"/>
            <a:ext cx="276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Institute Vision</a:t>
            </a:r>
          </a:p>
        </p:txBody>
      </p:sp>
      <p:sp>
        <p:nvSpPr>
          <p:cNvPr id="35" name="Rectangle 34"/>
          <p:cNvSpPr/>
          <p:nvPr/>
        </p:nvSpPr>
        <p:spPr>
          <a:xfrm>
            <a:off x="6119586" y="685800"/>
            <a:ext cx="306523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Institute  Mission</a:t>
            </a:r>
          </a:p>
        </p:txBody>
      </p:sp>
      <p:cxnSp>
        <p:nvCxnSpPr>
          <p:cNvPr id="36" name="Straight Arrow Connector 35"/>
          <p:cNvCxnSpPr>
            <a:stCxn id="34" idx="3"/>
            <a:endCxn id="35" idx="1"/>
          </p:cNvCxnSpPr>
          <p:nvPr/>
        </p:nvCxnSpPr>
        <p:spPr>
          <a:xfrm>
            <a:off x="5130800" y="952500"/>
            <a:ext cx="9887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61079" y="4191000"/>
            <a:ext cx="69215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endParaRPr lang="en-US" sz="1600" dirty="0"/>
          </a:p>
          <a:p>
            <a:pPr algn="ctr"/>
            <a:r>
              <a:rPr lang="en-US" sz="1600" dirty="0"/>
              <a:t>Construction of Program Articulation  Matrix and Course Articulation Matrix</a:t>
            </a:r>
          </a:p>
          <a:p>
            <a:pPr algn="ctr"/>
            <a:endParaRPr lang="en-US" sz="1600" dirty="0"/>
          </a:p>
          <a:p>
            <a:pPr algn="ctr"/>
            <a:r>
              <a:rPr lang="en-US" sz="1600" dirty="0"/>
              <a:t>.</a:t>
            </a:r>
          </a:p>
        </p:txBody>
      </p:sp>
      <p:sp>
        <p:nvSpPr>
          <p:cNvPr id="39" name="Rectangle 38"/>
          <p:cNvSpPr/>
          <p:nvPr/>
        </p:nvSpPr>
        <p:spPr>
          <a:xfrm>
            <a:off x="2461079" y="4876800"/>
            <a:ext cx="69215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Every Year Decide Threshold  Values for CO Attainment Levels            and   PO-PSO  Attainment Levels</a:t>
            </a:r>
          </a:p>
        </p:txBody>
      </p:sp>
      <p:sp>
        <p:nvSpPr>
          <p:cNvPr id="40" name="Rectangle 39"/>
          <p:cNvSpPr/>
          <p:nvPr/>
        </p:nvSpPr>
        <p:spPr>
          <a:xfrm>
            <a:off x="2461079" y="5562600"/>
            <a:ext cx="69215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Curriculum Execution </a:t>
            </a:r>
            <a:r>
              <a:rPr lang="en-US" sz="1600" dirty="0" err="1"/>
              <a:t>uing</a:t>
            </a:r>
            <a:r>
              <a:rPr lang="en-US" sz="1600" dirty="0"/>
              <a:t> Direct and Indirect Assessment Tools</a:t>
            </a:r>
          </a:p>
        </p:txBody>
      </p:sp>
      <p:sp>
        <p:nvSpPr>
          <p:cNvPr id="43" name="Rectangle 42"/>
          <p:cNvSpPr/>
          <p:nvPr/>
        </p:nvSpPr>
        <p:spPr>
          <a:xfrm>
            <a:off x="2461079" y="6172200"/>
            <a:ext cx="69215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After Each Academic Year</a:t>
            </a:r>
          </a:p>
          <a:p>
            <a:pPr algn="ctr"/>
            <a:r>
              <a:rPr lang="en-US" sz="1600" dirty="0"/>
              <a:t>Check for Attainment  and suggest strategies for Improvement</a:t>
            </a:r>
          </a:p>
        </p:txBody>
      </p:sp>
      <p:sp>
        <p:nvSpPr>
          <p:cNvPr id="46" name="Curved Left Arrow 45"/>
          <p:cNvSpPr/>
          <p:nvPr/>
        </p:nvSpPr>
        <p:spPr>
          <a:xfrm>
            <a:off x="9481458" y="4876800"/>
            <a:ext cx="1186543" cy="1828800"/>
          </a:xfrm>
          <a:prstGeom prst="curvedLeft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2" name="Rectangle 21"/>
          <p:cNvSpPr/>
          <p:nvPr/>
        </p:nvSpPr>
        <p:spPr>
          <a:xfrm>
            <a:off x="2133600" y="71736"/>
            <a:ext cx="8534400" cy="461665"/>
          </a:xfrm>
          <a:prstGeom prst="rect">
            <a:avLst/>
          </a:prstGeom>
        </p:spPr>
        <p:txBody>
          <a:bodyPr wrap="square">
            <a:spAutoFit/>
          </a:bodyPr>
          <a:lstStyle/>
          <a:p>
            <a:pPr algn="ctr"/>
            <a:r>
              <a:rPr lang="en-US" sz="2400" dirty="0">
                <a:solidFill>
                  <a:srgbClr val="00B0F0"/>
                </a:solidFill>
                <a:latin typeface="Verdana" pitchFamily="34" charset="0"/>
                <a:ea typeface="Verdana" pitchFamily="34" charset="0"/>
                <a:cs typeface="Verdana" pitchFamily="34" charset="0"/>
              </a:rPr>
              <a:t>Relating COs-POs-PSOs-PEOs-MISSION-VISION</a:t>
            </a:r>
            <a:endParaRPr lang="en-US" sz="2400" dirty="0">
              <a:solidFill>
                <a:srgbClr val="00B0F0"/>
              </a:solidFill>
            </a:endParaRPr>
          </a:p>
        </p:txBody>
      </p:sp>
      <p:cxnSp>
        <p:nvCxnSpPr>
          <p:cNvPr id="27" name="Straight Arrow Connector 26"/>
          <p:cNvCxnSpPr/>
          <p:nvPr/>
        </p:nvCxnSpPr>
        <p:spPr>
          <a:xfrm flipH="1">
            <a:off x="4572001" y="25146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315201" y="25146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569940" y="32004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315201" y="32004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715001" y="39624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712940" y="46482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712940" y="52578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715001" y="5943601"/>
            <a:ext cx="2061" cy="3047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87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p:nvPr/>
        </p:nvSpPr>
        <p:spPr>
          <a:xfrm>
            <a:off x="1757362" y="1149351"/>
            <a:ext cx="8183562" cy="4484687"/>
          </a:xfrm>
          <a:prstGeom prst="rect">
            <a:avLst/>
          </a:prstGeom>
          <a:noFill/>
          <a:ln>
            <a:noFill/>
          </a:ln>
        </p:spPr>
        <p:txBody>
          <a:bodyPr spcFirstLastPara="1" wrap="square" lIns="90000" tIns="46800" rIns="90000" bIns="46800" anchor="t" anchorCtr="0">
            <a:noAutofit/>
          </a:bodyPr>
          <a:lstStyle/>
          <a:p>
            <a:pPr marL="334962" indent="-334962">
              <a:buClr>
                <a:srgbClr val="000000"/>
              </a:buClr>
              <a:buSzPts val="1800"/>
              <a:buFont typeface="Times New Roman"/>
              <a:buChar char="•"/>
            </a:pPr>
            <a:r>
              <a:rPr lang="en-US">
                <a:solidFill>
                  <a:srgbClr val="000000"/>
                </a:solidFill>
                <a:latin typeface="Arial"/>
                <a:ea typeface="Arial"/>
                <a:cs typeface="Arial"/>
                <a:sym typeface="Arial"/>
              </a:rPr>
              <a:t>Implementation of a multiprogramming operating system:</a:t>
            </a:r>
            <a:endParaRPr sz="1400">
              <a:solidFill>
                <a:srgbClr val="000000"/>
              </a:solidFill>
              <a:latin typeface="Arial"/>
              <a:ea typeface="Arial"/>
              <a:cs typeface="Arial"/>
              <a:sym typeface="Arial"/>
            </a:endParaRPr>
          </a:p>
          <a:p>
            <a:pPr marL="334962" indent="-334962">
              <a:spcBef>
                <a:spcPts val="500"/>
              </a:spcBef>
              <a:buClr>
                <a:srgbClr val="000000"/>
              </a:buClr>
              <a:buSzPts val="1800"/>
            </a:pPr>
            <a:r>
              <a:rPr lang="en-US">
                <a:solidFill>
                  <a:srgbClr val="000000"/>
                </a:solidFill>
                <a:latin typeface="Arial"/>
                <a:ea typeface="Arial"/>
                <a:cs typeface="Arial"/>
                <a:sym typeface="Arial"/>
              </a:rPr>
              <a:t> 1. Stage I:</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 CPU/ Machine Simulation</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ii. Supervisor Call through interrupt</a:t>
            </a:r>
            <a:endParaRPr sz="1400">
              <a:solidFill>
                <a:srgbClr val="000000"/>
              </a:solidFill>
              <a:latin typeface="Arial"/>
              <a:ea typeface="Arial"/>
              <a:cs typeface="Arial"/>
              <a:sym typeface="Arial"/>
            </a:endParaRPr>
          </a:p>
          <a:p>
            <a:pPr marL="334962" indent="-334962">
              <a:spcBef>
                <a:spcPts val="500"/>
              </a:spcBef>
              <a:buClr>
                <a:srgbClr val="000000"/>
              </a:buClr>
              <a:buSzPts val="1800"/>
            </a:pPr>
            <a:r>
              <a:rPr lang="en-US">
                <a:solidFill>
                  <a:srgbClr val="000000"/>
                </a:solidFill>
                <a:latin typeface="Arial"/>
                <a:ea typeface="Arial"/>
                <a:cs typeface="Arial"/>
                <a:sym typeface="Arial"/>
              </a:rPr>
              <a:t>2. Stage II:</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 Paging</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ii. Error Handling</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iii. Interrupt Generation and Servicing</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iv. Process Data Structure</a:t>
            </a:r>
            <a:endParaRPr sz="1400">
              <a:solidFill>
                <a:srgbClr val="000000"/>
              </a:solidFill>
              <a:latin typeface="Arial"/>
              <a:ea typeface="Arial"/>
              <a:cs typeface="Arial"/>
              <a:sym typeface="Arial"/>
            </a:endParaRPr>
          </a:p>
          <a:p>
            <a:pPr marL="334962" indent="-334962">
              <a:spcBef>
                <a:spcPts val="500"/>
              </a:spcBef>
              <a:buClr>
                <a:srgbClr val="000000"/>
              </a:buClr>
              <a:buSzPts val="1800"/>
            </a:pPr>
            <a:r>
              <a:rPr lang="en-US">
                <a:solidFill>
                  <a:srgbClr val="000000"/>
                </a:solidFill>
                <a:latin typeface="Arial"/>
                <a:ea typeface="Arial"/>
                <a:cs typeface="Arial"/>
                <a:sym typeface="Arial"/>
              </a:rPr>
              <a:t>3. Stage III:</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 Multiprogramming</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ii. Virtual Memory</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iii. Process Scheduling and Synchronization</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iv. Inter-Process Communication</a:t>
            </a:r>
            <a:endParaRPr sz="1400">
              <a:solidFill>
                <a:srgbClr val="000000"/>
              </a:solidFill>
              <a:latin typeface="Arial"/>
              <a:ea typeface="Arial"/>
              <a:cs typeface="Arial"/>
              <a:sym typeface="Arial"/>
            </a:endParaRPr>
          </a:p>
          <a:p>
            <a:pPr marL="742950" lvl="1" indent="-277812">
              <a:spcBef>
                <a:spcPts val="500"/>
              </a:spcBef>
              <a:buClr>
                <a:srgbClr val="000000"/>
              </a:buClr>
              <a:buSzPts val="1800"/>
            </a:pPr>
            <a:r>
              <a:rPr lang="en-US">
                <a:solidFill>
                  <a:srgbClr val="000000"/>
                </a:solidFill>
                <a:latin typeface="Arial"/>
                <a:ea typeface="Arial"/>
                <a:cs typeface="Arial"/>
                <a:sym typeface="Arial"/>
              </a:rPr>
              <a:t>v. I/O Handling, Spooling and Buffering</a:t>
            </a:r>
            <a:endParaRPr sz="1400">
              <a:solidFill>
                <a:srgbClr val="000000"/>
              </a:solidFill>
              <a:latin typeface="Arial"/>
              <a:ea typeface="Arial"/>
              <a:cs typeface="Arial"/>
              <a:sym typeface="Arial"/>
            </a:endParaRPr>
          </a:p>
          <a:p>
            <a:pPr>
              <a:buClr>
                <a:srgbClr val="000000"/>
              </a:buClr>
              <a:buSzPts val="1800"/>
            </a:pPr>
            <a:endParaRPr>
              <a:solidFill>
                <a:srgbClr val="000000"/>
              </a:solidFill>
              <a:latin typeface="Arial"/>
              <a:ea typeface="Arial"/>
              <a:cs typeface="Arial"/>
              <a:sym typeface="Arial"/>
            </a:endParaRPr>
          </a:p>
        </p:txBody>
      </p:sp>
      <p:sp>
        <p:nvSpPr>
          <p:cNvPr id="97" name="Google Shape;97;p6"/>
          <p:cNvSpPr txBox="1"/>
          <p:nvPr/>
        </p:nvSpPr>
        <p:spPr>
          <a:xfrm>
            <a:off x="1905000" y="609601"/>
            <a:ext cx="6781800" cy="460375"/>
          </a:xfrm>
          <a:prstGeom prst="rect">
            <a:avLst/>
          </a:prstGeom>
          <a:noFill/>
          <a:ln>
            <a:noFill/>
          </a:ln>
        </p:spPr>
        <p:txBody>
          <a:bodyPr spcFirstLastPara="1" wrap="square" lIns="90000" tIns="46800" rIns="90000" bIns="46800" anchor="t" anchorCtr="0">
            <a:noAutofit/>
          </a:bodyPr>
          <a:lstStyle/>
          <a:p>
            <a:pPr>
              <a:buClr>
                <a:srgbClr val="000000"/>
              </a:buClr>
              <a:buSzPts val="2400"/>
            </a:pPr>
            <a:r>
              <a:rPr lang="en-US" sz="2400" b="1">
                <a:solidFill>
                  <a:srgbClr val="000000"/>
                </a:solidFill>
                <a:latin typeface="Verdana"/>
                <a:ea typeface="Verdana"/>
                <a:cs typeface="Verdana"/>
                <a:sym typeface="Verdana"/>
              </a:rPr>
              <a:t>Course Project:  OPERATING SYSTEMS 	</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p:nvPr/>
        </p:nvSpPr>
        <p:spPr>
          <a:xfrm>
            <a:off x="2368550" y="960438"/>
            <a:ext cx="7772400" cy="2295525"/>
          </a:xfrm>
          <a:prstGeom prst="rect">
            <a:avLst/>
          </a:prstGeom>
          <a:noFill/>
          <a:ln>
            <a:noFill/>
          </a:ln>
        </p:spPr>
        <p:txBody>
          <a:bodyPr spcFirstLastPara="1" wrap="square" lIns="90000" tIns="46800" rIns="90000" bIns="46800" anchor="b" anchorCtr="0">
            <a:noAutofit/>
          </a:bodyPr>
          <a:lstStyle/>
          <a:p>
            <a:pPr algn="ctr">
              <a:lnSpc>
                <a:spcPct val="90000"/>
              </a:lnSpc>
              <a:buClr>
                <a:srgbClr val="006699"/>
              </a:buClr>
              <a:buSzPts val="3000"/>
            </a:pPr>
            <a:br>
              <a:rPr lang="en-US" sz="3000" b="1" dirty="0">
                <a:solidFill>
                  <a:srgbClr val="006699"/>
                </a:solidFill>
                <a:latin typeface="Arial"/>
                <a:ea typeface="Arial"/>
                <a:cs typeface="Arial"/>
                <a:sym typeface="Arial"/>
              </a:rPr>
            </a:br>
            <a:br>
              <a:rPr lang="en-US" sz="3000" b="1" dirty="0">
                <a:solidFill>
                  <a:srgbClr val="006699"/>
                </a:solidFill>
                <a:latin typeface="Arial"/>
                <a:ea typeface="Arial"/>
                <a:cs typeface="Arial"/>
                <a:sym typeface="Arial"/>
              </a:rPr>
            </a:br>
            <a:br>
              <a:rPr lang="en-US" sz="3000" b="1" dirty="0">
                <a:solidFill>
                  <a:srgbClr val="006699"/>
                </a:solidFill>
                <a:latin typeface="Arial"/>
                <a:ea typeface="Arial"/>
                <a:cs typeface="Arial"/>
                <a:sym typeface="Arial"/>
              </a:rPr>
            </a:br>
            <a:br>
              <a:rPr lang="en-US" sz="3000" b="1" dirty="0">
                <a:solidFill>
                  <a:srgbClr val="006699"/>
                </a:solidFill>
                <a:latin typeface="Arial"/>
                <a:ea typeface="Arial"/>
                <a:cs typeface="Arial"/>
                <a:sym typeface="Arial"/>
              </a:rPr>
            </a:br>
            <a:r>
              <a:rPr lang="en-US" sz="3000" b="1" dirty="0">
                <a:solidFill>
                  <a:srgbClr val="006699"/>
                </a:solidFill>
                <a:latin typeface="Arial"/>
                <a:ea typeface="Arial"/>
                <a:cs typeface="Arial"/>
                <a:sym typeface="Arial"/>
              </a:rPr>
              <a:t> Introduction to Operating System</a:t>
            </a:r>
            <a:endParaRPr sz="1400" dirty="0">
              <a:solidFill>
                <a:srgbClr val="000000"/>
              </a:solidFill>
              <a:latin typeface="Arial"/>
              <a:ea typeface="Arial"/>
              <a:cs typeface="Arial"/>
              <a:sym typeface="Arial"/>
            </a:endParaRPr>
          </a:p>
        </p:txBody>
      </p:sp>
      <p:sp>
        <p:nvSpPr>
          <p:cNvPr id="112" name="Google Shape;112;p7"/>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lgn="ctr">
              <a:buClr>
                <a:srgbClr val="000000"/>
              </a:buClr>
              <a:buSzPts val="2400"/>
            </a:pPr>
            <a:fld id="{00000000-1234-1234-1234-123412341234}" type="slidenum">
              <a:rPr lang="en-US" sz="2400">
                <a:solidFill>
                  <a:srgbClr val="000000"/>
                </a:solidFill>
                <a:latin typeface="Verdana"/>
                <a:ea typeface="Verdana"/>
                <a:cs typeface="Verdana"/>
                <a:sym typeface="Verdana"/>
              </a:rPr>
              <a:pPr algn="ctr">
                <a:buClr>
                  <a:srgbClr val="000000"/>
                </a:buClr>
                <a:buSzPts val="2400"/>
              </a:pPr>
              <a:t>11</a:t>
            </a:fld>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Block Diagram of a Computer (Logical)</a:t>
            </a:r>
            <a:endParaRPr sz="1400">
              <a:solidFill>
                <a:srgbClr val="000000"/>
              </a:solidFill>
              <a:latin typeface="Arial"/>
              <a:ea typeface="Arial"/>
              <a:cs typeface="Arial"/>
              <a:sym typeface="Arial"/>
            </a:endParaRPr>
          </a:p>
        </p:txBody>
      </p:sp>
      <p:pic>
        <p:nvPicPr>
          <p:cNvPr id="122" name="Google Shape;122;p8"/>
          <p:cNvPicPr preferRelativeResize="0"/>
          <p:nvPr/>
        </p:nvPicPr>
        <p:blipFill rotWithShape="1">
          <a:blip r:embed="rId3">
            <a:alphaModFix/>
          </a:blip>
          <a:srcRect/>
          <a:stretch/>
        </p:blipFill>
        <p:spPr>
          <a:xfrm>
            <a:off x="2438401" y="1371601"/>
            <a:ext cx="7388225" cy="4238625"/>
          </a:xfrm>
          <a:prstGeom prst="rect">
            <a:avLst/>
          </a:prstGeom>
          <a:noFill/>
          <a:ln>
            <a:noFill/>
          </a:ln>
        </p:spPr>
      </p:pic>
      <p:sp>
        <p:nvSpPr>
          <p:cNvPr id="123" name="Google Shape;123;p8"/>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12</a:t>
            </a:fld>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Operating System (OS)</a:t>
            </a:r>
            <a:endParaRPr sz="1400">
              <a:solidFill>
                <a:srgbClr val="000000"/>
              </a:solidFill>
              <a:latin typeface="Arial"/>
              <a:ea typeface="Arial"/>
              <a:cs typeface="Arial"/>
              <a:sym typeface="Arial"/>
            </a:endParaRPr>
          </a:p>
        </p:txBody>
      </p:sp>
      <p:sp>
        <p:nvSpPr>
          <p:cNvPr id="133" name="Google Shape;133;p9"/>
          <p:cNvSpPr txBox="1"/>
          <p:nvPr/>
        </p:nvSpPr>
        <p:spPr>
          <a:xfrm>
            <a:off x="1757363" y="1149350"/>
            <a:ext cx="8186737" cy="4900612"/>
          </a:xfrm>
          <a:prstGeom prst="rect">
            <a:avLst/>
          </a:prstGeom>
          <a:noFill/>
          <a:ln>
            <a:noFill/>
          </a:ln>
        </p:spPr>
        <p:txBody>
          <a:bodyPr spcFirstLastPara="1" wrap="square" lIns="90000" tIns="46800" rIns="90000" bIns="46800" anchor="t" anchorCtr="0">
            <a:noAutofit/>
          </a:bodyPr>
          <a:lstStyle/>
          <a:p>
            <a:pPr marL="331787" indent="-331787">
              <a:lnSpc>
                <a:spcPct val="90000"/>
              </a:lnSpc>
              <a:buClr>
                <a:srgbClr val="000000"/>
              </a:buClr>
              <a:buSzPts val="2700"/>
              <a:buFont typeface="Times New Roman"/>
              <a:buChar char="•"/>
            </a:pPr>
            <a:r>
              <a:rPr lang="en-US" sz="2700">
                <a:solidFill>
                  <a:srgbClr val="000000"/>
                </a:solidFill>
                <a:latin typeface="Arial"/>
                <a:ea typeface="Arial"/>
                <a:cs typeface="Arial"/>
                <a:sym typeface="Arial"/>
              </a:rPr>
              <a:t>What do you do with just computer hardware?</a:t>
            </a:r>
            <a:endParaRPr sz="1400">
              <a:solidFill>
                <a:srgbClr val="000000"/>
              </a:solidFill>
              <a:latin typeface="Arial"/>
              <a:ea typeface="Arial"/>
              <a:cs typeface="Arial"/>
              <a:sym typeface="Arial"/>
            </a:endParaRPr>
          </a:p>
          <a:p>
            <a:pPr marL="731837" lvl="1" indent="-274637">
              <a:lnSpc>
                <a:spcPct val="90000"/>
              </a:lnSpc>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If someone gives you a computer with no software</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whatsoever, how do you get it to do anything?</a:t>
            </a:r>
            <a:endParaRPr sz="1400">
              <a:solidFill>
                <a:srgbClr val="000000"/>
              </a:solidFill>
              <a:latin typeface="Arial"/>
              <a:ea typeface="Arial"/>
              <a:cs typeface="Arial"/>
              <a:sym typeface="Arial"/>
            </a:endParaRPr>
          </a:p>
          <a:p>
            <a:pPr marL="731837" lvl="1" indent="-274637">
              <a:lnSpc>
                <a:spcPct val="90000"/>
              </a:lnSpc>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You write a program that runs on the hardware</a:t>
            </a:r>
            <a:endParaRPr sz="1400">
              <a:solidFill>
                <a:srgbClr val="000000"/>
              </a:solidFill>
              <a:latin typeface="Arial"/>
              <a:ea typeface="Arial"/>
              <a:cs typeface="Arial"/>
              <a:sym typeface="Arial"/>
            </a:endParaRPr>
          </a:p>
          <a:p>
            <a:pPr marL="1143000" lvl="2" indent="-219075">
              <a:lnSpc>
                <a:spcPct val="90000"/>
              </a:lnSpc>
              <a:spcBef>
                <a:spcPts val="500"/>
              </a:spcBef>
              <a:buClr>
                <a:srgbClr val="FFFFFF"/>
              </a:buClr>
              <a:buSzPts val="1700"/>
            </a:pPr>
            <a:endParaRPr sz="1700">
              <a:solidFill>
                <a:srgbClr val="000000"/>
              </a:solidFill>
              <a:latin typeface="Arial"/>
              <a:ea typeface="Arial"/>
              <a:cs typeface="Arial"/>
              <a:sym typeface="Arial"/>
            </a:endParaRPr>
          </a:p>
          <a:p>
            <a:pPr marL="331787" indent="-331787">
              <a:lnSpc>
                <a:spcPct val="90000"/>
              </a:lnSpc>
              <a:spcBef>
                <a:spcPts val="500"/>
              </a:spcBef>
              <a:buClr>
                <a:srgbClr val="000000"/>
              </a:buClr>
              <a:buSzPts val="2700"/>
              <a:buFont typeface="Times New Roman"/>
              <a:buChar char="•"/>
            </a:pPr>
            <a:r>
              <a:rPr lang="en-US" sz="2700">
                <a:solidFill>
                  <a:srgbClr val="000000"/>
                </a:solidFill>
                <a:latin typeface="Arial"/>
                <a:ea typeface="Arial"/>
                <a:cs typeface="Arial"/>
                <a:sym typeface="Arial"/>
              </a:rPr>
              <a:t>In the early days, that was the way it worked ...</a:t>
            </a:r>
            <a:endParaRPr sz="1400">
              <a:solidFill>
                <a:srgbClr val="000000"/>
              </a:solidFill>
              <a:latin typeface="Arial"/>
              <a:ea typeface="Arial"/>
              <a:cs typeface="Arial"/>
              <a:sym typeface="Arial"/>
            </a:endParaRPr>
          </a:p>
          <a:p>
            <a:pPr marL="731837" lvl="1" indent="-274637">
              <a:lnSpc>
                <a:spcPct val="90000"/>
              </a:lnSpc>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You started with just the bare hardware</a:t>
            </a:r>
            <a:endParaRPr sz="1400">
              <a:solidFill>
                <a:srgbClr val="000000"/>
              </a:solidFill>
              <a:latin typeface="Arial"/>
              <a:ea typeface="Arial"/>
              <a:cs typeface="Arial"/>
              <a:sym typeface="Arial"/>
            </a:endParaRPr>
          </a:p>
          <a:p>
            <a:pPr marL="731837" lvl="1" indent="-274637">
              <a:lnSpc>
                <a:spcPct val="90000"/>
              </a:lnSpc>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You wrote a program that did </a:t>
            </a:r>
            <a:r>
              <a:rPr lang="en-US" sz="2400" i="1" u="sng">
                <a:solidFill>
                  <a:srgbClr val="000000"/>
                </a:solidFill>
                <a:latin typeface="Arial"/>
                <a:ea typeface="Arial"/>
                <a:cs typeface="Arial"/>
                <a:sym typeface="Arial"/>
              </a:rPr>
              <a:t>everything</a:t>
            </a:r>
            <a:r>
              <a:rPr lang="en-US" sz="2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1143000" lvl="2" indent="-219075">
              <a:lnSpc>
                <a:spcPct val="90000"/>
              </a:lnSpc>
              <a:spcBef>
                <a:spcPts val="500"/>
              </a:spcBef>
              <a:buClr>
                <a:srgbClr val="000000"/>
              </a:buClr>
              <a:buSzPts val="1700"/>
              <a:buFont typeface="Times New Roman"/>
              <a:buChar char="•"/>
            </a:pPr>
            <a:r>
              <a:rPr lang="en-US" sz="1700">
                <a:solidFill>
                  <a:srgbClr val="000000"/>
                </a:solidFill>
                <a:latin typeface="Arial"/>
                <a:ea typeface="Arial"/>
                <a:cs typeface="Arial"/>
                <a:sym typeface="Arial"/>
              </a:rPr>
              <a:t>Including managing all aspects of the hardware</a:t>
            </a:r>
            <a:endParaRPr sz="1400">
              <a:solidFill>
                <a:srgbClr val="000000"/>
              </a:solidFill>
              <a:latin typeface="Arial"/>
              <a:ea typeface="Arial"/>
              <a:cs typeface="Arial"/>
              <a:sym typeface="Arial"/>
            </a:endParaRPr>
          </a:p>
          <a:p>
            <a:pPr marL="1143000" lvl="2" indent="-219075">
              <a:lnSpc>
                <a:spcPct val="90000"/>
              </a:lnSpc>
              <a:spcBef>
                <a:spcPts val="500"/>
              </a:spcBef>
              <a:buClr>
                <a:srgbClr val="000000"/>
              </a:buClr>
              <a:buSzPts val="1700"/>
              <a:buFont typeface="Times New Roman"/>
              <a:buChar char="•"/>
            </a:pPr>
            <a:r>
              <a:rPr lang="en-US" sz="1700">
                <a:solidFill>
                  <a:srgbClr val="000000"/>
                </a:solidFill>
                <a:latin typeface="Arial"/>
                <a:ea typeface="Arial"/>
                <a:cs typeface="Arial"/>
                <a:sym typeface="Arial"/>
              </a:rPr>
              <a:t>Including solving your particular problem </a:t>
            </a:r>
            <a:endParaRPr sz="1400">
              <a:solidFill>
                <a:srgbClr val="000000"/>
              </a:solidFill>
              <a:latin typeface="Arial"/>
              <a:ea typeface="Arial"/>
              <a:cs typeface="Arial"/>
              <a:sym typeface="Arial"/>
            </a:endParaRPr>
          </a:p>
          <a:p>
            <a:pPr marL="1143000" lvl="2" indent="-219075">
              <a:lnSpc>
                <a:spcPct val="90000"/>
              </a:lnSpc>
              <a:spcBef>
                <a:spcPts val="500"/>
              </a:spcBef>
              <a:buClr>
                <a:srgbClr val="FFFFFF"/>
              </a:buClr>
              <a:buSzPts val="1700"/>
            </a:pPr>
            <a:endParaRPr sz="1700">
              <a:solidFill>
                <a:srgbClr val="000000"/>
              </a:solidFill>
              <a:latin typeface="Arial"/>
              <a:ea typeface="Arial"/>
              <a:cs typeface="Arial"/>
              <a:sym typeface="Arial"/>
            </a:endParaRPr>
          </a:p>
          <a:p>
            <a:pPr marL="331787" indent="-331787">
              <a:lnSpc>
                <a:spcPct val="90000"/>
              </a:lnSpc>
              <a:spcBef>
                <a:spcPts val="500"/>
              </a:spcBef>
              <a:buClr>
                <a:srgbClr val="000000"/>
              </a:buClr>
              <a:buSzPts val="2800"/>
              <a:buFont typeface="Times New Roman"/>
              <a:buChar char="•"/>
            </a:pPr>
            <a:r>
              <a:rPr lang="en-US" sz="2800">
                <a:solidFill>
                  <a:srgbClr val="000000"/>
                </a:solidFill>
                <a:latin typeface="Arial"/>
                <a:ea typeface="Arial"/>
                <a:cs typeface="Arial"/>
                <a:sym typeface="Arial"/>
              </a:rPr>
              <a:t>Your program was all the computer did!</a:t>
            </a:r>
            <a:endParaRPr sz="1400">
              <a:solidFill>
                <a:srgbClr val="000000"/>
              </a:solidFill>
              <a:latin typeface="Arial"/>
              <a:ea typeface="Arial"/>
              <a:cs typeface="Arial"/>
              <a:sym typeface="Arial"/>
            </a:endParaRPr>
          </a:p>
          <a:p>
            <a:pPr>
              <a:buClr>
                <a:srgbClr val="000000"/>
              </a:buClr>
              <a:buSzPts val="2800"/>
            </a:pPr>
            <a:endParaRPr sz="2800">
              <a:solidFill>
                <a:srgbClr val="000000"/>
              </a:solidFill>
              <a:latin typeface="Arial"/>
              <a:ea typeface="Arial"/>
              <a:cs typeface="Arial"/>
              <a:sym typeface="Arial"/>
            </a:endParaRPr>
          </a:p>
        </p:txBody>
      </p:sp>
      <p:sp>
        <p:nvSpPr>
          <p:cNvPr id="134" name="Google Shape;134;p9"/>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13</a:t>
            </a:fld>
            <a:endParaRPr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Without an OS</a:t>
            </a:r>
            <a:endParaRPr sz="1400">
              <a:solidFill>
                <a:srgbClr val="000000"/>
              </a:solidFill>
              <a:latin typeface="Arial"/>
              <a:ea typeface="Arial"/>
              <a:cs typeface="Arial"/>
              <a:sym typeface="Arial"/>
            </a:endParaRPr>
          </a:p>
        </p:txBody>
      </p:sp>
      <p:sp>
        <p:nvSpPr>
          <p:cNvPr id="144" name="Google Shape;144;p10"/>
          <p:cNvSpPr txBox="1"/>
          <p:nvPr/>
        </p:nvSpPr>
        <p:spPr>
          <a:xfrm>
            <a:off x="1981201" y="1143000"/>
            <a:ext cx="8186737" cy="4487862"/>
          </a:xfrm>
          <a:prstGeom prst="rect">
            <a:avLst/>
          </a:prstGeom>
          <a:noFill/>
          <a:ln>
            <a:noFill/>
          </a:ln>
        </p:spPr>
        <p:txBody>
          <a:bodyPr spcFirstLastPara="1" wrap="square" lIns="90000" tIns="46800" rIns="90000" bIns="46800" anchor="t" anchorCtr="0">
            <a:noAutofit/>
          </a:bodyPr>
          <a:lstStyle/>
          <a:p>
            <a:pPr marL="331787" indent="-331787">
              <a:buClr>
                <a:srgbClr val="000000"/>
              </a:buClr>
              <a:buSzPts val="2200"/>
              <a:buFont typeface="Times New Roman"/>
              <a:buChar char="•"/>
            </a:pPr>
            <a:r>
              <a:rPr lang="en-US" sz="2200">
                <a:solidFill>
                  <a:srgbClr val="000000"/>
                </a:solidFill>
                <a:latin typeface="Arial"/>
                <a:ea typeface="Arial"/>
                <a:cs typeface="Arial"/>
                <a:sym typeface="Arial"/>
              </a:rPr>
              <a:t>Each program runs directly on the hardware</a:t>
            </a:r>
            <a:endParaRPr sz="1400">
              <a:solidFill>
                <a:srgbClr val="000000"/>
              </a:solidFill>
              <a:latin typeface="Arial"/>
              <a:ea typeface="Arial"/>
              <a:cs typeface="Arial"/>
              <a:sym typeface="Arial"/>
            </a:endParaRPr>
          </a:p>
          <a:p>
            <a:pPr marL="331787" indent="-331787">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Each program must do everything</a:t>
            </a:r>
            <a:endParaRPr sz="1400">
              <a:solidFill>
                <a:srgbClr val="000000"/>
              </a:solidFill>
              <a:latin typeface="Arial"/>
              <a:ea typeface="Arial"/>
              <a:cs typeface="Arial"/>
              <a:sym typeface="Arial"/>
            </a:endParaRPr>
          </a:p>
          <a:p>
            <a:pPr marL="331787" indent="-331787">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Each program needs to know the details of the hardware and how to use it</a:t>
            </a:r>
            <a:endParaRPr sz="1400">
              <a:solidFill>
                <a:srgbClr val="000000"/>
              </a:solidFill>
              <a:latin typeface="Arial"/>
              <a:ea typeface="Arial"/>
              <a:cs typeface="Arial"/>
              <a:sym typeface="Arial"/>
            </a:endParaRPr>
          </a:p>
          <a:p>
            <a:pPr marL="331787" indent="-331787">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If the hardware changes, the program must change as well</a:t>
            </a:r>
            <a:endParaRPr sz="1400">
              <a:solidFill>
                <a:srgbClr val="000000"/>
              </a:solidFill>
              <a:latin typeface="Arial"/>
              <a:ea typeface="Arial"/>
              <a:cs typeface="Arial"/>
              <a:sym typeface="Arial"/>
            </a:endParaRPr>
          </a:p>
          <a:p>
            <a:pPr marL="331787" indent="-331787">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The hardware supports only one program at a time - each user must wait until the previous program is done to “share” the hardware with other users.</a:t>
            </a:r>
            <a:endParaRPr sz="1400">
              <a:solidFill>
                <a:srgbClr val="000000"/>
              </a:solidFill>
              <a:latin typeface="Arial"/>
              <a:ea typeface="Arial"/>
              <a:cs typeface="Arial"/>
              <a:sym typeface="Arial"/>
            </a:endParaRPr>
          </a:p>
          <a:p>
            <a:pPr marL="331787" indent="-331787">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Writing programs is incredibly complex and expensive</a:t>
            </a:r>
            <a:endParaRPr sz="1400">
              <a:solidFill>
                <a:srgbClr val="000000"/>
              </a:solidFill>
              <a:latin typeface="Arial"/>
              <a:ea typeface="Arial"/>
              <a:cs typeface="Arial"/>
              <a:sym typeface="Arial"/>
            </a:endParaRPr>
          </a:p>
          <a:p>
            <a:pPr marL="331787" indent="-331787">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OS is like an extended machine to provide a better interface for convenience.</a:t>
            </a:r>
            <a:endParaRPr sz="1400">
              <a:solidFill>
                <a:srgbClr val="000000"/>
              </a:solidFill>
              <a:latin typeface="Arial"/>
              <a:ea typeface="Arial"/>
              <a:cs typeface="Arial"/>
              <a:sym typeface="Arial"/>
            </a:endParaRPr>
          </a:p>
        </p:txBody>
      </p:sp>
      <p:sp>
        <p:nvSpPr>
          <p:cNvPr id="145" name="Google Shape;145;p10"/>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14</a:t>
            </a:fld>
            <a:endParaRPr sz="1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p:nvPr/>
        </p:nvSpPr>
        <p:spPr>
          <a:xfrm>
            <a:off x="1966912" y="328613"/>
            <a:ext cx="8229600" cy="547687"/>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Four Components of a Computer System:</a:t>
            </a:r>
            <a:endParaRPr sz="1400">
              <a:solidFill>
                <a:srgbClr val="000000"/>
              </a:solidFill>
              <a:latin typeface="Arial"/>
              <a:ea typeface="Arial"/>
              <a:cs typeface="Arial"/>
              <a:sym typeface="Arial"/>
            </a:endParaRPr>
          </a:p>
        </p:txBody>
      </p:sp>
      <p:pic>
        <p:nvPicPr>
          <p:cNvPr id="159" name="Google Shape;159;p11"/>
          <p:cNvPicPr preferRelativeResize="0"/>
          <p:nvPr/>
        </p:nvPicPr>
        <p:blipFill rotWithShape="1">
          <a:blip r:embed="rId3">
            <a:alphaModFix/>
          </a:blip>
          <a:srcRect/>
          <a:stretch/>
        </p:blipFill>
        <p:spPr>
          <a:xfrm>
            <a:off x="3476625" y="1533526"/>
            <a:ext cx="5448300" cy="4340225"/>
          </a:xfrm>
          <a:prstGeom prst="rect">
            <a:avLst/>
          </a:prstGeom>
          <a:noFill/>
          <a:ln>
            <a:noFill/>
          </a:ln>
        </p:spPr>
      </p:pic>
      <p:sp>
        <p:nvSpPr>
          <p:cNvPr id="160" name="Google Shape;160;p11"/>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15</a:t>
            </a:fld>
            <a:endParaRPr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p:nvPr/>
        </p:nvSpPr>
        <p:spPr>
          <a:xfrm>
            <a:off x="1979612" y="330201"/>
            <a:ext cx="8229600" cy="473075"/>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Computer System Structure</a:t>
            </a:r>
            <a:endParaRPr sz="1400">
              <a:solidFill>
                <a:srgbClr val="000000"/>
              </a:solidFill>
              <a:latin typeface="Arial"/>
              <a:ea typeface="Arial"/>
              <a:cs typeface="Arial"/>
              <a:sym typeface="Arial"/>
            </a:endParaRPr>
          </a:p>
        </p:txBody>
      </p:sp>
      <p:sp>
        <p:nvSpPr>
          <p:cNvPr id="174" name="Google Shape;174;p12"/>
          <p:cNvSpPr txBox="1"/>
          <p:nvPr/>
        </p:nvSpPr>
        <p:spPr>
          <a:xfrm>
            <a:off x="2222500" y="1068387"/>
            <a:ext cx="7605712" cy="4989512"/>
          </a:xfrm>
          <a:prstGeom prst="rect">
            <a:avLst/>
          </a:prstGeom>
          <a:noFill/>
          <a:ln>
            <a:noFill/>
          </a:ln>
        </p:spPr>
        <p:txBody>
          <a:bodyPr spcFirstLastPara="1" wrap="square" lIns="90000" tIns="46800" rIns="90000" bIns="46800" anchor="t" anchorCtr="0">
            <a:noAutofit/>
          </a:bodyPr>
          <a:lstStyle/>
          <a:p>
            <a:pPr marL="288925" indent="-288925">
              <a:buClr>
                <a:srgbClr val="CC9900"/>
              </a:buClr>
              <a:buSzPts val="1800"/>
              <a:buFont typeface="Noto Sans Symbols"/>
              <a:buChar char="■"/>
            </a:pPr>
            <a:r>
              <a:rPr lang="en-US">
                <a:solidFill>
                  <a:srgbClr val="000000"/>
                </a:solidFill>
                <a:latin typeface="Arial"/>
                <a:ea typeface="Arial"/>
                <a:cs typeface="Arial"/>
                <a:sym typeface="Arial"/>
              </a:rPr>
              <a:t>Computer system can be divided into four components:</a:t>
            </a:r>
            <a:endParaRPr sz="1400">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Hardware – provides basic computing resources</a:t>
            </a:r>
            <a:endParaRPr sz="1400">
              <a:solidFill>
                <a:srgbClr val="000000"/>
              </a:solidFill>
              <a:latin typeface="Arial"/>
              <a:ea typeface="Arial"/>
              <a:cs typeface="Arial"/>
              <a:sym typeface="Arial"/>
            </a:endParaRPr>
          </a:p>
          <a:p>
            <a:pPr marL="968375" lvl="2" indent="-325437">
              <a:spcBef>
                <a:spcPts val="400"/>
              </a:spcBef>
              <a:buClr>
                <a:srgbClr val="CC9900"/>
              </a:buClr>
              <a:buSzPts val="1800"/>
              <a:buFont typeface="Noto Sans Symbols"/>
              <a:buChar char="■"/>
            </a:pPr>
            <a:r>
              <a:rPr lang="en-US">
                <a:solidFill>
                  <a:srgbClr val="000000"/>
                </a:solidFill>
                <a:latin typeface="Arial"/>
                <a:ea typeface="Arial"/>
                <a:cs typeface="Arial"/>
                <a:sym typeface="Arial"/>
              </a:rPr>
              <a:t>CPU, memory, I/O devices</a:t>
            </a:r>
            <a:endParaRPr sz="1400">
              <a:solidFill>
                <a:srgbClr val="000000"/>
              </a:solidFill>
              <a:latin typeface="Arial"/>
              <a:ea typeface="Arial"/>
              <a:cs typeface="Arial"/>
              <a:sym typeface="Arial"/>
            </a:endParaRPr>
          </a:p>
          <a:p>
            <a:pPr marL="968375" lvl="2" indent="-325437">
              <a:spcBef>
                <a:spcPts val="400"/>
              </a:spcBef>
              <a:buClr>
                <a:srgbClr val="FFFFFF"/>
              </a:buClr>
              <a:buSzPts val="1800"/>
            </a:pPr>
            <a:endParaRPr>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Operating system</a:t>
            </a:r>
            <a:endParaRPr sz="1400">
              <a:solidFill>
                <a:srgbClr val="000000"/>
              </a:solidFill>
              <a:latin typeface="Arial"/>
              <a:ea typeface="Arial"/>
              <a:cs typeface="Arial"/>
              <a:sym typeface="Arial"/>
            </a:endParaRPr>
          </a:p>
          <a:p>
            <a:pPr marL="968375" lvl="2" indent="-325437">
              <a:spcBef>
                <a:spcPts val="400"/>
              </a:spcBef>
              <a:buClr>
                <a:srgbClr val="CC9900"/>
              </a:buClr>
              <a:buSzPts val="1800"/>
              <a:buFont typeface="Noto Sans Symbols"/>
              <a:buChar char="■"/>
            </a:pPr>
            <a:r>
              <a:rPr lang="en-US">
                <a:solidFill>
                  <a:srgbClr val="000000"/>
                </a:solidFill>
                <a:latin typeface="Arial"/>
                <a:ea typeface="Arial"/>
                <a:cs typeface="Arial"/>
                <a:sym typeface="Arial"/>
              </a:rPr>
              <a:t>Controls and coordinates use of hardware among various applications and users</a:t>
            </a:r>
            <a:endParaRPr sz="1400">
              <a:solidFill>
                <a:srgbClr val="000000"/>
              </a:solidFill>
              <a:latin typeface="Arial"/>
              <a:ea typeface="Arial"/>
              <a:cs typeface="Arial"/>
              <a:sym typeface="Arial"/>
            </a:endParaRPr>
          </a:p>
          <a:p>
            <a:pPr marL="968375" lvl="2" indent="-325437">
              <a:spcBef>
                <a:spcPts val="400"/>
              </a:spcBef>
              <a:buClr>
                <a:srgbClr val="FFFFFF"/>
              </a:buClr>
              <a:buSzPts val="1800"/>
            </a:pPr>
            <a:endParaRPr>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Application programs – define the ways in which the system resources are used to solve the computing problems of the users</a:t>
            </a:r>
            <a:endParaRPr sz="1400">
              <a:solidFill>
                <a:srgbClr val="000000"/>
              </a:solidFill>
              <a:latin typeface="Arial"/>
              <a:ea typeface="Arial"/>
              <a:cs typeface="Arial"/>
              <a:sym typeface="Arial"/>
            </a:endParaRPr>
          </a:p>
          <a:p>
            <a:pPr marL="968375" lvl="2" indent="-325437">
              <a:spcBef>
                <a:spcPts val="400"/>
              </a:spcBef>
              <a:buClr>
                <a:srgbClr val="CC9900"/>
              </a:buClr>
              <a:buSzPts val="1800"/>
              <a:buFont typeface="Noto Sans Symbols"/>
              <a:buChar char="■"/>
            </a:pPr>
            <a:r>
              <a:rPr lang="en-US">
                <a:solidFill>
                  <a:srgbClr val="000000"/>
                </a:solidFill>
                <a:latin typeface="Arial"/>
                <a:ea typeface="Arial"/>
                <a:cs typeface="Arial"/>
                <a:sym typeface="Arial"/>
              </a:rPr>
              <a:t>Word processors, compilers, web browsers, database systems, video games</a:t>
            </a:r>
            <a:endParaRPr sz="1400">
              <a:solidFill>
                <a:srgbClr val="000000"/>
              </a:solidFill>
              <a:latin typeface="Arial"/>
              <a:ea typeface="Arial"/>
              <a:cs typeface="Arial"/>
              <a:sym typeface="Arial"/>
            </a:endParaRPr>
          </a:p>
          <a:p>
            <a:pPr marL="968375" lvl="2" indent="-325437">
              <a:spcBef>
                <a:spcPts val="400"/>
              </a:spcBef>
              <a:buClr>
                <a:srgbClr val="FFFFFF"/>
              </a:buClr>
              <a:buSzPts val="1800"/>
            </a:pPr>
            <a:endParaRPr>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Users</a:t>
            </a:r>
            <a:endParaRPr sz="1400">
              <a:solidFill>
                <a:srgbClr val="000000"/>
              </a:solidFill>
              <a:latin typeface="Arial"/>
              <a:ea typeface="Arial"/>
              <a:cs typeface="Arial"/>
              <a:sym typeface="Arial"/>
            </a:endParaRPr>
          </a:p>
          <a:p>
            <a:pPr marL="968375" lvl="2" indent="-325437">
              <a:spcBef>
                <a:spcPts val="400"/>
              </a:spcBef>
              <a:buClr>
                <a:srgbClr val="CC9900"/>
              </a:buClr>
              <a:buSzPts val="1800"/>
              <a:buFont typeface="Noto Sans Symbols"/>
              <a:buChar char="■"/>
            </a:pPr>
            <a:r>
              <a:rPr lang="en-US">
                <a:solidFill>
                  <a:srgbClr val="000000"/>
                </a:solidFill>
                <a:latin typeface="Arial"/>
                <a:ea typeface="Arial"/>
                <a:cs typeface="Arial"/>
                <a:sym typeface="Arial"/>
              </a:rPr>
              <a:t>People, machines, other computers</a:t>
            </a:r>
            <a:endParaRPr sz="1400">
              <a:solidFill>
                <a:srgbClr val="000000"/>
              </a:solidFill>
              <a:latin typeface="Arial"/>
              <a:ea typeface="Arial"/>
              <a:cs typeface="Arial"/>
              <a:sym typeface="Arial"/>
            </a:endParaRPr>
          </a:p>
        </p:txBody>
      </p:sp>
      <p:sp>
        <p:nvSpPr>
          <p:cNvPr id="175" name="Google Shape;175;p12"/>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16</a:t>
            </a:fld>
            <a:endParaRPr sz="1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Operating System (OS)</a:t>
            </a:r>
            <a:endParaRPr sz="1400">
              <a:solidFill>
                <a:srgbClr val="000000"/>
              </a:solidFill>
              <a:latin typeface="Arial"/>
              <a:ea typeface="Arial"/>
              <a:cs typeface="Arial"/>
              <a:sym typeface="Arial"/>
            </a:endParaRPr>
          </a:p>
        </p:txBody>
      </p:sp>
      <p:sp>
        <p:nvSpPr>
          <p:cNvPr id="185" name="Google Shape;185;p13"/>
          <p:cNvSpPr txBox="1"/>
          <p:nvPr/>
        </p:nvSpPr>
        <p:spPr>
          <a:xfrm>
            <a:off x="2209801" y="1143000"/>
            <a:ext cx="8186737" cy="4487862"/>
          </a:xfrm>
          <a:prstGeom prst="rect">
            <a:avLst/>
          </a:prstGeom>
          <a:noFill/>
          <a:ln>
            <a:noFill/>
          </a:ln>
        </p:spPr>
        <p:txBody>
          <a:bodyPr spcFirstLastPara="1" wrap="square" lIns="90000" tIns="46800" rIns="90000" bIns="46800" anchor="t" anchorCtr="0">
            <a:noAutofit/>
          </a:bodyPr>
          <a:lstStyle/>
          <a:p>
            <a:pPr marL="331787" indent="-331787" algn="just">
              <a:buClr>
                <a:srgbClr val="000000"/>
              </a:buClr>
              <a:buSzPts val="2200"/>
              <a:buFont typeface="Times New Roman"/>
              <a:buChar char="•"/>
            </a:pPr>
            <a:r>
              <a:rPr lang="en-US" sz="2200">
                <a:solidFill>
                  <a:srgbClr val="000000"/>
                </a:solidFill>
                <a:latin typeface="Arial"/>
                <a:ea typeface="Arial"/>
                <a:cs typeface="Arial"/>
                <a:sym typeface="Arial"/>
              </a:rPr>
              <a:t>Integrated set of programs that controls the resources of a computer system</a:t>
            </a:r>
            <a:endParaRPr sz="1400">
              <a:solidFill>
                <a:srgbClr val="000000"/>
              </a:solidFill>
              <a:latin typeface="Arial"/>
              <a:ea typeface="Arial"/>
              <a:cs typeface="Arial"/>
              <a:sym typeface="Arial"/>
            </a:endParaRPr>
          </a:p>
          <a:p>
            <a:pPr marL="331787" indent="-331787" algn="just">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Provides its users with an interface which is more convenient to use than bare machine</a:t>
            </a:r>
            <a:endParaRPr sz="1400">
              <a:solidFill>
                <a:srgbClr val="000000"/>
              </a:solidFill>
              <a:latin typeface="Arial"/>
              <a:ea typeface="Arial"/>
              <a:cs typeface="Arial"/>
              <a:sym typeface="Arial"/>
            </a:endParaRPr>
          </a:p>
          <a:p>
            <a:pPr marL="331787" indent="-331787" algn="just">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Directly sits on top of the hardware and controls it</a:t>
            </a:r>
            <a:endParaRPr sz="1400">
              <a:solidFill>
                <a:srgbClr val="000000"/>
              </a:solidFill>
              <a:latin typeface="Arial"/>
              <a:ea typeface="Arial"/>
              <a:cs typeface="Arial"/>
              <a:sym typeface="Arial"/>
            </a:endParaRPr>
          </a:p>
          <a:p>
            <a:pPr marL="331787" indent="-331787" algn="just">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Manages computer hardware</a:t>
            </a:r>
            <a:endParaRPr sz="1400">
              <a:solidFill>
                <a:srgbClr val="000000"/>
              </a:solidFill>
              <a:latin typeface="Arial"/>
              <a:ea typeface="Arial"/>
              <a:cs typeface="Arial"/>
              <a:sym typeface="Arial"/>
            </a:endParaRPr>
          </a:p>
          <a:p>
            <a:pPr marL="331787" indent="-331787" algn="just">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Provides a basis for application programs</a:t>
            </a:r>
            <a:endParaRPr sz="1400">
              <a:solidFill>
                <a:srgbClr val="000000"/>
              </a:solidFill>
              <a:latin typeface="Arial"/>
              <a:ea typeface="Arial"/>
              <a:cs typeface="Arial"/>
              <a:sym typeface="Arial"/>
            </a:endParaRPr>
          </a:p>
          <a:p>
            <a:pPr marL="331787" indent="-331787" algn="just">
              <a:spcBef>
                <a:spcPts val="500"/>
              </a:spcBef>
              <a:buClr>
                <a:srgbClr val="000000"/>
              </a:buClr>
              <a:buSzPts val="2200"/>
              <a:buFont typeface="Times New Roman"/>
              <a:buChar char="•"/>
            </a:pPr>
            <a:r>
              <a:rPr lang="en-US" sz="2200">
                <a:solidFill>
                  <a:srgbClr val="000000"/>
                </a:solidFill>
                <a:latin typeface="Arial"/>
                <a:ea typeface="Arial"/>
                <a:cs typeface="Arial"/>
                <a:sym typeface="Arial"/>
              </a:rPr>
              <a:t>Acts as an intermediary between computer user and computer hardware</a:t>
            </a:r>
            <a:endParaRPr sz="1400">
              <a:solidFill>
                <a:srgbClr val="000000"/>
              </a:solidFill>
              <a:latin typeface="Arial"/>
              <a:ea typeface="Arial"/>
              <a:cs typeface="Arial"/>
              <a:sym typeface="Arial"/>
            </a:endParaRPr>
          </a:p>
          <a:p>
            <a:pPr>
              <a:buClr>
                <a:srgbClr val="000000"/>
              </a:buClr>
              <a:buSzPts val="2200"/>
            </a:pPr>
            <a:endParaRPr sz="2200">
              <a:solidFill>
                <a:srgbClr val="000000"/>
              </a:solidFill>
              <a:latin typeface="Arial"/>
              <a:ea typeface="Arial"/>
              <a:cs typeface="Arial"/>
              <a:sym typeface="Arial"/>
            </a:endParaRPr>
          </a:p>
        </p:txBody>
      </p:sp>
      <p:sp>
        <p:nvSpPr>
          <p:cNvPr id="186" name="Google Shape;186;p13"/>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17</a:t>
            </a:fld>
            <a:endParaRPr sz="1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p:nvPr/>
        </p:nvSpPr>
        <p:spPr>
          <a:xfrm>
            <a:off x="8077200" y="6248400"/>
            <a:ext cx="1905000" cy="457200"/>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18</a:t>
            </a:fld>
            <a:endParaRPr sz="1400">
              <a:solidFill>
                <a:srgbClr val="000000"/>
              </a:solidFill>
              <a:latin typeface="Arial"/>
              <a:ea typeface="Arial"/>
              <a:cs typeface="Arial"/>
              <a:sym typeface="Arial"/>
            </a:endParaRPr>
          </a:p>
        </p:txBody>
      </p:sp>
      <p:sp>
        <p:nvSpPr>
          <p:cNvPr id="195" name="Google Shape;195;p14"/>
          <p:cNvSpPr txBox="1"/>
          <p:nvPr/>
        </p:nvSpPr>
        <p:spPr>
          <a:xfrm>
            <a:off x="2209800" y="533400"/>
            <a:ext cx="7772400" cy="6096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Introduction</a:t>
            </a:r>
            <a:endParaRPr sz="1400">
              <a:solidFill>
                <a:srgbClr val="000000"/>
              </a:solidFill>
              <a:latin typeface="Arial"/>
              <a:ea typeface="Arial"/>
              <a:cs typeface="Arial"/>
              <a:sym typeface="Arial"/>
            </a:endParaRPr>
          </a:p>
        </p:txBody>
      </p:sp>
      <p:sp>
        <p:nvSpPr>
          <p:cNvPr id="196" name="Google Shape;196;p14"/>
          <p:cNvSpPr txBox="1"/>
          <p:nvPr/>
        </p:nvSpPr>
        <p:spPr>
          <a:xfrm>
            <a:off x="2209800" y="1219200"/>
            <a:ext cx="7772400" cy="4114800"/>
          </a:xfrm>
          <a:prstGeom prst="rect">
            <a:avLst/>
          </a:prstGeom>
          <a:noFill/>
          <a:ln>
            <a:noFill/>
          </a:ln>
        </p:spPr>
        <p:txBody>
          <a:bodyPr spcFirstLastPara="1" wrap="square" lIns="90000" tIns="46800" rIns="90000" bIns="46800" anchor="t" anchorCtr="0">
            <a:noAutofit/>
          </a:bodyPr>
          <a:lstStyle/>
          <a:p>
            <a:pPr marL="334962" indent="-334962" algn="just">
              <a:buClr>
                <a:srgbClr val="000000"/>
              </a:buClr>
              <a:buSzPts val="2000"/>
              <a:buFont typeface="Times New Roman"/>
              <a:buChar char="•"/>
            </a:pPr>
            <a:r>
              <a:rPr lang="en-US" sz="2000">
                <a:solidFill>
                  <a:srgbClr val="000000"/>
                </a:solidFill>
                <a:latin typeface="Arial"/>
                <a:ea typeface="Arial"/>
                <a:cs typeface="Arial"/>
                <a:sym typeface="Arial"/>
              </a:rPr>
              <a:t>“An operating system is similar to a </a:t>
            </a:r>
            <a:r>
              <a:rPr lang="en-US" sz="2000" i="1">
                <a:solidFill>
                  <a:srgbClr val="000000"/>
                </a:solidFill>
                <a:latin typeface="Arial"/>
                <a:ea typeface="Arial"/>
                <a:cs typeface="Arial"/>
                <a:sym typeface="Arial"/>
              </a:rPr>
              <a:t>government</a:t>
            </a:r>
            <a:r>
              <a:rPr lang="en-US" sz="2000">
                <a:solidFill>
                  <a:srgbClr val="000000"/>
                </a:solidFill>
                <a:latin typeface="Arial"/>
                <a:ea typeface="Arial"/>
                <a:cs typeface="Arial"/>
                <a:sym typeface="Arial"/>
              </a:rPr>
              <a:t>. Like a government, it performs no useful function by itself. It simply provides an </a:t>
            </a:r>
            <a:r>
              <a:rPr lang="en-US" sz="2000" b="1" i="1">
                <a:solidFill>
                  <a:srgbClr val="000000"/>
                </a:solidFill>
                <a:latin typeface="Arial"/>
                <a:ea typeface="Arial"/>
                <a:cs typeface="Arial"/>
                <a:sym typeface="Arial"/>
              </a:rPr>
              <a:t>environment</a:t>
            </a:r>
            <a:r>
              <a:rPr lang="en-US" sz="2000" b="1">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within which other programs can do useful work”</a:t>
            </a:r>
            <a:endParaRPr sz="1400">
              <a:solidFill>
                <a:srgbClr val="000000"/>
              </a:solidFill>
              <a:latin typeface="Arial"/>
              <a:ea typeface="Arial"/>
              <a:cs typeface="Arial"/>
              <a:sym typeface="Arial"/>
            </a:endParaRPr>
          </a:p>
          <a:p>
            <a:pPr marL="334962" indent="-334962" algn="just">
              <a:spcBef>
                <a:spcPts val="500"/>
              </a:spcBef>
              <a:buClr>
                <a:srgbClr val="FFFFFF"/>
              </a:buClr>
              <a:buSzPts val="2000"/>
            </a:pPr>
            <a:endParaRPr sz="2000">
              <a:solidFill>
                <a:srgbClr val="000000"/>
              </a:solidFill>
              <a:latin typeface="Arial"/>
              <a:ea typeface="Arial"/>
              <a:cs typeface="Arial"/>
              <a:sym typeface="Arial"/>
            </a:endParaRPr>
          </a:p>
          <a:p>
            <a:pPr marL="334962" indent="-33496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“The fundamental goal of computer systems is to execute user programs and to make solving user problems easier”</a:t>
            </a:r>
            <a:endParaRPr sz="140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8077200" y="6248400"/>
            <a:ext cx="1905000" cy="457200"/>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19</a:t>
            </a:fld>
            <a:endParaRPr sz="1400">
              <a:solidFill>
                <a:srgbClr val="000000"/>
              </a:solidFill>
              <a:latin typeface="Arial"/>
              <a:ea typeface="Arial"/>
              <a:cs typeface="Arial"/>
              <a:sym typeface="Arial"/>
            </a:endParaRPr>
          </a:p>
        </p:txBody>
      </p:sp>
      <p:sp>
        <p:nvSpPr>
          <p:cNvPr id="205" name="Google Shape;205;p15"/>
          <p:cNvSpPr txBox="1"/>
          <p:nvPr/>
        </p:nvSpPr>
        <p:spPr>
          <a:xfrm>
            <a:off x="2209800" y="228600"/>
            <a:ext cx="7772400" cy="6858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Views of an Operating System</a:t>
            </a:r>
            <a:endParaRPr sz="1400">
              <a:solidFill>
                <a:srgbClr val="000000"/>
              </a:solidFill>
              <a:latin typeface="Arial"/>
              <a:ea typeface="Arial"/>
              <a:cs typeface="Arial"/>
              <a:sym typeface="Arial"/>
            </a:endParaRPr>
          </a:p>
        </p:txBody>
      </p:sp>
      <p:sp>
        <p:nvSpPr>
          <p:cNvPr id="206" name="Google Shape;206;p15"/>
          <p:cNvSpPr txBox="1"/>
          <p:nvPr/>
        </p:nvSpPr>
        <p:spPr>
          <a:xfrm>
            <a:off x="1981200" y="1524000"/>
            <a:ext cx="8686800" cy="4114800"/>
          </a:xfrm>
          <a:prstGeom prst="rect">
            <a:avLst/>
          </a:prstGeom>
          <a:noFill/>
          <a:ln>
            <a:noFill/>
          </a:ln>
        </p:spPr>
        <p:txBody>
          <a:bodyPr spcFirstLastPara="1" wrap="square" lIns="90000" tIns="46800" rIns="90000" bIns="46800" anchor="t" anchorCtr="0">
            <a:noAutofit/>
          </a:bodyPr>
          <a:lstStyle/>
          <a:p>
            <a:pPr marL="334962" indent="-334962">
              <a:lnSpc>
                <a:spcPct val="90000"/>
              </a:lnSpc>
              <a:buClr>
                <a:srgbClr val="000000"/>
              </a:buClr>
              <a:buSzPts val="2000"/>
              <a:buFont typeface="Times New Roman"/>
              <a:buChar char="•"/>
            </a:pPr>
            <a:r>
              <a:rPr lang="en-US" sz="2000">
                <a:solidFill>
                  <a:srgbClr val="000000"/>
                </a:solidFill>
                <a:latin typeface="Arial"/>
                <a:ea typeface="Arial"/>
                <a:cs typeface="Arial"/>
                <a:sym typeface="Arial"/>
              </a:rPr>
              <a:t>Resource Allocator</a:t>
            </a:r>
            <a:endParaRPr sz="1400">
              <a:solidFill>
                <a:srgbClr val="000000"/>
              </a:solidFill>
              <a:latin typeface="Arial"/>
              <a:ea typeface="Arial"/>
              <a:cs typeface="Arial"/>
              <a:sym typeface="Arial"/>
            </a:endParaRPr>
          </a:p>
          <a:p>
            <a:pPr marL="735012" lvl="1" indent="-27781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Operating system manages or allocates </a:t>
            </a:r>
            <a:r>
              <a:rPr lang="en-US" sz="2000" i="1">
                <a:solidFill>
                  <a:srgbClr val="FF0000"/>
                </a:solidFill>
                <a:latin typeface="Arial"/>
                <a:ea typeface="Arial"/>
                <a:cs typeface="Arial"/>
                <a:sym typeface="Arial"/>
              </a:rPr>
              <a:t>resources</a:t>
            </a:r>
            <a:endParaRPr sz="1400">
              <a:solidFill>
                <a:srgbClr val="000000"/>
              </a:solidFill>
              <a:latin typeface="Arial"/>
              <a:ea typeface="Arial"/>
              <a:cs typeface="Arial"/>
              <a:sym typeface="Arial"/>
            </a:endParaRPr>
          </a:p>
          <a:p>
            <a:pPr marL="735012" lvl="1" indent="-27781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What resources?</a:t>
            </a:r>
            <a:endParaRPr sz="1400">
              <a:solidFill>
                <a:srgbClr val="000000"/>
              </a:solidFill>
              <a:latin typeface="Arial"/>
              <a:ea typeface="Arial"/>
              <a:cs typeface="Arial"/>
              <a:sym typeface="Arial"/>
            </a:endParaRPr>
          </a:p>
          <a:p>
            <a:pPr marL="1135062" lvl="2" indent="-22066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CPU time, RAM Memory, disk &amp; other I/O devices, interrupt numbers (IRQ’s), files, network ports &amp; sockets, and other software resources</a:t>
            </a:r>
            <a:endParaRPr sz="1400">
              <a:solidFill>
                <a:srgbClr val="000000"/>
              </a:solidFill>
              <a:latin typeface="Arial"/>
              <a:ea typeface="Arial"/>
              <a:cs typeface="Arial"/>
              <a:sym typeface="Arial"/>
            </a:endParaRPr>
          </a:p>
          <a:p>
            <a:pPr marL="735012" lvl="1" indent="-27781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Who uses the resources?</a:t>
            </a:r>
            <a:endParaRPr sz="1400">
              <a:solidFill>
                <a:srgbClr val="000000"/>
              </a:solidFill>
              <a:latin typeface="Arial"/>
              <a:ea typeface="Arial"/>
              <a:cs typeface="Arial"/>
              <a:sym typeface="Arial"/>
            </a:endParaRPr>
          </a:p>
          <a:p>
            <a:pPr marL="1135062" lvl="2" indent="-22066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Resource users: One or more user processes &amp; threads</a:t>
            </a:r>
            <a:endParaRPr sz="1400">
              <a:solidFill>
                <a:srgbClr val="000000"/>
              </a:solidFill>
              <a:latin typeface="Arial"/>
              <a:ea typeface="Arial"/>
              <a:cs typeface="Arial"/>
              <a:sym typeface="Arial"/>
            </a:endParaRPr>
          </a:p>
          <a:p>
            <a:pPr marL="334962" indent="-33496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Control Program</a:t>
            </a:r>
            <a:endParaRPr sz="1400">
              <a:solidFill>
                <a:srgbClr val="000000"/>
              </a:solidFill>
              <a:latin typeface="Arial"/>
              <a:ea typeface="Arial"/>
              <a:cs typeface="Arial"/>
              <a:sym typeface="Arial"/>
            </a:endParaRPr>
          </a:p>
          <a:p>
            <a:pPr marL="735012" lvl="1" indent="-27781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Operation and control of hardware devices</a:t>
            </a:r>
            <a:endParaRPr sz="1400">
              <a:solidFill>
                <a:srgbClr val="000000"/>
              </a:solidFill>
              <a:latin typeface="Arial"/>
              <a:ea typeface="Arial"/>
              <a:cs typeface="Arial"/>
              <a:sym typeface="Arial"/>
            </a:endParaRPr>
          </a:p>
          <a:p>
            <a:pPr marL="735012" lvl="1" indent="-27781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Implements security and protection</a:t>
            </a:r>
            <a:endParaRPr sz="1400">
              <a:solidFill>
                <a:srgbClr val="000000"/>
              </a:solidFill>
              <a:latin typeface="Arial"/>
              <a:ea typeface="Arial"/>
              <a:cs typeface="Arial"/>
              <a:sym typeface="Arial"/>
            </a:endParaRPr>
          </a:p>
          <a:p>
            <a:pPr marL="735012" lvl="1" indent="-277812">
              <a:lnSpc>
                <a:spcPct val="90000"/>
              </a:lnSpc>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Execution of user program to prevent errors and prevent improper use of the computer</a:t>
            </a:r>
            <a:endParaRPr sz="1400">
              <a:solidFill>
                <a:srgbClr val="000000"/>
              </a:solidFill>
              <a:latin typeface="Arial"/>
              <a:ea typeface="Arial"/>
              <a:cs typeface="Arial"/>
              <a:sym typeface="Arial"/>
            </a:endParaRPr>
          </a:p>
          <a:p>
            <a:pPr>
              <a:buClr>
                <a:srgbClr val="000000"/>
              </a:buClr>
              <a:buSzPts val="2000"/>
            </a:pPr>
            <a:endParaRPr sz="200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905000" y="1"/>
            <a:ext cx="8991600" cy="461665"/>
          </a:xfrm>
          <a:prstGeom prst="rect">
            <a:avLst/>
          </a:prstGeom>
        </p:spPr>
        <p:txBody>
          <a:bodyPr wrap="square">
            <a:spAutoFit/>
          </a:bodyPr>
          <a:lstStyle/>
          <a:p>
            <a:pPr algn="ctr"/>
            <a:r>
              <a:rPr lang="en-US" sz="2400" dirty="0">
                <a:solidFill>
                  <a:srgbClr val="00B0F0"/>
                </a:solidFill>
                <a:latin typeface="Verdana" pitchFamily="34" charset="0"/>
                <a:ea typeface="Verdana" pitchFamily="34" charset="0"/>
                <a:cs typeface="Verdana" pitchFamily="34" charset="0"/>
              </a:rPr>
              <a:t>VISION-MISSION-PEO-PO-PSO-CO--</a:t>
            </a:r>
            <a:r>
              <a:rPr lang="en-US" sz="2400" dirty="0">
                <a:solidFill>
                  <a:srgbClr val="990000"/>
                </a:solidFill>
                <a:latin typeface="Verdana" pitchFamily="34" charset="0"/>
                <a:ea typeface="Verdana" pitchFamily="34" charset="0"/>
                <a:cs typeface="Verdana" pitchFamily="34" charset="0"/>
              </a:rPr>
              <a:t>PERSPECTIVE</a:t>
            </a:r>
            <a:endParaRPr lang="en-US" sz="2400" dirty="0">
              <a:solidFill>
                <a:srgbClr val="990000"/>
              </a:solidFill>
            </a:endParaRPr>
          </a:p>
        </p:txBody>
      </p:sp>
      <p:grpSp>
        <p:nvGrpSpPr>
          <p:cNvPr id="2" name="Group 36"/>
          <p:cNvGrpSpPr/>
          <p:nvPr/>
        </p:nvGrpSpPr>
        <p:grpSpPr>
          <a:xfrm>
            <a:off x="2209800" y="762000"/>
            <a:ext cx="8382000" cy="5943600"/>
            <a:chOff x="685800" y="838200"/>
            <a:chExt cx="8382000" cy="5943600"/>
          </a:xfrm>
        </p:grpSpPr>
        <p:sp>
          <p:nvSpPr>
            <p:cNvPr id="12" name="Rounded Rectangle 11"/>
            <p:cNvSpPr/>
            <p:nvPr/>
          </p:nvSpPr>
          <p:spPr>
            <a:xfrm>
              <a:off x="762000" y="838200"/>
              <a:ext cx="8302925" cy="40608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685800" y="838200"/>
              <a:ext cx="8382000" cy="406088"/>
            </a:xfrm>
            <a:prstGeom prst="rect">
              <a:avLst/>
            </a:prstGeom>
            <a:solidFill>
              <a:schemeClr val="bg1">
                <a:lumMod val="95000"/>
              </a:schemeClr>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2000" b="1" dirty="0">
                  <a:solidFill>
                    <a:srgbClr val="990000"/>
                  </a:solidFill>
                </a:rPr>
                <a:t>Vision – </a:t>
              </a:r>
              <a:r>
                <a:rPr lang="en-US" sz="2000" dirty="0">
                  <a:solidFill>
                    <a:schemeClr val="tx1"/>
                  </a:solidFill>
                  <a:ea typeface="Verdana" pitchFamily="34" charset="0"/>
                  <a:cs typeface="Verdana" pitchFamily="34" charset="0"/>
                </a:rPr>
                <a:t>Indicates </a:t>
              </a:r>
              <a:r>
                <a:rPr lang="en-US" sz="2000" b="1" dirty="0">
                  <a:solidFill>
                    <a:schemeClr val="tx1"/>
                  </a:solidFill>
                  <a:ea typeface="Verdana" pitchFamily="34" charset="0"/>
                  <a:cs typeface="Verdana" pitchFamily="34" charset="0"/>
                </a:rPr>
                <a:t>aspirations </a:t>
              </a:r>
              <a:r>
                <a:rPr lang="en-US" sz="2000" dirty="0">
                  <a:solidFill>
                    <a:schemeClr val="tx1"/>
                  </a:solidFill>
                  <a:ea typeface="Verdana" pitchFamily="34" charset="0"/>
                  <a:cs typeface="Verdana" pitchFamily="34" charset="0"/>
                </a:rPr>
                <a:t>of the Institute/Department </a:t>
              </a:r>
              <a:r>
                <a:rPr lang="en-US" sz="2000" dirty="0"/>
                <a:t> </a:t>
              </a:r>
            </a:p>
          </p:txBody>
        </p:sp>
        <p:sp>
          <p:nvSpPr>
            <p:cNvPr id="15" name="Rounded Rectangle 14"/>
            <p:cNvSpPr/>
            <p:nvPr/>
          </p:nvSpPr>
          <p:spPr>
            <a:xfrm>
              <a:off x="685800" y="1371600"/>
              <a:ext cx="8382000" cy="3216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685800" y="1371600"/>
              <a:ext cx="8381999" cy="321608"/>
            </a:xfrm>
            <a:prstGeom prst="rect">
              <a:avLst/>
            </a:prstGeom>
            <a:solidFill>
              <a:schemeClr val="bg1">
                <a:lumMod val="95000"/>
              </a:schemeClr>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US" sz="2000" b="1" dirty="0">
                  <a:solidFill>
                    <a:srgbClr val="990000"/>
                  </a:solidFill>
                </a:rPr>
                <a:t>Mission – </a:t>
              </a:r>
              <a:r>
                <a:rPr lang="en-US" sz="2000" dirty="0">
                  <a:solidFill>
                    <a:schemeClr val="tx1"/>
                  </a:solidFill>
                  <a:ea typeface="Verdana" pitchFamily="34" charset="0"/>
                  <a:cs typeface="Verdana" pitchFamily="34" charset="0"/>
                </a:rPr>
                <a:t>states the </a:t>
              </a:r>
              <a:r>
                <a:rPr lang="en-US" sz="2000" b="1" dirty="0">
                  <a:solidFill>
                    <a:schemeClr val="tx1"/>
                  </a:solidFill>
                  <a:ea typeface="Verdana" pitchFamily="34" charset="0"/>
                  <a:cs typeface="Verdana" pitchFamily="34" charset="0"/>
                </a:rPr>
                <a:t>broad approach </a:t>
              </a:r>
              <a:r>
                <a:rPr lang="en-US" sz="2000" dirty="0">
                  <a:solidFill>
                    <a:schemeClr val="tx1"/>
                  </a:solidFill>
                  <a:ea typeface="Verdana" pitchFamily="34" charset="0"/>
                  <a:cs typeface="Verdana" pitchFamily="34" charset="0"/>
                </a:rPr>
                <a:t>to achieve aspirations</a:t>
              </a:r>
              <a:r>
                <a:rPr lang="en-US" sz="2000" dirty="0"/>
                <a:t> </a:t>
              </a:r>
            </a:p>
          </p:txBody>
        </p:sp>
        <p:sp>
          <p:nvSpPr>
            <p:cNvPr id="18" name="Rounded Rectangle 17"/>
            <p:cNvSpPr/>
            <p:nvPr/>
          </p:nvSpPr>
          <p:spPr>
            <a:xfrm>
              <a:off x="685800" y="1828800"/>
              <a:ext cx="8382000" cy="11045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p:nvPr/>
          </p:nvSpPr>
          <p:spPr>
            <a:xfrm>
              <a:off x="685800" y="1752600"/>
              <a:ext cx="8381999" cy="1295400"/>
            </a:xfrm>
            <a:prstGeom prst="rect">
              <a:avLst/>
            </a:prstGeom>
            <a:solidFill>
              <a:schemeClr val="bg1">
                <a:lumMod val="85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just" defTabSz="800100">
                <a:lnSpc>
                  <a:spcPct val="90000"/>
                </a:lnSpc>
                <a:spcBef>
                  <a:spcPct val="0"/>
                </a:spcBef>
                <a:spcAft>
                  <a:spcPct val="35000"/>
                </a:spcAft>
              </a:pPr>
              <a:r>
                <a:rPr lang="en-US" sz="2000" b="1" dirty="0">
                  <a:solidFill>
                    <a:srgbClr val="990000"/>
                  </a:solidFill>
                </a:rPr>
                <a:t>PEOs – </a:t>
              </a:r>
              <a:r>
                <a:rPr lang="en-US" sz="2000" dirty="0">
                  <a:solidFill>
                    <a:schemeClr val="tx1"/>
                  </a:solidFill>
                </a:rPr>
                <a:t>broad statements that describe the </a:t>
              </a:r>
              <a:r>
                <a:rPr lang="en-US" sz="2000" b="1" dirty="0">
                  <a:solidFill>
                    <a:schemeClr val="tx1"/>
                  </a:solidFill>
                </a:rPr>
                <a:t>career and professional accomplishments to be seen after 5 years, </a:t>
              </a:r>
              <a:r>
                <a:rPr lang="en-US" sz="2000" dirty="0">
                  <a:solidFill>
                    <a:schemeClr val="tx1"/>
                  </a:solidFill>
                </a:rPr>
                <a:t>that the program is preparing graduates to achieve in line with mission and vision. </a:t>
              </a:r>
            </a:p>
          </p:txBody>
        </p:sp>
        <p:sp>
          <p:nvSpPr>
            <p:cNvPr id="25" name="Rounded Rectangle 24"/>
            <p:cNvSpPr/>
            <p:nvPr/>
          </p:nvSpPr>
          <p:spPr>
            <a:xfrm>
              <a:off x="685800" y="3048000"/>
              <a:ext cx="8382000" cy="11045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ounded Rectangle 4"/>
            <p:cNvSpPr/>
            <p:nvPr/>
          </p:nvSpPr>
          <p:spPr>
            <a:xfrm>
              <a:off x="685800" y="3048000"/>
              <a:ext cx="8381999" cy="1104534"/>
            </a:xfrm>
            <a:prstGeom prst="rect">
              <a:avLst/>
            </a:prstGeom>
            <a:solidFill>
              <a:schemeClr val="bg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just" defTabSz="800100">
                <a:lnSpc>
                  <a:spcPct val="90000"/>
                </a:lnSpc>
                <a:spcBef>
                  <a:spcPct val="0"/>
                </a:spcBef>
                <a:spcAft>
                  <a:spcPct val="35000"/>
                </a:spcAft>
              </a:pPr>
              <a:r>
                <a:rPr lang="en-US" sz="2000" b="1" dirty="0">
                  <a:solidFill>
                    <a:srgbClr val="990000"/>
                  </a:solidFill>
                </a:rPr>
                <a:t>POs– </a:t>
              </a:r>
              <a:r>
                <a:rPr lang="en-US" sz="2000" dirty="0">
                  <a:solidFill>
                    <a:schemeClr val="tx1"/>
                  </a:solidFill>
                </a:rPr>
                <a:t>describe what students are expected to know In terms of the </a:t>
              </a:r>
              <a:r>
                <a:rPr lang="en-US" sz="2000" b="1" dirty="0">
                  <a:solidFill>
                    <a:schemeClr val="tx1"/>
                  </a:solidFill>
                </a:rPr>
                <a:t>skills, knowledge, and behaviors </a:t>
              </a:r>
              <a:r>
                <a:rPr lang="en-US" sz="2000" dirty="0">
                  <a:solidFill>
                    <a:schemeClr val="tx1"/>
                  </a:solidFill>
                </a:rPr>
                <a:t>and would be able to do by the time of graduation. </a:t>
              </a:r>
            </a:p>
          </p:txBody>
        </p:sp>
        <p:sp>
          <p:nvSpPr>
            <p:cNvPr id="31" name="Rounded Rectangle 30"/>
            <p:cNvSpPr/>
            <p:nvPr/>
          </p:nvSpPr>
          <p:spPr>
            <a:xfrm>
              <a:off x="685800" y="4191000"/>
              <a:ext cx="8382000" cy="11045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ounded Rectangle 4"/>
            <p:cNvSpPr/>
            <p:nvPr/>
          </p:nvSpPr>
          <p:spPr>
            <a:xfrm>
              <a:off x="685800" y="4191000"/>
              <a:ext cx="8381999" cy="1104534"/>
            </a:xfrm>
            <a:prstGeom prst="rect">
              <a:avLst/>
            </a:prstGeom>
            <a:solidFill>
              <a:schemeClr val="bg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just" defTabSz="800100">
                <a:lnSpc>
                  <a:spcPct val="90000"/>
                </a:lnSpc>
                <a:spcBef>
                  <a:spcPct val="0"/>
                </a:spcBef>
                <a:spcAft>
                  <a:spcPct val="35000"/>
                </a:spcAft>
              </a:pPr>
              <a:r>
                <a:rPr lang="en-US" sz="2000" b="1" dirty="0">
                  <a:solidFill>
                    <a:srgbClr val="990000"/>
                  </a:solidFill>
                </a:rPr>
                <a:t>PSOs– </a:t>
              </a:r>
              <a:r>
                <a:rPr lang="en-US" sz="2000" dirty="0">
                  <a:solidFill>
                    <a:schemeClr val="tx1"/>
                  </a:solidFill>
                </a:rPr>
                <a:t>describe what the graduates of a specific engineering program should be able to do. </a:t>
              </a:r>
            </a:p>
          </p:txBody>
        </p:sp>
        <p:sp>
          <p:nvSpPr>
            <p:cNvPr id="34" name="Rounded Rectangle 33"/>
            <p:cNvSpPr/>
            <p:nvPr/>
          </p:nvSpPr>
          <p:spPr>
            <a:xfrm>
              <a:off x="685800" y="5334000"/>
              <a:ext cx="8382000" cy="14478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685800" y="5334000"/>
              <a:ext cx="8381999" cy="1447800"/>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just" defTabSz="800100">
                <a:lnSpc>
                  <a:spcPct val="90000"/>
                </a:lnSpc>
                <a:spcBef>
                  <a:spcPct val="0"/>
                </a:spcBef>
                <a:spcAft>
                  <a:spcPct val="35000"/>
                </a:spcAft>
              </a:pPr>
              <a:r>
                <a:rPr lang="en-US" sz="2000" b="1" dirty="0">
                  <a:solidFill>
                    <a:srgbClr val="990000"/>
                  </a:solidFill>
                </a:rPr>
                <a:t>COs– </a:t>
              </a:r>
              <a:r>
                <a:rPr lang="en-US" sz="2000" dirty="0">
                  <a:solidFill>
                    <a:schemeClr val="tx1"/>
                  </a:solidFill>
                </a:rPr>
                <a:t>describe what a students can do after the successful completion of a course. The CO statements are defined by considering the </a:t>
              </a:r>
              <a:r>
                <a:rPr lang="en-US" sz="2000" b="1" dirty="0">
                  <a:solidFill>
                    <a:schemeClr val="tx1"/>
                  </a:solidFill>
                </a:rPr>
                <a:t>course content and PO/PSO compatibility</a:t>
              </a:r>
              <a:r>
                <a:rPr lang="en-US" sz="2000" dirty="0">
                  <a:solidFill>
                    <a:schemeClr val="tx1"/>
                  </a:solidFill>
                </a:rPr>
                <a:t>. The keywords used to define COs are based on </a:t>
              </a:r>
              <a:r>
                <a:rPr lang="en-US" sz="2000" b="1" dirty="0">
                  <a:solidFill>
                    <a:schemeClr val="tx1"/>
                  </a:solidFill>
                </a:rPr>
                <a:t>Bloom’s Taxonomy. </a:t>
              </a:r>
            </a:p>
          </p:txBody>
        </p:sp>
      </p:grpSp>
    </p:spTree>
    <p:extLst>
      <p:ext uri="{BB962C8B-B14F-4D97-AF65-F5344CB8AC3E}">
        <p14:creationId xmlns:p14="http://schemas.microsoft.com/office/powerpoint/2010/main" val="2166002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Goals of an OS</a:t>
            </a:r>
            <a:endParaRPr sz="1400">
              <a:solidFill>
                <a:srgbClr val="000000"/>
              </a:solidFill>
              <a:latin typeface="Arial"/>
              <a:ea typeface="Arial"/>
              <a:cs typeface="Arial"/>
              <a:sym typeface="Arial"/>
            </a:endParaRPr>
          </a:p>
        </p:txBody>
      </p:sp>
      <p:sp>
        <p:nvSpPr>
          <p:cNvPr id="217" name="Google Shape;217;p16"/>
          <p:cNvSpPr txBox="1"/>
          <p:nvPr/>
        </p:nvSpPr>
        <p:spPr>
          <a:xfrm>
            <a:off x="1905001" y="1143000"/>
            <a:ext cx="8186737" cy="4487862"/>
          </a:xfrm>
          <a:prstGeom prst="rect">
            <a:avLst/>
          </a:prstGeom>
          <a:noFill/>
          <a:ln>
            <a:noFill/>
          </a:ln>
        </p:spPr>
        <p:txBody>
          <a:bodyPr spcFirstLastPara="1" wrap="square" lIns="90000" tIns="46800" rIns="90000" bIns="46800" anchor="t" anchorCtr="0">
            <a:noAutofit/>
          </a:bodyPr>
          <a:lstStyle/>
          <a:p>
            <a:pPr marL="273050" lvl="1" indent="-273050">
              <a:lnSpc>
                <a:spcPct val="80000"/>
              </a:lnSpc>
              <a:buClr>
                <a:srgbClr val="00CC99"/>
              </a:buClr>
              <a:buSzPts val="2700"/>
              <a:buFont typeface="Noto Sans Symbols"/>
              <a:buChar char="⚫"/>
            </a:pPr>
            <a:r>
              <a:rPr lang="en-US" sz="2700">
                <a:solidFill>
                  <a:srgbClr val="000000"/>
                </a:solidFill>
                <a:latin typeface="Arial"/>
                <a:ea typeface="Arial"/>
                <a:cs typeface="Arial"/>
                <a:sym typeface="Arial"/>
              </a:rPr>
              <a:t>Execute user programs and make solving user problems </a:t>
            </a:r>
            <a:r>
              <a:rPr lang="en-US" sz="2700" b="1">
                <a:solidFill>
                  <a:srgbClr val="FF0000"/>
                </a:solidFill>
                <a:latin typeface="Arial"/>
                <a:ea typeface="Arial"/>
                <a:cs typeface="Arial"/>
                <a:sym typeface="Arial"/>
              </a:rPr>
              <a:t>easier</a:t>
            </a:r>
            <a:endParaRPr sz="1400">
              <a:solidFill>
                <a:srgbClr val="000000"/>
              </a:solidFill>
              <a:latin typeface="Arial"/>
              <a:ea typeface="Arial"/>
              <a:cs typeface="Arial"/>
              <a:sym typeface="Arial"/>
            </a:endParaRPr>
          </a:p>
          <a:p>
            <a:pPr marL="273050" lvl="1" indent="-273050">
              <a:lnSpc>
                <a:spcPct val="80000"/>
              </a:lnSpc>
              <a:spcBef>
                <a:spcPts val="500"/>
              </a:spcBef>
              <a:buClr>
                <a:srgbClr val="00CC99"/>
              </a:buClr>
              <a:buSzPts val="2700"/>
              <a:buFont typeface="Noto Sans Symbols"/>
              <a:buChar char="⚫"/>
            </a:pPr>
            <a:r>
              <a:rPr lang="en-US" sz="2700">
                <a:solidFill>
                  <a:srgbClr val="000000"/>
                </a:solidFill>
                <a:latin typeface="Arial"/>
                <a:ea typeface="Arial"/>
                <a:cs typeface="Arial"/>
                <a:sym typeface="Arial"/>
              </a:rPr>
              <a:t>Make the computer system </a:t>
            </a:r>
            <a:r>
              <a:rPr lang="en-US" sz="2700" b="1">
                <a:solidFill>
                  <a:srgbClr val="FF0000"/>
                </a:solidFill>
                <a:latin typeface="Arial"/>
                <a:ea typeface="Arial"/>
                <a:cs typeface="Arial"/>
                <a:sym typeface="Arial"/>
              </a:rPr>
              <a:t>convenient</a:t>
            </a:r>
            <a:r>
              <a:rPr lang="en-US" sz="2700">
                <a:solidFill>
                  <a:srgbClr val="000000"/>
                </a:solidFill>
                <a:latin typeface="Arial"/>
                <a:ea typeface="Arial"/>
                <a:cs typeface="Arial"/>
                <a:sym typeface="Arial"/>
              </a:rPr>
              <a:t> to use</a:t>
            </a:r>
            <a:endParaRPr sz="1400">
              <a:solidFill>
                <a:srgbClr val="000000"/>
              </a:solidFill>
              <a:latin typeface="Arial"/>
              <a:ea typeface="Arial"/>
              <a:cs typeface="Arial"/>
              <a:sym typeface="Arial"/>
            </a:endParaRPr>
          </a:p>
          <a:p>
            <a:pPr marL="273050" lvl="1" indent="-273050">
              <a:lnSpc>
                <a:spcPct val="80000"/>
              </a:lnSpc>
              <a:spcBef>
                <a:spcPts val="500"/>
              </a:spcBef>
              <a:buClr>
                <a:srgbClr val="00CC99"/>
              </a:buClr>
              <a:buSzPts val="2700"/>
              <a:buFont typeface="Noto Sans Symbols"/>
              <a:buChar char="⚫"/>
            </a:pPr>
            <a:r>
              <a:rPr lang="en-US" sz="2700">
                <a:solidFill>
                  <a:srgbClr val="000000"/>
                </a:solidFill>
                <a:latin typeface="Arial"/>
                <a:ea typeface="Arial"/>
                <a:cs typeface="Arial"/>
                <a:sym typeface="Arial"/>
              </a:rPr>
              <a:t>Use the computer resources in an </a:t>
            </a:r>
            <a:r>
              <a:rPr lang="en-US" sz="2700" b="1">
                <a:solidFill>
                  <a:srgbClr val="FF0000"/>
                </a:solidFill>
                <a:latin typeface="Arial"/>
                <a:ea typeface="Arial"/>
                <a:cs typeface="Arial"/>
                <a:sym typeface="Arial"/>
              </a:rPr>
              <a:t>efficient</a:t>
            </a:r>
            <a:r>
              <a:rPr lang="en-US" sz="2700">
                <a:solidFill>
                  <a:srgbClr val="FF0000"/>
                </a:solidFill>
                <a:latin typeface="Arial"/>
                <a:ea typeface="Arial"/>
                <a:cs typeface="Arial"/>
                <a:sym typeface="Arial"/>
              </a:rPr>
              <a:t> </a:t>
            </a:r>
            <a:r>
              <a:rPr lang="en-US" sz="2700">
                <a:solidFill>
                  <a:srgbClr val="000000"/>
                </a:solidFill>
                <a:latin typeface="Arial"/>
                <a:ea typeface="Arial"/>
                <a:cs typeface="Arial"/>
                <a:sym typeface="Arial"/>
              </a:rPr>
              <a:t>manner</a:t>
            </a:r>
            <a:endParaRPr sz="1400">
              <a:solidFill>
                <a:srgbClr val="000000"/>
              </a:solidFill>
              <a:latin typeface="Arial"/>
              <a:ea typeface="Arial"/>
              <a:cs typeface="Arial"/>
              <a:sym typeface="Arial"/>
            </a:endParaRPr>
          </a:p>
          <a:p>
            <a:pPr marL="273050" lvl="1" indent="-273050">
              <a:lnSpc>
                <a:spcPct val="80000"/>
              </a:lnSpc>
              <a:spcBef>
                <a:spcPts val="500"/>
              </a:spcBef>
              <a:buClr>
                <a:srgbClr val="00CC99"/>
              </a:buClr>
              <a:buSzPts val="2700"/>
              <a:buFont typeface="Noto Sans Symbols"/>
              <a:buChar char="⚫"/>
            </a:pPr>
            <a:r>
              <a:rPr lang="en-US" sz="2700">
                <a:solidFill>
                  <a:srgbClr val="000000"/>
                </a:solidFill>
                <a:latin typeface="Arial"/>
                <a:ea typeface="Arial"/>
                <a:cs typeface="Arial"/>
                <a:sym typeface="Arial"/>
              </a:rPr>
              <a:t>Ability to </a:t>
            </a:r>
            <a:r>
              <a:rPr lang="en-US" sz="2700" b="1">
                <a:solidFill>
                  <a:srgbClr val="FF0000"/>
                </a:solidFill>
                <a:latin typeface="Arial"/>
                <a:ea typeface="Arial"/>
                <a:cs typeface="Arial"/>
                <a:sym typeface="Arial"/>
              </a:rPr>
              <a:t>evolve</a:t>
            </a:r>
            <a:endParaRPr sz="1400">
              <a:solidFill>
                <a:srgbClr val="000000"/>
              </a:solidFill>
              <a:latin typeface="Arial"/>
              <a:ea typeface="Arial"/>
              <a:cs typeface="Arial"/>
              <a:sym typeface="Arial"/>
            </a:endParaRPr>
          </a:p>
          <a:p>
            <a:pPr marL="536575" lvl="2" indent="-222250">
              <a:lnSpc>
                <a:spcPct val="80000"/>
              </a:lnSpc>
              <a:spcBef>
                <a:spcPts val="500"/>
              </a:spcBef>
              <a:buClr>
                <a:srgbClr val="00CC99"/>
              </a:buClr>
              <a:buSzPts val="2500"/>
              <a:buFont typeface="Noto Sans Symbols"/>
              <a:buChar char="⚫"/>
            </a:pPr>
            <a:r>
              <a:rPr lang="en-US" sz="2500">
                <a:solidFill>
                  <a:srgbClr val="000000"/>
                </a:solidFill>
                <a:latin typeface="Arial"/>
                <a:ea typeface="Arial"/>
                <a:cs typeface="Arial"/>
                <a:sym typeface="Arial"/>
              </a:rPr>
              <a:t>Can you think of reasons which make evolution necessary?</a:t>
            </a:r>
            <a:endParaRPr sz="1400">
              <a:solidFill>
                <a:srgbClr val="000000"/>
              </a:solidFill>
              <a:latin typeface="Arial"/>
              <a:ea typeface="Arial"/>
              <a:cs typeface="Arial"/>
              <a:sym typeface="Arial"/>
            </a:endParaRPr>
          </a:p>
          <a:p>
            <a:pPr marL="811212" lvl="3" indent="-222249">
              <a:lnSpc>
                <a:spcPct val="80000"/>
              </a:lnSpc>
              <a:spcBef>
                <a:spcPts val="500"/>
              </a:spcBef>
              <a:buClr>
                <a:srgbClr val="00CC99"/>
              </a:buClr>
              <a:buSzPts val="2500"/>
              <a:buFont typeface="Noto Sans Symbols"/>
              <a:buChar char="⚫"/>
            </a:pPr>
            <a:r>
              <a:rPr lang="en-US" sz="2500">
                <a:solidFill>
                  <a:srgbClr val="000000"/>
                </a:solidFill>
                <a:latin typeface="Arial"/>
                <a:ea typeface="Arial"/>
                <a:cs typeface="Arial"/>
                <a:sym typeface="Arial"/>
              </a:rPr>
              <a:t>H/W changes, new services, fixes</a:t>
            </a:r>
            <a:endParaRPr sz="1400">
              <a:solidFill>
                <a:srgbClr val="000000"/>
              </a:solidFill>
              <a:latin typeface="Arial"/>
              <a:ea typeface="Arial"/>
              <a:cs typeface="Arial"/>
              <a:sym typeface="Arial"/>
            </a:endParaRPr>
          </a:p>
          <a:p>
            <a:pPr marL="273050" lvl="1" indent="-273050">
              <a:lnSpc>
                <a:spcPct val="90000"/>
              </a:lnSpc>
              <a:spcBef>
                <a:spcPts val="500"/>
              </a:spcBef>
              <a:buClr>
                <a:srgbClr val="00CC99"/>
              </a:buClr>
              <a:buSzPts val="2700"/>
              <a:buFont typeface="Noto Sans Symbols"/>
              <a:buChar char="⚫"/>
            </a:pPr>
            <a:r>
              <a:rPr lang="en-US" sz="2700">
                <a:solidFill>
                  <a:srgbClr val="000000"/>
                </a:solidFill>
                <a:latin typeface="Arial"/>
                <a:ea typeface="Arial"/>
                <a:cs typeface="Arial"/>
                <a:sym typeface="Arial"/>
              </a:rPr>
              <a:t>Different design goals for different OS</a:t>
            </a:r>
            <a:endParaRPr sz="1400">
              <a:solidFill>
                <a:srgbClr val="000000"/>
              </a:solidFill>
              <a:latin typeface="Arial"/>
              <a:ea typeface="Arial"/>
              <a:cs typeface="Arial"/>
              <a:sym typeface="Arial"/>
            </a:endParaRPr>
          </a:p>
          <a:p>
            <a:pPr marL="536575" lvl="2" indent="-222250">
              <a:lnSpc>
                <a:spcPct val="90000"/>
              </a:lnSpc>
              <a:spcBef>
                <a:spcPts val="500"/>
              </a:spcBef>
              <a:buClr>
                <a:srgbClr val="00CC99"/>
              </a:buClr>
              <a:buSzPts val="2500"/>
              <a:buFont typeface="Noto Sans Symbols"/>
              <a:buChar char="⚫"/>
            </a:pPr>
            <a:r>
              <a:rPr lang="en-US" sz="2500">
                <a:solidFill>
                  <a:srgbClr val="000000"/>
                </a:solidFill>
                <a:latin typeface="Arial"/>
                <a:ea typeface="Arial"/>
                <a:cs typeface="Arial"/>
                <a:sym typeface="Arial"/>
              </a:rPr>
              <a:t>Mainframes, PC, Handheld</a:t>
            </a:r>
            <a:endParaRPr sz="1400">
              <a:solidFill>
                <a:srgbClr val="000000"/>
              </a:solidFill>
              <a:latin typeface="Arial"/>
              <a:ea typeface="Arial"/>
              <a:cs typeface="Arial"/>
              <a:sym typeface="Arial"/>
            </a:endParaRPr>
          </a:p>
        </p:txBody>
      </p:sp>
      <p:sp>
        <p:nvSpPr>
          <p:cNvPr id="218" name="Google Shape;218;p16"/>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20</a:t>
            </a:fld>
            <a:endParaRPr sz="1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p:nvPr/>
        </p:nvSpPr>
        <p:spPr>
          <a:xfrm>
            <a:off x="1981200" y="274637"/>
            <a:ext cx="8229600" cy="1143000"/>
          </a:xfrm>
          <a:prstGeom prst="rect">
            <a:avLst/>
          </a:prstGeom>
          <a:noFill/>
          <a:ln>
            <a:noFill/>
          </a:ln>
        </p:spPr>
        <p:txBody>
          <a:bodyPr spcFirstLastPara="1" wrap="square" lIns="90000" tIns="46800" rIns="90000" bIns="46800" anchor="ctr" anchorCtr="0">
            <a:noAutofit/>
          </a:bodyPr>
          <a:lstStyle/>
          <a:p>
            <a:pPr>
              <a:buClr>
                <a:srgbClr val="006633"/>
              </a:buClr>
              <a:buSzPts val="3200"/>
            </a:pPr>
            <a:r>
              <a:rPr lang="en-US" sz="3200">
                <a:solidFill>
                  <a:srgbClr val="006633"/>
                </a:solidFill>
                <a:latin typeface="Arial"/>
                <a:ea typeface="Arial"/>
                <a:cs typeface="Arial"/>
                <a:sym typeface="Arial"/>
              </a:rPr>
              <a:t>The Role of an OS</a:t>
            </a:r>
            <a:endParaRPr sz="1400">
              <a:solidFill>
                <a:srgbClr val="000000"/>
              </a:solidFill>
              <a:latin typeface="Arial"/>
              <a:ea typeface="Arial"/>
              <a:cs typeface="Arial"/>
              <a:sym typeface="Arial"/>
            </a:endParaRPr>
          </a:p>
        </p:txBody>
      </p:sp>
      <p:sp>
        <p:nvSpPr>
          <p:cNvPr id="231" name="Google Shape;231;p17"/>
          <p:cNvSpPr txBox="1"/>
          <p:nvPr/>
        </p:nvSpPr>
        <p:spPr>
          <a:xfrm>
            <a:off x="2286000" y="1219200"/>
            <a:ext cx="7772400" cy="3657600"/>
          </a:xfrm>
          <a:prstGeom prst="rect">
            <a:avLst/>
          </a:prstGeom>
          <a:noFill/>
          <a:ln>
            <a:noFill/>
          </a:ln>
        </p:spPr>
        <p:txBody>
          <a:bodyPr spcFirstLastPara="1" wrap="square" lIns="90000" tIns="46800" rIns="90000" bIns="46800" anchor="t" anchorCtr="0">
            <a:noAutofit/>
          </a:bodyPr>
          <a:lstStyle/>
          <a:p>
            <a:pPr>
              <a:buClr>
                <a:srgbClr val="000000"/>
              </a:buClr>
              <a:buSzPts val="2000"/>
              <a:buFont typeface="Arial"/>
              <a:buChar char="•"/>
            </a:pPr>
            <a:r>
              <a:rPr lang="en-US" sz="2000">
                <a:solidFill>
                  <a:srgbClr val="000000"/>
                </a:solidFill>
                <a:latin typeface="Arial"/>
                <a:ea typeface="Arial"/>
                <a:cs typeface="Arial"/>
                <a:sym typeface="Arial"/>
              </a:rPr>
              <a:t> A computer is a set of resources for the movement, storage, and processing of data.</a:t>
            </a:r>
            <a:endParaRPr sz="1400">
              <a:solidFill>
                <a:srgbClr val="000000"/>
              </a:solidFill>
              <a:latin typeface="Arial"/>
              <a:ea typeface="Arial"/>
              <a:cs typeface="Arial"/>
              <a:sym typeface="Arial"/>
            </a:endParaRPr>
          </a:p>
          <a:p>
            <a:pPr>
              <a:spcBef>
                <a:spcPts val="800"/>
              </a:spcBef>
              <a:buClr>
                <a:srgbClr val="000000"/>
              </a:buClr>
              <a:buSzPts val="2000"/>
              <a:buFont typeface="Arial"/>
              <a:buChar char="•"/>
            </a:pPr>
            <a:r>
              <a:rPr lang="en-US" sz="2000">
                <a:solidFill>
                  <a:srgbClr val="000000"/>
                </a:solidFill>
                <a:latin typeface="Arial"/>
                <a:ea typeface="Arial"/>
                <a:cs typeface="Arial"/>
                <a:sym typeface="Arial"/>
              </a:rPr>
              <a:t> The OS is responsible for managing these resources.</a:t>
            </a:r>
            <a:endParaRPr sz="1400">
              <a:solidFill>
                <a:srgbClr val="000000"/>
              </a:solidFill>
              <a:latin typeface="Arial"/>
              <a:ea typeface="Arial"/>
              <a:cs typeface="Arial"/>
              <a:sym typeface="Arial"/>
            </a:endParaRPr>
          </a:p>
        </p:txBody>
      </p:sp>
      <p:sp>
        <p:nvSpPr>
          <p:cNvPr id="232" name="Google Shape;232;p17"/>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21</a:t>
            </a:fld>
            <a:endParaRPr sz="1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p:nvPr/>
        </p:nvSpPr>
        <p:spPr>
          <a:xfrm>
            <a:off x="1981200" y="274637"/>
            <a:ext cx="8229600" cy="1143000"/>
          </a:xfrm>
          <a:prstGeom prst="rect">
            <a:avLst/>
          </a:prstGeom>
          <a:noFill/>
          <a:ln>
            <a:noFill/>
          </a:ln>
        </p:spPr>
        <p:txBody>
          <a:bodyPr spcFirstLastPara="1" wrap="square" lIns="90000" tIns="46800" rIns="90000" bIns="46800" anchor="ctr" anchorCtr="0">
            <a:noAutofit/>
          </a:bodyPr>
          <a:lstStyle/>
          <a:p>
            <a:pPr>
              <a:buClr>
                <a:srgbClr val="006633"/>
              </a:buClr>
              <a:buSzPts val="3200"/>
            </a:pPr>
            <a:r>
              <a:rPr lang="en-US" sz="3200">
                <a:solidFill>
                  <a:srgbClr val="006633"/>
                </a:solidFill>
                <a:latin typeface="Arial"/>
                <a:ea typeface="Arial"/>
                <a:cs typeface="Arial"/>
                <a:sym typeface="Arial"/>
              </a:rPr>
              <a:t>Operating System as Software</a:t>
            </a:r>
            <a:endParaRPr sz="1400">
              <a:solidFill>
                <a:srgbClr val="000000"/>
              </a:solidFill>
              <a:latin typeface="Arial"/>
              <a:ea typeface="Arial"/>
              <a:cs typeface="Arial"/>
              <a:sym typeface="Arial"/>
            </a:endParaRPr>
          </a:p>
        </p:txBody>
      </p:sp>
      <p:sp>
        <p:nvSpPr>
          <p:cNvPr id="246" name="Google Shape;246;p18"/>
          <p:cNvSpPr txBox="1"/>
          <p:nvPr/>
        </p:nvSpPr>
        <p:spPr>
          <a:xfrm>
            <a:off x="1981200" y="1600200"/>
            <a:ext cx="8229600" cy="3886200"/>
          </a:xfrm>
          <a:prstGeom prst="rect">
            <a:avLst/>
          </a:prstGeom>
          <a:noFill/>
          <a:ln>
            <a:noFill/>
          </a:ln>
        </p:spPr>
        <p:txBody>
          <a:bodyPr spcFirstLastPara="1" wrap="square" lIns="90000" tIns="46800" rIns="90000" bIns="46800" anchor="t" anchorCtr="0">
            <a:noAutofit/>
          </a:bodyPr>
          <a:lstStyle/>
          <a:p>
            <a:pPr>
              <a:lnSpc>
                <a:spcPct val="150000"/>
              </a:lnSpc>
              <a:buClr>
                <a:srgbClr val="000000"/>
              </a:buClr>
              <a:buSzPts val="2000"/>
              <a:buFont typeface="Arial"/>
              <a:buChar char="•"/>
            </a:pPr>
            <a:r>
              <a:rPr lang="en-US" sz="2000">
                <a:solidFill>
                  <a:srgbClr val="000000"/>
                </a:solidFill>
                <a:latin typeface="Arial"/>
                <a:ea typeface="Arial"/>
                <a:cs typeface="Arial"/>
                <a:sym typeface="Arial"/>
              </a:rPr>
              <a:t>The OS functions in the same way as an ordinary computer software</a:t>
            </a:r>
            <a:endParaRPr sz="1400">
              <a:solidFill>
                <a:srgbClr val="000000"/>
              </a:solidFill>
              <a:latin typeface="Arial"/>
              <a:ea typeface="Arial"/>
              <a:cs typeface="Arial"/>
              <a:sym typeface="Arial"/>
            </a:endParaRPr>
          </a:p>
          <a:p>
            <a:pPr marL="0" lvl="1">
              <a:lnSpc>
                <a:spcPct val="150000"/>
              </a:lnSpc>
              <a:spcBef>
                <a:spcPts val="700"/>
              </a:spcBef>
              <a:buClr>
                <a:srgbClr val="000000"/>
              </a:buClr>
              <a:buSzPts val="2000"/>
              <a:buFont typeface="Arial"/>
              <a:buChar char="•"/>
            </a:pPr>
            <a:r>
              <a:rPr lang="en-US" sz="2000">
                <a:solidFill>
                  <a:srgbClr val="000000"/>
                </a:solidFill>
                <a:latin typeface="Arial"/>
                <a:ea typeface="Arial"/>
                <a:cs typeface="Arial"/>
                <a:sym typeface="Arial"/>
              </a:rPr>
              <a:t>It is a program that is executed by the CPU</a:t>
            </a:r>
            <a:endParaRPr sz="1400">
              <a:solidFill>
                <a:srgbClr val="000000"/>
              </a:solidFill>
              <a:latin typeface="Arial"/>
              <a:ea typeface="Arial"/>
              <a:cs typeface="Arial"/>
              <a:sym typeface="Arial"/>
            </a:endParaRPr>
          </a:p>
          <a:p>
            <a:pPr marL="0" lvl="1">
              <a:lnSpc>
                <a:spcPct val="150000"/>
              </a:lnSpc>
              <a:spcBef>
                <a:spcPts val="700"/>
              </a:spcBef>
              <a:buClr>
                <a:srgbClr val="000000"/>
              </a:buClr>
              <a:buSzPts val="2000"/>
              <a:buFont typeface="Arial"/>
              <a:buChar char="•"/>
            </a:pPr>
            <a:r>
              <a:rPr lang="en-US" sz="2000">
                <a:solidFill>
                  <a:srgbClr val="000000"/>
                </a:solidFill>
                <a:latin typeface="Arial"/>
                <a:ea typeface="Arial"/>
                <a:cs typeface="Arial"/>
                <a:sym typeface="Arial"/>
              </a:rPr>
              <a:t>The OS frequently relinquishes control and must depend on the processor to allow it to regain control.</a:t>
            </a:r>
            <a:endParaRPr sz="1400">
              <a:solidFill>
                <a:srgbClr val="000000"/>
              </a:solidFill>
              <a:latin typeface="Arial"/>
              <a:ea typeface="Arial"/>
              <a:cs typeface="Arial"/>
              <a:sym typeface="Arial"/>
            </a:endParaRPr>
          </a:p>
        </p:txBody>
      </p:sp>
      <p:sp>
        <p:nvSpPr>
          <p:cNvPr id="247" name="Google Shape;247;p18"/>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22</a:t>
            </a:fld>
            <a:endParaRPr sz="14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p:nvPr/>
        </p:nvSpPr>
        <p:spPr>
          <a:xfrm>
            <a:off x="1981200" y="274637"/>
            <a:ext cx="8229600" cy="868362"/>
          </a:xfrm>
          <a:prstGeom prst="rect">
            <a:avLst/>
          </a:prstGeom>
          <a:noFill/>
          <a:ln>
            <a:noFill/>
          </a:ln>
        </p:spPr>
        <p:txBody>
          <a:bodyPr spcFirstLastPara="1" wrap="square" lIns="90000" tIns="46800" rIns="90000" bIns="46800" anchor="ctr" anchorCtr="0">
            <a:noAutofit/>
          </a:bodyPr>
          <a:lstStyle/>
          <a:p>
            <a:pPr>
              <a:buClr>
                <a:srgbClr val="006633"/>
              </a:buClr>
              <a:buSzPts val="3200"/>
            </a:pPr>
            <a:r>
              <a:rPr lang="en-US" sz="3200">
                <a:solidFill>
                  <a:srgbClr val="006633"/>
                </a:solidFill>
                <a:latin typeface="Arial"/>
                <a:ea typeface="Arial"/>
                <a:cs typeface="Arial"/>
                <a:sym typeface="Arial"/>
              </a:rPr>
              <a:t>OS as Resource Manager</a:t>
            </a:r>
            <a:endParaRPr sz="1400">
              <a:solidFill>
                <a:srgbClr val="000000"/>
              </a:solidFill>
              <a:latin typeface="Arial"/>
              <a:ea typeface="Arial"/>
              <a:cs typeface="Arial"/>
              <a:sym typeface="Arial"/>
            </a:endParaRPr>
          </a:p>
        </p:txBody>
      </p:sp>
      <p:grpSp>
        <p:nvGrpSpPr>
          <p:cNvPr id="260" name="Google Shape;260;p19"/>
          <p:cNvGrpSpPr/>
          <p:nvPr/>
        </p:nvGrpSpPr>
        <p:grpSpPr>
          <a:xfrm>
            <a:off x="2971801" y="1171575"/>
            <a:ext cx="6080125" cy="5213350"/>
            <a:chOff x="912" y="738"/>
            <a:chExt cx="3830" cy="3284"/>
          </a:xfrm>
        </p:grpSpPr>
        <p:pic>
          <p:nvPicPr>
            <p:cNvPr id="261" name="Google Shape;261;p19"/>
            <p:cNvPicPr preferRelativeResize="0"/>
            <p:nvPr/>
          </p:nvPicPr>
          <p:blipFill rotWithShape="1">
            <a:blip r:embed="rId3">
              <a:alphaModFix/>
            </a:blip>
            <a:srcRect/>
            <a:stretch/>
          </p:blipFill>
          <p:spPr>
            <a:xfrm>
              <a:off x="912" y="738"/>
              <a:ext cx="3830" cy="3284"/>
            </a:xfrm>
            <a:prstGeom prst="rect">
              <a:avLst/>
            </a:prstGeom>
            <a:noFill/>
            <a:ln>
              <a:noFill/>
            </a:ln>
          </p:spPr>
        </p:pic>
        <p:sp>
          <p:nvSpPr>
            <p:cNvPr id="262" name="Google Shape;262;p19"/>
            <p:cNvSpPr/>
            <p:nvPr/>
          </p:nvSpPr>
          <p:spPr>
            <a:xfrm>
              <a:off x="912" y="738"/>
              <a:ext cx="3830" cy="3284"/>
            </a:xfrm>
            <a:prstGeom prst="rect">
              <a:avLst/>
            </a:prstGeom>
            <a:noFill/>
            <a:ln>
              <a:noFill/>
            </a:ln>
          </p:spPr>
          <p:txBody>
            <a:bodyPr spcFirstLastPara="1" wrap="square" lIns="91425" tIns="45700" rIns="91425" bIns="45700" anchor="ctr" anchorCtr="0">
              <a:noAutofit/>
            </a:bodyPr>
            <a:lstStyle/>
            <a:p>
              <a:pPr>
                <a:buClr>
                  <a:srgbClr val="000000"/>
                </a:buClr>
                <a:buSzPts val="2400"/>
              </a:pPr>
              <a:endParaRPr sz="2400">
                <a:solidFill>
                  <a:srgbClr val="FFFFFF"/>
                </a:solidFill>
                <a:latin typeface="Verdana"/>
                <a:ea typeface="Verdana"/>
                <a:cs typeface="Verdana"/>
                <a:sym typeface="Verdana"/>
              </a:endParaRPr>
            </a:p>
          </p:txBody>
        </p:sp>
      </p:grpSp>
      <p:sp>
        <p:nvSpPr>
          <p:cNvPr id="263" name="Google Shape;263;p19"/>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23</a:t>
            </a:fld>
            <a:endParaRPr sz="14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Common Tasks by OS</a:t>
            </a:r>
            <a:endParaRPr sz="1400">
              <a:solidFill>
                <a:srgbClr val="000000"/>
              </a:solidFill>
              <a:latin typeface="Arial"/>
              <a:ea typeface="Arial"/>
              <a:cs typeface="Arial"/>
              <a:sym typeface="Arial"/>
            </a:endParaRPr>
          </a:p>
        </p:txBody>
      </p:sp>
      <p:sp>
        <p:nvSpPr>
          <p:cNvPr id="273" name="Google Shape;273;p20"/>
          <p:cNvSpPr/>
          <p:nvPr/>
        </p:nvSpPr>
        <p:spPr>
          <a:xfrm>
            <a:off x="8077201" y="6199188"/>
            <a:ext cx="2090737" cy="458787"/>
          </a:xfrm>
          <a:prstGeom prst="rect">
            <a:avLst/>
          </a:prstGeom>
          <a:noFill/>
          <a:ln>
            <a:noFill/>
          </a:ln>
        </p:spPr>
        <p:txBody>
          <a:bodyPr spcFirstLastPara="1" wrap="square" lIns="91425" tIns="45700" rIns="91425" bIns="45700" anchor="ctr" anchorCtr="0">
            <a:noAutofit/>
          </a:bodyPr>
          <a:lstStyle/>
          <a:p>
            <a:pPr>
              <a:buClr>
                <a:srgbClr val="000000"/>
              </a:buClr>
              <a:buSzPts val="2400"/>
            </a:pPr>
            <a:endParaRPr sz="2400">
              <a:solidFill>
                <a:srgbClr val="FFFFFF"/>
              </a:solidFill>
              <a:latin typeface="Verdana"/>
              <a:ea typeface="Verdana"/>
              <a:cs typeface="Verdana"/>
              <a:sym typeface="Verdana"/>
            </a:endParaRPr>
          </a:p>
        </p:txBody>
      </p:sp>
      <p:pic>
        <p:nvPicPr>
          <p:cNvPr id="274" name="Google Shape;274;p20"/>
          <p:cNvPicPr preferRelativeResize="0"/>
          <p:nvPr/>
        </p:nvPicPr>
        <p:blipFill rotWithShape="1">
          <a:blip r:embed="rId3">
            <a:alphaModFix/>
          </a:blip>
          <a:srcRect/>
          <a:stretch/>
        </p:blipFill>
        <p:spPr>
          <a:xfrm>
            <a:off x="1739901" y="1704975"/>
            <a:ext cx="8594725" cy="3695700"/>
          </a:xfrm>
          <a:prstGeom prst="rect">
            <a:avLst/>
          </a:prstGeom>
          <a:noFill/>
          <a:ln>
            <a:noFill/>
          </a:ln>
        </p:spPr>
      </p:pic>
      <p:sp>
        <p:nvSpPr>
          <p:cNvPr id="275" name="Google Shape;275;p20"/>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24</a:t>
            </a:fld>
            <a:endParaRPr sz="14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1"/>
          <p:cNvSpPr txBox="1"/>
          <p:nvPr/>
        </p:nvSpPr>
        <p:spPr>
          <a:xfrm>
            <a:off x="2011362" y="334962"/>
            <a:ext cx="8229600" cy="690562"/>
          </a:xfrm>
          <a:prstGeom prst="rect">
            <a:avLst/>
          </a:prstGeom>
          <a:noFill/>
          <a:ln>
            <a:noFill/>
          </a:ln>
        </p:spPr>
        <p:txBody>
          <a:bodyPr spcFirstLastPara="1" wrap="square" lIns="90000" tIns="46800" rIns="90000" bIns="46800" anchor="t" anchorCtr="0">
            <a:noAutofit/>
          </a:bodyPr>
          <a:lstStyle/>
          <a:p>
            <a:pPr algn="ctr">
              <a:buClr>
                <a:srgbClr val="006633"/>
              </a:buClr>
              <a:buSzPts val="2400"/>
            </a:pPr>
            <a:r>
              <a:rPr lang="en-US" sz="2400">
                <a:solidFill>
                  <a:srgbClr val="006633"/>
                </a:solidFill>
                <a:latin typeface="Arial"/>
                <a:ea typeface="Arial"/>
                <a:cs typeface="Arial"/>
                <a:sym typeface="Arial"/>
              </a:rPr>
              <a:t>Basic function of OS:</a:t>
            </a:r>
            <a:endParaRPr sz="1400">
              <a:solidFill>
                <a:srgbClr val="000000"/>
              </a:solidFill>
              <a:latin typeface="Arial"/>
              <a:ea typeface="Arial"/>
              <a:cs typeface="Arial"/>
              <a:sym typeface="Arial"/>
            </a:endParaRPr>
          </a:p>
        </p:txBody>
      </p:sp>
      <p:sp>
        <p:nvSpPr>
          <p:cNvPr id="289" name="Google Shape;289;p21"/>
          <p:cNvSpPr txBox="1"/>
          <p:nvPr/>
        </p:nvSpPr>
        <p:spPr>
          <a:xfrm>
            <a:off x="2100262" y="1149351"/>
            <a:ext cx="8229600" cy="4530725"/>
          </a:xfrm>
          <a:prstGeom prst="rect">
            <a:avLst/>
          </a:prstGeom>
          <a:noFill/>
          <a:ln>
            <a:noFill/>
          </a:ln>
        </p:spPr>
        <p:txBody>
          <a:bodyPr spcFirstLastPara="1" wrap="square" lIns="90000" tIns="46800" rIns="90000" bIns="46800" anchor="t" anchorCtr="0">
            <a:noAutofit/>
          </a:bodyPr>
          <a:lstStyle/>
          <a:p>
            <a:pPr marL="288925" indent="-288925">
              <a:buClr>
                <a:srgbClr val="CC9900"/>
              </a:buClr>
              <a:buSzPts val="2000"/>
              <a:buFont typeface="Times New Roman"/>
              <a:buChar char="•"/>
            </a:pPr>
            <a:r>
              <a:rPr lang="en-US" sz="2000">
                <a:solidFill>
                  <a:srgbClr val="000000"/>
                </a:solidFill>
                <a:latin typeface="Arial"/>
                <a:ea typeface="Arial"/>
                <a:cs typeface="Arial"/>
                <a:sym typeface="Arial"/>
              </a:rPr>
              <a:t>Process Management</a:t>
            </a:r>
            <a:endParaRPr sz="1400">
              <a:solidFill>
                <a:srgbClr val="000000"/>
              </a:solidFill>
              <a:latin typeface="Arial"/>
              <a:ea typeface="Arial"/>
              <a:cs typeface="Arial"/>
              <a:sym typeface="Arial"/>
            </a:endParaRPr>
          </a:p>
          <a:p>
            <a:pPr marL="288925" indent="-288925">
              <a:spcBef>
                <a:spcPts val="500"/>
              </a:spcBef>
              <a:buClr>
                <a:srgbClr val="FFFFFF"/>
              </a:buClr>
              <a:buSzPts val="2000"/>
            </a:pPr>
            <a:endParaRPr sz="2000">
              <a:solidFill>
                <a:srgbClr val="000000"/>
              </a:solidFill>
              <a:latin typeface="Arial"/>
              <a:ea typeface="Arial"/>
              <a:cs typeface="Arial"/>
              <a:sym typeface="Arial"/>
            </a:endParaRPr>
          </a:p>
          <a:p>
            <a:pPr marL="288925" indent="-288925">
              <a:spcBef>
                <a:spcPts val="500"/>
              </a:spcBef>
              <a:buClr>
                <a:srgbClr val="CC9900"/>
              </a:buClr>
              <a:buSzPts val="2000"/>
              <a:buFont typeface="Times New Roman"/>
              <a:buChar char="•"/>
            </a:pPr>
            <a:r>
              <a:rPr lang="en-US" sz="2000">
                <a:solidFill>
                  <a:srgbClr val="000000"/>
                </a:solidFill>
                <a:latin typeface="Arial"/>
                <a:ea typeface="Arial"/>
                <a:cs typeface="Arial"/>
                <a:sym typeface="Arial"/>
              </a:rPr>
              <a:t>Main memory management</a:t>
            </a:r>
            <a:endParaRPr sz="1400">
              <a:solidFill>
                <a:srgbClr val="000000"/>
              </a:solidFill>
              <a:latin typeface="Arial"/>
              <a:ea typeface="Arial"/>
              <a:cs typeface="Arial"/>
              <a:sym typeface="Arial"/>
            </a:endParaRPr>
          </a:p>
          <a:p>
            <a:pPr marL="288925" indent="-288925">
              <a:spcBef>
                <a:spcPts val="500"/>
              </a:spcBef>
              <a:buClr>
                <a:srgbClr val="FFFFFF"/>
              </a:buClr>
              <a:buSzPts val="2000"/>
            </a:pPr>
            <a:endParaRPr sz="2000">
              <a:solidFill>
                <a:srgbClr val="000000"/>
              </a:solidFill>
              <a:latin typeface="Arial"/>
              <a:ea typeface="Arial"/>
              <a:cs typeface="Arial"/>
              <a:sym typeface="Arial"/>
            </a:endParaRPr>
          </a:p>
          <a:p>
            <a:pPr marL="288925" indent="-288925">
              <a:spcBef>
                <a:spcPts val="500"/>
              </a:spcBef>
              <a:buClr>
                <a:srgbClr val="CC9900"/>
              </a:buClr>
              <a:buSzPts val="2000"/>
              <a:buFont typeface="Times New Roman"/>
              <a:buChar char="•"/>
            </a:pPr>
            <a:r>
              <a:rPr lang="en-US" sz="2000">
                <a:solidFill>
                  <a:srgbClr val="000000"/>
                </a:solidFill>
                <a:latin typeface="Arial"/>
                <a:ea typeface="Arial"/>
                <a:cs typeface="Arial"/>
                <a:sym typeface="Arial"/>
              </a:rPr>
              <a:t>Secondary storage management</a:t>
            </a:r>
            <a:endParaRPr sz="1400">
              <a:solidFill>
                <a:srgbClr val="000000"/>
              </a:solidFill>
              <a:latin typeface="Arial"/>
              <a:ea typeface="Arial"/>
              <a:cs typeface="Arial"/>
              <a:sym typeface="Arial"/>
            </a:endParaRPr>
          </a:p>
          <a:p>
            <a:pPr marL="288925" indent="-288925">
              <a:spcBef>
                <a:spcPts val="500"/>
              </a:spcBef>
              <a:buClr>
                <a:srgbClr val="FFFFFF"/>
              </a:buClr>
              <a:buSzPts val="2000"/>
            </a:pPr>
            <a:endParaRPr sz="2000">
              <a:solidFill>
                <a:srgbClr val="000000"/>
              </a:solidFill>
              <a:latin typeface="Arial"/>
              <a:ea typeface="Arial"/>
              <a:cs typeface="Arial"/>
              <a:sym typeface="Arial"/>
            </a:endParaRPr>
          </a:p>
          <a:p>
            <a:pPr marL="288925" indent="-288925">
              <a:spcBef>
                <a:spcPts val="500"/>
              </a:spcBef>
              <a:buClr>
                <a:srgbClr val="CC9900"/>
              </a:buClr>
              <a:buSzPts val="2000"/>
              <a:buFont typeface="Times New Roman"/>
              <a:buChar char="•"/>
            </a:pPr>
            <a:r>
              <a:rPr lang="en-US" sz="2000">
                <a:solidFill>
                  <a:srgbClr val="000000"/>
                </a:solidFill>
                <a:latin typeface="Arial"/>
                <a:ea typeface="Arial"/>
                <a:cs typeface="Arial"/>
                <a:sym typeface="Arial"/>
              </a:rPr>
              <a:t>I/O Subsystem Management</a:t>
            </a:r>
            <a:endParaRPr sz="1400">
              <a:solidFill>
                <a:srgbClr val="000000"/>
              </a:solidFill>
              <a:latin typeface="Arial"/>
              <a:ea typeface="Arial"/>
              <a:cs typeface="Arial"/>
              <a:sym typeface="Arial"/>
            </a:endParaRPr>
          </a:p>
          <a:p>
            <a:pPr marL="288925" indent="-288925">
              <a:spcBef>
                <a:spcPts val="500"/>
              </a:spcBef>
              <a:buClr>
                <a:srgbClr val="FFFFFF"/>
              </a:buClr>
              <a:buSzPts val="2000"/>
            </a:pPr>
            <a:endParaRPr sz="2000">
              <a:solidFill>
                <a:srgbClr val="000000"/>
              </a:solidFill>
              <a:latin typeface="Arial"/>
              <a:ea typeface="Arial"/>
              <a:cs typeface="Arial"/>
              <a:sym typeface="Arial"/>
            </a:endParaRPr>
          </a:p>
          <a:p>
            <a:pPr marL="288925" indent="-288925">
              <a:spcBef>
                <a:spcPts val="500"/>
              </a:spcBef>
              <a:buClr>
                <a:srgbClr val="CC9900"/>
              </a:buClr>
              <a:buSzPts val="2000"/>
              <a:buFont typeface="Times New Roman"/>
              <a:buChar char="•"/>
            </a:pPr>
            <a:r>
              <a:rPr lang="en-US" sz="2000">
                <a:solidFill>
                  <a:srgbClr val="000000"/>
                </a:solidFill>
                <a:latin typeface="Arial"/>
                <a:ea typeface="Arial"/>
                <a:cs typeface="Arial"/>
                <a:sym typeface="Arial"/>
              </a:rPr>
              <a:t>File Management</a:t>
            </a:r>
            <a:endParaRPr sz="1400">
              <a:solidFill>
                <a:srgbClr val="000000"/>
              </a:solidFill>
              <a:latin typeface="Arial"/>
              <a:ea typeface="Arial"/>
              <a:cs typeface="Arial"/>
              <a:sym typeface="Arial"/>
            </a:endParaRPr>
          </a:p>
          <a:p>
            <a:pPr marL="288925" indent="-288925">
              <a:spcBef>
                <a:spcPts val="500"/>
              </a:spcBef>
              <a:buClr>
                <a:srgbClr val="FFFFFF"/>
              </a:buClr>
              <a:buSzPts val="2000"/>
            </a:pPr>
            <a:endParaRPr sz="2000">
              <a:solidFill>
                <a:srgbClr val="000000"/>
              </a:solidFill>
              <a:latin typeface="Arial"/>
              <a:ea typeface="Arial"/>
              <a:cs typeface="Arial"/>
              <a:sym typeface="Arial"/>
            </a:endParaRPr>
          </a:p>
          <a:p>
            <a:pPr marL="288925" indent="-288925">
              <a:spcBef>
                <a:spcPts val="500"/>
              </a:spcBef>
              <a:buClr>
                <a:srgbClr val="FFFFFF"/>
              </a:buClr>
              <a:buSzPts val="2000"/>
            </a:pPr>
            <a:endParaRPr sz="2000">
              <a:solidFill>
                <a:srgbClr val="000000"/>
              </a:solidFill>
              <a:latin typeface="Arial"/>
              <a:ea typeface="Arial"/>
              <a:cs typeface="Arial"/>
              <a:sym typeface="Arial"/>
            </a:endParaRPr>
          </a:p>
          <a:p>
            <a:pPr>
              <a:buClr>
                <a:srgbClr val="000000"/>
              </a:buClr>
              <a:buSzPts val="2000"/>
            </a:pPr>
            <a:endParaRPr sz="2000">
              <a:solidFill>
                <a:srgbClr val="000000"/>
              </a:solidFill>
              <a:latin typeface="Arial"/>
              <a:ea typeface="Arial"/>
              <a:cs typeface="Arial"/>
              <a:sym typeface="Arial"/>
            </a:endParaRPr>
          </a:p>
        </p:txBody>
      </p:sp>
      <p:sp>
        <p:nvSpPr>
          <p:cNvPr id="290" name="Google Shape;290;p21"/>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25</a:t>
            </a:fld>
            <a:endParaRPr sz="1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2"/>
          <p:cNvSpPr txBox="1"/>
          <p:nvPr/>
        </p:nvSpPr>
        <p:spPr>
          <a:xfrm>
            <a:off x="2008187" y="306387"/>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1. Process Management</a:t>
            </a:r>
            <a:endParaRPr sz="1400">
              <a:solidFill>
                <a:srgbClr val="000000"/>
              </a:solidFill>
              <a:latin typeface="Arial"/>
              <a:ea typeface="Arial"/>
              <a:cs typeface="Arial"/>
              <a:sym typeface="Arial"/>
            </a:endParaRPr>
          </a:p>
        </p:txBody>
      </p:sp>
      <p:sp>
        <p:nvSpPr>
          <p:cNvPr id="304" name="Google Shape;304;p22"/>
          <p:cNvSpPr txBox="1"/>
          <p:nvPr/>
        </p:nvSpPr>
        <p:spPr>
          <a:xfrm>
            <a:off x="2051050" y="600076"/>
            <a:ext cx="7351712" cy="5214937"/>
          </a:xfrm>
          <a:prstGeom prst="rect">
            <a:avLst/>
          </a:prstGeom>
          <a:noFill/>
          <a:ln>
            <a:noFill/>
          </a:ln>
        </p:spPr>
        <p:txBody>
          <a:bodyPr spcFirstLastPara="1" wrap="square" lIns="90000" tIns="46800" rIns="90000" bIns="46800" anchor="t" anchorCtr="0">
            <a:noAutofit/>
          </a:bodyPr>
          <a:lstStyle/>
          <a:p>
            <a:pPr marL="342900" indent="-288925">
              <a:buClr>
                <a:srgbClr val="FFFFFF"/>
              </a:buClr>
              <a:buSzPts val="1800"/>
            </a:pPr>
            <a:endParaRPr>
              <a:solidFill>
                <a:srgbClr val="000000"/>
              </a:solidFill>
              <a:latin typeface="Arial"/>
              <a:ea typeface="Arial"/>
              <a:cs typeface="Arial"/>
              <a:sym typeface="Arial"/>
            </a:endParaRPr>
          </a:p>
          <a:p>
            <a:pPr marL="342900" indent="-288925">
              <a:spcBef>
                <a:spcPts val="400"/>
              </a:spcBef>
              <a:buClr>
                <a:srgbClr val="CC9900"/>
              </a:buClr>
              <a:buSzPts val="1800"/>
              <a:buFont typeface="Noto Sans Symbols"/>
              <a:buChar char="■"/>
            </a:pPr>
            <a:r>
              <a:rPr lang="en-US">
                <a:solidFill>
                  <a:srgbClr val="000000"/>
                </a:solidFill>
                <a:latin typeface="Arial"/>
                <a:ea typeface="Arial"/>
                <a:cs typeface="Arial"/>
                <a:sym typeface="Arial"/>
              </a:rPr>
              <a:t>A process is a program in execution. It is a unit of work within the system. Program is a </a:t>
            </a:r>
            <a:r>
              <a:rPr lang="en-US" i="1">
                <a:solidFill>
                  <a:srgbClr val="000000"/>
                </a:solidFill>
                <a:latin typeface="Arial"/>
                <a:ea typeface="Arial"/>
                <a:cs typeface="Arial"/>
                <a:sym typeface="Arial"/>
              </a:rPr>
              <a:t>passive entity</a:t>
            </a:r>
            <a:r>
              <a:rPr lang="en-US">
                <a:solidFill>
                  <a:srgbClr val="000000"/>
                </a:solidFill>
                <a:latin typeface="Arial"/>
                <a:ea typeface="Arial"/>
                <a:cs typeface="Arial"/>
                <a:sym typeface="Arial"/>
              </a:rPr>
              <a:t>, process is an </a:t>
            </a:r>
            <a:r>
              <a:rPr lang="en-US" i="1">
                <a:solidFill>
                  <a:srgbClr val="000000"/>
                </a:solidFill>
                <a:latin typeface="Arial"/>
                <a:ea typeface="Arial"/>
                <a:cs typeface="Arial"/>
                <a:sym typeface="Arial"/>
              </a:rPr>
              <a:t>active entity</a:t>
            </a:r>
            <a:r>
              <a:rPr lang="en-US">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342900" indent="-288925">
              <a:spcBef>
                <a:spcPts val="400"/>
              </a:spcBef>
              <a:buClr>
                <a:srgbClr val="CC9900"/>
              </a:buClr>
              <a:buSzPts val="1800"/>
              <a:buFont typeface="Noto Sans Symbols"/>
              <a:buChar char="■"/>
            </a:pPr>
            <a:r>
              <a:rPr lang="en-US">
                <a:solidFill>
                  <a:srgbClr val="000000"/>
                </a:solidFill>
                <a:latin typeface="Arial"/>
                <a:ea typeface="Arial"/>
                <a:cs typeface="Arial"/>
                <a:sym typeface="Arial"/>
              </a:rPr>
              <a:t>Process needs resources to accomplish its task</a:t>
            </a:r>
            <a:endParaRPr sz="1400">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CPU, memory, I/O, files</a:t>
            </a:r>
            <a:endParaRPr sz="1400">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Initialization data</a:t>
            </a:r>
            <a:endParaRPr sz="1400">
              <a:solidFill>
                <a:srgbClr val="000000"/>
              </a:solidFill>
              <a:latin typeface="Arial"/>
              <a:ea typeface="Arial"/>
              <a:cs typeface="Arial"/>
              <a:sym typeface="Arial"/>
            </a:endParaRPr>
          </a:p>
          <a:p>
            <a:pPr marL="342900" indent="-288925">
              <a:spcBef>
                <a:spcPts val="400"/>
              </a:spcBef>
              <a:buClr>
                <a:srgbClr val="CC9900"/>
              </a:buClr>
              <a:buSzPts val="1800"/>
              <a:buFont typeface="Noto Sans Symbols"/>
              <a:buChar char="■"/>
            </a:pPr>
            <a:r>
              <a:rPr lang="en-US">
                <a:solidFill>
                  <a:srgbClr val="000000"/>
                </a:solidFill>
                <a:latin typeface="Arial"/>
                <a:ea typeface="Arial"/>
                <a:cs typeface="Arial"/>
                <a:sym typeface="Arial"/>
              </a:rPr>
              <a:t>Process termination requires reclaim of any reusable resources</a:t>
            </a:r>
            <a:endParaRPr sz="1400">
              <a:solidFill>
                <a:srgbClr val="000000"/>
              </a:solidFill>
              <a:latin typeface="Arial"/>
              <a:ea typeface="Arial"/>
              <a:cs typeface="Arial"/>
              <a:sym typeface="Arial"/>
            </a:endParaRPr>
          </a:p>
          <a:p>
            <a:pPr marL="342900" indent="-288925">
              <a:spcBef>
                <a:spcPts val="400"/>
              </a:spcBef>
              <a:buClr>
                <a:srgbClr val="CC9900"/>
              </a:buClr>
              <a:buSzPts val="1800"/>
              <a:buFont typeface="Noto Sans Symbols"/>
              <a:buChar char="■"/>
            </a:pPr>
            <a:r>
              <a:rPr lang="en-US">
                <a:solidFill>
                  <a:srgbClr val="000000"/>
                </a:solidFill>
                <a:latin typeface="Arial"/>
                <a:ea typeface="Arial"/>
                <a:cs typeface="Arial"/>
                <a:sym typeface="Arial"/>
              </a:rPr>
              <a:t>Single-threaded process has one </a:t>
            </a:r>
            <a:r>
              <a:rPr lang="en-US" b="1">
                <a:solidFill>
                  <a:srgbClr val="3366FF"/>
                </a:solidFill>
                <a:latin typeface="Arial"/>
                <a:ea typeface="Arial"/>
                <a:cs typeface="Arial"/>
                <a:sym typeface="Arial"/>
              </a:rPr>
              <a:t>program counter </a:t>
            </a:r>
            <a:r>
              <a:rPr lang="en-US">
                <a:solidFill>
                  <a:srgbClr val="000000"/>
                </a:solidFill>
                <a:latin typeface="Arial"/>
                <a:ea typeface="Arial"/>
                <a:cs typeface="Arial"/>
                <a:sym typeface="Arial"/>
              </a:rPr>
              <a:t>specifying location of next instruction to execute</a:t>
            </a:r>
            <a:endParaRPr sz="1400">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Process executes instructions sequentially, one at a time, until completion</a:t>
            </a:r>
            <a:endParaRPr sz="1400">
              <a:solidFill>
                <a:srgbClr val="000000"/>
              </a:solidFill>
              <a:latin typeface="Arial"/>
              <a:ea typeface="Arial"/>
              <a:cs typeface="Arial"/>
              <a:sym typeface="Arial"/>
            </a:endParaRPr>
          </a:p>
          <a:p>
            <a:pPr marL="342900" indent="-288925">
              <a:spcBef>
                <a:spcPts val="400"/>
              </a:spcBef>
              <a:buClr>
                <a:srgbClr val="CC9900"/>
              </a:buClr>
              <a:buSzPts val="1800"/>
              <a:buFont typeface="Noto Sans Symbols"/>
              <a:buChar char="■"/>
            </a:pPr>
            <a:r>
              <a:rPr lang="en-US">
                <a:solidFill>
                  <a:srgbClr val="000000"/>
                </a:solidFill>
                <a:latin typeface="Arial"/>
                <a:ea typeface="Arial"/>
                <a:cs typeface="Arial"/>
                <a:sym typeface="Arial"/>
              </a:rPr>
              <a:t>Multi-threaded process has one program counter per thread</a:t>
            </a:r>
            <a:endParaRPr sz="1400">
              <a:solidFill>
                <a:srgbClr val="000000"/>
              </a:solidFill>
              <a:latin typeface="Arial"/>
              <a:ea typeface="Arial"/>
              <a:cs typeface="Arial"/>
              <a:sym typeface="Arial"/>
            </a:endParaRPr>
          </a:p>
          <a:p>
            <a:pPr marL="342900" indent="-288925">
              <a:spcBef>
                <a:spcPts val="400"/>
              </a:spcBef>
              <a:buClr>
                <a:srgbClr val="CC9900"/>
              </a:buClr>
              <a:buSzPts val="1800"/>
              <a:buFont typeface="Noto Sans Symbols"/>
              <a:buChar char="■"/>
            </a:pPr>
            <a:r>
              <a:rPr lang="en-US">
                <a:solidFill>
                  <a:srgbClr val="000000"/>
                </a:solidFill>
                <a:latin typeface="Arial"/>
                <a:ea typeface="Arial"/>
                <a:cs typeface="Arial"/>
                <a:sym typeface="Arial"/>
              </a:rPr>
              <a:t>Typically system has many processes, some user, some operating system running concurrently on one or more CPUs</a:t>
            </a:r>
            <a:endParaRPr sz="1400">
              <a:solidFill>
                <a:srgbClr val="000000"/>
              </a:solidFill>
              <a:latin typeface="Arial"/>
              <a:ea typeface="Arial"/>
              <a:cs typeface="Arial"/>
              <a:sym typeface="Arial"/>
            </a:endParaRPr>
          </a:p>
          <a:p>
            <a:pPr marL="615950" lvl="1" indent="-325437">
              <a:spcBef>
                <a:spcPts val="400"/>
              </a:spcBef>
              <a:buClr>
                <a:srgbClr val="3B812F"/>
              </a:buClr>
              <a:buSzPts val="1800"/>
              <a:buFont typeface="Noto Sans Symbols"/>
              <a:buChar char="❑"/>
            </a:pPr>
            <a:r>
              <a:rPr lang="en-US">
                <a:solidFill>
                  <a:srgbClr val="000000"/>
                </a:solidFill>
                <a:latin typeface="Arial"/>
                <a:ea typeface="Arial"/>
                <a:cs typeface="Arial"/>
                <a:sym typeface="Arial"/>
              </a:rPr>
              <a:t>Concurrency by multiplexing the CPUs among the processes / threads</a:t>
            </a:r>
            <a:endParaRPr sz="1400">
              <a:solidFill>
                <a:srgbClr val="000000"/>
              </a:solidFill>
              <a:latin typeface="Arial"/>
              <a:ea typeface="Arial"/>
              <a:cs typeface="Arial"/>
              <a:sym typeface="Arial"/>
            </a:endParaRPr>
          </a:p>
          <a:p>
            <a:pPr>
              <a:buClr>
                <a:srgbClr val="000000"/>
              </a:buClr>
              <a:buSzPts val="1800"/>
            </a:pPr>
            <a:endParaRPr>
              <a:solidFill>
                <a:srgbClr val="000000"/>
              </a:solidFill>
              <a:latin typeface="Arial"/>
              <a:ea typeface="Arial"/>
              <a:cs typeface="Arial"/>
              <a:sym typeface="Arial"/>
            </a:endParaRPr>
          </a:p>
        </p:txBody>
      </p:sp>
      <p:sp>
        <p:nvSpPr>
          <p:cNvPr id="305" name="Google Shape;305;p22"/>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26</a:t>
            </a:fld>
            <a:endParaRPr sz="14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3"/>
          <p:cNvSpPr txBox="1"/>
          <p:nvPr/>
        </p:nvSpPr>
        <p:spPr>
          <a:xfrm>
            <a:off x="2008187" y="371476"/>
            <a:ext cx="8229600" cy="465137"/>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Process Management Activities</a:t>
            </a:r>
            <a:endParaRPr sz="1400">
              <a:solidFill>
                <a:srgbClr val="000000"/>
              </a:solidFill>
              <a:latin typeface="Arial"/>
              <a:ea typeface="Arial"/>
              <a:cs typeface="Arial"/>
              <a:sym typeface="Arial"/>
            </a:endParaRPr>
          </a:p>
        </p:txBody>
      </p:sp>
      <p:sp>
        <p:nvSpPr>
          <p:cNvPr id="319" name="Google Shape;319;p23"/>
          <p:cNvSpPr txBox="1"/>
          <p:nvPr/>
        </p:nvSpPr>
        <p:spPr>
          <a:xfrm>
            <a:off x="1971675" y="955676"/>
            <a:ext cx="8229600" cy="4530725"/>
          </a:xfrm>
          <a:prstGeom prst="rect">
            <a:avLst/>
          </a:prstGeom>
          <a:noFill/>
          <a:ln>
            <a:noFill/>
          </a:ln>
        </p:spPr>
        <p:txBody>
          <a:bodyPr spcFirstLastPara="1" wrap="square" lIns="90000" tIns="46800" rIns="90000" bIns="46800" anchor="t" anchorCtr="0">
            <a:noAutofit/>
          </a:bodyPr>
          <a:lstStyle/>
          <a:p>
            <a:pPr marL="342900" indent="-288925">
              <a:lnSpc>
                <a:spcPct val="150000"/>
              </a:lnSpc>
              <a:buClr>
                <a:srgbClr val="000000"/>
              </a:buClr>
              <a:buSzPts val="1800"/>
            </a:pPr>
            <a:r>
              <a:rPr lang="en-US">
                <a:solidFill>
                  <a:srgbClr val="000000"/>
                </a:solidFill>
                <a:latin typeface="Arial"/>
                <a:ea typeface="Arial"/>
                <a:cs typeface="Arial"/>
                <a:sym typeface="Arial"/>
              </a:rPr>
              <a:t>The operating system is responsible for the following activities in  connection with process management:</a:t>
            </a:r>
            <a:endParaRPr sz="1400">
              <a:solidFill>
                <a:srgbClr val="000000"/>
              </a:solidFill>
              <a:latin typeface="Arial"/>
              <a:ea typeface="Arial"/>
              <a:cs typeface="Arial"/>
              <a:sym typeface="Arial"/>
            </a:endParaRPr>
          </a:p>
          <a:p>
            <a:pPr marL="342900"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Creating and deleting both user and system processes</a:t>
            </a:r>
            <a:endParaRPr sz="1400">
              <a:solidFill>
                <a:srgbClr val="000000"/>
              </a:solidFill>
              <a:latin typeface="Arial"/>
              <a:ea typeface="Arial"/>
              <a:cs typeface="Arial"/>
              <a:sym typeface="Arial"/>
            </a:endParaRPr>
          </a:p>
          <a:p>
            <a:pPr marL="342900"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Suspending and resuming processes</a:t>
            </a:r>
            <a:endParaRPr sz="1400">
              <a:solidFill>
                <a:srgbClr val="000000"/>
              </a:solidFill>
              <a:latin typeface="Arial"/>
              <a:ea typeface="Arial"/>
              <a:cs typeface="Arial"/>
              <a:sym typeface="Arial"/>
            </a:endParaRPr>
          </a:p>
          <a:p>
            <a:pPr marL="342900"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Providing mechanisms for process synchronization</a:t>
            </a:r>
            <a:endParaRPr sz="1400">
              <a:solidFill>
                <a:srgbClr val="000000"/>
              </a:solidFill>
              <a:latin typeface="Arial"/>
              <a:ea typeface="Arial"/>
              <a:cs typeface="Arial"/>
              <a:sym typeface="Arial"/>
            </a:endParaRPr>
          </a:p>
          <a:p>
            <a:pPr marL="342900"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Providing mechanisms for process communication</a:t>
            </a:r>
            <a:endParaRPr sz="1400">
              <a:solidFill>
                <a:srgbClr val="000000"/>
              </a:solidFill>
              <a:latin typeface="Arial"/>
              <a:ea typeface="Arial"/>
              <a:cs typeface="Arial"/>
              <a:sym typeface="Arial"/>
            </a:endParaRPr>
          </a:p>
          <a:p>
            <a:pPr marL="342900"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Providing mechanisms for deadlock handling</a:t>
            </a:r>
            <a:endParaRPr sz="1400">
              <a:solidFill>
                <a:srgbClr val="000000"/>
              </a:solidFill>
              <a:latin typeface="Arial"/>
              <a:ea typeface="Arial"/>
              <a:cs typeface="Arial"/>
              <a:sym typeface="Arial"/>
            </a:endParaRPr>
          </a:p>
        </p:txBody>
      </p:sp>
      <p:sp>
        <p:nvSpPr>
          <p:cNvPr id="320" name="Google Shape;320;p23"/>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27</a:t>
            </a:fld>
            <a:endParaRPr sz="14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p:nvPr/>
        </p:nvSpPr>
        <p:spPr>
          <a:xfrm>
            <a:off x="2008187" y="279400"/>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2. Main Memory Management</a:t>
            </a:r>
            <a:endParaRPr sz="1400">
              <a:solidFill>
                <a:srgbClr val="000000"/>
              </a:solidFill>
              <a:latin typeface="Arial"/>
              <a:ea typeface="Arial"/>
              <a:cs typeface="Arial"/>
              <a:sym typeface="Arial"/>
            </a:endParaRPr>
          </a:p>
        </p:txBody>
      </p:sp>
      <p:sp>
        <p:nvSpPr>
          <p:cNvPr id="334" name="Google Shape;334;p24"/>
          <p:cNvSpPr txBox="1"/>
          <p:nvPr/>
        </p:nvSpPr>
        <p:spPr>
          <a:xfrm>
            <a:off x="1930400" y="784226"/>
            <a:ext cx="8229600" cy="4530725"/>
          </a:xfrm>
          <a:prstGeom prst="rect">
            <a:avLst/>
          </a:prstGeom>
          <a:noFill/>
          <a:ln>
            <a:noFill/>
          </a:ln>
        </p:spPr>
        <p:txBody>
          <a:bodyPr spcFirstLastPara="1" wrap="square" lIns="90000" tIns="46800" rIns="90000" bIns="46800" anchor="t" anchorCtr="0">
            <a:noAutofit/>
          </a:bodyPr>
          <a:lstStyle/>
          <a:p>
            <a:pPr marL="288925" indent="-288925">
              <a:lnSpc>
                <a:spcPct val="150000"/>
              </a:lnSpc>
              <a:buClr>
                <a:srgbClr val="CC9900"/>
              </a:buClr>
              <a:buSzPts val="1800"/>
              <a:buFont typeface="Noto Sans Symbols"/>
              <a:buChar char="■"/>
            </a:pPr>
            <a:r>
              <a:rPr lang="en-US">
                <a:solidFill>
                  <a:srgbClr val="000000"/>
                </a:solidFill>
                <a:latin typeface="Arial"/>
                <a:ea typeface="Arial"/>
                <a:cs typeface="Arial"/>
                <a:sym typeface="Arial"/>
              </a:rPr>
              <a:t>Main memory -array of words/bytes</a:t>
            </a:r>
            <a:endParaRPr sz="1400">
              <a:solidFill>
                <a:srgbClr val="000000"/>
              </a:solidFill>
              <a:latin typeface="Arial"/>
              <a:ea typeface="Arial"/>
              <a:cs typeface="Arial"/>
              <a:sym typeface="Arial"/>
            </a:endParaRPr>
          </a:p>
          <a:p>
            <a:pPr marL="288925"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All data in memory before and after processing</a:t>
            </a:r>
            <a:endParaRPr sz="1400">
              <a:solidFill>
                <a:srgbClr val="000000"/>
              </a:solidFill>
              <a:latin typeface="Arial"/>
              <a:ea typeface="Arial"/>
              <a:cs typeface="Arial"/>
              <a:sym typeface="Arial"/>
            </a:endParaRPr>
          </a:p>
          <a:p>
            <a:pPr marL="288925"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All instructions in memory in order to execute</a:t>
            </a:r>
            <a:endParaRPr sz="1400">
              <a:solidFill>
                <a:srgbClr val="000000"/>
              </a:solidFill>
              <a:latin typeface="Arial"/>
              <a:ea typeface="Arial"/>
              <a:cs typeface="Arial"/>
              <a:sym typeface="Arial"/>
            </a:endParaRPr>
          </a:p>
          <a:p>
            <a:pPr marL="288925"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Memory management determines what is in memory when</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Optimizing CPU utilization and computer response to users</a:t>
            </a:r>
            <a:endParaRPr sz="1400">
              <a:solidFill>
                <a:srgbClr val="000000"/>
              </a:solidFill>
              <a:latin typeface="Arial"/>
              <a:ea typeface="Arial"/>
              <a:cs typeface="Arial"/>
              <a:sym typeface="Arial"/>
            </a:endParaRPr>
          </a:p>
          <a:p>
            <a:pPr marL="288925"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Memory management activities</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Keeping track of which parts of memory are currently being used and by whom</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Deciding which processes (or parts thereof) and data to move into and out of memory</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Allocating and deallocating memory space as needed</a:t>
            </a:r>
            <a:endParaRPr sz="1400">
              <a:solidFill>
                <a:srgbClr val="000000"/>
              </a:solidFill>
              <a:latin typeface="Arial"/>
              <a:ea typeface="Arial"/>
              <a:cs typeface="Arial"/>
              <a:sym typeface="Arial"/>
            </a:endParaRPr>
          </a:p>
          <a:p>
            <a:pPr>
              <a:buClr>
                <a:srgbClr val="000000"/>
              </a:buClr>
              <a:buSzPts val="1800"/>
            </a:pPr>
            <a:endParaRPr>
              <a:solidFill>
                <a:srgbClr val="000000"/>
              </a:solidFill>
              <a:latin typeface="Arial"/>
              <a:ea typeface="Arial"/>
              <a:cs typeface="Arial"/>
              <a:sym typeface="Arial"/>
            </a:endParaRPr>
          </a:p>
        </p:txBody>
      </p:sp>
      <p:sp>
        <p:nvSpPr>
          <p:cNvPr id="335" name="Google Shape;335;p24"/>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28</a:t>
            </a:fld>
            <a:endParaRPr sz="14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p:nvPr/>
        </p:nvSpPr>
        <p:spPr>
          <a:xfrm>
            <a:off x="2008187" y="357188"/>
            <a:ext cx="8229600" cy="465137"/>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3. Secondary Storage Management</a:t>
            </a:r>
            <a:endParaRPr sz="1400">
              <a:solidFill>
                <a:srgbClr val="000000"/>
              </a:solidFill>
              <a:latin typeface="Arial"/>
              <a:ea typeface="Arial"/>
              <a:cs typeface="Arial"/>
              <a:sym typeface="Arial"/>
            </a:endParaRPr>
          </a:p>
        </p:txBody>
      </p:sp>
      <p:sp>
        <p:nvSpPr>
          <p:cNvPr id="349" name="Google Shape;349;p25"/>
          <p:cNvSpPr txBox="1"/>
          <p:nvPr/>
        </p:nvSpPr>
        <p:spPr>
          <a:xfrm>
            <a:off x="1968501" y="871538"/>
            <a:ext cx="7583487" cy="4948237"/>
          </a:xfrm>
          <a:prstGeom prst="rect">
            <a:avLst/>
          </a:prstGeom>
          <a:noFill/>
          <a:ln>
            <a:noFill/>
          </a:ln>
        </p:spPr>
        <p:txBody>
          <a:bodyPr spcFirstLastPara="1" wrap="square" lIns="90000" tIns="46800" rIns="90000" bIns="46800" anchor="t" anchorCtr="0">
            <a:noAutofit/>
          </a:bodyPr>
          <a:lstStyle/>
          <a:p>
            <a:pPr marL="288925" indent="-288925">
              <a:lnSpc>
                <a:spcPct val="120000"/>
              </a:lnSpc>
              <a:buClr>
                <a:srgbClr val="CC9900"/>
              </a:buClr>
              <a:buSzPts val="1800"/>
              <a:buFont typeface="Noto Sans Symbols"/>
              <a:buChar char="■"/>
            </a:pPr>
            <a:r>
              <a:rPr lang="en-US">
                <a:solidFill>
                  <a:srgbClr val="000000"/>
                </a:solidFill>
                <a:latin typeface="Arial"/>
                <a:ea typeface="Arial"/>
                <a:cs typeface="Arial"/>
                <a:sym typeface="Arial"/>
              </a:rPr>
              <a:t>Main memory is small and volatile</a:t>
            </a:r>
            <a:endParaRPr sz="1400">
              <a:solidFill>
                <a:srgbClr val="000000"/>
              </a:solidFill>
              <a:latin typeface="Arial"/>
              <a:ea typeface="Arial"/>
              <a:cs typeface="Arial"/>
              <a:sym typeface="Arial"/>
            </a:endParaRPr>
          </a:p>
          <a:p>
            <a:pPr marL="288925" indent="-288925">
              <a:lnSpc>
                <a:spcPct val="12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Secondary storage is large and nonvolatile</a:t>
            </a:r>
            <a:endParaRPr sz="1400">
              <a:solidFill>
                <a:srgbClr val="000000"/>
              </a:solidFill>
              <a:latin typeface="Arial"/>
              <a:ea typeface="Arial"/>
              <a:cs typeface="Arial"/>
              <a:sym typeface="Arial"/>
            </a:endParaRPr>
          </a:p>
          <a:p>
            <a:pPr marL="288925" indent="-288925">
              <a:lnSpc>
                <a:spcPct val="120000"/>
              </a:lnSpc>
              <a:spcBef>
                <a:spcPts val="400"/>
              </a:spcBef>
              <a:buClr>
                <a:srgbClr val="FFFFFF"/>
              </a:buClr>
              <a:buSzPts val="1800"/>
            </a:pPr>
            <a:endParaRPr>
              <a:solidFill>
                <a:srgbClr val="000000"/>
              </a:solidFill>
              <a:latin typeface="Arial"/>
              <a:ea typeface="Arial"/>
              <a:cs typeface="Arial"/>
              <a:sym typeface="Arial"/>
            </a:endParaRPr>
          </a:p>
          <a:p>
            <a:pPr marL="615950" lvl="1" indent="-325437">
              <a:lnSpc>
                <a:spcPct val="12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OS activities related to disk management include</a:t>
            </a:r>
            <a:endParaRPr sz="1400">
              <a:solidFill>
                <a:srgbClr val="000000"/>
              </a:solidFill>
              <a:latin typeface="Arial"/>
              <a:ea typeface="Arial"/>
              <a:cs typeface="Arial"/>
              <a:sym typeface="Arial"/>
            </a:endParaRPr>
          </a:p>
          <a:p>
            <a:pPr marL="968375" lvl="2" indent="-325437">
              <a:lnSpc>
                <a:spcPct val="12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Free space management</a:t>
            </a:r>
            <a:endParaRPr sz="1400">
              <a:solidFill>
                <a:srgbClr val="000000"/>
              </a:solidFill>
              <a:latin typeface="Arial"/>
              <a:ea typeface="Arial"/>
              <a:cs typeface="Arial"/>
              <a:sym typeface="Arial"/>
            </a:endParaRPr>
          </a:p>
          <a:p>
            <a:pPr marL="968375" lvl="2" indent="-325437">
              <a:lnSpc>
                <a:spcPct val="12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Storage allocation</a:t>
            </a:r>
            <a:endParaRPr sz="1400">
              <a:solidFill>
                <a:srgbClr val="000000"/>
              </a:solidFill>
              <a:latin typeface="Arial"/>
              <a:ea typeface="Arial"/>
              <a:cs typeface="Arial"/>
              <a:sym typeface="Arial"/>
            </a:endParaRPr>
          </a:p>
          <a:p>
            <a:pPr marL="968375" lvl="2" indent="-325437">
              <a:lnSpc>
                <a:spcPct val="12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Disk scheduling</a:t>
            </a:r>
            <a:endParaRPr sz="1400">
              <a:solidFill>
                <a:srgbClr val="000000"/>
              </a:solidFill>
              <a:latin typeface="Arial"/>
              <a:ea typeface="Arial"/>
              <a:cs typeface="Arial"/>
              <a:sym typeface="Arial"/>
            </a:endParaRPr>
          </a:p>
          <a:p>
            <a:pPr>
              <a:buClr>
                <a:srgbClr val="000000"/>
              </a:buClr>
              <a:buSzPts val="1800"/>
            </a:pPr>
            <a:endParaRPr>
              <a:solidFill>
                <a:srgbClr val="000000"/>
              </a:solidFill>
              <a:latin typeface="Arial"/>
              <a:ea typeface="Arial"/>
              <a:cs typeface="Arial"/>
              <a:sym typeface="Arial"/>
            </a:endParaRPr>
          </a:p>
        </p:txBody>
      </p:sp>
      <p:sp>
        <p:nvSpPr>
          <p:cNvPr id="350" name="Google Shape;350;p25"/>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29</a:t>
            </a:fld>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001000" y="6280151"/>
            <a:ext cx="2133600" cy="365125"/>
          </a:xfrm>
        </p:spPr>
        <p:txBody>
          <a:bodyPr/>
          <a:lstStyle/>
          <a:p>
            <a:fld id="{B6F15528-21DE-4FAA-801E-634DDDAF4B2B}" type="slidenum">
              <a:rPr lang="en-US" sz="1800"/>
              <a:pPr/>
              <a:t>3</a:t>
            </a:fld>
            <a:endParaRPr lang="en-US" sz="1800" dirty="0"/>
          </a:p>
        </p:txBody>
      </p:sp>
      <p:sp>
        <p:nvSpPr>
          <p:cNvPr id="7" name="Title 6"/>
          <p:cNvSpPr>
            <a:spLocks noGrp="1"/>
          </p:cNvSpPr>
          <p:nvPr>
            <p:ph type="title"/>
          </p:nvPr>
        </p:nvSpPr>
        <p:spPr>
          <a:xfrm>
            <a:off x="1981200" y="0"/>
            <a:ext cx="8229600" cy="609600"/>
          </a:xfrm>
        </p:spPr>
        <p:txBody>
          <a:bodyPr>
            <a:normAutofit fontScale="90000"/>
          </a:bodyPr>
          <a:lstStyle/>
          <a:p>
            <a:r>
              <a:rPr lang="en-IN" dirty="0"/>
              <a:t>Our Vision and Mission</a:t>
            </a:r>
          </a:p>
        </p:txBody>
      </p:sp>
      <p:sp>
        <p:nvSpPr>
          <p:cNvPr id="9" name="TextBox 8"/>
          <p:cNvSpPr txBox="1"/>
          <p:nvPr/>
        </p:nvSpPr>
        <p:spPr>
          <a:xfrm>
            <a:off x="2133600" y="609601"/>
            <a:ext cx="4191000" cy="1200329"/>
          </a:xfrm>
          <a:prstGeom prst="rect">
            <a:avLst/>
          </a:prstGeom>
          <a:solidFill>
            <a:schemeClr val="bg1">
              <a:lumMod val="85000"/>
            </a:schemeClr>
          </a:solidFill>
          <a:ln>
            <a:solidFill>
              <a:srgbClr val="0000FF"/>
            </a:solidFill>
          </a:ln>
        </p:spPr>
        <p:txBody>
          <a:bodyPr wrap="square" rtlCol="0">
            <a:spAutoFit/>
          </a:bodyPr>
          <a:lstStyle/>
          <a:p>
            <a:pPr algn="ctr"/>
            <a:r>
              <a:rPr lang="en-IN" b="1" dirty="0">
                <a:solidFill>
                  <a:srgbClr val="002060"/>
                </a:solidFill>
              </a:rPr>
              <a:t>Vision of the Institution</a:t>
            </a:r>
          </a:p>
          <a:p>
            <a:pPr algn="just"/>
            <a:r>
              <a:rPr lang="en-IN" b="1" dirty="0"/>
              <a:t>"</a:t>
            </a:r>
            <a:r>
              <a:rPr lang="en-IN" dirty="0"/>
              <a:t>To be </a:t>
            </a:r>
            <a:r>
              <a:rPr lang="en-IN" b="1" dirty="0"/>
              <a:t>globally acclaimed Institute</a:t>
            </a:r>
            <a:r>
              <a:rPr lang="en-IN" dirty="0"/>
              <a:t> in </a:t>
            </a:r>
            <a:r>
              <a:rPr lang="en-IN" b="1" dirty="0"/>
              <a:t>Technical Education </a:t>
            </a:r>
            <a:r>
              <a:rPr lang="en-IN" dirty="0"/>
              <a:t>and </a:t>
            </a:r>
            <a:r>
              <a:rPr lang="en-IN" b="1" dirty="0"/>
              <a:t>Research</a:t>
            </a:r>
            <a:r>
              <a:rPr lang="en-IN" dirty="0"/>
              <a:t> for holistic Socio-economic development"</a:t>
            </a:r>
            <a:endParaRPr lang="en-IN" b="1" dirty="0"/>
          </a:p>
        </p:txBody>
      </p:sp>
      <p:sp>
        <p:nvSpPr>
          <p:cNvPr id="10" name="TextBox 9"/>
          <p:cNvSpPr txBox="1"/>
          <p:nvPr/>
        </p:nvSpPr>
        <p:spPr>
          <a:xfrm>
            <a:off x="6324600" y="609601"/>
            <a:ext cx="4343400" cy="1200329"/>
          </a:xfrm>
          <a:prstGeom prst="rect">
            <a:avLst/>
          </a:prstGeom>
          <a:solidFill>
            <a:schemeClr val="bg1">
              <a:lumMod val="95000"/>
            </a:schemeClr>
          </a:solidFill>
          <a:ln>
            <a:solidFill>
              <a:srgbClr val="0000FF"/>
            </a:solidFill>
          </a:ln>
        </p:spPr>
        <p:txBody>
          <a:bodyPr wrap="square" rtlCol="0">
            <a:spAutoFit/>
          </a:bodyPr>
          <a:lstStyle/>
          <a:p>
            <a:pPr algn="ctr"/>
            <a:r>
              <a:rPr lang="en-IN" b="1" dirty="0">
                <a:solidFill>
                  <a:srgbClr val="002060"/>
                </a:solidFill>
              </a:rPr>
              <a:t>Vision of the Department</a:t>
            </a:r>
          </a:p>
          <a:p>
            <a:pPr algn="just"/>
            <a:r>
              <a:rPr lang="en-IN" b="1" dirty="0"/>
              <a:t>"</a:t>
            </a:r>
            <a:r>
              <a:rPr lang="en-IN" dirty="0"/>
              <a:t>To be a </a:t>
            </a:r>
            <a:r>
              <a:rPr lang="en-IN" b="1" dirty="0"/>
              <a:t>leader</a:t>
            </a:r>
            <a:r>
              <a:rPr lang="en-IN" dirty="0"/>
              <a:t> in the world of </a:t>
            </a:r>
            <a:r>
              <a:rPr lang="en-IN" b="1" dirty="0"/>
              <a:t>computing education </a:t>
            </a:r>
            <a:r>
              <a:rPr lang="en-IN" dirty="0"/>
              <a:t>practising </a:t>
            </a:r>
            <a:r>
              <a:rPr lang="en-IN" b="1" dirty="0"/>
              <a:t>creativity </a:t>
            </a:r>
            <a:r>
              <a:rPr lang="en-IN" dirty="0"/>
              <a:t>and </a:t>
            </a:r>
            <a:r>
              <a:rPr lang="en-IN" b="1" dirty="0"/>
              <a:t>innovation</a:t>
            </a:r>
            <a:r>
              <a:rPr lang="en-IN" dirty="0"/>
              <a:t>"</a:t>
            </a:r>
          </a:p>
        </p:txBody>
      </p:sp>
      <p:graphicFrame>
        <p:nvGraphicFramePr>
          <p:cNvPr id="11" name="Table 10"/>
          <p:cNvGraphicFramePr>
            <a:graphicFrameLocks noGrp="1"/>
          </p:cNvGraphicFramePr>
          <p:nvPr/>
        </p:nvGraphicFramePr>
        <p:xfrm>
          <a:off x="2133600" y="1828801"/>
          <a:ext cx="8534400" cy="4739029"/>
        </p:xfrm>
        <a:graphic>
          <a:graphicData uri="http://schemas.openxmlformats.org/drawingml/2006/table">
            <a:tbl>
              <a:tblPr/>
              <a:tblGrid>
                <a:gridCol w="4189615">
                  <a:extLst>
                    <a:ext uri="{9D8B030D-6E8A-4147-A177-3AD203B41FA5}">
                      <a16:colId xmlns:a16="http://schemas.microsoft.com/office/drawing/2014/main" val="20000"/>
                    </a:ext>
                  </a:extLst>
                </a:gridCol>
                <a:gridCol w="4344785">
                  <a:extLst>
                    <a:ext uri="{9D8B030D-6E8A-4147-A177-3AD203B41FA5}">
                      <a16:colId xmlns:a16="http://schemas.microsoft.com/office/drawing/2014/main" val="20001"/>
                    </a:ext>
                  </a:extLst>
                </a:gridCol>
              </a:tblGrid>
              <a:tr h="430101">
                <a:tc>
                  <a:txBody>
                    <a:bodyPr/>
                    <a:lstStyle/>
                    <a:p>
                      <a:pPr algn="ctr">
                        <a:lnSpc>
                          <a:spcPct val="150000"/>
                        </a:lnSpc>
                        <a:spcAft>
                          <a:spcPts val="0"/>
                        </a:spcAft>
                      </a:pPr>
                      <a:r>
                        <a:rPr lang="en-IN" sz="1600" b="1" dirty="0">
                          <a:solidFill>
                            <a:srgbClr val="002060"/>
                          </a:solidFill>
                          <a:latin typeface="+mn-lt"/>
                          <a:ea typeface="Calibri"/>
                          <a:cs typeface="Times New Roman"/>
                        </a:rPr>
                        <a:t>Institute Mission</a:t>
                      </a:r>
                      <a:endParaRPr lang="en-IN" sz="1600" dirty="0">
                        <a:solidFill>
                          <a:srgbClr val="002060"/>
                        </a:solidFill>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b="1" dirty="0">
                          <a:solidFill>
                            <a:srgbClr val="002060"/>
                          </a:solidFill>
                          <a:latin typeface="+mn-lt"/>
                          <a:ea typeface="Calibri"/>
                          <a:cs typeface="Times New Roman"/>
                        </a:rPr>
                        <a:t>Department Mission</a:t>
                      </a:r>
                      <a:endParaRPr lang="en-IN" sz="1600" dirty="0">
                        <a:solidFill>
                          <a:srgbClr val="002060"/>
                        </a:solidFill>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32743">
                <a:tc>
                  <a:txBody>
                    <a:bodyPr/>
                    <a:lstStyle/>
                    <a:p>
                      <a:pPr algn="just">
                        <a:lnSpc>
                          <a:spcPct val="115000"/>
                        </a:lnSpc>
                        <a:spcAft>
                          <a:spcPts val="1000"/>
                        </a:spcAft>
                      </a:pPr>
                      <a:r>
                        <a:rPr lang="en-IN" sz="1700" dirty="0">
                          <a:solidFill>
                            <a:schemeClr val="tx1"/>
                          </a:solidFill>
                          <a:latin typeface="+mn-lt"/>
                          <a:ea typeface="Times New Roman"/>
                          <a:cs typeface="Times New Roman"/>
                        </a:rPr>
                        <a:t>To ensure that 100% students are </a:t>
                      </a:r>
                      <a:r>
                        <a:rPr lang="en-IN" sz="1700" b="1" dirty="0">
                          <a:solidFill>
                            <a:schemeClr val="tx1"/>
                          </a:solidFill>
                          <a:latin typeface="+mn-lt"/>
                          <a:ea typeface="Times New Roman"/>
                          <a:cs typeface="Times New Roman"/>
                        </a:rPr>
                        <a:t>employable</a:t>
                      </a:r>
                      <a:r>
                        <a:rPr lang="en-IN" sz="1700" dirty="0">
                          <a:solidFill>
                            <a:schemeClr val="tx1"/>
                          </a:solidFill>
                          <a:latin typeface="+mn-lt"/>
                          <a:ea typeface="Times New Roman"/>
                          <a:cs typeface="Times New Roman"/>
                        </a:rPr>
                        <a:t> and employed in Industry, Higher Studies, become Entrepreneurs, Civil / Defense Services / Govt. Jobs and other areas like Sports and Theatre</a:t>
                      </a:r>
                      <a:endParaRPr lang="en-IN" sz="1700" dirty="0">
                        <a:solidFill>
                          <a:schemeClr val="tx1"/>
                        </a:solidFill>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just"/>
                      <a:r>
                        <a:rPr lang="en-US" sz="1700" kern="1200" dirty="0">
                          <a:solidFill>
                            <a:schemeClr val="tx1"/>
                          </a:solidFill>
                          <a:latin typeface="+mn-lt"/>
                          <a:ea typeface="+mn-ea"/>
                          <a:cs typeface="+mn-cs"/>
                        </a:rPr>
                        <a:t>To ensure students' </a:t>
                      </a:r>
                      <a:r>
                        <a:rPr lang="en-US" sz="1700" b="1" kern="1200" dirty="0">
                          <a:solidFill>
                            <a:schemeClr val="tx1"/>
                          </a:solidFill>
                          <a:latin typeface="+mn-lt"/>
                          <a:ea typeface="+mn-ea"/>
                          <a:cs typeface="+mn-cs"/>
                        </a:rPr>
                        <a:t>employability </a:t>
                      </a:r>
                      <a:r>
                        <a:rPr lang="en-US" sz="1700" kern="1200" dirty="0">
                          <a:solidFill>
                            <a:schemeClr val="tx1"/>
                          </a:solidFill>
                          <a:latin typeface="+mn-lt"/>
                          <a:ea typeface="+mn-ea"/>
                          <a:cs typeface="+mn-cs"/>
                        </a:rPr>
                        <a:t>by developing aptitude, computing, soft, and entrepreneurial skills</a:t>
                      </a:r>
                      <a:endParaRPr lang="en-IN" sz="17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008512">
                <a:tc>
                  <a:txBody>
                    <a:bodyPr/>
                    <a:lstStyle/>
                    <a:p>
                      <a:pPr algn="just">
                        <a:lnSpc>
                          <a:spcPct val="115000"/>
                        </a:lnSpc>
                        <a:spcAft>
                          <a:spcPts val="1000"/>
                        </a:spcAft>
                      </a:pPr>
                      <a:r>
                        <a:rPr lang="en-IN" sz="1700" dirty="0">
                          <a:solidFill>
                            <a:schemeClr val="tx1"/>
                          </a:solidFill>
                          <a:latin typeface="+mn-lt"/>
                          <a:ea typeface="Times New Roman"/>
                          <a:cs typeface="Times New Roman"/>
                        </a:rPr>
                        <a:t>To strengthen </a:t>
                      </a:r>
                      <a:r>
                        <a:rPr lang="en-IN" sz="1700" b="1" dirty="0">
                          <a:solidFill>
                            <a:schemeClr val="tx1"/>
                          </a:solidFill>
                          <a:latin typeface="+mn-lt"/>
                          <a:ea typeface="Times New Roman"/>
                          <a:cs typeface="Times New Roman"/>
                        </a:rPr>
                        <a:t>Academic Practices </a:t>
                      </a:r>
                      <a:r>
                        <a:rPr lang="en-IN" sz="1700" dirty="0">
                          <a:solidFill>
                            <a:schemeClr val="tx1"/>
                          </a:solidFill>
                          <a:latin typeface="+mn-lt"/>
                          <a:ea typeface="Times New Roman"/>
                          <a:cs typeface="Times New Roman"/>
                        </a:rPr>
                        <a:t>in terms of Curriculum, Pedagogy, Assessment and Faculty Competence</a:t>
                      </a:r>
                      <a:endParaRPr lang="en-IN" sz="1700" dirty="0">
                        <a:solidFill>
                          <a:schemeClr val="tx1"/>
                        </a:solidFill>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just"/>
                      <a:r>
                        <a:rPr lang="en-US" sz="1700" kern="1200" dirty="0">
                          <a:solidFill>
                            <a:schemeClr val="tx1"/>
                          </a:solidFill>
                          <a:latin typeface="+mn-lt"/>
                          <a:ea typeface="+mn-ea"/>
                          <a:cs typeface="+mn-cs"/>
                        </a:rPr>
                        <a:t>To enhance </a:t>
                      </a:r>
                      <a:r>
                        <a:rPr lang="en-US" sz="1700" b="1" kern="1200" dirty="0">
                          <a:solidFill>
                            <a:schemeClr val="tx1"/>
                          </a:solidFill>
                          <a:latin typeface="+mn-lt"/>
                          <a:ea typeface="+mn-ea"/>
                          <a:cs typeface="+mn-cs"/>
                        </a:rPr>
                        <a:t>academic excellence</a:t>
                      </a:r>
                      <a:r>
                        <a:rPr lang="en-US" sz="1700" kern="1200" dirty="0">
                          <a:solidFill>
                            <a:schemeClr val="tx1"/>
                          </a:solidFill>
                          <a:latin typeface="+mn-lt"/>
                          <a:ea typeface="+mn-ea"/>
                          <a:cs typeface="+mn-cs"/>
                        </a:rPr>
                        <a:t> through </a:t>
                      </a:r>
                      <a:r>
                        <a:rPr lang="en-US" sz="1700" b="1" kern="1200" dirty="0">
                          <a:solidFill>
                            <a:schemeClr val="tx1"/>
                          </a:solidFill>
                          <a:latin typeface="+mn-lt"/>
                          <a:ea typeface="+mn-ea"/>
                          <a:cs typeface="+mn-cs"/>
                        </a:rPr>
                        <a:t>effective curriculum</a:t>
                      </a:r>
                      <a:r>
                        <a:rPr lang="en-US" sz="1700" kern="1200" dirty="0">
                          <a:solidFill>
                            <a:schemeClr val="tx1"/>
                          </a:solidFill>
                          <a:latin typeface="+mn-lt"/>
                          <a:ea typeface="+mn-ea"/>
                          <a:cs typeface="+mn-cs"/>
                        </a:rPr>
                        <a:t>, </a:t>
                      </a:r>
                      <a:r>
                        <a:rPr lang="en-US" sz="1700" b="0" kern="1200" dirty="0">
                          <a:solidFill>
                            <a:schemeClr val="tx1"/>
                          </a:solidFill>
                          <a:latin typeface="+mn-lt"/>
                          <a:ea typeface="+mn-ea"/>
                          <a:cs typeface="+mn-cs"/>
                        </a:rPr>
                        <a:t>blended learning  </a:t>
                      </a:r>
                      <a:r>
                        <a:rPr lang="en-US" sz="1700" kern="1200" dirty="0">
                          <a:solidFill>
                            <a:schemeClr val="tx1"/>
                          </a:solidFill>
                          <a:latin typeface="+mn-lt"/>
                          <a:ea typeface="+mn-ea"/>
                          <a:cs typeface="+mn-cs"/>
                        </a:rPr>
                        <a:t>and </a:t>
                      </a:r>
                      <a:r>
                        <a:rPr lang="en-US" sz="1700" b="1" kern="1200" dirty="0">
                          <a:solidFill>
                            <a:schemeClr val="tx1"/>
                          </a:solidFill>
                          <a:latin typeface="+mn-lt"/>
                          <a:ea typeface="+mn-ea"/>
                          <a:cs typeface="+mn-cs"/>
                        </a:rPr>
                        <a:t>comprehensive assessment </a:t>
                      </a:r>
                      <a:r>
                        <a:rPr lang="en-US" sz="1700" kern="1200" dirty="0">
                          <a:solidFill>
                            <a:schemeClr val="tx1"/>
                          </a:solidFill>
                          <a:latin typeface="+mn-lt"/>
                          <a:ea typeface="+mn-ea"/>
                          <a:cs typeface="+mn-cs"/>
                        </a:rPr>
                        <a:t>with active </a:t>
                      </a:r>
                      <a:r>
                        <a:rPr lang="en-US" sz="1700" b="1" kern="1200" dirty="0">
                          <a:solidFill>
                            <a:schemeClr val="tx1"/>
                          </a:solidFill>
                          <a:latin typeface="+mn-lt"/>
                          <a:ea typeface="+mn-ea"/>
                          <a:cs typeface="+mn-cs"/>
                        </a:rPr>
                        <a:t>participation of industry</a:t>
                      </a:r>
                      <a:endParaRPr lang="en-IN" sz="1700" b="1"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852848">
                <a:tc>
                  <a:txBody>
                    <a:bodyPr/>
                    <a:lstStyle/>
                    <a:p>
                      <a:pPr algn="just">
                        <a:lnSpc>
                          <a:spcPct val="115000"/>
                        </a:lnSpc>
                        <a:spcAft>
                          <a:spcPts val="1000"/>
                        </a:spcAft>
                      </a:pPr>
                      <a:r>
                        <a:rPr lang="en-IN" sz="1700" dirty="0">
                          <a:solidFill>
                            <a:schemeClr val="tx1"/>
                          </a:solidFill>
                          <a:latin typeface="+mn-lt"/>
                          <a:ea typeface="Times New Roman"/>
                          <a:cs typeface="Times New Roman"/>
                        </a:rPr>
                        <a:t>Promote </a:t>
                      </a:r>
                      <a:r>
                        <a:rPr lang="en-IN" sz="1700" b="1" dirty="0">
                          <a:solidFill>
                            <a:schemeClr val="tx1"/>
                          </a:solidFill>
                          <a:latin typeface="+mn-lt"/>
                          <a:ea typeface="Times New Roman"/>
                          <a:cs typeface="Times New Roman"/>
                        </a:rPr>
                        <a:t>Research Culture </a:t>
                      </a:r>
                      <a:r>
                        <a:rPr lang="en-IN" sz="1700" dirty="0">
                          <a:solidFill>
                            <a:schemeClr val="tx1"/>
                          </a:solidFill>
                          <a:latin typeface="+mn-lt"/>
                          <a:ea typeface="Times New Roman"/>
                          <a:cs typeface="Times New Roman"/>
                        </a:rPr>
                        <a:t>among Students and Faculty through Projects and Consultancy</a:t>
                      </a:r>
                      <a:endParaRPr lang="en-IN" sz="1700" dirty="0">
                        <a:solidFill>
                          <a:schemeClr val="tx1"/>
                        </a:solidFill>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1700" kern="1200" dirty="0">
                          <a:solidFill>
                            <a:schemeClr val="tx1"/>
                          </a:solidFill>
                          <a:latin typeface="+mn-lt"/>
                          <a:ea typeface="+mn-ea"/>
                          <a:cs typeface="+mn-cs"/>
                        </a:rPr>
                        <a:t>To cultivate </a:t>
                      </a:r>
                      <a:r>
                        <a:rPr lang="en-US" sz="1700" b="1" kern="1200" dirty="0">
                          <a:solidFill>
                            <a:schemeClr val="tx1"/>
                          </a:solidFill>
                          <a:latin typeface="+mn-lt"/>
                          <a:ea typeface="+mn-ea"/>
                          <a:cs typeface="+mn-cs"/>
                        </a:rPr>
                        <a:t>research culture </a:t>
                      </a:r>
                      <a:r>
                        <a:rPr lang="en-US" sz="1700" kern="1200" dirty="0">
                          <a:solidFill>
                            <a:schemeClr val="tx1"/>
                          </a:solidFill>
                          <a:latin typeface="+mn-lt"/>
                          <a:ea typeface="+mn-ea"/>
                          <a:cs typeface="+mn-cs"/>
                        </a:rPr>
                        <a:t>resulting in </a:t>
                      </a:r>
                      <a:r>
                        <a:rPr lang="en-US" sz="1700" b="1" kern="1200" dirty="0">
                          <a:solidFill>
                            <a:schemeClr val="tx1"/>
                          </a:solidFill>
                          <a:latin typeface="+mn-lt"/>
                          <a:ea typeface="+mn-ea"/>
                          <a:cs typeface="+mn-cs"/>
                        </a:rPr>
                        <a:t>knowledge-base</a:t>
                      </a:r>
                      <a:r>
                        <a:rPr lang="en-US" sz="1700" kern="1200" dirty="0">
                          <a:solidFill>
                            <a:schemeClr val="tx1"/>
                          </a:solidFill>
                          <a:latin typeface="+mn-lt"/>
                          <a:ea typeface="+mn-ea"/>
                          <a:cs typeface="+mn-cs"/>
                        </a:rPr>
                        <a:t>, </a:t>
                      </a:r>
                      <a:r>
                        <a:rPr lang="en-US" sz="1700" b="1" kern="1200" dirty="0">
                          <a:solidFill>
                            <a:schemeClr val="tx1"/>
                          </a:solidFill>
                          <a:latin typeface="+mn-lt"/>
                          <a:ea typeface="+mn-ea"/>
                          <a:cs typeface="+mn-cs"/>
                        </a:rPr>
                        <a:t>quality publications, innovative products</a:t>
                      </a:r>
                      <a:r>
                        <a:rPr lang="en-US" sz="1700" kern="1200" dirty="0">
                          <a:solidFill>
                            <a:schemeClr val="tx1"/>
                          </a:solidFill>
                          <a:latin typeface="+mn-lt"/>
                          <a:ea typeface="+mn-ea"/>
                          <a:cs typeface="+mn-cs"/>
                        </a:rPr>
                        <a:t> and </a:t>
                      </a:r>
                      <a:r>
                        <a:rPr lang="en-US" sz="1700" b="1" kern="1200" dirty="0">
                          <a:solidFill>
                            <a:schemeClr val="tx1"/>
                          </a:solidFill>
                          <a:latin typeface="+mn-lt"/>
                          <a:ea typeface="+mn-ea"/>
                          <a:cs typeface="+mn-cs"/>
                        </a:rPr>
                        <a:t>patents</a:t>
                      </a:r>
                      <a:r>
                        <a:rPr lang="en-IN" sz="1700" dirty="0">
                          <a:solidFill>
                            <a:srgbClr val="666666"/>
                          </a:solidFill>
                          <a:latin typeface="+mn-lt"/>
                          <a:ea typeface="Times New Roman"/>
                          <a:cs typeface="Times New Roman"/>
                        </a:rPr>
                        <a:t>  </a:t>
                      </a:r>
                      <a:endParaRPr lang="en-IN" sz="17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923996">
                <a:tc>
                  <a:txBody>
                    <a:bodyPr/>
                    <a:lstStyle/>
                    <a:p>
                      <a:pPr algn="just">
                        <a:lnSpc>
                          <a:spcPct val="115000"/>
                        </a:lnSpc>
                        <a:spcAft>
                          <a:spcPts val="1000"/>
                        </a:spcAft>
                      </a:pPr>
                      <a:r>
                        <a:rPr lang="en-IN" sz="1700" dirty="0">
                          <a:solidFill>
                            <a:schemeClr val="tx1"/>
                          </a:solidFill>
                          <a:latin typeface="+mn-lt"/>
                          <a:ea typeface="Times New Roman"/>
                          <a:cs typeface="Times New Roman"/>
                        </a:rPr>
                        <a:t>To make students Socially </a:t>
                      </a:r>
                      <a:r>
                        <a:rPr lang="en-IN" sz="1700" b="1" dirty="0">
                          <a:solidFill>
                            <a:schemeClr val="tx1"/>
                          </a:solidFill>
                          <a:latin typeface="+mn-lt"/>
                          <a:ea typeface="Times New Roman"/>
                          <a:cs typeface="Times New Roman"/>
                        </a:rPr>
                        <a:t>Responsible Citizen</a:t>
                      </a:r>
                      <a:endParaRPr lang="en-IN" sz="1700" dirty="0">
                        <a:solidFill>
                          <a:schemeClr val="tx1"/>
                        </a:solidFill>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lvl="0" algn="just"/>
                      <a:r>
                        <a:rPr lang="en-US" sz="1700" kern="1200" dirty="0">
                          <a:solidFill>
                            <a:schemeClr val="tx1"/>
                          </a:solidFill>
                          <a:latin typeface="+mn-lt"/>
                          <a:ea typeface="+mn-ea"/>
                          <a:cs typeface="+mn-cs"/>
                        </a:rPr>
                        <a:t>To develop </a:t>
                      </a:r>
                      <a:r>
                        <a:rPr lang="en-US" sz="1700" b="1" kern="1200" dirty="0">
                          <a:solidFill>
                            <a:schemeClr val="tx1"/>
                          </a:solidFill>
                          <a:latin typeface="+mn-lt"/>
                          <a:ea typeface="+mn-ea"/>
                          <a:cs typeface="+mn-cs"/>
                        </a:rPr>
                        <a:t>ethical consciousness </a:t>
                      </a:r>
                      <a:r>
                        <a:rPr lang="en-US" sz="1700" kern="1200" dirty="0">
                          <a:solidFill>
                            <a:schemeClr val="tx1"/>
                          </a:solidFill>
                          <a:latin typeface="+mn-lt"/>
                          <a:ea typeface="+mn-ea"/>
                          <a:cs typeface="+mn-cs"/>
                        </a:rPr>
                        <a:t>among students for </a:t>
                      </a:r>
                      <a:r>
                        <a:rPr lang="en-US" sz="1700" b="1" kern="1200" dirty="0">
                          <a:solidFill>
                            <a:schemeClr val="tx1"/>
                          </a:solidFill>
                          <a:latin typeface="+mn-lt"/>
                          <a:ea typeface="+mn-ea"/>
                          <a:cs typeface="+mn-cs"/>
                        </a:rPr>
                        <a:t>social</a:t>
                      </a:r>
                      <a:r>
                        <a:rPr lang="en-US" sz="1700" kern="1200" dirty="0">
                          <a:solidFill>
                            <a:schemeClr val="tx1"/>
                          </a:solidFill>
                          <a:latin typeface="+mn-lt"/>
                          <a:ea typeface="+mn-ea"/>
                          <a:cs typeface="+mn-cs"/>
                        </a:rPr>
                        <a:t> and </a:t>
                      </a:r>
                      <a:r>
                        <a:rPr lang="en-US" sz="1700" b="1" kern="1200" dirty="0">
                          <a:solidFill>
                            <a:schemeClr val="tx1"/>
                          </a:solidFill>
                          <a:latin typeface="+mn-lt"/>
                          <a:ea typeface="+mn-ea"/>
                          <a:cs typeface="+mn-cs"/>
                        </a:rPr>
                        <a:t>professional</a:t>
                      </a:r>
                      <a:r>
                        <a:rPr lang="en-US" sz="1700" kern="1200" dirty="0">
                          <a:solidFill>
                            <a:schemeClr val="tx1"/>
                          </a:solidFill>
                          <a:latin typeface="+mn-lt"/>
                          <a:ea typeface="+mn-ea"/>
                          <a:cs typeface="+mn-cs"/>
                        </a:rPr>
                        <a:t> maturity to become </a:t>
                      </a:r>
                      <a:r>
                        <a:rPr lang="en-US" sz="1700" b="1" kern="1200" dirty="0">
                          <a:solidFill>
                            <a:schemeClr val="tx1"/>
                          </a:solidFill>
                          <a:latin typeface="+mn-lt"/>
                          <a:ea typeface="+mn-ea"/>
                          <a:cs typeface="+mn-cs"/>
                        </a:rPr>
                        <a:t>responsible citizens</a:t>
                      </a:r>
                      <a:endParaRPr lang="en-IN" sz="17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p:nvPr/>
        </p:nvSpPr>
        <p:spPr>
          <a:xfrm>
            <a:off x="2022475" y="357188"/>
            <a:ext cx="8229600" cy="465137"/>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4. I/O Subsystem management</a:t>
            </a:r>
            <a:endParaRPr sz="1400">
              <a:solidFill>
                <a:srgbClr val="000000"/>
              </a:solidFill>
              <a:latin typeface="Arial"/>
              <a:ea typeface="Arial"/>
              <a:cs typeface="Arial"/>
              <a:sym typeface="Arial"/>
            </a:endParaRPr>
          </a:p>
        </p:txBody>
      </p:sp>
      <p:sp>
        <p:nvSpPr>
          <p:cNvPr id="364" name="Google Shape;364;p26"/>
          <p:cNvSpPr txBox="1"/>
          <p:nvPr/>
        </p:nvSpPr>
        <p:spPr>
          <a:xfrm>
            <a:off x="1957387" y="992188"/>
            <a:ext cx="8229600" cy="4530725"/>
          </a:xfrm>
          <a:prstGeom prst="rect">
            <a:avLst/>
          </a:prstGeom>
          <a:noFill/>
          <a:ln>
            <a:noFill/>
          </a:ln>
        </p:spPr>
        <p:txBody>
          <a:bodyPr spcFirstLastPara="1" wrap="square" lIns="90000" tIns="46800" rIns="90000" bIns="46800" anchor="t" anchorCtr="0">
            <a:noAutofit/>
          </a:bodyPr>
          <a:lstStyle/>
          <a:p>
            <a:pPr marL="288925" indent="-288925">
              <a:lnSpc>
                <a:spcPct val="150000"/>
              </a:lnSpc>
              <a:buClr>
                <a:srgbClr val="CC9900"/>
              </a:buClr>
              <a:buSzPts val="1800"/>
              <a:buFont typeface="Noto Sans Symbols"/>
              <a:buChar char="■"/>
            </a:pPr>
            <a:r>
              <a:rPr lang="en-US">
                <a:solidFill>
                  <a:srgbClr val="000000"/>
                </a:solidFill>
                <a:latin typeface="Arial"/>
                <a:ea typeface="Arial"/>
                <a:cs typeface="Arial"/>
                <a:sym typeface="Arial"/>
              </a:rPr>
              <a:t>One purpose of OS is to hide peculiarities of hardware devices from the user</a:t>
            </a:r>
            <a:endParaRPr sz="1400">
              <a:solidFill>
                <a:srgbClr val="000000"/>
              </a:solidFill>
              <a:latin typeface="Arial"/>
              <a:ea typeface="Arial"/>
              <a:cs typeface="Arial"/>
              <a:sym typeface="Arial"/>
            </a:endParaRPr>
          </a:p>
          <a:p>
            <a:pPr marL="288925"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I/O subsystem responsible for</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Memory management of I/O including </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	buffering (storing data temporarily while it is being transferred), </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	caching (storing parts of data in faster storage for performance), </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	spooling (the overlapping of output of one job with input of other jobs)</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General device-driver interface</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Drivers for specific hardware devices</a:t>
            </a:r>
            <a:endParaRPr sz="1400">
              <a:solidFill>
                <a:srgbClr val="000000"/>
              </a:solidFill>
              <a:latin typeface="Arial"/>
              <a:ea typeface="Arial"/>
              <a:cs typeface="Arial"/>
              <a:sym typeface="Arial"/>
            </a:endParaRPr>
          </a:p>
        </p:txBody>
      </p:sp>
      <p:sp>
        <p:nvSpPr>
          <p:cNvPr id="365" name="Google Shape;365;p26"/>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30</a:t>
            </a:fld>
            <a:endParaRPr sz="14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7"/>
          <p:cNvSpPr txBox="1"/>
          <p:nvPr/>
        </p:nvSpPr>
        <p:spPr>
          <a:xfrm>
            <a:off x="1981200" y="334963"/>
            <a:ext cx="8229600" cy="460375"/>
          </a:xfrm>
          <a:prstGeom prst="rect">
            <a:avLst/>
          </a:prstGeom>
          <a:noFill/>
          <a:ln>
            <a:noFill/>
          </a:ln>
        </p:spPr>
        <p:txBody>
          <a:bodyPr spcFirstLastPara="1" wrap="square" lIns="90000" tIns="46800" rIns="90000" bIns="46800" anchor="t" anchorCtr="0">
            <a:noAutofit/>
          </a:bodyPr>
          <a:lstStyle/>
          <a:p>
            <a:pPr algn="ctr">
              <a:buClr>
                <a:srgbClr val="006633"/>
              </a:buClr>
              <a:buSzPts val="2400"/>
            </a:pPr>
            <a:r>
              <a:rPr lang="en-US" sz="2400">
                <a:solidFill>
                  <a:srgbClr val="006633"/>
                </a:solidFill>
                <a:latin typeface="Arial"/>
                <a:ea typeface="Arial"/>
                <a:cs typeface="Arial"/>
                <a:sym typeface="Arial"/>
              </a:rPr>
              <a:t>5. File Management</a:t>
            </a:r>
            <a:endParaRPr sz="1400">
              <a:solidFill>
                <a:srgbClr val="000000"/>
              </a:solidFill>
              <a:latin typeface="Arial"/>
              <a:ea typeface="Arial"/>
              <a:cs typeface="Arial"/>
              <a:sym typeface="Arial"/>
            </a:endParaRPr>
          </a:p>
        </p:txBody>
      </p:sp>
      <p:sp>
        <p:nvSpPr>
          <p:cNvPr id="379" name="Google Shape;379;p27"/>
          <p:cNvSpPr txBox="1"/>
          <p:nvPr/>
        </p:nvSpPr>
        <p:spPr>
          <a:xfrm>
            <a:off x="1981200" y="968376"/>
            <a:ext cx="8229600" cy="5127625"/>
          </a:xfrm>
          <a:prstGeom prst="rect">
            <a:avLst/>
          </a:prstGeom>
          <a:noFill/>
          <a:ln>
            <a:noFill/>
          </a:ln>
        </p:spPr>
        <p:txBody>
          <a:bodyPr spcFirstLastPara="1" wrap="square" lIns="90000" tIns="46800" rIns="90000" bIns="46800" anchor="t" anchorCtr="0">
            <a:noAutofit/>
          </a:bodyPr>
          <a:lstStyle/>
          <a:p>
            <a:pPr marL="293687" indent="-293687">
              <a:lnSpc>
                <a:spcPct val="120000"/>
              </a:lnSpc>
              <a:buClr>
                <a:srgbClr val="000000"/>
              </a:buClr>
              <a:buSzPts val="1800"/>
              <a:buFont typeface="Noto Sans Symbols"/>
              <a:buChar char="❑"/>
            </a:pPr>
            <a:r>
              <a:rPr lang="en-US">
                <a:solidFill>
                  <a:srgbClr val="000000"/>
                </a:solidFill>
                <a:latin typeface="Arial"/>
                <a:ea typeface="Arial"/>
                <a:cs typeface="Arial"/>
                <a:sym typeface="Arial"/>
              </a:rPr>
              <a:t>OS provides uniform, logical view of information storage</a:t>
            </a:r>
            <a:endParaRPr sz="1400">
              <a:solidFill>
                <a:srgbClr val="000000"/>
              </a:solidFill>
              <a:latin typeface="Arial"/>
              <a:ea typeface="Arial"/>
              <a:cs typeface="Arial"/>
              <a:sym typeface="Arial"/>
            </a:endParaRPr>
          </a:p>
          <a:p>
            <a:pPr marL="293687" indent="-293687">
              <a:lnSpc>
                <a:spcPct val="120000"/>
              </a:lnSpc>
              <a:spcBef>
                <a:spcPts val="400"/>
              </a:spcBef>
              <a:buClr>
                <a:srgbClr val="000000"/>
              </a:buClr>
              <a:buSzPts val="1800"/>
              <a:buFont typeface="Noto Sans Symbols"/>
              <a:buChar char="❑"/>
            </a:pPr>
            <a:r>
              <a:rPr lang="en-US">
                <a:solidFill>
                  <a:srgbClr val="000000"/>
                </a:solidFill>
                <a:latin typeface="Arial"/>
                <a:ea typeface="Arial"/>
                <a:cs typeface="Arial"/>
                <a:sym typeface="Arial"/>
              </a:rPr>
              <a:t>Abstracts physical properties to logical storage unit  - </a:t>
            </a:r>
            <a:r>
              <a:rPr lang="en-US" b="1">
                <a:solidFill>
                  <a:srgbClr val="3366FF"/>
                </a:solidFill>
                <a:latin typeface="Arial"/>
                <a:ea typeface="Arial"/>
                <a:cs typeface="Arial"/>
                <a:sym typeface="Arial"/>
              </a:rPr>
              <a:t>file</a:t>
            </a:r>
            <a:endParaRPr sz="1400">
              <a:solidFill>
                <a:srgbClr val="000000"/>
              </a:solidFill>
              <a:latin typeface="Arial"/>
              <a:ea typeface="Arial"/>
              <a:cs typeface="Arial"/>
              <a:sym typeface="Arial"/>
            </a:endParaRPr>
          </a:p>
          <a:p>
            <a:pPr marL="293687" indent="-293687">
              <a:lnSpc>
                <a:spcPct val="120000"/>
              </a:lnSpc>
              <a:spcBef>
                <a:spcPts val="400"/>
              </a:spcBef>
              <a:buClr>
                <a:srgbClr val="000000"/>
              </a:buClr>
              <a:buSzPts val="1800"/>
              <a:buFont typeface="Noto Sans Symbols"/>
              <a:buChar char="❑"/>
            </a:pPr>
            <a:r>
              <a:rPr lang="en-US">
                <a:solidFill>
                  <a:srgbClr val="000000"/>
                </a:solidFill>
                <a:latin typeface="Arial"/>
                <a:ea typeface="Arial"/>
                <a:cs typeface="Arial"/>
                <a:sym typeface="Arial"/>
              </a:rPr>
              <a:t>Each medium is controlled by device (i.e., disk drive, tape drive)</a:t>
            </a:r>
            <a:endParaRPr sz="1400">
              <a:solidFill>
                <a:srgbClr val="000000"/>
              </a:solidFill>
              <a:latin typeface="Arial"/>
              <a:ea typeface="Arial"/>
              <a:cs typeface="Arial"/>
              <a:sym typeface="Arial"/>
            </a:endParaRPr>
          </a:p>
          <a:p>
            <a:pPr marL="293687" indent="-293687">
              <a:lnSpc>
                <a:spcPct val="120000"/>
              </a:lnSpc>
              <a:spcBef>
                <a:spcPts val="400"/>
              </a:spcBef>
              <a:buClr>
                <a:srgbClr val="000000"/>
              </a:buClr>
              <a:buSzPts val="1800"/>
              <a:buFont typeface="Noto Sans Symbols"/>
              <a:buChar char="❑"/>
            </a:pPr>
            <a:r>
              <a:rPr lang="en-US">
                <a:solidFill>
                  <a:srgbClr val="000000"/>
                </a:solidFill>
                <a:latin typeface="Arial"/>
                <a:ea typeface="Arial"/>
                <a:cs typeface="Arial"/>
                <a:sym typeface="Arial"/>
              </a:rPr>
              <a:t>Varying properties include access speed, capacity, data-transfer rate, access method (sequential or random)</a:t>
            </a:r>
            <a:endParaRPr sz="1400">
              <a:solidFill>
                <a:srgbClr val="000000"/>
              </a:solidFill>
              <a:latin typeface="Arial"/>
              <a:ea typeface="Arial"/>
              <a:cs typeface="Arial"/>
              <a:sym typeface="Arial"/>
            </a:endParaRPr>
          </a:p>
          <a:p>
            <a:pPr marL="293687" indent="-293687">
              <a:lnSpc>
                <a:spcPct val="120000"/>
              </a:lnSpc>
              <a:spcBef>
                <a:spcPts val="400"/>
              </a:spcBef>
              <a:buClr>
                <a:srgbClr val="000000"/>
              </a:buClr>
              <a:buSzPts val="1800"/>
              <a:buFont typeface="Noto Sans Symbols"/>
              <a:buChar char="❑"/>
            </a:pPr>
            <a:r>
              <a:rPr lang="en-US">
                <a:solidFill>
                  <a:srgbClr val="000000"/>
                </a:solidFill>
                <a:latin typeface="Arial"/>
                <a:ea typeface="Arial"/>
                <a:cs typeface="Arial"/>
                <a:sym typeface="Arial"/>
              </a:rPr>
              <a:t>File-System management</a:t>
            </a:r>
            <a:endParaRPr sz="1400">
              <a:solidFill>
                <a:srgbClr val="000000"/>
              </a:solidFill>
              <a:latin typeface="Arial"/>
              <a:ea typeface="Arial"/>
              <a:cs typeface="Arial"/>
              <a:sym typeface="Arial"/>
            </a:endParaRPr>
          </a:p>
          <a:p>
            <a:pPr marL="293687" indent="-293687">
              <a:lnSpc>
                <a:spcPct val="120000"/>
              </a:lnSpc>
              <a:spcBef>
                <a:spcPts val="400"/>
              </a:spcBef>
              <a:buClr>
                <a:srgbClr val="000000"/>
              </a:buClr>
              <a:buSzPts val="1800"/>
              <a:buFont typeface="Noto Sans Symbols"/>
              <a:buChar char="❑"/>
            </a:pPr>
            <a:r>
              <a:rPr lang="en-US">
                <a:solidFill>
                  <a:srgbClr val="000000"/>
                </a:solidFill>
                <a:latin typeface="Arial"/>
                <a:ea typeface="Arial"/>
                <a:cs typeface="Arial"/>
                <a:sym typeface="Arial"/>
              </a:rPr>
              <a:t>Files usually organized into directories</a:t>
            </a:r>
            <a:endParaRPr sz="1400">
              <a:solidFill>
                <a:srgbClr val="000000"/>
              </a:solidFill>
              <a:latin typeface="Arial"/>
              <a:ea typeface="Arial"/>
              <a:cs typeface="Arial"/>
              <a:sym typeface="Arial"/>
            </a:endParaRPr>
          </a:p>
        </p:txBody>
      </p:sp>
      <p:sp>
        <p:nvSpPr>
          <p:cNvPr id="380" name="Google Shape;380;p27"/>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31</a:t>
            </a:fld>
            <a:endParaRPr sz="14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8"/>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FS Management Activities</a:t>
            </a:r>
            <a:endParaRPr sz="1400">
              <a:solidFill>
                <a:srgbClr val="000000"/>
              </a:solidFill>
              <a:latin typeface="Arial"/>
              <a:ea typeface="Arial"/>
              <a:cs typeface="Arial"/>
              <a:sym typeface="Arial"/>
            </a:endParaRPr>
          </a:p>
        </p:txBody>
      </p:sp>
      <p:sp>
        <p:nvSpPr>
          <p:cNvPr id="390" name="Google Shape;390;p28"/>
          <p:cNvSpPr txBox="1"/>
          <p:nvPr/>
        </p:nvSpPr>
        <p:spPr>
          <a:xfrm>
            <a:off x="8077201" y="6199188"/>
            <a:ext cx="2090737" cy="458787"/>
          </a:xfrm>
          <a:prstGeom prst="rect">
            <a:avLst/>
          </a:prstGeom>
          <a:noFill/>
          <a:ln>
            <a:noFill/>
          </a:ln>
        </p:spPr>
        <p:txBody>
          <a:bodyPr spcFirstLastPara="1" wrap="square" lIns="90000" tIns="46800" rIns="90000" bIns="46800" anchor="b" anchorCtr="0">
            <a:noAutofit/>
          </a:bodyPr>
          <a:lstStyle/>
          <a:p>
            <a:pPr>
              <a:buClr>
                <a:srgbClr val="FFFFFF"/>
              </a:buClr>
              <a:buSzPts val="2400"/>
            </a:pPr>
            <a:r>
              <a:rPr lang="en-US" sz="2400">
                <a:solidFill>
                  <a:srgbClr val="FFFFFF"/>
                </a:solidFill>
                <a:latin typeface="Verdana"/>
                <a:ea typeface="Verdana"/>
                <a:cs typeface="Verdana"/>
                <a:sym typeface="Verdana"/>
              </a:rPr>
              <a:t>i</a:t>
            </a:r>
            <a:endParaRPr sz="1400">
              <a:solidFill>
                <a:srgbClr val="000000"/>
              </a:solidFill>
              <a:latin typeface="Arial"/>
              <a:ea typeface="Arial"/>
              <a:cs typeface="Arial"/>
              <a:sym typeface="Arial"/>
            </a:endParaRPr>
          </a:p>
        </p:txBody>
      </p:sp>
      <p:sp>
        <p:nvSpPr>
          <p:cNvPr id="391" name="Google Shape;391;p28"/>
          <p:cNvSpPr txBox="1"/>
          <p:nvPr/>
        </p:nvSpPr>
        <p:spPr>
          <a:xfrm>
            <a:off x="2286001" y="1143000"/>
            <a:ext cx="8186737" cy="4487862"/>
          </a:xfrm>
          <a:prstGeom prst="rect">
            <a:avLst/>
          </a:prstGeom>
          <a:noFill/>
          <a:ln>
            <a:noFill/>
          </a:ln>
        </p:spPr>
        <p:txBody>
          <a:bodyPr spcFirstLastPara="1" wrap="square" lIns="90000" tIns="46800" rIns="90000" bIns="46800" anchor="t" anchorCtr="0">
            <a:noAutofit/>
          </a:bodyPr>
          <a:lstStyle/>
          <a:p>
            <a:pPr marL="331787" indent="-331787">
              <a:buClr>
                <a:srgbClr val="000000"/>
              </a:buClr>
              <a:buSzPts val="2000"/>
              <a:buFont typeface="Noto Sans Symbols"/>
              <a:buChar char="❑"/>
            </a:pPr>
            <a:r>
              <a:rPr lang="en-US" sz="2000">
                <a:solidFill>
                  <a:srgbClr val="000000"/>
                </a:solidFill>
                <a:latin typeface="Arial"/>
                <a:ea typeface="Arial"/>
                <a:cs typeface="Arial"/>
                <a:sym typeface="Arial"/>
              </a:rPr>
              <a:t>Creating and deleting files</a:t>
            </a:r>
            <a:endParaRPr sz="1400">
              <a:solidFill>
                <a:srgbClr val="000000"/>
              </a:solidFill>
              <a:latin typeface="Arial"/>
              <a:ea typeface="Arial"/>
              <a:cs typeface="Arial"/>
              <a:sym typeface="Arial"/>
            </a:endParaRPr>
          </a:p>
          <a:p>
            <a:pPr marL="331787" indent="-331787">
              <a:spcBef>
                <a:spcPts val="500"/>
              </a:spcBef>
              <a:buClr>
                <a:srgbClr val="000000"/>
              </a:buClr>
              <a:buSzPts val="2000"/>
              <a:buFont typeface="Noto Sans Symbols"/>
              <a:buChar char="❑"/>
            </a:pPr>
            <a:r>
              <a:rPr lang="en-US" sz="2000">
                <a:solidFill>
                  <a:srgbClr val="000000"/>
                </a:solidFill>
                <a:latin typeface="Arial"/>
                <a:ea typeface="Arial"/>
                <a:cs typeface="Arial"/>
                <a:sym typeface="Arial"/>
              </a:rPr>
              <a:t>Creating and deleting directories</a:t>
            </a:r>
            <a:endParaRPr sz="1400">
              <a:solidFill>
                <a:srgbClr val="000000"/>
              </a:solidFill>
              <a:latin typeface="Arial"/>
              <a:ea typeface="Arial"/>
              <a:cs typeface="Arial"/>
              <a:sym typeface="Arial"/>
            </a:endParaRPr>
          </a:p>
          <a:p>
            <a:pPr marL="331787" indent="-331787">
              <a:spcBef>
                <a:spcPts val="500"/>
              </a:spcBef>
              <a:buClr>
                <a:srgbClr val="000000"/>
              </a:buClr>
              <a:buSzPts val="2000"/>
              <a:buFont typeface="Noto Sans Symbols"/>
              <a:buChar char="❑"/>
            </a:pPr>
            <a:r>
              <a:rPr lang="en-US" sz="2000">
                <a:solidFill>
                  <a:srgbClr val="000000"/>
                </a:solidFill>
                <a:latin typeface="Arial"/>
                <a:ea typeface="Arial"/>
                <a:cs typeface="Arial"/>
                <a:sym typeface="Arial"/>
              </a:rPr>
              <a:t>Supporting primitives for manipulating files and directories</a:t>
            </a:r>
            <a:endParaRPr sz="1400">
              <a:solidFill>
                <a:srgbClr val="000000"/>
              </a:solidFill>
              <a:latin typeface="Arial"/>
              <a:ea typeface="Arial"/>
              <a:cs typeface="Arial"/>
              <a:sym typeface="Arial"/>
            </a:endParaRPr>
          </a:p>
          <a:p>
            <a:pPr marL="331787" indent="-331787">
              <a:spcBef>
                <a:spcPts val="500"/>
              </a:spcBef>
              <a:buClr>
                <a:srgbClr val="000000"/>
              </a:buClr>
              <a:buSzPts val="2000"/>
              <a:buFont typeface="Noto Sans Symbols"/>
              <a:buChar char="❑"/>
            </a:pPr>
            <a:r>
              <a:rPr lang="en-US" sz="2000">
                <a:solidFill>
                  <a:srgbClr val="000000"/>
                </a:solidFill>
                <a:latin typeface="Arial"/>
                <a:ea typeface="Arial"/>
                <a:cs typeface="Arial"/>
                <a:sym typeface="Arial"/>
              </a:rPr>
              <a:t>Mapping files onto secondary storage</a:t>
            </a:r>
            <a:endParaRPr sz="1400">
              <a:solidFill>
                <a:srgbClr val="000000"/>
              </a:solidFill>
              <a:latin typeface="Arial"/>
              <a:ea typeface="Arial"/>
              <a:cs typeface="Arial"/>
              <a:sym typeface="Arial"/>
            </a:endParaRPr>
          </a:p>
          <a:p>
            <a:pPr marL="331787" indent="-331787">
              <a:spcBef>
                <a:spcPts val="500"/>
              </a:spcBef>
              <a:buClr>
                <a:srgbClr val="000000"/>
              </a:buClr>
              <a:buSzPts val="2000"/>
              <a:buFont typeface="Noto Sans Symbols"/>
              <a:buChar char="❑"/>
            </a:pPr>
            <a:r>
              <a:rPr lang="en-US" sz="2000">
                <a:solidFill>
                  <a:srgbClr val="000000"/>
                </a:solidFill>
                <a:latin typeface="Arial"/>
                <a:ea typeface="Arial"/>
                <a:cs typeface="Arial"/>
                <a:sym typeface="Arial"/>
              </a:rPr>
              <a:t>Backing up files on stable (non-volatile) storage media</a:t>
            </a:r>
            <a:endParaRPr sz="14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OS Services</a:t>
            </a:r>
            <a:endParaRPr sz="1400">
              <a:solidFill>
                <a:srgbClr val="000000"/>
              </a:solidFill>
              <a:latin typeface="Arial"/>
              <a:ea typeface="Arial"/>
              <a:cs typeface="Arial"/>
              <a:sym typeface="Arial"/>
            </a:endParaRPr>
          </a:p>
        </p:txBody>
      </p:sp>
      <p:pic>
        <p:nvPicPr>
          <p:cNvPr id="401" name="Google Shape;401;p29"/>
          <p:cNvPicPr preferRelativeResize="0"/>
          <p:nvPr/>
        </p:nvPicPr>
        <p:blipFill rotWithShape="1">
          <a:blip r:embed="rId3">
            <a:alphaModFix/>
          </a:blip>
          <a:srcRect/>
          <a:stretch/>
        </p:blipFill>
        <p:spPr>
          <a:xfrm>
            <a:off x="2209801" y="1143000"/>
            <a:ext cx="7419975" cy="4648200"/>
          </a:xfrm>
          <a:prstGeom prst="rect">
            <a:avLst/>
          </a:prstGeom>
          <a:noFill/>
          <a:ln>
            <a:noFill/>
          </a:ln>
        </p:spPr>
      </p:pic>
      <p:sp>
        <p:nvSpPr>
          <p:cNvPr id="402" name="Google Shape;402;p29"/>
          <p:cNvSpPr txBox="1"/>
          <p:nvPr/>
        </p:nvSpPr>
        <p:spPr>
          <a:xfrm>
            <a:off x="3200400" y="5791201"/>
            <a:ext cx="5638800" cy="460375"/>
          </a:xfrm>
          <a:prstGeom prst="rect">
            <a:avLst/>
          </a:prstGeom>
          <a:noFill/>
          <a:ln>
            <a:noFill/>
          </a:ln>
        </p:spPr>
        <p:txBody>
          <a:bodyPr spcFirstLastPara="1" wrap="square" lIns="90000" tIns="46800" rIns="90000" bIns="46800" anchor="t" anchorCtr="0">
            <a:noAutofit/>
          </a:bodyPr>
          <a:lstStyle/>
          <a:p>
            <a:pPr algn="ctr">
              <a:buClr>
                <a:srgbClr val="000000"/>
              </a:buClr>
              <a:buSzPts val="2400"/>
            </a:pPr>
            <a:r>
              <a:rPr lang="en-US" sz="2400">
                <a:solidFill>
                  <a:srgbClr val="000000"/>
                </a:solidFill>
                <a:latin typeface="Verdana"/>
                <a:ea typeface="Verdana"/>
                <a:cs typeface="Verdana"/>
                <a:sym typeface="Verdana"/>
              </a:rPr>
              <a:t>A view of OS services</a:t>
            </a:r>
            <a:endParaRPr sz="1400">
              <a:solidFill>
                <a:srgbClr val="000000"/>
              </a:solidFill>
              <a:latin typeface="Arial"/>
              <a:ea typeface="Arial"/>
              <a:cs typeface="Arial"/>
              <a:sym typeface="Arial"/>
            </a:endParaRPr>
          </a:p>
        </p:txBody>
      </p:sp>
      <p:sp>
        <p:nvSpPr>
          <p:cNvPr id="403" name="Google Shape;403;p29"/>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33</a:t>
            </a:fld>
            <a:endParaRPr sz="14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0"/>
          <p:cNvSpPr txBox="1"/>
          <p:nvPr/>
        </p:nvSpPr>
        <p:spPr>
          <a:xfrm>
            <a:off x="2009775" y="282575"/>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b="1">
                <a:solidFill>
                  <a:srgbClr val="006633"/>
                </a:solidFill>
                <a:latin typeface="Arial"/>
                <a:ea typeface="Arial"/>
                <a:cs typeface="Arial"/>
                <a:sym typeface="Arial"/>
              </a:rPr>
              <a:t>Operating System Services</a:t>
            </a:r>
            <a:endParaRPr sz="1400">
              <a:solidFill>
                <a:srgbClr val="000000"/>
              </a:solidFill>
              <a:latin typeface="Arial"/>
              <a:ea typeface="Arial"/>
              <a:cs typeface="Arial"/>
              <a:sym typeface="Arial"/>
            </a:endParaRPr>
          </a:p>
        </p:txBody>
      </p:sp>
      <p:sp>
        <p:nvSpPr>
          <p:cNvPr id="418" name="Google Shape;418;p30"/>
          <p:cNvSpPr txBox="1"/>
          <p:nvPr/>
        </p:nvSpPr>
        <p:spPr>
          <a:xfrm>
            <a:off x="2008188" y="866775"/>
            <a:ext cx="8239125" cy="5314950"/>
          </a:xfrm>
          <a:prstGeom prst="rect">
            <a:avLst/>
          </a:prstGeom>
          <a:noFill/>
          <a:ln>
            <a:noFill/>
          </a:ln>
        </p:spPr>
        <p:txBody>
          <a:bodyPr spcFirstLastPara="1" wrap="square" lIns="90000" tIns="46800" rIns="90000" bIns="46800" anchor="t" anchorCtr="0">
            <a:noAutofit/>
          </a:bodyPr>
          <a:lstStyle/>
          <a:p>
            <a:pPr marL="288925" indent="-288925" algn="just">
              <a:lnSpc>
                <a:spcPct val="130000"/>
              </a:lnSpc>
              <a:buClr>
                <a:srgbClr val="CC9900"/>
              </a:buClr>
              <a:buSzPts val="2000"/>
              <a:buFont typeface="Noto Sans Symbols"/>
              <a:buChar char="■"/>
            </a:pPr>
            <a:r>
              <a:rPr lang="en-US" sz="2000">
                <a:solidFill>
                  <a:srgbClr val="000000"/>
                </a:solidFill>
                <a:latin typeface="Arial"/>
                <a:ea typeface="Arial"/>
                <a:cs typeface="Arial"/>
                <a:sym typeface="Arial"/>
              </a:rPr>
              <a:t>Operating-system provides certain services to programs and users of that program.(For convenience of programmers)</a:t>
            </a:r>
            <a:endParaRPr sz="1400">
              <a:solidFill>
                <a:srgbClr val="000000"/>
              </a:solidFill>
              <a:latin typeface="Arial"/>
              <a:ea typeface="Arial"/>
              <a:cs typeface="Arial"/>
              <a:sym typeface="Arial"/>
            </a:endParaRPr>
          </a:p>
          <a:p>
            <a:pPr marL="615950" lvl="1" indent="-325437" algn="just">
              <a:lnSpc>
                <a:spcPct val="130000"/>
              </a:lnSpc>
              <a:spcBef>
                <a:spcPts val="400"/>
              </a:spcBef>
              <a:buClr>
                <a:srgbClr val="3B812F"/>
              </a:buClr>
              <a:buSzPts val="2000"/>
              <a:buFont typeface="Noto Sans Symbols"/>
              <a:buChar char="❑"/>
            </a:pPr>
            <a:r>
              <a:rPr lang="en-US" sz="2000" u="sng">
                <a:solidFill>
                  <a:srgbClr val="000000"/>
                </a:solidFill>
                <a:latin typeface="Arial"/>
                <a:ea typeface="Arial"/>
                <a:cs typeface="Arial"/>
                <a:sym typeface="Arial"/>
              </a:rPr>
              <a:t>User interface</a:t>
            </a:r>
            <a:r>
              <a:rPr lang="en-US" sz="2000">
                <a:solidFill>
                  <a:srgbClr val="000000"/>
                </a:solidFill>
                <a:latin typeface="Arial"/>
                <a:ea typeface="Arial"/>
                <a:cs typeface="Arial"/>
                <a:sym typeface="Arial"/>
              </a:rPr>
              <a:t> - Almost all operating systems have a user interface (UI)</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CC9900"/>
              </a:buClr>
              <a:buSzPts val="2000"/>
              <a:buFont typeface="Noto Sans Symbols"/>
              <a:buChar char="■"/>
            </a:pPr>
            <a:r>
              <a:rPr lang="en-US" sz="2000">
                <a:solidFill>
                  <a:srgbClr val="000000"/>
                </a:solidFill>
                <a:latin typeface="Arial"/>
                <a:ea typeface="Arial"/>
                <a:cs typeface="Arial"/>
                <a:sym typeface="Arial"/>
              </a:rPr>
              <a:t>Varies between </a:t>
            </a:r>
            <a:r>
              <a:rPr lang="en-US" sz="2000">
                <a:solidFill>
                  <a:srgbClr val="3366FF"/>
                </a:solidFill>
                <a:latin typeface="Arial"/>
                <a:ea typeface="Arial"/>
                <a:cs typeface="Arial"/>
                <a:sym typeface="Arial"/>
              </a:rPr>
              <a:t>Command-Line (CLI)</a:t>
            </a:r>
            <a:r>
              <a:rPr lang="en-US" sz="2000">
                <a:solidFill>
                  <a:srgbClr val="000000"/>
                </a:solidFill>
                <a:latin typeface="Arial"/>
                <a:ea typeface="Arial"/>
                <a:cs typeface="Arial"/>
                <a:sym typeface="Arial"/>
              </a:rPr>
              <a:t>, </a:t>
            </a:r>
            <a:r>
              <a:rPr lang="en-US" sz="2000">
                <a:solidFill>
                  <a:srgbClr val="3366FF"/>
                </a:solidFill>
                <a:latin typeface="Arial"/>
                <a:ea typeface="Arial"/>
                <a:cs typeface="Arial"/>
                <a:sym typeface="Arial"/>
              </a:rPr>
              <a:t>Graphics User Interface (GUI), Batch</a:t>
            </a:r>
            <a:endParaRPr sz="1400">
              <a:solidFill>
                <a:srgbClr val="000000"/>
              </a:solidFill>
              <a:latin typeface="Arial"/>
              <a:ea typeface="Arial"/>
              <a:cs typeface="Arial"/>
              <a:sym typeface="Arial"/>
            </a:endParaRPr>
          </a:p>
          <a:p>
            <a:pPr marL="615950" lvl="1" indent="-325437" algn="just">
              <a:lnSpc>
                <a:spcPct val="130000"/>
              </a:lnSpc>
              <a:spcBef>
                <a:spcPts val="400"/>
              </a:spcBef>
              <a:buClr>
                <a:srgbClr val="3B812F"/>
              </a:buClr>
              <a:buSzPts val="2000"/>
              <a:buFont typeface="Noto Sans Symbols"/>
              <a:buChar char="❑"/>
            </a:pPr>
            <a:r>
              <a:rPr lang="en-US" sz="2000" u="sng">
                <a:solidFill>
                  <a:srgbClr val="000000"/>
                </a:solidFill>
                <a:latin typeface="Arial"/>
                <a:ea typeface="Arial"/>
                <a:cs typeface="Arial"/>
                <a:sym typeface="Arial"/>
              </a:rPr>
              <a:t>Program execution</a:t>
            </a:r>
            <a:r>
              <a:rPr lang="en-US" sz="2000">
                <a:solidFill>
                  <a:srgbClr val="000000"/>
                </a:solidFill>
                <a:latin typeface="Arial"/>
                <a:ea typeface="Arial"/>
                <a:cs typeface="Arial"/>
                <a:sym typeface="Arial"/>
              </a:rPr>
              <a:t> - The system must be able to load a program into memory and to run that program &amp; end execution, either normally or abnormally (indicating error)</a:t>
            </a:r>
            <a:endParaRPr sz="1400">
              <a:solidFill>
                <a:srgbClr val="000000"/>
              </a:solidFill>
              <a:latin typeface="Arial"/>
              <a:ea typeface="Arial"/>
              <a:cs typeface="Arial"/>
              <a:sym typeface="Arial"/>
            </a:endParaRPr>
          </a:p>
          <a:p>
            <a:pPr marL="615950" lvl="1" indent="-325437" algn="just">
              <a:lnSpc>
                <a:spcPct val="130000"/>
              </a:lnSpc>
              <a:spcBef>
                <a:spcPts val="400"/>
              </a:spcBef>
              <a:buClr>
                <a:srgbClr val="3B812F"/>
              </a:buClr>
              <a:buSzPts val="2000"/>
              <a:buFont typeface="Noto Sans Symbols"/>
              <a:buChar char="❑"/>
            </a:pPr>
            <a:r>
              <a:rPr lang="en-US" sz="2000" u="sng">
                <a:solidFill>
                  <a:srgbClr val="000000"/>
                </a:solidFill>
                <a:latin typeface="Arial"/>
                <a:ea typeface="Arial"/>
                <a:cs typeface="Arial"/>
                <a:sym typeface="Arial"/>
              </a:rPr>
              <a:t>I/O operations -</a:t>
            </a:r>
            <a:r>
              <a:rPr lang="en-US" sz="2000">
                <a:solidFill>
                  <a:srgbClr val="000000"/>
                </a:solidFill>
                <a:latin typeface="Arial"/>
                <a:ea typeface="Arial"/>
                <a:cs typeface="Arial"/>
                <a:sym typeface="Arial"/>
              </a:rPr>
              <a:t>  A running program may require I/O, which may involve a file or an I/O device</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3B812F"/>
              </a:buClr>
              <a:buSzPts val="2000"/>
              <a:buFont typeface="Noto Sans Symbols"/>
              <a:buChar char="❑"/>
            </a:pPr>
            <a:r>
              <a:rPr lang="en-US" sz="2000">
                <a:solidFill>
                  <a:srgbClr val="000000"/>
                </a:solidFill>
                <a:latin typeface="Arial"/>
                <a:ea typeface="Arial"/>
                <a:cs typeface="Arial"/>
                <a:sym typeface="Arial"/>
              </a:rPr>
              <a:t>For protection &amp; security IO done by OS not by user</a:t>
            </a:r>
            <a:endParaRPr sz="1400">
              <a:solidFill>
                <a:srgbClr val="000000"/>
              </a:solidFill>
              <a:latin typeface="Arial"/>
              <a:ea typeface="Arial"/>
              <a:cs typeface="Arial"/>
              <a:sym typeface="Arial"/>
            </a:endParaRPr>
          </a:p>
        </p:txBody>
      </p:sp>
      <p:sp>
        <p:nvSpPr>
          <p:cNvPr id="419" name="Google Shape;419;p30"/>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34</a:t>
            </a:fld>
            <a:endParaRPr sz="140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1"/>
          <p:cNvSpPr txBox="1"/>
          <p:nvPr/>
        </p:nvSpPr>
        <p:spPr>
          <a:xfrm>
            <a:off x="1981200" y="333375"/>
            <a:ext cx="8229600" cy="576262"/>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Operating System Services (Cont)</a:t>
            </a:r>
            <a:endParaRPr sz="1400">
              <a:solidFill>
                <a:srgbClr val="000000"/>
              </a:solidFill>
              <a:latin typeface="Arial"/>
              <a:ea typeface="Arial"/>
              <a:cs typeface="Arial"/>
              <a:sym typeface="Arial"/>
            </a:endParaRPr>
          </a:p>
        </p:txBody>
      </p:sp>
      <p:sp>
        <p:nvSpPr>
          <p:cNvPr id="434" name="Google Shape;434;p31"/>
          <p:cNvSpPr txBox="1"/>
          <p:nvPr/>
        </p:nvSpPr>
        <p:spPr>
          <a:xfrm>
            <a:off x="1993901" y="909638"/>
            <a:ext cx="8239125" cy="5729287"/>
          </a:xfrm>
          <a:prstGeom prst="rect">
            <a:avLst/>
          </a:prstGeom>
          <a:noFill/>
          <a:ln>
            <a:noFill/>
          </a:ln>
        </p:spPr>
        <p:txBody>
          <a:bodyPr spcFirstLastPara="1" wrap="square" lIns="90000" tIns="46800" rIns="90000" bIns="46800" anchor="t" anchorCtr="0">
            <a:noAutofit/>
          </a:bodyPr>
          <a:lstStyle/>
          <a:p>
            <a:pPr marL="615950" lvl="1" indent="-325437" algn="just">
              <a:lnSpc>
                <a:spcPct val="130000"/>
              </a:lnSpc>
              <a:buClr>
                <a:srgbClr val="3B812F"/>
              </a:buClr>
              <a:buSzPts val="2000"/>
              <a:buFont typeface="Noto Sans Symbols"/>
              <a:buChar char="❑"/>
            </a:pPr>
            <a:r>
              <a:rPr lang="en-US" sz="2000" u="sng">
                <a:solidFill>
                  <a:srgbClr val="000000"/>
                </a:solidFill>
                <a:latin typeface="Arial"/>
                <a:ea typeface="Arial"/>
                <a:cs typeface="Arial"/>
                <a:sym typeface="Arial"/>
              </a:rPr>
              <a:t>File-system manipulation</a:t>
            </a:r>
            <a:r>
              <a:rPr lang="en-US" sz="2000" b="1">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  The file system is of particular interest. Obviously, programs need to read and write files and directories, create and delete them, search them, list file Information, permission management.</a:t>
            </a:r>
            <a:endParaRPr sz="1400">
              <a:solidFill>
                <a:srgbClr val="000000"/>
              </a:solidFill>
              <a:latin typeface="Arial"/>
              <a:ea typeface="Arial"/>
              <a:cs typeface="Arial"/>
              <a:sym typeface="Arial"/>
            </a:endParaRPr>
          </a:p>
          <a:p>
            <a:pPr marL="615950" lvl="1" indent="-325437" algn="just">
              <a:lnSpc>
                <a:spcPct val="130000"/>
              </a:lnSpc>
              <a:spcBef>
                <a:spcPts val="400"/>
              </a:spcBef>
              <a:buClr>
                <a:srgbClr val="FFFFFF"/>
              </a:buClr>
              <a:buSzPts val="2000"/>
            </a:pPr>
            <a:endParaRPr sz="2000" u="sng">
              <a:solidFill>
                <a:srgbClr val="000000"/>
              </a:solidFill>
              <a:latin typeface="Arial"/>
              <a:ea typeface="Arial"/>
              <a:cs typeface="Arial"/>
              <a:sym typeface="Arial"/>
            </a:endParaRPr>
          </a:p>
          <a:p>
            <a:pPr marL="615950" lvl="1" indent="-325437" algn="just">
              <a:lnSpc>
                <a:spcPct val="130000"/>
              </a:lnSpc>
              <a:spcBef>
                <a:spcPts val="400"/>
              </a:spcBef>
              <a:buClr>
                <a:srgbClr val="3B812F"/>
              </a:buClr>
              <a:buSzPts val="2000"/>
              <a:buFont typeface="Noto Sans Symbols"/>
              <a:buChar char="❑"/>
            </a:pPr>
            <a:r>
              <a:rPr lang="en-US" sz="2000" u="sng">
                <a:solidFill>
                  <a:srgbClr val="000000"/>
                </a:solidFill>
                <a:latin typeface="Arial"/>
                <a:ea typeface="Arial"/>
                <a:cs typeface="Arial"/>
                <a:sym typeface="Arial"/>
              </a:rPr>
              <a:t>Communications</a:t>
            </a:r>
            <a:r>
              <a:rPr lang="en-US" sz="2000">
                <a:solidFill>
                  <a:srgbClr val="000000"/>
                </a:solidFill>
                <a:latin typeface="Arial"/>
                <a:ea typeface="Arial"/>
                <a:cs typeface="Arial"/>
                <a:sym typeface="Arial"/>
              </a:rPr>
              <a:t> – Processes may exchange information, on the same computer or between computers over a network</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CC9900"/>
              </a:buClr>
              <a:buSzPts val="2000"/>
              <a:buFont typeface="Noto Sans Symbols"/>
              <a:buChar char="■"/>
            </a:pPr>
            <a:r>
              <a:rPr lang="en-US" sz="2000">
                <a:solidFill>
                  <a:srgbClr val="000000"/>
                </a:solidFill>
                <a:latin typeface="Arial"/>
                <a:ea typeface="Arial"/>
                <a:cs typeface="Arial"/>
                <a:sym typeface="Arial"/>
              </a:rPr>
              <a:t>Communications may be via shared memory(Tightly coupled system) or through message passing(Loosely coupled system) packets moved by the OS</a:t>
            </a:r>
            <a:endParaRPr sz="1400">
              <a:solidFill>
                <a:srgbClr val="000000"/>
              </a:solidFill>
              <a:latin typeface="Arial"/>
              <a:ea typeface="Arial"/>
              <a:cs typeface="Arial"/>
              <a:sym typeface="Arial"/>
            </a:endParaRPr>
          </a:p>
        </p:txBody>
      </p:sp>
      <p:sp>
        <p:nvSpPr>
          <p:cNvPr id="435" name="Google Shape;435;p31"/>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35</a:t>
            </a:fld>
            <a:endParaRPr sz="1400">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2"/>
          <p:cNvSpPr txBox="1"/>
          <p:nvPr/>
        </p:nvSpPr>
        <p:spPr>
          <a:xfrm>
            <a:off x="1981200" y="333375"/>
            <a:ext cx="8229600" cy="576262"/>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Operating System Services (Cont)</a:t>
            </a:r>
            <a:endParaRPr sz="1400">
              <a:solidFill>
                <a:srgbClr val="000000"/>
              </a:solidFill>
              <a:latin typeface="Arial"/>
              <a:ea typeface="Arial"/>
              <a:cs typeface="Arial"/>
              <a:sym typeface="Arial"/>
            </a:endParaRPr>
          </a:p>
        </p:txBody>
      </p:sp>
      <p:sp>
        <p:nvSpPr>
          <p:cNvPr id="450" name="Google Shape;450;p32"/>
          <p:cNvSpPr txBox="1"/>
          <p:nvPr/>
        </p:nvSpPr>
        <p:spPr>
          <a:xfrm>
            <a:off x="1993901" y="909638"/>
            <a:ext cx="8239125" cy="5729287"/>
          </a:xfrm>
          <a:prstGeom prst="rect">
            <a:avLst/>
          </a:prstGeom>
          <a:noFill/>
          <a:ln>
            <a:noFill/>
          </a:ln>
        </p:spPr>
        <p:txBody>
          <a:bodyPr spcFirstLastPara="1" wrap="square" lIns="90000" tIns="46800" rIns="90000" bIns="46800" anchor="t" anchorCtr="0">
            <a:noAutofit/>
          </a:bodyPr>
          <a:lstStyle/>
          <a:p>
            <a:pPr marL="615950" lvl="1" indent="-325437" algn="just">
              <a:lnSpc>
                <a:spcPct val="130000"/>
              </a:lnSpc>
              <a:buClr>
                <a:srgbClr val="3B812F"/>
              </a:buClr>
              <a:buSzPts val="2000"/>
              <a:buFont typeface="Noto Sans Symbols"/>
              <a:buChar char="❑"/>
            </a:pPr>
            <a:r>
              <a:rPr lang="en-US" sz="2000" u="sng">
                <a:solidFill>
                  <a:srgbClr val="000000"/>
                </a:solidFill>
                <a:latin typeface="Arial"/>
                <a:ea typeface="Arial"/>
                <a:cs typeface="Arial"/>
                <a:sym typeface="Arial"/>
              </a:rPr>
              <a:t>Error detection</a:t>
            </a:r>
            <a:r>
              <a:rPr lang="en-US" sz="2000">
                <a:solidFill>
                  <a:srgbClr val="000000"/>
                </a:solidFill>
                <a:latin typeface="Arial"/>
                <a:ea typeface="Arial"/>
                <a:cs typeface="Arial"/>
                <a:sym typeface="Arial"/>
              </a:rPr>
              <a:t> – OS needs to be constantly aware of possible errors</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CC9900"/>
              </a:buClr>
              <a:buSzPts val="2000"/>
              <a:buFont typeface="Noto Sans Symbols"/>
              <a:buChar char="■"/>
            </a:pPr>
            <a:r>
              <a:rPr lang="en-US" sz="2000">
                <a:solidFill>
                  <a:srgbClr val="000000"/>
                </a:solidFill>
                <a:latin typeface="Arial"/>
                <a:ea typeface="Arial"/>
                <a:cs typeface="Arial"/>
                <a:sym typeface="Arial"/>
              </a:rPr>
              <a:t>May occur in the CPU and memory hardware(memory error,power failure)</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CC9900"/>
              </a:buClr>
              <a:buSzPts val="2000"/>
              <a:buFont typeface="Noto Sans Symbols"/>
              <a:buChar char="■"/>
            </a:pPr>
            <a:r>
              <a:rPr lang="en-US" sz="2000">
                <a:solidFill>
                  <a:srgbClr val="000000"/>
                </a:solidFill>
                <a:latin typeface="Arial"/>
                <a:ea typeface="Arial"/>
                <a:cs typeface="Arial"/>
                <a:sym typeface="Arial"/>
              </a:rPr>
              <a:t> In I/O devices(connection failure in n/w)</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CC9900"/>
              </a:buClr>
              <a:buSzPts val="2000"/>
              <a:buFont typeface="Noto Sans Symbols"/>
              <a:buChar char="■"/>
            </a:pPr>
            <a:r>
              <a:rPr lang="en-US" sz="2000">
                <a:solidFill>
                  <a:srgbClr val="000000"/>
                </a:solidFill>
                <a:latin typeface="Arial"/>
                <a:ea typeface="Arial"/>
                <a:cs typeface="Arial"/>
                <a:sym typeface="Arial"/>
              </a:rPr>
              <a:t>In user program(access to illegal memory, arithmetic overflow)</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CC9900"/>
              </a:buClr>
              <a:buSzPts val="2000"/>
              <a:buFont typeface="Noto Sans Symbols"/>
              <a:buChar char="■"/>
            </a:pPr>
            <a:r>
              <a:rPr lang="en-US" sz="2000">
                <a:solidFill>
                  <a:srgbClr val="000000"/>
                </a:solidFill>
                <a:latin typeface="Arial"/>
                <a:ea typeface="Arial"/>
                <a:cs typeface="Arial"/>
                <a:sym typeface="Arial"/>
              </a:rPr>
              <a:t>For each type of error, OS should take the appropriate action to ensure correct and consistent computing.</a:t>
            </a:r>
            <a:endParaRPr sz="1400">
              <a:solidFill>
                <a:srgbClr val="000000"/>
              </a:solidFill>
              <a:latin typeface="Arial"/>
              <a:ea typeface="Arial"/>
              <a:cs typeface="Arial"/>
              <a:sym typeface="Arial"/>
            </a:endParaRPr>
          </a:p>
          <a:p>
            <a:pPr marL="968375" lvl="2" indent="-325437" algn="just">
              <a:lnSpc>
                <a:spcPct val="130000"/>
              </a:lnSpc>
              <a:spcBef>
                <a:spcPts val="400"/>
              </a:spcBef>
              <a:buClr>
                <a:srgbClr val="CC9900"/>
              </a:buClr>
              <a:buSzPts val="2000"/>
              <a:buFont typeface="Noto Sans Symbols"/>
              <a:buChar char="■"/>
            </a:pPr>
            <a:r>
              <a:rPr lang="en-US" sz="2000">
                <a:solidFill>
                  <a:srgbClr val="000000"/>
                </a:solidFill>
                <a:latin typeface="Arial"/>
                <a:ea typeface="Arial"/>
                <a:cs typeface="Arial"/>
                <a:sym typeface="Arial"/>
              </a:rPr>
              <a:t>Debugging facilities can greatly enhance the user’s and programmer’s abilities to efficiently use the system</a:t>
            </a:r>
            <a:endParaRPr sz="1400">
              <a:solidFill>
                <a:srgbClr val="000000"/>
              </a:solidFill>
              <a:latin typeface="Arial"/>
              <a:ea typeface="Arial"/>
              <a:cs typeface="Arial"/>
              <a:sym typeface="Arial"/>
            </a:endParaRPr>
          </a:p>
        </p:txBody>
      </p:sp>
      <p:sp>
        <p:nvSpPr>
          <p:cNvPr id="451" name="Google Shape;451;p32"/>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36</a:t>
            </a:fld>
            <a:endParaRPr sz="140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3"/>
          <p:cNvSpPr txBox="1"/>
          <p:nvPr/>
        </p:nvSpPr>
        <p:spPr>
          <a:xfrm>
            <a:off x="1995487" y="296862"/>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Operating System Services (Cont)</a:t>
            </a:r>
            <a:endParaRPr sz="1400">
              <a:solidFill>
                <a:srgbClr val="000000"/>
              </a:solidFill>
              <a:latin typeface="Arial"/>
              <a:ea typeface="Arial"/>
              <a:cs typeface="Arial"/>
              <a:sym typeface="Arial"/>
            </a:endParaRPr>
          </a:p>
        </p:txBody>
      </p:sp>
      <p:sp>
        <p:nvSpPr>
          <p:cNvPr id="466" name="Google Shape;466;p33"/>
          <p:cNvSpPr txBox="1"/>
          <p:nvPr/>
        </p:nvSpPr>
        <p:spPr>
          <a:xfrm>
            <a:off x="1966913" y="776287"/>
            <a:ext cx="8015287" cy="5548312"/>
          </a:xfrm>
          <a:prstGeom prst="rect">
            <a:avLst/>
          </a:prstGeom>
          <a:noFill/>
          <a:ln>
            <a:noFill/>
          </a:ln>
        </p:spPr>
        <p:txBody>
          <a:bodyPr spcFirstLastPara="1" wrap="square" lIns="90000" tIns="46800" rIns="90000" bIns="46800" anchor="t" anchorCtr="0">
            <a:noAutofit/>
          </a:bodyPr>
          <a:lstStyle/>
          <a:p>
            <a:pPr marL="288925" indent="-288925" algn="just">
              <a:lnSpc>
                <a:spcPct val="110000"/>
              </a:lnSpc>
              <a:buClr>
                <a:srgbClr val="CC9900"/>
              </a:buClr>
              <a:buSzPts val="2200"/>
              <a:buFont typeface="Noto Sans Symbols"/>
              <a:buChar char="■"/>
            </a:pPr>
            <a:r>
              <a:rPr lang="en-US" sz="2200">
                <a:solidFill>
                  <a:srgbClr val="000000"/>
                </a:solidFill>
                <a:latin typeface="Arial"/>
                <a:ea typeface="Arial"/>
                <a:cs typeface="Arial"/>
                <a:sym typeface="Arial"/>
              </a:rPr>
              <a:t>Another set of OS functions exists for ensuring the efficient operation of the system itself via resource sharing</a:t>
            </a:r>
            <a:endParaRPr sz="1400">
              <a:solidFill>
                <a:srgbClr val="000000"/>
              </a:solidFill>
              <a:latin typeface="Arial"/>
              <a:ea typeface="Arial"/>
              <a:cs typeface="Arial"/>
              <a:sym typeface="Arial"/>
            </a:endParaRPr>
          </a:p>
          <a:p>
            <a:pPr marL="615950" lvl="1" indent="-325437" algn="just">
              <a:lnSpc>
                <a:spcPct val="110000"/>
              </a:lnSpc>
              <a:spcBef>
                <a:spcPts val="400"/>
              </a:spcBef>
              <a:buClr>
                <a:srgbClr val="3B812F"/>
              </a:buClr>
              <a:buSzPts val="2200"/>
              <a:buFont typeface="Noto Sans Symbols"/>
              <a:buChar char="❑"/>
            </a:pPr>
            <a:r>
              <a:rPr lang="en-US" sz="2200" b="1">
                <a:solidFill>
                  <a:srgbClr val="000000"/>
                </a:solidFill>
                <a:latin typeface="Arial"/>
                <a:ea typeface="Arial"/>
                <a:cs typeface="Arial"/>
                <a:sym typeface="Arial"/>
              </a:rPr>
              <a:t>Resource allocation - </a:t>
            </a:r>
            <a:r>
              <a:rPr lang="en-US" sz="2200">
                <a:solidFill>
                  <a:srgbClr val="000000"/>
                </a:solidFill>
                <a:latin typeface="Arial"/>
                <a:ea typeface="Arial"/>
                <a:cs typeface="Arial"/>
                <a:sym typeface="Arial"/>
              </a:rPr>
              <a:t>When  multiple users or multiple jobs running concurrently, resources must be allocated to each of them</a:t>
            </a:r>
            <a:endParaRPr sz="1400">
              <a:solidFill>
                <a:srgbClr val="000000"/>
              </a:solidFill>
              <a:latin typeface="Arial"/>
              <a:ea typeface="Arial"/>
              <a:cs typeface="Arial"/>
              <a:sym typeface="Arial"/>
            </a:endParaRPr>
          </a:p>
          <a:p>
            <a:pPr marL="968375" lvl="2" indent="-325437" algn="just">
              <a:lnSpc>
                <a:spcPct val="110000"/>
              </a:lnSpc>
              <a:spcBef>
                <a:spcPts val="400"/>
              </a:spcBef>
              <a:buClr>
                <a:srgbClr val="CC9900"/>
              </a:buClr>
              <a:buSzPts val="2200"/>
              <a:buFont typeface="Noto Sans Symbols"/>
              <a:buChar char="■"/>
            </a:pPr>
            <a:r>
              <a:rPr lang="en-US" sz="2200">
                <a:solidFill>
                  <a:srgbClr val="000000"/>
                </a:solidFill>
                <a:latin typeface="Arial"/>
                <a:ea typeface="Arial"/>
                <a:cs typeface="Arial"/>
                <a:sym typeface="Arial"/>
              </a:rPr>
              <a:t>Many types of resources -  Some (such as CPU cycles, main memory, and file storage) may have special allocation code, others (such as I/O devices) may have general request and release code </a:t>
            </a:r>
            <a:endParaRPr sz="1400">
              <a:solidFill>
                <a:srgbClr val="000000"/>
              </a:solidFill>
              <a:latin typeface="Arial"/>
              <a:ea typeface="Arial"/>
              <a:cs typeface="Arial"/>
              <a:sym typeface="Arial"/>
            </a:endParaRPr>
          </a:p>
          <a:p>
            <a:pPr marL="615950" lvl="1" indent="-325437" algn="just">
              <a:lnSpc>
                <a:spcPct val="110000"/>
              </a:lnSpc>
              <a:spcBef>
                <a:spcPts val="400"/>
              </a:spcBef>
              <a:buClr>
                <a:srgbClr val="3B812F"/>
              </a:buClr>
              <a:buSzPts val="2200"/>
              <a:buFont typeface="Noto Sans Symbols"/>
              <a:buChar char="❑"/>
            </a:pPr>
            <a:r>
              <a:rPr lang="en-US" sz="2200" b="1">
                <a:solidFill>
                  <a:srgbClr val="000000"/>
                </a:solidFill>
                <a:latin typeface="Arial"/>
                <a:ea typeface="Arial"/>
                <a:cs typeface="Arial"/>
                <a:sym typeface="Arial"/>
              </a:rPr>
              <a:t>Accounting -</a:t>
            </a:r>
            <a:r>
              <a:rPr lang="en-US" sz="2200">
                <a:solidFill>
                  <a:srgbClr val="000000"/>
                </a:solidFill>
                <a:latin typeface="Arial"/>
                <a:ea typeface="Arial"/>
                <a:cs typeface="Arial"/>
                <a:sym typeface="Arial"/>
              </a:rPr>
              <a:t> To keep track of which users use how much and what kinds of computer resources</a:t>
            </a:r>
            <a:endParaRPr sz="1400">
              <a:solidFill>
                <a:srgbClr val="000000"/>
              </a:solidFill>
              <a:latin typeface="Arial"/>
              <a:ea typeface="Arial"/>
              <a:cs typeface="Arial"/>
              <a:sym typeface="Arial"/>
            </a:endParaRPr>
          </a:p>
          <a:p>
            <a:pPr marL="615950" lvl="1" indent="-325437" algn="just">
              <a:lnSpc>
                <a:spcPct val="110000"/>
              </a:lnSpc>
              <a:spcBef>
                <a:spcPts val="400"/>
              </a:spcBef>
              <a:buClr>
                <a:srgbClr val="FFFFFF"/>
              </a:buClr>
              <a:buSzPts val="2200"/>
            </a:pPr>
            <a:endParaRPr sz="2200">
              <a:solidFill>
                <a:srgbClr val="000000"/>
              </a:solidFill>
              <a:latin typeface="Arial"/>
              <a:ea typeface="Arial"/>
              <a:cs typeface="Arial"/>
              <a:sym typeface="Arial"/>
            </a:endParaRPr>
          </a:p>
          <a:p>
            <a:pPr>
              <a:buClr>
                <a:srgbClr val="000000"/>
              </a:buClr>
              <a:buSzPts val="2200"/>
            </a:pPr>
            <a:endParaRPr sz="2200">
              <a:solidFill>
                <a:srgbClr val="000000"/>
              </a:solidFill>
              <a:latin typeface="Arial"/>
              <a:ea typeface="Arial"/>
              <a:cs typeface="Arial"/>
              <a:sym typeface="Arial"/>
            </a:endParaRPr>
          </a:p>
        </p:txBody>
      </p:sp>
      <p:sp>
        <p:nvSpPr>
          <p:cNvPr id="467" name="Google Shape;467;p33"/>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37</a:t>
            </a:fld>
            <a:endParaRPr sz="140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4"/>
          <p:cNvSpPr txBox="1"/>
          <p:nvPr/>
        </p:nvSpPr>
        <p:spPr>
          <a:xfrm>
            <a:off x="1995487" y="296862"/>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Operating System Services (Cont)</a:t>
            </a:r>
            <a:endParaRPr sz="1400">
              <a:solidFill>
                <a:srgbClr val="000000"/>
              </a:solidFill>
              <a:latin typeface="Arial"/>
              <a:ea typeface="Arial"/>
              <a:cs typeface="Arial"/>
              <a:sym typeface="Arial"/>
            </a:endParaRPr>
          </a:p>
        </p:txBody>
      </p:sp>
      <p:sp>
        <p:nvSpPr>
          <p:cNvPr id="482" name="Google Shape;482;p34"/>
          <p:cNvSpPr txBox="1"/>
          <p:nvPr/>
        </p:nvSpPr>
        <p:spPr>
          <a:xfrm>
            <a:off x="1966913" y="776287"/>
            <a:ext cx="8015287" cy="5548312"/>
          </a:xfrm>
          <a:prstGeom prst="rect">
            <a:avLst/>
          </a:prstGeom>
          <a:noFill/>
          <a:ln>
            <a:noFill/>
          </a:ln>
        </p:spPr>
        <p:txBody>
          <a:bodyPr spcFirstLastPara="1" wrap="square" lIns="90000" tIns="46800" rIns="90000" bIns="46800" anchor="t" anchorCtr="0">
            <a:noAutofit/>
          </a:bodyPr>
          <a:lstStyle/>
          <a:p>
            <a:pPr marL="615950" lvl="1" indent="-325437" algn="just">
              <a:lnSpc>
                <a:spcPct val="110000"/>
              </a:lnSpc>
              <a:buClr>
                <a:srgbClr val="3B812F"/>
              </a:buClr>
              <a:buSzPts val="2200"/>
              <a:buFont typeface="Noto Sans Symbols"/>
              <a:buChar char="❑"/>
            </a:pPr>
            <a:r>
              <a:rPr lang="en-US" sz="2200" b="1">
                <a:solidFill>
                  <a:srgbClr val="000000"/>
                </a:solidFill>
                <a:latin typeface="Arial"/>
                <a:ea typeface="Arial"/>
                <a:cs typeface="Arial"/>
                <a:sym typeface="Arial"/>
              </a:rPr>
              <a:t>Protection and security - </a:t>
            </a:r>
            <a:r>
              <a:rPr lang="en-US" sz="2200">
                <a:solidFill>
                  <a:srgbClr val="000000"/>
                </a:solidFill>
                <a:latin typeface="Arial"/>
                <a:ea typeface="Arial"/>
                <a:cs typeface="Arial"/>
                <a:sym typeface="Arial"/>
              </a:rPr>
              <a:t>The owners of information stored in a multiuser or networked computer system may want to control use of that information, concurrent processes should not interfere with each other</a:t>
            </a:r>
            <a:endParaRPr sz="1400">
              <a:solidFill>
                <a:srgbClr val="000000"/>
              </a:solidFill>
              <a:latin typeface="Arial"/>
              <a:ea typeface="Arial"/>
              <a:cs typeface="Arial"/>
              <a:sym typeface="Arial"/>
            </a:endParaRPr>
          </a:p>
          <a:p>
            <a:pPr marL="968375" lvl="2" indent="-325437" algn="just">
              <a:lnSpc>
                <a:spcPct val="110000"/>
              </a:lnSpc>
              <a:spcBef>
                <a:spcPts val="400"/>
              </a:spcBef>
              <a:buClr>
                <a:srgbClr val="CC9900"/>
              </a:buClr>
              <a:buSzPts val="2200"/>
              <a:buFont typeface="Noto Sans Symbols"/>
              <a:buChar char="■"/>
            </a:pPr>
            <a:r>
              <a:rPr lang="en-US" sz="2200" b="1">
                <a:solidFill>
                  <a:srgbClr val="000000"/>
                </a:solidFill>
                <a:latin typeface="Arial"/>
                <a:ea typeface="Arial"/>
                <a:cs typeface="Arial"/>
                <a:sym typeface="Arial"/>
              </a:rPr>
              <a:t>Protection</a:t>
            </a:r>
            <a:r>
              <a:rPr lang="en-US" sz="2200">
                <a:solidFill>
                  <a:srgbClr val="000000"/>
                </a:solidFill>
                <a:latin typeface="Arial"/>
                <a:ea typeface="Arial"/>
                <a:cs typeface="Arial"/>
                <a:sym typeface="Arial"/>
              </a:rPr>
              <a:t> involves ensuring that all access to system resources is controlled</a:t>
            </a:r>
            <a:endParaRPr sz="1400">
              <a:solidFill>
                <a:srgbClr val="000000"/>
              </a:solidFill>
              <a:latin typeface="Arial"/>
              <a:ea typeface="Arial"/>
              <a:cs typeface="Arial"/>
              <a:sym typeface="Arial"/>
            </a:endParaRPr>
          </a:p>
          <a:p>
            <a:pPr marL="968375" lvl="2" indent="-325437" algn="just">
              <a:lnSpc>
                <a:spcPct val="110000"/>
              </a:lnSpc>
              <a:spcBef>
                <a:spcPts val="400"/>
              </a:spcBef>
              <a:buClr>
                <a:srgbClr val="CC9900"/>
              </a:buClr>
              <a:buSzPts val="2200"/>
              <a:buFont typeface="Noto Sans Symbols"/>
              <a:buChar char="■"/>
            </a:pPr>
            <a:r>
              <a:rPr lang="en-US" sz="2200" b="1">
                <a:solidFill>
                  <a:srgbClr val="000000"/>
                </a:solidFill>
                <a:latin typeface="Arial"/>
                <a:ea typeface="Arial"/>
                <a:cs typeface="Arial"/>
                <a:sym typeface="Arial"/>
              </a:rPr>
              <a:t>Security</a:t>
            </a:r>
            <a:r>
              <a:rPr lang="en-US" sz="2200">
                <a:solidFill>
                  <a:srgbClr val="000000"/>
                </a:solidFill>
                <a:latin typeface="Arial"/>
                <a:ea typeface="Arial"/>
                <a:cs typeface="Arial"/>
                <a:sym typeface="Arial"/>
              </a:rPr>
              <a:t> of the system from outsiders requires user authentication(password) , defending external I/O devices modem,NIC  from invalid access attempts</a:t>
            </a:r>
            <a:endParaRPr sz="1400">
              <a:solidFill>
                <a:srgbClr val="000000"/>
              </a:solidFill>
              <a:latin typeface="Arial"/>
              <a:ea typeface="Arial"/>
              <a:cs typeface="Arial"/>
              <a:sym typeface="Arial"/>
            </a:endParaRPr>
          </a:p>
          <a:p>
            <a:pPr>
              <a:buClr>
                <a:srgbClr val="000000"/>
              </a:buClr>
              <a:buSzPts val="2200"/>
            </a:pPr>
            <a:endParaRPr sz="2200">
              <a:solidFill>
                <a:srgbClr val="000000"/>
              </a:solidFill>
              <a:latin typeface="Arial"/>
              <a:ea typeface="Arial"/>
              <a:cs typeface="Arial"/>
              <a:sym typeface="Arial"/>
            </a:endParaRPr>
          </a:p>
        </p:txBody>
      </p:sp>
      <p:sp>
        <p:nvSpPr>
          <p:cNvPr id="483" name="Google Shape;483;p34"/>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38</a:t>
            </a:fld>
            <a:endParaRPr sz="1400">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5"/>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User – OS Interface</a:t>
            </a:r>
            <a:endParaRPr sz="1400">
              <a:solidFill>
                <a:srgbClr val="000000"/>
              </a:solidFill>
              <a:latin typeface="Arial"/>
              <a:ea typeface="Arial"/>
              <a:cs typeface="Arial"/>
              <a:sym typeface="Arial"/>
            </a:endParaRPr>
          </a:p>
        </p:txBody>
      </p:sp>
      <p:sp>
        <p:nvSpPr>
          <p:cNvPr id="493" name="Google Shape;493;p35"/>
          <p:cNvSpPr/>
          <p:nvPr/>
        </p:nvSpPr>
        <p:spPr>
          <a:xfrm>
            <a:off x="8077201" y="6199188"/>
            <a:ext cx="2090737" cy="458787"/>
          </a:xfrm>
          <a:prstGeom prst="rect">
            <a:avLst/>
          </a:prstGeom>
          <a:noFill/>
          <a:ln>
            <a:noFill/>
          </a:ln>
        </p:spPr>
        <p:txBody>
          <a:bodyPr spcFirstLastPara="1" wrap="square" lIns="91425" tIns="45700" rIns="91425" bIns="45700" anchor="ctr" anchorCtr="0">
            <a:noAutofit/>
          </a:bodyPr>
          <a:lstStyle/>
          <a:p>
            <a:pPr>
              <a:buClr>
                <a:srgbClr val="000000"/>
              </a:buClr>
              <a:buSzPts val="2400"/>
            </a:pPr>
            <a:endParaRPr sz="2400">
              <a:solidFill>
                <a:srgbClr val="FFFFFF"/>
              </a:solidFill>
              <a:latin typeface="Verdana"/>
              <a:ea typeface="Verdana"/>
              <a:cs typeface="Verdana"/>
              <a:sym typeface="Verdana"/>
            </a:endParaRPr>
          </a:p>
        </p:txBody>
      </p:sp>
      <p:sp>
        <p:nvSpPr>
          <p:cNvPr id="494" name="Google Shape;494;p35"/>
          <p:cNvSpPr txBox="1"/>
          <p:nvPr/>
        </p:nvSpPr>
        <p:spPr>
          <a:xfrm>
            <a:off x="1757363" y="1149350"/>
            <a:ext cx="8186737" cy="4487862"/>
          </a:xfrm>
          <a:prstGeom prst="rect">
            <a:avLst/>
          </a:prstGeom>
          <a:noFill/>
          <a:ln>
            <a:noFill/>
          </a:ln>
        </p:spPr>
        <p:txBody>
          <a:bodyPr spcFirstLastPara="1" wrap="square" lIns="90000" tIns="46800" rIns="90000" bIns="46800" anchor="t" anchorCtr="0">
            <a:noAutofit/>
          </a:bodyPr>
          <a:lstStyle/>
          <a:p>
            <a:pPr marL="331787" indent="-331787">
              <a:buClr>
                <a:srgbClr val="000000"/>
              </a:buClr>
              <a:buSzPts val="2000"/>
              <a:buFont typeface="Times New Roman"/>
              <a:buChar char="•"/>
            </a:pPr>
            <a:r>
              <a:rPr lang="en-US" sz="2000">
                <a:solidFill>
                  <a:srgbClr val="000000"/>
                </a:solidFill>
                <a:latin typeface="Arial"/>
                <a:ea typeface="Arial"/>
                <a:cs typeface="Arial"/>
                <a:sym typeface="Arial"/>
              </a:rPr>
              <a:t>GUI</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Graphical User Interface</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Desktop, icons, mouse</a:t>
            </a:r>
            <a:endParaRPr sz="1400">
              <a:solidFill>
                <a:srgbClr val="000000"/>
              </a:solidFill>
              <a:latin typeface="Arial"/>
              <a:ea typeface="Arial"/>
              <a:cs typeface="Arial"/>
              <a:sym typeface="Arial"/>
            </a:endParaRPr>
          </a:p>
          <a:p>
            <a:pPr marL="331787" indent="-33178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CLI</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Command Line Interface</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Allows direct command entry</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Sometimes implemented in kernel, sometimes by systems program</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Command interpreter</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Windows: Command shell</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UNIX/LINUX: Terminal – bash, ksh, csh: shells</a:t>
            </a:r>
            <a:endParaRPr sz="1400">
              <a:solidFill>
                <a:srgbClr val="000000"/>
              </a:solidFill>
              <a:latin typeface="Arial"/>
              <a:ea typeface="Arial"/>
              <a:cs typeface="Arial"/>
              <a:sym typeface="Arial"/>
            </a:endParaRPr>
          </a:p>
          <a:p>
            <a:pPr marL="731837" lvl="1" indent="-274637">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Built-in commands vs external commands</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
            <a:ext cx="8610600" cy="616527"/>
          </a:xfrm>
        </p:spPr>
        <p:txBody>
          <a:bodyPr>
            <a:noAutofit/>
          </a:bodyPr>
          <a:lstStyle/>
          <a:p>
            <a:pPr>
              <a:lnSpc>
                <a:spcPct val="150000"/>
              </a:lnSpc>
            </a:pPr>
            <a:r>
              <a:rPr lang="en-US" sz="3400" dirty="0">
                <a:solidFill>
                  <a:srgbClr val="0070C0"/>
                </a:solidFill>
                <a:ea typeface="Verdana" pitchFamily="34" charset="0"/>
                <a:cs typeface="Verdana" pitchFamily="34" charset="0"/>
              </a:rPr>
              <a:t>Programme Education Objectives</a:t>
            </a:r>
            <a:r>
              <a:rPr lang="en-US" sz="3400" dirty="0">
                <a:solidFill>
                  <a:srgbClr val="0070C0"/>
                </a:solidFill>
                <a:latin typeface="+mn-lt"/>
                <a:ea typeface="Verdana" pitchFamily="34" charset="0"/>
                <a:cs typeface="Verdana" pitchFamily="34" charset="0"/>
              </a:rPr>
              <a:t>- </a:t>
            </a:r>
            <a:r>
              <a:rPr lang="en-US" sz="3400" dirty="0">
                <a:solidFill>
                  <a:srgbClr val="990000"/>
                </a:solidFill>
                <a:latin typeface="+mn-lt"/>
                <a:ea typeface="Verdana" pitchFamily="34" charset="0"/>
                <a:cs typeface="Verdana" pitchFamily="34" charset="0"/>
              </a:rPr>
              <a:t>Perspective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Table 5"/>
          <p:cNvGraphicFramePr>
            <a:graphicFrameLocks noGrp="1"/>
          </p:cNvGraphicFramePr>
          <p:nvPr/>
        </p:nvGraphicFramePr>
        <p:xfrm>
          <a:off x="2209802" y="609601"/>
          <a:ext cx="8305798" cy="6191289"/>
        </p:xfrm>
        <a:graphic>
          <a:graphicData uri="http://schemas.openxmlformats.org/drawingml/2006/table">
            <a:tbl>
              <a:tblPr firstRow="1" bandRow="1">
                <a:tableStyleId>{5C22544A-7EE6-4342-B048-85BDC9FD1C3A}</a:tableStyleId>
              </a:tblPr>
              <a:tblGrid>
                <a:gridCol w="673441">
                  <a:extLst>
                    <a:ext uri="{9D8B030D-6E8A-4147-A177-3AD203B41FA5}">
                      <a16:colId xmlns:a16="http://schemas.microsoft.com/office/drawing/2014/main" val="20000"/>
                    </a:ext>
                  </a:extLst>
                </a:gridCol>
                <a:gridCol w="1383957">
                  <a:extLst>
                    <a:ext uri="{9D8B030D-6E8A-4147-A177-3AD203B41FA5}">
                      <a16:colId xmlns:a16="http://schemas.microsoft.com/office/drawing/2014/main" val="20001"/>
                    </a:ext>
                  </a:extLst>
                </a:gridCol>
                <a:gridCol w="6248400">
                  <a:extLst>
                    <a:ext uri="{9D8B030D-6E8A-4147-A177-3AD203B41FA5}">
                      <a16:colId xmlns:a16="http://schemas.microsoft.com/office/drawing/2014/main" val="20002"/>
                    </a:ext>
                  </a:extLst>
                </a:gridCol>
              </a:tblGrid>
              <a:tr h="381000">
                <a:tc>
                  <a:txBody>
                    <a:bodyPr/>
                    <a:lstStyle/>
                    <a:p>
                      <a:pPr marL="0" marR="0" algn="ctr">
                        <a:lnSpc>
                          <a:spcPct val="115000"/>
                        </a:lnSpc>
                        <a:spcBef>
                          <a:spcPts val="0"/>
                        </a:spcBef>
                        <a:spcAft>
                          <a:spcPts val="0"/>
                        </a:spcAft>
                      </a:pPr>
                      <a:r>
                        <a:rPr lang="en-US" sz="1600" dirty="0"/>
                        <a:t>PEO</a:t>
                      </a:r>
                      <a:endParaRPr lang="en-US" sz="16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1600" dirty="0"/>
                        <a:t>PEO Focus</a:t>
                      </a:r>
                      <a:endParaRPr lang="en-US" sz="16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1600" dirty="0"/>
                        <a:t>PEO Statement</a:t>
                      </a:r>
                      <a:endParaRPr lang="en-US" sz="1600" dirty="0">
                        <a:latin typeface="+mj-lt"/>
                        <a:ea typeface="Calibri"/>
                        <a:cs typeface="Times New Roman"/>
                      </a:endParaRPr>
                    </a:p>
                  </a:txBody>
                  <a:tcPr marL="65633" marR="65633" marT="0" marB="0"/>
                </a:tc>
                <a:extLst>
                  <a:ext uri="{0D108BD9-81ED-4DB2-BD59-A6C34878D82A}">
                    <a16:rowId xmlns:a16="http://schemas.microsoft.com/office/drawing/2014/main" val="10000"/>
                  </a:ext>
                </a:extLst>
              </a:tr>
              <a:tr h="1008673">
                <a:tc>
                  <a:txBody>
                    <a:bodyPr/>
                    <a:lstStyle/>
                    <a:p>
                      <a:pPr marL="0" marR="0" algn="ctr">
                        <a:lnSpc>
                          <a:spcPct val="115000"/>
                        </a:lnSpc>
                        <a:spcBef>
                          <a:spcPts val="0"/>
                        </a:spcBef>
                        <a:spcAft>
                          <a:spcPts val="0"/>
                        </a:spcAft>
                      </a:pPr>
                      <a:r>
                        <a:rPr lang="en-US" sz="1600" dirty="0"/>
                        <a:t>PEO1</a:t>
                      </a:r>
                      <a:endParaRPr lang="en-US" sz="16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1600" dirty="0"/>
                        <a:t>Preparation</a:t>
                      </a:r>
                      <a:endParaRPr lang="en-US" sz="1600" dirty="0">
                        <a:latin typeface="+mj-lt"/>
                        <a:ea typeface="Calibri"/>
                        <a:cs typeface="Times New Roman"/>
                      </a:endParaRPr>
                    </a:p>
                  </a:txBody>
                  <a:tcPr marL="65633" marR="65633" marT="0" marB="0"/>
                </a:tc>
                <a:tc>
                  <a:txBody>
                    <a:bodyPr/>
                    <a:lstStyle/>
                    <a:p>
                      <a:pPr marL="0" marR="0" algn="just">
                        <a:lnSpc>
                          <a:spcPct val="115000"/>
                        </a:lnSpc>
                        <a:spcBef>
                          <a:spcPts val="0"/>
                        </a:spcBef>
                        <a:spcAft>
                          <a:spcPts val="0"/>
                        </a:spcAft>
                      </a:pPr>
                      <a:r>
                        <a:rPr lang="en-US" sz="1600" kern="1200" baseline="0" dirty="0">
                          <a:solidFill>
                            <a:schemeClr val="dk1"/>
                          </a:solidFill>
                          <a:latin typeface="+mn-lt"/>
                          <a:ea typeface="+mn-ea"/>
                          <a:cs typeface="+mn-cs"/>
                        </a:rPr>
                        <a:t>To prepare the students with the </a:t>
                      </a:r>
                      <a:r>
                        <a:rPr lang="en-IN" sz="1600" kern="1200" baseline="0" dirty="0">
                          <a:solidFill>
                            <a:schemeClr val="dk1"/>
                          </a:solidFill>
                          <a:latin typeface="+mn-lt"/>
                          <a:ea typeface="+mn-ea"/>
                          <a:cs typeface="+mn-cs"/>
                        </a:rPr>
                        <a:t> knowledge of </a:t>
                      </a:r>
                      <a:r>
                        <a:rPr lang="en-IN" sz="1600" b="1" kern="1200" baseline="0" dirty="0">
                          <a:solidFill>
                            <a:schemeClr val="dk1"/>
                          </a:solidFill>
                          <a:latin typeface="+mn-lt"/>
                          <a:ea typeface="+mn-ea"/>
                          <a:cs typeface="+mn-cs"/>
                        </a:rPr>
                        <a:t>Basic and Engineering Sciences </a:t>
                      </a:r>
                      <a:r>
                        <a:rPr lang="en-IN" sz="1600" kern="1200" baseline="0" dirty="0">
                          <a:solidFill>
                            <a:schemeClr val="dk1"/>
                          </a:solidFill>
                          <a:latin typeface="+mn-lt"/>
                          <a:ea typeface="+mn-ea"/>
                          <a:cs typeface="+mn-cs"/>
                        </a:rPr>
                        <a:t>along with </a:t>
                      </a:r>
                      <a:r>
                        <a:rPr lang="en-IN" sz="1600" b="1" kern="1200" baseline="0" dirty="0">
                          <a:solidFill>
                            <a:schemeClr val="dk1"/>
                          </a:solidFill>
                          <a:latin typeface="+mn-lt"/>
                          <a:ea typeface="+mn-ea"/>
                          <a:cs typeface="+mn-cs"/>
                        </a:rPr>
                        <a:t>domain specific fundamentals courses [  </a:t>
                      </a:r>
                      <a:r>
                        <a:rPr lang="en-IN" sz="1600" b="1" kern="1200" baseline="0" dirty="0" err="1">
                          <a:solidFill>
                            <a:srgbClr val="990000"/>
                          </a:solidFill>
                          <a:latin typeface="+mn-lt"/>
                          <a:ea typeface="+mn-ea"/>
                          <a:cs typeface="+mn-cs"/>
                        </a:rPr>
                        <a:t>Phy</a:t>
                      </a:r>
                      <a:r>
                        <a:rPr lang="en-IN" sz="1600" b="1" kern="1200" baseline="0" dirty="0">
                          <a:solidFill>
                            <a:srgbClr val="990000"/>
                          </a:solidFill>
                          <a:latin typeface="+mn-lt"/>
                          <a:ea typeface="+mn-ea"/>
                          <a:cs typeface="+mn-cs"/>
                        </a:rPr>
                        <a:t>, </a:t>
                      </a:r>
                      <a:r>
                        <a:rPr lang="en-IN" sz="1600" b="1" kern="1200" baseline="0" dirty="0" err="1">
                          <a:solidFill>
                            <a:srgbClr val="990000"/>
                          </a:solidFill>
                          <a:latin typeface="+mn-lt"/>
                          <a:ea typeface="+mn-ea"/>
                          <a:cs typeface="+mn-cs"/>
                        </a:rPr>
                        <a:t>Che</a:t>
                      </a:r>
                      <a:r>
                        <a:rPr lang="en-IN" sz="1600" b="1" kern="1200" baseline="0" dirty="0">
                          <a:solidFill>
                            <a:srgbClr val="990000"/>
                          </a:solidFill>
                          <a:latin typeface="+mn-lt"/>
                          <a:ea typeface="+mn-ea"/>
                          <a:cs typeface="+mn-cs"/>
                        </a:rPr>
                        <a:t>, Maths, Electrical, Drawing, CF, Logic, DS </a:t>
                      </a:r>
                      <a:r>
                        <a:rPr lang="en-IN" sz="1600" b="1" kern="1200" baseline="0" dirty="0">
                          <a:solidFill>
                            <a:schemeClr val="dk1"/>
                          </a:solidFill>
                          <a:latin typeface="+mn-lt"/>
                          <a:ea typeface="+mn-ea"/>
                          <a:cs typeface="+mn-cs"/>
                        </a:rPr>
                        <a:t>]</a:t>
                      </a:r>
                      <a:endParaRPr lang="en-US" sz="1600" b="1" dirty="0">
                        <a:latin typeface="+mj-lt"/>
                        <a:ea typeface="Calibri"/>
                        <a:cs typeface="Times New Roman"/>
                      </a:endParaRPr>
                    </a:p>
                  </a:txBody>
                  <a:tcPr marL="65633" marR="65633" marT="0" marB="0"/>
                </a:tc>
                <a:extLst>
                  <a:ext uri="{0D108BD9-81ED-4DB2-BD59-A6C34878D82A}">
                    <a16:rowId xmlns:a16="http://schemas.microsoft.com/office/drawing/2014/main" val="10001"/>
                  </a:ext>
                </a:extLst>
              </a:tr>
              <a:tr h="973963">
                <a:tc>
                  <a:txBody>
                    <a:bodyPr/>
                    <a:lstStyle/>
                    <a:p>
                      <a:pPr marL="0" marR="0" algn="ctr">
                        <a:lnSpc>
                          <a:spcPct val="115000"/>
                        </a:lnSpc>
                        <a:spcBef>
                          <a:spcPts val="0"/>
                        </a:spcBef>
                        <a:spcAft>
                          <a:spcPts val="0"/>
                        </a:spcAft>
                      </a:pPr>
                      <a:r>
                        <a:rPr lang="en-US" sz="1600" dirty="0"/>
                        <a:t>PEO2</a:t>
                      </a:r>
                      <a:endParaRPr lang="en-US" sz="16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1600" dirty="0"/>
                        <a:t>Core competence</a:t>
                      </a:r>
                      <a:endParaRPr lang="en-US" sz="1600" dirty="0">
                        <a:latin typeface="+mj-lt"/>
                        <a:ea typeface="Calibri"/>
                        <a:cs typeface="Times New Roman"/>
                      </a:endParaRPr>
                    </a:p>
                  </a:txBody>
                  <a:tcPr marL="65633" marR="65633" marT="0" marB="0"/>
                </a:tc>
                <a:tc>
                  <a:txBody>
                    <a:bodyPr/>
                    <a:lstStyle/>
                    <a:p>
                      <a:pPr marL="0" marR="0" algn="just">
                        <a:lnSpc>
                          <a:spcPct val="115000"/>
                        </a:lnSpc>
                        <a:spcBef>
                          <a:spcPts val="0"/>
                        </a:spcBef>
                        <a:spcAft>
                          <a:spcPts val="0"/>
                        </a:spcAft>
                      </a:pPr>
                      <a:r>
                        <a:rPr lang="en-IN" sz="1600" kern="1200" baseline="0" dirty="0">
                          <a:solidFill>
                            <a:schemeClr val="dk1"/>
                          </a:solidFill>
                          <a:latin typeface="+mn-lt"/>
                          <a:ea typeface="+mn-ea"/>
                          <a:cs typeface="+mn-cs"/>
                        </a:rPr>
                        <a:t>To  prepare the students to identify, formulate, comprehend, analyze, design and solve engineering problems with the </a:t>
                      </a:r>
                      <a:r>
                        <a:rPr lang="en-IN" sz="1600" b="1" kern="1200" baseline="0" dirty="0">
                          <a:solidFill>
                            <a:schemeClr val="dk1"/>
                          </a:solidFill>
                          <a:latin typeface="+mn-lt"/>
                          <a:ea typeface="+mn-ea"/>
                          <a:cs typeface="+mn-cs"/>
                        </a:rPr>
                        <a:t>knowledge of core courses </a:t>
                      </a:r>
                      <a:r>
                        <a:rPr lang="en-US" sz="1600" dirty="0"/>
                        <a:t>[Core Competency through core subjects] [ </a:t>
                      </a:r>
                      <a:r>
                        <a:rPr lang="en-US" sz="1600" b="1" dirty="0">
                          <a:solidFill>
                            <a:srgbClr val="990000"/>
                          </a:solidFill>
                        </a:rPr>
                        <a:t>DS, CA, CA, ADE, OOP, </a:t>
                      </a:r>
                      <a:r>
                        <a:rPr lang="en-US" sz="1600" b="1" baseline="0" dirty="0">
                          <a:solidFill>
                            <a:srgbClr val="990000"/>
                          </a:solidFill>
                        </a:rPr>
                        <a:t>OS, DBMS, CN, SE, AI, CC</a:t>
                      </a:r>
                      <a:r>
                        <a:rPr lang="en-US" sz="1600" b="1" baseline="0" dirty="0"/>
                        <a:t>]</a:t>
                      </a:r>
                      <a:endParaRPr lang="en-US" sz="1600" b="1" dirty="0">
                        <a:latin typeface="+mj-lt"/>
                        <a:ea typeface="Calibri"/>
                        <a:cs typeface="Times New Roman"/>
                      </a:endParaRPr>
                    </a:p>
                  </a:txBody>
                  <a:tcPr marL="65633" marR="65633" marT="0" marB="0"/>
                </a:tc>
                <a:extLst>
                  <a:ext uri="{0D108BD9-81ED-4DB2-BD59-A6C34878D82A}">
                    <a16:rowId xmlns:a16="http://schemas.microsoft.com/office/drawing/2014/main" val="10002"/>
                  </a:ext>
                </a:extLst>
              </a:tr>
              <a:tr h="914400">
                <a:tc>
                  <a:txBody>
                    <a:bodyPr/>
                    <a:lstStyle/>
                    <a:p>
                      <a:pPr marL="0" marR="0" algn="ctr">
                        <a:lnSpc>
                          <a:spcPct val="115000"/>
                        </a:lnSpc>
                        <a:spcBef>
                          <a:spcPts val="0"/>
                        </a:spcBef>
                        <a:spcAft>
                          <a:spcPts val="0"/>
                        </a:spcAft>
                      </a:pPr>
                      <a:r>
                        <a:rPr lang="en-US" sz="1600" dirty="0"/>
                        <a:t>PEO3</a:t>
                      </a:r>
                      <a:endParaRPr lang="en-US" sz="16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1600" dirty="0"/>
                        <a:t>Breadth</a:t>
                      </a:r>
                      <a:endParaRPr lang="en-US" sz="1600" dirty="0">
                        <a:latin typeface="+mj-lt"/>
                        <a:ea typeface="Calibri"/>
                        <a:cs typeface="Times New Roman"/>
                      </a:endParaRPr>
                    </a:p>
                  </a:txBody>
                  <a:tcPr marL="65633" marR="65633" marT="0" marB="0"/>
                </a:tc>
                <a:tc>
                  <a:txBody>
                    <a:bodyPr/>
                    <a:lstStyle/>
                    <a:p>
                      <a:pPr marL="0" marR="0" algn="just">
                        <a:lnSpc>
                          <a:spcPct val="115000"/>
                        </a:lnSpc>
                        <a:spcBef>
                          <a:spcPts val="0"/>
                        </a:spcBef>
                        <a:spcAft>
                          <a:spcPts val="0"/>
                        </a:spcAft>
                      </a:pPr>
                      <a:r>
                        <a:rPr lang="en-IN" sz="1600" kern="1200" baseline="0" dirty="0">
                          <a:solidFill>
                            <a:schemeClr val="dk1"/>
                          </a:solidFill>
                          <a:latin typeface="+mn-lt"/>
                          <a:ea typeface="+mn-ea"/>
                          <a:cs typeface="+mn-cs"/>
                        </a:rPr>
                        <a:t>To equip the students with the ability to design, simulate, experiment, analyze, optimize and interpret to build them into industry ready graduates </a:t>
                      </a:r>
                      <a:r>
                        <a:rPr lang="en-IN" sz="1600" b="1" kern="1200" baseline="0" dirty="0">
                          <a:solidFill>
                            <a:schemeClr val="dk1"/>
                          </a:solidFill>
                          <a:latin typeface="+mn-lt"/>
                          <a:ea typeface="+mn-ea"/>
                          <a:cs typeface="+mn-cs"/>
                        </a:rPr>
                        <a:t>using technology </a:t>
                      </a:r>
                      <a:r>
                        <a:rPr lang="en-US" sz="1600" dirty="0"/>
                        <a:t>[Technical Competency through Technology ] [</a:t>
                      </a:r>
                      <a:r>
                        <a:rPr lang="en-US" sz="1600" b="1" dirty="0">
                          <a:solidFill>
                            <a:srgbClr val="990000"/>
                          </a:solidFill>
                        </a:rPr>
                        <a:t>WT, CC, CS, DS,</a:t>
                      </a:r>
                      <a:r>
                        <a:rPr lang="en-US" sz="1600" b="1" baseline="0" dirty="0">
                          <a:solidFill>
                            <a:srgbClr val="990000"/>
                          </a:solidFill>
                        </a:rPr>
                        <a:t> </a:t>
                      </a:r>
                      <a:r>
                        <a:rPr lang="en-US" sz="1600" b="1" baseline="0" dirty="0" err="1">
                          <a:solidFill>
                            <a:srgbClr val="990000"/>
                          </a:solidFill>
                        </a:rPr>
                        <a:t>Cli</a:t>
                      </a:r>
                      <a:r>
                        <a:rPr lang="en-US" sz="1600" b="1" baseline="0" dirty="0">
                          <a:solidFill>
                            <a:srgbClr val="990000"/>
                          </a:solidFill>
                        </a:rPr>
                        <a:t>-Ser, PC-GPU, OOMD and Electives </a:t>
                      </a:r>
                      <a:r>
                        <a:rPr lang="en-US" sz="1600" baseline="0" dirty="0">
                          <a:solidFill>
                            <a:srgbClr val="990000"/>
                          </a:solidFill>
                        </a:rPr>
                        <a:t>]</a:t>
                      </a:r>
                      <a:endParaRPr lang="en-US" sz="1600" b="1" dirty="0">
                        <a:solidFill>
                          <a:srgbClr val="990000"/>
                        </a:solidFill>
                        <a:latin typeface="+mj-lt"/>
                        <a:ea typeface="Calibri"/>
                        <a:cs typeface="Times New Roman"/>
                      </a:endParaRPr>
                    </a:p>
                  </a:txBody>
                  <a:tcPr marL="65633" marR="65633" marT="0" marB="0"/>
                </a:tc>
                <a:extLst>
                  <a:ext uri="{0D108BD9-81ED-4DB2-BD59-A6C34878D82A}">
                    <a16:rowId xmlns:a16="http://schemas.microsoft.com/office/drawing/2014/main" val="10003"/>
                  </a:ext>
                </a:extLst>
              </a:tr>
              <a:tr h="1205738">
                <a:tc>
                  <a:txBody>
                    <a:bodyPr/>
                    <a:lstStyle/>
                    <a:p>
                      <a:pPr marL="0" marR="0" algn="ctr">
                        <a:lnSpc>
                          <a:spcPct val="115000"/>
                        </a:lnSpc>
                        <a:spcBef>
                          <a:spcPts val="0"/>
                        </a:spcBef>
                        <a:spcAft>
                          <a:spcPts val="0"/>
                        </a:spcAft>
                      </a:pPr>
                      <a:r>
                        <a:rPr lang="en-US" sz="1600" dirty="0"/>
                        <a:t>PEO4</a:t>
                      </a:r>
                      <a:endParaRPr lang="en-US" sz="16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1600" dirty="0"/>
                        <a:t>Professiona lism</a:t>
                      </a:r>
                      <a:endParaRPr lang="en-US" sz="1600" dirty="0">
                        <a:latin typeface="+mj-lt"/>
                        <a:ea typeface="Calibri"/>
                        <a:cs typeface="Times New Roman"/>
                      </a:endParaRPr>
                    </a:p>
                  </a:txBody>
                  <a:tcPr marL="65633" marR="65633" marT="0" marB="0"/>
                </a:tc>
                <a:tc>
                  <a:txBody>
                    <a:bodyPr/>
                    <a:lstStyle/>
                    <a:p>
                      <a:pPr marL="0" marR="0" algn="just">
                        <a:lnSpc>
                          <a:spcPct val="115000"/>
                        </a:lnSpc>
                        <a:spcBef>
                          <a:spcPts val="0"/>
                        </a:spcBef>
                        <a:spcAft>
                          <a:spcPts val="0"/>
                        </a:spcAft>
                      </a:pPr>
                      <a:r>
                        <a:rPr lang="en-IN" sz="1600" kern="1200" baseline="0" dirty="0">
                          <a:solidFill>
                            <a:schemeClr val="dk1"/>
                          </a:solidFill>
                          <a:latin typeface="+mn-lt"/>
                          <a:ea typeface="+mn-ea"/>
                          <a:cs typeface="+mn-cs"/>
                        </a:rPr>
                        <a:t>To provide awareness on importance of </a:t>
                      </a:r>
                      <a:r>
                        <a:rPr lang="en-IN" sz="1600" b="1" kern="1200" baseline="0" dirty="0">
                          <a:solidFill>
                            <a:schemeClr val="dk1"/>
                          </a:solidFill>
                          <a:latin typeface="+mn-lt"/>
                          <a:ea typeface="+mn-ea"/>
                          <a:cs typeface="+mn-cs"/>
                        </a:rPr>
                        <a:t>soft skills</a:t>
                      </a:r>
                      <a:r>
                        <a:rPr lang="en-IN" sz="1600" kern="1200" baseline="0" dirty="0">
                          <a:solidFill>
                            <a:schemeClr val="dk1"/>
                          </a:solidFill>
                          <a:latin typeface="+mn-lt"/>
                          <a:ea typeface="+mn-ea"/>
                          <a:cs typeface="+mn-cs"/>
                        </a:rPr>
                        <a:t>, holistic personality development, </a:t>
                      </a:r>
                      <a:r>
                        <a:rPr lang="en-IN" sz="1600" b="1" kern="1200" baseline="0" dirty="0">
                          <a:solidFill>
                            <a:schemeClr val="dk1"/>
                          </a:solidFill>
                          <a:latin typeface="+mn-lt"/>
                          <a:ea typeface="+mn-ea"/>
                          <a:cs typeface="+mn-cs"/>
                        </a:rPr>
                        <a:t>professional attitude</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ethical issues</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team work</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responsibility</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accountability</a:t>
                      </a:r>
                      <a:r>
                        <a:rPr lang="en-IN" sz="1600" kern="1200" baseline="0" dirty="0">
                          <a:solidFill>
                            <a:schemeClr val="dk1"/>
                          </a:solidFill>
                          <a:latin typeface="+mn-lt"/>
                          <a:ea typeface="+mn-ea"/>
                          <a:cs typeface="+mn-cs"/>
                        </a:rPr>
                        <a:t>, multidisciplinary approach, relate engineering issues to social context. </a:t>
                      </a:r>
                      <a:endParaRPr lang="en-US" sz="1600" dirty="0">
                        <a:latin typeface="+mj-lt"/>
                        <a:ea typeface="Calibri"/>
                        <a:cs typeface="Times New Roman"/>
                      </a:endParaRPr>
                    </a:p>
                  </a:txBody>
                  <a:tcPr marL="65633" marR="65633" marT="0" marB="0"/>
                </a:tc>
                <a:extLst>
                  <a:ext uri="{0D108BD9-81ED-4DB2-BD59-A6C34878D82A}">
                    <a16:rowId xmlns:a16="http://schemas.microsoft.com/office/drawing/2014/main" val="10004"/>
                  </a:ext>
                </a:extLst>
              </a:tr>
              <a:tr h="1008673">
                <a:tc>
                  <a:txBody>
                    <a:bodyPr/>
                    <a:lstStyle/>
                    <a:p>
                      <a:pPr marL="0" marR="0" algn="ctr">
                        <a:lnSpc>
                          <a:spcPct val="115000"/>
                        </a:lnSpc>
                        <a:spcBef>
                          <a:spcPts val="0"/>
                        </a:spcBef>
                        <a:spcAft>
                          <a:spcPts val="0"/>
                        </a:spcAft>
                      </a:pPr>
                      <a:r>
                        <a:rPr lang="en-US" sz="1600" dirty="0"/>
                        <a:t>PEO5</a:t>
                      </a:r>
                      <a:endParaRPr lang="en-US" sz="16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1600" dirty="0"/>
                        <a:t>Learning Environment</a:t>
                      </a:r>
                      <a:endParaRPr lang="en-US" sz="1600" dirty="0">
                        <a:latin typeface="+mj-lt"/>
                        <a:ea typeface="Calibri"/>
                        <a:cs typeface="Times New Roman"/>
                      </a:endParaRPr>
                    </a:p>
                  </a:txBody>
                  <a:tcPr marL="65633" marR="65633" marT="0" marB="0"/>
                </a:tc>
                <a:tc>
                  <a:txBody>
                    <a:bodyPr/>
                    <a:lstStyle/>
                    <a:p>
                      <a:pPr marL="0" marR="0" algn="just">
                        <a:lnSpc>
                          <a:spcPct val="115000"/>
                        </a:lnSpc>
                        <a:spcBef>
                          <a:spcPts val="0"/>
                        </a:spcBef>
                        <a:spcAft>
                          <a:spcPts val="0"/>
                        </a:spcAft>
                      </a:pPr>
                      <a:r>
                        <a:rPr lang="en-IN" sz="1600" kern="1200" baseline="0" dirty="0">
                          <a:solidFill>
                            <a:schemeClr val="dk1"/>
                          </a:solidFill>
                          <a:latin typeface="+mn-lt"/>
                          <a:ea typeface="+mn-ea"/>
                          <a:cs typeface="+mn-cs"/>
                        </a:rPr>
                        <a:t>To provide students with an academic environment and make them aware of </a:t>
                      </a:r>
                      <a:r>
                        <a:rPr lang="en-IN" sz="1600" b="1" kern="1200" baseline="0" dirty="0">
                          <a:solidFill>
                            <a:schemeClr val="dk1"/>
                          </a:solidFill>
                          <a:latin typeface="+mn-lt"/>
                          <a:ea typeface="+mn-ea"/>
                          <a:cs typeface="+mn-cs"/>
                        </a:rPr>
                        <a:t>excellence in professional field through continuous up-gradation, adaptability with upcoming technologies,</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quest for need base learning</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urge of discovery</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creativity</a:t>
                      </a:r>
                      <a:r>
                        <a:rPr lang="en-IN" sz="1600" kern="1200" baseline="0" dirty="0">
                          <a:solidFill>
                            <a:schemeClr val="dk1"/>
                          </a:solidFill>
                          <a:latin typeface="+mn-lt"/>
                          <a:ea typeface="+mn-ea"/>
                          <a:cs typeface="+mn-cs"/>
                        </a:rPr>
                        <a:t>, </a:t>
                      </a:r>
                      <a:r>
                        <a:rPr lang="en-IN" sz="1600" b="1" kern="1200" baseline="0" dirty="0">
                          <a:solidFill>
                            <a:schemeClr val="dk1"/>
                          </a:solidFill>
                          <a:latin typeface="+mn-lt"/>
                          <a:ea typeface="+mn-ea"/>
                          <a:cs typeface="+mn-cs"/>
                        </a:rPr>
                        <a:t>inventiveness</a:t>
                      </a:r>
                      <a:r>
                        <a:rPr lang="en-IN" sz="1600" kern="1200" baseline="0" dirty="0">
                          <a:solidFill>
                            <a:schemeClr val="dk1"/>
                          </a:solidFill>
                          <a:latin typeface="+mn-lt"/>
                          <a:ea typeface="+mn-ea"/>
                          <a:cs typeface="+mn-cs"/>
                        </a:rPr>
                        <a:t>, the life-long learning [</a:t>
                      </a:r>
                      <a:r>
                        <a:rPr lang="en-IN" sz="1600" b="1" kern="1200" baseline="0" dirty="0">
                          <a:solidFill>
                            <a:srgbClr val="990000"/>
                          </a:solidFill>
                          <a:latin typeface="+mn-lt"/>
                          <a:ea typeface="+mn-ea"/>
                          <a:cs typeface="+mn-cs"/>
                        </a:rPr>
                        <a:t>MOOC, Certifications</a:t>
                      </a:r>
                      <a:r>
                        <a:rPr lang="en-IN" sz="1600" kern="1200" baseline="0" dirty="0">
                          <a:solidFill>
                            <a:schemeClr val="dk1"/>
                          </a:solidFill>
                          <a:latin typeface="+mn-lt"/>
                          <a:ea typeface="+mn-ea"/>
                          <a:cs typeface="+mn-cs"/>
                        </a:rPr>
                        <a:t>]</a:t>
                      </a:r>
                      <a:endParaRPr lang="en-US" sz="1600" dirty="0">
                        <a:latin typeface="+mj-lt"/>
                        <a:ea typeface="Calibri"/>
                        <a:cs typeface="Times New Roman"/>
                      </a:endParaRPr>
                    </a:p>
                  </a:txBody>
                  <a:tcPr marL="65633" marR="65633"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5517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6"/>
          <p:cNvSpPr txBox="1"/>
          <p:nvPr/>
        </p:nvSpPr>
        <p:spPr>
          <a:xfrm>
            <a:off x="2057400" y="304800"/>
            <a:ext cx="7772400" cy="838200"/>
          </a:xfrm>
          <a:prstGeom prst="rect">
            <a:avLst/>
          </a:prstGeom>
          <a:noFill/>
          <a:ln>
            <a:noFill/>
          </a:ln>
        </p:spPr>
        <p:txBody>
          <a:bodyPr spcFirstLastPara="1" wrap="square" lIns="90000" tIns="46800" rIns="90000" bIns="46800" anchor="t" anchorCtr="0">
            <a:noAutofit/>
          </a:bodyPr>
          <a:lstStyle/>
          <a:p>
            <a:pPr>
              <a:buClr>
                <a:srgbClr val="006633"/>
              </a:buClr>
              <a:buSzPts val="3200"/>
            </a:pPr>
            <a:br>
              <a:rPr lang="en-US" sz="3200">
                <a:solidFill>
                  <a:srgbClr val="006633"/>
                </a:solidFill>
                <a:latin typeface="Arial"/>
                <a:ea typeface="Arial"/>
                <a:cs typeface="Arial"/>
                <a:sym typeface="Arial"/>
              </a:rPr>
            </a:br>
            <a:r>
              <a:rPr lang="en-US" sz="3200">
                <a:solidFill>
                  <a:srgbClr val="006633"/>
                </a:solidFill>
                <a:latin typeface="Arial"/>
                <a:ea typeface="Arial"/>
                <a:cs typeface="Arial"/>
                <a:sym typeface="Arial"/>
              </a:rPr>
              <a:t>Protection and Control</a:t>
            </a:r>
            <a:endParaRPr sz="1400">
              <a:solidFill>
                <a:srgbClr val="000000"/>
              </a:solidFill>
              <a:latin typeface="Arial"/>
              <a:ea typeface="Arial"/>
              <a:cs typeface="Arial"/>
              <a:sym typeface="Arial"/>
            </a:endParaRPr>
          </a:p>
        </p:txBody>
      </p:sp>
      <p:sp>
        <p:nvSpPr>
          <p:cNvPr id="502" name="Google Shape;502;p36"/>
          <p:cNvSpPr txBox="1"/>
          <p:nvPr/>
        </p:nvSpPr>
        <p:spPr>
          <a:xfrm>
            <a:off x="2057400" y="1295400"/>
            <a:ext cx="7772400" cy="4114800"/>
          </a:xfrm>
          <a:prstGeom prst="rect">
            <a:avLst/>
          </a:prstGeom>
          <a:noFill/>
          <a:ln>
            <a:noFill/>
          </a:ln>
        </p:spPr>
        <p:txBody>
          <a:bodyPr spcFirstLastPara="1" wrap="square" lIns="90000" tIns="46800" rIns="90000" bIns="46800" anchor="t" anchorCtr="0">
            <a:noAutofit/>
          </a:bodyPr>
          <a:lstStyle/>
          <a:p>
            <a:pPr marL="334962" indent="-334962" algn="just">
              <a:buClr>
                <a:srgbClr val="000000"/>
              </a:buClr>
              <a:buSzPts val="2000"/>
              <a:buFont typeface="Times New Roman"/>
              <a:buChar char="•"/>
            </a:pPr>
            <a:r>
              <a:rPr lang="en-US" sz="2000">
                <a:solidFill>
                  <a:srgbClr val="000000"/>
                </a:solidFill>
                <a:latin typeface="Arial"/>
                <a:ea typeface="Arial"/>
                <a:cs typeface="Arial"/>
                <a:sym typeface="Arial"/>
              </a:rPr>
              <a:t>Ensuring proper operation of the operating system, and programs </a:t>
            </a:r>
            <a:endParaRPr sz="1400">
              <a:solidFill>
                <a:srgbClr val="000000"/>
              </a:solidFill>
              <a:latin typeface="Arial"/>
              <a:ea typeface="Arial"/>
              <a:cs typeface="Arial"/>
              <a:sym typeface="Arial"/>
            </a:endParaRPr>
          </a:p>
          <a:p>
            <a:pPr marL="334962" indent="-33496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Examples</a:t>
            </a:r>
            <a:endParaRPr sz="1400">
              <a:solidFill>
                <a:srgbClr val="000000"/>
              </a:solidFill>
              <a:latin typeface="Arial"/>
              <a:ea typeface="Arial"/>
              <a:cs typeface="Arial"/>
              <a:sym typeface="Arial"/>
            </a:endParaRPr>
          </a:p>
          <a:p>
            <a:pPr marL="742950" lvl="1" indent="-277812" algn="just">
              <a:spcBef>
                <a:spcPts val="500"/>
              </a:spcBef>
              <a:buClr>
                <a:srgbClr val="000000"/>
              </a:buClr>
              <a:buSzPts val="2000"/>
            </a:pPr>
            <a:r>
              <a:rPr lang="en-US" sz="2000">
                <a:solidFill>
                  <a:srgbClr val="000000"/>
                </a:solidFill>
                <a:latin typeface="Arial"/>
                <a:ea typeface="Arial"/>
                <a:cs typeface="Arial"/>
                <a:sym typeface="Arial"/>
              </a:rPr>
              <a:t>(a) only certain users can access certain files; </a:t>
            </a:r>
            <a:endParaRPr sz="1400">
              <a:solidFill>
                <a:srgbClr val="000000"/>
              </a:solidFill>
              <a:latin typeface="Arial"/>
              <a:ea typeface="Arial"/>
              <a:cs typeface="Arial"/>
              <a:sym typeface="Arial"/>
            </a:endParaRPr>
          </a:p>
          <a:p>
            <a:pPr marL="742950" lvl="1" indent="-277812" algn="just">
              <a:spcBef>
                <a:spcPts val="500"/>
              </a:spcBef>
              <a:buClr>
                <a:srgbClr val="000000"/>
              </a:buClr>
              <a:buSzPts val="2000"/>
            </a:pPr>
            <a:r>
              <a:rPr lang="en-US" sz="2000">
                <a:solidFill>
                  <a:srgbClr val="000000"/>
                </a:solidFill>
                <a:latin typeface="Arial"/>
                <a:ea typeface="Arial"/>
                <a:cs typeface="Arial"/>
                <a:sym typeface="Arial"/>
              </a:rPr>
              <a:t>(b) restricted access to operating system parts of RAM;</a:t>
            </a:r>
            <a:endParaRPr sz="1400">
              <a:solidFill>
                <a:srgbClr val="000000"/>
              </a:solidFill>
              <a:latin typeface="Arial"/>
              <a:ea typeface="Arial"/>
              <a:cs typeface="Arial"/>
              <a:sym typeface="Arial"/>
            </a:endParaRPr>
          </a:p>
          <a:p>
            <a:pPr marL="742950" lvl="1" indent="-277812" algn="just">
              <a:spcBef>
                <a:spcPts val="500"/>
              </a:spcBef>
              <a:buClr>
                <a:srgbClr val="000000"/>
              </a:buClr>
              <a:buSzPts val="2000"/>
            </a:pPr>
            <a:r>
              <a:rPr lang="en-US" sz="2000">
                <a:solidFill>
                  <a:srgbClr val="000000"/>
                </a:solidFill>
                <a:latin typeface="Arial"/>
                <a:ea typeface="Arial"/>
                <a:cs typeface="Arial"/>
                <a:sym typeface="Arial"/>
              </a:rPr>
              <a:t>(c) restrictions about which instructions can be executed by applications;</a:t>
            </a:r>
            <a:endParaRPr sz="1400">
              <a:solidFill>
                <a:srgbClr val="000000"/>
              </a:solidFill>
              <a:latin typeface="Arial"/>
              <a:ea typeface="Arial"/>
              <a:cs typeface="Arial"/>
              <a:sym typeface="Arial"/>
            </a:endParaRPr>
          </a:p>
          <a:p>
            <a:pPr marL="742950" lvl="1" indent="-277812" algn="just">
              <a:spcBef>
                <a:spcPts val="500"/>
              </a:spcBef>
              <a:buClr>
                <a:srgbClr val="000000"/>
              </a:buClr>
              <a:buSzPts val="2000"/>
            </a:pPr>
            <a:r>
              <a:rPr lang="en-US" sz="2000">
                <a:solidFill>
                  <a:srgbClr val="000000"/>
                </a:solidFill>
                <a:latin typeface="Arial"/>
                <a:ea typeface="Arial"/>
                <a:cs typeface="Arial"/>
                <a:sym typeface="Arial"/>
              </a:rPr>
              <a:t>(d) restricted access to RAM of other processes</a:t>
            </a:r>
            <a:endParaRPr sz="1400">
              <a:solidFill>
                <a:srgbClr val="000000"/>
              </a:solidFill>
              <a:latin typeface="Arial"/>
              <a:ea typeface="Arial"/>
              <a:cs typeface="Arial"/>
              <a:sym typeface="Arial"/>
            </a:endParaRPr>
          </a:p>
        </p:txBody>
      </p:sp>
      <p:sp>
        <p:nvSpPr>
          <p:cNvPr id="503" name="Google Shape;503;p36"/>
          <p:cNvSpPr txBox="1"/>
          <p:nvPr/>
        </p:nvSpPr>
        <p:spPr>
          <a:xfrm>
            <a:off x="8077200" y="6248400"/>
            <a:ext cx="1905000" cy="457200"/>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40</a:t>
            </a:fld>
            <a:endParaRPr sz="140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7"/>
          <p:cNvSpPr txBox="1"/>
          <p:nvPr/>
        </p:nvSpPr>
        <p:spPr>
          <a:xfrm>
            <a:off x="8077200" y="6248400"/>
            <a:ext cx="1905000" cy="457200"/>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41</a:t>
            </a:fld>
            <a:endParaRPr sz="1400">
              <a:solidFill>
                <a:srgbClr val="000000"/>
              </a:solidFill>
              <a:latin typeface="Arial"/>
              <a:ea typeface="Arial"/>
              <a:cs typeface="Arial"/>
              <a:sym typeface="Arial"/>
            </a:endParaRPr>
          </a:p>
        </p:txBody>
      </p:sp>
      <p:sp>
        <p:nvSpPr>
          <p:cNvPr id="512" name="Google Shape;512;p37"/>
          <p:cNvSpPr txBox="1"/>
          <p:nvPr/>
        </p:nvSpPr>
        <p:spPr>
          <a:xfrm>
            <a:off x="2209800" y="381000"/>
            <a:ext cx="7772400" cy="6096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Protection</a:t>
            </a:r>
            <a:endParaRPr sz="1400">
              <a:solidFill>
                <a:srgbClr val="000000"/>
              </a:solidFill>
              <a:latin typeface="Arial"/>
              <a:ea typeface="Arial"/>
              <a:cs typeface="Arial"/>
              <a:sym typeface="Arial"/>
            </a:endParaRPr>
          </a:p>
        </p:txBody>
      </p:sp>
      <p:sp>
        <p:nvSpPr>
          <p:cNvPr id="513" name="Google Shape;513;p37"/>
          <p:cNvSpPr txBox="1"/>
          <p:nvPr/>
        </p:nvSpPr>
        <p:spPr>
          <a:xfrm>
            <a:off x="2209800" y="1676400"/>
            <a:ext cx="7772400" cy="4114800"/>
          </a:xfrm>
          <a:prstGeom prst="rect">
            <a:avLst/>
          </a:prstGeom>
          <a:noFill/>
          <a:ln>
            <a:noFill/>
          </a:ln>
        </p:spPr>
        <p:txBody>
          <a:bodyPr spcFirstLastPara="1" wrap="square" lIns="90000" tIns="46800" rIns="90000" bIns="46800" anchor="t" anchorCtr="0">
            <a:noAutofit/>
          </a:bodyPr>
          <a:lstStyle/>
          <a:p>
            <a:pPr marL="334962" indent="-334962" algn="just">
              <a:lnSpc>
                <a:spcPct val="90000"/>
              </a:lnSpc>
              <a:buClr>
                <a:srgbClr val="000000"/>
              </a:buClr>
              <a:buSzPts val="2400"/>
              <a:buFont typeface="Times New Roman"/>
              <a:buChar char="•"/>
            </a:pPr>
            <a:r>
              <a:rPr lang="en-US" sz="2400">
                <a:solidFill>
                  <a:srgbClr val="000000"/>
                </a:solidFill>
                <a:latin typeface="Arial"/>
                <a:ea typeface="Arial"/>
                <a:cs typeface="Arial"/>
                <a:sym typeface="Arial"/>
              </a:rPr>
              <a:t>A main way that modern operating systems provide protection is through use of </a:t>
            </a:r>
            <a:r>
              <a:rPr lang="en-US" sz="2400">
                <a:solidFill>
                  <a:srgbClr val="FF0000"/>
                </a:solidFill>
                <a:latin typeface="Arial"/>
                <a:ea typeface="Arial"/>
                <a:cs typeface="Arial"/>
                <a:sym typeface="Arial"/>
              </a:rPr>
              <a:t>dual-mode hardware</a:t>
            </a:r>
            <a:r>
              <a:rPr lang="en-US" sz="2400">
                <a:solidFill>
                  <a:srgbClr val="000000"/>
                </a:solidFill>
                <a:latin typeface="Arial"/>
                <a:ea typeface="Arial"/>
                <a:cs typeface="Arial"/>
                <a:sym typeface="Arial"/>
              </a:rPr>
              <a:t> features</a:t>
            </a:r>
            <a:endParaRPr sz="1400">
              <a:solidFill>
                <a:srgbClr val="000000"/>
              </a:solidFill>
              <a:latin typeface="Arial"/>
              <a:ea typeface="Arial"/>
              <a:cs typeface="Arial"/>
              <a:sym typeface="Arial"/>
            </a:endParaRPr>
          </a:p>
          <a:p>
            <a:pPr marL="334962" indent="-334962" algn="just">
              <a:lnSpc>
                <a:spcPct val="90000"/>
              </a:lnSpc>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User-mode &amp; kernel mode</a:t>
            </a:r>
            <a:endParaRPr sz="1400">
              <a:solidFill>
                <a:srgbClr val="000000"/>
              </a:solidFill>
              <a:latin typeface="Arial"/>
              <a:ea typeface="Arial"/>
              <a:cs typeface="Arial"/>
              <a:sym typeface="Arial"/>
            </a:endParaRPr>
          </a:p>
          <a:p>
            <a:pPr marL="334962" indent="-334962" algn="just">
              <a:lnSpc>
                <a:spcPct val="90000"/>
              </a:lnSpc>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Hardware boots in </a:t>
            </a:r>
            <a:r>
              <a:rPr lang="en-US" sz="2400" b="1" i="1">
                <a:solidFill>
                  <a:srgbClr val="000000"/>
                </a:solidFill>
                <a:latin typeface="Arial"/>
                <a:ea typeface="Arial"/>
                <a:cs typeface="Arial"/>
                <a:sym typeface="Arial"/>
              </a:rPr>
              <a:t>kernel mode</a:t>
            </a:r>
            <a:r>
              <a:rPr lang="en-US" sz="2400">
                <a:solidFill>
                  <a:srgbClr val="000000"/>
                </a:solidFill>
                <a:latin typeface="Arial"/>
                <a:ea typeface="Arial"/>
                <a:cs typeface="Arial"/>
                <a:sym typeface="Arial"/>
              </a:rPr>
              <a:t>; switches to </a:t>
            </a:r>
            <a:r>
              <a:rPr lang="en-US" sz="2400" b="1" i="1">
                <a:solidFill>
                  <a:srgbClr val="000000"/>
                </a:solidFill>
                <a:latin typeface="Arial"/>
                <a:ea typeface="Arial"/>
                <a:cs typeface="Arial"/>
                <a:sym typeface="Arial"/>
              </a:rPr>
              <a:t>user-mode </a:t>
            </a:r>
            <a:r>
              <a:rPr lang="en-US" sz="2400">
                <a:solidFill>
                  <a:srgbClr val="000000"/>
                </a:solidFill>
                <a:latin typeface="Arial"/>
                <a:ea typeface="Arial"/>
                <a:cs typeface="Arial"/>
                <a:sym typeface="Arial"/>
              </a:rPr>
              <a:t>when running user processes</a:t>
            </a:r>
            <a:endParaRPr sz="1400">
              <a:solidFill>
                <a:srgbClr val="000000"/>
              </a:solidFill>
              <a:latin typeface="Arial"/>
              <a:ea typeface="Arial"/>
              <a:cs typeface="Arial"/>
              <a:sym typeface="Arial"/>
            </a:endParaRPr>
          </a:p>
          <a:p>
            <a:pPr marL="334962" indent="-334962" algn="just">
              <a:lnSpc>
                <a:spcPct val="90000"/>
              </a:lnSpc>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System call or interrupt enables switch back to kernel mode</a:t>
            </a:r>
            <a:endParaRPr sz="140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8"/>
          <p:cNvSpPr txBox="1"/>
          <p:nvPr/>
        </p:nvSpPr>
        <p:spPr>
          <a:xfrm>
            <a:off x="2133600" y="381000"/>
            <a:ext cx="7772400" cy="6096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Protection modes</a:t>
            </a:r>
            <a:endParaRPr sz="1400">
              <a:solidFill>
                <a:srgbClr val="000000"/>
              </a:solidFill>
              <a:latin typeface="Arial"/>
              <a:ea typeface="Arial"/>
              <a:cs typeface="Arial"/>
              <a:sym typeface="Arial"/>
            </a:endParaRPr>
          </a:p>
        </p:txBody>
      </p:sp>
      <p:sp>
        <p:nvSpPr>
          <p:cNvPr id="522" name="Google Shape;522;p38"/>
          <p:cNvSpPr txBox="1"/>
          <p:nvPr/>
        </p:nvSpPr>
        <p:spPr>
          <a:xfrm>
            <a:off x="1981200" y="1371600"/>
            <a:ext cx="6934200" cy="4114800"/>
          </a:xfrm>
          <a:prstGeom prst="rect">
            <a:avLst/>
          </a:prstGeom>
          <a:noFill/>
          <a:ln>
            <a:noFill/>
          </a:ln>
        </p:spPr>
        <p:txBody>
          <a:bodyPr spcFirstLastPara="1" wrap="square" lIns="90000" tIns="46800" rIns="90000" bIns="46800" anchor="t" anchorCtr="0">
            <a:noAutofit/>
          </a:bodyPr>
          <a:lstStyle/>
          <a:p>
            <a:pPr marL="334962" indent="-334962" algn="just">
              <a:buClr>
                <a:srgbClr val="000000"/>
              </a:buClr>
              <a:buSzPts val="2000"/>
              <a:buFont typeface="Times New Roman"/>
              <a:buChar char="•"/>
            </a:pPr>
            <a:r>
              <a:rPr lang="en-US" sz="2000">
                <a:solidFill>
                  <a:srgbClr val="000000"/>
                </a:solidFill>
                <a:latin typeface="Arial"/>
                <a:ea typeface="Arial"/>
                <a:cs typeface="Arial"/>
                <a:sym typeface="Arial"/>
              </a:rPr>
              <a:t>User mode</a:t>
            </a:r>
            <a:endParaRPr sz="1400">
              <a:solidFill>
                <a:srgbClr val="000000"/>
              </a:solidFill>
              <a:latin typeface="Arial"/>
              <a:ea typeface="Arial"/>
              <a:cs typeface="Arial"/>
              <a:sym typeface="Arial"/>
            </a:endParaRPr>
          </a:p>
          <a:p>
            <a:pPr marL="735012" lvl="1" indent="-27781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limited access to RAM memory; just the memory of a single program running</a:t>
            </a:r>
            <a:endParaRPr sz="1400">
              <a:solidFill>
                <a:srgbClr val="000000"/>
              </a:solidFill>
              <a:latin typeface="Arial"/>
              <a:ea typeface="Arial"/>
              <a:cs typeface="Arial"/>
              <a:sym typeface="Arial"/>
            </a:endParaRPr>
          </a:p>
          <a:p>
            <a:pPr marL="735012" lvl="1" indent="-27781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limited access to machine instructions; </a:t>
            </a:r>
            <a:r>
              <a:rPr lang="en-US" sz="2000" b="1" i="1">
                <a:solidFill>
                  <a:srgbClr val="000000"/>
                </a:solidFill>
                <a:latin typeface="Arial"/>
                <a:ea typeface="Arial"/>
                <a:cs typeface="Arial"/>
                <a:sym typeface="Arial"/>
              </a:rPr>
              <a:t>illegal </a:t>
            </a:r>
            <a:r>
              <a:rPr lang="en-US" sz="2000">
                <a:solidFill>
                  <a:srgbClr val="000000"/>
                </a:solidFill>
                <a:latin typeface="Arial"/>
                <a:ea typeface="Arial"/>
                <a:cs typeface="Arial"/>
                <a:sym typeface="Arial"/>
              </a:rPr>
              <a:t>to execute I/O instructions, interrupt management instructions and some others</a:t>
            </a:r>
            <a:endParaRPr sz="1400">
              <a:solidFill>
                <a:srgbClr val="000000"/>
              </a:solidFill>
              <a:latin typeface="Arial"/>
              <a:ea typeface="Arial"/>
              <a:cs typeface="Arial"/>
              <a:sym typeface="Arial"/>
            </a:endParaRPr>
          </a:p>
          <a:p>
            <a:pPr marL="334962" indent="-33496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kernel mode</a:t>
            </a:r>
            <a:endParaRPr sz="1400">
              <a:solidFill>
                <a:srgbClr val="000000"/>
              </a:solidFill>
              <a:latin typeface="Arial"/>
              <a:ea typeface="Arial"/>
              <a:cs typeface="Arial"/>
              <a:sym typeface="Arial"/>
            </a:endParaRPr>
          </a:p>
          <a:p>
            <a:pPr marL="735012" lvl="1" indent="-27781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access to all RAM memory</a:t>
            </a:r>
            <a:endParaRPr sz="1400">
              <a:solidFill>
                <a:srgbClr val="000000"/>
              </a:solidFill>
              <a:latin typeface="Arial"/>
              <a:ea typeface="Arial"/>
              <a:cs typeface="Arial"/>
              <a:sym typeface="Arial"/>
            </a:endParaRPr>
          </a:p>
          <a:p>
            <a:pPr marL="735012" lvl="1" indent="-27781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access to all machine instructions</a:t>
            </a:r>
            <a:endParaRPr sz="1400">
              <a:solidFill>
                <a:srgbClr val="000000"/>
              </a:solidFill>
              <a:latin typeface="Arial"/>
              <a:ea typeface="Arial"/>
              <a:cs typeface="Arial"/>
              <a:sym typeface="Arial"/>
            </a:endParaRPr>
          </a:p>
          <a:p>
            <a:pPr marL="334962" indent="-334962" algn="just">
              <a:spcBef>
                <a:spcPts val="500"/>
              </a:spcBef>
              <a:buClr>
                <a:srgbClr val="000000"/>
              </a:buClr>
              <a:buSzPts val="2000"/>
              <a:buFont typeface="Times New Roman"/>
              <a:buChar char="•"/>
            </a:pPr>
            <a:r>
              <a:rPr lang="en-US" sz="2000">
                <a:solidFill>
                  <a:srgbClr val="000000"/>
                </a:solidFill>
                <a:latin typeface="Arial"/>
                <a:ea typeface="Arial"/>
                <a:cs typeface="Arial"/>
                <a:sym typeface="Arial"/>
              </a:rPr>
              <a:t>User vs. kernel mode implemented as a bit in CPU</a:t>
            </a:r>
            <a:endParaRPr sz="1400">
              <a:solidFill>
                <a:srgbClr val="000000"/>
              </a:solidFill>
              <a:latin typeface="Arial"/>
              <a:ea typeface="Arial"/>
              <a:cs typeface="Arial"/>
              <a:sym typeface="Arial"/>
            </a:endParaRPr>
          </a:p>
        </p:txBody>
      </p:sp>
      <p:sp>
        <p:nvSpPr>
          <p:cNvPr id="523" name="Google Shape;523;p38"/>
          <p:cNvSpPr txBox="1"/>
          <p:nvPr/>
        </p:nvSpPr>
        <p:spPr>
          <a:xfrm>
            <a:off x="8077200" y="6248400"/>
            <a:ext cx="1905000" cy="457200"/>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42</a:t>
            </a:fld>
            <a:endParaRPr sz="1400">
              <a:solidFill>
                <a:srgbClr val="000000"/>
              </a:solidFill>
              <a:latin typeface="Arial"/>
              <a:ea typeface="Arial"/>
              <a:cs typeface="Arial"/>
              <a:sym typeface="Arial"/>
            </a:endParaRPr>
          </a:p>
        </p:txBody>
      </p:sp>
      <p:pic>
        <p:nvPicPr>
          <p:cNvPr id="524" name="Google Shape;524;p38"/>
          <p:cNvPicPr preferRelativeResize="0"/>
          <p:nvPr/>
        </p:nvPicPr>
        <p:blipFill rotWithShape="1">
          <a:blip r:embed="rId3">
            <a:alphaModFix/>
          </a:blip>
          <a:srcRect/>
          <a:stretch/>
        </p:blipFill>
        <p:spPr>
          <a:xfrm>
            <a:off x="8763000" y="838200"/>
            <a:ext cx="1676400" cy="1676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9"/>
          <p:cNvSpPr txBox="1"/>
          <p:nvPr/>
        </p:nvSpPr>
        <p:spPr>
          <a:xfrm>
            <a:off x="2209800" y="990600"/>
            <a:ext cx="7772400" cy="4114800"/>
          </a:xfrm>
          <a:prstGeom prst="rect">
            <a:avLst/>
          </a:prstGeom>
          <a:noFill/>
          <a:ln>
            <a:noFill/>
          </a:ln>
        </p:spPr>
        <p:txBody>
          <a:bodyPr spcFirstLastPara="1" wrap="square" lIns="90000" tIns="46800" rIns="90000" bIns="46800" anchor="t" anchorCtr="0">
            <a:noAutofit/>
          </a:bodyPr>
          <a:lstStyle/>
          <a:p>
            <a:pPr marL="342900" indent="-334962">
              <a:buClr>
                <a:srgbClr val="000000"/>
              </a:buClr>
              <a:buSzPts val="8000"/>
            </a:pPr>
            <a:r>
              <a:rPr lang="en-US" sz="8000">
                <a:solidFill>
                  <a:srgbClr val="000000"/>
                </a:solidFill>
                <a:latin typeface="Arial"/>
                <a:ea typeface="Arial"/>
                <a:cs typeface="Arial"/>
                <a:sym typeface="Arial"/>
              </a:rPr>
              <a:t>	So</a:t>
            </a:r>
            <a:r>
              <a:rPr lang="en-US" sz="2000">
                <a:solidFill>
                  <a:srgbClr val="000000"/>
                </a:solidFill>
                <a:latin typeface="Arial"/>
                <a:ea typeface="Arial"/>
                <a:cs typeface="Arial"/>
                <a:sym typeface="Arial"/>
              </a:rPr>
              <a:t>, if we have these protection modes, how does a process gain access to the OS? </a:t>
            </a:r>
            <a:endParaRPr sz="1400">
              <a:solidFill>
                <a:srgbClr val="000000"/>
              </a:solidFill>
              <a:latin typeface="Arial"/>
              <a:ea typeface="Arial"/>
              <a:cs typeface="Arial"/>
              <a:sym typeface="Arial"/>
            </a:endParaRPr>
          </a:p>
          <a:p>
            <a:pPr marL="342900" indent="-334962">
              <a:spcBef>
                <a:spcPts val="500"/>
              </a:spcBef>
              <a:buClr>
                <a:srgbClr val="FFFFFF"/>
              </a:buClr>
              <a:buSzPts val="2000"/>
            </a:pPr>
            <a:endParaRPr sz="2000">
              <a:solidFill>
                <a:srgbClr val="000000"/>
              </a:solidFill>
              <a:latin typeface="Arial"/>
              <a:ea typeface="Arial"/>
              <a:cs typeface="Arial"/>
              <a:sym typeface="Arial"/>
            </a:endParaRPr>
          </a:p>
          <a:p>
            <a:pPr marL="342900" indent="-334962">
              <a:spcBef>
                <a:spcPts val="500"/>
              </a:spcBef>
              <a:buClr>
                <a:srgbClr val="000000"/>
              </a:buClr>
              <a:buSzPts val="2000"/>
            </a:pPr>
            <a:r>
              <a:rPr lang="en-US" sz="2000">
                <a:solidFill>
                  <a:srgbClr val="000000"/>
                </a:solidFill>
                <a:latin typeface="Arial"/>
                <a:ea typeface="Arial"/>
                <a:cs typeface="Arial"/>
                <a:sym typeface="Arial"/>
              </a:rPr>
              <a:t>	How can a user process request an operation or function be carried out by the operating system?</a:t>
            </a:r>
            <a:endParaRPr sz="1400">
              <a:solidFill>
                <a:srgbClr val="000000"/>
              </a:solidFill>
              <a:latin typeface="Arial"/>
              <a:ea typeface="Arial"/>
              <a:cs typeface="Arial"/>
              <a:sym typeface="Arial"/>
            </a:endParaRPr>
          </a:p>
        </p:txBody>
      </p:sp>
      <p:sp>
        <p:nvSpPr>
          <p:cNvPr id="532" name="Google Shape;532;p39"/>
          <p:cNvSpPr txBox="1"/>
          <p:nvPr/>
        </p:nvSpPr>
        <p:spPr>
          <a:xfrm>
            <a:off x="8077200" y="6248400"/>
            <a:ext cx="1905000" cy="457200"/>
          </a:xfrm>
          <a:prstGeom prst="rect">
            <a:avLst/>
          </a:prstGeom>
          <a:noFill/>
          <a:ln>
            <a:noFill/>
          </a:ln>
        </p:spPr>
        <p:txBody>
          <a:bodyPr spcFirstLastPara="1" wrap="square" lIns="90000" tIns="46800" rIns="90000" bIns="46800" anchor="b" anchorCtr="0">
            <a:noAutofit/>
          </a:bodyPr>
          <a:lstStyle/>
          <a:p>
            <a:pPr>
              <a:buClr>
                <a:srgbClr val="000000"/>
              </a:buClr>
              <a:buSzPts val="2400"/>
            </a:pPr>
            <a:fld id="{00000000-1234-1234-1234-123412341234}" type="slidenum">
              <a:rPr lang="en-US" sz="2400">
                <a:solidFill>
                  <a:srgbClr val="000000"/>
                </a:solidFill>
                <a:latin typeface="Verdana"/>
                <a:ea typeface="Verdana"/>
                <a:cs typeface="Verdana"/>
                <a:sym typeface="Verdana"/>
              </a:rPr>
              <a:pPr>
                <a:buClr>
                  <a:srgbClr val="000000"/>
                </a:buClr>
                <a:buSzPts val="2400"/>
              </a:pPr>
              <a:t>43</a:t>
            </a:fld>
            <a:endParaRPr sz="140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0"/>
          <p:cNvSpPr txBox="1"/>
          <p:nvPr/>
        </p:nvSpPr>
        <p:spPr>
          <a:xfrm>
            <a:off x="2093912" y="446088"/>
            <a:ext cx="8197850" cy="752475"/>
          </a:xfrm>
          <a:prstGeom prst="rect">
            <a:avLst/>
          </a:prstGeom>
          <a:noFill/>
          <a:ln>
            <a:noFill/>
          </a:ln>
        </p:spPr>
        <p:txBody>
          <a:bodyPr spcFirstLastPara="1" wrap="square" lIns="90000" tIns="46800" rIns="90000" bIns="46800" anchor="t" anchorCtr="0">
            <a:noAutofit/>
          </a:bodyPr>
          <a:lstStyle/>
          <a:p>
            <a:pPr algn="ctr">
              <a:buClr>
                <a:srgbClr val="006633"/>
              </a:buClr>
              <a:buSzPts val="3200"/>
            </a:pPr>
            <a:r>
              <a:rPr lang="en-US" sz="3200">
                <a:solidFill>
                  <a:srgbClr val="006633"/>
                </a:solidFill>
                <a:latin typeface="Arial"/>
                <a:ea typeface="Arial"/>
                <a:cs typeface="Arial"/>
                <a:sym typeface="Arial"/>
              </a:rPr>
              <a:t>System Calls</a:t>
            </a:r>
            <a:endParaRPr sz="1400">
              <a:solidFill>
                <a:srgbClr val="000000"/>
              </a:solidFill>
              <a:latin typeface="Arial"/>
              <a:ea typeface="Arial"/>
              <a:cs typeface="Arial"/>
              <a:sym typeface="Arial"/>
            </a:endParaRPr>
          </a:p>
        </p:txBody>
      </p:sp>
      <p:sp>
        <p:nvSpPr>
          <p:cNvPr id="544" name="Google Shape;544;p40"/>
          <p:cNvSpPr txBox="1"/>
          <p:nvPr/>
        </p:nvSpPr>
        <p:spPr>
          <a:xfrm>
            <a:off x="2063750" y="1225550"/>
            <a:ext cx="7891462" cy="4641850"/>
          </a:xfrm>
          <a:prstGeom prst="rect">
            <a:avLst/>
          </a:prstGeom>
          <a:noFill/>
          <a:ln>
            <a:noFill/>
          </a:ln>
        </p:spPr>
        <p:txBody>
          <a:bodyPr spcFirstLastPara="1" wrap="square" lIns="90000" tIns="46800" rIns="90000" bIns="46800" anchor="t" anchorCtr="0">
            <a:noAutofit/>
          </a:bodyPr>
          <a:lstStyle/>
          <a:p>
            <a:pPr marL="319087" lvl="1" indent="-319087" algn="just">
              <a:buClr>
                <a:srgbClr val="000000"/>
              </a:buClr>
              <a:buSzPts val="2000"/>
              <a:buFont typeface="Noto Sans Symbols"/>
              <a:buChar char="❑"/>
            </a:pPr>
            <a:r>
              <a:rPr lang="en-US" sz="2000">
                <a:solidFill>
                  <a:srgbClr val="000000"/>
                </a:solidFill>
                <a:latin typeface="Arial"/>
                <a:ea typeface="Arial"/>
                <a:cs typeface="Arial"/>
                <a:sym typeface="Arial"/>
              </a:rPr>
              <a:t>User programs are not allowed to access system resources directly.  They must ask the OS to do that for them.</a:t>
            </a:r>
            <a:endParaRPr sz="1400">
              <a:solidFill>
                <a:srgbClr val="000000"/>
              </a:solidFill>
              <a:latin typeface="Arial"/>
              <a:ea typeface="Arial"/>
              <a:cs typeface="Arial"/>
              <a:sym typeface="Arial"/>
            </a:endParaRPr>
          </a:p>
          <a:p>
            <a:pPr marL="319087" lvl="1" indent="-319087" algn="just">
              <a:spcBef>
                <a:spcPts val="1900"/>
              </a:spcBef>
              <a:buClr>
                <a:srgbClr val="000000"/>
              </a:buClr>
              <a:buSzPts val="2000"/>
              <a:buFont typeface="Noto Sans Symbols"/>
              <a:buChar char="❑"/>
            </a:pPr>
            <a:r>
              <a:rPr lang="en-US" sz="2000">
                <a:solidFill>
                  <a:srgbClr val="000000"/>
                </a:solidFill>
                <a:latin typeface="Arial"/>
                <a:ea typeface="Arial"/>
                <a:cs typeface="Arial"/>
                <a:sym typeface="Arial"/>
              </a:rPr>
              <a:t> OS provides a set of functions that can be called by user programs to request for OS services.  These functions are called “system calls”</a:t>
            </a:r>
            <a:endParaRPr sz="1400">
              <a:solidFill>
                <a:srgbClr val="000000"/>
              </a:solidFill>
              <a:latin typeface="Arial"/>
              <a:ea typeface="Arial"/>
              <a:cs typeface="Arial"/>
              <a:sym typeface="Arial"/>
            </a:endParaRPr>
          </a:p>
          <a:p>
            <a:pPr marL="319087" indent="-319087" algn="just">
              <a:lnSpc>
                <a:spcPct val="83000"/>
              </a:lnSpc>
              <a:spcBef>
                <a:spcPts val="1900"/>
              </a:spcBef>
              <a:buClr>
                <a:srgbClr val="000000"/>
              </a:buClr>
              <a:buSzPts val="2000"/>
              <a:buFont typeface="Noto Sans Symbols"/>
              <a:buChar char="❑"/>
            </a:pPr>
            <a:r>
              <a:rPr lang="en-US" sz="2000">
                <a:solidFill>
                  <a:srgbClr val="000000"/>
                </a:solidFill>
                <a:latin typeface="Arial"/>
                <a:ea typeface="Arial"/>
                <a:cs typeface="Arial"/>
                <a:sym typeface="Arial"/>
              </a:rPr>
              <a:t>System calls run in kernel mode. </a:t>
            </a:r>
            <a:endParaRPr sz="1400">
              <a:solidFill>
                <a:srgbClr val="000000"/>
              </a:solidFill>
              <a:latin typeface="Arial"/>
              <a:ea typeface="Arial"/>
              <a:cs typeface="Arial"/>
              <a:sym typeface="Arial"/>
            </a:endParaRPr>
          </a:p>
          <a:p>
            <a:pPr marL="319087" indent="-319087" algn="just">
              <a:spcBef>
                <a:spcPts val="1900"/>
              </a:spcBef>
              <a:buClr>
                <a:srgbClr val="000000"/>
              </a:buClr>
              <a:buSzPts val="2000"/>
              <a:buFont typeface="Noto Sans Symbols"/>
              <a:buChar char="❑"/>
            </a:pPr>
            <a:r>
              <a:rPr lang="en-US" sz="2000">
                <a:solidFill>
                  <a:srgbClr val="000000"/>
                </a:solidFill>
                <a:latin typeface="Arial"/>
                <a:ea typeface="Arial"/>
                <a:cs typeface="Arial"/>
                <a:sym typeface="Arial"/>
              </a:rPr>
              <a:t> They can be called by executing a special instruction (trap or software interrupt) which causes processor to switch to the kernel mode and jump to a previously defined location in the kernel.  </a:t>
            </a:r>
            <a:endParaRPr sz="1400">
              <a:solidFill>
                <a:srgbClr val="000000"/>
              </a:solidFill>
              <a:latin typeface="Arial"/>
              <a:ea typeface="Arial"/>
              <a:cs typeface="Arial"/>
              <a:sym typeface="Arial"/>
            </a:endParaRPr>
          </a:p>
          <a:p>
            <a:pPr marL="319087" indent="-319087" algn="just">
              <a:spcBef>
                <a:spcPts val="1900"/>
              </a:spcBef>
              <a:buClr>
                <a:srgbClr val="000000"/>
              </a:buClr>
              <a:buSzPts val="2000"/>
              <a:buFont typeface="Noto Sans Symbols"/>
              <a:buChar char="❑"/>
            </a:pPr>
            <a:r>
              <a:rPr lang="en-US" sz="2000">
                <a:solidFill>
                  <a:srgbClr val="000000"/>
                </a:solidFill>
                <a:latin typeface="Arial"/>
                <a:ea typeface="Arial"/>
                <a:cs typeface="Arial"/>
                <a:sym typeface="Arial"/>
              </a:rPr>
              <a:t> When the system call finishes, processor returns to the user program and runs in user mode.</a:t>
            </a:r>
            <a:endParaRPr sz="1400">
              <a:solidFill>
                <a:srgbClr val="000000"/>
              </a:solidFill>
              <a:latin typeface="Arial"/>
              <a:ea typeface="Arial"/>
              <a:cs typeface="Arial"/>
              <a:sym typeface="Arial"/>
            </a:endParaRPr>
          </a:p>
        </p:txBody>
      </p:sp>
      <p:sp>
        <p:nvSpPr>
          <p:cNvPr id="545" name="Google Shape;545;p40"/>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44</a:t>
            </a:fld>
            <a:endParaRPr sz="14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1"/>
          <p:cNvSpPr txBox="1"/>
          <p:nvPr/>
        </p:nvSpPr>
        <p:spPr>
          <a:xfrm>
            <a:off x="2093912" y="446088"/>
            <a:ext cx="8183562" cy="644525"/>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Dual Mode Operation</a:t>
            </a:r>
            <a:endParaRPr sz="1400">
              <a:solidFill>
                <a:srgbClr val="000000"/>
              </a:solidFill>
              <a:latin typeface="Arial"/>
              <a:ea typeface="Arial"/>
              <a:cs typeface="Arial"/>
              <a:sym typeface="Arial"/>
            </a:endParaRPr>
          </a:p>
        </p:txBody>
      </p:sp>
      <p:pic>
        <p:nvPicPr>
          <p:cNvPr id="553" name="Google Shape;553;p41"/>
          <p:cNvPicPr preferRelativeResize="0"/>
          <p:nvPr/>
        </p:nvPicPr>
        <p:blipFill rotWithShape="1">
          <a:blip r:embed="rId3">
            <a:alphaModFix/>
          </a:blip>
          <a:srcRect/>
          <a:stretch/>
        </p:blipFill>
        <p:spPr>
          <a:xfrm>
            <a:off x="2438401" y="1752601"/>
            <a:ext cx="7602537" cy="2346325"/>
          </a:xfrm>
          <a:prstGeom prst="rect">
            <a:avLst/>
          </a:prstGeom>
          <a:noFill/>
          <a:ln>
            <a:noFill/>
          </a:ln>
        </p:spPr>
      </p:pic>
      <p:sp>
        <p:nvSpPr>
          <p:cNvPr id="554" name="Google Shape;554;p41"/>
          <p:cNvSpPr txBox="1"/>
          <p:nvPr/>
        </p:nvSpPr>
        <p:spPr>
          <a:xfrm>
            <a:off x="1981200" y="5562601"/>
            <a:ext cx="7086600" cy="460375"/>
          </a:xfrm>
          <a:prstGeom prst="rect">
            <a:avLst/>
          </a:prstGeom>
          <a:noFill/>
          <a:ln>
            <a:noFill/>
          </a:ln>
        </p:spPr>
        <p:txBody>
          <a:bodyPr spcFirstLastPara="1" wrap="square" lIns="90000" tIns="46800" rIns="90000" bIns="46800" anchor="t" anchorCtr="0">
            <a:noAutofit/>
          </a:bodyPr>
          <a:lstStyle/>
          <a:p>
            <a:pPr>
              <a:buClr>
                <a:srgbClr val="000000"/>
              </a:buClr>
              <a:buSzPts val="2400"/>
            </a:pPr>
            <a:r>
              <a:rPr lang="en-US" sz="2400">
                <a:solidFill>
                  <a:srgbClr val="000000"/>
                </a:solidFill>
                <a:latin typeface="Verdana"/>
                <a:ea typeface="Verdana"/>
                <a:cs typeface="Verdana"/>
                <a:sym typeface="Verdana"/>
              </a:rPr>
              <a:t>Kernel mode is also called Supervisor mode</a:t>
            </a:r>
            <a:endParaRPr sz="1400">
              <a:solidFill>
                <a:srgbClr val="000000"/>
              </a:solidFill>
              <a:latin typeface="Arial"/>
              <a:ea typeface="Arial"/>
              <a:cs typeface="Arial"/>
              <a:sym typeface="Arial"/>
            </a:endParaRPr>
          </a:p>
        </p:txBody>
      </p:sp>
      <p:sp>
        <p:nvSpPr>
          <p:cNvPr id="555" name="Google Shape;555;p41"/>
          <p:cNvSpPr txBox="1"/>
          <p:nvPr/>
        </p:nvSpPr>
        <p:spPr>
          <a:xfrm>
            <a:off x="2057400" y="4495801"/>
            <a:ext cx="8001000" cy="460375"/>
          </a:xfrm>
          <a:prstGeom prst="rect">
            <a:avLst/>
          </a:prstGeom>
          <a:noFill/>
          <a:ln>
            <a:noFill/>
          </a:ln>
        </p:spPr>
        <p:txBody>
          <a:bodyPr spcFirstLastPara="1" wrap="square" lIns="90000" tIns="46800" rIns="90000" bIns="46800" anchor="t" anchorCtr="0">
            <a:noAutofit/>
          </a:bodyPr>
          <a:lstStyle/>
          <a:p>
            <a:pPr>
              <a:buClr>
                <a:srgbClr val="000000"/>
              </a:buClr>
              <a:buSzPts val="2400"/>
            </a:pPr>
            <a:r>
              <a:rPr lang="en-US" sz="2400">
                <a:solidFill>
                  <a:srgbClr val="000000"/>
                </a:solidFill>
                <a:latin typeface="Verdana"/>
                <a:ea typeface="Verdana"/>
                <a:cs typeface="Verdana"/>
                <a:sym typeface="Verdana"/>
              </a:rPr>
              <a:t>Figure : Transition from User to Kernel Mode</a:t>
            </a:r>
            <a:endParaRPr sz="14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2"/>
          <p:cNvSpPr txBox="1"/>
          <p:nvPr/>
        </p:nvSpPr>
        <p:spPr>
          <a:xfrm>
            <a:off x="1993900" y="312737"/>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System Calls</a:t>
            </a:r>
            <a:endParaRPr sz="1400">
              <a:solidFill>
                <a:srgbClr val="000000"/>
              </a:solidFill>
              <a:latin typeface="Arial"/>
              <a:ea typeface="Arial"/>
              <a:cs typeface="Arial"/>
              <a:sym typeface="Arial"/>
            </a:endParaRPr>
          </a:p>
        </p:txBody>
      </p:sp>
      <p:sp>
        <p:nvSpPr>
          <p:cNvPr id="570" name="Google Shape;570;p42"/>
          <p:cNvSpPr txBox="1"/>
          <p:nvPr/>
        </p:nvSpPr>
        <p:spPr>
          <a:xfrm>
            <a:off x="1971675" y="863600"/>
            <a:ext cx="8229600" cy="5543550"/>
          </a:xfrm>
          <a:prstGeom prst="rect">
            <a:avLst/>
          </a:prstGeom>
          <a:noFill/>
          <a:ln>
            <a:noFill/>
          </a:ln>
        </p:spPr>
        <p:txBody>
          <a:bodyPr spcFirstLastPara="1" wrap="square" lIns="90000" tIns="46800" rIns="90000" bIns="46800" anchor="t" anchorCtr="0">
            <a:noAutofit/>
          </a:bodyPr>
          <a:lstStyle/>
          <a:p>
            <a:pPr marL="288925" indent="-288925" algn="just">
              <a:lnSpc>
                <a:spcPct val="150000"/>
              </a:lnSpc>
              <a:buClr>
                <a:srgbClr val="CC9900"/>
              </a:buClr>
              <a:buSzPts val="1800"/>
              <a:buFont typeface="Noto Sans Symbols"/>
              <a:buChar char="■"/>
            </a:pPr>
            <a:r>
              <a:rPr lang="en-US">
                <a:solidFill>
                  <a:srgbClr val="000000"/>
                </a:solidFill>
                <a:latin typeface="Arial"/>
                <a:ea typeface="Arial"/>
                <a:cs typeface="Arial"/>
                <a:sym typeface="Arial"/>
              </a:rPr>
              <a:t>System calls provide the interface between a running program and the operating system.</a:t>
            </a:r>
            <a:endParaRPr sz="1400">
              <a:solidFill>
                <a:srgbClr val="000000"/>
              </a:solidFill>
              <a:latin typeface="Arial"/>
              <a:ea typeface="Arial"/>
              <a:cs typeface="Arial"/>
              <a:sym typeface="Arial"/>
            </a:endParaRPr>
          </a:p>
          <a:p>
            <a:pPr marL="288925" indent="-288925" algn="just">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Generally available as assembly-language instructions.</a:t>
            </a:r>
            <a:endParaRPr sz="1400">
              <a:solidFill>
                <a:srgbClr val="000000"/>
              </a:solidFill>
              <a:latin typeface="Arial"/>
              <a:ea typeface="Arial"/>
              <a:cs typeface="Arial"/>
              <a:sym typeface="Arial"/>
            </a:endParaRPr>
          </a:p>
          <a:p>
            <a:pPr marL="288925" indent="-288925" algn="just">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Languages defined to replace assembly language for systems programming allow system calls to be made directly (e.g., C, C++)</a:t>
            </a:r>
            <a:endParaRPr sz="1400">
              <a:solidFill>
                <a:srgbClr val="000000"/>
              </a:solidFill>
              <a:latin typeface="Arial"/>
              <a:ea typeface="Arial"/>
              <a:cs typeface="Arial"/>
              <a:sym typeface="Arial"/>
            </a:endParaRPr>
          </a:p>
          <a:p>
            <a:pPr marL="288925" indent="-288925" algn="just">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Mostly accessed by programs via a high-level </a:t>
            </a:r>
            <a:r>
              <a:rPr lang="en-US">
                <a:solidFill>
                  <a:srgbClr val="3366FF"/>
                </a:solidFill>
                <a:latin typeface="Arial"/>
                <a:ea typeface="Arial"/>
                <a:cs typeface="Arial"/>
                <a:sym typeface="Arial"/>
              </a:rPr>
              <a:t>Application Program Interface (API) </a:t>
            </a:r>
            <a:r>
              <a:rPr lang="en-US">
                <a:solidFill>
                  <a:srgbClr val="000000"/>
                </a:solidFill>
                <a:latin typeface="Arial"/>
                <a:ea typeface="Arial"/>
                <a:cs typeface="Arial"/>
                <a:sym typeface="Arial"/>
              </a:rPr>
              <a:t>rather than direct system call use.</a:t>
            </a:r>
            <a:endParaRPr sz="1400">
              <a:solidFill>
                <a:srgbClr val="000000"/>
              </a:solidFill>
              <a:latin typeface="Arial"/>
              <a:ea typeface="Arial"/>
              <a:cs typeface="Arial"/>
              <a:sym typeface="Arial"/>
            </a:endParaRPr>
          </a:p>
          <a:p>
            <a:pPr marL="288925" indent="-288925" algn="just">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Three most common APIs are Win32 API for Windows, POSIX API for POSIX-based systems (including virtually all versions of UNIX, Linux, and Mac OS X), and Java API for the Java virtual machine (JVM)</a:t>
            </a:r>
            <a:endParaRPr sz="1400">
              <a:solidFill>
                <a:srgbClr val="000000"/>
              </a:solidFill>
              <a:latin typeface="Arial"/>
              <a:ea typeface="Arial"/>
              <a:cs typeface="Arial"/>
              <a:sym typeface="Arial"/>
            </a:endParaRPr>
          </a:p>
          <a:p>
            <a:pPr marL="288925" indent="-288925" algn="just">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Why use APIs rather than system calls?</a:t>
            </a:r>
            <a:endParaRPr sz="1400">
              <a:solidFill>
                <a:srgbClr val="000000"/>
              </a:solidFill>
              <a:latin typeface="Arial"/>
              <a:ea typeface="Arial"/>
              <a:cs typeface="Arial"/>
              <a:sym typeface="Arial"/>
            </a:endParaRPr>
          </a:p>
        </p:txBody>
      </p:sp>
      <p:sp>
        <p:nvSpPr>
          <p:cNvPr id="571" name="Google Shape;571;p42"/>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46</a:t>
            </a:fld>
            <a:endParaRPr sz="14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3"/>
          <p:cNvSpPr txBox="1"/>
          <p:nvPr/>
        </p:nvSpPr>
        <p:spPr>
          <a:xfrm>
            <a:off x="1993900" y="298450"/>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Example of System Calls</a:t>
            </a:r>
            <a:endParaRPr sz="1400">
              <a:solidFill>
                <a:srgbClr val="000000"/>
              </a:solidFill>
              <a:latin typeface="Arial"/>
              <a:ea typeface="Arial"/>
              <a:cs typeface="Arial"/>
              <a:sym typeface="Arial"/>
            </a:endParaRPr>
          </a:p>
        </p:txBody>
      </p:sp>
      <p:sp>
        <p:nvSpPr>
          <p:cNvPr id="586" name="Google Shape;586;p43"/>
          <p:cNvSpPr txBox="1"/>
          <p:nvPr/>
        </p:nvSpPr>
        <p:spPr>
          <a:xfrm>
            <a:off x="2014537" y="941388"/>
            <a:ext cx="8229600" cy="534987"/>
          </a:xfrm>
          <a:prstGeom prst="rect">
            <a:avLst/>
          </a:prstGeom>
          <a:noFill/>
          <a:ln>
            <a:noFill/>
          </a:ln>
        </p:spPr>
        <p:txBody>
          <a:bodyPr spcFirstLastPara="1" wrap="square" lIns="90000" tIns="46800" rIns="90000" bIns="46800" anchor="t" anchorCtr="0">
            <a:noAutofit/>
          </a:bodyPr>
          <a:lstStyle/>
          <a:p>
            <a:pPr marL="288925" indent="-288925">
              <a:buClr>
                <a:srgbClr val="CC9900"/>
              </a:buClr>
              <a:buSzPts val="2000"/>
              <a:buFont typeface="Noto Sans Symbols"/>
              <a:buChar char="■"/>
            </a:pPr>
            <a:r>
              <a:rPr lang="en-US" sz="2000">
                <a:solidFill>
                  <a:srgbClr val="000000"/>
                </a:solidFill>
                <a:latin typeface="Arial"/>
                <a:ea typeface="Arial"/>
                <a:cs typeface="Arial"/>
                <a:sym typeface="Arial"/>
              </a:rPr>
              <a:t>System call sequence to copy the contents of one file to another file</a:t>
            </a:r>
            <a:endParaRPr sz="1400">
              <a:solidFill>
                <a:srgbClr val="000000"/>
              </a:solidFill>
              <a:latin typeface="Arial"/>
              <a:ea typeface="Arial"/>
              <a:cs typeface="Arial"/>
              <a:sym typeface="Arial"/>
            </a:endParaRPr>
          </a:p>
        </p:txBody>
      </p:sp>
      <p:pic>
        <p:nvPicPr>
          <p:cNvPr id="587" name="Google Shape;587;p43"/>
          <p:cNvPicPr preferRelativeResize="0"/>
          <p:nvPr/>
        </p:nvPicPr>
        <p:blipFill rotWithShape="1">
          <a:blip r:embed="rId3">
            <a:alphaModFix/>
          </a:blip>
          <a:srcRect/>
          <a:stretch/>
        </p:blipFill>
        <p:spPr>
          <a:xfrm>
            <a:off x="2982912" y="1836737"/>
            <a:ext cx="5937250" cy="4017962"/>
          </a:xfrm>
          <a:prstGeom prst="rect">
            <a:avLst/>
          </a:prstGeom>
          <a:noFill/>
          <a:ln>
            <a:noFill/>
          </a:ln>
        </p:spPr>
      </p:pic>
      <p:sp>
        <p:nvSpPr>
          <p:cNvPr id="588" name="Google Shape;588;p43"/>
          <p:cNvSpPr txBox="1"/>
          <p:nvPr/>
        </p:nvSpPr>
        <p:spPr>
          <a:xfrm>
            <a:off x="2743200" y="5943601"/>
            <a:ext cx="5943600" cy="460375"/>
          </a:xfrm>
          <a:prstGeom prst="rect">
            <a:avLst/>
          </a:prstGeom>
          <a:noFill/>
          <a:ln>
            <a:noFill/>
          </a:ln>
        </p:spPr>
        <p:txBody>
          <a:bodyPr spcFirstLastPara="1" wrap="square" lIns="90000" tIns="46800" rIns="90000" bIns="46800" anchor="t" anchorCtr="0">
            <a:noAutofit/>
          </a:bodyPr>
          <a:lstStyle/>
          <a:p>
            <a:pPr>
              <a:buClr>
                <a:srgbClr val="000000"/>
              </a:buClr>
              <a:buSzPts val="2400"/>
            </a:pPr>
            <a:r>
              <a:rPr lang="en-US" sz="2400">
                <a:solidFill>
                  <a:srgbClr val="000000"/>
                </a:solidFill>
                <a:latin typeface="Verdana"/>
                <a:ea typeface="Verdana"/>
                <a:cs typeface="Verdana"/>
                <a:sym typeface="Verdana"/>
              </a:rPr>
              <a:t>How system calls are used </a:t>
            </a:r>
            <a:endParaRPr sz="1400">
              <a:solidFill>
                <a:srgbClr val="000000"/>
              </a:solidFill>
              <a:latin typeface="Arial"/>
              <a:ea typeface="Arial"/>
              <a:cs typeface="Arial"/>
              <a:sym typeface="Arial"/>
            </a:endParaRPr>
          </a:p>
        </p:txBody>
      </p:sp>
      <p:sp>
        <p:nvSpPr>
          <p:cNvPr id="589" name="Google Shape;589;p43"/>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47</a:t>
            </a:fld>
            <a:endParaRPr sz="14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4"/>
          <p:cNvSpPr txBox="1"/>
          <p:nvPr/>
        </p:nvSpPr>
        <p:spPr>
          <a:xfrm>
            <a:off x="2093913" y="446087"/>
            <a:ext cx="8186737" cy="647700"/>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API</a:t>
            </a:r>
            <a:endParaRPr sz="1400">
              <a:solidFill>
                <a:srgbClr val="000000"/>
              </a:solidFill>
              <a:latin typeface="Arial"/>
              <a:ea typeface="Arial"/>
              <a:cs typeface="Arial"/>
              <a:sym typeface="Arial"/>
            </a:endParaRPr>
          </a:p>
        </p:txBody>
      </p:sp>
      <p:sp>
        <p:nvSpPr>
          <p:cNvPr id="599" name="Google Shape;599;p44"/>
          <p:cNvSpPr/>
          <p:nvPr/>
        </p:nvSpPr>
        <p:spPr>
          <a:xfrm>
            <a:off x="8077201" y="6199188"/>
            <a:ext cx="2090737" cy="458787"/>
          </a:xfrm>
          <a:prstGeom prst="rect">
            <a:avLst/>
          </a:prstGeom>
          <a:noFill/>
          <a:ln>
            <a:noFill/>
          </a:ln>
        </p:spPr>
        <p:txBody>
          <a:bodyPr spcFirstLastPara="1" wrap="square" lIns="91425" tIns="45700" rIns="91425" bIns="45700" anchor="ctr" anchorCtr="0">
            <a:noAutofit/>
          </a:bodyPr>
          <a:lstStyle/>
          <a:p>
            <a:pPr>
              <a:buClr>
                <a:srgbClr val="000000"/>
              </a:buClr>
              <a:buSzPts val="2400"/>
            </a:pPr>
            <a:endParaRPr sz="2400">
              <a:solidFill>
                <a:srgbClr val="FFFFFF"/>
              </a:solidFill>
              <a:latin typeface="Verdana"/>
              <a:ea typeface="Verdana"/>
              <a:cs typeface="Verdana"/>
              <a:sym typeface="Verdana"/>
            </a:endParaRPr>
          </a:p>
        </p:txBody>
      </p:sp>
      <p:sp>
        <p:nvSpPr>
          <p:cNvPr id="600" name="Google Shape;600;p44"/>
          <p:cNvSpPr txBox="1"/>
          <p:nvPr/>
        </p:nvSpPr>
        <p:spPr>
          <a:xfrm>
            <a:off x="1757363" y="1149350"/>
            <a:ext cx="8186737" cy="4487862"/>
          </a:xfrm>
          <a:prstGeom prst="rect">
            <a:avLst/>
          </a:prstGeom>
          <a:noFill/>
          <a:ln>
            <a:noFill/>
          </a:ln>
        </p:spPr>
        <p:txBody>
          <a:bodyPr spcFirstLastPara="1" wrap="square" lIns="90000" tIns="46800" rIns="90000" bIns="46800" anchor="t" anchorCtr="0">
            <a:noAutofit/>
          </a:bodyPr>
          <a:lstStyle/>
          <a:p>
            <a:pPr marL="331787" indent="-331787" algn="just">
              <a:buClr>
                <a:srgbClr val="000000"/>
              </a:buClr>
              <a:buSzPts val="2400"/>
              <a:buFont typeface="Times New Roman"/>
              <a:buChar char="•"/>
            </a:pPr>
            <a:r>
              <a:rPr lang="en-US" sz="2400">
                <a:solidFill>
                  <a:srgbClr val="000000"/>
                </a:solidFill>
                <a:latin typeface="Arial"/>
                <a:ea typeface="Arial"/>
                <a:cs typeface="Arial"/>
                <a:sym typeface="Arial"/>
              </a:rPr>
              <a:t>An API is a set of functions provided by an operating system or other system software. </a:t>
            </a:r>
            <a:endParaRPr sz="1400">
              <a:solidFill>
                <a:srgbClr val="000000"/>
              </a:solidFill>
              <a:latin typeface="Arial"/>
              <a:ea typeface="Arial"/>
              <a:cs typeface="Arial"/>
              <a:sym typeface="Arial"/>
            </a:endParaRPr>
          </a:p>
          <a:p>
            <a:pPr marL="331787" indent="-331787" algn="just">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An application program calls the functions to request the services. </a:t>
            </a:r>
            <a:endParaRPr sz="1400">
              <a:solidFill>
                <a:srgbClr val="000000"/>
              </a:solidFill>
              <a:latin typeface="Arial"/>
              <a:ea typeface="Arial"/>
              <a:cs typeface="Arial"/>
              <a:sym typeface="Arial"/>
            </a:endParaRPr>
          </a:p>
          <a:p>
            <a:pPr marL="331787" indent="-331787" algn="just">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An API clearly defines how to call functions and what the results are. (API is specification, not implementation)</a:t>
            </a:r>
            <a:endParaRPr sz="1400">
              <a:solidFill>
                <a:srgbClr val="000000"/>
              </a:solidFill>
              <a:latin typeface="Arial"/>
              <a:ea typeface="Arial"/>
              <a:cs typeface="Arial"/>
              <a:sym typeface="Arial"/>
            </a:endParaRPr>
          </a:p>
          <a:p>
            <a:pPr marL="331787" indent="-331787" algn="just">
              <a:spcBef>
                <a:spcPts val="500"/>
              </a:spcBef>
              <a:buClr>
                <a:srgbClr val="000000"/>
              </a:buClr>
              <a:buSzPts val="2400"/>
              <a:buFont typeface="Times New Roman"/>
              <a:buChar char="•"/>
            </a:pPr>
            <a:r>
              <a:rPr lang="en-US" sz="2400">
                <a:solidFill>
                  <a:srgbClr val="000000"/>
                </a:solidFill>
                <a:latin typeface="Arial"/>
                <a:ea typeface="Arial"/>
                <a:cs typeface="Arial"/>
                <a:sym typeface="Arial"/>
              </a:rPr>
              <a:t>Examples: APIs for file system, graphics user interface, networking, etc</a:t>
            </a:r>
            <a:endParaRPr sz="1400">
              <a:solidFill>
                <a:srgbClr val="000000"/>
              </a:solidFill>
              <a:latin typeface="Arial"/>
              <a:ea typeface="Arial"/>
              <a:cs typeface="Arial"/>
              <a:sym typeface="Arial"/>
            </a:endParaRPr>
          </a:p>
        </p:txBody>
      </p:sp>
      <p:sp>
        <p:nvSpPr>
          <p:cNvPr id="601" name="Google Shape;601;p44"/>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48</a:t>
            </a:fld>
            <a:endParaRPr sz="1400">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5"/>
          <p:cNvSpPr txBox="1"/>
          <p:nvPr/>
        </p:nvSpPr>
        <p:spPr>
          <a:xfrm>
            <a:off x="2093913" y="446087"/>
            <a:ext cx="8213725" cy="677862"/>
          </a:xfrm>
          <a:prstGeom prst="rect">
            <a:avLst/>
          </a:prstGeom>
          <a:noFill/>
          <a:ln>
            <a:noFill/>
          </a:ln>
        </p:spPr>
        <p:txBody>
          <a:bodyPr spcFirstLastPara="1" wrap="square" lIns="90000" tIns="46800" rIns="90000" bIns="46800" anchor="t" anchorCtr="0">
            <a:noAutofit/>
          </a:bodyPr>
          <a:lstStyle/>
          <a:p>
            <a:pPr>
              <a:buClr>
                <a:srgbClr val="006633"/>
              </a:buClr>
              <a:buSzPts val="3200"/>
            </a:pPr>
            <a:r>
              <a:rPr lang="en-US" sz="3200">
                <a:solidFill>
                  <a:srgbClr val="006633"/>
                </a:solidFill>
                <a:latin typeface="Arial"/>
                <a:ea typeface="Arial"/>
                <a:cs typeface="Arial"/>
                <a:sym typeface="Arial"/>
              </a:rPr>
              <a:t>Advantages of using APIs</a:t>
            </a:r>
            <a:endParaRPr sz="1400">
              <a:solidFill>
                <a:srgbClr val="000000"/>
              </a:solidFill>
              <a:latin typeface="Arial"/>
              <a:ea typeface="Arial"/>
              <a:cs typeface="Arial"/>
              <a:sym typeface="Arial"/>
            </a:endParaRPr>
          </a:p>
        </p:txBody>
      </p:sp>
      <p:sp>
        <p:nvSpPr>
          <p:cNvPr id="614" name="Google Shape;614;p45"/>
          <p:cNvSpPr txBox="1"/>
          <p:nvPr/>
        </p:nvSpPr>
        <p:spPr>
          <a:xfrm>
            <a:off x="2209801" y="1193800"/>
            <a:ext cx="7761287" cy="4424362"/>
          </a:xfrm>
          <a:prstGeom prst="rect">
            <a:avLst/>
          </a:prstGeom>
          <a:noFill/>
          <a:ln>
            <a:noFill/>
          </a:ln>
        </p:spPr>
        <p:txBody>
          <a:bodyPr spcFirstLastPara="1" wrap="square" lIns="0" tIns="0" rIns="0" bIns="0" anchor="ctr" anchorCtr="0">
            <a:noAutofit/>
          </a:bodyPr>
          <a:lstStyle/>
          <a:p>
            <a:pPr marL="342900" indent="-306387" algn="just">
              <a:buClr>
                <a:srgbClr val="000000"/>
              </a:buClr>
              <a:buSzPts val="3200"/>
            </a:pPr>
            <a:r>
              <a:rPr lang="en-US" sz="3200">
                <a:solidFill>
                  <a:srgbClr val="000000"/>
                </a:solidFill>
                <a:latin typeface="Times New Roman"/>
                <a:ea typeface="Times New Roman"/>
                <a:cs typeface="Times New Roman"/>
                <a:sym typeface="Times New Roman"/>
              </a:rPr>
              <a:t>1.  </a:t>
            </a:r>
            <a:r>
              <a:rPr lang="en-US" sz="2800">
                <a:solidFill>
                  <a:srgbClr val="000000"/>
                </a:solidFill>
                <a:latin typeface="Times New Roman"/>
                <a:ea typeface="Times New Roman"/>
                <a:cs typeface="Times New Roman"/>
                <a:sym typeface="Times New Roman"/>
              </a:rPr>
              <a:t>Portability: </a:t>
            </a:r>
            <a:r>
              <a:rPr lang="en-US" sz="2400">
                <a:solidFill>
                  <a:srgbClr val="000000"/>
                </a:solidFill>
                <a:latin typeface="Times New Roman"/>
                <a:ea typeface="Times New Roman"/>
                <a:cs typeface="Times New Roman"/>
                <a:sym typeface="Times New Roman"/>
              </a:rPr>
              <a:t>User programs that follow the API’s definition are portable.</a:t>
            </a:r>
            <a:endParaRPr sz="1400">
              <a:solidFill>
                <a:srgbClr val="000000"/>
              </a:solidFill>
              <a:latin typeface="Arial"/>
              <a:ea typeface="Arial"/>
              <a:cs typeface="Arial"/>
              <a:sym typeface="Arial"/>
            </a:endParaRPr>
          </a:p>
          <a:p>
            <a:pPr marL="342900" indent="-306387" algn="just">
              <a:spcBef>
                <a:spcPts val="500"/>
              </a:spcBef>
              <a:buClr>
                <a:srgbClr val="000000"/>
              </a:buClr>
              <a:buSzPts val="2800"/>
            </a:pPr>
            <a:r>
              <a:rPr lang="en-US" sz="2800">
                <a:solidFill>
                  <a:srgbClr val="000000"/>
                </a:solidFill>
                <a:latin typeface="Times New Roman"/>
                <a:ea typeface="Times New Roman"/>
                <a:cs typeface="Times New Roman"/>
                <a:sym typeface="Times New Roman"/>
              </a:rPr>
              <a:t>2.  An API can provide a common interface for different implementations of a service. </a:t>
            </a:r>
            <a:endParaRPr sz="1400">
              <a:solidFill>
                <a:srgbClr val="000000"/>
              </a:solidFill>
              <a:latin typeface="Arial"/>
              <a:ea typeface="Arial"/>
              <a:cs typeface="Arial"/>
              <a:sym typeface="Arial"/>
            </a:endParaRPr>
          </a:p>
          <a:p>
            <a:pPr marL="342900" indent="-306387" algn="just">
              <a:spcBef>
                <a:spcPts val="500"/>
              </a:spcBef>
              <a:buClr>
                <a:srgbClr val="000000"/>
              </a:buClr>
              <a:buSzPts val="2400"/>
            </a:pPr>
            <a:r>
              <a:rPr lang="en-US" sz="2400">
                <a:solidFill>
                  <a:srgbClr val="000000"/>
                </a:solidFill>
                <a:latin typeface="Times New Roman"/>
                <a:ea typeface="Times New Roman"/>
                <a:cs typeface="Times New Roman"/>
                <a:sym typeface="Times New Roman"/>
              </a:rPr>
              <a:t> 	For example, the UNIX file system API is the same for all kinds of devices.</a:t>
            </a:r>
            <a:endParaRPr sz="1400">
              <a:solidFill>
                <a:srgbClr val="000000"/>
              </a:solidFill>
              <a:latin typeface="Arial"/>
              <a:ea typeface="Arial"/>
              <a:cs typeface="Arial"/>
              <a:sym typeface="Arial"/>
            </a:endParaRPr>
          </a:p>
          <a:p>
            <a:pPr marL="342900" indent="-306387" algn="just">
              <a:spcBef>
                <a:spcPts val="500"/>
              </a:spcBef>
              <a:buClr>
                <a:srgbClr val="000000"/>
              </a:buClr>
              <a:buSzPts val="2400"/>
            </a:pPr>
            <a:r>
              <a:rPr lang="en-US" sz="2400">
                <a:solidFill>
                  <a:srgbClr val="000000"/>
                </a:solidFill>
                <a:latin typeface="Times New Roman"/>
                <a:ea typeface="Times New Roman"/>
                <a:cs typeface="Times New Roman"/>
                <a:sym typeface="Times New Roman"/>
              </a:rPr>
              <a:t>3.</a:t>
            </a:r>
            <a:r>
              <a:rPr lang="en-US" sz="2800">
                <a:solidFill>
                  <a:srgbClr val="000000"/>
                </a:solidFill>
                <a:latin typeface="Times New Roman"/>
                <a:ea typeface="Times New Roman"/>
                <a:cs typeface="Times New Roman"/>
                <a:sym typeface="Times New Roman"/>
              </a:rPr>
              <a:t> Using an API allows upgrading system software without changing user programs</a:t>
            </a:r>
            <a:endParaRPr sz="1400">
              <a:solidFill>
                <a:srgbClr val="000000"/>
              </a:solidFill>
              <a:latin typeface="Arial"/>
              <a:ea typeface="Arial"/>
              <a:cs typeface="Arial"/>
              <a:sym typeface="Arial"/>
            </a:endParaRPr>
          </a:p>
          <a:p>
            <a:pPr marL="342900" indent="-306387" algn="just">
              <a:spcBef>
                <a:spcPts val="500"/>
              </a:spcBef>
              <a:buClr>
                <a:srgbClr val="000000"/>
              </a:buClr>
              <a:buSzPts val="2800"/>
            </a:pPr>
            <a:r>
              <a:rPr lang="en-US" sz="2800">
                <a:solidFill>
                  <a:srgbClr val="000000"/>
                </a:solidFill>
                <a:latin typeface="Times New Roman"/>
                <a:ea typeface="Times New Roman"/>
                <a:cs typeface="Times New Roman"/>
                <a:sym typeface="Times New Roman"/>
              </a:rPr>
              <a:t>4. APIs are faster than system call as there is no need of mode switch.</a:t>
            </a:r>
            <a:endParaRPr sz="1400">
              <a:solidFill>
                <a:srgbClr val="000000"/>
              </a:solidFill>
              <a:latin typeface="Arial"/>
              <a:ea typeface="Arial"/>
              <a:cs typeface="Arial"/>
              <a:sym typeface="Arial"/>
            </a:endParaRPr>
          </a:p>
        </p:txBody>
      </p:sp>
      <p:sp>
        <p:nvSpPr>
          <p:cNvPr id="615" name="Google Shape;615;p45"/>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49</a:t>
            </a:fld>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928"/>
            <a:ext cx="8229600" cy="678873"/>
          </a:xfrm>
        </p:spPr>
        <p:txBody>
          <a:bodyPr>
            <a:noAutofit/>
          </a:bodyPr>
          <a:lstStyle/>
          <a:p>
            <a:pPr>
              <a:lnSpc>
                <a:spcPct val="150000"/>
              </a:lnSpc>
            </a:pPr>
            <a:r>
              <a:rPr lang="en-US" sz="3200" dirty="0">
                <a:solidFill>
                  <a:srgbClr val="0070C0"/>
                </a:solidFill>
                <a:latin typeface="+mn-lt"/>
                <a:ea typeface="Verdana" pitchFamily="34" charset="0"/>
                <a:cs typeface="Verdana" pitchFamily="34" charset="0"/>
              </a:rPr>
              <a:t>   Our - </a:t>
            </a:r>
            <a:r>
              <a:rPr lang="en-US" sz="3200" dirty="0">
                <a:solidFill>
                  <a:srgbClr val="0070C0"/>
                </a:solidFill>
                <a:ea typeface="Verdana" pitchFamily="34" charset="0"/>
                <a:cs typeface="Verdana" pitchFamily="34" charset="0"/>
              </a:rPr>
              <a:t>Programme Education Objectives [PEOs]</a:t>
            </a:r>
            <a:r>
              <a:rPr lang="en-US" sz="3200" b="1" dirty="0">
                <a:latin typeface="+mn-lt"/>
                <a:ea typeface="Verdana" pitchFamily="34" charset="0"/>
                <a:cs typeface="Verdana" pitchFamily="34" charset="0"/>
              </a:rPr>
              <a:t> </a:t>
            </a:r>
            <a:endParaRPr lang="en-US" sz="3600" dirty="0">
              <a:solidFill>
                <a:srgbClr val="0070C0"/>
              </a:solidFill>
              <a:latin typeface="+mn-lt"/>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Table 5"/>
          <p:cNvGraphicFramePr>
            <a:graphicFrameLocks noGrp="1"/>
          </p:cNvGraphicFramePr>
          <p:nvPr/>
        </p:nvGraphicFramePr>
        <p:xfrm>
          <a:off x="2209800" y="914400"/>
          <a:ext cx="8305800" cy="5646402"/>
        </p:xfrm>
        <a:graphic>
          <a:graphicData uri="http://schemas.openxmlformats.org/drawingml/2006/table">
            <a:tbl>
              <a:tblPr firstRow="1" bandRow="1">
                <a:tableStyleId>{5C22544A-7EE6-4342-B048-85BDC9FD1C3A}</a:tableStyleId>
              </a:tblPr>
              <a:tblGrid>
                <a:gridCol w="705209">
                  <a:extLst>
                    <a:ext uri="{9D8B030D-6E8A-4147-A177-3AD203B41FA5}">
                      <a16:colId xmlns:a16="http://schemas.microsoft.com/office/drawing/2014/main" val="20000"/>
                    </a:ext>
                  </a:extLst>
                </a:gridCol>
                <a:gridCol w="1561480">
                  <a:extLst>
                    <a:ext uri="{9D8B030D-6E8A-4147-A177-3AD203B41FA5}">
                      <a16:colId xmlns:a16="http://schemas.microsoft.com/office/drawing/2014/main" val="20001"/>
                    </a:ext>
                  </a:extLst>
                </a:gridCol>
                <a:gridCol w="6039111">
                  <a:extLst>
                    <a:ext uri="{9D8B030D-6E8A-4147-A177-3AD203B41FA5}">
                      <a16:colId xmlns:a16="http://schemas.microsoft.com/office/drawing/2014/main" val="20002"/>
                    </a:ext>
                  </a:extLst>
                </a:gridCol>
              </a:tblGrid>
              <a:tr h="456188">
                <a:tc>
                  <a:txBody>
                    <a:bodyPr/>
                    <a:lstStyle/>
                    <a:p>
                      <a:pPr marL="0" marR="0" algn="ctr">
                        <a:lnSpc>
                          <a:spcPct val="115000"/>
                        </a:lnSpc>
                        <a:spcBef>
                          <a:spcPts val="0"/>
                        </a:spcBef>
                        <a:spcAft>
                          <a:spcPts val="0"/>
                        </a:spcAft>
                      </a:pPr>
                      <a:r>
                        <a:rPr lang="en-US" sz="2000" dirty="0"/>
                        <a:t>PEO</a:t>
                      </a:r>
                      <a:endParaRPr lang="en-US" sz="20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2000"/>
                        <a:t>PEO Focus</a:t>
                      </a:r>
                      <a:endParaRPr lang="en-US" sz="200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2000" dirty="0"/>
                        <a:t>PEO Statement</a:t>
                      </a:r>
                      <a:endParaRPr lang="en-US" sz="2000" dirty="0">
                        <a:latin typeface="+mj-lt"/>
                        <a:ea typeface="Calibri"/>
                        <a:cs typeface="Times New Roman"/>
                      </a:endParaRPr>
                    </a:p>
                  </a:txBody>
                  <a:tcPr marL="65633" marR="65633" marT="0" marB="0"/>
                </a:tc>
                <a:extLst>
                  <a:ext uri="{0D108BD9-81ED-4DB2-BD59-A6C34878D82A}">
                    <a16:rowId xmlns:a16="http://schemas.microsoft.com/office/drawing/2014/main" val="10000"/>
                  </a:ext>
                </a:extLst>
              </a:tr>
              <a:tr h="912374">
                <a:tc>
                  <a:txBody>
                    <a:bodyPr/>
                    <a:lstStyle/>
                    <a:p>
                      <a:pPr marL="0" marR="0" algn="ctr">
                        <a:lnSpc>
                          <a:spcPct val="115000"/>
                        </a:lnSpc>
                        <a:spcBef>
                          <a:spcPts val="0"/>
                        </a:spcBef>
                        <a:spcAft>
                          <a:spcPts val="0"/>
                        </a:spcAft>
                      </a:pPr>
                      <a:r>
                        <a:rPr lang="en-US" sz="2000" dirty="0"/>
                        <a:t>PEO1</a:t>
                      </a:r>
                      <a:endParaRPr lang="en-US" sz="20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2000" dirty="0"/>
                        <a:t>Preparation</a:t>
                      </a:r>
                      <a:endParaRPr lang="en-US" sz="2000" dirty="0">
                        <a:latin typeface="+mj-lt"/>
                        <a:ea typeface="Calibri"/>
                        <a:cs typeface="Times New Roman"/>
                      </a:endParaRPr>
                    </a:p>
                  </a:txBody>
                  <a:tcPr marL="65633" marR="65633" marT="0" marB="0"/>
                </a:tc>
                <a:tc>
                  <a:txBody>
                    <a:bodyPr/>
                    <a:lstStyle/>
                    <a:p>
                      <a:pPr marL="0" marR="0">
                        <a:lnSpc>
                          <a:spcPct val="115000"/>
                        </a:lnSpc>
                        <a:spcBef>
                          <a:spcPts val="0"/>
                        </a:spcBef>
                        <a:spcAft>
                          <a:spcPts val="0"/>
                        </a:spcAft>
                      </a:pPr>
                      <a:r>
                        <a:rPr lang="en-US" sz="2000" dirty="0"/>
                        <a:t>Demonstrate application of sound engineering foundations to be a committed technology workforce </a:t>
                      </a:r>
                      <a:endParaRPr lang="en-US" sz="2000" dirty="0">
                        <a:latin typeface="+mj-lt"/>
                        <a:ea typeface="Calibri"/>
                        <a:cs typeface="Times New Roman"/>
                      </a:endParaRPr>
                    </a:p>
                  </a:txBody>
                  <a:tcPr marL="65633" marR="65633" marT="0" marB="0"/>
                </a:tc>
                <a:extLst>
                  <a:ext uri="{0D108BD9-81ED-4DB2-BD59-A6C34878D82A}">
                    <a16:rowId xmlns:a16="http://schemas.microsoft.com/office/drawing/2014/main" val="10001"/>
                  </a:ext>
                </a:extLst>
              </a:tr>
              <a:tr h="1121822">
                <a:tc>
                  <a:txBody>
                    <a:bodyPr/>
                    <a:lstStyle/>
                    <a:p>
                      <a:pPr marL="0" marR="0" algn="ctr">
                        <a:lnSpc>
                          <a:spcPct val="115000"/>
                        </a:lnSpc>
                        <a:spcBef>
                          <a:spcPts val="0"/>
                        </a:spcBef>
                        <a:spcAft>
                          <a:spcPts val="0"/>
                        </a:spcAft>
                      </a:pPr>
                      <a:r>
                        <a:rPr lang="en-US" sz="2000" dirty="0"/>
                        <a:t>PEO2</a:t>
                      </a:r>
                      <a:endParaRPr lang="en-US" sz="20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2000" dirty="0"/>
                        <a:t>Core competence</a:t>
                      </a:r>
                      <a:endParaRPr lang="en-US" sz="2000" dirty="0">
                        <a:latin typeface="+mj-lt"/>
                        <a:ea typeface="Calibri"/>
                        <a:cs typeface="Times New Roman"/>
                      </a:endParaRPr>
                    </a:p>
                  </a:txBody>
                  <a:tcPr marL="65633" marR="65633" marT="0" marB="0"/>
                </a:tc>
                <a:tc>
                  <a:txBody>
                    <a:bodyPr/>
                    <a:lstStyle/>
                    <a:p>
                      <a:pPr marL="0" marR="0">
                        <a:lnSpc>
                          <a:spcPct val="115000"/>
                        </a:lnSpc>
                        <a:spcBef>
                          <a:spcPts val="0"/>
                        </a:spcBef>
                        <a:spcAft>
                          <a:spcPts val="0"/>
                        </a:spcAft>
                      </a:pPr>
                      <a:r>
                        <a:rPr lang="en-US" sz="2000" dirty="0"/>
                        <a:t>Apply mathematical and computing theory knowledge base to provide realistic computer engineering solutions</a:t>
                      </a:r>
                      <a:endParaRPr lang="en-US" sz="2000" dirty="0">
                        <a:latin typeface="+mj-lt"/>
                        <a:ea typeface="Calibri"/>
                        <a:cs typeface="Times New Roman"/>
                      </a:endParaRPr>
                    </a:p>
                  </a:txBody>
                  <a:tcPr marL="65633" marR="65633" marT="0" marB="0"/>
                </a:tc>
                <a:extLst>
                  <a:ext uri="{0D108BD9-81ED-4DB2-BD59-A6C34878D82A}">
                    <a16:rowId xmlns:a16="http://schemas.microsoft.com/office/drawing/2014/main" val="10002"/>
                  </a:ext>
                </a:extLst>
              </a:tr>
              <a:tr h="1121822">
                <a:tc>
                  <a:txBody>
                    <a:bodyPr/>
                    <a:lstStyle/>
                    <a:p>
                      <a:pPr marL="0" marR="0" algn="ctr">
                        <a:lnSpc>
                          <a:spcPct val="115000"/>
                        </a:lnSpc>
                        <a:spcBef>
                          <a:spcPts val="0"/>
                        </a:spcBef>
                        <a:spcAft>
                          <a:spcPts val="0"/>
                        </a:spcAft>
                      </a:pPr>
                      <a:r>
                        <a:rPr lang="en-US" sz="2000" dirty="0"/>
                        <a:t>PEO3</a:t>
                      </a:r>
                      <a:endParaRPr lang="en-US" sz="20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2000" dirty="0"/>
                        <a:t>Breadth</a:t>
                      </a:r>
                      <a:endParaRPr lang="en-US" sz="2000" dirty="0">
                        <a:latin typeface="+mj-lt"/>
                        <a:ea typeface="Calibri"/>
                        <a:cs typeface="Times New Roman"/>
                      </a:endParaRPr>
                    </a:p>
                  </a:txBody>
                  <a:tcPr marL="65633" marR="65633" marT="0" marB="0"/>
                </a:tc>
                <a:tc>
                  <a:txBody>
                    <a:bodyPr/>
                    <a:lstStyle/>
                    <a:p>
                      <a:pPr marL="0" marR="0">
                        <a:lnSpc>
                          <a:spcPct val="115000"/>
                        </a:lnSpc>
                        <a:spcBef>
                          <a:spcPts val="0"/>
                        </a:spcBef>
                        <a:spcAft>
                          <a:spcPts val="0"/>
                        </a:spcAft>
                      </a:pPr>
                      <a:r>
                        <a:rPr lang="en-US" sz="2000" dirty="0"/>
                        <a:t>Exhibit problem solving skills and engineering practices to address problems faced by industry with innovative methods, tools and techniques</a:t>
                      </a:r>
                      <a:endParaRPr lang="en-US" sz="2000" dirty="0">
                        <a:latin typeface="+mj-lt"/>
                        <a:ea typeface="Calibri"/>
                        <a:cs typeface="Times New Roman"/>
                      </a:endParaRPr>
                    </a:p>
                  </a:txBody>
                  <a:tcPr marL="65633" marR="65633" marT="0" marB="0"/>
                </a:tc>
                <a:extLst>
                  <a:ext uri="{0D108BD9-81ED-4DB2-BD59-A6C34878D82A}">
                    <a16:rowId xmlns:a16="http://schemas.microsoft.com/office/drawing/2014/main" val="10003"/>
                  </a:ext>
                </a:extLst>
              </a:tr>
              <a:tr h="1121822">
                <a:tc>
                  <a:txBody>
                    <a:bodyPr/>
                    <a:lstStyle/>
                    <a:p>
                      <a:pPr marL="0" marR="0" algn="ctr">
                        <a:lnSpc>
                          <a:spcPct val="115000"/>
                        </a:lnSpc>
                        <a:spcBef>
                          <a:spcPts val="0"/>
                        </a:spcBef>
                        <a:spcAft>
                          <a:spcPts val="0"/>
                        </a:spcAft>
                      </a:pPr>
                      <a:r>
                        <a:rPr lang="en-US" sz="2000" dirty="0"/>
                        <a:t>PEO4</a:t>
                      </a:r>
                      <a:endParaRPr lang="en-US" sz="20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2000" dirty="0"/>
                        <a:t>Professionalism</a:t>
                      </a:r>
                      <a:endParaRPr lang="en-US" sz="2000" dirty="0">
                        <a:latin typeface="+mj-lt"/>
                        <a:ea typeface="Calibri"/>
                        <a:cs typeface="Times New Roman"/>
                      </a:endParaRPr>
                    </a:p>
                  </a:txBody>
                  <a:tcPr marL="65633" marR="65633" marT="0" marB="0"/>
                </a:tc>
                <a:tc>
                  <a:txBody>
                    <a:bodyPr/>
                    <a:lstStyle/>
                    <a:p>
                      <a:pPr marL="0" marR="0">
                        <a:lnSpc>
                          <a:spcPct val="115000"/>
                        </a:lnSpc>
                        <a:spcBef>
                          <a:spcPts val="0"/>
                        </a:spcBef>
                        <a:spcAft>
                          <a:spcPts val="0"/>
                        </a:spcAft>
                      </a:pPr>
                      <a:r>
                        <a:rPr lang="en-US" sz="2000" dirty="0"/>
                        <a:t>Develop professional and ethical practices adopting effective guidelines to acquire desired soft skills in societal and global context  </a:t>
                      </a:r>
                      <a:endParaRPr lang="en-US" sz="2000" dirty="0">
                        <a:latin typeface="+mj-lt"/>
                        <a:ea typeface="Calibri"/>
                        <a:cs typeface="Times New Roman"/>
                      </a:endParaRPr>
                    </a:p>
                  </a:txBody>
                  <a:tcPr marL="65633" marR="65633" marT="0" marB="0"/>
                </a:tc>
                <a:extLst>
                  <a:ext uri="{0D108BD9-81ED-4DB2-BD59-A6C34878D82A}">
                    <a16:rowId xmlns:a16="http://schemas.microsoft.com/office/drawing/2014/main" val="10004"/>
                  </a:ext>
                </a:extLst>
              </a:tr>
              <a:tr h="912374">
                <a:tc>
                  <a:txBody>
                    <a:bodyPr/>
                    <a:lstStyle/>
                    <a:p>
                      <a:pPr marL="0" marR="0" algn="ctr">
                        <a:lnSpc>
                          <a:spcPct val="115000"/>
                        </a:lnSpc>
                        <a:spcBef>
                          <a:spcPts val="0"/>
                        </a:spcBef>
                        <a:spcAft>
                          <a:spcPts val="0"/>
                        </a:spcAft>
                      </a:pPr>
                      <a:r>
                        <a:rPr lang="en-US" sz="2000" dirty="0"/>
                        <a:t>PEO5</a:t>
                      </a:r>
                      <a:endParaRPr lang="en-US" sz="2000" dirty="0">
                        <a:latin typeface="+mj-lt"/>
                        <a:ea typeface="Calibri"/>
                        <a:cs typeface="Times New Roman"/>
                      </a:endParaRPr>
                    </a:p>
                  </a:txBody>
                  <a:tcPr marL="65633" marR="65633" marT="0" marB="0"/>
                </a:tc>
                <a:tc>
                  <a:txBody>
                    <a:bodyPr/>
                    <a:lstStyle/>
                    <a:p>
                      <a:pPr marL="0" marR="0" algn="ctr">
                        <a:lnSpc>
                          <a:spcPct val="115000"/>
                        </a:lnSpc>
                        <a:spcBef>
                          <a:spcPts val="0"/>
                        </a:spcBef>
                        <a:spcAft>
                          <a:spcPts val="0"/>
                        </a:spcAft>
                      </a:pPr>
                      <a:r>
                        <a:rPr lang="en-US" sz="2000" dirty="0"/>
                        <a:t>Learning Environment</a:t>
                      </a:r>
                      <a:endParaRPr lang="en-US" sz="2000" dirty="0">
                        <a:latin typeface="+mj-lt"/>
                        <a:ea typeface="Calibri"/>
                        <a:cs typeface="Times New Roman"/>
                      </a:endParaRPr>
                    </a:p>
                  </a:txBody>
                  <a:tcPr marL="65633" marR="65633" marT="0" marB="0"/>
                </a:tc>
                <a:tc>
                  <a:txBody>
                    <a:bodyPr/>
                    <a:lstStyle/>
                    <a:p>
                      <a:pPr marL="0" marR="0">
                        <a:lnSpc>
                          <a:spcPct val="115000"/>
                        </a:lnSpc>
                        <a:spcBef>
                          <a:spcPts val="0"/>
                        </a:spcBef>
                        <a:spcAft>
                          <a:spcPts val="0"/>
                        </a:spcAft>
                      </a:pPr>
                      <a:r>
                        <a:rPr lang="en-US" sz="2000" dirty="0"/>
                        <a:t>Aim for continuing education and entrepreneurship in emerging areas of computing  </a:t>
                      </a:r>
                      <a:endParaRPr lang="en-US" sz="2000" dirty="0">
                        <a:latin typeface="+mj-lt"/>
                        <a:ea typeface="Calibri"/>
                        <a:cs typeface="Times New Roman"/>
                      </a:endParaRPr>
                    </a:p>
                  </a:txBody>
                  <a:tcPr marL="65633" marR="65633"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40623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6"/>
          <p:cNvSpPr txBox="1"/>
          <p:nvPr/>
        </p:nvSpPr>
        <p:spPr>
          <a:xfrm>
            <a:off x="1993900" y="328612"/>
            <a:ext cx="8229600" cy="493712"/>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System Call Implementation</a:t>
            </a:r>
            <a:endParaRPr sz="1400">
              <a:solidFill>
                <a:srgbClr val="000000"/>
              </a:solidFill>
              <a:latin typeface="Arial"/>
              <a:ea typeface="Arial"/>
              <a:cs typeface="Arial"/>
              <a:sym typeface="Arial"/>
            </a:endParaRPr>
          </a:p>
        </p:txBody>
      </p:sp>
      <p:sp>
        <p:nvSpPr>
          <p:cNvPr id="630" name="Google Shape;630;p46"/>
          <p:cNvSpPr txBox="1"/>
          <p:nvPr/>
        </p:nvSpPr>
        <p:spPr>
          <a:xfrm>
            <a:off x="2014537" y="849313"/>
            <a:ext cx="8229600" cy="5373687"/>
          </a:xfrm>
          <a:prstGeom prst="rect">
            <a:avLst/>
          </a:prstGeom>
          <a:noFill/>
          <a:ln>
            <a:noFill/>
          </a:ln>
        </p:spPr>
        <p:txBody>
          <a:bodyPr spcFirstLastPara="1" wrap="square" lIns="90000" tIns="46800" rIns="90000" bIns="46800" anchor="t" anchorCtr="0">
            <a:noAutofit/>
          </a:bodyPr>
          <a:lstStyle/>
          <a:p>
            <a:pPr marL="288925" indent="-288925">
              <a:lnSpc>
                <a:spcPct val="150000"/>
              </a:lnSpc>
              <a:buClr>
                <a:srgbClr val="CC9900"/>
              </a:buClr>
              <a:buSzPts val="1800"/>
              <a:buFont typeface="Noto Sans Symbols"/>
              <a:buChar char="■"/>
            </a:pPr>
            <a:r>
              <a:rPr lang="en-US">
                <a:solidFill>
                  <a:srgbClr val="000000"/>
                </a:solidFill>
                <a:latin typeface="Arial"/>
                <a:ea typeface="Arial"/>
                <a:cs typeface="Arial"/>
                <a:sym typeface="Arial"/>
              </a:rPr>
              <a:t>Typically, a number associated with each system call</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System-call interface maintains a table indexed according to these numbers</a:t>
            </a:r>
            <a:endParaRPr sz="1400">
              <a:solidFill>
                <a:srgbClr val="000000"/>
              </a:solidFill>
              <a:latin typeface="Arial"/>
              <a:ea typeface="Arial"/>
              <a:cs typeface="Arial"/>
              <a:sym typeface="Arial"/>
            </a:endParaRPr>
          </a:p>
          <a:p>
            <a:pPr marL="288925"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The system call interface invokes intended system call in OS kernel and returns status of the system call and any return values</a:t>
            </a:r>
            <a:endParaRPr sz="1400">
              <a:solidFill>
                <a:srgbClr val="000000"/>
              </a:solidFill>
              <a:latin typeface="Arial"/>
              <a:ea typeface="Arial"/>
              <a:cs typeface="Arial"/>
              <a:sym typeface="Arial"/>
            </a:endParaRPr>
          </a:p>
          <a:p>
            <a:pPr marL="288925" indent="-288925">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The caller need know nothing about how the system call is implemented</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Just needs to obey API and understand what OS will do as a result call</a:t>
            </a:r>
            <a:endParaRPr sz="1400">
              <a:solidFill>
                <a:srgbClr val="000000"/>
              </a:solidFill>
              <a:latin typeface="Arial"/>
              <a:ea typeface="Arial"/>
              <a:cs typeface="Arial"/>
              <a:sym typeface="Arial"/>
            </a:endParaRPr>
          </a:p>
          <a:p>
            <a:pPr marL="615950" lvl="1" indent="-325437">
              <a:lnSpc>
                <a:spcPct val="15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Most details of  OS interface hidden from programmer by API  </a:t>
            </a:r>
            <a:endParaRPr sz="1400">
              <a:solidFill>
                <a:srgbClr val="000000"/>
              </a:solidFill>
              <a:latin typeface="Arial"/>
              <a:ea typeface="Arial"/>
              <a:cs typeface="Arial"/>
              <a:sym typeface="Arial"/>
            </a:endParaRPr>
          </a:p>
          <a:p>
            <a:pPr marL="968375" lvl="2" indent="-325437">
              <a:lnSpc>
                <a:spcPct val="15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Managed by run-time support library (set of functions built into libraries included with compiler)</a:t>
            </a:r>
            <a:endParaRPr sz="1400">
              <a:solidFill>
                <a:srgbClr val="000000"/>
              </a:solidFill>
              <a:latin typeface="Arial"/>
              <a:ea typeface="Arial"/>
              <a:cs typeface="Arial"/>
              <a:sym typeface="Arial"/>
            </a:endParaRPr>
          </a:p>
        </p:txBody>
      </p:sp>
      <p:sp>
        <p:nvSpPr>
          <p:cNvPr id="631" name="Google Shape;631;p46"/>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50</a:t>
            </a:fld>
            <a:endParaRPr sz="1400">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7"/>
          <p:cNvSpPr txBox="1"/>
          <p:nvPr/>
        </p:nvSpPr>
        <p:spPr>
          <a:xfrm>
            <a:off x="2009775" y="319087"/>
            <a:ext cx="8229600" cy="46355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API – System Call – OS Relationship</a:t>
            </a:r>
            <a:endParaRPr sz="1400">
              <a:solidFill>
                <a:srgbClr val="000000"/>
              </a:solidFill>
              <a:latin typeface="Arial"/>
              <a:ea typeface="Arial"/>
              <a:cs typeface="Arial"/>
              <a:sym typeface="Arial"/>
            </a:endParaRPr>
          </a:p>
        </p:txBody>
      </p:sp>
      <p:pic>
        <p:nvPicPr>
          <p:cNvPr id="646" name="Google Shape;646;p47"/>
          <p:cNvPicPr preferRelativeResize="0"/>
          <p:nvPr/>
        </p:nvPicPr>
        <p:blipFill rotWithShape="1">
          <a:blip r:embed="rId3">
            <a:alphaModFix/>
          </a:blip>
          <a:srcRect l="748" t="9877" r="934" b="10124"/>
          <a:stretch/>
        </p:blipFill>
        <p:spPr>
          <a:xfrm>
            <a:off x="2462213" y="1271587"/>
            <a:ext cx="7489825" cy="4570412"/>
          </a:xfrm>
          <a:prstGeom prst="rect">
            <a:avLst/>
          </a:prstGeom>
          <a:noFill/>
          <a:ln w="38150" cap="sq" cmpd="sng">
            <a:solidFill>
              <a:srgbClr val="FFFFFF"/>
            </a:solidFill>
            <a:prstDash val="solid"/>
            <a:miter lim="800000"/>
            <a:headEnd type="none" w="sm" len="sm"/>
            <a:tailEnd type="none" w="sm" len="sm"/>
          </a:ln>
        </p:spPr>
      </p:pic>
      <p:sp>
        <p:nvSpPr>
          <p:cNvPr id="647" name="Google Shape;647;p47"/>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51</a:t>
            </a:fld>
            <a:endParaRPr sz="1400">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8"/>
          <p:cNvSpPr txBox="1"/>
          <p:nvPr/>
        </p:nvSpPr>
        <p:spPr>
          <a:xfrm>
            <a:off x="2093912" y="446087"/>
            <a:ext cx="8223250" cy="468312"/>
          </a:xfrm>
          <a:prstGeom prst="rect">
            <a:avLst/>
          </a:prstGeom>
          <a:noFill/>
          <a:ln>
            <a:noFill/>
          </a:ln>
        </p:spPr>
        <p:txBody>
          <a:bodyPr spcFirstLastPara="1" wrap="square" lIns="90000" tIns="46800" rIns="90000" bIns="46800" anchor="t" anchorCtr="0">
            <a:noAutofit/>
          </a:bodyPr>
          <a:lstStyle/>
          <a:p>
            <a:pPr algn="ctr">
              <a:buClr>
                <a:srgbClr val="006633"/>
              </a:buClr>
              <a:buSzPts val="2400"/>
            </a:pPr>
            <a:r>
              <a:rPr lang="en-US" sz="2400">
                <a:solidFill>
                  <a:srgbClr val="006633"/>
                </a:solidFill>
                <a:latin typeface="Arial"/>
                <a:ea typeface="Arial"/>
                <a:cs typeface="Arial"/>
                <a:sym typeface="Arial"/>
              </a:rPr>
              <a:t>Steps in Making a System Call </a:t>
            </a:r>
            <a:endParaRPr sz="1400">
              <a:solidFill>
                <a:srgbClr val="000000"/>
              </a:solidFill>
              <a:latin typeface="Arial"/>
              <a:ea typeface="Arial"/>
              <a:cs typeface="Arial"/>
              <a:sym typeface="Arial"/>
            </a:endParaRPr>
          </a:p>
        </p:txBody>
      </p:sp>
      <p:sp>
        <p:nvSpPr>
          <p:cNvPr id="660" name="Google Shape;660;p48"/>
          <p:cNvSpPr txBox="1"/>
          <p:nvPr/>
        </p:nvSpPr>
        <p:spPr>
          <a:xfrm>
            <a:off x="2057400" y="5651500"/>
            <a:ext cx="8077200" cy="939800"/>
          </a:xfrm>
          <a:prstGeom prst="rect">
            <a:avLst/>
          </a:prstGeom>
          <a:noFill/>
          <a:ln>
            <a:noFill/>
          </a:ln>
        </p:spPr>
        <p:txBody>
          <a:bodyPr spcFirstLastPara="1" wrap="square" lIns="90000" tIns="46800" rIns="90000" bIns="46800" anchor="t" anchorCtr="0">
            <a:noAutofit/>
          </a:bodyPr>
          <a:lstStyle/>
          <a:p>
            <a:pPr marL="342900" indent="-295275">
              <a:buClr>
                <a:srgbClr val="000000"/>
              </a:buClr>
              <a:buSzPts val="2000"/>
            </a:pPr>
            <a:r>
              <a:rPr lang="en-US" sz="2000">
                <a:solidFill>
                  <a:srgbClr val="000000"/>
                </a:solidFill>
                <a:latin typeface="Arial"/>
                <a:ea typeface="Arial"/>
                <a:cs typeface="Arial"/>
                <a:sym typeface="Arial"/>
              </a:rPr>
              <a:t>There are 11 steps in making the system call </a:t>
            </a:r>
            <a:endParaRPr sz="1400">
              <a:solidFill>
                <a:srgbClr val="000000"/>
              </a:solidFill>
              <a:latin typeface="Arial"/>
              <a:ea typeface="Arial"/>
              <a:cs typeface="Arial"/>
              <a:sym typeface="Arial"/>
            </a:endParaRPr>
          </a:p>
          <a:p>
            <a:pPr marL="342900" indent="-295275">
              <a:spcBef>
                <a:spcPts val="500"/>
              </a:spcBef>
              <a:buClr>
                <a:srgbClr val="000000"/>
              </a:buClr>
              <a:buSzPts val="2800"/>
            </a:pPr>
            <a:r>
              <a:rPr lang="en-US" sz="2800">
                <a:solidFill>
                  <a:srgbClr val="000000"/>
                </a:solidFill>
                <a:latin typeface="Tahoma"/>
                <a:ea typeface="Tahoma"/>
                <a:cs typeface="Tahoma"/>
                <a:sym typeface="Tahoma"/>
              </a:rPr>
              <a:t>        count=read (fd, buffer, nbytes)</a:t>
            </a:r>
            <a:endParaRPr sz="1400">
              <a:solidFill>
                <a:srgbClr val="000000"/>
              </a:solidFill>
              <a:latin typeface="Arial"/>
              <a:ea typeface="Arial"/>
              <a:cs typeface="Arial"/>
              <a:sym typeface="Arial"/>
            </a:endParaRPr>
          </a:p>
        </p:txBody>
      </p:sp>
      <p:pic>
        <p:nvPicPr>
          <p:cNvPr id="661" name="Google Shape;661;p48"/>
          <p:cNvPicPr preferRelativeResize="0"/>
          <p:nvPr/>
        </p:nvPicPr>
        <p:blipFill rotWithShape="1">
          <a:blip r:embed="rId3">
            <a:alphaModFix/>
          </a:blip>
          <a:srcRect/>
          <a:stretch/>
        </p:blipFill>
        <p:spPr>
          <a:xfrm>
            <a:off x="3338513" y="914400"/>
            <a:ext cx="5729287" cy="4800600"/>
          </a:xfrm>
          <a:prstGeom prst="rect">
            <a:avLst/>
          </a:prstGeom>
          <a:noFill/>
          <a:ln>
            <a:noFill/>
          </a:ln>
        </p:spPr>
      </p:pic>
      <p:sp>
        <p:nvSpPr>
          <p:cNvPr id="662" name="Google Shape;662;p48"/>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52</a:t>
            </a:fld>
            <a:endParaRPr sz="140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txBox="1"/>
          <p:nvPr/>
        </p:nvSpPr>
        <p:spPr>
          <a:xfrm>
            <a:off x="1993900" y="227012"/>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Standard C Library Example</a:t>
            </a:r>
            <a:endParaRPr sz="1400">
              <a:solidFill>
                <a:srgbClr val="000000"/>
              </a:solidFill>
              <a:latin typeface="Arial"/>
              <a:ea typeface="Arial"/>
              <a:cs typeface="Arial"/>
              <a:sym typeface="Arial"/>
            </a:endParaRPr>
          </a:p>
        </p:txBody>
      </p:sp>
      <p:sp>
        <p:nvSpPr>
          <p:cNvPr id="677" name="Google Shape;677;p49"/>
          <p:cNvSpPr txBox="1"/>
          <p:nvPr/>
        </p:nvSpPr>
        <p:spPr>
          <a:xfrm>
            <a:off x="1992313" y="858838"/>
            <a:ext cx="7642225" cy="604837"/>
          </a:xfrm>
          <a:prstGeom prst="rect">
            <a:avLst/>
          </a:prstGeom>
          <a:noFill/>
          <a:ln>
            <a:noFill/>
          </a:ln>
        </p:spPr>
        <p:txBody>
          <a:bodyPr spcFirstLastPara="1" wrap="square" lIns="90000" tIns="46800" rIns="90000" bIns="46800" anchor="t" anchorCtr="0">
            <a:noAutofit/>
          </a:bodyPr>
          <a:lstStyle/>
          <a:p>
            <a:pPr marL="288925" indent="-288925">
              <a:buClr>
                <a:srgbClr val="CC9900"/>
              </a:buClr>
              <a:buSzPts val="1800"/>
              <a:buFont typeface="Noto Sans Symbols"/>
              <a:buChar char="■"/>
            </a:pPr>
            <a:r>
              <a:rPr lang="en-US">
                <a:solidFill>
                  <a:srgbClr val="000000"/>
                </a:solidFill>
                <a:latin typeface="Arial"/>
                <a:ea typeface="Arial"/>
                <a:cs typeface="Arial"/>
                <a:sym typeface="Arial"/>
              </a:rPr>
              <a:t>C program invoking printf() library call, which calls write() system call</a:t>
            </a:r>
            <a:endParaRPr sz="1400">
              <a:solidFill>
                <a:srgbClr val="000000"/>
              </a:solidFill>
              <a:latin typeface="Arial"/>
              <a:ea typeface="Arial"/>
              <a:cs typeface="Arial"/>
              <a:sym typeface="Arial"/>
            </a:endParaRPr>
          </a:p>
        </p:txBody>
      </p:sp>
      <p:pic>
        <p:nvPicPr>
          <p:cNvPr id="678" name="Google Shape;678;p49"/>
          <p:cNvPicPr preferRelativeResize="0"/>
          <p:nvPr/>
        </p:nvPicPr>
        <p:blipFill rotWithShape="1">
          <a:blip r:embed="rId3">
            <a:alphaModFix/>
          </a:blip>
          <a:srcRect l="18287" t="2667" r="17346" b="1779"/>
          <a:stretch/>
        </p:blipFill>
        <p:spPr>
          <a:xfrm>
            <a:off x="3765550" y="1468437"/>
            <a:ext cx="3770312" cy="4286250"/>
          </a:xfrm>
          <a:prstGeom prst="rect">
            <a:avLst/>
          </a:prstGeom>
          <a:noFill/>
          <a:ln w="38150" cap="sq" cmpd="sng">
            <a:solidFill>
              <a:srgbClr val="FFFFFF"/>
            </a:solidFill>
            <a:prstDash val="solid"/>
            <a:miter lim="800000"/>
            <a:headEnd type="none" w="sm" len="sm"/>
            <a:tailEnd type="none" w="sm" len="sm"/>
          </a:ln>
        </p:spPr>
      </p:pic>
      <p:sp>
        <p:nvSpPr>
          <p:cNvPr id="679" name="Google Shape;679;p49"/>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53</a:t>
            </a:fld>
            <a:endParaRPr sz="140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0"/>
          <p:cNvSpPr txBox="1"/>
          <p:nvPr/>
        </p:nvSpPr>
        <p:spPr>
          <a:xfrm>
            <a:off x="2022475" y="342901"/>
            <a:ext cx="8229600" cy="465137"/>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System Call Parameter Passing</a:t>
            </a:r>
            <a:endParaRPr sz="1400">
              <a:solidFill>
                <a:srgbClr val="000000"/>
              </a:solidFill>
              <a:latin typeface="Arial"/>
              <a:ea typeface="Arial"/>
              <a:cs typeface="Arial"/>
              <a:sym typeface="Arial"/>
            </a:endParaRPr>
          </a:p>
        </p:txBody>
      </p:sp>
      <p:sp>
        <p:nvSpPr>
          <p:cNvPr id="694" name="Google Shape;694;p50"/>
          <p:cNvSpPr txBox="1"/>
          <p:nvPr/>
        </p:nvSpPr>
        <p:spPr>
          <a:xfrm>
            <a:off x="1985962" y="863600"/>
            <a:ext cx="8229600" cy="5402262"/>
          </a:xfrm>
          <a:prstGeom prst="rect">
            <a:avLst/>
          </a:prstGeom>
          <a:noFill/>
          <a:ln>
            <a:noFill/>
          </a:ln>
        </p:spPr>
        <p:txBody>
          <a:bodyPr spcFirstLastPara="1" wrap="square" lIns="90000" tIns="46800" rIns="90000" bIns="46800" anchor="t" anchorCtr="0">
            <a:noAutofit/>
          </a:bodyPr>
          <a:lstStyle/>
          <a:p>
            <a:pPr marL="288925" indent="-288925">
              <a:lnSpc>
                <a:spcPct val="130000"/>
              </a:lnSpc>
              <a:buClr>
                <a:srgbClr val="CC9900"/>
              </a:buClr>
              <a:buSzPts val="1800"/>
              <a:buFont typeface="Noto Sans Symbols"/>
              <a:buChar char="■"/>
            </a:pPr>
            <a:r>
              <a:rPr lang="en-US">
                <a:solidFill>
                  <a:srgbClr val="000000"/>
                </a:solidFill>
                <a:latin typeface="Arial"/>
                <a:ea typeface="Arial"/>
                <a:cs typeface="Arial"/>
                <a:sym typeface="Arial"/>
              </a:rPr>
              <a:t>Often, more information is required than simply identity of desired system call</a:t>
            </a:r>
            <a:endParaRPr sz="1400">
              <a:solidFill>
                <a:srgbClr val="000000"/>
              </a:solidFill>
              <a:latin typeface="Arial"/>
              <a:ea typeface="Arial"/>
              <a:cs typeface="Arial"/>
              <a:sym typeface="Arial"/>
            </a:endParaRPr>
          </a:p>
          <a:p>
            <a:pPr marL="615950" lvl="1" indent="-325437">
              <a:lnSpc>
                <a:spcPct val="13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Exact type and amount of information vary according to OS and call</a:t>
            </a:r>
            <a:endParaRPr sz="1400">
              <a:solidFill>
                <a:srgbClr val="000000"/>
              </a:solidFill>
              <a:latin typeface="Arial"/>
              <a:ea typeface="Arial"/>
              <a:cs typeface="Arial"/>
              <a:sym typeface="Arial"/>
            </a:endParaRPr>
          </a:p>
          <a:p>
            <a:pPr marL="288925" indent="-288925">
              <a:lnSpc>
                <a:spcPct val="13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Three general methods used to pass parameters to the OS</a:t>
            </a:r>
            <a:endParaRPr sz="1400">
              <a:solidFill>
                <a:srgbClr val="000000"/>
              </a:solidFill>
              <a:latin typeface="Arial"/>
              <a:ea typeface="Arial"/>
              <a:cs typeface="Arial"/>
              <a:sym typeface="Arial"/>
            </a:endParaRPr>
          </a:p>
          <a:p>
            <a:pPr marL="615950" lvl="1" indent="-325437">
              <a:lnSpc>
                <a:spcPct val="13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Simplest:  pass the parameters in </a:t>
            </a:r>
            <a:r>
              <a:rPr lang="en-US" i="1">
                <a:solidFill>
                  <a:srgbClr val="000000"/>
                </a:solidFill>
                <a:latin typeface="Arial"/>
                <a:ea typeface="Arial"/>
                <a:cs typeface="Arial"/>
                <a:sym typeface="Arial"/>
              </a:rPr>
              <a:t>registers</a:t>
            </a:r>
            <a:endParaRPr sz="1400">
              <a:solidFill>
                <a:srgbClr val="000000"/>
              </a:solidFill>
              <a:latin typeface="Arial"/>
              <a:ea typeface="Arial"/>
              <a:cs typeface="Arial"/>
              <a:sym typeface="Arial"/>
            </a:endParaRPr>
          </a:p>
          <a:p>
            <a:pPr marL="968375" lvl="2" indent="-325437">
              <a:lnSpc>
                <a:spcPct val="13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 In some cases, may be more parameters than registers</a:t>
            </a:r>
            <a:endParaRPr sz="1400">
              <a:solidFill>
                <a:srgbClr val="000000"/>
              </a:solidFill>
              <a:latin typeface="Arial"/>
              <a:ea typeface="Arial"/>
              <a:cs typeface="Arial"/>
              <a:sym typeface="Arial"/>
            </a:endParaRPr>
          </a:p>
          <a:p>
            <a:pPr marL="615950" lvl="1" indent="-325437">
              <a:lnSpc>
                <a:spcPct val="13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Parameters stored in a </a:t>
            </a:r>
            <a:r>
              <a:rPr lang="en-US" i="1">
                <a:solidFill>
                  <a:srgbClr val="000000"/>
                </a:solidFill>
                <a:latin typeface="Arial"/>
                <a:ea typeface="Arial"/>
                <a:cs typeface="Arial"/>
                <a:sym typeface="Arial"/>
              </a:rPr>
              <a:t>block, </a:t>
            </a:r>
            <a:r>
              <a:rPr lang="en-US">
                <a:solidFill>
                  <a:srgbClr val="000000"/>
                </a:solidFill>
                <a:latin typeface="Arial"/>
                <a:ea typeface="Arial"/>
                <a:cs typeface="Arial"/>
                <a:sym typeface="Arial"/>
              </a:rPr>
              <a:t>or table, in memory, and address of block passed as a parameter in a register </a:t>
            </a:r>
            <a:endParaRPr sz="1400">
              <a:solidFill>
                <a:srgbClr val="000000"/>
              </a:solidFill>
              <a:latin typeface="Arial"/>
              <a:ea typeface="Arial"/>
              <a:cs typeface="Arial"/>
              <a:sym typeface="Arial"/>
            </a:endParaRPr>
          </a:p>
          <a:p>
            <a:pPr marL="968375" lvl="2" indent="-325437">
              <a:lnSpc>
                <a:spcPct val="130000"/>
              </a:lnSpc>
              <a:spcBef>
                <a:spcPts val="400"/>
              </a:spcBef>
              <a:buClr>
                <a:srgbClr val="CC9900"/>
              </a:buClr>
              <a:buSzPts val="1800"/>
              <a:buFont typeface="Noto Sans Symbols"/>
              <a:buChar char="■"/>
            </a:pPr>
            <a:r>
              <a:rPr lang="en-US">
                <a:solidFill>
                  <a:srgbClr val="000000"/>
                </a:solidFill>
                <a:latin typeface="Arial"/>
                <a:ea typeface="Arial"/>
                <a:cs typeface="Arial"/>
                <a:sym typeface="Arial"/>
              </a:rPr>
              <a:t>This approach taken by Linux and Solaris</a:t>
            </a:r>
            <a:endParaRPr sz="1400">
              <a:solidFill>
                <a:srgbClr val="000000"/>
              </a:solidFill>
              <a:latin typeface="Arial"/>
              <a:ea typeface="Arial"/>
              <a:cs typeface="Arial"/>
              <a:sym typeface="Arial"/>
            </a:endParaRPr>
          </a:p>
          <a:p>
            <a:pPr marL="615950" lvl="1" indent="-325437">
              <a:lnSpc>
                <a:spcPct val="13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Parameters placed, or </a:t>
            </a:r>
            <a:r>
              <a:rPr lang="en-US" i="1">
                <a:solidFill>
                  <a:srgbClr val="000000"/>
                </a:solidFill>
                <a:latin typeface="Arial"/>
                <a:ea typeface="Arial"/>
                <a:cs typeface="Arial"/>
                <a:sym typeface="Arial"/>
              </a:rPr>
              <a:t>pushed, </a:t>
            </a:r>
            <a:r>
              <a:rPr lang="en-US">
                <a:solidFill>
                  <a:srgbClr val="000000"/>
                </a:solidFill>
                <a:latin typeface="Arial"/>
                <a:ea typeface="Arial"/>
                <a:cs typeface="Arial"/>
                <a:sym typeface="Arial"/>
              </a:rPr>
              <a:t>onto the </a:t>
            </a:r>
            <a:r>
              <a:rPr lang="en-US" i="1">
                <a:solidFill>
                  <a:srgbClr val="000000"/>
                </a:solidFill>
                <a:latin typeface="Arial"/>
                <a:ea typeface="Arial"/>
                <a:cs typeface="Arial"/>
                <a:sym typeface="Arial"/>
              </a:rPr>
              <a:t>stack </a:t>
            </a:r>
            <a:r>
              <a:rPr lang="en-US">
                <a:solidFill>
                  <a:srgbClr val="000000"/>
                </a:solidFill>
                <a:latin typeface="Arial"/>
                <a:ea typeface="Arial"/>
                <a:cs typeface="Arial"/>
                <a:sym typeface="Arial"/>
              </a:rPr>
              <a:t>by the program and </a:t>
            </a:r>
            <a:r>
              <a:rPr lang="en-US" i="1">
                <a:solidFill>
                  <a:srgbClr val="000000"/>
                </a:solidFill>
                <a:latin typeface="Arial"/>
                <a:ea typeface="Arial"/>
                <a:cs typeface="Arial"/>
                <a:sym typeface="Arial"/>
              </a:rPr>
              <a:t>popped </a:t>
            </a:r>
            <a:r>
              <a:rPr lang="en-US">
                <a:solidFill>
                  <a:srgbClr val="000000"/>
                </a:solidFill>
                <a:latin typeface="Arial"/>
                <a:ea typeface="Arial"/>
                <a:cs typeface="Arial"/>
                <a:sym typeface="Arial"/>
              </a:rPr>
              <a:t>off the stack by the operating system</a:t>
            </a:r>
            <a:endParaRPr sz="1400">
              <a:solidFill>
                <a:srgbClr val="000000"/>
              </a:solidFill>
              <a:latin typeface="Arial"/>
              <a:ea typeface="Arial"/>
              <a:cs typeface="Arial"/>
              <a:sym typeface="Arial"/>
            </a:endParaRPr>
          </a:p>
          <a:p>
            <a:pPr marL="615950" lvl="1" indent="-325437">
              <a:lnSpc>
                <a:spcPct val="130000"/>
              </a:lnSpc>
              <a:spcBef>
                <a:spcPts val="400"/>
              </a:spcBef>
              <a:buClr>
                <a:srgbClr val="3B812F"/>
              </a:buClr>
              <a:buSzPts val="1800"/>
              <a:buFont typeface="Noto Sans Symbols"/>
              <a:buChar char="❑"/>
            </a:pPr>
            <a:r>
              <a:rPr lang="en-US">
                <a:solidFill>
                  <a:srgbClr val="000000"/>
                </a:solidFill>
                <a:latin typeface="Arial"/>
                <a:ea typeface="Arial"/>
                <a:cs typeface="Arial"/>
                <a:sym typeface="Arial"/>
              </a:rPr>
              <a:t>Block and stack methods do not limit the number or length of parameters being passed</a:t>
            </a:r>
            <a:endParaRPr sz="1400">
              <a:solidFill>
                <a:srgbClr val="000000"/>
              </a:solidFill>
              <a:latin typeface="Arial"/>
              <a:ea typeface="Arial"/>
              <a:cs typeface="Arial"/>
              <a:sym typeface="Arial"/>
            </a:endParaRPr>
          </a:p>
          <a:p>
            <a:pPr>
              <a:buClr>
                <a:srgbClr val="000000"/>
              </a:buClr>
              <a:buSzPts val="1800"/>
            </a:pPr>
            <a:endParaRPr>
              <a:solidFill>
                <a:srgbClr val="000000"/>
              </a:solidFill>
              <a:latin typeface="Arial"/>
              <a:ea typeface="Arial"/>
              <a:cs typeface="Arial"/>
              <a:sym typeface="Arial"/>
            </a:endParaRPr>
          </a:p>
        </p:txBody>
      </p:sp>
      <p:sp>
        <p:nvSpPr>
          <p:cNvPr id="695" name="Google Shape;695;p50"/>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54</a:t>
            </a:fld>
            <a:endParaRPr sz="140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1"/>
          <p:cNvSpPr txBox="1"/>
          <p:nvPr/>
        </p:nvSpPr>
        <p:spPr>
          <a:xfrm>
            <a:off x="2022475" y="322262"/>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Parameter Passing via Table</a:t>
            </a:r>
            <a:endParaRPr sz="1400">
              <a:solidFill>
                <a:srgbClr val="000000"/>
              </a:solidFill>
              <a:latin typeface="Arial"/>
              <a:ea typeface="Arial"/>
              <a:cs typeface="Arial"/>
              <a:sym typeface="Arial"/>
            </a:endParaRPr>
          </a:p>
        </p:txBody>
      </p:sp>
      <p:pic>
        <p:nvPicPr>
          <p:cNvPr id="710" name="Google Shape;710;p51"/>
          <p:cNvPicPr preferRelativeResize="0"/>
          <p:nvPr/>
        </p:nvPicPr>
        <p:blipFill rotWithShape="1">
          <a:blip r:embed="rId3">
            <a:alphaModFix/>
          </a:blip>
          <a:srcRect l="1075" t="16791" r="1239" b="15501"/>
          <a:stretch/>
        </p:blipFill>
        <p:spPr>
          <a:xfrm>
            <a:off x="3011487" y="1473200"/>
            <a:ext cx="6178550" cy="3211512"/>
          </a:xfrm>
          <a:prstGeom prst="rect">
            <a:avLst/>
          </a:prstGeom>
          <a:noFill/>
          <a:ln w="38150" cap="sq" cmpd="sng">
            <a:solidFill>
              <a:srgbClr val="FFFFFF"/>
            </a:solidFill>
            <a:prstDash val="solid"/>
            <a:miter lim="800000"/>
            <a:headEnd type="none" w="sm" len="sm"/>
            <a:tailEnd type="none" w="sm" len="sm"/>
          </a:ln>
        </p:spPr>
      </p:pic>
      <p:cxnSp>
        <p:nvCxnSpPr>
          <p:cNvPr id="711" name="Google Shape;711;p51"/>
          <p:cNvCxnSpPr/>
          <p:nvPr/>
        </p:nvCxnSpPr>
        <p:spPr>
          <a:xfrm>
            <a:off x="3009901" y="1789113"/>
            <a:ext cx="1587" cy="2193925"/>
          </a:xfrm>
          <a:prstGeom prst="straightConnector1">
            <a:avLst/>
          </a:prstGeom>
          <a:noFill/>
          <a:ln w="9525" cap="sq" cmpd="sng">
            <a:solidFill>
              <a:srgbClr val="000000"/>
            </a:solidFill>
            <a:prstDash val="solid"/>
            <a:miter lim="800000"/>
            <a:headEnd type="none" w="sm" len="sm"/>
            <a:tailEnd type="none" w="sm" len="sm"/>
          </a:ln>
        </p:spPr>
      </p:cxnSp>
      <p:cxnSp>
        <p:nvCxnSpPr>
          <p:cNvPr id="712" name="Google Shape;712;p51"/>
          <p:cNvCxnSpPr/>
          <p:nvPr/>
        </p:nvCxnSpPr>
        <p:spPr>
          <a:xfrm>
            <a:off x="5230813" y="1468438"/>
            <a:ext cx="841375" cy="1587"/>
          </a:xfrm>
          <a:prstGeom prst="straightConnector1">
            <a:avLst/>
          </a:prstGeom>
          <a:noFill/>
          <a:ln w="9525" cap="sq" cmpd="sng">
            <a:solidFill>
              <a:srgbClr val="000000"/>
            </a:solidFill>
            <a:prstDash val="solid"/>
            <a:miter lim="800000"/>
            <a:headEnd type="none" w="sm" len="sm"/>
            <a:tailEnd type="none" w="sm" len="sm"/>
          </a:ln>
        </p:spPr>
      </p:cxnSp>
      <p:sp>
        <p:nvSpPr>
          <p:cNvPr id="713" name="Google Shape;713;p51"/>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55</a:t>
            </a:fld>
            <a:endParaRPr sz="1400">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2"/>
          <p:cNvSpPr txBox="1"/>
          <p:nvPr/>
        </p:nvSpPr>
        <p:spPr>
          <a:xfrm>
            <a:off x="2022475" y="293687"/>
            <a:ext cx="8229600" cy="457200"/>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Types of System Calls</a:t>
            </a:r>
            <a:endParaRPr sz="1400">
              <a:solidFill>
                <a:srgbClr val="000000"/>
              </a:solidFill>
              <a:latin typeface="Arial"/>
              <a:ea typeface="Arial"/>
              <a:cs typeface="Arial"/>
              <a:sym typeface="Arial"/>
            </a:endParaRPr>
          </a:p>
        </p:txBody>
      </p:sp>
      <p:sp>
        <p:nvSpPr>
          <p:cNvPr id="728" name="Google Shape;728;p52"/>
          <p:cNvSpPr txBox="1"/>
          <p:nvPr/>
        </p:nvSpPr>
        <p:spPr>
          <a:xfrm>
            <a:off x="5043487" y="1106488"/>
            <a:ext cx="3924300" cy="4530725"/>
          </a:xfrm>
          <a:prstGeom prst="rect">
            <a:avLst/>
          </a:prstGeom>
          <a:noFill/>
          <a:ln>
            <a:noFill/>
          </a:ln>
        </p:spPr>
        <p:txBody>
          <a:bodyPr spcFirstLastPara="1" wrap="square" lIns="90000" tIns="46800" rIns="90000" bIns="46800" anchor="t" anchorCtr="0">
            <a:noAutofit/>
          </a:bodyPr>
          <a:lstStyle/>
          <a:p>
            <a:pPr marL="292100" indent="-288925">
              <a:lnSpc>
                <a:spcPct val="150000"/>
              </a:lnSpc>
              <a:buClr>
                <a:srgbClr val="000000"/>
              </a:buClr>
              <a:buSzPts val="1800"/>
            </a:pPr>
            <a:r>
              <a:rPr lang="en-US">
                <a:solidFill>
                  <a:srgbClr val="000000"/>
                </a:solidFill>
                <a:latin typeface="Arial"/>
                <a:ea typeface="Arial"/>
                <a:cs typeface="Arial"/>
                <a:sym typeface="Arial"/>
              </a:rPr>
              <a:t>Process control</a:t>
            </a:r>
            <a:endParaRPr sz="1400">
              <a:solidFill>
                <a:srgbClr val="000000"/>
              </a:solidFill>
              <a:latin typeface="Arial"/>
              <a:ea typeface="Arial"/>
              <a:cs typeface="Arial"/>
              <a:sym typeface="Arial"/>
            </a:endParaRPr>
          </a:p>
          <a:p>
            <a:pPr marL="292100" indent="-288925">
              <a:lnSpc>
                <a:spcPct val="150000"/>
              </a:lnSpc>
              <a:spcBef>
                <a:spcPts val="400"/>
              </a:spcBef>
              <a:buClr>
                <a:srgbClr val="000000"/>
              </a:buClr>
              <a:buSzPts val="1800"/>
            </a:pPr>
            <a:r>
              <a:rPr lang="en-US">
                <a:solidFill>
                  <a:srgbClr val="000000"/>
                </a:solidFill>
                <a:latin typeface="Arial"/>
                <a:ea typeface="Arial"/>
                <a:cs typeface="Arial"/>
                <a:sym typeface="Arial"/>
              </a:rPr>
              <a:t>File management</a:t>
            </a:r>
            <a:endParaRPr sz="1400">
              <a:solidFill>
                <a:srgbClr val="000000"/>
              </a:solidFill>
              <a:latin typeface="Arial"/>
              <a:ea typeface="Arial"/>
              <a:cs typeface="Arial"/>
              <a:sym typeface="Arial"/>
            </a:endParaRPr>
          </a:p>
          <a:p>
            <a:pPr marL="292100" indent="-288925">
              <a:lnSpc>
                <a:spcPct val="150000"/>
              </a:lnSpc>
              <a:spcBef>
                <a:spcPts val="400"/>
              </a:spcBef>
              <a:buClr>
                <a:srgbClr val="000000"/>
              </a:buClr>
              <a:buSzPts val="1800"/>
            </a:pPr>
            <a:r>
              <a:rPr lang="en-US">
                <a:solidFill>
                  <a:srgbClr val="000000"/>
                </a:solidFill>
                <a:latin typeface="Arial"/>
                <a:ea typeface="Arial"/>
                <a:cs typeface="Arial"/>
                <a:sym typeface="Arial"/>
              </a:rPr>
              <a:t>Device management</a:t>
            </a:r>
            <a:endParaRPr sz="1400">
              <a:solidFill>
                <a:srgbClr val="000000"/>
              </a:solidFill>
              <a:latin typeface="Arial"/>
              <a:ea typeface="Arial"/>
              <a:cs typeface="Arial"/>
              <a:sym typeface="Arial"/>
            </a:endParaRPr>
          </a:p>
          <a:p>
            <a:pPr marL="292100" indent="-288925">
              <a:lnSpc>
                <a:spcPct val="150000"/>
              </a:lnSpc>
              <a:spcBef>
                <a:spcPts val="400"/>
              </a:spcBef>
              <a:buClr>
                <a:srgbClr val="000000"/>
              </a:buClr>
              <a:buSzPts val="1800"/>
            </a:pPr>
            <a:r>
              <a:rPr lang="en-US">
                <a:solidFill>
                  <a:srgbClr val="000000"/>
                </a:solidFill>
                <a:latin typeface="Arial"/>
                <a:ea typeface="Arial"/>
                <a:cs typeface="Arial"/>
                <a:sym typeface="Arial"/>
              </a:rPr>
              <a:t>Information maintenance</a:t>
            </a:r>
            <a:endParaRPr sz="1400">
              <a:solidFill>
                <a:srgbClr val="000000"/>
              </a:solidFill>
              <a:latin typeface="Arial"/>
              <a:ea typeface="Arial"/>
              <a:cs typeface="Arial"/>
              <a:sym typeface="Arial"/>
            </a:endParaRPr>
          </a:p>
          <a:p>
            <a:pPr marL="292100" indent="-288925">
              <a:lnSpc>
                <a:spcPct val="150000"/>
              </a:lnSpc>
              <a:spcBef>
                <a:spcPts val="400"/>
              </a:spcBef>
              <a:buClr>
                <a:srgbClr val="000000"/>
              </a:buClr>
              <a:buSzPts val="1800"/>
            </a:pPr>
            <a:r>
              <a:rPr lang="en-US">
                <a:solidFill>
                  <a:srgbClr val="000000"/>
                </a:solidFill>
                <a:latin typeface="Arial"/>
                <a:ea typeface="Arial"/>
                <a:cs typeface="Arial"/>
                <a:sym typeface="Arial"/>
              </a:rPr>
              <a:t>Communications</a:t>
            </a:r>
            <a:endParaRPr sz="1400">
              <a:solidFill>
                <a:srgbClr val="000000"/>
              </a:solidFill>
              <a:latin typeface="Arial"/>
              <a:ea typeface="Arial"/>
              <a:cs typeface="Arial"/>
              <a:sym typeface="Arial"/>
            </a:endParaRPr>
          </a:p>
          <a:p>
            <a:pPr marL="292100" indent="-288925">
              <a:lnSpc>
                <a:spcPct val="150000"/>
              </a:lnSpc>
              <a:spcBef>
                <a:spcPts val="400"/>
              </a:spcBef>
              <a:buClr>
                <a:srgbClr val="000000"/>
              </a:buClr>
              <a:buSzPts val="1800"/>
            </a:pPr>
            <a:r>
              <a:rPr lang="en-US">
                <a:solidFill>
                  <a:srgbClr val="000000"/>
                </a:solidFill>
                <a:latin typeface="Arial"/>
                <a:ea typeface="Arial"/>
                <a:cs typeface="Arial"/>
                <a:sym typeface="Arial"/>
              </a:rPr>
              <a:t>Protection</a:t>
            </a:r>
            <a:endParaRPr sz="1400">
              <a:solidFill>
                <a:srgbClr val="000000"/>
              </a:solidFill>
              <a:latin typeface="Arial"/>
              <a:ea typeface="Arial"/>
              <a:cs typeface="Arial"/>
              <a:sym typeface="Arial"/>
            </a:endParaRPr>
          </a:p>
          <a:p>
            <a:pPr>
              <a:buClr>
                <a:srgbClr val="000000"/>
              </a:buClr>
              <a:buSzPts val="1800"/>
            </a:pPr>
            <a:endParaRPr>
              <a:solidFill>
                <a:srgbClr val="000000"/>
              </a:solidFill>
              <a:latin typeface="Arial"/>
              <a:ea typeface="Arial"/>
              <a:cs typeface="Arial"/>
              <a:sym typeface="Arial"/>
            </a:endParaRPr>
          </a:p>
        </p:txBody>
      </p:sp>
      <p:sp>
        <p:nvSpPr>
          <p:cNvPr id="729" name="Google Shape;729;p52"/>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56</a:t>
            </a:fld>
            <a:endParaRPr sz="1400">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53"/>
          <p:cNvSpPr txBox="1"/>
          <p:nvPr/>
        </p:nvSpPr>
        <p:spPr>
          <a:xfrm>
            <a:off x="2024062" y="333375"/>
            <a:ext cx="8229600" cy="576262"/>
          </a:xfrm>
          <a:prstGeom prst="rect">
            <a:avLst/>
          </a:prstGeom>
          <a:noFill/>
          <a:ln>
            <a:noFill/>
          </a:ln>
        </p:spPr>
        <p:txBody>
          <a:bodyPr spcFirstLastPara="1" wrap="square" lIns="90000" tIns="46800" rIns="90000" bIns="46800" anchor="b" anchorCtr="0">
            <a:noAutofit/>
          </a:bodyPr>
          <a:lstStyle/>
          <a:p>
            <a:pPr algn="ctr">
              <a:buClr>
                <a:srgbClr val="006633"/>
              </a:buClr>
              <a:buSzPts val="2400"/>
            </a:pPr>
            <a:r>
              <a:rPr lang="en-US" sz="2400">
                <a:solidFill>
                  <a:srgbClr val="006633"/>
                </a:solidFill>
                <a:latin typeface="Arial"/>
                <a:ea typeface="Arial"/>
                <a:cs typeface="Arial"/>
                <a:sym typeface="Arial"/>
              </a:rPr>
              <a:t>Examples of Windows and Unix System Calls</a:t>
            </a:r>
            <a:endParaRPr sz="1400">
              <a:solidFill>
                <a:srgbClr val="000000"/>
              </a:solidFill>
              <a:latin typeface="Arial"/>
              <a:ea typeface="Arial"/>
              <a:cs typeface="Arial"/>
              <a:sym typeface="Arial"/>
            </a:endParaRPr>
          </a:p>
        </p:txBody>
      </p:sp>
      <p:pic>
        <p:nvPicPr>
          <p:cNvPr id="743" name="Google Shape;743;p53"/>
          <p:cNvPicPr preferRelativeResize="0"/>
          <p:nvPr/>
        </p:nvPicPr>
        <p:blipFill rotWithShape="1">
          <a:blip r:embed="rId3">
            <a:alphaModFix/>
          </a:blip>
          <a:srcRect/>
          <a:stretch/>
        </p:blipFill>
        <p:spPr>
          <a:xfrm>
            <a:off x="2438400" y="914400"/>
            <a:ext cx="6945312" cy="5135562"/>
          </a:xfrm>
          <a:prstGeom prst="rect">
            <a:avLst/>
          </a:prstGeom>
          <a:noFill/>
          <a:ln>
            <a:noFill/>
          </a:ln>
        </p:spPr>
      </p:pic>
      <p:sp>
        <p:nvSpPr>
          <p:cNvPr id="744" name="Google Shape;744;p53"/>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57</a:t>
            </a:fld>
            <a:endParaRPr sz="1400">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pic>
        <p:nvPicPr>
          <p:cNvPr id="756" name="Google Shape;756;p54"/>
          <p:cNvPicPr preferRelativeResize="0"/>
          <p:nvPr/>
        </p:nvPicPr>
        <p:blipFill rotWithShape="1">
          <a:blip r:embed="rId3">
            <a:alphaModFix/>
          </a:blip>
          <a:srcRect/>
          <a:stretch/>
        </p:blipFill>
        <p:spPr>
          <a:xfrm>
            <a:off x="2082800" y="457200"/>
            <a:ext cx="7213600" cy="5943600"/>
          </a:xfrm>
          <a:prstGeom prst="rect">
            <a:avLst/>
          </a:prstGeom>
          <a:noFill/>
          <a:ln>
            <a:noFill/>
          </a:ln>
        </p:spPr>
      </p:pic>
      <p:sp>
        <p:nvSpPr>
          <p:cNvPr id="757" name="Google Shape;757;p54"/>
          <p:cNvSpPr/>
          <p:nvPr/>
        </p:nvSpPr>
        <p:spPr>
          <a:xfrm>
            <a:off x="8077200" y="6197601"/>
            <a:ext cx="2089150" cy="458787"/>
          </a:xfrm>
          <a:prstGeom prst="rect">
            <a:avLst/>
          </a:prstGeom>
          <a:noFill/>
          <a:ln>
            <a:noFill/>
          </a:ln>
        </p:spPr>
        <p:txBody>
          <a:bodyPr spcFirstLastPara="1" wrap="square" lIns="91425" tIns="45700" rIns="91425" bIns="45700" anchor="ctr" anchorCtr="0">
            <a:noAutofit/>
          </a:bodyPr>
          <a:lstStyle/>
          <a:p>
            <a:pPr>
              <a:buClr>
                <a:srgbClr val="000000"/>
              </a:buClr>
              <a:buSzPts val="2400"/>
            </a:pPr>
            <a:endParaRPr sz="2400">
              <a:solidFill>
                <a:srgbClr val="FFFFFF"/>
              </a:solidFill>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55"/>
          <p:cNvSpPr txBox="1"/>
          <p:nvPr/>
        </p:nvSpPr>
        <p:spPr>
          <a:xfrm>
            <a:off x="1884363" y="446087"/>
            <a:ext cx="8423275" cy="768350"/>
          </a:xfrm>
          <a:prstGeom prst="rect">
            <a:avLst/>
          </a:prstGeom>
          <a:noFill/>
          <a:ln>
            <a:noFill/>
          </a:ln>
        </p:spPr>
        <p:txBody>
          <a:bodyPr spcFirstLastPara="1" wrap="square" lIns="90000" tIns="46800" rIns="90000" bIns="46800" anchor="t" anchorCtr="0">
            <a:noAutofit/>
          </a:bodyPr>
          <a:lstStyle/>
          <a:p>
            <a:pPr algn="ctr">
              <a:lnSpc>
                <a:spcPct val="83000"/>
              </a:lnSpc>
              <a:buClr>
                <a:srgbClr val="006633"/>
              </a:buClr>
              <a:buSzPts val="2800"/>
            </a:pPr>
            <a:r>
              <a:rPr lang="en-US" sz="2800" b="1">
                <a:solidFill>
                  <a:srgbClr val="006633"/>
                </a:solidFill>
                <a:latin typeface="Times New Roman"/>
                <a:ea typeface="Times New Roman"/>
                <a:cs typeface="Times New Roman"/>
                <a:sym typeface="Times New Roman"/>
              </a:rPr>
              <a:t>Differences between library functions and system call</a:t>
            </a:r>
            <a:r>
              <a:rPr lang="en-US" sz="3600" b="1">
                <a:solidFill>
                  <a:srgbClr val="006633"/>
                </a:solidFill>
                <a:latin typeface="Times New Roman"/>
                <a:ea typeface="Times New Roman"/>
                <a:cs typeface="Times New Roman"/>
                <a:sym typeface="Times New Roman"/>
              </a:rPr>
              <a:t>s</a:t>
            </a:r>
            <a:endParaRPr sz="1400">
              <a:solidFill>
                <a:srgbClr val="000000"/>
              </a:solidFill>
              <a:latin typeface="Arial"/>
              <a:ea typeface="Arial"/>
              <a:cs typeface="Arial"/>
              <a:sym typeface="Arial"/>
            </a:endParaRPr>
          </a:p>
        </p:txBody>
      </p:sp>
      <p:sp>
        <p:nvSpPr>
          <p:cNvPr id="770" name="Google Shape;770;p55"/>
          <p:cNvSpPr txBox="1"/>
          <p:nvPr/>
        </p:nvSpPr>
        <p:spPr>
          <a:xfrm>
            <a:off x="1757363" y="1193800"/>
            <a:ext cx="8213725" cy="4424362"/>
          </a:xfrm>
          <a:prstGeom prst="rect">
            <a:avLst/>
          </a:prstGeom>
          <a:noFill/>
          <a:ln>
            <a:noFill/>
          </a:ln>
        </p:spPr>
        <p:txBody>
          <a:bodyPr spcFirstLastPara="1" wrap="square" lIns="0" tIns="0" rIns="0" bIns="0" anchor="ctr" anchorCtr="0">
            <a:noAutofit/>
          </a:bodyPr>
          <a:lstStyle/>
          <a:p>
            <a:pPr marL="306387" indent="-306387" algn="jus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System calls run in kernel-mode but library functions run in user-mode and may call system calls. </a:t>
            </a:r>
            <a:endParaRPr sz="1400">
              <a:solidFill>
                <a:srgbClr val="000000"/>
              </a:solidFill>
              <a:latin typeface="Arial"/>
              <a:ea typeface="Arial"/>
              <a:cs typeface="Arial"/>
              <a:sym typeface="Arial"/>
            </a:endParaRPr>
          </a:p>
          <a:p>
            <a:pPr marL="306387" indent="-306387" algn="just">
              <a:spcBef>
                <a:spcPts val="500"/>
              </a:spcBef>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System calls are not linked to user programs.</a:t>
            </a:r>
            <a:endParaRPr sz="1400">
              <a:solidFill>
                <a:srgbClr val="000000"/>
              </a:solidFill>
              <a:latin typeface="Arial"/>
              <a:ea typeface="Arial"/>
              <a:cs typeface="Arial"/>
              <a:sym typeface="Arial"/>
            </a:endParaRPr>
          </a:p>
          <a:p>
            <a:pPr marL="306387" indent="-306387" algn="just">
              <a:spcBef>
                <a:spcPts val="500"/>
              </a:spcBef>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There are only a small number of system calls.</a:t>
            </a:r>
            <a:endParaRPr sz="1400">
              <a:solidFill>
                <a:srgbClr val="000000"/>
              </a:solidFill>
              <a:latin typeface="Arial"/>
              <a:ea typeface="Arial"/>
              <a:cs typeface="Arial"/>
              <a:sym typeface="Arial"/>
            </a:endParaRPr>
          </a:p>
          <a:p>
            <a:pPr marL="306387" indent="-306387" algn="just">
              <a:spcBef>
                <a:spcPts val="500"/>
              </a:spcBef>
              <a:buClr>
                <a:srgbClr val="FFFFFF"/>
              </a:buClr>
              <a:buSzPts val="2000"/>
            </a:pPr>
            <a:endParaRPr sz="2000">
              <a:solidFill>
                <a:srgbClr val="000000"/>
              </a:solidFill>
              <a:latin typeface="Times New Roman"/>
              <a:ea typeface="Times New Roman"/>
              <a:cs typeface="Times New Roman"/>
              <a:sym typeface="Times New Roman"/>
            </a:endParaRPr>
          </a:p>
          <a:p>
            <a:pPr marL="306387" indent="-306387" algn="just">
              <a:spcBef>
                <a:spcPts val="500"/>
              </a:spcBef>
              <a:buClr>
                <a:srgbClr val="FFFFFF"/>
              </a:buClr>
              <a:buSzPts val="2000"/>
            </a:pPr>
            <a:endParaRPr sz="2000">
              <a:solidFill>
                <a:srgbClr val="000000"/>
              </a:solidFill>
              <a:latin typeface="Times New Roman"/>
              <a:ea typeface="Times New Roman"/>
              <a:cs typeface="Times New Roman"/>
              <a:sym typeface="Times New Roman"/>
            </a:endParaRPr>
          </a:p>
          <a:p>
            <a:pPr>
              <a:buClr>
                <a:srgbClr val="000000"/>
              </a:buClr>
              <a:buSzPts val="2000"/>
            </a:pPr>
            <a:endParaRPr sz="2000">
              <a:solidFill>
                <a:srgbClr val="000000"/>
              </a:solidFill>
              <a:latin typeface="Times New Roman"/>
              <a:ea typeface="Times New Roman"/>
              <a:cs typeface="Times New Roman"/>
              <a:sym typeface="Times New Roman"/>
            </a:endParaRPr>
          </a:p>
        </p:txBody>
      </p:sp>
      <p:sp>
        <p:nvSpPr>
          <p:cNvPr id="771" name="Google Shape;771;p55"/>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buClr>
                <a:srgbClr val="FFFFFF"/>
              </a:buClr>
              <a:buSzPts val="2400"/>
            </a:pPr>
            <a:fld id="{00000000-1234-1234-1234-123412341234}" type="slidenum">
              <a:rPr lang="en-US" sz="2400">
                <a:solidFill>
                  <a:srgbClr val="FFFFFF"/>
                </a:solidFill>
                <a:latin typeface="Verdana"/>
                <a:ea typeface="Verdana"/>
                <a:cs typeface="Verdana"/>
                <a:sym typeface="Verdana"/>
              </a:rPr>
              <a:pPr>
                <a:buClr>
                  <a:srgbClr val="FFFFFF"/>
                </a:buClr>
                <a:buSzPts val="2400"/>
              </a:pPr>
              <a:t>59</a:t>
            </a:fld>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2286000" y="762000"/>
            <a:ext cx="8229600" cy="5791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lang="en-US" sz="2000" b="1" dirty="0"/>
              <a:t>PSO1:</a:t>
            </a:r>
            <a:r>
              <a:rPr lang="en-US" sz="2000" dirty="0"/>
              <a:t> Select and incorporate appropriate computing theory principles, data structures and algorithms, programming paradigms to innovatively craft scientific solution addressing complex computing problems.</a:t>
            </a:r>
          </a:p>
          <a:p>
            <a:pPr algn="just"/>
            <a:endParaRPr lang="en-US" sz="2000" dirty="0"/>
          </a:p>
          <a:p>
            <a:pPr algn="just"/>
            <a:r>
              <a:rPr lang="en-US" sz="2000" b="1" dirty="0"/>
              <a:t>PSO2:</a:t>
            </a:r>
            <a:r>
              <a:rPr lang="en-US" sz="2000" dirty="0"/>
              <a:t>  Adapt to new frontiers of science, engineering and technology by getting acquainted with heterogeneous computing environments and platforms, computing hardware architectures and organizations through continuous experimentation.</a:t>
            </a:r>
          </a:p>
          <a:p>
            <a:pPr algn="just"/>
            <a:endParaRPr lang="en-US" sz="2000" dirty="0"/>
          </a:p>
          <a:p>
            <a:pPr algn="just"/>
            <a:r>
              <a:rPr lang="en-US" sz="2000" b="1" dirty="0"/>
              <a:t>PSO3:</a:t>
            </a:r>
            <a:r>
              <a:rPr lang="en-US" sz="2000" dirty="0"/>
              <a:t>  Conceive well-formed design specifications and constructs assimilating new design ideas and facts for identified real world problems using relevant development methodologies and practices, architecture styles and design patterns, modeling and simulation, and CASE tools.</a:t>
            </a:r>
          </a:p>
          <a:p>
            <a:pPr algn="just"/>
            <a:endParaRPr lang="en-US" sz="2000" dirty="0"/>
          </a:p>
          <a:p>
            <a:pPr algn="just"/>
            <a:r>
              <a:rPr lang="en-US" sz="2000" b="1" dirty="0"/>
              <a:t>PSO4: </a:t>
            </a:r>
            <a:r>
              <a:rPr lang="en-US" sz="2000" dirty="0"/>
              <a:t>Exercise research and development aptitude focusing knowledge creation and dissemination through engineering artifacts construction, preparation and presentation of engineering evidences using procedures, techniques, guidelines, and standards considering technology migration and evolution.</a:t>
            </a:r>
            <a:endParaRPr lang="en-US" sz="2000" dirty="0">
              <a:latin typeface="Arial" pitchFamily="34" charset="0"/>
              <a:cs typeface="Arial" pitchFamily="34" charset="0"/>
            </a:endParaRPr>
          </a:p>
        </p:txBody>
      </p:sp>
      <p:sp>
        <p:nvSpPr>
          <p:cNvPr id="5" name="Rectangle 4"/>
          <p:cNvSpPr/>
          <p:nvPr/>
        </p:nvSpPr>
        <p:spPr>
          <a:xfrm>
            <a:off x="2133600" y="1"/>
            <a:ext cx="8534400" cy="646331"/>
          </a:xfrm>
          <a:prstGeom prst="rect">
            <a:avLst/>
          </a:prstGeom>
        </p:spPr>
        <p:txBody>
          <a:bodyPr wrap="square">
            <a:spAutoFit/>
          </a:bodyPr>
          <a:lstStyle/>
          <a:p>
            <a:pPr lvl="0" algn="ctr" fontAlgn="base">
              <a:spcBef>
                <a:spcPct val="0"/>
              </a:spcBef>
              <a:spcAft>
                <a:spcPct val="0"/>
              </a:spcAft>
            </a:pPr>
            <a:r>
              <a:rPr lang="en-US" sz="3600" b="1" dirty="0">
                <a:solidFill>
                  <a:srgbClr val="990000"/>
                </a:solidFill>
                <a:cs typeface="Arial" pitchFamily="34" charset="0"/>
              </a:rPr>
              <a:t>Program Specific Outcomes(PSOs)  (04)</a:t>
            </a:r>
          </a:p>
        </p:txBody>
      </p:sp>
    </p:spTree>
    <p:extLst>
      <p:ext uri="{BB962C8B-B14F-4D97-AF65-F5344CB8AC3E}">
        <p14:creationId xmlns:p14="http://schemas.microsoft.com/office/powerpoint/2010/main" val="424056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33600" y="1"/>
            <a:ext cx="8534400" cy="646331"/>
          </a:xfrm>
          <a:prstGeom prst="rect">
            <a:avLst/>
          </a:prstGeom>
        </p:spPr>
        <p:txBody>
          <a:bodyPr wrap="square">
            <a:spAutoFit/>
          </a:bodyPr>
          <a:lstStyle/>
          <a:p>
            <a:pPr algn="ctr"/>
            <a:r>
              <a:rPr lang="en-US" sz="3600" dirty="0">
                <a:solidFill>
                  <a:srgbClr val="00B0F0"/>
                </a:solidFill>
                <a:latin typeface="Verdana" pitchFamily="34" charset="0"/>
                <a:ea typeface="Verdana" pitchFamily="34" charset="0"/>
                <a:cs typeface="Verdana" pitchFamily="34" charset="0"/>
              </a:rPr>
              <a:t>Course Outcome - Perspective</a:t>
            </a:r>
            <a:endParaRPr lang="en-US" sz="3600" dirty="0">
              <a:solidFill>
                <a:srgbClr val="00B0F0"/>
              </a:solidFill>
            </a:endParaRPr>
          </a:p>
        </p:txBody>
      </p:sp>
      <p:sp>
        <p:nvSpPr>
          <p:cNvPr id="4" name="TextBox 3"/>
          <p:cNvSpPr txBox="1"/>
          <p:nvPr/>
        </p:nvSpPr>
        <p:spPr>
          <a:xfrm>
            <a:off x="2286000" y="609601"/>
            <a:ext cx="8382000" cy="2554545"/>
          </a:xfrm>
          <a:prstGeom prst="rect">
            <a:avLst/>
          </a:prstGeom>
          <a:noFill/>
        </p:spPr>
        <p:txBody>
          <a:bodyPr wrap="square" rtlCol="0">
            <a:spAutoFit/>
          </a:bodyPr>
          <a:lstStyle/>
          <a:p>
            <a:pPr marL="0" lvl="2" algn="just"/>
            <a:r>
              <a:rPr lang="en-US" sz="2000" b="1" dirty="0">
                <a:solidFill>
                  <a:srgbClr val="990000"/>
                </a:solidFill>
                <a:cs typeface="Arial" pitchFamily="34" charset="0"/>
              </a:rPr>
              <a:t>Course Outcomes statements - </a:t>
            </a:r>
            <a:r>
              <a:rPr lang="en-US" sz="2000" dirty="0">
                <a:cs typeface="Arial" pitchFamily="34" charset="0"/>
              </a:rPr>
              <a:t>describe what a students can do after the successful completion of a course. The CO statements are defined by considering the course content.</a:t>
            </a:r>
          </a:p>
          <a:p>
            <a:pPr marL="0" lvl="2" algn="just"/>
            <a:r>
              <a:rPr lang="en-US" sz="2000" dirty="0">
                <a:cs typeface="Arial" pitchFamily="34" charset="0"/>
              </a:rPr>
              <a:t> </a:t>
            </a:r>
          </a:p>
          <a:p>
            <a:pPr marL="0" lvl="2" algn="just"/>
            <a:r>
              <a:rPr lang="en-US" sz="2000" b="1" dirty="0">
                <a:solidFill>
                  <a:srgbClr val="990000"/>
                </a:solidFill>
              </a:rPr>
              <a:t>Cos -  </a:t>
            </a:r>
            <a:r>
              <a:rPr lang="en-US" sz="2000" dirty="0">
                <a:solidFill>
                  <a:srgbClr val="000000"/>
                </a:solidFill>
                <a:ea typeface="Verdana" pitchFamily="34" charset="0"/>
                <a:cs typeface="Verdana" pitchFamily="34" charset="0"/>
              </a:rPr>
              <a:t>Number of Outcomes for a Course are taken 6</a:t>
            </a:r>
            <a:endParaRPr lang="en-US" sz="2000" b="1" dirty="0">
              <a:solidFill>
                <a:srgbClr val="990000"/>
              </a:solidFill>
              <a:cs typeface="Arial" pitchFamily="34" charset="0"/>
            </a:endParaRPr>
          </a:p>
          <a:p>
            <a:pPr marL="0" lvl="2" algn="just"/>
            <a:endParaRPr lang="en-US" sz="2000" dirty="0">
              <a:cs typeface="Arial" pitchFamily="34" charset="0"/>
            </a:endParaRPr>
          </a:p>
          <a:p>
            <a:pPr marL="0" lvl="2" algn="just"/>
            <a:r>
              <a:rPr lang="en-US" sz="2000" dirty="0">
                <a:cs typeface="Arial" pitchFamily="34" charset="0"/>
              </a:rPr>
              <a:t>The keywords used to define COs are based on </a:t>
            </a:r>
            <a:r>
              <a:rPr lang="en-US" sz="2000" b="1" dirty="0">
                <a:solidFill>
                  <a:srgbClr val="002060"/>
                </a:solidFill>
                <a:cs typeface="Arial" pitchFamily="34" charset="0"/>
              </a:rPr>
              <a:t>Bloom’s Taxonomy</a:t>
            </a:r>
          </a:p>
          <a:p>
            <a:pPr marL="0" lvl="2" algn="just"/>
            <a:endParaRPr lang="en-US" sz="2000" b="1" dirty="0">
              <a:solidFill>
                <a:srgbClr val="002060"/>
              </a:solidFill>
            </a:endParaRPr>
          </a:p>
        </p:txBody>
      </p:sp>
      <p:sp>
        <p:nvSpPr>
          <p:cNvPr id="6" name="Rounded Rectangle 4"/>
          <p:cNvSpPr/>
          <p:nvPr/>
        </p:nvSpPr>
        <p:spPr>
          <a:xfrm>
            <a:off x="2362201" y="5257800"/>
            <a:ext cx="8229599" cy="1447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just" defTabSz="800100">
              <a:lnSpc>
                <a:spcPct val="90000"/>
              </a:lnSpc>
              <a:spcBef>
                <a:spcPct val="0"/>
              </a:spcBef>
              <a:spcAft>
                <a:spcPct val="35000"/>
              </a:spcAft>
            </a:pPr>
            <a:r>
              <a:rPr lang="en-US" sz="2000" dirty="0">
                <a:solidFill>
                  <a:schemeClr val="tx1"/>
                </a:solidFill>
              </a:rPr>
              <a:t> </a:t>
            </a:r>
          </a:p>
        </p:txBody>
      </p:sp>
    </p:spTree>
    <p:extLst>
      <p:ext uri="{BB962C8B-B14F-4D97-AF65-F5344CB8AC3E}">
        <p14:creationId xmlns:p14="http://schemas.microsoft.com/office/powerpoint/2010/main" val="211437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p:nvPr/>
        </p:nvSpPr>
        <p:spPr>
          <a:xfrm>
            <a:off x="2093912" y="446088"/>
            <a:ext cx="8228012" cy="693737"/>
          </a:xfrm>
          <a:prstGeom prst="rect">
            <a:avLst/>
          </a:prstGeom>
          <a:noFill/>
          <a:ln>
            <a:noFill/>
          </a:ln>
        </p:spPr>
        <p:txBody>
          <a:bodyPr spcFirstLastPara="1" wrap="square" lIns="90000" tIns="46800" rIns="90000" bIns="46800" anchor="t" anchorCtr="0">
            <a:noAutofit/>
          </a:bodyPr>
          <a:lstStyle/>
          <a:p>
            <a:pPr algn="ctr">
              <a:buClr>
                <a:srgbClr val="006633"/>
              </a:buClr>
              <a:buSzPts val="3200"/>
            </a:pPr>
            <a:r>
              <a:rPr lang="en-US" sz="3200">
                <a:solidFill>
                  <a:srgbClr val="006633"/>
                </a:solidFill>
                <a:latin typeface="Arial"/>
                <a:ea typeface="Arial"/>
                <a:cs typeface="Arial"/>
                <a:sym typeface="Arial"/>
              </a:rPr>
              <a:t>Books</a:t>
            </a:r>
            <a:endParaRPr sz="1400">
              <a:solidFill>
                <a:srgbClr val="000000"/>
              </a:solidFill>
              <a:latin typeface="Arial"/>
              <a:ea typeface="Arial"/>
              <a:cs typeface="Arial"/>
              <a:sym typeface="Arial"/>
            </a:endParaRPr>
          </a:p>
        </p:txBody>
      </p:sp>
      <p:sp>
        <p:nvSpPr>
          <p:cNvPr id="73" name="Google Shape;73;p4"/>
          <p:cNvSpPr txBox="1"/>
          <p:nvPr/>
        </p:nvSpPr>
        <p:spPr>
          <a:xfrm>
            <a:off x="1884363" y="1260476"/>
            <a:ext cx="8459787" cy="3997325"/>
          </a:xfrm>
          <a:prstGeom prst="rect">
            <a:avLst/>
          </a:prstGeom>
          <a:noFill/>
          <a:ln>
            <a:noFill/>
          </a:ln>
        </p:spPr>
        <p:txBody>
          <a:bodyPr spcFirstLastPara="1" wrap="square" lIns="90000" tIns="45000" rIns="90000" bIns="45000" anchor="t" anchorCtr="0">
            <a:noAutofit/>
          </a:bodyPr>
          <a:lstStyle/>
          <a:p>
            <a:pPr algn="just">
              <a:buClr>
                <a:srgbClr val="000000"/>
              </a:buClr>
              <a:buSzPts val="2200"/>
            </a:pPr>
            <a:r>
              <a:rPr lang="en-US" sz="2200" b="1">
                <a:solidFill>
                  <a:srgbClr val="000000"/>
                </a:solidFill>
                <a:latin typeface="Verdana"/>
                <a:ea typeface="Verdana"/>
                <a:cs typeface="Verdana"/>
                <a:sym typeface="Verdana"/>
              </a:rPr>
              <a:t>Text Books</a:t>
            </a:r>
            <a:endParaRPr sz="1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Stalling William; “Operating Systems”, 6</a:t>
            </a:r>
            <a:r>
              <a:rPr lang="en-US" sz="2400" i="1" baseline="30000">
                <a:solidFill>
                  <a:srgbClr val="000000"/>
                </a:solidFill>
                <a:latin typeface="Arial"/>
                <a:ea typeface="Arial"/>
                <a:cs typeface="Arial"/>
                <a:sym typeface="Arial"/>
              </a:rPr>
              <a:t>th</a:t>
            </a:r>
            <a:r>
              <a:rPr lang="en-US" sz="2400" i="1">
                <a:solidFill>
                  <a:srgbClr val="000000"/>
                </a:solidFill>
                <a:latin typeface="Arial"/>
                <a:ea typeface="Arial"/>
                <a:cs typeface="Arial"/>
                <a:sym typeface="Arial"/>
              </a:rPr>
              <a:t>Edition, Pearson Education.</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Silberschatz A., Galvin P., GagneG.; “Operating System Concepts”, 9th Edition, JohnWiley and Sons.</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D M Dhamdhere; "Systems Programming &amp; Operating Systems"; Tata McGraw HillPublications, ISBN – 0074635794</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John J Donovan; " Systems Programming " ; Tata Mc-Graw Hill edition , ISBN-13978-0-07-460482-3</a:t>
            </a:r>
            <a:endParaRPr sz="22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buClr>
                <a:srgbClr val="000000"/>
              </a:buClr>
              <a:buSzPts val="2400"/>
            </a:pPr>
            <a:endParaRPr sz="2400">
              <a:solidFill>
                <a:srgbClr val="000000"/>
              </a:solidFill>
              <a:latin typeface="Verdana"/>
              <a:ea typeface="Verdana"/>
              <a:cs typeface="Verdana"/>
              <a:sym typeface="Verdana"/>
            </a:endParaRPr>
          </a:p>
        </p:txBody>
      </p:sp>
      <p:sp>
        <p:nvSpPr>
          <p:cNvPr id="74" name="Google Shape;74;p4"/>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lgn="ctr">
              <a:buClr>
                <a:srgbClr val="000000"/>
              </a:buClr>
              <a:buSzPts val="2400"/>
            </a:pPr>
            <a:fld id="{00000000-1234-1234-1234-123412341234}" type="slidenum">
              <a:rPr lang="en-US" sz="2400">
                <a:solidFill>
                  <a:srgbClr val="000000"/>
                </a:solidFill>
                <a:latin typeface="Verdana"/>
                <a:ea typeface="Verdana"/>
                <a:cs typeface="Verdana"/>
                <a:sym typeface="Verdana"/>
              </a:rPr>
              <a:pPr algn="ctr">
                <a:buClr>
                  <a:srgbClr val="000000"/>
                </a:buClr>
                <a:buSzPts val="2400"/>
              </a:pPr>
              <a:t>8</a:t>
            </a:fld>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p:nvPr/>
        </p:nvSpPr>
        <p:spPr>
          <a:xfrm>
            <a:off x="2093912" y="446088"/>
            <a:ext cx="8228012" cy="693737"/>
          </a:xfrm>
          <a:prstGeom prst="rect">
            <a:avLst/>
          </a:prstGeom>
          <a:noFill/>
          <a:ln>
            <a:noFill/>
          </a:ln>
        </p:spPr>
        <p:txBody>
          <a:bodyPr spcFirstLastPara="1" wrap="square" lIns="90000" tIns="46800" rIns="90000" bIns="46800" anchor="t" anchorCtr="0">
            <a:noAutofit/>
          </a:bodyPr>
          <a:lstStyle/>
          <a:p>
            <a:pPr algn="ctr">
              <a:buClr>
                <a:srgbClr val="006633"/>
              </a:buClr>
              <a:buSzPts val="3200"/>
            </a:pPr>
            <a:r>
              <a:rPr lang="en-US" sz="3200">
                <a:solidFill>
                  <a:srgbClr val="006633"/>
                </a:solidFill>
                <a:latin typeface="Arial"/>
                <a:ea typeface="Arial"/>
                <a:cs typeface="Arial"/>
                <a:sym typeface="Arial"/>
              </a:rPr>
              <a:t>Books</a:t>
            </a:r>
            <a:endParaRPr sz="1400">
              <a:solidFill>
                <a:srgbClr val="000000"/>
              </a:solidFill>
              <a:latin typeface="Arial"/>
              <a:ea typeface="Arial"/>
              <a:cs typeface="Arial"/>
              <a:sym typeface="Arial"/>
            </a:endParaRPr>
          </a:p>
        </p:txBody>
      </p:sp>
      <p:sp>
        <p:nvSpPr>
          <p:cNvPr id="88" name="Google Shape;88;p5"/>
          <p:cNvSpPr txBox="1"/>
          <p:nvPr/>
        </p:nvSpPr>
        <p:spPr>
          <a:xfrm>
            <a:off x="1884363" y="887897"/>
            <a:ext cx="8459787" cy="6268278"/>
          </a:xfrm>
          <a:prstGeom prst="rect">
            <a:avLst/>
          </a:prstGeom>
          <a:noFill/>
          <a:ln>
            <a:noFill/>
          </a:ln>
        </p:spPr>
        <p:txBody>
          <a:bodyPr spcFirstLastPara="1" wrap="square" lIns="90000" tIns="45000" rIns="90000" bIns="45000" anchor="t" anchorCtr="0">
            <a:noAutofit/>
          </a:bodyPr>
          <a:lstStyle/>
          <a:p>
            <a:pPr algn="just">
              <a:buClr>
                <a:srgbClr val="000000"/>
              </a:buClr>
              <a:buSzPts val="2200"/>
            </a:pPr>
            <a:r>
              <a:rPr lang="en-US" sz="2200" b="1">
                <a:solidFill>
                  <a:srgbClr val="000000"/>
                </a:solidFill>
                <a:latin typeface="Verdana"/>
                <a:ea typeface="Verdana"/>
                <a:cs typeface="Verdana"/>
                <a:sym typeface="Verdana"/>
              </a:rPr>
              <a:t>Text Books</a:t>
            </a:r>
            <a:endParaRPr sz="1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Silberschatz A., Galvin P., Gagne G ;“Operating System Principles” 7</a:t>
            </a:r>
            <a:r>
              <a:rPr lang="en-US" sz="2400" i="1" baseline="30000">
                <a:solidFill>
                  <a:srgbClr val="000000"/>
                </a:solidFill>
                <a:latin typeface="Arial"/>
                <a:ea typeface="Arial"/>
                <a:cs typeface="Arial"/>
                <a:sym typeface="Arial"/>
              </a:rPr>
              <a:t>th</a:t>
            </a:r>
            <a:r>
              <a:rPr lang="en-US" sz="2400" i="1">
                <a:solidFill>
                  <a:srgbClr val="000000"/>
                </a:solidFill>
                <a:latin typeface="Arial"/>
                <a:ea typeface="Arial"/>
                <a:cs typeface="Arial"/>
                <a:sym typeface="Arial"/>
              </a:rPr>
              <a:t> Edition John Wiley and Sons.</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YashavantKanetkar; “Unix Shell Programming”, 2 nd Edition, BPB Publications.</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Forouzan B. A., Gilberg R. F.; “Unix And Shell Programming”, 1 st Edition, Australia Thomson Brooks Cole.</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Achyut S. Godbole ,AtulKahate; “Operating Systems”, 3 rd Edition, McGraw Hill.</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Robert Love, " Linux System Programming " ;O’Reilly, ISBN 978-0-596-00958-8</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Mahesh Jadhav; " Easy Linux Device Driver "; HighTechEasy publishing, Second edition.</a:t>
            </a:r>
            <a:endParaRPr sz="2400">
              <a:solidFill>
                <a:srgbClr val="000000"/>
              </a:solidFill>
              <a:latin typeface="Arial"/>
              <a:ea typeface="Arial"/>
              <a:cs typeface="Arial"/>
              <a:sym typeface="Arial"/>
            </a:endParaRPr>
          </a:p>
          <a:p>
            <a:pPr marL="457200" indent="-457200">
              <a:buClr>
                <a:srgbClr val="000000"/>
              </a:buClr>
              <a:buSzPts val="2400"/>
              <a:buFont typeface="Arial"/>
              <a:buAutoNum type="arabicPeriod"/>
            </a:pPr>
            <a:r>
              <a:rPr lang="en-US" sz="2400" i="1">
                <a:solidFill>
                  <a:srgbClr val="000000"/>
                </a:solidFill>
                <a:latin typeface="Arial"/>
                <a:ea typeface="Arial"/>
                <a:cs typeface="Arial"/>
                <a:sym typeface="Arial"/>
              </a:rPr>
              <a:t>Ray Duncan; “Advanced MSDOS programming”; Microsoft press</a:t>
            </a:r>
            <a:endParaRPr sz="2400">
              <a:solidFill>
                <a:srgbClr val="000000"/>
              </a:solidFill>
              <a:latin typeface="Arial"/>
              <a:ea typeface="Arial"/>
              <a:cs typeface="Arial"/>
              <a:sym typeface="Arial"/>
            </a:endParaRPr>
          </a:p>
          <a:p>
            <a:pPr marL="457200" indent="-304800"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lgn="just">
              <a:buClr>
                <a:srgbClr val="FFFFFF"/>
              </a:buClr>
              <a:buSzPts val="2400"/>
            </a:pPr>
            <a:endParaRPr sz="2400">
              <a:solidFill>
                <a:srgbClr val="000000"/>
              </a:solidFill>
              <a:latin typeface="Verdana"/>
              <a:ea typeface="Verdana"/>
              <a:cs typeface="Verdana"/>
              <a:sym typeface="Verdana"/>
            </a:endParaRPr>
          </a:p>
          <a:p>
            <a:pPr>
              <a:buClr>
                <a:srgbClr val="000000"/>
              </a:buClr>
              <a:buSzPts val="2400"/>
            </a:pPr>
            <a:endParaRPr sz="2400">
              <a:solidFill>
                <a:srgbClr val="000000"/>
              </a:solidFill>
              <a:latin typeface="Verdana"/>
              <a:ea typeface="Verdana"/>
              <a:cs typeface="Verdana"/>
              <a:sym typeface="Verdana"/>
            </a:endParaRPr>
          </a:p>
        </p:txBody>
      </p:sp>
      <p:sp>
        <p:nvSpPr>
          <p:cNvPr id="89" name="Google Shape;89;p5"/>
          <p:cNvSpPr txBox="1"/>
          <p:nvPr/>
        </p:nvSpPr>
        <p:spPr>
          <a:xfrm>
            <a:off x="8077200" y="6197601"/>
            <a:ext cx="2089150" cy="458787"/>
          </a:xfrm>
          <a:prstGeom prst="rect">
            <a:avLst/>
          </a:prstGeom>
          <a:noFill/>
          <a:ln>
            <a:noFill/>
          </a:ln>
        </p:spPr>
        <p:txBody>
          <a:bodyPr spcFirstLastPara="1" wrap="square" lIns="90000" tIns="46800" rIns="90000" bIns="46800" anchor="b" anchorCtr="0">
            <a:noAutofit/>
          </a:bodyPr>
          <a:lstStyle/>
          <a:p>
            <a:pPr algn="ctr">
              <a:buClr>
                <a:srgbClr val="000000"/>
              </a:buClr>
              <a:buSzPts val="2400"/>
            </a:pPr>
            <a:fld id="{00000000-1234-1234-1234-123412341234}" type="slidenum">
              <a:rPr lang="en-US" sz="2400">
                <a:solidFill>
                  <a:srgbClr val="000000"/>
                </a:solidFill>
                <a:latin typeface="Verdana"/>
                <a:ea typeface="Verdana"/>
                <a:cs typeface="Verdana"/>
                <a:sym typeface="Verdana"/>
              </a:rPr>
              <a:pPr algn="ctr">
                <a:buClr>
                  <a:srgbClr val="000000"/>
                </a:buClr>
                <a:buSzPts val="2400"/>
              </a:pPr>
              <a:t>9</a:t>
            </a:fld>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4280</Words>
  <Application>Microsoft Office PowerPoint</Application>
  <PresentationFormat>Widescreen</PresentationFormat>
  <Paragraphs>760</Paragraphs>
  <Slides>59</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Noto Sans Symbols</vt:lpstr>
      <vt:lpstr>Tahoma</vt:lpstr>
      <vt:lpstr>Times New Roman</vt:lpstr>
      <vt:lpstr>Verdana</vt:lpstr>
      <vt:lpstr>Office Theme</vt:lpstr>
      <vt:lpstr>PowerPoint Presentation</vt:lpstr>
      <vt:lpstr>PowerPoint Presentation</vt:lpstr>
      <vt:lpstr>Our Vision and Mission</vt:lpstr>
      <vt:lpstr>Programme Education Objectives- Perspective</vt:lpstr>
      <vt:lpstr>   Our - Programme Education Objectives [PEOs]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Sangita Lade</dc:creator>
  <cp:lastModifiedBy>Sangita Lade</cp:lastModifiedBy>
  <cp:revision>4</cp:revision>
  <dcterms:created xsi:type="dcterms:W3CDTF">2022-08-05T04:13:54Z</dcterms:created>
  <dcterms:modified xsi:type="dcterms:W3CDTF">2022-08-05T04:32:42Z</dcterms:modified>
</cp:coreProperties>
</file>