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1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60" r:id="rId64"/>
    <p:sldId id="361" r:id="rId65"/>
    <p:sldId id="362" r:id="rId66"/>
    <p:sldId id="363" r:id="rId67"/>
    <p:sldId id="364" r:id="rId68"/>
    <p:sldId id="365" r:id="rId69"/>
    <p:sldId id="366" r:id="rId70"/>
    <p:sldId id="367" r:id="rId71"/>
    <p:sldId id="368" r:id="rId72"/>
    <p:sldId id="369" r:id="rId73"/>
    <p:sldId id="370" r:id="rId74"/>
    <p:sldId id="371" r:id="rId75"/>
    <p:sldId id="372" r:id="rId76"/>
    <p:sldId id="373" r:id="rId77"/>
    <p:sldId id="374" r:id="rId78"/>
    <p:sldId id="375" r:id="rId79"/>
    <p:sldId id="376" r:id="rId80"/>
    <p:sldId id="377" r:id="rId81"/>
    <p:sldId id="378" r:id="rId82"/>
    <p:sldId id="379" r:id="rId83"/>
    <p:sldId id="380" r:id="rId84"/>
    <p:sldId id="381" r:id="rId85"/>
    <p:sldId id="382" r:id="rId86"/>
    <p:sldId id="383" r:id="rId87"/>
    <p:sldId id="384" r:id="rId88"/>
    <p:sldId id="385" r:id="rId89"/>
    <p:sldId id="386" r:id="rId90"/>
    <p:sldId id="387" r:id="rId91"/>
    <p:sldId id="388" r:id="rId92"/>
    <p:sldId id="389" r:id="rId93"/>
    <p:sldId id="390" r:id="rId94"/>
    <p:sldId id="391" r:id="rId95"/>
    <p:sldId id="392" r:id="rId96"/>
    <p:sldId id="393" r:id="rId97"/>
    <p:sldId id="394" r:id="rId98"/>
    <p:sldId id="395" r:id="rId99"/>
    <p:sldId id="396" r:id="rId100"/>
    <p:sldId id="397" r:id="rId101"/>
    <p:sldId id="398" r:id="rId102"/>
    <p:sldId id="399" r:id="rId103"/>
    <p:sldId id="400" r:id="rId104"/>
    <p:sldId id="401" r:id="rId105"/>
    <p:sldId id="402" r:id="rId106"/>
    <p:sldId id="403" r:id="rId107"/>
    <p:sldId id="404" r:id="rId108"/>
    <p:sldId id="405" r:id="rId109"/>
    <p:sldId id="406" r:id="rId110"/>
    <p:sldId id="407" r:id="rId111"/>
    <p:sldId id="408" r:id="rId112"/>
    <p:sldId id="409" r:id="rId113"/>
    <p:sldId id="410" r:id="rId114"/>
    <p:sldId id="411" r:id="rId115"/>
    <p:sldId id="412" r:id="rId116"/>
    <p:sldId id="413" r:id="rId117"/>
    <p:sldId id="414" r:id="rId118"/>
    <p:sldId id="415" r:id="rId119"/>
    <p:sldId id="416" r:id="rId120"/>
    <p:sldId id="417" r:id="rId121"/>
    <p:sldId id="418" r:id="rId122"/>
  </p:sldIdLst>
  <p:sldSz cx="9144000" cy="6858000" type="screen4x3"/>
  <p:notesSz cx="6883400" cy="9294813"/>
  <p:embeddedFontLst>
    <p:embeddedFont>
      <p:font typeface="Calibri" panose="020F0502020204030204" pitchFamily="34" charset="0"/>
      <p:regular r:id="rId124"/>
      <p:bold r:id="rId125"/>
      <p:italic r:id="rId126"/>
      <p:boldItalic r:id="rId127"/>
    </p:embeddedFont>
    <p:embeddedFont>
      <p:font typeface="Garamond" panose="02020404030301010803" pitchFamily="18" charset="0"/>
      <p:regular r:id="rId128"/>
      <p:bold r:id="rId129"/>
      <p:italic r:id="rId130"/>
      <p:boldItalic r:id="rId131"/>
    </p:embeddedFont>
    <p:embeddedFont>
      <p:font typeface="Lustria" panose="02000603060000020004" pitchFamily="2" charset="0"/>
      <p:regular r:id="rId132"/>
    </p:embeddedFont>
    <p:embeddedFont>
      <p:font typeface="Verdana" panose="020B0604030504040204" pitchFamily="34" charset="0"/>
      <p:regular r:id="rId133"/>
      <p:bold r:id="rId134"/>
      <p:italic r:id="rId135"/>
      <p:boldItalic r:id="rId1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00CCCB-9F2B-4879-973E-33B6B2F37333}">
  <a:tblStyle styleId="{9B00CCCB-9F2B-4879-973E-33B6B2F3733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41"/>
  </p:normalViewPr>
  <p:slideViewPr>
    <p:cSldViewPr snapToGrid="0">
      <p:cViewPr varScale="1">
        <p:scale>
          <a:sx n="136" d="100"/>
          <a:sy n="136" d="100"/>
        </p:scale>
        <p:origin x="1064" y="192"/>
      </p:cViewPr>
      <p:guideLst>
        <p:guide orient="horz" pos="2160"/>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font" Target="fonts/font5.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font" Target="fonts/font11.fntdata"/><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1.fntdata"/><Relationship Id="rId129" Type="http://schemas.openxmlformats.org/officeDocument/2006/relationships/font" Target="fonts/font6.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7.fntdata"/><Relationship Id="rId135" Type="http://schemas.openxmlformats.org/officeDocument/2006/relationships/font" Target="fonts/font12.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font" Target="fonts/font2.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font" Target="fonts/font8.fntdata"/><Relationship Id="rId136" Type="http://schemas.openxmlformats.org/officeDocument/2006/relationships/font" Target="fonts/font13.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font" Target="fonts/font9.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sldNum" idx="12"/>
          </p:nvPr>
        </p:nvSpPr>
        <p:spPr>
          <a:xfrm>
            <a:off x="3900487" y="8853487"/>
            <a:ext cx="2955925" cy="412750"/>
          </a:xfrm>
          <a:prstGeom prst="rect">
            <a:avLst/>
          </a:prstGeom>
          <a:noFill/>
          <a:ln>
            <a:noFill/>
          </a:ln>
        </p:spPr>
        <p:txBody>
          <a:bodyPr spcFirstLastPara="1" wrap="square" lIns="90700" tIns="45350" rIns="90700" bIns="4535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strike="noStrike" cap="none">
                <a:solidFill>
                  <a:srgbClr val="FFFFFF"/>
                </a:solidFill>
                <a:latin typeface="Verdana"/>
                <a:ea typeface="Verdana"/>
                <a:cs typeface="Verdana"/>
                <a:sym typeface="Verdana"/>
              </a:rPr>
              <a:pPr marL="0" marR="0" lvl="0" indent="0" algn="l" rtl="0">
                <a:lnSpc>
                  <a:spcPct val="100000"/>
                </a:lnSpc>
                <a:spcBef>
                  <a:spcPts val="0"/>
                </a:spcBef>
                <a:spcAft>
                  <a:spcPts val="0"/>
                </a:spcAft>
                <a:buNone/>
              </a:pPr>
              <a:t>‹#›</a:t>
            </a:fld>
            <a:endParaRPr/>
          </a:p>
        </p:txBody>
      </p:sp>
      <p:sp>
        <p:nvSpPr>
          <p:cNvPr id="4" name="Google Shape;4;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 name="Google Shape;5;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6" name="Google Shape;6;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7" name="Google Shape;7;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8" name="Google Shape;8;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9" name="Google Shape;9;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0" name="Google Shape;10;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1" name="Google Shape;11;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2" name="Google Shape;12;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3" name="Google Shape;13;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4" name="Google Shape;14;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5" name="Google Shape;15;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6" name="Google Shape;16;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7" name="Google Shape;17;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8" name="Google Shape;18;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9" name="Google Shape;19;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0" name="Google Shape;20;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1" name="Google Shape;21;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2" name="Google Shape;22;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3" name="Google Shape;23;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4" name="Google Shape;24;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5" name="Google Shape;25;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6" name="Google Shape;26;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7" name="Google Shape;27;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8" name="Google Shape;28;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9" name="Google Shape;29;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0" name="Google Shape;30;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1" name="Google Shape;31;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2" name="Google Shape;32;n"/>
          <p:cNvSpPr/>
          <p:nvPr/>
        </p:nvSpPr>
        <p:spPr>
          <a:xfrm>
            <a:off x="0" y="0"/>
            <a:ext cx="2998787" cy="458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3" name="Google Shape;33;n"/>
          <p:cNvSpPr/>
          <p:nvPr/>
        </p:nvSpPr>
        <p:spPr>
          <a:xfrm>
            <a:off x="3900487" y="0"/>
            <a:ext cx="3000375" cy="458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4" name="Google Shape;34;n"/>
          <p:cNvSpPr>
            <a:spLocks noGrp="1" noRot="1" noChangeAspect="1"/>
          </p:cNvSpPr>
          <p:nvPr>
            <p:ph type="sldImg" idx="2"/>
          </p:nvPr>
        </p:nvSpPr>
        <p:spPr>
          <a:xfrm>
            <a:off x="1073150" y="688975"/>
            <a:ext cx="4633912" cy="34639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 name="Google Shape;35;n"/>
          <p:cNvSpPr txBox="1">
            <a:spLocks noGrp="1"/>
          </p:cNvSpPr>
          <p:nvPr>
            <p:ph type="body" idx="1"/>
          </p:nvPr>
        </p:nvSpPr>
        <p:spPr>
          <a:xfrm>
            <a:off x="900112" y="4427537"/>
            <a:ext cx="5056187" cy="4151312"/>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6" name="Google Shape;36;n"/>
          <p:cNvSpPr/>
          <p:nvPr/>
        </p:nvSpPr>
        <p:spPr>
          <a:xfrm>
            <a:off x="0" y="8853487"/>
            <a:ext cx="2998787"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7" name="Google Shape;37;n"/>
          <p:cNvSpPr txBox="1">
            <a:spLocks noGrp="1"/>
          </p:cNvSpPr>
          <p:nvPr>
            <p:ph type="sldNum" idx="3"/>
          </p:nvPr>
        </p:nvSpPr>
        <p:spPr>
          <a:xfrm>
            <a:off x="3900487" y="8853487"/>
            <a:ext cx="2955925" cy="41275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a:t>
            </a:fld>
            <a:endParaRPr/>
          </a:p>
        </p:txBody>
      </p:sp>
      <p:sp>
        <p:nvSpPr>
          <p:cNvPr id="50" name="Google Shape;50;p1: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a:t>
            </a:fld>
            <a:endParaRPr/>
          </a:p>
        </p:txBody>
      </p:sp>
      <p:sp>
        <p:nvSpPr>
          <p:cNvPr id="51" name="Google Shape;51;p1: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a:t>
            </a:fld>
            <a:endParaRPr/>
          </a:p>
        </p:txBody>
      </p:sp>
      <p:sp>
        <p:nvSpPr>
          <p:cNvPr id="52" name="Google Shape;52;p1: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a:t>
            </a:fld>
            <a:endParaRPr/>
          </a:p>
        </p:txBody>
      </p:sp>
      <p:sp>
        <p:nvSpPr>
          <p:cNvPr id="53" name="Google Shape;53;p1: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4" name="Google Shape;54;p1: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5" name="Google Shape;55;p1:notes"/>
          <p:cNvSpPr/>
          <p:nvPr/>
        </p:nvSpPr>
        <p:spPr>
          <a:xfrm>
            <a:off x="900112" y="4427537"/>
            <a:ext cx="5060950" cy="41560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6" name="Google Shape;56;p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a:t>
            </a:fld>
            <a:endParaRPr/>
          </a:p>
        </p:txBody>
      </p:sp>
      <p:sp>
        <p:nvSpPr>
          <p:cNvPr id="155" name="Google Shape;155;p10: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a:t>
            </a:fld>
            <a:endParaRPr/>
          </a:p>
        </p:txBody>
      </p:sp>
      <p:sp>
        <p:nvSpPr>
          <p:cNvPr id="156" name="Google Shape;156;p10: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a:t>
            </a:fld>
            <a:endParaRPr/>
          </a:p>
        </p:txBody>
      </p:sp>
      <p:sp>
        <p:nvSpPr>
          <p:cNvPr id="157" name="Google Shape;157;p10: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a:t>
            </a:fld>
            <a:endParaRPr/>
          </a:p>
        </p:txBody>
      </p:sp>
      <p:sp>
        <p:nvSpPr>
          <p:cNvPr id="158" name="Google Shape;158;p10: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9" name="Google Shape;159;p10: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60" name="Google Shape;160;p1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0"/>
        <p:cNvGrpSpPr/>
        <p:nvPr/>
      </p:nvGrpSpPr>
      <p:grpSpPr>
        <a:xfrm>
          <a:off x="0" y="0"/>
          <a:ext cx="0" cy="0"/>
          <a:chOff x="0" y="0"/>
          <a:chExt cx="0" cy="0"/>
        </a:xfrm>
      </p:grpSpPr>
      <p:sp>
        <p:nvSpPr>
          <p:cNvPr id="1661" name="Google Shape;1661;p142: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100</a:t>
            </a:fld>
            <a:endParaRPr/>
          </a:p>
        </p:txBody>
      </p:sp>
      <p:sp>
        <p:nvSpPr>
          <p:cNvPr id="1662" name="Google Shape;1662;p142: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100</a:t>
            </a:fld>
            <a:endParaRPr/>
          </a:p>
        </p:txBody>
      </p:sp>
      <p:sp>
        <p:nvSpPr>
          <p:cNvPr id="1663" name="Google Shape;1663;p142: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100</a:t>
            </a:fld>
            <a:endParaRPr/>
          </a:p>
        </p:txBody>
      </p:sp>
      <p:sp>
        <p:nvSpPr>
          <p:cNvPr id="1664" name="Google Shape;1664;p1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65" name="Google Shape;1665;p142: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666" name="Google Shape;1666;p14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0"/>
        <p:cNvGrpSpPr/>
        <p:nvPr/>
      </p:nvGrpSpPr>
      <p:grpSpPr>
        <a:xfrm>
          <a:off x="0" y="0"/>
          <a:ext cx="0" cy="0"/>
          <a:chOff x="0" y="0"/>
          <a:chExt cx="0" cy="0"/>
        </a:xfrm>
      </p:grpSpPr>
      <p:sp>
        <p:nvSpPr>
          <p:cNvPr id="1671" name="Google Shape;1671;p143: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101</a:t>
            </a:fld>
            <a:endParaRPr/>
          </a:p>
        </p:txBody>
      </p:sp>
      <p:sp>
        <p:nvSpPr>
          <p:cNvPr id="1672" name="Google Shape;1672;p143: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101</a:t>
            </a:fld>
            <a:endParaRPr/>
          </a:p>
        </p:txBody>
      </p:sp>
      <p:sp>
        <p:nvSpPr>
          <p:cNvPr id="1673" name="Google Shape;1673;p143: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101</a:t>
            </a:fld>
            <a:endParaRPr/>
          </a:p>
        </p:txBody>
      </p:sp>
      <p:sp>
        <p:nvSpPr>
          <p:cNvPr id="1674" name="Google Shape;1674;p1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75" name="Google Shape;1675;p143: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676" name="Google Shape;1676;p14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0"/>
        <p:cNvGrpSpPr/>
        <p:nvPr/>
      </p:nvGrpSpPr>
      <p:grpSpPr>
        <a:xfrm>
          <a:off x="0" y="0"/>
          <a:ext cx="0" cy="0"/>
          <a:chOff x="0" y="0"/>
          <a:chExt cx="0" cy="0"/>
        </a:xfrm>
      </p:grpSpPr>
      <p:sp>
        <p:nvSpPr>
          <p:cNvPr id="1681" name="Google Shape;1681;p144: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102</a:t>
            </a:fld>
            <a:endParaRPr/>
          </a:p>
        </p:txBody>
      </p:sp>
      <p:sp>
        <p:nvSpPr>
          <p:cNvPr id="1682" name="Google Shape;1682;p144: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102</a:t>
            </a:fld>
            <a:endParaRPr/>
          </a:p>
        </p:txBody>
      </p:sp>
      <p:sp>
        <p:nvSpPr>
          <p:cNvPr id="1683" name="Google Shape;1683;p144: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102</a:t>
            </a:fld>
            <a:endParaRPr/>
          </a:p>
        </p:txBody>
      </p:sp>
      <p:sp>
        <p:nvSpPr>
          <p:cNvPr id="1684" name="Google Shape;1684;p1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85" name="Google Shape;1685;p144: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686" name="Google Shape;1686;p144: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0"/>
        <p:cNvGrpSpPr/>
        <p:nvPr/>
      </p:nvGrpSpPr>
      <p:grpSpPr>
        <a:xfrm>
          <a:off x="0" y="0"/>
          <a:ext cx="0" cy="0"/>
          <a:chOff x="0" y="0"/>
          <a:chExt cx="0" cy="0"/>
        </a:xfrm>
      </p:grpSpPr>
      <p:sp>
        <p:nvSpPr>
          <p:cNvPr id="1691" name="Google Shape;1691;p14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103</a:t>
            </a:fld>
            <a:endParaRPr/>
          </a:p>
        </p:txBody>
      </p:sp>
      <p:sp>
        <p:nvSpPr>
          <p:cNvPr id="1692" name="Google Shape;1692;p145: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103</a:t>
            </a:fld>
            <a:endParaRPr/>
          </a:p>
        </p:txBody>
      </p:sp>
      <p:sp>
        <p:nvSpPr>
          <p:cNvPr id="1693" name="Google Shape;1693;p145: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103</a:t>
            </a:fld>
            <a:endParaRPr/>
          </a:p>
        </p:txBody>
      </p:sp>
      <p:sp>
        <p:nvSpPr>
          <p:cNvPr id="1694" name="Google Shape;1694;p1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95" name="Google Shape;1695;p145: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696" name="Google Shape;1696;p14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2"/>
        <p:cNvGrpSpPr/>
        <p:nvPr/>
      </p:nvGrpSpPr>
      <p:grpSpPr>
        <a:xfrm>
          <a:off x="0" y="0"/>
          <a:ext cx="0" cy="0"/>
          <a:chOff x="0" y="0"/>
          <a:chExt cx="0" cy="0"/>
        </a:xfrm>
      </p:grpSpPr>
      <p:sp>
        <p:nvSpPr>
          <p:cNvPr id="1703" name="Google Shape;1703;p14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104</a:t>
            </a:fld>
            <a:endParaRPr/>
          </a:p>
        </p:txBody>
      </p:sp>
      <p:sp>
        <p:nvSpPr>
          <p:cNvPr id="1704" name="Google Shape;1704;p14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104</a:t>
            </a:fld>
            <a:endParaRPr/>
          </a:p>
        </p:txBody>
      </p:sp>
      <p:sp>
        <p:nvSpPr>
          <p:cNvPr id="1705" name="Google Shape;1705;p14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104</a:t>
            </a:fld>
            <a:endParaRPr/>
          </a:p>
        </p:txBody>
      </p:sp>
      <p:sp>
        <p:nvSpPr>
          <p:cNvPr id="1706" name="Google Shape;1706;p1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07" name="Google Shape;1707;p146: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708" name="Google Shape;1708;p14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4"/>
        <p:cNvGrpSpPr/>
        <p:nvPr/>
      </p:nvGrpSpPr>
      <p:grpSpPr>
        <a:xfrm>
          <a:off x="0" y="0"/>
          <a:ext cx="0" cy="0"/>
          <a:chOff x="0" y="0"/>
          <a:chExt cx="0" cy="0"/>
        </a:xfrm>
      </p:grpSpPr>
      <p:sp>
        <p:nvSpPr>
          <p:cNvPr id="1715" name="Google Shape;1715;p147: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105</a:t>
            </a:fld>
            <a:endParaRPr/>
          </a:p>
        </p:txBody>
      </p:sp>
      <p:sp>
        <p:nvSpPr>
          <p:cNvPr id="1716" name="Google Shape;1716;p147: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105</a:t>
            </a:fld>
            <a:endParaRPr/>
          </a:p>
        </p:txBody>
      </p:sp>
      <p:sp>
        <p:nvSpPr>
          <p:cNvPr id="1717" name="Google Shape;1717;p147: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105</a:t>
            </a:fld>
            <a:endParaRPr/>
          </a:p>
        </p:txBody>
      </p:sp>
      <p:sp>
        <p:nvSpPr>
          <p:cNvPr id="1718" name="Google Shape;1718;p147:notes"/>
          <p:cNvSpPr>
            <a:spLocks noGrp="1" noRot="1" noChangeAspect="1"/>
          </p:cNvSpPr>
          <p:nvPr>
            <p:ph type="sldImg" idx="2"/>
          </p:nvPr>
        </p:nvSpPr>
        <p:spPr>
          <a:xfrm>
            <a:off x="1074737" y="688975"/>
            <a:ext cx="4664075" cy="34972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19" name="Google Shape;1719;p147: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720" name="Google Shape;1720;p14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4"/>
        <p:cNvGrpSpPr/>
        <p:nvPr/>
      </p:nvGrpSpPr>
      <p:grpSpPr>
        <a:xfrm>
          <a:off x="0" y="0"/>
          <a:ext cx="0" cy="0"/>
          <a:chOff x="0" y="0"/>
          <a:chExt cx="0" cy="0"/>
        </a:xfrm>
      </p:grpSpPr>
      <p:sp>
        <p:nvSpPr>
          <p:cNvPr id="1725" name="Google Shape;1725;p148: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106</a:t>
            </a:fld>
            <a:endParaRPr/>
          </a:p>
        </p:txBody>
      </p:sp>
      <p:sp>
        <p:nvSpPr>
          <p:cNvPr id="1726" name="Google Shape;1726;p148: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106</a:t>
            </a:fld>
            <a:endParaRPr/>
          </a:p>
        </p:txBody>
      </p:sp>
      <p:sp>
        <p:nvSpPr>
          <p:cNvPr id="1727" name="Google Shape;1727;p148: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106</a:t>
            </a:fld>
            <a:endParaRPr/>
          </a:p>
        </p:txBody>
      </p:sp>
      <p:sp>
        <p:nvSpPr>
          <p:cNvPr id="1728" name="Google Shape;1728;p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29" name="Google Shape;1729;p148: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730" name="Google Shape;1730;p14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4"/>
        <p:cNvGrpSpPr/>
        <p:nvPr/>
      </p:nvGrpSpPr>
      <p:grpSpPr>
        <a:xfrm>
          <a:off x="0" y="0"/>
          <a:ext cx="0" cy="0"/>
          <a:chOff x="0" y="0"/>
          <a:chExt cx="0" cy="0"/>
        </a:xfrm>
      </p:grpSpPr>
      <p:sp>
        <p:nvSpPr>
          <p:cNvPr id="1735" name="Google Shape;1735;p149: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107</a:t>
            </a:fld>
            <a:endParaRPr/>
          </a:p>
        </p:txBody>
      </p:sp>
      <p:sp>
        <p:nvSpPr>
          <p:cNvPr id="1736" name="Google Shape;1736;p149: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107</a:t>
            </a:fld>
            <a:endParaRPr/>
          </a:p>
        </p:txBody>
      </p:sp>
      <p:sp>
        <p:nvSpPr>
          <p:cNvPr id="1737" name="Google Shape;1737;p149: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107</a:t>
            </a:fld>
            <a:endParaRPr/>
          </a:p>
        </p:txBody>
      </p:sp>
      <p:sp>
        <p:nvSpPr>
          <p:cNvPr id="1738" name="Google Shape;1738;p1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39" name="Google Shape;1739;p149: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740" name="Google Shape;1740;p149: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5"/>
        <p:cNvGrpSpPr/>
        <p:nvPr/>
      </p:nvGrpSpPr>
      <p:grpSpPr>
        <a:xfrm>
          <a:off x="0" y="0"/>
          <a:ext cx="0" cy="0"/>
          <a:chOff x="0" y="0"/>
          <a:chExt cx="0" cy="0"/>
        </a:xfrm>
      </p:grpSpPr>
      <p:sp>
        <p:nvSpPr>
          <p:cNvPr id="1746" name="Google Shape;1746;p150: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108</a:t>
            </a:fld>
            <a:endParaRPr/>
          </a:p>
        </p:txBody>
      </p:sp>
      <p:sp>
        <p:nvSpPr>
          <p:cNvPr id="1747" name="Google Shape;1747;p150: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108</a:t>
            </a:fld>
            <a:endParaRPr/>
          </a:p>
        </p:txBody>
      </p:sp>
      <p:sp>
        <p:nvSpPr>
          <p:cNvPr id="1748" name="Google Shape;1748;p150: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108</a:t>
            </a:fld>
            <a:endParaRPr/>
          </a:p>
        </p:txBody>
      </p:sp>
      <p:sp>
        <p:nvSpPr>
          <p:cNvPr id="1749" name="Google Shape;1749;p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50" name="Google Shape;1750;p150: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751" name="Google Shape;1751;p15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5"/>
        <p:cNvGrpSpPr/>
        <p:nvPr/>
      </p:nvGrpSpPr>
      <p:grpSpPr>
        <a:xfrm>
          <a:off x="0" y="0"/>
          <a:ext cx="0" cy="0"/>
          <a:chOff x="0" y="0"/>
          <a:chExt cx="0" cy="0"/>
        </a:xfrm>
      </p:grpSpPr>
      <p:sp>
        <p:nvSpPr>
          <p:cNvPr id="1756" name="Google Shape;1756;p151:notes"/>
          <p:cNvSpPr txBox="1"/>
          <p:nvPr/>
        </p:nvSpPr>
        <p:spPr>
          <a:xfrm>
            <a:off x="688975" y="4414837"/>
            <a:ext cx="5505450" cy="418306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[DOWN08] points out three interesting consequences of the semaphore definition:</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 In general, there is no way to know before a process decrements a semaphore whether it will block or not.</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76200" algn="l" rtl="0">
              <a:lnSpc>
                <a:spcPct val="100000"/>
              </a:lnSpc>
              <a:spcBef>
                <a:spcPts val="400"/>
              </a:spcBef>
              <a:spcAft>
                <a:spcPts val="0"/>
              </a:spcAft>
              <a:buClr>
                <a:srgbClr val="000000"/>
              </a:buClr>
              <a:buSzPts val="1200"/>
              <a:buFont typeface="Arial"/>
              <a:buChar char="•"/>
            </a:pPr>
            <a:r>
              <a:rPr lang="en-US" sz="1200" b="0" i="0" u="none">
                <a:solidFill>
                  <a:srgbClr val="000000"/>
                </a:solidFill>
                <a:latin typeface="Calibri"/>
                <a:ea typeface="Calibri"/>
                <a:cs typeface="Calibri"/>
                <a:sym typeface="Calibri"/>
              </a:rPr>
              <a:t>After a process increments a semaphore and another process gets woken up, both processes continue running concurrently. There is no way to know which process, if either, will continue immediately on a uniprocessor system.</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 When you signal a semaphore, you don’t necessarily know whether another process is waiting, so the number of unblocked processes may be zero or one. </a:t>
            </a:r>
            <a:endParaRPr/>
          </a:p>
        </p:txBody>
      </p:sp>
      <p:sp>
        <p:nvSpPr>
          <p:cNvPr id="1757" name="Google Shape;1757;p151: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l"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l" rtl="0">
                <a:lnSpc>
                  <a:spcPct val="100000"/>
                </a:lnSpc>
                <a:spcBef>
                  <a:spcPts val="0"/>
                </a:spcBef>
                <a:spcAft>
                  <a:spcPts val="0"/>
                </a:spcAft>
                <a:buClr>
                  <a:srgbClr val="000000"/>
                </a:buClr>
                <a:buSzPts val="1200"/>
                <a:buFont typeface="Calibri"/>
                <a:buNone/>
              </a:pPr>
              <a:t>109</a:t>
            </a:fld>
            <a:endParaRPr/>
          </a:p>
        </p:txBody>
      </p:sp>
      <p:sp>
        <p:nvSpPr>
          <p:cNvPr id="1758" name="Google Shape;1758;p15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59" name="Google Shape;1759;p151:notes"/>
          <p:cNvSpPr>
            <a:spLocks noGrp="1" noRot="1" noChangeAspect="1"/>
          </p:cNvSpPr>
          <p:nvPr>
            <p:ph type="sldImg" idx="2"/>
          </p:nvPr>
        </p:nvSpPr>
        <p:spPr>
          <a:xfrm>
            <a:off x="1073150" y="688975"/>
            <a:ext cx="4633912"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a:t>
            </a:fld>
            <a:endParaRPr/>
          </a:p>
        </p:txBody>
      </p:sp>
      <p:sp>
        <p:nvSpPr>
          <p:cNvPr id="166" name="Google Shape;166;p11: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a:t>
            </a:fld>
            <a:endParaRPr/>
          </a:p>
        </p:txBody>
      </p:sp>
      <p:sp>
        <p:nvSpPr>
          <p:cNvPr id="167" name="Google Shape;167;p11: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a:t>
            </a:fld>
            <a:endParaRPr/>
          </a:p>
        </p:txBody>
      </p:sp>
      <p:sp>
        <p:nvSpPr>
          <p:cNvPr id="168" name="Google Shape;168;p11: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a:t>
            </a:fld>
            <a:endParaRPr/>
          </a:p>
        </p:txBody>
      </p:sp>
      <p:sp>
        <p:nvSpPr>
          <p:cNvPr id="169" name="Google Shape;169;p11: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0" name="Google Shape;170;p11: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71" name="Google Shape;171;p1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8"/>
        <p:cNvGrpSpPr/>
        <p:nvPr/>
      </p:nvGrpSpPr>
      <p:grpSpPr>
        <a:xfrm>
          <a:off x="0" y="0"/>
          <a:ext cx="0" cy="0"/>
          <a:chOff x="0" y="0"/>
          <a:chExt cx="0" cy="0"/>
        </a:xfrm>
      </p:grpSpPr>
      <p:sp>
        <p:nvSpPr>
          <p:cNvPr id="1769" name="Google Shape;1769;p152: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110</a:t>
            </a:fld>
            <a:endParaRPr/>
          </a:p>
        </p:txBody>
      </p:sp>
      <p:sp>
        <p:nvSpPr>
          <p:cNvPr id="1770" name="Google Shape;1770;p152: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110</a:t>
            </a:fld>
            <a:endParaRPr/>
          </a:p>
        </p:txBody>
      </p:sp>
      <p:sp>
        <p:nvSpPr>
          <p:cNvPr id="1771" name="Google Shape;1771;p152: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110</a:t>
            </a:fld>
            <a:endParaRPr/>
          </a:p>
        </p:txBody>
      </p:sp>
      <p:sp>
        <p:nvSpPr>
          <p:cNvPr id="1772" name="Google Shape;1772;p1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73" name="Google Shape;1773;p152: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774" name="Google Shape;1774;p15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8"/>
        <p:cNvGrpSpPr/>
        <p:nvPr/>
      </p:nvGrpSpPr>
      <p:grpSpPr>
        <a:xfrm>
          <a:off x="0" y="0"/>
          <a:ext cx="0" cy="0"/>
          <a:chOff x="0" y="0"/>
          <a:chExt cx="0" cy="0"/>
        </a:xfrm>
      </p:grpSpPr>
      <p:sp>
        <p:nvSpPr>
          <p:cNvPr id="1779" name="Google Shape;1779;p153:notes"/>
          <p:cNvSpPr txBox="1"/>
          <p:nvPr/>
        </p:nvSpPr>
        <p:spPr>
          <a:xfrm>
            <a:off x="688975" y="4414837"/>
            <a:ext cx="5505450" cy="418306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We now examine one of the most common problems faced in concurrent processing: the producer/consumer problem. The general statement is this: There are one or more producers generating some type of data (records, characters) and placing these in a buffer. There is a single consumer that is taking items out of the buffer one at a time. The system is to be constrained to prevent the overlap of buffer operations. That is, only one agent (producer or consumer) may access the buffer at any one time. The problem is to make sure that the producer won’t try to add data into the buffer if it’s full and that the consumer won’t try to remove data from an empty buffer. We will look at a number of solutions to this problem to illustrate both the power and the pitfalls of semaphores.</a:t>
            </a:r>
            <a:endParaRPr/>
          </a:p>
        </p:txBody>
      </p:sp>
      <p:sp>
        <p:nvSpPr>
          <p:cNvPr id="1780" name="Google Shape;1780;p153: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l"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l" rtl="0">
                <a:lnSpc>
                  <a:spcPct val="100000"/>
                </a:lnSpc>
                <a:spcBef>
                  <a:spcPts val="0"/>
                </a:spcBef>
                <a:spcAft>
                  <a:spcPts val="0"/>
                </a:spcAft>
                <a:buClr>
                  <a:srgbClr val="000000"/>
                </a:buClr>
                <a:buSzPts val="1200"/>
                <a:buFont typeface="Calibri"/>
                <a:buNone/>
              </a:pPr>
              <a:t>111</a:t>
            </a:fld>
            <a:endParaRPr/>
          </a:p>
        </p:txBody>
      </p:sp>
      <p:sp>
        <p:nvSpPr>
          <p:cNvPr id="1781" name="Google Shape;1781;p15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82" name="Google Shape;1782;p153:notes"/>
          <p:cNvSpPr>
            <a:spLocks noGrp="1" noRot="1" noChangeAspect="1"/>
          </p:cNvSpPr>
          <p:nvPr>
            <p:ph type="sldImg" idx="2"/>
          </p:nvPr>
        </p:nvSpPr>
        <p:spPr>
          <a:xfrm>
            <a:off x="1073150" y="688975"/>
            <a:ext cx="4633912"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7"/>
        <p:cNvGrpSpPr/>
        <p:nvPr/>
      </p:nvGrpSpPr>
      <p:grpSpPr>
        <a:xfrm>
          <a:off x="0" y="0"/>
          <a:ext cx="0" cy="0"/>
          <a:chOff x="0" y="0"/>
          <a:chExt cx="0" cy="0"/>
        </a:xfrm>
      </p:grpSpPr>
      <p:sp>
        <p:nvSpPr>
          <p:cNvPr id="1798" name="Google Shape;1798;p154: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112</a:t>
            </a:fld>
            <a:endParaRPr/>
          </a:p>
        </p:txBody>
      </p:sp>
      <p:sp>
        <p:nvSpPr>
          <p:cNvPr id="1799" name="Google Shape;1799;p154: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112</a:t>
            </a:fld>
            <a:endParaRPr/>
          </a:p>
        </p:txBody>
      </p:sp>
      <p:sp>
        <p:nvSpPr>
          <p:cNvPr id="1800" name="Google Shape;1800;p154: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112</a:t>
            </a:fld>
            <a:endParaRPr/>
          </a:p>
        </p:txBody>
      </p:sp>
      <p:sp>
        <p:nvSpPr>
          <p:cNvPr id="1801" name="Google Shape;1801;p1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02" name="Google Shape;1802;p154: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803" name="Google Shape;1803;p154: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Google Shape;1810;p15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113</a:t>
            </a:fld>
            <a:endParaRPr/>
          </a:p>
        </p:txBody>
      </p:sp>
      <p:sp>
        <p:nvSpPr>
          <p:cNvPr id="1811" name="Google Shape;1811;p155: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113</a:t>
            </a:fld>
            <a:endParaRPr/>
          </a:p>
        </p:txBody>
      </p:sp>
      <p:sp>
        <p:nvSpPr>
          <p:cNvPr id="1812" name="Google Shape;1812;p155: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113</a:t>
            </a:fld>
            <a:endParaRPr/>
          </a:p>
        </p:txBody>
      </p:sp>
      <p:sp>
        <p:nvSpPr>
          <p:cNvPr id="1813" name="Google Shape;1813;p1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14" name="Google Shape;1814;p155: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815" name="Google Shape;1815;p15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1"/>
        <p:cNvGrpSpPr/>
        <p:nvPr/>
      </p:nvGrpSpPr>
      <p:grpSpPr>
        <a:xfrm>
          <a:off x="0" y="0"/>
          <a:ext cx="0" cy="0"/>
          <a:chOff x="0" y="0"/>
          <a:chExt cx="0" cy="0"/>
        </a:xfrm>
      </p:grpSpPr>
      <p:sp>
        <p:nvSpPr>
          <p:cNvPr id="1822" name="Google Shape;1822;p15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114</a:t>
            </a:fld>
            <a:endParaRPr/>
          </a:p>
        </p:txBody>
      </p:sp>
      <p:sp>
        <p:nvSpPr>
          <p:cNvPr id="1823" name="Google Shape;1823;p15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114</a:t>
            </a:fld>
            <a:endParaRPr/>
          </a:p>
        </p:txBody>
      </p:sp>
      <p:sp>
        <p:nvSpPr>
          <p:cNvPr id="1824" name="Google Shape;1824;p15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114</a:t>
            </a:fld>
            <a:endParaRPr/>
          </a:p>
        </p:txBody>
      </p:sp>
      <p:sp>
        <p:nvSpPr>
          <p:cNvPr id="1825" name="Google Shape;1825;p1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26" name="Google Shape;1826;p156: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827" name="Google Shape;1827;p15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1"/>
        <p:cNvGrpSpPr/>
        <p:nvPr/>
      </p:nvGrpSpPr>
      <p:grpSpPr>
        <a:xfrm>
          <a:off x="0" y="0"/>
          <a:ext cx="0" cy="0"/>
          <a:chOff x="0" y="0"/>
          <a:chExt cx="0" cy="0"/>
        </a:xfrm>
      </p:grpSpPr>
      <p:sp>
        <p:nvSpPr>
          <p:cNvPr id="1832" name="Google Shape;1832;p157: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115</a:t>
            </a:fld>
            <a:endParaRPr/>
          </a:p>
        </p:txBody>
      </p:sp>
      <p:sp>
        <p:nvSpPr>
          <p:cNvPr id="1833" name="Google Shape;1833;p157: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115</a:t>
            </a:fld>
            <a:endParaRPr/>
          </a:p>
        </p:txBody>
      </p:sp>
      <p:sp>
        <p:nvSpPr>
          <p:cNvPr id="1834" name="Google Shape;1834;p157: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115</a:t>
            </a:fld>
            <a:endParaRPr/>
          </a:p>
        </p:txBody>
      </p:sp>
      <p:sp>
        <p:nvSpPr>
          <p:cNvPr id="1835" name="Google Shape;1835;p1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36" name="Google Shape;1836;p157: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837" name="Google Shape;1837;p157:notes"/>
          <p:cNvSpPr txBox="1"/>
          <p:nvPr/>
        </p:nvSpPr>
        <p:spPr>
          <a:xfrm>
            <a:off x="900112" y="4427537"/>
            <a:ext cx="5060950" cy="41560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The readers/writers problem is defined as follows: There is a data area shared among a number of processes. The data area could be a file, a block of main memory, or even a bank of processor registers. There are a number of processes that only read the data area (readers) and a number that only write to the data area (writers). The conditions that must be satisfied are as follows:</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1" i="0" u="none">
                <a:solidFill>
                  <a:srgbClr val="000000"/>
                </a:solidFill>
                <a:latin typeface="Times New Roman"/>
                <a:ea typeface="Times New Roman"/>
                <a:cs typeface="Times New Roman"/>
                <a:sym typeface="Times New Roman"/>
              </a:rPr>
              <a:t>1. Any number of readers may simultaneously read the file.</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1" i="0" u="none">
                <a:solidFill>
                  <a:srgbClr val="000000"/>
                </a:solidFill>
                <a:latin typeface="Times New Roman"/>
                <a:ea typeface="Times New Roman"/>
                <a:cs typeface="Times New Roman"/>
                <a:sym typeface="Times New Roman"/>
              </a:rPr>
              <a:t>2. Only one writer at a time may write to the file.</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1" i="0" u="none">
                <a:solidFill>
                  <a:srgbClr val="000000"/>
                </a:solidFill>
                <a:latin typeface="Times New Roman"/>
                <a:ea typeface="Times New Roman"/>
                <a:cs typeface="Times New Roman"/>
                <a:sym typeface="Times New Roman"/>
              </a:rPr>
              <a:t>3. If a writer is writing to the file, no reader may read it.</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Thus, readers are processes that are not required to exclude one another and writers are processes that are required to exclude all other processes, readers and writers alike.</a:t>
            </a:r>
            <a:endParaRPr/>
          </a:p>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sp>
        <p:nvSpPr>
          <p:cNvPr id="1838" name="Google Shape;1838;p15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4"/>
        <p:cNvGrpSpPr/>
        <p:nvPr/>
      </p:nvGrpSpPr>
      <p:grpSpPr>
        <a:xfrm>
          <a:off x="0" y="0"/>
          <a:ext cx="0" cy="0"/>
          <a:chOff x="0" y="0"/>
          <a:chExt cx="0" cy="0"/>
        </a:xfrm>
      </p:grpSpPr>
      <p:sp>
        <p:nvSpPr>
          <p:cNvPr id="1845" name="Google Shape;1845;p158: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116</a:t>
            </a:fld>
            <a:endParaRPr/>
          </a:p>
        </p:txBody>
      </p:sp>
      <p:sp>
        <p:nvSpPr>
          <p:cNvPr id="1846" name="Google Shape;1846;p158: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116</a:t>
            </a:fld>
            <a:endParaRPr/>
          </a:p>
        </p:txBody>
      </p:sp>
      <p:sp>
        <p:nvSpPr>
          <p:cNvPr id="1847" name="Google Shape;1847;p158: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116</a:t>
            </a:fld>
            <a:endParaRPr/>
          </a:p>
        </p:txBody>
      </p:sp>
      <p:sp>
        <p:nvSpPr>
          <p:cNvPr id="1848" name="Google Shape;1848;p1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49" name="Google Shape;1849;p158: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850" name="Google Shape;1850;p15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6"/>
        <p:cNvGrpSpPr/>
        <p:nvPr/>
      </p:nvGrpSpPr>
      <p:grpSpPr>
        <a:xfrm>
          <a:off x="0" y="0"/>
          <a:ext cx="0" cy="0"/>
          <a:chOff x="0" y="0"/>
          <a:chExt cx="0" cy="0"/>
        </a:xfrm>
      </p:grpSpPr>
      <p:sp>
        <p:nvSpPr>
          <p:cNvPr id="1857" name="Google Shape;1857;p159: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117</a:t>
            </a:fld>
            <a:endParaRPr/>
          </a:p>
        </p:txBody>
      </p:sp>
      <p:sp>
        <p:nvSpPr>
          <p:cNvPr id="1858" name="Google Shape;1858;p159: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117</a:t>
            </a:fld>
            <a:endParaRPr/>
          </a:p>
        </p:txBody>
      </p:sp>
      <p:sp>
        <p:nvSpPr>
          <p:cNvPr id="1859" name="Google Shape;1859;p159: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117</a:t>
            </a:fld>
            <a:endParaRPr/>
          </a:p>
        </p:txBody>
      </p:sp>
      <p:sp>
        <p:nvSpPr>
          <p:cNvPr id="1860" name="Google Shape;1860;p1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61" name="Google Shape;1861;p159: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862" name="Google Shape;1862;p159: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p:cNvGrpSpPr/>
        <p:nvPr/>
      </p:nvGrpSpPr>
      <p:grpSpPr>
        <a:xfrm>
          <a:off x="0" y="0"/>
          <a:ext cx="0" cy="0"/>
          <a:chOff x="0" y="0"/>
          <a:chExt cx="0" cy="0"/>
        </a:xfrm>
      </p:grpSpPr>
      <p:sp>
        <p:nvSpPr>
          <p:cNvPr id="1870" name="Google Shape;1870;p160: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118</a:t>
            </a:fld>
            <a:endParaRPr/>
          </a:p>
        </p:txBody>
      </p:sp>
      <p:sp>
        <p:nvSpPr>
          <p:cNvPr id="1871" name="Google Shape;1871;p160: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118</a:t>
            </a:fld>
            <a:endParaRPr/>
          </a:p>
        </p:txBody>
      </p:sp>
      <p:sp>
        <p:nvSpPr>
          <p:cNvPr id="1872" name="Google Shape;1872;p160: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118</a:t>
            </a:fld>
            <a:endParaRPr/>
          </a:p>
        </p:txBody>
      </p:sp>
      <p:sp>
        <p:nvSpPr>
          <p:cNvPr id="1873" name="Google Shape;1873;p1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74" name="Google Shape;1874;p160: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875" name="Google Shape;1875;p16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0"/>
        <p:cNvGrpSpPr/>
        <p:nvPr/>
      </p:nvGrpSpPr>
      <p:grpSpPr>
        <a:xfrm>
          <a:off x="0" y="0"/>
          <a:ext cx="0" cy="0"/>
          <a:chOff x="0" y="0"/>
          <a:chExt cx="0" cy="0"/>
        </a:xfrm>
      </p:grpSpPr>
      <p:sp>
        <p:nvSpPr>
          <p:cNvPr id="1881" name="Google Shape;1881;p161: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119</a:t>
            </a:fld>
            <a:endParaRPr/>
          </a:p>
        </p:txBody>
      </p:sp>
      <p:sp>
        <p:nvSpPr>
          <p:cNvPr id="1882" name="Google Shape;1882;p161: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119</a:t>
            </a:fld>
            <a:endParaRPr/>
          </a:p>
        </p:txBody>
      </p:sp>
      <p:sp>
        <p:nvSpPr>
          <p:cNvPr id="1883" name="Google Shape;1883;p161: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119</a:t>
            </a:fld>
            <a:endParaRPr/>
          </a:p>
        </p:txBody>
      </p:sp>
      <p:sp>
        <p:nvSpPr>
          <p:cNvPr id="1884" name="Google Shape;1884;p1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85" name="Google Shape;1885;p161: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886" name="Google Shape;1886;p16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a:t>
            </a:fld>
            <a:endParaRPr/>
          </a:p>
        </p:txBody>
      </p:sp>
      <p:sp>
        <p:nvSpPr>
          <p:cNvPr id="178" name="Google Shape;178;p12: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a:t>
            </a:fld>
            <a:endParaRPr/>
          </a:p>
        </p:txBody>
      </p:sp>
      <p:sp>
        <p:nvSpPr>
          <p:cNvPr id="179" name="Google Shape;179;p12: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a:t>
            </a:fld>
            <a:endParaRPr/>
          </a:p>
        </p:txBody>
      </p:sp>
      <p:sp>
        <p:nvSpPr>
          <p:cNvPr id="180" name="Google Shape;180;p12: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1" name="Google Shape;181;p12: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82" name="Google Shape;182;p1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p162: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120</a:t>
            </a:fld>
            <a:endParaRPr/>
          </a:p>
        </p:txBody>
      </p:sp>
      <p:sp>
        <p:nvSpPr>
          <p:cNvPr id="1892" name="Google Shape;1892;p162: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120</a:t>
            </a:fld>
            <a:endParaRPr/>
          </a:p>
        </p:txBody>
      </p:sp>
      <p:sp>
        <p:nvSpPr>
          <p:cNvPr id="1893" name="Google Shape;1893;p162: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120</a:t>
            </a:fld>
            <a:endParaRPr/>
          </a:p>
        </p:txBody>
      </p:sp>
      <p:sp>
        <p:nvSpPr>
          <p:cNvPr id="1894" name="Google Shape;1894;p1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95" name="Google Shape;1895;p162: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896" name="Google Shape;1896;p16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2"/>
        <p:cNvGrpSpPr/>
        <p:nvPr/>
      </p:nvGrpSpPr>
      <p:grpSpPr>
        <a:xfrm>
          <a:off x="0" y="0"/>
          <a:ext cx="0" cy="0"/>
          <a:chOff x="0" y="0"/>
          <a:chExt cx="0" cy="0"/>
        </a:xfrm>
      </p:grpSpPr>
      <p:sp>
        <p:nvSpPr>
          <p:cNvPr id="1903" name="Google Shape;1903;p163: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121</a:t>
            </a:fld>
            <a:endParaRPr/>
          </a:p>
        </p:txBody>
      </p:sp>
      <p:sp>
        <p:nvSpPr>
          <p:cNvPr id="1904" name="Google Shape;1904;p163: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121</a:t>
            </a:fld>
            <a:endParaRPr/>
          </a:p>
        </p:txBody>
      </p:sp>
      <p:sp>
        <p:nvSpPr>
          <p:cNvPr id="1905" name="Google Shape;1905;p163: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121</a:t>
            </a:fld>
            <a:endParaRPr/>
          </a:p>
        </p:txBody>
      </p:sp>
      <p:sp>
        <p:nvSpPr>
          <p:cNvPr id="1906" name="Google Shape;1906;p1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907" name="Google Shape;1907;p163: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908" name="Google Shape;1908;p16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3: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13</a:t>
            </a:fld>
            <a:endParaRPr/>
          </a:p>
        </p:txBody>
      </p:sp>
      <p:sp>
        <p:nvSpPr>
          <p:cNvPr id="188" name="Google Shape;188;p13: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13</a:t>
            </a:fld>
            <a:endParaRPr/>
          </a:p>
        </p:txBody>
      </p:sp>
      <p:sp>
        <p:nvSpPr>
          <p:cNvPr id="189" name="Google Shape;189;p13: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13</a:t>
            </a:fld>
            <a:endParaRPr/>
          </a:p>
        </p:txBody>
      </p:sp>
      <p:sp>
        <p:nvSpPr>
          <p:cNvPr id="190" name="Google Shape;190;p13: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91" name="Google Shape;191;p13: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92" name="Google Shape;192;p13: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13</a:t>
            </a:fld>
            <a:endParaRPr/>
          </a:p>
        </p:txBody>
      </p:sp>
      <p:sp>
        <p:nvSpPr>
          <p:cNvPr id="193" name="Google Shape;193;p1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4: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a:t>
            </a:fld>
            <a:endParaRPr/>
          </a:p>
        </p:txBody>
      </p:sp>
      <p:sp>
        <p:nvSpPr>
          <p:cNvPr id="202" name="Google Shape;202;p14: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a:t>
            </a:fld>
            <a:endParaRPr/>
          </a:p>
        </p:txBody>
      </p:sp>
      <p:sp>
        <p:nvSpPr>
          <p:cNvPr id="203" name="Google Shape;203;p14:notes"/>
          <p:cNvSpPr>
            <a:spLocks noGrp="1" noRot="1" noChangeAspect="1"/>
          </p:cNvSpPr>
          <p:nvPr>
            <p:ph type="sldImg" idx="2"/>
          </p:nvPr>
        </p:nvSpPr>
        <p:spPr>
          <a:xfrm>
            <a:off x="1079500" y="688975"/>
            <a:ext cx="4632325" cy="34750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4" name="Google Shape;204;p14:notes"/>
          <p:cNvSpPr txBox="1"/>
          <p:nvPr/>
        </p:nvSpPr>
        <p:spPr>
          <a:xfrm>
            <a:off x="900112" y="4427537"/>
            <a:ext cx="5067300" cy="416242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1" i="0" u="none">
                <a:solidFill>
                  <a:srgbClr val="000000"/>
                </a:solidFill>
                <a:latin typeface="Times New Roman"/>
                <a:ea typeface="Times New Roman"/>
                <a:cs typeface="Times New Roman"/>
                <a:sym typeface="Times New Roman"/>
              </a:rPr>
              <a:t>Animated slide</a:t>
            </a:r>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Wipes down to give impression of process progression</a:t>
            </a:r>
            <a:endParaRPr/>
          </a:p>
        </p:txBody>
      </p:sp>
      <p:sp>
        <p:nvSpPr>
          <p:cNvPr id="205" name="Google Shape;205;p14: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a:t>
            </a:fld>
            <a:endParaRPr/>
          </a:p>
        </p:txBody>
      </p:sp>
      <p:sp>
        <p:nvSpPr>
          <p:cNvPr id="206" name="Google Shape;206;p14: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15</a:t>
            </a:fld>
            <a:endParaRPr/>
          </a:p>
        </p:txBody>
      </p:sp>
      <p:sp>
        <p:nvSpPr>
          <p:cNvPr id="216" name="Google Shape;216;p15:notes"/>
          <p:cNvSpPr>
            <a:spLocks noGrp="1" noRot="1" noChangeAspect="1"/>
          </p:cNvSpPr>
          <p:nvPr>
            <p:ph type="sldImg" idx="2"/>
          </p:nvPr>
        </p:nvSpPr>
        <p:spPr>
          <a:xfrm>
            <a:off x="1079500" y="688975"/>
            <a:ext cx="4627562" cy="3470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7" name="Google Shape;217;p15:notes"/>
          <p:cNvSpPr/>
          <p:nvPr/>
        </p:nvSpPr>
        <p:spPr>
          <a:xfrm>
            <a:off x="900112" y="4427537"/>
            <a:ext cx="5062537" cy="41576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18" name="Google Shape;218;p15: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15</a:t>
            </a:fld>
            <a:endParaRPr/>
          </a:p>
        </p:txBody>
      </p:sp>
      <p:sp>
        <p:nvSpPr>
          <p:cNvPr id="219" name="Google Shape;219;p1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a:t>
            </a:fld>
            <a:endParaRPr/>
          </a:p>
        </p:txBody>
      </p:sp>
      <p:sp>
        <p:nvSpPr>
          <p:cNvPr id="241" name="Google Shape;241;p1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a:t>
            </a:fld>
            <a:endParaRPr/>
          </a:p>
        </p:txBody>
      </p:sp>
      <p:sp>
        <p:nvSpPr>
          <p:cNvPr id="242" name="Google Shape;242;p1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a:t>
            </a:fld>
            <a:endParaRPr/>
          </a:p>
        </p:txBody>
      </p:sp>
      <p:sp>
        <p:nvSpPr>
          <p:cNvPr id="243" name="Google Shape;243;p16: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44" name="Google Shape;244;p16: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45" name="Google Shape;245;p1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7: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a:t>
            </a:fld>
            <a:endParaRPr/>
          </a:p>
        </p:txBody>
      </p:sp>
      <p:sp>
        <p:nvSpPr>
          <p:cNvPr id="251" name="Google Shape;251;p17: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a:t>
            </a:fld>
            <a:endParaRPr/>
          </a:p>
        </p:txBody>
      </p:sp>
      <p:sp>
        <p:nvSpPr>
          <p:cNvPr id="252" name="Google Shape;252;p17: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a:t>
            </a:fld>
            <a:endParaRPr/>
          </a:p>
        </p:txBody>
      </p:sp>
      <p:sp>
        <p:nvSpPr>
          <p:cNvPr id="253" name="Google Shape;253;p17: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54" name="Google Shape;254;p17:notes"/>
          <p:cNvSpPr txBox="1"/>
          <p:nvPr/>
        </p:nvSpPr>
        <p:spPr>
          <a:xfrm>
            <a:off x="900112" y="4427537"/>
            <a:ext cx="5099050" cy="4194175"/>
          </a:xfrm>
          <a:prstGeom prst="rect">
            <a:avLst/>
          </a:prstGeom>
          <a:noFill/>
          <a:ln>
            <a:noFill/>
          </a:ln>
        </p:spPr>
        <p:txBody>
          <a:bodyPr spcFirstLastPara="1" wrap="square" lIns="90700" tIns="45350" rIns="90700" bIns="45350"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Progress indicator</a:t>
            </a:r>
            <a:endParaRPr/>
          </a:p>
        </p:txBody>
      </p:sp>
      <p:sp>
        <p:nvSpPr>
          <p:cNvPr id="255" name="Google Shape;255;p17: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a:t>
            </a:fld>
            <a:endParaRPr/>
          </a:p>
        </p:txBody>
      </p:sp>
      <p:sp>
        <p:nvSpPr>
          <p:cNvPr id="256" name="Google Shape;256;p1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8: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a:t>
            </a:fld>
            <a:endParaRPr/>
          </a:p>
        </p:txBody>
      </p:sp>
      <p:sp>
        <p:nvSpPr>
          <p:cNvPr id="263" name="Google Shape;263;p18: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a:t>
            </a:fld>
            <a:endParaRPr/>
          </a:p>
        </p:txBody>
      </p:sp>
      <p:sp>
        <p:nvSpPr>
          <p:cNvPr id="264" name="Google Shape;264;p18: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a:t>
            </a:fld>
            <a:endParaRPr/>
          </a:p>
        </p:txBody>
      </p:sp>
      <p:sp>
        <p:nvSpPr>
          <p:cNvPr id="265" name="Google Shape;265;p18: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a:t>
            </a:fld>
            <a:endParaRPr/>
          </a:p>
        </p:txBody>
      </p:sp>
      <p:sp>
        <p:nvSpPr>
          <p:cNvPr id="266" name="Google Shape;266;p18: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67" name="Google Shape;267;p18: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68" name="Google Shape;268;p1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9: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19</a:t>
            </a:fld>
            <a:endParaRPr/>
          </a:p>
        </p:txBody>
      </p:sp>
      <p:sp>
        <p:nvSpPr>
          <p:cNvPr id="275" name="Google Shape;275;p19:notes"/>
          <p:cNvSpPr>
            <a:spLocks noGrp="1" noRot="1" noChangeAspect="1"/>
          </p:cNvSpPr>
          <p:nvPr>
            <p:ph type="sldImg" idx="2"/>
          </p:nvPr>
        </p:nvSpPr>
        <p:spPr>
          <a:xfrm>
            <a:off x="1079500" y="688975"/>
            <a:ext cx="4627562" cy="3470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76" name="Google Shape;276;p19:notes"/>
          <p:cNvSpPr/>
          <p:nvPr/>
        </p:nvSpPr>
        <p:spPr>
          <a:xfrm>
            <a:off x="900112" y="4427537"/>
            <a:ext cx="5062537" cy="41576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77" name="Google Shape;277;p19: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19</a:t>
            </a:fld>
            <a:endParaRPr/>
          </a:p>
        </p:txBody>
      </p:sp>
      <p:sp>
        <p:nvSpPr>
          <p:cNvPr id="278" name="Google Shape;278;p19: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a:t>
            </a:fld>
            <a:endParaRPr/>
          </a:p>
        </p:txBody>
      </p:sp>
      <p:sp>
        <p:nvSpPr>
          <p:cNvPr id="61" name="Google Shape;61;p2: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a:t>
            </a:fld>
            <a:endParaRPr/>
          </a:p>
        </p:txBody>
      </p:sp>
      <p:sp>
        <p:nvSpPr>
          <p:cNvPr id="62" name="Google Shape;62;p2: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a:t>
            </a:fld>
            <a:endParaRPr/>
          </a:p>
        </p:txBody>
      </p:sp>
      <p:sp>
        <p:nvSpPr>
          <p:cNvPr id="63" name="Google Shape;63;p2: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4" name="Google Shape;64;p2: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65" name="Google Shape;65;p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0: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20</a:t>
            </a:fld>
            <a:endParaRPr/>
          </a:p>
        </p:txBody>
      </p:sp>
      <p:sp>
        <p:nvSpPr>
          <p:cNvPr id="292" name="Google Shape;292;p20: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20</a:t>
            </a:fld>
            <a:endParaRPr/>
          </a:p>
        </p:txBody>
      </p:sp>
      <p:sp>
        <p:nvSpPr>
          <p:cNvPr id="293" name="Google Shape;293;p20: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20</a:t>
            </a:fld>
            <a:endParaRPr/>
          </a:p>
        </p:txBody>
      </p:sp>
      <p:sp>
        <p:nvSpPr>
          <p:cNvPr id="294" name="Google Shape;294;p20: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20</a:t>
            </a:fld>
            <a:endParaRPr/>
          </a:p>
        </p:txBody>
      </p:sp>
      <p:sp>
        <p:nvSpPr>
          <p:cNvPr id="295" name="Google Shape;295;p20: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96" name="Google Shape;296;p20: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97" name="Google Shape;297;p2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1: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21</a:t>
            </a:fld>
            <a:endParaRPr/>
          </a:p>
        </p:txBody>
      </p:sp>
      <p:sp>
        <p:nvSpPr>
          <p:cNvPr id="303" name="Google Shape;303;p21: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21</a:t>
            </a:fld>
            <a:endParaRPr/>
          </a:p>
        </p:txBody>
      </p:sp>
      <p:sp>
        <p:nvSpPr>
          <p:cNvPr id="304" name="Google Shape;304;p21: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21</a:t>
            </a:fld>
            <a:endParaRPr/>
          </a:p>
        </p:txBody>
      </p:sp>
      <p:sp>
        <p:nvSpPr>
          <p:cNvPr id="305" name="Google Shape;305;p21: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06" name="Google Shape;306;p21:notes"/>
          <p:cNvSpPr/>
          <p:nvPr/>
        </p:nvSpPr>
        <p:spPr>
          <a:xfrm>
            <a:off x="900112" y="4427537"/>
            <a:ext cx="5099050" cy="41941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07" name="Google Shape;307;p21: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21</a:t>
            </a:fld>
            <a:endParaRPr/>
          </a:p>
        </p:txBody>
      </p:sp>
      <p:sp>
        <p:nvSpPr>
          <p:cNvPr id="308" name="Google Shape;308;p2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2: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22</a:t>
            </a:fld>
            <a:endParaRPr/>
          </a:p>
        </p:txBody>
      </p:sp>
      <p:sp>
        <p:nvSpPr>
          <p:cNvPr id="314" name="Google Shape;314;p22: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22</a:t>
            </a:fld>
            <a:endParaRPr/>
          </a:p>
        </p:txBody>
      </p:sp>
      <p:sp>
        <p:nvSpPr>
          <p:cNvPr id="315" name="Google Shape;315;p22: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22</a:t>
            </a:fld>
            <a:endParaRPr/>
          </a:p>
        </p:txBody>
      </p:sp>
      <p:sp>
        <p:nvSpPr>
          <p:cNvPr id="316" name="Google Shape;316;p22: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17" name="Google Shape;317;p22: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18" name="Google Shape;318;p2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3: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23</a:t>
            </a:fld>
            <a:endParaRPr/>
          </a:p>
        </p:txBody>
      </p:sp>
      <p:sp>
        <p:nvSpPr>
          <p:cNvPr id="324" name="Google Shape;324;p23: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23</a:t>
            </a:fld>
            <a:endParaRPr/>
          </a:p>
        </p:txBody>
      </p:sp>
      <p:sp>
        <p:nvSpPr>
          <p:cNvPr id="325" name="Google Shape;325;p23: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23</a:t>
            </a:fld>
            <a:endParaRPr/>
          </a:p>
        </p:txBody>
      </p:sp>
      <p:sp>
        <p:nvSpPr>
          <p:cNvPr id="326" name="Google Shape;326;p23: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23</a:t>
            </a:fld>
            <a:endParaRPr/>
          </a:p>
        </p:txBody>
      </p:sp>
      <p:sp>
        <p:nvSpPr>
          <p:cNvPr id="327" name="Google Shape;327;p23: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28" name="Google Shape;328;p23: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29" name="Google Shape;329;p2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4: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24</a:t>
            </a:fld>
            <a:endParaRPr/>
          </a:p>
        </p:txBody>
      </p:sp>
      <p:sp>
        <p:nvSpPr>
          <p:cNvPr id="335" name="Google Shape;335;p24: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24</a:t>
            </a:fld>
            <a:endParaRPr/>
          </a:p>
        </p:txBody>
      </p:sp>
      <p:sp>
        <p:nvSpPr>
          <p:cNvPr id="336" name="Google Shape;336;p24: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24</a:t>
            </a:fld>
            <a:endParaRPr/>
          </a:p>
        </p:txBody>
      </p:sp>
      <p:sp>
        <p:nvSpPr>
          <p:cNvPr id="337" name="Google Shape;337;p24: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24</a:t>
            </a:fld>
            <a:endParaRPr/>
          </a:p>
        </p:txBody>
      </p:sp>
      <p:sp>
        <p:nvSpPr>
          <p:cNvPr id="338" name="Google Shape;338;p24: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39" name="Google Shape;339;p24: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40" name="Google Shape;340;p24: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25</a:t>
            </a:fld>
            <a:endParaRPr/>
          </a:p>
        </p:txBody>
      </p:sp>
      <p:sp>
        <p:nvSpPr>
          <p:cNvPr id="346" name="Google Shape;346;p25:notes"/>
          <p:cNvSpPr>
            <a:spLocks noGrp="1" noRot="1" noChangeAspect="1"/>
          </p:cNvSpPr>
          <p:nvPr>
            <p:ph type="sldImg" idx="2"/>
          </p:nvPr>
        </p:nvSpPr>
        <p:spPr>
          <a:xfrm>
            <a:off x="1079500" y="688975"/>
            <a:ext cx="4627562" cy="3470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47" name="Google Shape;347;p25:notes"/>
          <p:cNvSpPr/>
          <p:nvPr/>
        </p:nvSpPr>
        <p:spPr>
          <a:xfrm>
            <a:off x="900112" y="4427537"/>
            <a:ext cx="5062537" cy="41576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48" name="Google Shape;348;p2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26</a:t>
            </a:fld>
            <a:endParaRPr/>
          </a:p>
        </p:txBody>
      </p:sp>
      <p:sp>
        <p:nvSpPr>
          <p:cNvPr id="355" name="Google Shape;355;p2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26</a:t>
            </a:fld>
            <a:endParaRPr/>
          </a:p>
        </p:txBody>
      </p:sp>
      <p:sp>
        <p:nvSpPr>
          <p:cNvPr id="356" name="Google Shape;356;p2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26</a:t>
            </a:fld>
            <a:endParaRPr/>
          </a:p>
        </p:txBody>
      </p:sp>
      <p:sp>
        <p:nvSpPr>
          <p:cNvPr id="357" name="Google Shape;357;p26: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26</a:t>
            </a:fld>
            <a:endParaRPr/>
          </a:p>
        </p:txBody>
      </p:sp>
      <p:sp>
        <p:nvSpPr>
          <p:cNvPr id="358" name="Google Shape;358;p26: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59" name="Google Shape;359;p26: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60" name="Google Shape;360;p2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7: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27</a:t>
            </a:fld>
            <a:endParaRPr/>
          </a:p>
        </p:txBody>
      </p:sp>
      <p:sp>
        <p:nvSpPr>
          <p:cNvPr id="366" name="Google Shape;366;p27: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27</a:t>
            </a:fld>
            <a:endParaRPr/>
          </a:p>
        </p:txBody>
      </p:sp>
      <p:sp>
        <p:nvSpPr>
          <p:cNvPr id="367" name="Google Shape;367;p27: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27</a:t>
            </a:fld>
            <a:endParaRPr/>
          </a:p>
        </p:txBody>
      </p:sp>
      <p:sp>
        <p:nvSpPr>
          <p:cNvPr id="368" name="Google Shape;368;p27: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27</a:t>
            </a:fld>
            <a:endParaRPr/>
          </a:p>
        </p:txBody>
      </p:sp>
      <p:sp>
        <p:nvSpPr>
          <p:cNvPr id="369" name="Google Shape;369;p27: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70" name="Google Shape;370;p27: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71" name="Google Shape;371;p2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8: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28</a:t>
            </a:fld>
            <a:endParaRPr/>
          </a:p>
        </p:txBody>
      </p:sp>
      <p:sp>
        <p:nvSpPr>
          <p:cNvPr id="377" name="Google Shape;377;p28: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28</a:t>
            </a:fld>
            <a:endParaRPr/>
          </a:p>
        </p:txBody>
      </p:sp>
      <p:sp>
        <p:nvSpPr>
          <p:cNvPr id="378" name="Google Shape;378;p28: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28</a:t>
            </a:fld>
            <a:endParaRPr/>
          </a:p>
        </p:txBody>
      </p:sp>
      <p:sp>
        <p:nvSpPr>
          <p:cNvPr id="379" name="Google Shape;379;p28: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28</a:t>
            </a:fld>
            <a:endParaRPr/>
          </a:p>
        </p:txBody>
      </p:sp>
      <p:sp>
        <p:nvSpPr>
          <p:cNvPr id="380" name="Google Shape;380;p28: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81" name="Google Shape;381;p28: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82" name="Google Shape;382;p2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9: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29</a:t>
            </a:fld>
            <a:endParaRPr/>
          </a:p>
        </p:txBody>
      </p:sp>
      <p:sp>
        <p:nvSpPr>
          <p:cNvPr id="388" name="Google Shape;388;p29: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29</a:t>
            </a:fld>
            <a:endParaRPr/>
          </a:p>
        </p:txBody>
      </p:sp>
      <p:sp>
        <p:nvSpPr>
          <p:cNvPr id="389" name="Google Shape;389;p29: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29</a:t>
            </a:fld>
            <a:endParaRPr/>
          </a:p>
        </p:txBody>
      </p:sp>
      <p:sp>
        <p:nvSpPr>
          <p:cNvPr id="390" name="Google Shape;390;p29: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29</a:t>
            </a:fld>
            <a:endParaRPr/>
          </a:p>
        </p:txBody>
      </p:sp>
      <p:sp>
        <p:nvSpPr>
          <p:cNvPr id="391" name="Google Shape;391;p29: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92" name="Google Shape;392;p29: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93" name="Google Shape;393;p29: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a:t>
            </a:fld>
            <a:endParaRPr/>
          </a:p>
        </p:txBody>
      </p:sp>
      <p:sp>
        <p:nvSpPr>
          <p:cNvPr id="71" name="Google Shape;71;p3: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a:t>
            </a:fld>
            <a:endParaRPr/>
          </a:p>
        </p:txBody>
      </p:sp>
      <p:sp>
        <p:nvSpPr>
          <p:cNvPr id="72" name="Google Shape;72;p3: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a:t>
            </a:fld>
            <a:endParaRPr/>
          </a:p>
        </p:txBody>
      </p:sp>
      <p:sp>
        <p:nvSpPr>
          <p:cNvPr id="73" name="Google Shape;73;p3: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4" name="Google Shape;74;p3:notes"/>
          <p:cNvSpPr txBox="1"/>
          <p:nvPr/>
        </p:nvSpPr>
        <p:spPr>
          <a:xfrm>
            <a:off x="900112" y="4427537"/>
            <a:ext cx="5099050" cy="4194175"/>
          </a:xfrm>
          <a:prstGeom prst="rect">
            <a:avLst/>
          </a:prstGeom>
          <a:noFill/>
          <a:ln>
            <a:noFill/>
          </a:ln>
        </p:spPr>
        <p:txBody>
          <a:bodyPr spcFirstLastPara="1" wrap="square" lIns="90700" tIns="45350" rIns="90700" bIns="45350" anchor="t" anchorCtr="0">
            <a:noAutofit/>
          </a:bodyPr>
          <a:lstStyle/>
          <a:p>
            <a:pPr marL="0" marR="0" lvl="0" indent="0" algn="l" rtl="0">
              <a:lnSpc>
                <a:spcPct val="100000"/>
              </a:lnSpc>
              <a:spcBef>
                <a:spcPts val="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sp>
        <p:nvSpPr>
          <p:cNvPr id="75" name="Google Shape;75;p3: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a:t>
            </a:fld>
            <a:endParaRPr/>
          </a:p>
        </p:txBody>
      </p:sp>
      <p:sp>
        <p:nvSpPr>
          <p:cNvPr id="76" name="Google Shape;76;p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0: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30</a:t>
            </a:fld>
            <a:endParaRPr/>
          </a:p>
        </p:txBody>
      </p:sp>
      <p:sp>
        <p:nvSpPr>
          <p:cNvPr id="399" name="Google Shape;399;p30: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30</a:t>
            </a:fld>
            <a:endParaRPr/>
          </a:p>
        </p:txBody>
      </p:sp>
      <p:sp>
        <p:nvSpPr>
          <p:cNvPr id="400" name="Google Shape;400;p30: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30</a:t>
            </a:fld>
            <a:endParaRPr/>
          </a:p>
        </p:txBody>
      </p:sp>
      <p:sp>
        <p:nvSpPr>
          <p:cNvPr id="401" name="Google Shape;401;p30: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30</a:t>
            </a:fld>
            <a:endParaRPr/>
          </a:p>
        </p:txBody>
      </p:sp>
      <p:sp>
        <p:nvSpPr>
          <p:cNvPr id="402" name="Google Shape;402;p30: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03" name="Google Shape;403;p30: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404" name="Google Shape;404;p3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1: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31</a:t>
            </a:fld>
            <a:endParaRPr/>
          </a:p>
        </p:txBody>
      </p:sp>
      <p:sp>
        <p:nvSpPr>
          <p:cNvPr id="411" name="Google Shape;411;p31: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31</a:t>
            </a:fld>
            <a:endParaRPr/>
          </a:p>
        </p:txBody>
      </p:sp>
      <p:sp>
        <p:nvSpPr>
          <p:cNvPr id="412" name="Google Shape;412;p31: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31</a:t>
            </a:fld>
            <a:endParaRPr/>
          </a:p>
        </p:txBody>
      </p:sp>
      <p:sp>
        <p:nvSpPr>
          <p:cNvPr id="413" name="Google Shape;413;p31: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31</a:t>
            </a:fld>
            <a:endParaRPr/>
          </a:p>
        </p:txBody>
      </p:sp>
      <p:sp>
        <p:nvSpPr>
          <p:cNvPr id="414" name="Google Shape;414;p31: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15" name="Google Shape;415;p31: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416" name="Google Shape;416;p3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2: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32</a:t>
            </a:fld>
            <a:endParaRPr/>
          </a:p>
        </p:txBody>
      </p:sp>
      <p:sp>
        <p:nvSpPr>
          <p:cNvPr id="423" name="Google Shape;423;p32:notes"/>
          <p:cNvSpPr>
            <a:spLocks noGrp="1" noRot="1" noChangeAspect="1"/>
          </p:cNvSpPr>
          <p:nvPr>
            <p:ph type="sldImg" idx="2"/>
          </p:nvPr>
        </p:nvSpPr>
        <p:spPr>
          <a:xfrm>
            <a:off x="1079500" y="688975"/>
            <a:ext cx="4627562" cy="3470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24" name="Google Shape;424;p32:notes"/>
          <p:cNvSpPr/>
          <p:nvPr/>
        </p:nvSpPr>
        <p:spPr>
          <a:xfrm>
            <a:off x="900112" y="4427537"/>
            <a:ext cx="5062537" cy="41576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425" name="Google Shape;425;p3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33: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33</a:t>
            </a:fld>
            <a:endParaRPr/>
          </a:p>
        </p:txBody>
      </p:sp>
      <p:sp>
        <p:nvSpPr>
          <p:cNvPr id="432" name="Google Shape;432;p33:notes"/>
          <p:cNvSpPr>
            <a:spLocks noGrp="1" noRot="1" noChangeAspect="1"/>
          </p:cNvSpPr>
          <p:nvPr>
            <p:ph type="sldImg" idx="2"/>
          </p:nvPr>
        </p:nvSpPr>
        <p:spPr>
          <a:xfrm>
            <a:off x="1079500" y="688975"/>
            <a:ext cx="4627562" cy="3470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33" name="Google Shape;433;p33:notes"/>
          <p:cNvSpPr/>
          <p:nvPr/>
        </p:nvSpPr>
        <p:spPr>
          <a:xfrm>
            <a:off x="900112" y="4427537"/>
            <a:ext cx="5062537" cy="41576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434" name="Google Shape;434;p3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4: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34</a:t>
            </a:fld>
            <a:endParaRPr/>
          </a:p>
        </p:txBody>
      </p:sp>
      <p:sp>
        <p:nvSpPr>
          <p:cNvPr id="441" name="Google Shape;441;p34: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34</a:t>
            </a:fld>
            <a:endParaRPr/>
          </a:p>
        </p:txBody>
      </p:sp>
      <p:sp>
        <p:nvSpPr>
          <p:cNvPr id="442" name="Google Shape;442;p34: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34</a:t>
            </a:fld>
            <a:endParaRPr/>
          </a:p>
        </p:txBody>
      </p:sp>
      <p:sp>
        <p:nvSpPr>
          <p:cNvPr id="443" name="Google Shape;443;p34: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34</a:t>
            </a:fld>
            <a:endParaRPr/>
          </a:p>
        </p:txBody>
      </p:sp>
      <p:sp>
        <p:nvSpPr>
          <p:cNvPr id="444" name="Google Shape;444;p34: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45" name="Google Shape;445;p34: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446" name="Google Shape;446;p34: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3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35</a:t>
            </a:fld>
            <a:endParaRPr/>
          </a:p>
        </p:txBody>
      </p:sp>
      <p:sp>
        <p:nvSpPr>
          <p:cNvPr id="452" name="Google Shape;452;p35: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35</a:t>
            </a:fld>
            <a:endParaRPr/>
          </a:p>
        </p:txBody>
      </p:sp>
      <p:sp>
        <p:nvSpPr>
          <p:cNvPr id="453" name="Google Shape;453;p35: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35</a:t>
            </a:fld>
            <a:endParaRPr/>
          </a:p>
        </p:txBody>
      </p:sp>
      <p:sp>
        <p:nvSpPr>
          <p:cNvPr id="454" name="Google Shape;454;p35: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35</a:t>
            </a:fld>
            <a:endParaRPr/>
          </a:p>
        </p:txBody>
      </p:sp>
      <p:sp>
        <p:nvSpPr>
          <p:cNvPr id="455" name="Google Shape;455;p35: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56" name="Google Shape;456;p35: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457" name="Google Shape;457;p3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36</a:t>
            </a:fld>
            <a:endParaRPr/>
          </a:p>
        </p:txBody>
      </p:sp>
      <p:sp>
        <p:nvSpPr>
          <p:cNvPr id="463" name="Google Shape;463;p3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36</a:t>
            </a:fld>
            <a:endParaRPr/>
          </a:p>
        </p:txBody>
      </p:sp>
      <p:sp>
        <p:nvSpPr>
          <p:cNvPr id="464" name="Google Shape;464;p3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36</a:t>
            </a:fld>
            <a:endParaRPr/>
          </a:p>
        </p:txBody>
      </p:sp>
      <p:sp>
        <p:nvSpPr>
          <p:cNvPr id="465" name="Google Shape;465;p36: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36</a:t>
            </a:fld>
            <a:endParaRPr/>
          </a:p>
        </p:txBody>
      </p:sp>
      <p:sp>
        <p:nvSpPr>
          <p:cNvPr id="466" name="Google Shape;466;p36: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67" name="Google Shape;467;p36: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468" name="Google Shape;468;p3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37: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37</a:t>
            </a:fld>
            <a:endParaRPr/>
          </a:p>
        </p:txBody>
      </p:sp>
      <p:sp>
        <p:nvSpPr>
          <p:cNvPr id="474" name="Google Shape;474;p37: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37</a:t>
            </a:fld>
            <a:endParaRPr/>
          </a:p>
        </p:txBody>
      </p:sp>
      <p:sp>
        <p:nvSpPr>
          <p:cNvPr id="475" name="Google Shape;475;p37: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37</a:t>
            </a:fld>
            <a:endParaRPr/>
          </a:p>
        </p:txBody>
      </p:sp>
      <p:sp>
        <p:nvSpPr>
          <p:cNvPr id="476" name="Google Shape;476;p37: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37</a:t>
            </a:fld>
            <a:endParaRPr/>
          </a:p>
        </p:txBody>
      </p:sp>
      <p:sp>
        <p:nvSpPr>
          <p:cNvPr id="477" name="Google Shape;477;p37: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78" name="Google Shape;478;p37: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479" name="Google Shape;479;p3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38: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38</a:t>
            </a:fld>
            <a:endParaRPr/>
          </a:p>
        </p:txBody>
      </p:sp>
      <p:sp>
        <p:nvSpPr>
          <p:cNvPr id="485" name="Google Shape;485;p38: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38</a:t>
            </a:fld>
            <a:endParaRPr/>
          </a:p>
        </p:txBody>
      </p:sp>
      <p:sp>
        <p:nvSpPr>
          <p:cNvPr id="486" name="Google Shape;486;p38: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38</a:t>
            </a:fld>
            <a:endParaRPr/>
          </a:p>
        </p:txBody>
      </p:sp>
      <p:sp>
        <p:nvSpPr>
          <p:cNvPr id="487" name="Google Shape;487;p38: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88" name="Google Shape;488;p38: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489" name="Google Shape;489;p3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39: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39</a:t>
            </a:fld>
            <a:endParaRPr/>
          </a:p>
        </p:txBody>
      </p:sp>
      <p:sp>
        <p:nvSpPr>
          <p:cNvPr id="495" name="Google Shape;495;p39: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39</a:t>
            </a:fld>
            <a:endParaRPr/>
          </a:p>
        </p:txBody>
      </p:sp>
      <p:sp>
        <p:nvSpPr>
          <p:cNvPr id="496" name="Google Shape;496;p39: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39</a:t>
            </a:fld>
            <a:endParaRPr/>
          </a:p>
        </p:txBody>
      </p:sp>
      <p:sp>
        <p:nvSpPr>
          <p:cNvPr id="497" name="Google Shape;497;p39: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98" name="Google Shape;498;p39: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499" name="Google Shape;499;p39: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a:t>
            </a:fld>
            <a:endParaRPr/>
          </a:p>
        </p:txBody>
      </p:sp>
      <p:sp>
        <p:nvSpPr>
          <p:cNvPr id="83" name="Google Shape;83;p4: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a:t>
            </a:fld>
            <a:endParaRPr/>
          </a:p>
        </p:txBody>
      </p:sp>
      <p:sp>
        <p:nvSpPr>
          <p:cNvPr id="84" name="Google Shape;84;p4: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a:t>
            </a:fld>
            <a:endParaRPr/>
          </a:p>
        </p:txBody>
      </p:sp>
      <p:sp>
        <p:nvSpPr>
          <p:cNvPr id="85" name="Google Shape;85;p4: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6" name="Google Shape;86;p4:notes"/>
          <p:cNvSpPr txBox="1"/>
          <p:nvPr/>
        </p:nvSpPr>
        <p:spPr>
          <a:xfrm>
            <a:off x="900112" y="4427537"/>
            <a:ext cx="5099050" cy="4194175"/>
          </a:xfrm>
          <a:prstGeom prst="rect">
            <a:avLst/>
          </a:prstGeom>
          <a:noFill/>
          <a:ln>
            <a:noFill/>
          </a:ln>
        </p:spPr>
        <p:txBody>
          <a:bodyPr spcFirstLastPara="1" wrap="square" lIns="90700" tIns="45350" rIns="90700" bIns="45350"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Explain that:</a:t>
            </a:r>
            <a:endParaRPr/>
          </a:p>
          <a:p>
            <a:pPr marL="700087" marR="0" lvl="1" indent="-242887" algn="l" rtl="0">
              <a:lnSpc>
                <a:spcPct val="100000"/>
              </a:lnSpc>
              <a:spcBef>
                <a:spcPts val="400"/>
              </a:spcBef>
              <a:spcAft>
                <a:spcPts val="0"/>
              </a:spcAft>
              <a:buClr>
                <a:srgbClr val="000000"/>
              </a:buClr>
              <a:buSzPts val="1200"/>
              <a:buFont typeface="Times New Roman"/>
              <a:buChar char="•"/>
            </a:pPr>
            <a:r>
              <a:rPr lang="en-US" sz="1200" b="0" i="0" u="none" strike="noStrike" cap="none">
                <a:solidFill>
                  <a:srgbClr val="000000"/>
                </a:solidFill>
                <a:latin typeface="Times New Roman"/>
                <a:ea typeface="Times New Roman"/>
                <a:cs typeface="Times New Roman"/>
                <a:sym typeface="Times New Roman"/>
              </a:rPr>
              <a:t> on a multiprogramming uniprocessor, the execution of multiple processes can be interleaved in time. </a:t>
            </a:r>
            <a:endParaRPr/>
          </a:p>
          <a:p>
            <a:pPr marL="700087" marR="0" lvl="1" indent="-242887" algn="l" rtl="0">
              <a:lnSpc>
                <a:spcPct val="100000"/>
              </a:lnSpc>
              <a:spcBef>
                <a:spcPts val="400"/>
              </a:spcBef>
              <a:spcAft>
                <a:spcPts val="0"/>
              </a:spcAft>
              <a:buClr>
                <a:srgbClr val="000000"/>
              </a:buClr>
              <a:buSzPts val="1200"/>
              <a:buFont typeface="Times New Roman"/>
              <a:buChar char="•"/>
            </a:pPr>
            <a:r>
              <a:rPr lang="en-US" sz="1200" b="0" i="0" u="none" strike="noStrike" cap="none">
                <a:solidFill>
                  <a:srgbClr val="000000"/>
                </a:solidFill>
                <a:latin typeface="Times New Roman"/>
                <a:ea typeface="Times New Roman"/>
                <a:cs typeface="Times New Roman"/>
                <a:sym typeface="Times New Roman"/>
              </a:rPr>
              <a:t> on a multiprocessor, not only may process execution be interleaved, but also multiple processes can execute simultaneously. </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Explain that process management is compounded by the introduction of the concept of thread. In a multithreaded system, </a:t>
            </a:r>
            <a:endParaRPr/>
          </a:p>
          <a:p>
            <a:pPr marL="700087" marR="0" lvl="1" indent="-242887" algn="l" rtl="0">
              <a:lnSpc>
                <a:spcPct val="100000"/>
              </a:lnSpc>
              <a:spcBef>
                <a:spcPts val="400"/>
              </a:spcBef>
              <a:spcAft>
                <a:spcPts val="0"/>
              </a:spcAft>
              <a:buClr>
                <a:srgbClr val="000000"/>
              </a:buClr>
              <a:buSzPts val="1200"/>
              <a:buFont typeface="Times New Roman"/>
              <a:buChar char="•"/>
            </a:pPr>
            <a:r>
              <a:rPr lang="en-US" sz="1200" b="0" i="0" u="none" strike="noStrike" cap="none">
                <a:solidFill>
                  <a:srgbClr val="000000"/>
                </a:solidFill>
                <a:latin typeface="Times New Roman"/>
                <a:ea typeface="Times New Roman"/>
                <a:cs typeface="Times New Roman"/>
                <a:sym typeface="Times New Roman"/>
              </a:rPr>
              <a:t>the </a:t>
            </a:r>
            <a:r>
              <a:rPr lang="en-US" sz="1200" b="1" i="1" u="none" strike="noStrike" cap="none">
                <a:solidFill>
                  <a:srgbClr val="000000"/>
                </a:solidFill>
                <a:latin typeface="Times New Roman"/>
                <a:ea typeface="Times New Roman"/>
                <a:cs typeface="Times New Roman"/>
                <a:sym typeface="Times New Roman"/>
              </a:rPr>
              <a:t>process</a:t>
            </a:r>
            <a:r>
              <a:rPr lang="en-US" sz="1200" b="0" i="0" u="none" strike="noStrike" cap="none">
                <a:solidFill>
                  <a:srgbClr val="000000"/>
                </a:solidFill>
                <a:latin typeface="Times New Roman"/>
                <a:ea typeface="Times New Roman"/>
                <a:cs typeface="Times New Roman"/>
                <a:sym typeface="Times New Roman"/>
              </a:rPr>
              <a:t> retains the attributes of resource ownership, </a:t>
            </a:r>
            <a:endParaRPr/>
          </a:p>
          <a:p>
            <a:pPr marL="700087" marR="0" lvl="1" indent="-242887" algn="l" rtl="0">
              <a:lnSpc>
                <a:spcPct val="100000"/>
              </a:lnSpc>
              <a:spcBef>
                <a:spcPts val="400"/>
              </a:spcBef>
              <a:spcAft>
                <a:spcPts val="0"/>
              </a:spcAft>
              <a:buClr>
                <a:srgbClr val="000000"/>
              </a:buClr>
              <a:buSzPts val="1200"/>
              <a:buFont typeface="Times New Roman"/>
              <a:buChar char="•"/>
            </a:pPr>
            <a:r>
              <a:rPr lang="en-US" sz="1200" b="0" i="0" u="none" strike="noStrike" cap="none">
                <a:solidFill>
                  <a:srgbClr val="000000"/>
                </a:solidFill>
                <a:latin typeface="Times New Roman"/>
                <a:ea typeface="Times New Roman"/>
                <a:cs typeface="Times New Roman"/>
                <a:sym typeface="Times New Roman"/>
              </a:rPr>
              <a:t>The </a:t>
            </a:r>
            <a:r>
              <a:rPr lang="en-US" sz="1200" b="1" i="1" u="none" strike="noStrike" cap="none">
                <a:solidFill>
                  <a:srgbClr val="000000"/>
                </a:solidFill>
                <a:latin typeface="Times New Roman"/>
                <a:ea typeface="Times New Roman"/>
                <a:cs typeface="Times New Roman"/>
                <a:sym typeface="Times New Roman"/>
              </a:rPr>
              <a:t>thread </a:t>
            </a:r>
            <a:r>
              <a:rPr lang="en-US" sz="1200" b="0" i="0" u="none" strike="noStrike" cap="none">
                <a:solidFill>
                  <a:srgbClr val="000000"/>
                </a:solidFill>
                <a:latin typeface="Times New Roman"/>
                <a:ea typeface="Times New Roman"/>
                <a:cs typeface="Times New Roman"/>
                <a:sym typeface="Times New Roman"/>
              </a:rPr>
              <a:t>retains the attributes of multiple, concurrent execution streams running within a process.</a:t>
            </a:r>
            <a:endParaRPr/>
          </a:p>
        </p:txBody>
      </p:sp>
      <p:sp>
        <p:nvSpPr>
          <p:cNvPr id="87" name="Google Shape;87;p4: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a:t>
            </a:fld>
            <a:endParaRPr/>
          </a:p>
        </p:txBody>
      </p:sp>
      <p:sp>
        <p:nvSpPr>
          <p:cNvPr id="88" name="Google Shape;88;p4: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40: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40</a:t>
            </a:fld>
            <a:endParaRPr/>
          </a:p>
        </p:txBody>
      </p:sp>
      <p:sp>
        <p:nvSpPr>
          <p:cNvPr id="505" name="Google Shape;505;p40: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40</a:t>
            </a:fld>
            <a:endParaRPr/>
          </a:p>
        </p:txBody>
      </p:sp>
      <p:sp>
        <p:nvSpPr>
          <p:cNvPr id="506" name="Google Shape;506;p40: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40</a:t>
            </a:fld>
            <a:endParaRPr/>
          </a:p>
        </p:txBody>
      </p:sp>
      <p:sp>
        <p:nvSpPr>
          <p:cNvPr id="507" name="Google Shape;507;p40: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08" name="Google Shape;508;p40: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09" name="Google Shape;509;p4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41: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41</a:t>
            </a:fld>
            <a:endParaRPr/>
          </a:p>
        </p:txBody>
      </p:sp>
      <p:sp>
        <p:nvSpPr>
          <p:cNvPr id="515" name="Google Shape;515;p41: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41</a:t>
            </a:fld>
            <a:endParaRPr/>
          </a:p>
        </p:txBody>
      </p:sp>
      <p:sp>
        <p:nvSpPr>
          <p:cNvPr id="516" name="Google Shape;516;p41: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41</a:t>
            </a:fld>
            <a:endParaRPr/>
          </a:p>
        </p:txBody>
      </p:sp>
      <p:sp>
        <p:nvSpPr>
          <p:cNvPr id="517" name="Google Shape;517;p41: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18" name="Google Shape;518;p41: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19" name="Google Shape;519;p4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42: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42</a:t>
            </a:fld>
            <a:endParaRPr/>
          </a:p>
        </p:txBody>
      </p:sp>
      <p:sp>
        <p:nvSpPr>
          <p:cNvPr id="525" name="Google Shape;525;p42: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42</a:t>
            </a:fld>
            <a:endParaRPr/>
          </a:p>
        </p:txBody>
      </p:sp>
      <p:sp>
        <p:nvSpPr>
          <p:cNvPr id="526" name="Google Shape;526;p42: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42</a:t>
            </a:fld>
            <a:endParaRPr/>
          </a:p>
        </p:txBody>
      </p:sp>
      <p:sp>
        <p:nvSpPr>
          <p:cNvPr id="527" name="Google Shape;527;p42:notes"/>
          <p:cNvSpPr>
            <a:spLocks noGrp="1" noRot="1" noChangeAspect="1"/>
          </p:cNvSpPr>
          <p:nvPr>
            <p:ph type="sldImg" idx="2"/>
          </p:nvPr>
        </p:nvSpPr>
        <p:spPr>
          <a:xfrm>
            <a:off x="1076325" y="688975"/>
            <a:ext cx="4656138" cy="34925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28" name="Google Shape;528;p42: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29" name="Google Shape;529;p4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43: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43</a:t>
            </a:fld>
            <a:endParaRPr/>
          </a:p>
        </p:txBody>
      </p:sp>
      <p:sp>
        <p:nvSpPr>
          <p:cNvPr id="535" name="Google Shape;535;p43: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43</a:t>
            </a:fld>
            <a:endParaRPr/>
          </a:p>
        </p:txBody>
      </p:sp>
      <p:sp>
        <p:nvSpPr>
          <p:cNvPr id="536" name="Google Shape;536;p43: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43</a:t>
            </a:fld>
            <a:endParaRPr/>
          </a:p>
        </p:txBody>
      </p:sp>
      <p:sp>
        <p:nvSpPr>
          <p:cNvPr id="537" name="Google Shape;537;p43: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38" name="Google Shape;538;p43: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39" name="Google Shape;539;p4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44: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44</a:t>
            </a:fld>
            <a:endParaRPr/>
          </a:p>
        </p:txBody>
      </p:sp>
      <p:sp>
        <p:nvSpPr>
          <p:cNvPr id="545" name="Google Shape;545;p44: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44</a:t>
            </a:fld>
            <a:endParaRPr/>
          </a:p>
        </p:txBody>
      </p:sp>
      <p:sp>
        <p:nvSpPr>
          <p:cNvPr id="546" name="Google Shape;546;p44: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44</a:t>
            </a:fld>
            <a:endParaRPr/>
          </a:p>
        </p:txBody>
      </p:sp>
      <p:sp>
        <p:nvSpPr>
          <p:cNvPr id="547" name="Google Shape;547;p44: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44</a:t>
            </a:fld>
            <a:endParaRPr/>
          </a:p>
        </p:txBody>
      </p:sp>
      <p:sp>
        <p:nvSpPr>
          <p:cNvPr id="548" name="Google Shape;548;p44: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49" name="Google Shape;549;p44: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50" name="Google Shape;550;p44: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4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45</a:t>
            </a:fld>
            <a:endParaRPr/>
          </a:p>
        </p:txBody>
      </p:sp>
      <p:sp>
        <p:nvSpPr>
          <p:cNvPr id="558" name="Google Shape;558;p45: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45</a:t>
            </a:fld>
            <a:endParaRPr/>
          </a:p>
        </p:txBody>
      </p:sp>
      <p:sp>
        <p:nvSpPr>
          <p:cNvPr id="559" name="Google Shape;559;p45: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45</a:t>
            </a:fld>
            <a:endParaRPr/>
          </a:p>
        </p:txBody>
      </p:sp>
      <p:sp>
        <p:nvSpPr>
          <p:cNvPr id="560" name="Google Shape;560;p45: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61" name="Google Shape;561;p45: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62" name="Google Shape;562;p4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4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46</a:t>
            </a:fld>
            <a:endParaRPr/>
          </a:p>
        </p:txBody>
      </p:sp>
      <p:sp>
        <p:nvSpPr>
          <p:cNvPr id="568" name="Google Shape;568;p4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46</a:t>
            </a:fld>
            <a:endParaRPr/>
          </a:p>
        </p:txBody>
      </p:sp>
      <p:sp>
        <p:nvSpPr>
          <p:cNvPr id="569" name="Google Shape;569;p4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46</a:t>
            </a:fld>
            <a:endParaRPr/>
          </a:p>
        </p:txBody>
      </p:sp>
      <p:sp>
        <p:nvSpPr>
          <p:cNvPr id="570" name="Google Shape;570;p46: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46</a:t>
            </a:fld>
            <a:endParaRPr/>
          </a:p>
        </p:txBody>
      </p:sp>
      <p:sp>
        <p:nvSpPr>
          <p:cNvPr id="571" name="Google Shape;571;p46: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72" name="Google Shape;572;p46: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73" name="Google Shape;573;p4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47: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47</a:t>
            </a:fld>
            <a:endParaRPr/>
          </a:p>
        </p:txBody>
      </p:sp>
      <p:sp>
        <p:nvSpPr>
          <p:cNvPr id="580" name="Google Shape;580;p47: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47</a:t>
            </a:fld>
            <a:endParaRPr/>
          </a:p>
        </p:txBody>
      </p:sp>
      <p:sp>
        <p:nvSpPr>
          <p:cNvPr id="581" name="Google Shape;581;p47: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47</a:t>
            </a:fld>
            <a:endParaRPr/>
          </a:p>
        </p:txBody>
      </p:sp>
      <p:sp>
        <p:nvSpPr>
          <p:cNvPr id="582" name="Google Shape;582;p47: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47</a:t>
            </a:fld>
            <a:endParaRPr/>
          </a:p>
        </p:txBody>
      </p:sp>
      <p:sp>
        <p:nvSpPr>
          <p:cNvPr id="583" name="Google Shape;583;p47: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84" name="Google Shape;584;p47: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85" name="Google Shape;585;p4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48: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48</a:t>
            </a:fld>
            <a:endParaRPr/>
          </a:p>
        </p:txBody>
      </p:sp>
      <p:sp>
        <p:nvSpPr>
          <p:cNvPr id="591" name="Google Shape;591;p48: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48</a:t>
            </a:fld>
            <a:endParaRPr/>
          </a:p>
        </p:txBody>
      </p:sp>
      <p:sp>
        <p:nvSpPr>
          <p:cNvPr id="592" name="Google Shape;592;p48: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48</a:t>
            </a:fld>
            <a:endParaRPr/>
          </a:p>
        </p:txBody>
      </p:sp>
      <p:sp>
        <p:nvSpPr>
          <p:cNvPr id="593" name="Google Shape;593;p48: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48</a:t>
            </a:fld>
            <a:endParaRPr/>
          </a:p>
        </p:txBody>
      </p:sp>
      <p:sp>
        <p:nvSpPr>
          <p:cNvPr id="594" name="Google Shape;594;p48: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95" name="Google Shape;595;p48: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96" name="Google Shape;596;p4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49: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49</a:t>
            </a:fld>
            <a:endParaRPr/>
          </a:p>
        </p:txBody>
      </p:sp>
      <p:sp>
        <p:nvSpPr>
          <p:cNvPr id="602" name="Google Shape;602;p49: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49</a:t>
            </a:fld>
            <a:endParaRPr/>
          </a:p>
        </p:txBody>
      </p:sp>
      <p:sp>
        <p:nvSpPr>
          <p:cNvPr id="603" name="Google Shape;603;p49: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49</a:t>
            </a:fld>
            <a:endParaRPr/>
          </a:p>
        </p:txBody>
      </p:sp>
      <p:sp>
        <p:nvSpPr>
          <p:cNvPr id="604" name="Google Shape;604;p49: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49</a:t>
            </a:fld>
            <a:endParaRPr/>
          </a:p>
        </p:txBody>
      </p:sp>
      <p:sp>
        <p:nvSpPr>
          <p:cNvPr id="605" name="Google Shape;605;p49: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06" name="Google Shape;606;p49: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607" name="Google Shape;607;p49: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a:t>
            </a:fld>
            <a:endParaRPr/>
          </a:p>
        </p:txBody>
      </p:sp>
      <p:sp>
        <p:nvSpPr>
          <p:cNvPr id="94" name="Google Shape;94;p5:notes"/>
          <p:cNvSpPr>
            <a:spLocks noGrp="1" noRot="1" noChangeAspect="1"/>
          </p:cNvSpPr>
          <p:nvPr>
            <p:ph type="sldImg" idx="2"/>
          </p:nvPr>
        </p:nvSpPr>
        <p:spPr>
          <a:xfrm>
            <a:off x="1079500" y="688975"/>
            <a:ext cx="4627562" cy="3470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5" name="Google Shape;95;p5:notes"/>
          <p:cNvSpPr/>
          <p:nvPr/>
        </p:nvSpPr>
        <p:spPr>
          <a:xfrm>
            <a:off x="900112" y="4427537"/>
            <a:ext cx="5062537" cy="41576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96" name="Google Shape;96;p5: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a:t>
            </a:fld>
            <a:endParaRPr/>
          </a:p>
        </p:txBody>
      </p:sp>
      <p:sp>
        <p:nvSpPr>
          <p:cNvPr id="97" name="Google Shape;97;p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50: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50</a:t>
            </a:fld>
            <a:endParaRPr/>
          </a:p>
        </p:txBody>
      </p:sp>
      <p:sp>
        <p:nvSpPr>
          <p:cNvPr id="613" name="Google Shape;613;p50: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50</a:t>
            </a:fld>
            <a:endParaRPr/>
          </a:p>
        </p:txBody>
      </p:sp>
      <p:sp>
        <p:nvSpPr>
          <p:cNvPr id="614" name="Google Shape;614;p50: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50</a:t>
            </a:fld>
            <a:endParaRPr/>
          </a:p>
        </p:txBody>
      </p:sp>
      <p:sp>
        <p:nvSpPr>
          <p:cNvPr id="615" name="Google Shape;615;p50: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50</a:t>
            </a:fld>
            <a:endParaRPr/>
          </a:p>
        </p:txBody>
      </p:sp>
      <p:sp>
        <p:nvSpPr>
          <p:cNvPr id="616" name="Google Shape;616;p50: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17" name="Google Shape;617;p50: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618" name="Google Shape;618;p5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51: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51</a:t>
            </a:fld>
            <a:endParaRPr/>
          </a:p>
        </p:txBody>
      </p:sp>
      <p:sp>
        <p:nvSpPr>
          <p:cNvPr id="624" name="Google Shape;624;p51: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51</a:t>
            </a:fld>
            <a:endParaRPr/>
          </a:p>
        </p:txBody>
      </p:sp>
      <p:sp>
        <p:nvSpPr>
          <p:cNvPr id="625" name="Google Shape;625;p51: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51</a:t>
            </a:fld>
            <a:endParaRPr/>
          </a:p>
        </p:txBody>
      </p:sp>
      <p:sp>
        <p:nvSpPr>
          <p:cNvPr id="626" name="Google Shape;626;p51:notes"/>
          <p:cNvSpPr>
            <a:spLocks noGrp="1" noRot="1" noChangeAspect="1"/>
          </p:cNvSpPr>
          <p:nvPr>
            <p:ph type="sldImg" idx="2"/>
          </p:nvPr>
        </p:nvSpPr>
        <p:spPr>
          <a:xfrm>
            <a:off x="11176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27" name="Google Shape;627;p51:notes"/>
          <p:cNvSpPr txBox="1"/>
          <p:nvPr/>
        </p:nvSpPr>
        <p:spPr>
          <a:xfrm>
            <a:off x="688975" y="4414837"/>
            <a:ext cx="5505450" cy="4183062"/>
          </a:xfrm>
          <a:prstGeom prst="rect">
            <a:avLst/>
          </a:prstGeom>
          <a:noFill/>
          <a:ln>
            <a:noFill/>
          </a:ln>
        </p:spPr>
        <p:txBody>
          <a:bodyPr spcFirstLastPara="1" wrap="square" lIns="92500" tIns="46075" rIns="92500" bIns="46075"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Progress indicator</a:t>
            </a:r>
            <a:endParaRPr/>
          </a:p>
        </p:txBody>
      </p:sp>
      <p:sp>
        <p:nvSpPr>
          <p:cNvPr id="628" name="Google Shape;628;p51: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51</a:t>
            </a:fld>
            <a:endParaRPr/>
          </a:p>
        </p:txBody>
      </p:sp>
      <p:sp>
        <p:nvSpPr>
          <p:cNvPr id="629" name="Google Shape;629;p5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52: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52</a:t>
            </a:fld>
            <a:endParaRPr/>
          </a:p>
        </p:txBody>
      </p:sp>
      <p:sp>
        <p:nvSpPr>
          <p:cNvPr id="636" name="Google Shape;636;p52: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52</a:t>
            </a:fld>
            <a:endParaRPr/>
          </a:p>
        </p:txBody>
      </p:sp>
      <p:sp>
        <p:nvSpPr>
          <p:cNvPr id="637" name="Google Shape;637;p52: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52</a:t>
            </a:fld>
            <a:endParaRPr/>
          </a:p>
        </p:txBody>
      </p:sp>
      <p:sp>
        <p:nvSpPr>
          <p:cNvPr id="638" name="Google Shape;638;p52: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39" name="Google Shape;639;p52: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640" name="Google Shape;640;p5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53: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53</a:t>
            </a:fld>
            <a:endParaRPr/>
          </a:p>
        </p:txBody>
      </p:sp>
      <p:sp>
        <p:nvSpPr>
          <p:cNvPr id="646" name="Google Shape;646;p53: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53</a:t>
            </a:fld>
            <a:endParaRPr/>
          </a:p>
        </p:txBody>
      </p:sp>
      <p:sp>
        <p:nvSpPr>
          <p:cNvPr id="647" name="Google Shape;647;p53: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53</a:t>
            </a:fld>
            <a:endParaRPr/>
          </a:p>
        </p:txBody>
      </p:sp>
      <p:sp>
        <p:nvSpPr>
          <p:cNvPr id="648" name="Google Shape;648;p53: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53</a:t>
            </a:fld>
            <a:endParaRPr/>
          </a:p>
        </p:txBody>
      </p:sp>
      <p:sp>
        <p:nvSpPr>
          <p:cNvPr id="649" name="Google Shape;649;p53: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50" name="Google Shape;650;p53: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651" name="Google Shape;651;p5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54: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54</a:t>
            </a:fld>
            <a:endParaRPr/>
          </a:p>
        </p:txBody>
      </p:sp>
      <p:sp>
        <p:nvSpPr>
          <p:cNvPr id="657" name="Google Shape;657;p54: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54</a:t>
            </a:fld>
            <a:endParaRPr/>
          </a:p>
        </p:txBody>
      </p:sp>
      <p:sp>
        <p:nvSpPr>
          <p:cNvPr id="658" name="Google Shape;658;p54: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54</a:t>
            </a:fld>
            <a:endParaRPr/>
          </a:p>
        </p:txBody>
      </p:sp>
      <p:sp>
        <p:nvSpPr>
          <p:cNvPr id="659" name="Google Shape;659;p54: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54</a:t>
            </a:fld>
            <a:endParaRPr/>
          </a:p>
        </p:txBody>
      </p:sp>
      <p:sp>
        <p:nvSpPr>
          <p:cNvPr id="660" name="Google Shape;660;p54:notes"/>
          <p:cNvSpPr>
            <a:spLocks noGrp="1" noRot="1" noChangeAspect="1"/>
          </p:cNvSpPr>
          <p:nvPr>
            <p:ph type="sldImg" idx="2"/>
          </p:nvPr>
        </p:nvSpPr>
        <p:spPr>
          <a:xfrm>
            <a:off x="11176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61" name="Google Shape;661;p54: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662" name="Google Shape;662;p54: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5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55</a:t>
            </a:fld>
            <a:endParaRPr/>
          </a:p>
        </p:txBody>
      </p:sp>
      <p:sp>
        <p:nvSpPr>
          <p:cNvPr id="669" name="Google Shape;669;p55: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55</a:t>
            </a:fld>
            <a:endParaRPr/>
          </a:p>
        </p:txBody>
      </p:sp>
      <p:sp>
        <p:nvSpPr>
          <p:cNvPr id="670" name="Google Shape;670;p55: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55</a:t>
            </a:fld>
            <a:endParaRPr/>
          </a:p>
        </p:txBody>
      </p:sp>
      <p:sp>
        <p:nvSpPr>
          <p:cNvPr id="671" name="Google Shape;671;p55: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55</a:t>
            </a:fld>
            <a:endParaRPr/>
          </a:p>
        </p:txBody>
      </p:sp>
      <p:sp>
        <p:nvSpPr>
          <p:cNvPr id="672" name="Google Shape;672;p55: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73" name="Google Shape;673;p55: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674" name="Google Shape;674;p5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5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56</a:t>
            </a:fld>
            <a:endParaRPr/>
          </a:p>
        </p:txBody>
      </p:sp>
      <p:sp>
        <p:nvSpPr>
          <p:cNvPr id="680" name="Google Shape;680;p5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56</a:t>
            </a:fld>
            <a:endParaRPr/>
          </a:p>
        </p:txBody>
      </p:sp>
      <p:sp>
        <p:nvSpPr>
          <p:cNvPr id="681" name="Google Shape;681;p5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56</a:t>
            </a:fld>
            <a:endParaRPr/>
          </a:p>
        </p:txBody>
      </p:sp>
      <p:sp>
        <p:nvSpPr>
          <p:cNvPr id="682" name="Google Shape;682;p56: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83" name="Google Shape;683;p56: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684" name="Google Shape;684;p5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57: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57</a:t>
            </a:fld>
            <a:endParaRPr/>
          </a:p>
        </p:txBody>
      </p:sp>
      <p:sp>
        <p:nvSpPr>
          <p:cNvPr id="690" name="Google Shape;690;p57: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57</a:t>
            </a:fld>
            <a:endParaRPr/>
          </a:p>
        </p:txBody>
      </p:sp>
      <p:sp>
        <p:nvSpPr>
          <p:cNvPr id="691" name="Google Shape;691;p57: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57</a:t>
            </a:fld>
            <a:endParaRPr/>
          </a:p>
        </p:txBody>
      </p:sp>
      <p:sp>
        <p:nvSpPr>
          <p:cNvPr id="692" name="Google Shape;692;p57: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93" name="Google Shape;693;p57:notes"/>
          <p:cNvSpPr txBox="1"/>
          <p:nvPr/>
        </p:nvSpPr>
        <p:spPr>
          <a:xfrm>
            <a:off x="688975" y="4414837"/>
            <a:ext cx="5505450" cy="7845425"/>
          </a:xfrm>
          <a:prstGeom prst="rect">
            <a:avLst/>
          </a:prstGeom>
          <a:noFill/>
          <a:ln>
            <a:noFill/>
          </a:ln>
        </p:spPr>
        <p:txBody>
          <a:bodyPr spcFirstLastPara="1" wrap="square" lIns="92500" tIns="46075" rIns="92500" bIns="46075"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 process switch may occur any time that the OS has gained control from the currently running process. </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Table 3.8 suggests the possible events that may give control to the OS.</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Two kinds of system interrupts, </a:t>
            </a:r>
            <a:endParaRPr/>
          </a:p>
          <a:p>
            <a:pPr marL="419100" marR="0" lvl="1" indent="-76200" algn="l" rtl="0">
              <a:lnSpc>
                <a:spcPct val="100000"/>
              </a:lnSpc>
              <a:spcBef>
                <a:spcPts val="400"/>
              </a:spcBef>
              <a:spcAft>
                <a:spcPts val="0"/>
              </a:spcAft>
              <a:buClr>
                <a:srgbClr val="000000"/>
              </a:buClr>
              <a:buSzPts val="1200"/>
              <a:buFont typeface="Times New Roman"/>
              <a:buChar char="•"/>
            </a:pPr>
            <a:r>
              <a:rPr lang="en-US" sz="1200" b="0" i="0" u="none" strike="noStrike" cap="none">
                <a:solidFill>
                  <a:srgbClr val="000000"/>
                </a:solidFill>
                <a:latin typeface="Times New Roman"/>
                <a:ea typeface="Times New Roman"/>
                <a:cs typeface="Times New Roman"/>
                <a:sym typeface="Times New Roman"/>
              </a:rPr>
              <a:t> one is simply called an </a:t>
            </a:r>
            <a:r>
              <a:rPr lang="en-US" sz="1200" b="1" i="0" u="none" strike="noStrike" cap="none">
                <a:solidFill>
                  <a:srgbClr val="000000"/>
                </a:solidFill>
                <a:latin typeface="Times New Roman"/>
                <a:ea typeface="Times New Roman"/>
                <a:cs typeface="Times New Roman"/>
                <a:sym typeface="Times New Roman"/>
              </a:rPr>
              <a:t>interrupt</a:t>
            </a:r>
            <a:r>
              <a:rPr lang="en-US" sz="1200" b="0" i="0" u="none" strike="noStrike" cap="none">
                <a:solidFill>
                  <a:srgbClr val="000000"/>
                </a:solidFill>
                <a:latin typeface="Times New Roman"/>
                <a:ea typeface="Times New Roman"/>
                <a:cs typeface="Times New Roman"/>
                <a:sym typeface="Times New Roman"/>
              </a:rPr>
              <a:t>, </a:t>
            </a:r>
            <a:endParaRPr/>
          </a:p>
          <a:p>
            <a:pPr marL="419100" marR="0" lvl="1" indent="-76200" algn="l" rtl="0">
              <a:lnSpc>
                <a:spcPct val="100000"/>
              </a:lnSpc>
              <a:spcBef>
                <a:spcPts val="400"/>
              </a:spcBef>
              <a:spcAft>
                <a:spcPts val="0"/>
              </a:spcAft>
              <a:buClr>
                <a:srgbClr val="000000"/>
              </a:buClr>
              <a:buSzPts val="1200"/>
              <a:buFont typeface="Times New Roman"/>
              <a:buChar char="•"/>
            </a:pPr>
            <a:r>
              <a:rPr lang="en-US" sz="1200" b="0" i="0" u="none" strike="noStrike" cap="none">
                <a:solidFill>
                  <a:srgbClr val="000000"/>
                </a:solidFill>
                <a:latin typeface="Times New Roman"/>
                <a:ea typeface="Times New Roman"/>
                <a:cs typeface="Times New Roman"/>
                <a:sym typeface="Times New Roman"/>
              </a:rPr>
              <a:t> and the other called a </a:t>
            </a:r>
            <a:r>
              <a:rPr lang="en-US" sz="1200" b="1" i="0" u="none" strike="noStrike" cap="none">
                <a:solidFill>
                  <a:srgbClr val="000000"/>
                </a:solidFill>
                <a:latin typeface="Times New Roman"/>
                <a:ea typeface="Times New Roman"/>
                <a:cs typeface="Times New Roman"/>
                <a:sym typeface="Times New Roman"/>
              </a:rPr>
              <a:t>trap</a:t>
            </a:r>
            <a:r>
              <a:rPr lang="en-US" sz="1200" b="0" i="0" u="none" strike="noStrike" cap="none">
                <a:solidFill>
                  <a:srgbClr val="000000"/>
                </a:solidFill>
                <a:latin typeface="Times New Roman"/>
                <a:ea typeface="Times New Roman"/>
                <a:cs typeface="Times New Roman"/>
                <a:sym typeface="Times New Roman"/>
              </a:rPr>
              <a:t>.</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“interrupts” are due to some sort of event that is external to and independent of the currently running process, such as the completion of an I/O operation. </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With an ordinary interrupt, control is first transferred to an interrupt handler, which does some basic housekeeping and then branches to an OS routine that is concerned with</a:t>
            </a:r>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the particular type of interrupt that has occurred.</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“Traps” relate to an error or exception condition generated within the currently running process, such as an illegal file access attempt.</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With traps, the OS determines if the error or exception condition is fatal. </a:t>
            </a:r>
            <a:endParaRPr/>
          </a:p>
          <a:p>
            <a:pPr marL="419100" marR="0" lvl="1" indent="-76200" algn="l" rtl="0">
              <a:lnSpc>
                <a:spcPct val="100000"/>
              </a:lnSpc>
              <a:spcBef>
                <a:spcPts val="400"/>
              </a:spcBef>
              <a:spcAft>
                <a:spcPts val="0"/>
              </a:spcAft>
              <a:buClr>
                <a:srgbClr val="000000"/>
              </a:buClr>
              <a:buSzPts val="1200"/>
              <a:buFont typeface="Times New Roman"/>
              <a:buChar char="•"/>
            </a:pPr>
            <a:r>
              <a:rPr lang="en-US" sz="1200" b="0" i="0" u="none" strike="noStrike" cap="none">
                <a:solidFill>
                  <a:srgbClr val="000000"/>
                </a:solidFill>
                <a:latin typeface="Times New Roman"/>
                <a:ea typeface="Times New Roman"/>
                <a:cs typeface="Times New Roman"/>
                <a:sym typeface="Times New Roman"/>
              </a:rPr>
              <a:t> If so, then the currently running process is moved to the Exit state and a process switch occurs. </a:t>
            </a:r>
            <a:endParaRPr/>
          </a:p>
          <a:p>
            <a:pPr marL="419100" marR="0" lvl="1" indent="-76200" algn="l" rtl="0">
              <a:lnSpc>
                <a:spcPct val="100000"/>
              </a:lnSpc>
              <a:spcBef>
                <a:spcPts val="400"/>
              </a:spcBef>
              <a:spcAft>
                <a:spcPts val="0"/>
              </a:spcAft>
              <a:buClr>
                <a:srgbClr val="000000"/>
              </a:buClr>
              <a:buSzPts val="1200"/>
              <a:buFont typeface="Times New Roman"/>
              <a:buChar char="•"/>
            </a:pPr>
            <a:r>
              <a:rPr lang="en-US" sz="1200" b="0" i="0" u="none" strike="noStrike" cap="none">
                <a:solidFill>
                  <a:srgbClr val="000000"/>
                </a:solidFill>
                <a:latin typeface="Times New Roman"/>
                <a:ea typeface="Times New Roman"/>
                <a:cs typeface="Times New Roman"/>
                <a:sym typeface="Times New Roman"/>
              </a:rPr>
              <a:t> If not, then the action of the OS will depend on the nature of the error and the design of the OS.</a:t>
            </a:r>
            <a:endParaRPr/>
          </a:p>
          <a:p>
            <a:pPr marL="876300" marR="0" lvl="2" indent="-76200" algn="l" rtl="0">
              <a:lnSpc>
                <a:spcPct val="100000"/>
              </a:lnSpc>
              <a:spcBef>
                <a:spcPts val="400"/>
              </a:spcBef>
              <a:spcAft>
                <a:spcPts val="0"/>
              </a:spcAft>
              <a:buClr>
                <a:srgbClr val="000000"/>
              </a:buClr>
              <a:buSzPts val="1200"/>
              <a:buFont typeface="Times New Roman"/>
              <a:buChar char="•"/>
            </a:pPr>
            <a:r>
              <a:rPr lang="en-US" sz="1200" b="0" i="0" u="none" strike="noStrike" cap="none">
                <a:solidFill>
                  <a:srgbClr val="000000"/>
                </a:solidFill>
                <a:latin typeface="Times New Roman"/>
                <a:ea typeface="Times New Roman"/>
                <a:cs typeface="Times New Roman"/>
                <a:sym typeface="Times New Roman"/>
              </a:rPr>
              <a:t>It may attempt some recovery procedure or simply notify the user.</a:t>
            </a:r>
            <a:endParaRPr/>
          </a:p>
          <a:p>
            <a:pPr marL="876300" marR="0" lvl="2" indent="-76200" algn="l" rtl="0">
              <a:lnSpc>
                <a:spcPct val="100000"/>
              </a:lnSpc>
              <a:spcBef>
                <a:spcPts val="400"/>
              </a:spcBef>
              <a:spcAft>
                <a:spcPts val="0"/>
              </a:spcAft>
              <a:buClr>
                <a:srgbClr val="000000"/>
              </a:buClr>
              <a:buSzPts val="1200"/>
              <a:buFont typeface="Times New Roman"/>
              <a:buChar char="•"/>
            </a:pPr>
            <a:r>
              <a:rPr lang="en-US" sz="1200" b="0" i="0" u="none" strike="noStrike" cap="none">
                <a:solidFill>
                  <a:srgbClr val="000000"/>
                </a:solidFill>
                <a:latin typeface="Times New Roman"/>
                <a:ea typeface="Times New Roman"/>
                <a:cs typeface="Times New Roman"/>
                <a:sym typeface="Times New Roman"/>
              </a:rPr>
              <a:t>It may do a process switch or resume the currently running process.</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Finally, the OS may be activated by a </a:t>
            </a:r>
            <a:r>
              <a:rPr lang="en-US" sz="1200" b="1" i="0" u="none">
                <a:solidFill>
                  <a:srgbClr val="000000"/>
                </a:solidFill>
                <a:latin typeface="Times New Roman"/>
                <a:ea typeface="Times New Roman"/>
                <a:cs typeface="Times New Roman"/>
                <a:sym typeface="Times New Roman"/>
              </a:rPr>
              <a:t>supervisor call </a:t>
            </a:r>
            <a:r>
              <a:rPr lang="en-US" sz="1200" b="0" i="0" u="none">
                <a:solidFill>
                  <a:srgbClr val="000000"/>
                </a:solidFill>
                <a:latin typeface="Times New Roman"/>
                <a:ea typeface="Times New Roman"/>
                <a:cs typeface="Times New Roman"/>
                <a:sym typeface="Times New Roman"/>
              </a:rPr>
              <a:t>from the program being executed. </a:t>
            </a:r>
            <a:endParaRPr/>
          </a:p>
          <a:p>
            <a:pPr marL="419100" marR="0" lvl="1" indent="0" algn="l" rtl="0">
              <a:lnSpc>
                <a:spcPct val="100000"/>
              </a:lnSpc>
              <a:spcBef>
                <a:spcPts val="40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For example, a user process is running and an instruction is executed that requests an I/O operation, such as a file open.</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This call results in a transfer to a routine that is part of the operating system code. The use of a system call may place the user process in the Blocked state.</a:t>
            </a:r>
            <a:endParaRPr/>
          </a:p>
        </p:txBody>
      </p:sp>
      <p:sp>
        <p:nvSpPr>
          <p:cNvPr id="694" name="Google Shape;694;p57: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57</a:t>
            </a:fld>
            <a:endParaRPr/>
          </a:p>
        </p:txBody>
      </p:sp>
      <p:sp>
        <p:nvSpPr>
          <p:cNvPr id="695" name="Google Shape;695;p5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58: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58</a:t>
            </a:fld>
            <a:endParaRPr/>
          </a:p>
        </p:txBody>
      </p:sp>
      <p:sp>
        <p:nvSpPr>
          <p:cNvPr id="703" name="Google Shape;703;p58: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58</a:t>
            </a:fld>
            <a:endParaRPr/>
          </a:p>
        </p:txBody>
      </p:sp>
      <p:sp>
        <p:nvSpPr>
          <p:cNvPr id="704" name="Google Shape;704;p58: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58</a:t>
            </a:fld>
            <a:endParaRPr/>
          </a:p>
        </p:txBody>
      </p:sp>
      <p:sp>
        <p:nvSpPr>
          <p:cNvPr id="705" name="Google Shape;705;p58: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58</a:t>
            </a:fld>
            <a:endParaRPr/>
          </a:p>
        </p:txBody>
      </p:sp>
      <p:sp>
        <p:nvSpPr>
          <p:cNvPr id="706" name="Google Shape;706;p58: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07" name="Google Shape;707;p58: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708" name="Google Shape;708;p5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p59: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59</a:t>
            </a:fld>
            <a:endParaRPr/>
          </a:p>
        </p:txBody>
      </p:sp>
      <p:sp>
        <p:nvSpPr>
          <p:cNvPr id="714" name="Google Shape;714;p59: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59</a:t>
            </a:fld>
            <a:endParaRPr/>
          </a:p>
        </p:txBody>
      </p:sp>
      <p:sp>
        <p:nvSpPr>
          <p:cNvPr id="715" name="Google Shape;715;p59: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59</a:t>
            </a:fld>
            <a:endParaRPr/>
          </a:p>
        </p:txBody>
      </p:sp>
      <p:sp>
        <p:nvSpPr>
          <p:cNvPr id="716" name="Google Shape;716;p59: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17" name="Google Shape;717;p59: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718" name="Google Shape;718;p59: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a:t>
            </a:fld>
            <a:endParaRPr/>
          </a:p>
        </p:txBody>
      </p:sp>
      <p:sp>
        <p:nvSpPr>
          <p:cNvPr id="103" name="Google Shape;103;p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a:t>
            </a:fld>
            <a:endParaRPr/>
          </a:p>
        </p:txBody>
      </p:sp>
      <p:sp>
        <p:nvSpPr>
          <p:cNvPr id="104" name="Google Shape;104;p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a:t>
            </a:fld>
            <a:endParaRPr/>
          </a:p>
        </p:txBody>
      </p:sp>
      <p:sp>
        <p:nvSpPr>
          <p:cNvPr id="105" name="Google Shape;105;p6: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a:t>
            </a:fld>
            <a:endParaRPr/>
          </a:p>
        </p:txBody>
      </p:sp>
      <p:sp>
        <p:nvSpPr>
          <p:cNvPr id="106" name="Google Shape;106;p6: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7" name="Google Shape;107;p6: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08" name="Google Shape;108;p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60: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60</a:t>
            </a:fld>
            <a:endParaRPr/>
          </a:p>
        </p:txBody>
      </p:sp>
      <p:sp>
        <p:nvSpPr>
          <p:cNvPr id="724" name="Google Shape;724;p60: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60</a:t>
            </a:fld>
            <a:endParaRPr/>
          </a:p>
        </p:txBody>
      </p:sp>
      <p:sp>
        <p:nvSpPr>
          <p:cNvPr id="725" name="Google Shape;725;p60: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60</a:t>
            </a:fld>
            <a:endParaRPr/>
          </a:p>
        </p:txBody>
      </p:sp>
      <p:sp>
        <p:nvSpPr>
          <p:cNvPr id="726" name="Google Shape;726;p60: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60</a:t>
            </a:fld>
            <a:endParaRPr/>
          </a:p>
        </p:txBody>
      </p:sp>
      <p:sp>
        <p:nvSpPr>
          <p:cNvPr id="727" name="Google Shape;727;p60: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28" name="Google Shape;728;p60: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729" name="Google Shape;729;p6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61: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61</a:t>
            </a:fld>
            <a:endParaRPr/>
          </a:p>
        </p:txBody>
      </p:sp>
      <p:sp>
        <p:nvSpPr>
          <p:cNvPr id="735" name="Google Shape;735;p61: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61</a:t>
            </a:fld>
            <a:endParaRPr/>
          </a:p>
        </p:txBody>
      </p:sp>
      <p:sp>
        <p:nvSpPr>
          <p:cNvPr id="736" name="Google Shape;736;p61: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61</a:t>
            </a:fld>
            <a:endParaRPr/>
          </a:p>
        </p:txBody>
      </p:sp>
      <p:sp>
        <p:nvSpPr>
          <p:cNvPr id="737" name="Google Shape;737;p61: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61</a:t>
            </a:fld>
            <a:endParaRPr/>
          </a:p>
        </p:txBody>
      </p:sp>
      <p:sp>
        <p:nvSpPr>
          <p:cNvPr id="738" name="Google Shape;738;p61: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39" name="Google Shape;739;p61: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740" name="Google Shape;740;p6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62: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62</a:t>
            </a:fld>
            <a:endParaRPr/>
          </a:p>
        </p:txBody>
      </p:sp>
      <p:sp>
        <p:nvSpPr>
          <p:cNvPr id="746" name="Google Shape;746;p62: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62</a:t>
            </a:fld>
            <a:endParaRPr/>
          </a:p>
        </p:txBody>
      </p:sp>
      <p:sp>
        <p:nvSpPr>
          <p:cNvPr id="747" name="Google Shape;747;p62: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62</a:t>
            </a:fld>
            <a:endParaRPr/>
          </a:p>
        </p:txBody>
      </p:sp>
      <p:sp>
        <p:nvSpPr>
          <p:cNvPr id="748" name="Google Shape;748;p62: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62</a:t>
            </a:fld>
            <a:endParaRPr/>
          </a:p>
        </p:txBody>
      </p:sp>
      <p:sp>
        <p:nvSpPr>
          <p:cNvPr id="749" name="Google Shape;749;p62: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50" name="Google Shape;750;p62: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751" name="Google Shape;751;p6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p10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63</a:t>
            </a:fld>
            <a:endParaRPr/>
          </a:p>
        </p:txBody>
      </p:sp>
      <p:sp>
        <p:nvSpPr>
          <p:cNvPr id="1264" name="Google Shape;1264;p105: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63</a:t>
            </a:fld>
            <a:endParaRPr/>
          </a:p>
        </p:txBody>
      </p:sp>
      <p:sp>
        <p:nvSpPr>
          <p:cNvPr id="1265" name="Google Shape;1265;p105: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63</a:t>
            </a:fld>
            <a:endParaRPr/>
          </a:p>
        </p:txBody>
      </p:sp>
      <p:sp>
        <p:nvSpPr>
          <p:cNvPr id="1266" name="Google Shape;1266;p105: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a:solidFill>
                  <a:srgbClr val="000000"/>
                </a:solidFill>
                <a:latin typeface="Verdana"/>
                <a:ea typeface="Verdana"/>
                <a:cs typeface="Verdana"/>
                <a:sym typeface="Verdana"/>
              </a:rPr>
              <a:pPr marL="0" marR="0" lvl="0" indent="0" algn="r" rtl="0">
                <a:lnSpc>
                  <a:spcPct val="100000"/>
                </a:lnSpc>
                <a:spcBef>
                  <a:spcPts val="0"/>
                </a:spcBef>
                <a:spcAft>
                  <a:spcPts val="0"/>
                </a:spcAft>
                <a:buClr>
                  <a:srgbClr val="000000"/>
                </a:buClr>
                <a:buSzPts val="1200"/>
                <a:buFont typeface="Verdana"/>
                <a:buNone/>
              </a:pPr>
              <a:t>63</a:t>
            </a:fld>
            <a:endParaRPr/>
          </a:p>
        </p:txBody>
      </p:sp>
      <p:sp>
        <p:nvSpPr>
          <p:cNvPr id="1267" name="Google Shape;1267;p105:notes"/>
          <p:cNvSpPr>
            <a:spLocks noGrp="1" noRot="1" noChangeAspect="1"/>
          </p:cNvSpPr>
          <p:nvPr>
            <p:ph type="sldImg" idx="2"/>
          </p:nvPr>
        </p:nvSpPr>
        <p:spPr>
          <a:xfrm>
            <a:off x="1100137" y="677862"/>
            <a:ext cx="4598987" cy="34496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68" name="Google Shape;1268;p105:notes"/>
          <p:cNvSpPr/>
          <p:nvPr/>
        </p:nvSpPr>
        <p:spPr>
          <a:xfrm>
            <a:off x="896937" y="4356100"/>
            <a:ext cx="5078412" cy="41243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269" name="Google Shape;1269;p10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p10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64</a:t>
            </a:fld>
            <a:endParaRPr/>
          </a:p>
        </p:txBody>
      </p:sp>
      <p:sp>
        <p:nvSpPr>
          <p:cNvPr id="1276" name="Google Shape;1276;p10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64</a:t>
            </a:fld>
            <a:endParaRPr/>
          </a:p>
        </p:txBody>
      </p:sp>
      <p:sp>
        <p:nvSpPr>
          <p:cNvPr id="1277" name="Google Shape;1277;p10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64</a:t>
            </a:fld>
            <a:endParaRPr/>
          </a:p>
        </p:txBody>
      </p:sp>
      <p:sp>
        <p:nvSpPr>
          <p:cNvPr id="1278" name="Google Shape;1278;p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79" name="Google Shape;1279;p106: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280" name="Google Shape;1280;p10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p107: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65</a:t>
            </a:fld>
            <a:endParaRPr/>
          </a:p>
        </p:txBody>
      </p:sp>
      <p:sp>
        <p:nvSpPr>
          <p:cNvPr id="1285" name="Google Shape;1285;p107: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65</a:t>
            </a:fld>
            <a:endParaRPr/>
          </a:p>
        </p:txBody>
      </p:sp>
      <p:sp>
        <p:nvSpPr>
          <p:cNvPr id="1286" name="Google Shape;1286;p107: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65</a:t>
            </a:fld>
            <a:endParaRPr/>
          </a:p>
        </p:txBody>
      </p:sp>
      <p:sp>
        <p:nvSpPr>
          <p:cNvPr id="1287" name="Google Shape;1287;p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88" name="Google Shape;1288;p107: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289" name="Google Shape;1289;p10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p108: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66</a:t>
            </a:fld>
            <a:endParaRPr/>
          </a:p>
        </p:txBody>
      </p:sp>
      <p:sp>
        <p:nvSpPr>
          <p:cNvPr id="1296" name="Google Shape;1296;p108: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66</a:t>
            </a:fld>
            <a:endParaRPr/>
          </a:p>
        </p:txBody>
      </p:sp>
      <p:sp>
        <p:nvSpPr>
          <p:cNvPr id="1297" name="Google Shape;1297;p108: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66</a:t>
            </a:fld>
            <a:endParaRPr/>
          </a:p>
        </p:txBody>
      </p:sp>
      <p:sp>
        <p:nvSpPr>
          <p:cNvPr id="1298" name="Google Shape;1298;p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99" name="Google Shape;1299;p108: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300" name="Google Shape;1300;p10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4"/>
        <p:cNvGrpSpPr/>
        <p:nvPr/>
      </p:nvGrpSpPr>
      <p:grpSpPr>
        <a:xfrm>
          <a:off x="0" y="0"/>
          <a:ext cx="0" cy="0"/>
          <a:chOff x="0" y="0"/>
          <a:chExt cx="0" cy="0"/>
        </a:xfrm>
      </p:grpSpPr>
      <p:sp>
        <p:nvSpPr>
          <p:cNvPr id="1305" name="Google Shape;1305;p109: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67</a:t>
            </a:fld>
            <a:endParaRPr/>
          </a:p>
        </p:txBody>
      </p:sp>
      <p:sp>
        <p:nvSpPr>
          <p:cNvPr id="1306" name="Google Shape;1306;p109: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67</a:t>
            </a:fld>
            <a:endParaRPr/>
          </a:p>
        </p:txBody>
      </p:sp>
      <p:sp>
        <p:nvSpPr>
          <p:cNvPr id="1307" name="Google Shape;1307;p109: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67</a:t>
            </a:fld>
            <a:endParaRPr/>
          </a:p>
        </p:txBody>
      </p:sp>
      <p:sp>
        <p:nvSpPr>
          <p:cNvPr id="1308" name="Google Shape;1308;p1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09" name="Google Shape;1309;p109:notes"/>
          <p:cNvSpPr txBox="1"/>
          <p:nvPr/>
        </p:nvSpPr>
        <p:spPr>
          <a:xfrm>
            <a:off x="685800" y="4343400"/>
            <a:ext cx="5486400" cy="411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 Multiple applications: </a:t>
            </a:r>
            <a:endParaRPr/>
          </a:p>
          <a:p>
            <a:pPr marL="914400" marR="0" lvl="1"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Multiprogramming was invented to allow processing time to be dynamically shared among a number of active applications.</a:t>
            </a:r>
            <a:endParaRPr/>
          </a:p>
          <a:p>
            <a:pPr marL="914400" marR="0" lvl="1" indent="0" algn="l" rtl="0">
              <a:lnSpc>
                <a:spcPct val="100000"/>
              </a:lnSpc>
              <a:spcBef>
                <a:spcPts val="0"/>
              </a:spcBef>
              <a:spcAft>
                <a:spcPts val="0"/>
              </a:spcAft>
              <a:buClr>
                <a:srgbClr val="FFFFFF"/>
              </a:buClr>
              <a:buSzPts val="1200"/>
              <a:buFont typeface="Verdana"/>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 Structured applications: </a:t>
            </a:r>
            <a:endParaRPr/>
          </a:p>
          <a:p>
            <a:pPr marL="914400" marR="0" lvl="1"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As an extension of the principles of modular design and structured programming, some applications can be effectively programmed as a set of concurrent processes.</a:t>
            </a:r>
            <a:endParaRPr/>
          </a:p>
          <a:p>
            <a:pPr marL="0" marR="0" lvl="0" indent="0" algn="l" rtl="0">
              <a:lnSpc>
                <a:spcPct val="100000"/>
              </a:lnSpc>
              <a:spcBef>
                <a:spcPts val="0"/>
              </a:spcBef>
              <a:spcAft>
                <a:spcPts val="0"/>
              </a:spcAft>
              <a:buClr>
                <a:srgbClr val="FFFFFF"/>
              </a:buClr>
              <a:buSzPts val="1200"/>
              <a:buFont typeface="Verdana"/>
              <a:buNone/>
            </a:pPr>
            <a:endParaRPr sz="1200" b="0" i="0" u="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 Operating system structure:</a:t>
            </a:r>
            <a:endParaRPr/>
          </a:p>
          <a:p>
            <a:pPr marL="914400" marR="0" lvl="1"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The same structuring advantages apply to systems programs, and we have seen that operating systems are themselves often implemented as a set of processes or threads.</a:t>
            </a:r>
            <a:endParaRPr/>
          </a:p>
        </p:txBody>
      </p:sp>
      <p:sp>
        <p:nvSpPr>
          <p:cNvPr id="1310" name="Google Shape;1310;p109: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a:solidFill>
                  <a:srgbClr val="000000"/>
                </a:solidFill>
                <a:latin typeface="Verdana"/>
                <a:ea typeface="Verdana"/>
                <a:cs typeface="Verdana"/>
                <a:sym typeface="Verdana"/>
              </a:rPr>
              <a:pPr marL="0" marR="0" lvl="0" indent="0" algn="r" rtl="0">
                <a:lnSpc>
                  <a:spcPct val="100000"/>
                </a:lnSpc>
                <a:spcBef>
                  <a:spcPts val="0"/>
                </a:spcBef>
                <a:spcAft>
                  <a:spcPts val="0"/>
                </a:spcAft>
                <a:buClr>
                  <a:srgbClr val="000000"/>
                </a:buClr>
                <a:buSzPts val="1200"/>
                <a:buFont typeface="Verdana"/>
                <a:buNone/>
              </a:pPr>
              <a:t>67</a:t>
            </a:fld>
            <a:endParaRPr/>
          </a:p>
        </p:txBody>
      </p:sp>
      <p:sp>
        <p:nvSpPr>
          <p:cNvPr id="1311" name="Google Shape;1311;p109: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5"/>
        <p:cNvGrpSpPr/>
        <p:nvPr/>
      </p:nvGrpSpPr>
      <p:grpSpPr>
        <a:xfrm>
          <a:off x="0" y="0"/>
          <a:ext cx="0" cy="0"/>
          <a:chOff x="0" y="0"/>
          <a:chExt cx="0" cy="0"/>
        </a:xfrm>
      </p:grpSpPr>
      <p:sp>
        <p:nvSpPr>
          <p:cNvPr id="1316" name="Google Shape;1316;p110: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68</a:t>
            </a:fld>
            <a:endParaRPr/>
          </a:p>
        </p:txBody>
      </p:sp>
      <p:sp>
        <p:nvSpPr>
          <p:cNvPr id="1317" name="Google Shape;1317;p110: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68</a:t>
            </a:fld>
            <a:endParaRPr/>
          </a:p>
        </p:txBody>
      </p:sp>
      <p:sp>
        <p:nvSpPr>
          <p:cNvPr id="1318" name="Google Shape;1318;p110: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68</a:t>
            </a:fld>
            <a:endParaRPr/>
          </a:p>
        </p:txBody>
      </p:sp>
      <p:sp>
        <p:nvSpPr>
          <p:cNvPr id="1319" name="Google Shape;1319;p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20" name="Google Shape;1320;p110:notes"/>
          <p:cNvSpPr txBox="1"/>
          <p:nvPr/>
        </p:nvSpPr>
        <p:spPr>
          <a:xfrm>
            <a:off x="685800" y="4343400"/>
            <a:ext cx="5486400" cy="411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These terms will be explained throughout this chapter – do not labor this table.</a:t>
            </a:r>
            <a:endParaRPr/>
          </a:p>
          <a:p>
            <a:pPr marL="0" marR="0" lvl="0" indent="0" algn="l" rtl="0">
              <a:lnSpc>
                <a:spcPct val="100000"/>
              </a:lnSpc>
              <a:spcBef>
                <a:spcPts val="0"/>
              </a:spcBef>
              <a:spcAft>
                <a:spcPts val="0"/>
              </a:spcAft>
              <a:buClr>
                <a:srgbClr val="FFFFFF"/>
              </a:buClr>
              <a:buSzPts val="1200"/>
              <a:buFont typeface="Verdana"/>
              <a:buNone/>
            </a:pPr>
            <a:endParaRPr sz="1200" b="0" i="0" u="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It may be best skipped over and given as a reference point for students.</a:t>
            </a:r>
            <a:endParaRPr/>
          </a:p>
        </p:txBody>
      </p:sp>
      <p:sp>
        <p:nvSpPr>
          <p:cNvPr id="1321" name="Google Shape;1321;p110: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a:solidFill>
                  <a:srgbClr val="000000"/>
                </a:solidFill>
                <a:latin typeface="Verdana"/>
                <a:ea typeface="Verdana"/>
                <a:cs typeface="Verdana"/>
                <a:sym typeface="Verdana"/>
              </a:rPr>
              <a:pPr marL="0" marR="0" lvl="0" indent="0" algn="r" rtl="0">
                <a:lnSpc>
                  <a:spcPct val="100000"/>
                </a:lnSpc>
                <a:spcBef>
                  <a:spcPts val="0"/>
                </a:spcBef>
                <a:spcAft>
                  <a:spcPts val="0"/>
                </a:spcAft>
                <a:buClr>
                  <a:srgbClr val="000000"/>
                </a:buClr>
                <a:buSzPts val="1200"/>
                <a:buFont typeface="Verdana"/>
                <a:buNone/>
              </a:pPr>
              <a:t>68</a:t>
            </a:fld>
            <a:endParaRPr/>
          </a:p>
        </p:txBody>
      </p:sp>
      <p:sp>
        <p:nvSpPr>
          <p:cNvPr id="1322" name="Google Shape;1322;p11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p111: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69</a:t>
            </a:fld>
            <a:endParaRPr/>
          </a:p>
        </p:txBody>
      </p:sp>
      <p:sp>
        <p:nvSpPr>
          <p:cNvPr id="1330" name="Google Shape;1330;p111: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69</a:t>
            </a:fld>
            <a:endParaRPr/>
          </a:p>
        </p:txBody>
      </p:sp>
      <p:sp>
        <p:nvSpPr>
          <p:cNvPr id="1331" name="Google Shape;1331;p111: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69</a:t>
            </a:fld>
            <a:endParaRPr/>
          </a:p>
        </p:txBody>
      </p:sp>
      <p:sp>
        <p:nvSpPr>
          <p:cNvPr id="1332" name="Google Shape;1332;p1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33" name="Google Shape;1333;p111: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334" name="Google Shape;1334;p11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a:t>
            </a:fld>
            <a:endParaRPr/>
          </a:p>
        </p:txBody>
      </p:sp>
      <p:sp>
        <p:nvSpPr>
          <p:cNvPr id="114" name="Google Shape;114;p7: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a:t>
            </a:fld>
            <a:endParaRPr/>
          </a:p>
        </p:txBody>
      </p:sp>
      <p:sp>
        <p:nvSpPr>
          <p:cNvPr id="115" name="Google Shape;115;p7: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a:t>
            </a:fld>
            <a:endParaRPr/>
          </a:p>
        </p:txBody>
      </p:sp>
      <p:sp>
        <p:nvSpPr>
          <p:cNvPr id="116" name="Google Shape;116;p7: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a:t>
            </a:fld>
            <a:endParaRPr/>
          </a:p>
        </p:txBody>
      </p:sp>
      <p:sp>
        <p:nvSpPr>
          <p:cNvPr id="117" name="Google Shape;117;p7: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8" name="Google Shape;118;p7: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19" name="Google Shape;119;p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p112: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70</a:t>
            </a:fld>
            <a:endParaRPr/>
          </a:p>
        </p:txBody>
      </p:sp>
      <p:sp>
        <p:nvSpPr>
          <p:cNvPr id="1341" name="Google Shape;1341;p112: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70</a:t>
            </a:fld>
            <a:endParaRPr/>
          </a:p>
        </p:txBody>
      </p:sp>
      <p:sp>
        <p:nvSpPr>
          <p:cNvPr id="1342" name="Google Shape;1342;p112: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70</a:t>
            </a:fld>
            <a:endParaRPr/>
          </a:p>
        </p:txBody>
      </p:sp>
      <p:sp>
        <p:nvSpPr>
          <p:cNvPr id="1343" name="Google Shape;1343;p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44" name="Google Shape;1344;p112: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345" name="Google Shape;1345;p11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p113: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71</a:t>
            </a:fld>
            <a:endParaRPr/>
          </a:p>
        </p:txBody>
      </p:sp>
      <p:sp>
        <p:nvSpPr>
          <p:cNvPr id="1352" name="Google Shape;1352;p113: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71</a:t>
            </a:fld>
            <a:endParaRPr/>
          </a:p>
        </p:txBody>
      </p:sp>
      <p:sp>
        <p:nvSpPr>
          <p:cNvPr id="1353" name="Google Shape;1353;p113: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71</a:t>
            </a:fld>
            <a:endParaRPr/>
          </a:p>
        </p:txBody>
      </p:sp>
      <p:sp>
        <p:nvSpPr>
          <p:cNvPr id="1354" name="Google Shape;1354;p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55" name="Google Shape;1355;p113: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356" name="Google Shape;1356;p113: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a:solidFill>
                  <a:srgbClr val="000000"/>
                </a:solidFill>
                <a:latin typeface="Verdana"/>
                <a:ea typeface="Verdana"/>
                <a:cs typeface="Verdana"/>
                <a:sym typeface="Verdana"/>
              </a:rPr>
              <a:pPr marL="0" marR="0" lvl="0" indent="0" algn="r" rtl="0">
                <a:lnSpc>
                  <a:spcPct val="100000"/>
                </a:lnSpc>
                <a:spcBef>
                  <a:spcPts val="0"/>
                </a:spcBef>
                <a:spcAft>
                  <a:spcPts val="0"/>
                </a:spcAft>
                <a:buClr>
                  <a:srgbClr val="000000"/>
                </a:buClr>
                <a:buSzPts val="1200"/>
                <a:buFont typeface="Verdana"/>
                <a:buNone/>
              </a:pPr>
              <a:t>71</a:t>
            </a:fld>
            <a:endParaRPr/>
          </a:p>
        </p:txBody>
      </p:sp>
      <p:sp>
        <p:nvSpPr>
          <p:cNvPr id="1357" name="Google Shape;1357;p11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1"/>
        <p:cNvGrpSpPr/>
        <p:nvPr/>
      </p:nvGrpSpPr>
      <p:grpSpPr>
        <a:xfrm>
          <a:off x="0" y="0"/>
          <a:ext cx="0" cy="0"/>
          <a:chOff x="0" y="0"/>
          <a:chExt cx="0" cy="0"/>
        </a:xfrm>
      </p:grpSpPr>
      <p:sp>
        <p:nvSpPr>
          <p:cNvPr id="1362" name="Google Shape;1362;p114: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72</a:t>
            </a:fld>
            <a:endParaRPr/>
          </a:p>
        </p:txBody>
      </p:sp>
      <p:sp>
        <p:nvSpPr>
          <p:cNvPr id="1363" name="Google Shape;1363;p114: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72</a:t>
            </a:fld>
            <a:endParaRPr/>
          </a:p>
        </p:txBody>
      </p:sp>
      <p:sp>
        <p:nvSpPr>
          <p:cNvPr id="1364" name="Google Shape;1364;p114: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72</a:t>
            </a:fld>
            <a:endParaRPr/>
          </a:p>
        </p:txBody>
      </p:sp>
      <p:sp>
        <p:nvSpPr>
          <p:cNvPr id="1365" name="Google Shape;1365;p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66" name="Google Shape;1366;p114: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367" name="Google Shape;1367;p114: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3"/>
        <p:cNvGrpSpPr/>
        <p:nvPr/>
      </p:nvGrpSpPr>
      <p:grpSpPr>
        <a:xfrm>
          <a:off x="0" y="0"/>
          <a:ext cx="0" cy="0"/>
          <a:chOff x="0" y="0"/>
          <a:chExt cx="0" cy="0"/>
        </a:xfrm>
      </p:grpSpPr>
      <p:sp>
        <p:nvSpPr>
          <p:cNvPr id="1374" name="Google Shape;1374;p11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73</a:t>
            </a:fld>
            <a:endParaRPr/>
          </a:p>
        </p:txBody>
      </p:sp>
      <p:sp>
        <p:nvSpPr>
          <p:cNvPr id="1375" name="Google Shape;1375;p115: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73</a:t>
            </a:fld>
            <a:endParaRPr/>
          </a:p>
        </p:txBody>
      </p:sp>
      <p:sp>
        <p:nvSpPr>
          <p:cNvPr id="1376" name="Google Shape;1376;p115: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73</a:t>
            </a:fld>
            <a:endParaRPr/>
          </a:p>
        </p:txBody>
      </p:sp>
      <p:sp>
        <p:nvSpPr>
          <p:cNvPr id="1377" name="Google Shape;1377;p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78" name="Google Shape;1378;p115: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379" name="Google Shape;1379;p11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p11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74</a:t>
            </a:fld>
            <a:endParaRPr/>
          </a:p>
        </p:txBody>
      </p:sp>
      <p:sp>
        <p:nvSpPr>
          <p:cNvPr id="1389" name="Google Shape;1389;p11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74</a:t>
            </a:fld>
            <a:endParaRPr/>
          </a:p>
        </p:txBody>
      </p:sp>
      <p:sp>
        <p:nvSpPr>
          <p:cNvPr id="1390" name="Google Shape;1390;p11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74</a:t>
            </a:fld>
            <a:endParaRPr/>
          </a:p>
        </p:txBody>
      </p:sp>
      <p:sp>
        <p:nvSpPr>
          <p:cNvPr id="1391" name="Google Shape;1391;p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92" name="Google Shape;1392;p116: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393" name="Google Shape;1393;p11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9"/>
        <p:cNvGrpSpPr/>
        <p:nvPr/>
      </p:nvGrpSpPr>
      <p:grpSpPr>
        <a:xfrm>
          <a:off x="0" y="0"/>
          <a:ext cx="0" cy="0"/>
          <a:chOff x="0" y="0"/>
          <a:chExt cx="0" cy="0"/>
        </a:xfrm>
      </p:grpSpPr>
      <p:sp>
        <p:nvSpPr>
          <p:cNvPr id="1400" name="Google Shape;1400;p117: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75</a:t>
            </a:fld>
            <a:endParaRPr/>
          </a:p>
        </p:txBody>
      </p:sp>
      <p:sp>
        <p:nvSpPr>
          <p:cNvPr id="1401" name="Google Shape;1401;p117: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75</a:t>
            </a:fld>
            <a:endParaRPr/>
          </a:p>
        </p:txBody>
      </p:sp>
      <p:sp>
        <p:nvSpPr>
          <p:cNvPr id="1402" name="Google Shape;1402;p117: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75</a:t>
            </a:fld>
            <a:endParaRPr/>
          </a:p>
        </p:txBody>
      </p:sp>
      <p:sp>
        <p:nvSpPr>
          <p:cNvPr id="1403" name="Google Shape;1403;p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04" name="Google Shape;1404;p117:notes"/>
          <p:cNvSpPr txBox="1"/>
          <p:nvPr/>
        </p:nvSpPr>
        <p:spPr>
          <a:xfrm>
            <a:off x="685800" y="4343400"/>
            <a:ext cx="5486400" cy="4114800"/>
          </a:xfrm>
          <a:prstGeom prst="rect">
            <a:avLst/>
          </a:prstGeom>
          <a:noFill/>
          <a:ln>
            <a:noFill/>
          </a:ln>
        </p:spPr>
        <p:txBody>
          <a:bodyPr spcFirstLastPara="1" wrap="square" lIns="0" tIns="0" rIns="0" bIns="0" anchor="t" anchorCtr="0">
            <a:noAutofit/>
          </a:bodyPr>
          <a:lstStyle/>
          <a:p>
            <a:pPr marL="193675" marR="0" lvl="0" indent="-19050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Processes P1 and P2 are both executing, each on a separate processor. </a:t>
            </a:r>
            <a:endParaRPr/>
          </a:p>
          <a:p>
            <a:pPr marL="647700" marR="0" lvl="1" indent="-190500" algn="l" rtl="0">
              <a:lnSpc>
                <a:spcPct val="100000"/>
              </a:lnSpc>
              <a:spcBef>
                <a:spcPts val="0"/>
              </a:spcBef>
              <a:spcAft>
                <a:spcPts val="0"/>
              </a:spcAft>
              <a:buClr>
                <a:srgbClr val="000000"/>
              </a:buClr>
              <a:buSzPts val="1200"/>
              <a:buFont typeface="Calibri"/>
              <a:buChar char="•"/>
            </a:pPr>
            <a:r>
              <a:rPr lang="en-US" sz="1200" b="0" i="0" u="none" strike="noStrike" cap="none">
                <a:solidFill>
                  <a:srgbClr val="000000"/>
                </a:solidFill>
                <a:latin typeface="Calibri"/>
                <a:ea typeface="Calibri"/>
                <a:cs typeface="Calibri"/>
                <a:sym typeface="Calibri"/>
              </a:rPr>
              <a:t>P1 invokes the test procedure.</a:t>
            </a:r>
            <a:endParaRPr/>
          </a:p>
          <a:p>
            <a:pPr marL="193675" marR="0" lvl="0" indent="-190500" algn="l" rtl="0">
              <a:lnSpc>
                <a:spcPct val="100000"/>
              </a:lnSpc>
              <a:spcBef>
                <a:spcPts val="0"/>
              </a:spcBef>
              <a:spcAft>
                <a:spcPts val="0"/>
              </a:spcAft>
              <a:buClr>
                <a:srgbClr val="FFFFFF"/>
              </a:buClr>
              <a:buSzPts val="1200"/>
              <a:buFont typeface="Verdana"/>
              <a:buNone/>
            </a:pPr>
            <a:endParaRPr sz="1200" b="0" i="0" u="none">
              <a:solidFill>
                <a:srgbClr val="000000"/>
              </a:solidFill>
              <a:latin typeface="Calibri"/>
              <a:ea typeface="Calibri"/>
              <a:cs typeface="Calibri"/>
              <a:sym typeface="Calibri"/>
            </a:endParaRPr>
          </a:p>
          <a:p>
            <a:pPr marL="193675" marR="0" lvl="0" indent="-19050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2. While P1 is inside the test procedure, P2 invokes test. </a:t>
            </a:r>
            <a:endParaRPr/>
          </a:p>
          <a:p>
            <a:pPr marL="647700" marR="0" lvl="1" indent="-190500" algn="l" rtl="0">
              <a:lnSpc>
                <a:spcPct val="100000"/>
              </a:lnSpc>
              <a:spcBef>
                <a:spcPts val="0"/>
              </a:spcBef>
              <a:spcAft>
                <a:spcPts val="0"/>
              </a:spcAft>
              <a:buClr>
                <a:srgbClr val="000000"/>
              </a:buClr>
              <a:buSzPts val="1200"/>
              <a:buFont typeface="Calibri"/>
              <a:buChar char="•"/>
            </a:pPr>
            <a:r>
              <a:rPr lang="en-US" sz="1200" b="0" i="0" u="none" strike="noStrike" cap="none">
                <a:solidFill>
                  <a:srgbClr val="000000"/>
                </a:solidFill>
                <a:latin typeface="Calibri"/>
                <a:ea typeface="Calibri"/>
                <a:cs typeface="Calibri"/>
                <a:sym typeface="Calibri"/>
              </a:rPr>
              <a:t> Because P1 is still inside the test procedure (whether P1 is suspended or executing), P2 is blocked from entering the procedure. </a:t>
            </a:r>
            <a:endParaRPr/>
          </a:p>
          <a:p>
            <a:pPr marL="647700" marR="0" lvl="1" indent="-190500" algn="l" rtl="0">
              <a:lnSpc>
                <a:spcPct val="100000"/>
              </a:lnSpc>
              <a:spcBef>
                <a:spcPts val="0"/>
              </a:spcBef>
              <a:spcAft>
                <a:spcPts val="0"/>
              </a:spcAft>
              <a:buClr>
                <a:srgbClr val="000000"/>
              </a:buClr>
              <a:buSzPts val="1200"/>
              <a:buFont typeface="Calibri"/>
              <a:buChar char="•"/>
            </a:pPr>
            <a:r>
              <a:rPr lang="en-US" sz="1200" b="0" i="0" u="none" strike="noStrike" cap="none">
                <a:solidFill>
                  <a:srgbClr val="000000"/>
                </a:solidFill>
                <a:latin typeface="Calibri"/>
                <a:ea typeface="Calibri"/>
                <a:cs typeface="Calibri"/>
                <a:sym typeface="Calibri"/>
              </a:rPr>
              <a:t> Therefore, P2 is suspended awaiting the availability of the test procedure.</a:t>
            </a:r>
            <a:endParaRPr/>
          </a:p>
          <a:p>
            <a:pPr marL="647700" marR="0" lvl="1" indent="-190500" algn="l" rtl="0">
              <a:lnSpc>
                <a:spcPct val="100000"/>
              </a:lnSpc>
              <a:spcBef>
                <a:spcPts val="0"/>
              </a:spcBef>
              <a:spcAft>
                <a:spcPts val="0"/>
              </a:spcAft>
              <a:buClr>
                <a:srgbClr val="FFFFFF"/>
              </a:buClr>
              <a:buSzPts val="1200"/>
              <a:buFont typeface="Verdana"/>
              <a:buNone/>
            </a:pPr>
            <a:endParaRPr sz="1200" b="0" i="0" u="none" strike="noStrike" cap="none">
              <a:solidFill>
                <a:srgbClr val="000000"/>
              </a:solidFill>
              <a:latin typeface="Calibri"/>
              <a:ea typeface="Calibri"/>
              <a:cs typeface="Calibri"/>
              <a:sym typeface="Calibri"/>
            </a:endParaRPr>
          </a:p>
          <a:p>
            <a:pPr marL="193675" marR="0" lvl="0" indent="-19050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3. At a later time, process P1 completes execution of test, exits that procedure, and continues executing. </a:t>
            </a:r>
            <a:endParaRPr/>
          </a:p>
          <a:p>
            <a:pPr marL="647700" marR="0" lvl="1" indent="-190500" algn="l" rtl="0">
              <a:lnSpc>
                <a:spcPct val="100000"/>
              </a:lnSpc>
              <a:spcBef>
                <a:spcPts val="0"/>
              </a:spcBef>
              <a:spcAft>
                <a:spcPts val="0"/>
              </a:spcAft>
              <a:buClr>
                <a:srgbClr val="000000"/>
              </a:buClr>
              <a:buSzPts val="1200"/>
              <a:buFont typeface="Calibri"/>
              <a:buChar char="•"/>
            </a:pPr>
            <a:r>
              <a:rPr lang="en-US" sz="1200" b="0" i="0" u="none" strike="noStrike" cap="none">
                <a:solidFill>
                  <a:srgbClr val="000000"/>
                </a:solidFill>
                <a:latin typeface="Calibri"/>
                <a:ea typeface="Calibri"/>
                <a:cs typeface="Calibri"/>
                <a:sym typeface="Calibri"/>
              </a:rPr>
              <a:t> Immediately upon the exit of P1 from test, P2 is resumed and begins executing test.</a:t>
            </a:r>
            <a:endParaRPr/>
          </a:p>
        </p:txBody>
      </p:sp>
      <p:sp>
        <p:nvSpPr>
          <p:cNvPr id="1405" name="Google Shape;1405;p117: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a:solidFill>
                  <a:srgbClr val="000000"/>
                </a:solidFill>
                <a:latin typeface="Verdana"/>
                <a:ea typeface="Verdana"/>
                <a:cs typeface="Verdana"/>
                <a:sym typeface="Verdana"/>
              </a:rPr>
              <a:pPr marL="0" marR="0" lvl="0" indent="0" algn="r" rtl="0">
                <a:lnSpc>
                  <a:spcPct val="100000"/>
                </a:lnSpc>
                <a:spcBef>
                  <a:spcPts val="0"/>
                </a:spcBef>
                <a:spcAft>
                  <a:spcPts val="0"/>
                </a:spcAft>
                <a:buClr>
                  <a:srgbClr val="000000"/>
                </a:buClr>
                <a:buSzPts val="1200"/>
                <a:buFont typeface="Verdana"/>
                <a:buNone/>
              </a:pPr>
              <a:t>75</a:t>
            </a:fld>
            <a:endParaRPr/>
          </a:p>
        </p:txBody>
      </p:sp>
      <p:sp>
        <p:nvSpPr>
          <p:cNvPr id="1406" name="Google Shape;1406;p11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p118: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76</a:t>
            </a:fld>
            <a:endParaRPr/>
          </a:p>
        </p:txBody>
      </p:sp>
      <p:sp>
        <p:nvSpPr>
          <p:cNvPr id="1412" name="Google Shape;1412;p118: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76</a:t>
            </a:fld>
            <a:endParaRPr/>
          </a:p>
        </p:txBody>
      </p:sp>
      <p:sp>
        <p:nvSpPr>
          <p:cNvPr id="1413" name="Google Shape;1413;p118: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76</a:t>
            </a:fld>
            <a:endParaRPr/>
          </a:p>
        </p:txBody>
      </p:sp>
      <p:sp>
        <p:nvSpPr>
          <p:cNvPr id="1414" name="Google Shape;1414;p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15" name="Google Shape;1415;p118: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416" name="Google Shape;1416;p11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0"/>
        <p:cNvGrpSpPr/>
        <p:nvPr/>
      </p:nvGrpSpPr>
      <p:grpSpPr>
        <a:xfrm>
          <a:off x="0" y="0"/>
          <a:ext cx="0" cy="0"/>
          <a:chOff x="0" y="0"/>
          <a:chExt cx="0" cy="0"/>
        </a:xfrm>
      </p:grpSpPr>
      <p:sp>
        <p:nvSpPr>
          <p:cNvPr id="1421" name="Google Shape;1421;p119:notes"/>
          <p:cNvSpPr txBox="1"/>
          <p:nvPr/>
        </p:nvSpPr>
        <p:spPr>
          <a:xfrm>
            <a:off x="688975" y="4414837"/>
            <a:ext cx="5505450" cy="418306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A race condition occurs when multiple processes or threads read and write data items so that the final result depends on the order of execution of instructions in the multiple processes. Let us consider two simple examples.</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As a first example, suppose that two processes, P1 and P2, share the global variable a . At some point in its execution, P1 updates a to the value 1, and at some point in its execution, P2 updates a to the value 2. Thus, the two tasks are in a race to write variable a . In this example, the “loser” of the race (the process that updates last) determines the final value of a .</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For our second example, consider two process, P3 and P4, that share global variables b and c , with initial values b = 1 and c = 2 . At some point in its execution, P3 executes the assignment b = b + c , and at some point in its execution, P4 executes the assignment c = b + c . Note that the two processes update different variables. However, the final values of the two variables depend on the order in which the two processes execute these two assignments. If P3 executes its assignment statement first, then the final values are b = 3 and c = 5 . If P4 executes its assignment statement first, then the final values are b = 4 and c = 3 .</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Appendix A includes a discussion of race conditions using semaphores as an example.</a:t>
            </a:r>
            <a:endParaRPr/>
          </a:p>
        </p:txBody>
      </p:sp>
      <p:sp>
        <p:nvSpPr>
          <p:cNvPr id="1422" name="Google Shape;1422;p119: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l"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l" rtl="0">
                <a:lnSpc>
                  <a:spcPct val="100000"/>
                </a:lnSpc>
                <a:spcBef>
                  <a:spcPts val="0"/>
                </a:spcBef>
                <a:spcAft>
                  <a:spcPts val="0"/>
                </a:spcAft>
                <a:buClr>
                  <a:srgbClr val="000000"/>
                </a:buClr>
                <a:buSzPts val="1200"/>
                <a:buFont typeface="Calibri"/>
                <a:buNone/>
              </a:pPr>
              <a:t>77</a:t>
            </a:fld>
            <a:endParaRPr/>
          </a:p>
        </p:txBody>
      </p:sp>
      <p:sp>
        <p:nvSpPr>
          <p:cNvPr id="1423" name="Google Shape;1423;p119: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24" name="Google Shape;1424;p119:notes"/>
          <p:cNvSpPr>
            <a:spLocks noGrp="1" noRot="1" noChangeAspect="1"/>
          </p:cNvSpPr>
          <p:nvPr>
            <p:ph type="sldImg" idx="2"/>
          </p:nvPr>
        </p:nvSpPr>
        <p:spPr>
          <a:xfrm>
            <a:off x="1073150" y="688975"/>
            <a:ext cx="4633912"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p120: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78</a:t>
            </a:fld>
            <a:endParaRPr/>
          </a:p>
        </p:txBody>
      </p:sp>
      <p:sp>
        <p:nvSpPr>
          <p:cNvPr id="1431" name="Google Shape;1431;p120: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78</a:t>
            </a:fld>
            <a:endParaRPr/>
          </a:p>
        </p:txBody>
      </p:sp>
      <p:sp>
        <p:nvSpPr>
          <p:cNvPr id="1432" name="Google Shape;1432;p120: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78</a:t>
            </a:fld>
            <a:endParaRPr/>
          </a:p>
        </p:txBody>
      </p:sp>
      <p:sp>
        <p:nvSpPr>
          <p:cNvPr id="1433" name="Google Shape;1433;p1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34" name="Google Shape;1434;p120: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435" name="Google Shape;1435;p12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Google Shape;1440;p121: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79</a:t>
            </a:fld>
            <a:endParaRPr/>
          </a:p>
        </p:txBody>
      </p:sp>
      <p:sp>
        <p:nvSpPr>
          <p:cNvPr id="1441" name="Google Shape;1441;p121:notes"/>
          <p:cNvSpPr>
            <a:spLocks noGrp="1" noRot="1" noChangeAspect="1"/>
          </p:cNvSpPr>
          <p:nvPr>
            <p:ph type="sldImg" idx="2"/>
          </p:nvPr>
        </p:nvSpPr>
        <p:spPr>
          <a:xfrm>
            <a:off x="1079500" y="688975"/>
            <a:ext cx="4627562" cy="3470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42" name="Google Shape;1442;p121:notes"/>
          <p:cNvSpPr/>
          <p:nvPr/>
        </p:nvSpPr>
        <p:spPr>
          <a:xfrm>
            <a:off x="900112" y="4427537"/>
            <a:ext cx="5062537" cy="41576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443" name="Google Shape;1443;p12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a:t>
            </a:fld>
            <a:endParaRPr/>
          </a:p>
        </p:txBody>
      </p:sp>
      <p:sp>
        <p:nvSpPr>
          <p:cNvPr id="125" name="Google Shape;125;p8: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a:t>
            </a:fld>
            <a:endParaRPr/>
          </a:p>
        </p:txBody>
      </p:sp>
      <p:sp>
        <p:nvSpPr>
          <p:cNvPr id="126" name="Google Shape;126;p8: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a:t>
            </a:fld>
            <a:endParaRPr/>
          </a:p>
        </p:txBody>
      </p:sp>
      <p:sp>
        <p:nvSpPr>
          <p:cNvPr id="127" name="Google Shape;127;p8: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a:t>
            </a:fld>
            <a:endParaRPr/>
          </a:p>
        </p:txBody>
      </p:sp>
      <p:sp>
        <p:nvSpPr>
          <p:cNvPr id="128" name="Google Shape;128;p8: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9" name="Google Shape;129;p8: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30" name="Google Shape;130;p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7"/>
        <p:cNvGrpSpPr/>
        <p:nvPr/>
      </p:nvGrpSpPr>
      <p:grpSpPr>
        <a:xfrm>
          <a:off x="0" y="0"/>
          <a:ext cx="0" cy="0"/>
          <a:chOff x="0" y="0"/>
          <a:chExt cx="0" cy="0"/>
        </a:xfrm>
      </p:grpSpPr>
      <p:sp>
        <p:nvSpPr>
          <p:cNvPr id="1448" name="Google Shape;1448;p122:notes"/>
          <p:cNvSpPr txBox="1"/>
          <p:nvPr/>
        </p:nvSpPr>
        <p:spPr>
          <a:xfrm>
            <a:off x="688975" y="4414837"/>
            <a:ext cx="5505450" cy="418306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Concurrent processes come into conflict with each other when they are competing for the use of the same resource. In its pure form, we can describe the situation as follows. Two or more processes need to access a resource during the course of their execution. Each process is unaware of the existence of other processes, and each is to be unaffected by the execution of the other processes. It follows from this that each process should leave the state of any resource that it uses unaffected. Examples of resources include I/O devices, memory, processor time, and the clock.</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There is no exchange of information between the competing processes. However, the execution of one process may affect the behavior of competing processes. In particular, if two processes both wish access to a single resource, then one process will be allocated that resource by the OS, and the other will have to wait. Therefore, the process that is denied access will be slowed down. In an extreme case, the blocked process may never get access to the resource and hence will never terminate successfully.</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In the case of competing processes three control problems must be faced. First is the need for </a:t>
            </a:r>
            <a:r>
              <a:rPr lang="en-US" sz="1200" b="1" i="0" u="none">
                <a:solidFill>
                  <a:srgbClr val="000000"/>
                </a:solidFill>
                <a:latin typeface="Calibri"/>
                <a:ea typeface="Calibri"/>
                <a:cs typeface="Calibri"/>
                <a:sym typeface="Calibri"/>
              </a:rPr>
              <a:t>mutual exclusion . </a:t>
            </a:r>
            <a:r>
              <a:rPr lang="en-US" sz="1200" b="0" i="0" u="none">
                <a:solidFill>
                  <a:srgbClr val="000000"/>
                </a:solidFill>
                <a:latin typeface="Calibri"/>
                <a:ea typeface="Calibri"/>
                <a:cs typeface="Calibri"/>
                <a:sym typeface="Calibri"/>
              </a:rPr>
              <a:t>Suppose two or more processes require access to a single non-sharable resource, such as a printer. During the course of execution, each process will be sending commands to the I/O device, receiving status information, sending data, and/or receiving data. We will refer to such a resource as a </a:t>
            </a:r>
            <a:r>
              <a:rPr lang="en-US" sz="1200" b="1" i="0" u="none">
                <a:solidFill>
                  <a:srgbClr val="000000"/>
                </a:solidFill>
                <a:latin typeface="Calibri"/>
                <a:ea typeface="Calibri"/>
                <a:cs typeface="Calibri"/>
                <a:sym typeface="Calibri"/>
              </a:rPr>
              <a:t>critical resource , </a:t>
            </a:r>
            <a:r>
              <a:rPr lang="en-US" sz="1200" b="0" i="0" u="none">
                <a:solidFill>
                  <a:srgbClr val="000000"/>
                </a:solidFill>
                <a:latin typeface="Calibri"/>
                <a:ea typeface="Calibri"/>
                <a:cs typeface="Calibri"/>
                <a:sym typeface="Calibri"/>
              </a:rPr>
              <a:t>and the portion of the program that uses it as a </a:t>
            </a:r>
            <a:r>
              <a:rPr lang="en-US" sz="1200" b="1" i="0" u="none">
                <a:solidFill>
                  <a:srgbClr val="000000"/>
                </a:solidFill>
                <a:latin typeface="Calibri"/>
                <a:ea typeface="Calibri"/>
                <a:cs typeface="Calibri"/>
                <a:sym typeface="Calibri"/>
              </a:rPr>
              <a:t>critical section </a:t>
            </a:r>
            <a:r>
              <a:rPr lang="en-US" sz="1200" b="0" i="0" u="none">
                <a:solidFill>
                  <a:srgbClr val="000000"/>
                </a:solidFill>
                <a:latin typeface="Calibri"/>
                <a:ea typeface="Calibri"/>
                <a:cs typeface="Calibri"/>
                <a:sym typeface="Calibri"/>
              </a:rPr>
              <a:t>of the program. It is important that only one program at a time be allowed in its critical section. We cannot simply rely on the OS to understand and enforce this restriction because the detailed requirements may not be obvious. In the case of the printer, for example, we want any individual process to have control of the printer while it prints an entire file. Otherwise, lines from competing processes will be interleaved.</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The enforcement of mutual exclusion creates two additional control problems. One is that of </a:t>
            </a:r>
            <a:r>
              <a:rPr lang="en-US" sz="1200" b="1" i="0" u="none">
                <a:solidFill>
                  <a:srgbClr val="000000"/>
                </a:solidFill>
                <a:latin typeface="Calibri"/>
                <a:ea typeface="Calibri"/>
                <a:cs typeface="Calibri"/>
                <a:sym typeface="Calibri"/>
              </a:rPr>
              <a:t>deadlock . </a:t>
            </a:r>
            <a:r>
              <a:rPr lang="en-US" sz="1200" b="0" i="0" u="none">
                <a:solidFill>
                  <a:srgbClr val="000000"/>
                </a:solidFill>
                <a:latin typeface="Calibri"/>
                <a:ea typeface="Calibri"/>
                <a:cs typeface="Calibri"/>
                <a:sym typeface="Calibri"/>
              </a:rPr>
              <a:t>For example, consider two processes, P1 and P2, and two resources, R1 and R2. Suppose that each process needs access to both resources to perform part of its function. Then it is possible to have the following situation: the OS assigns R1 to P2, and R2 to P1. Each process is waiting for one of the two resources. Neither will release the resource that it already owns until it has acquired the other resource and performed the function requiring both resources. The two processes are deadlocked.</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A final control problem is </a:t>
            </a:r>
            <a:r>
              <a:rPr lang="en-US" sz="1200" b="1" i="0" u="none">
                <a:solidFill>
                  <a:srgbClr val="000000"/>
                </a:solidFill>
                <a:latin typeface="Calibri"/>
                <a:ea typeface="Calibri"/>
                <a:cs typeface="Calibri"/>
                <a:sym typeface="Calibri"/>
              </a:rPr>
              <a:t>starvation . </a:t>
            </a:r>
            <a:r>
              <a:rPr lang="en-US" sz="1200" b="0" i="0" u="none">
                <a:solidFill>
                  <a:srgbClr val="000000"/>
                </a:solidFill>
                <a:latin typeface="Calibri"/>
                <a:ea typeface="Calibri"/>
                <a:cs typeface="Calibri"/>
                <a:sym typeface="Calibri"/>
              </a:rPr>
              <a:t>Suppose that three processes (P1, P2</a:t>
            </a:r>
            <a:r>
              <a:rPr lang="en-US" sz="1200" b="1" i="0" u="none">
                <a:solidFill>
                  <a:srgbClr val="000000"/>
                </a:solidFill>
                <a:latin typeface="Calibri"/>
                <a:ea typeface="Calibri"/>
                <a:cs typeface="Calibri"/>
                <a:sym typeface="Calibri"/>
              </a:rPr>
              <a:t>, </a:t>
            </a:r>
            <a:r>
              <a:rPr lang="en-US" sz="1200" b="0" i="0" u="none">
                <a:solidFill>
                  <a:srgbClr val="000000"/>
                </a:solidFill>
                <a:latin typeface="Calibri"/>
                <a:ea typeface="Calibri"/>
                <a:cs typeface="Calibri"/>
                <a:sym typeface="Calibri"/>
              </a:rPr>
              <a:t>P3) each require periodic access to resource R. Consider the situation in which P1 is in possession of the resource, and both P2 and P3 are delayed, waiting for that resource. When P1 exits its critical section, either P2 or P3 should be allowed access to R. Assume that the OS grants access to P3 and that P1 again requires access before P3 completes its critical section. If the OS grants access to P1 after P3 has finished, and subsequently alternately grants access to P1 and P3, then P2 may indefinitely be denied access to the resource, even though there is no deadlock situation. </a:t>
            </a:r>
            <a:endParaRPr/>
          </a:p>
        </p:txBody>
      </p:sp>
      <p:sp>
        <p:nvSpPr>
          <p:cNvPr id="1449" name="Google Shape;1449;p122: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l"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l" rtl="0">
                <a:lnSpc>
                  <a:spcPct val="100000"/>
                </a:lnSpc>
                <a:spcBef>
                  <a:spcPts val="0"/>
                </a:spcBef>
                <a:spcAft>
                  <a:spcPts val="0"/>
                </a:spcAft>
                <a:buClr>
                  <a:srgbClr val="000000"/>
                </a:buClr>
                <a:buSzPts val="1200"/>
                <a:buFont typeface="Calibri"/>
                <a:buNone/>
              </a:pPr>
              <a:t>80</a:t>
            </a:fld>
            <a:endParaRPr/>
          </a:p>
        </p:txBody>
      </p:sp>
      <p:sp>
        <p:nvSpPr>
          <p:cNvPr id="1450" name="Google Shape;1450;p12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51" name="Google Shape;1451;p122:notes"/>
          <p:cNvSpPr>
            <a:spLocks noGrp="1" noRot="1" noChangeAspect="1"/>
          </p:cNvSpPr>
          <p:nvPr>
            <p:ph type="sldImg" idx="2"/>
          </p:nvPr>
        </p:nvSpPr>
        <p:spPr>
          <a:xfrm>
            <a:off x="1073150" y="688975"/>
            <a:ext cx="4633912"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p123: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81</a:t>
            </a:fld>
            <a:endParaRPr/>
          </a:p>
        </p:txBody>
      </p:sp>
      <p:sp>
        <p:nvSpPr>
          <p:cNvPr id="1460" name="Google Shape;1460;p123: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81</a:t>
            </a:fld>
            <a:endParaRPr/>
          </a:p>
        </p:txBody>
      </p:sp>
      <p:sp>
        <p:nvSpPr>
          <p:cNvPr id="1461" name="Google Shape;1461;p123: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81</a:t>
            </a:fld>
            <a:endParaRPr/>
          </a:p>
        </p:txBody>
      </p:sp>
      <p:sp>
        <p:nvSpPr>
          <p:cNvPr id="1462" name="Google Shape;1462;p1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63" name="Google Shape;1463;p123: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464" name="Google Shape;1464;p12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9"/>
        <p:cNvGrpSpPr/>
        <p:nvPr/>
      </p:nvGrpSpPr>
      <p:grpSpPr>
        <a:xfrm>
          <a:off x="0" y="0"/>
          <a:ext cx="0" cy="0"/>
          <a:chOff x="0" y="0"/>
          <a:chExt cx="0" cy="0"/>
        </a:xfrm>
      </p:grpSpPr>
      <p:sp>
        <p:nvSpPr>
          <p:cNvPr id="1470" name="Google Shape;1470;p124: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82</a:t>
            </a:fld>
            <a:endParaRPr/>
          </a:p>
        </p:txBody>
      </p:sp>
      <p:sp>
        <p:nvSpPr>
          <p:cNvPr id="1471" name="Google Shape;1471;p124: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82</a:t>
            </a:fld>
            <a:endParaRPr/>
          </a:p>
        </p:txBody>
      </p:sp>
      <p:sp>
        <p:nvSpPr>
          <p:cNvPr id="1472" name="Google Shape;1472;p124: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82</a:t>
            </a:fld>
            <a:endParaRPr/>
          </a:p>
        </p:txBody>
      </p:sp>
      <p:sp>
        <p:nvSpPr>
          <p:cNvPr id="1473" name="Google Shape;1473;p1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74" name="Google Shape;1474;p124: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475" name="Google Shape;1475;p124: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1"/>
        <p:cNvGrpSpPr/>
        <p:nvPr/>
      </p:nvGrpSpPr>
      <p:grpSpPr>
        <a:xfrm>
          <a:off x="0" y="0"/>
          <a:ext cx="0" cy="0"/>
          <a:chOff x="0" y="0"/>
          <a:chExt cx="0" cy="0"/>
        </a:xfrm>
      </p:grpSpPr>
      <p:sp>
        <p:nvSpPr>
          <p:cNvPr id="1482" name="Google Shape;1482;p12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83</a:t>
            </a:fld>
            <a:endParaRPr/>
          </a:p>
        </p:txBody>
      </p:sp>
      <p:sp>
        <p:nvSpPr>
          <p:cNvPr id="1483" name="Google Shape;1483;p125: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83</a:t>
            </a:fld>
            <a:endParaRPr/>
          </a:p>
        </p:txBody>
      </p:sp>
      <p:sp>
        <p:nvSpPr>
          <p:cNvPr id="1484" name="Google Shape;1484;p125: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83</a:t>
            </a:fld>
            <a:endParaRPr/>
          </a:p>
        </p:txBody>
      </p:sp>
      <p:sp>
        <p:nvSpPr>
          <p:cNvPr id="1485" name="Google Shape;1485;p1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86" name="Google Shape;1486;p125: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487" name="Google Shape;1487;p12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p12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84</a:t>
            </a:fld>
            <a:endParaRPr/>
          </a:p>
        </p:txBody>
      </p:sp>
      <p:sp>
        <p:nvSpPr>
          <p:cNvPr id="1493" name="Google Shape;1493;p12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84</a:t>
            </a:fld>
            <a:endParaRPr/>
          </a:p>
        </p:txBody>
      </p:sp>
      <p:sp>
        <p:nvSpPr>
          <p:cNvPr id="1494" name="Google Shape;1494;p12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84</a:t>
            </a:fld>
            <a:endParaRPr/>
          </a:p>
        </p:txBody>
      </p:sp>
      <p:sp>
        <p:nvSpPr>
          <p:cNvPr id="1495" name="Google Shape;1495;p126: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a:solidFill>
                  <a:srgbClr val="000000"/>
                </a:solidFill>
                <a:latin typeface="Verdana"/>
                <a:ea typeface="Verdana"/>
                <a:cs typeface="Verdana"/>
                <a:sym typeface="Verdana"/>
              </a:rPr>
              <a:pPr marL="0" marR="0" lvl="0" indent="0" algn="r" rtl="0">
                <a:lnSpc>
                  <a:spcPct val="100000"/>
                </a:lnSpc>
                <a:spcBef>
                  <a:spcPts val="0"/>
                </a:spcBef>
                <a:spcAft>
                  <a:spcPts val="0"/>
                </a:spcAft>
                <a:buClr>
                  <a:srgbClr val="000000"/>
                </a:buClr>
                <a:buSzPts val="1200"/>
                <a:buFont typeface="Verdana"/>
                <a:buNone/>
              </a:pPr>
              <a:t>84</a:t>
            </a:fld>
            <a:endParaRPr/>
          </a:p>
        </p:txBody>
      </p:sp>
      <p:sp>
        <p:nvSpPr>
          <p:cNvPr id="1496" name="Google Shape;1496;p126:notes"/>
          <p:cNvSpPr>
            <a:spLocks noGrp="1" noRot="1" noChangeAspect="1"/>
          </p:cNvSpPr>
          <p:nvPr>
            <p:ph type="sldImg" idx="2"/>
          </p:nvPr>
        </p:nvSpPr>
        <p:spPr>
          <a:xfrm>
            <a:off x="1100137" y="677862"/>
            <a:ext cx="4598987" cy="34496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97" name="Google Shape;1497;p126:notes"/>
          <p:cNvSpPr/>
          <p:nvPr/>
        </p:nvSpPr>
        <p:spPr>
          <a:xfrm>
            <a:off x="896937" y="4356100"/>
            <a:ext cx="5078412" cy="41243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498" name="Google Shape;1498;p12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p:cNvGrpSpPr/>
        <p:nvPr/>
      </p:nvGrpSpPr>
      <p:grpSpPr>
        <a:xfrm>
          <a:off x="0" y="0"/>
          <a:ext cx="0" cy="0"/>
          <a:chOff x="0" y="0"/>
          <a:chExt cx="0" cy="0"/>
        </a:xfrm>
      </p:grpSpPr>
      <p:sp>
        <p:nvSpPr>
          <p:cNvPr id="1504" name="Google Shape;1504;p127: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85</a:t>
            </a:fld>
            <a:endParaRPr/>
          </a:p>
        </p:txBody>
      </p:sp>
      <p:sp>
        <p:nvSpPr>
          <p:cNvPr id="1505" name="Google Shape;1505;p127: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85</a:t>
            </a:fld>
            <a:endParaRPr/>
          </a:p>
        </p:txBody>
      </p:sp>
      <p:sp>
        <p:nvSpPr>
          <p:cNvPr id="1506" name="Google Shape;1506;p127: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85</a:t>
            </a:fld>
            <a:endParaRPr/>
          </a:p>
        </p:txBody>
      </p:sp>
      <p:sp>
        <p:nvSpPr>
          <p:cNvPr id="1507" name="Google Shape;1507;p1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08" name="Google Shape;1508;p127:notes"/>
          <p:cNvSpPr txBox="1"/>
          <p:nvPr/>
        </p:nvSpPr>
        <p:spPr>
          <a:xfrm>
            <a:off x="685800" y="4343400"/>
            <a:ext cx="5486400" cy="411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In a uniprocessor system, concurrent processes cannot have overlapped execution;</a:t>
            </a:r>
            <a:endParaRPr/>
          </a:p>
          <a:p>
            <a:pPr marL="914400" marR="0" lvl="1" indent="0" algn="l" rtl="0">
              <a:lnSpc>
                <a:spcPct val="100000"/>
              </a:lnSpc>
              <a:spcBef>
                <a:spcPts val="40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they can only be interleaved.</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To guarantee mutual exclusion, it is sufficient to prevent a process from being interrupted.</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200" b="0" i="0" u="none">
              <a:solidFill>
                <a:srgbClr val="000000"/>
              </a:solidFill>
              <a:latin typeface="Calibri"/>
              <a:ea typeface="Calibri"/>
              <a:cs typeface="Calibri"/>
              <a:sym typeface="Calibri"/>
            </a:endParaRPr>
          </a:p>
        </p:txBody>
      </p:sp>
      <p:sp>
        <p:nvSpPr>
          <p:cNvPr id="1509" name="Google Shape;1509;p127: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a:solidFill>
                  <a:srgbClr val="000000"/>
                </a:solidFill>
                <a:latin typeface="Verdana"/>
                <a:ea typeface="Verdana"/>
                <a:cs typeface="Verdana"/>
                <a:sym typeface="Verdana"/>
              </a:rPr>
              <a:pPr marL="0" marR="0" lvl="0" indent="0" algn="r" rtl="0">
                <a:lnSpc>
                  <a:spcPct val="100000"/>
                </a:lnSpc>
                <a:spcBef>
                  <a:spcPts val="0"/>
                </a:spcBef>
                <a:spcAft>
                  <a:spcPts val="0"/>
                </a:spcAft>
                <a:buClr>
                  <a:srgbClr val="000000"/>
                </a:buClr>
                <a:buSzPts val="1200"/>
                <a:buFont typeface="Verdana"/>
                <a:buNone/>
              </a:pPr>
              <a:t>85</a:t>
            </a:fld>
            <a:endParaRPr/>
          </a:p>
        </p:txBody>
      </p:sp>
      <p:sp>
        <p:nvSpPr>
          <p:cNvPr id="1510" name="Google Shape;1510;p12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4"/>
        <p:cNvGrpSpPr/>
        <p:nvPr/>
      </p:nvGrpSpPr>
      <p:grpSpPr>
        <a:xfrm>
          <a:off x="0" y="0"/>
          <a:ext cx="0" cy="0"/>
          <a:chOff x="0" y="0"/>
          <a:chExt cx="0" cy="0"/>
        </a:xfrm>
      </p:grpSpPr>
      <p:sp>
        <p:nvSpPr>
          <p:cNvPr id="1515" name="Google Shape;1515;p128: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86</a:t>
            </a:fld>
            <a:endParaRPr/>
          </a:p>
        </p:txBody>
      </p:sp>
      <p:sp>
        <p:nvSpPr>
          <p:cNvPr id="1516" name="Google Shape;1516;p128: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86</a:t>
            </a:fld>
            <a:endParaRPr/>
          </a:p>
        </p:txBody>
      </p:sp>
      <p:sp>
        <p:nvSpPr>
          <p:cNvPr id="1517" name="Google Shape;1517;p128: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86</a:t>
            </a:fld>
            <a:endParaRPr/>
          </a:p>
        </p:txBody>
      </p:sp>
      <p:sp>
        <p:nvSpPr>
          <p:cNvPr id="1518" name="Google Shape;1518;p1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19" name="Google Shape;1519;p128:notes"/>
          <p:cNvSpPr txBox="1"/>
          <p:nvPr/>
        </p:nvSpPr>
        <p:spPr>
          <a:xfrm>
            <a:off x="685800" y="4343400"/>
            <a:ext cx="5486400" cy="411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Because the critical section cannot be interrupted, mutual exclusion is guaranteed.</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The price of this approach, however, is high. </a:t>
            </a:r>
            <a:endParaRPr/>
          </a:p>
          <a:p>
            <a:pPr marL="914400" marR="0" lvl="1" indent="0" algn="l" rtl="0">
              <a:lnSpc>
                <a:spcPct val="100000"/>
              </a:lnSpc>
              <a:spcBef>
                <a:spcPts val="40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The efficiency of execution could be noticeably degraded because the processor is limited in its ability to interleave processes.</a:t>
            </a:r>
            <a:endParaRPr/>
          </a:p>
        </p:txBody>
      </p:sp>
      <p:sp>
        <p:nvSpPr>
          <p:cNvPr id="1520" name="Google Shape;1520;p128: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a:solidFill>
                  <a:srgbClr val="000000"/>
                </a:solidFill>
                <a:latin typeface="Verdana"/>
                <a:ea typeface="Verdana"/>
                <a:cs typeface="Verdana"/>
                <a:sym typeface="Verdana"/>
              </a:rPr>
              <a:pPr marL="0" marR="0" lvl="0" indent="0" algn="r" rtl="0">
                <a:lnSpc>
                  <a:spcPct val="100000"/>
                </a:lnSpc>
                <a:spcBef>
                  <a:spcPts val="0"/>
                </a:spcBef>
                <a:spcAft>
                  <a:spcPts val="0"/>
                </a:spcAft>
                <a:buClr>
                  <a:srgbClr val="000000"/>
                </a:buClr>
                <a:buSzPts val="1200"/>
                <a:buFont typeface="Verdana"/>
                <a:buNone/>
              </a:pPr>
              <a:t>86</a:t>
            </a:fld>
            <a:endParaRPr/>
          </a:p>
        </p:txBody>
      </p:sp>
      <p:sp>
        <p:nvSpPr>
          <p:cNvPr id="1521" name="Google Shape;1521;p12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p129:notes"/>
          <p:cNvSpPr txBox="1"/>
          <p:nvPr/>
        </p:nvSpPr>
        <p:spPr>
          <a:xfrm>
            <a:off x="688975" y="4414837"/>
            <a:ext cx="5505450" cy="418306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 In a uniprocessor system, concurrent processes cannot have overlapped execution;</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they can only be interleaved. Furthermore, a process will continue to run until it</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invokes an OS service or until it is interrupted. Therefore, to guarantee mutual exclusion,</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it is sufficient to prevent a process from being interrupted. This capability</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can be provided in the form of primitives defined by the OS kernel for disabling and</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enabling interrupts.</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 Because the critical section cannot be interrupted, mutual exclusion is guaranteed.</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The price of this approach, however, is high. The efficiency of execution could</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be noticeably degraded because the processor is limited in its ability to interleave</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processes. Another problem is that this approach will not work in a multiprocessor</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architecture. When the computer includes more than one processor, it is possible (and</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typical) for more than one process to be executing at a time. In this case, disabled</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interrupts do not guarantee mutual exclusion.</a:t>
            </a:r>
            <a:endParaRPr/>
          </a:p>
        </p:txBody>
      </p:sp>
      <p:sp>
        <p:nvSpPr>
          <p:cNvPr id="1527" name="Google Shape;1527;p129: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l"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l" rtl="0">
                <a:lnSpc>
                  <a:spcPct val="100000"/>
                </a:lnSpc>
                <a:spcBef>
                  <a:spcPts val="0"/>
                </a:spcBef>
                <a:spcAft>
                  <a:spcPts val="0"/>
                </a:spcAft>
                <a:buClr>
                  <a:srgbClr val="000000"/>
                </a:buClr>
                <a:buSzPts val="1200"/>
                <a:buFont typeface="Calibri"/>
                <a:buNone/>
              </a:pPr>
              <a:t>87</a:t>
            </a:fld>
            <a:endParaRPr/>
          </a:p>
        </p:txBody>
      </p:sp>
      <p:sp>
        <p:nvSpPr>
          <p:cNvPr id="1528" name="Google Shape;1528;p129: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29" name="Google Shape;1529;p129:notes"/>
          <p:cNvSpPr>
            <a:spLocks noGrp="1" noRot="1" noChangeAspect="1"/>
          </p:cNvSpPr>
          <p:nvPr>
            <p:ph type="sldImg" idx="2"/>
          </p:nvPr>
        </p:nvSpPr>
        <p:spPr>
          <a:xfrm>
            <a:off x="1073150" y="688975"/>
            <a:ext cx="4633912"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p130: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88</a:t>
            </a:fld>
            <a:endParaRPr/>
          </a:p>
        </p:txBody>
      </p:sp>
      <p:sp>
        <p:nvSpPr>
          <p:cNvPr id="1535" name="Google Shape;1535;p130: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88</a:t>
            </a:fld>
            <a:endParaRPr/>
          </a:p>
        </p:txBody>
      </p:sp>
      <p:sp>
        <p:nvSpPr>
          <p:cNvPr id="1536" name="Google Shape;1536;p130: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88</a:t>
            </a:fld>
            <a:endParaRPr/>
          </a:p>
        </p:txBody>
      </p:sp>
      <p:sp>
        <p:nvSpPr>
          <p:cNvPr id="1537" name="Google Shape;1537;p1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38" name="Google Shape;1538;p130: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539" name="Google Shape;1539;p130: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a:solidFill>
                  <a:srgbClr val="000000"/>
                </a:solidFill>
                <a:latin typeface="Verdana"/>
                <a:ea typeface="Verdana"/>
                <a:cs typeface="Verdana"/>
                <a:sym typeface="Verdana"/>
              </a:rPr>
              <a:pPr marL="0" marR="0" lvl="0" indent="0" algn="r" rtl="0">
                <a:lnSpc>
                  <a:spcPct val="100000"/>
                </a:lnSpc>
                <a:spcBef>
                  <a:spcPts val="0"/>
                </a:spcBef>
                <a:spcAft>
                  <a:spcPts val="0"/>
                </a:spcAft>
                <a:buClr>
                  <a:srgbClr val="000000"/>
                </a:buClr>
                <a:buSzPts val="1200"/>
                <a:buFont typeface="Verdana"/>
                <a:buNone/>
              </a:pPr>
              <a:t>88</a:t>
            </a:fld>
            <a:endParaRPr/>
          </a:p>
        </p:txBody>
      </p:sp>
      <p:sp>
        <p:nvSpPr>
          <p:cNvPr id="1540" name="Google Shape;1540;p13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4"/>
        <p:cNvGrpSpPr/>
        <p:nvPr/>
      </p:nvGrpSpPr>
      <p:grpSpPr>
        <a:xfrm>
          <a:off x="0" y="0"/>
          <a:ext cx="0" cy="0"/>
          <a:chOff x="0" y="0"/>
          <a:chExt cx="0" cy="0"/>
        </a:xfrm>
      </p:grpSpPr>
      <p:sp>
        <p:nvSpPr>
          <p:cNvPr id="1545" name="Google Shape;1545;p131: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89</a:t>
            </a:fld>
            <a:endParaRPr/>
          </a:p>
        </p:txBody>
      </p:sp>
      <p:sp>
        <p:nvSpPr>
          <p:cNvPr id="1546" name="Google Shape;1546;p131:notes"/>
          <p:cNvSpPr>
            <a:spLocks noGrp="1" noRot="1" noChangeAspect="1"/>
          </p:cNvSpPr>
          <p:nvPr>
            <p:ph type="sldImg" idx="2"/>
          </p:nvPr>
        </p:nvSpPr>
        <p:spPr>
          <a:xfrm>
            <a:off x="1079500" y="688975"/>
            <a:ext cx="4627562" cy="3470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47" name="Google Shape;1547;p131:notes"/>
          <p:cNvSpPr/>
          <p:nvPr/>
        </p:nvSpPr>
        <p:spPr>
          <a:xfrm>
            <a:off x="900112" y="4427537"/>
            <a:ext cx="5062537" cy="41576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548" name="Google Shape;1548;p13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a:t>
            </a:fld>
            <a:endParaRPr/>
          </a:p>
        </p:txBody>
      </p:sp>
      <p:sp>
        <p:nvSpPr>
          <p:cNvPr id="144" name="Google Shape;144;p9: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a:t>
            </a:fld>
            <a:endParaRPr/>
          </a:p>
        </p:txBody>
      </p:sp>
      <p:sp>
        <p:nvSpPr>
          <p:cNvPr id="145" name="Google Shape;145;p9: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a:t>
            </a:fld>
            <a:endParaRPr/>
          </a:p>
        </p:txBody>
      </p:sp>
      <p:sp>
        <p:nvSpPr>
          <p:cNvPr id="146" name="Google Shape;146;p9: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a:t>
            </a:fld>
            <a:endParaRPr/>
          </a:p>
        </p:txBody>
      </p:sp>
      <p:sp>
        <p:nvSpPr>
          <p:cNvPr id="147" name="Google Shape;147;p9: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8" name="Google Shape;148;p9: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49" name="Google Shape;149;p9: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2"/>
        <p:cNvGrpSpPr/>
        <p:nvPr/>
      </p:nvGrpSpPr>
      <p:grpSpPr>
        <a:xfrm>
          <a:off x="0" y="0"/>
          <a:ext cx="0" cy="0"/>
          <a:chOff x="0" y="0"/>
          <a:chExt cx="0" cy="0"/>
        </a:xfrm>
      </p:grpSpPr>
      <p:sp>
        <p:nvSpPr>
          <p:cNvPr id="1553" name="Google Shape;1553;p132:notes"/>
          <p:cNvSpPr txBox="1"/>
          <p:nvPr/>
        </p:nvSpPr>
        <p:spPr>
          <a:xfrm>
            <a:off x="688975" y="4414837"/>
            <a:ext cx="5505450" cy="418306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This version of the instruction checks a memory location ( *word ) against a test value ( testval ). If the memory location’s current value is testval, it is replaced with newval ; otherwise it is left unchanged. The old memory value is always returned; thus, the memory location has been updated if the returned value is the same as the test value. This atomic instruction therefore has two parts: A </a:t>
            </a:r>
            <a:r>
              <a:rPr lang="en-US" sz="1200" b="1" i="0" u="none">
                <a:solidFill>
                  <a:srgbClr val="000000"/>
                </a:solidFill>
                <a:latin typeface="Calibri"/>
                <a:ea typeface="Calibri"/>
                <a:cs typeface="Calibri"/>
                <a:sym typeface="Calibri"/>
              </a:rPr>
              <a:t>compare is made </a:t>
            </a:r>
            <a:r>
              <a:rPr lang="en-US" sz="1200" b="0" i="0" u="none">
                <a:solidFill>
                  <a:srgbClr val="000000"/>
                </a:solidFill>
                <a:latin typeface="Calibri"/>
                <a:ea typeface="Calibri"/>
                <a:cs typeface="Calibri"/>
                <a:sym typeface="Calibri"/>
              </a:rPr>
              <a:t>between a memory value and a test value; if the values are the same, a </a:t>
            </a:r>
            <a:r>
              <a:rPr lang="en-US" sz="1200" b="1" i="0" u="none">
                <a:solidFill>
                  <a:srgbClr val="000000"/>
                </a:solidFill>
                <a:latin typeface="Calibri"/>
                <a:ea typeface="Calibri"/>
                <a:cs typeface="Calibri"/>
                <a:sym typeface="Calibri"/>
              </a:rPr>
              <a:t>swap occurs. </a:t>
            </a:r>
            <a:r>
              <a:rPr lang="en-US" sz="1200" b="0" i="0" u="none">
                <a:solidFill>
                  <a:srgbClr val="000000"/>
                </a:solidFill>
                <a:latin typeface="Calibri"/>
                <a:ea typeface="Calibri"/>
                <a:cs typeface="Calibri"/>
                <a:sym typeface="Calibri"/>
              </a:rPr>
              <a:t>The entire compare&amp;swap function is carried out atomically—that is, it is not subject to interruption.</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Another version of this instruction returns a Boolean value: true if the swap occurred; false otherwise. Some version of this instruction is available on nearly all processor families (x86, IA64, sparc, IBM z series, etc.), and most operating systems use this instruction for support of concurrency.</a:t>
            </a:r>
            <a:endParaRPr/>
          </a:p>
        </p:txBody>
      </p:sp>
      <p:sp>
        <p:nvSpPr>
          <p:cNvPr id="1554" name="Google Shape;1554;p132: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l"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l" rtl="0">
                <a:lnSpc>
                  <a:spcPct val="100000"/>
                </a:lnSpc>
                <a:spcBef>
                  <a:spcPts val="0"/>
                </a:spcBef>
                <a:spcAft>
                  <a:spcPts val="0"/>
                </a:spcAft>
                <a:buClr>
                  <a:srgbClr val="000000"/>
                </a:buClr>
                <a:buSzPts val="1200"/>
                <a:buFont typeface="Calibri"/>
                <a:buNone/>
              </a:pPr>
              <a:t>90</a:t>
            </a:fld>
            <a:endParaRPr/>
          </a:p>
        </p:txBody>
      </p:sp>
      <p:sp>
        <p:nvSpPr>
          <p:cNvPr id="1555" name="Google Shape;1555;p13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56" name="Google Shape;1556;p132:notes"/>
          <p:cNvSpPr>
            <a:spLocks noGrp="1" noRot="1" noChangeAspect="1"/>
          </p:cNvSpPr>
          <p:nvPr>
            <p:ph type="sldImg" idx="2"/>
          </p:nvPr>
        </p:nvSpPr>
        <p:spPr>
          <a:xfrm>
            <a:off x="1073150" y="688975"/>
            <a:ext cx="4633912"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1"/>
        <p:cNvGrpSpPr/>
        <p:nvPr/>
      </p:nvGrpSpPr>
      <p:grpSpPr>
        <a:xfrm>
          <a:off x="0" y="0"/>
          <a:ext cx="0" cy="0"/>
          <a:chOff x="0" y="0"/>
          <a:chExt cx="0" cy="0"/>
        </a:xfrm>
      </p:grpSpPr>
      <p:sp>
        <p:nvSpPr>
          <p:cNvPr id="1562" name="Google Shape;1562;p133: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91</a:t>
            </a:fld>
            <a:endParaRPr/>
          </a:p>
        </p:txBody>
      </p:sp>
      <p:sp>
        <p:nvSpPr>
          <p:cNvPr id="1563" name="Google Shape;1563;p133: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91</a:t>
            </a:fld>
            <a:endParaRPr/>
          </a:p>
        </p:txBody>
      </p:sp>
      <p:sp>
        <p:nvSpPr>
          <p:cNvPr id="1564" name="Google Shape;1564;p133: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91</a:t>
            </a:fld>
            <a:endParaRPr/>
          </a:p>
        </p:txBody>
      </p:sp>
      <p:sp>
        <p:nvSpPr>
          <p:cNvPr id="1565" name="Google Shape;1565;p1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66" name="Google Shape;1566;p133:notes"/>
          <p:cNvSpPr txBox="1"/>
          <p:nvPr/>
        </p:nvSpPr>
        <p:spPr>
          <a:xfrm>
            <a:off x="685800" y="4343400"/>
            <a:ext cx="5486400" cy="411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This version of the instruction checks a memory location (*word) against a test value (testval). </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If the memory location’s current value is testval, it is replaced with newval; </a:t>
            </a:r>
            <a:endParaRPr/>
          </a:p>
          <a:p>
            <a:pPr marL="914400" marR="0" lvl="1" indent="0" algn="l" rtl="0">
              <a:lnSpc>
                <a:spcPct val="100000"/>
              </a:lnSpc>
              <a:spcBef>
                <a:spcPts val="40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otherwise it is left unchanged. </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The old memory value is always returned; </a:t>
            </a:r>
            <a:endParaRPr/>
          </a:p>
          <a:p>
            <a:pPr marL="914400" marR="0" lvl="1" indent="0" algn="l" rtl="0">
              <a:lnSpc>
                <a:spcPct val="100000"/>
              </a:lnSpc>
              <a:spcBef>
                <a:spcPts val="40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thus, the memory location has been updated if the returned value is the same as the test value.</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A compare is made between a memory value and a test value; </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if the values differ a swap occurs.</a:t>
            </a:r>
            <a:endParaRPr/>
          </a:p>
          <a:p>
            <a:pPr marL="0" marR="0" lvl="0" indent="0" algn="l" rtl="0">
              <a:lnSpc>
                <a:spcPct val="100000"/>
              </a:lnSpc>
              <a:spcBef>
                <a:spcPts val="400"/>
              </a:spcBef>
              <a:spcAft>
                <a:spcPts val="0"/>
              </a:spcAft>
              <a:buClr>
                <a:srgbClr val="000000"/>
              </a:buClr>
              <a:buSzPts val="1200"/>
              <a:buFont typeface="Calibri"/>
              <a:buNone/>
            </a:pPr>
            <a:br>
              <a:rPr lang="en-US" sz="1200" b="0" i="0" u="none">
                <a:solidFill>
                  <a:srgbClr val="000000"/>
                </a:solidFill>
                <a:latin typeface="Calibri"/>
                <a:ea typeface="Calibri"/>
                <a:cs typeface="Calibri"/>
                <a:sym typeface="Calibri"/>
              </a:rPr>
            </a:br>
            <a:r>
              <a:rPr lang="en-US" sz="1200" b="0" i="0" u="none">
                <a:solidFill>
                  <a:srgbClr val="000000"/>
                </a:solidFill>
                <a:latin typeface="Calibri"/>
                <a:ea typeface="Calibri"/>
                <a:cs typeface="Calibri"/>
                <a:sym typeface="Calibri"/>
              </a:rPr>
              <a:t>The entire compare&amp;swap function is carried out atomically; </a:t>
            </a:r>
            <a:endParaRPr/>
          </a:p>
          <a:p>
            <a:pPr marL="914400" marR="0" lvl="1" indent="0" algn="l" rtl="0">
              <a:lnSpc>
                <a:spcPct val="100000"/>
              </a:lnSpc>
              <a:spcBef>
                <a:spcPts val="40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Ie  it is not subject</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to interruption.</a:t>
            </a:r>
            <a:endParaRPr/>
          </a:p>
        </p:txBody>
      </p:sp>
      <p:sp>
        <p:nvSpPr>
          <p:cNvPr id="1567" name="Google Shape;1567;p133: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a:solidFill>
                  <a:srgbClr val="000000"/>
                </a:solidFill>
                <a:latin typeface="Verdana"/>
                <a:ea typeface="Verdana"/>
                <a:cs typeface="Verdana"/>
                <a:sym typeface="Verdana"/>
              </a:rPr>
              <a:pPr marL="0" marR="0" lvl="0" indent="0" algn="r" rtl="0">
                <a:lnSpc>
                  <a:spcPct val="100000"/>
                </a:lnSpc>
                <a:spcBef>
                  <a:spcPts val="0"/>
                </a:spcBef>
                <a:spcAft>
                  <a:spcPts val="0"/>
                </a:spcAft>
                <a:buClr>
                  <a:srgbClr val="000000"/>
                </a:buClr>
                <a:buSzPts val="1200"/>
                <a:buFont typeface="Verdana"/>
                <a:buNone/>
              </a:pPr>
              <a:t>91</a:t>
            </a:fld>
            <a:endParaRPr/>
          </a:p>
        </p:txBody>
      </p:sp>
      <p:sp>
        <p:nvSpPr>
          <p:cNvPr id="1568" name="Google Shape;1568;p13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2"/>
        <p:cNvGrpSpPr/>
        <p:nvPr/>
      </p:nvGrpSpPr>
      <p:grpSpPr>
        <a:xfrm>
          <a:off x="0" y="0"/>
          <a:ext cx="0" cy="0"/>
          <a:chOff x="0" y="0"/>
          <a:chExt cx="0" cy="0"/>
        </a:xfrm>
      </p:grpSpPr>
      <p:sp>
        <p:nvSpPr>
          <p:cNvPr id="1573" name="Google Shape;1573;p134: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92</a:t>
            </a:fld>
            <a:endParaRPr/>
          </a:p>
        </p:txBody>
      </p:sp>
      <p:sp>
        <p:nvSpPr>
          <p:cNvPr id="1574" name="Google Shape;1574;p134: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92</a:t>
            </a:fld>
            <a:endParaRPr/>
          </a:p>
        </p:txBody>
      </p:sp>
      <p:sp>
        <p:nvSpPr>
          <p:cNvPr id="1575" name="Google Shape;1575;p134: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92</a:t>
            </a:fld>
            <a:endParaRPr/>
          </a:p>
        </p:txBody>
      </p:sp>
      <p:sp>
        <p:nvSpPr>
          <p:cNvPr id="1576" name="Google Shape;1576;p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77" name="Google Shape;1577;p134:notes"/>
          <p:cNvSpPr txBox="1"/>
          <p:nvPr/>
        </p:nvSpPr>
        <p:spPr>
          <a:xfrm>
            <a:off x="685800" y="4343400"/>
            <a:ext cx="5486400" cy="411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This shows a mutual exclusion protocol based on the use of this instruction.</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A shared variable </a:t>
            </a:r>
            <a:r>
              <a:rPr lang="en-US" sz="1200" b="1" i="1" u="none">
                <a:solidFill>
                  <a:srgbClr val="000000"/>
                </a:solidFill>
                <a:latin typeface="Calibri"/>
                <a:ea typeface="Calibri"/>
                <a:cs typeface="Calibri"/>
                <a:sym typeface="Calibri"/>
              </a:rPr>
              <a:t>bolt </a:t>
            </a:r>
            <a:r>
              <a:rPr lang="en-US" sz="1200" b="0" i="0" u="none">
                <a:solidFill>
                  <a:srgbClr val="000000"/>
                </a:solidFill>
                <a:latin typeface="Calibri"/>
                <a:ea typeface="Calibri"/>
                <a:cs typeface="Calibri"/>
                <a:sym typeface="Calibri"/>
              </a:rPr>
              <a:t>is initialized to 0. </a:t>
            </a:r>
            <a:endParaRPr/>
          </a:p>
          <a:p>
            <a:pPr marL="914400" marR="0" lvl="1" indent="0" algn="l" rtl="0">
              <a:lnSpc>
                <a:spcPct val="100000"/>
              </a:lnSpc>
              <a:spcBef>
                <a:spcPts val="40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The only process that may enter its critical section is one that finds bolt equal to 0. </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All other processes that enter their critical section go into a busy waiting mode.</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200" b="0" i="0" u="none">
              <a:solidFill>
                <a:srgbClr val="000000"/>
              </a:solidFill>
              <a:latin typeface="Calibri"/>
              <a:ea typeface="Calibri"/>
              <a:cs typeface="Calibri"/>
              <a:sym typeface="Calibri"/>
            </a:endParaRPr>
          </a:p>
        </p:txBody>
      </p:sp>
      <p:sp>
        <p:nvSpPr>
          <p:cNvPr id="1578" name="Google Shape;1578;p134: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a:solidFill>
                  <a:srgbClr val="000000"/>
                </a:solidFill>
                <a:latin typeface="Verdana"/>
                <a:ea typeface="Verdana"/>
                <a:cs typeface="Verdana"/>
                <a:sym typeface="Verdana"/>
              </a:rPr>
              <a:pPr marL="0" marR="0" lvl="0" indent="0" algn="r" rtl="0">
                <a:lnSpc>
                  <a:spcPct val="100000"/>
                </a:lnSpc>
                <a:spcBef>
                  <a:spcPts val="0"/>
                </a:spcBef>
                <a:spcAft>
                  <a:spcPts val="0"/>
                </a:spcAft>
                <a:buClr>
                  <a:srgbClr val="000000"/>
                </a:buClr>
                <a:buSzPts val="1200"/>
                <a:buFont typeface="Verdana"/>
                <a:buNone/>
              </a:pPr>
              <a:t>92</a:t>
            </a:fld>
            <a:endParaRPr/>
          </a:p>
        </p:txBody>
      </p:sp>
      <p:sp>
        <p:nvSpPr>
          <p:cNvPr id="1579" name="Google Shape;1579;p134: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p:cNvGrpSpPr/>
        <p:nvPr/>
      </p:nvGrpSpPr>
      <p:grpSpPr>
        <a:xfrm>
          <a:off x="0" y="0"/>
          <a:ext cx="0" cy="0"/>
          <a:chOff x="0" y="0"/>
          <a:chExt cx="0" cy="0"/>
        </a:xfrm>
      </p:grpSpPr>
      <p:sp>
        <p:nvSpPr>
          <p:cNvPr id="1585" name="Google Shape;1585;p13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93</a:t>
            </a:fld>
            <a:endParaRPr/>
          </a:p>
        </p:txBody>
      </p:sp>
      <p:sp>
        <p:nvSpPr>
          <p:cNvPr id="1586" name="Google Shape;1586;p135:notes"/>
          <p:cNvSpPr>
            <a:spLocks noGrp="1" noRot="1" noChangeAspect="1"/>
          </p:cNvSpPr>
          <p:nvPr>
            <p:ph type="sldImg" idx="2"/>
          </p:nvPr>
        </p:nvSpPr>
        <p:spPr>
          <a:xfrm>
            <a:off x="1079500" y="688975"/>
            <a:ext cx="4627562" cy="3470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87" name="Google Shape;1587;p135:notes"/>
          <p:cNvSpPr/>
          <p:nvPr/>
        </p:nvSpPr>
        <p:spPr>
          <a:xfrm>
            <a:off x="900112" y="4427537"/>
            <a:ext cx="5062537" cy="41576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588" name="Google Shape;1588;p13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p:cNvGrpSpPr/>
        <p:nvPr/>
      </p:nvGrpSpPr>
      <p:grpSpPr>
        <a:xfrm>
          <a:off x="0" y="0"/>
          <a:ext cx="0" cy="0"/>
          <a:chOff x="0" y="0"/>
          <a:chExt cx="0" cy="0"/>
        </a:xfrm>
      </p:grpSpPr>
      <p:sp>
        <p:nvSpPr>
          <p:cNvPr id="1593" name="Google Shape;1593;p13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94</a:t>
            </a:fld>
            <a:endParaRPr/>
          </a:p>
        </p:txBody>
      </p:sp>
      <p:sp>
        <p:nvSpPr>
          <p:cNvPr id="1594" name="Google Shape;1594;p13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94</a:t>
            </a:fld>
            <a:endParaRPr/>
          </a:p>
        </p:txBody>
      </p:sp>
      <p:sp>
        <p:nvSpPr>
          <p:cNvPr id="1595" name="Google Shape;1595;p13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94</a:t>
            </a:fld>
            <a:endParaRPr/>
          </a:p>
        </p:txBody>
      </p:sp>
      <p:sp>
        <p:nvSpPr>
          <p:cNvPr id="1596" name="Google Shape;1596;p1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97" name="Google Shape;1597;p136:notes"/>
          <p:cNvSpPr txBox="1"/>
          <p:nvPr/>
        </p:nvSpPr>
        <p:spPr>
          <a:xfrm>
            <a:off x="685800" y="4343400"/>
            <a:ext cx="5486400" cy="411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This shows a mutual exclusion protocol based on the use of an exchange instruction. </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A shared variable bolt is initialized to 0. </a:t>
            </a:r>
            <a:endParaRPr/>
          </a:p>
          <a:p>
            <a:pPr marL="419100" marR="0" lvl="1" indent="-76200" algn="l" rtl="0">
              <a:lnSpc>
                <a:spcPct val="100000"/>
              </a:lnSpc>
              <a:spcBef>
                <a:spcPts val="400"/>
              </a:spcBef>
              <a:spcAft>
                <a:spcPts val="0"/>
              </a:spcAft>
              <a:buClr>
                <a:srgbClr val="000000"/>
              </a:buClr>
              <a:buSzPts val="1200"/>
              <a:buFont typeface="Calibri"/>
              <a:buChar char="•"/>
            </a:pPr>
            <a:r>
              <a:rPr lang="en-US" sz="1200" b="0" i="0" u="none" strike="noStrike" cap="none">
                <a:solidFill>
                  <a:srgbClr val="000000"/>
                </a:solidFill>
                <a:latin typeface="Calibri"/>
                <a:ea typeface="Calibri"/>
                <a:cs typeface="Calibri"/>
                <a:sym typeface="Calibri"/>
              </a:rPr>
              <a:t>Each process uses a local variable key that is initialized to 1.</a:t>
            </a:r>
            <a:endParaRPr/>
          </a:p>
          <a:p>
            <a:pPr marL="419100" marR="0" lvl="1" indent="-76200" algn="l" rtl="0">
              <a:lnSpc>
                <a:spcPct val="100000"/>
              </a:lnSpc>
              <a:spcBef>
                <a:spcPts val="400"/>
              </a:spcBef>
              <a:spcAft>
                <a:spcPts val="0"/>
              </a:spcAft>
              <a:buClr>
                <a:srgbClr val="000000"/>
              </a:buClr>
              <a:buSzPts val="1200"/>
              <a:buFont typeface="Calibri"/>
              <a:buChar char="•"/>
            </a:pPr>
            <a:r>
              <a:rPr lang="en-US" sz="1200" b="0" i="0" u="none" strike="noStrike" cap="none">
                <a:solidFill>
                  <a:srgbClr val="000000"/>
                </a:solidFill>
                <a:latin typeface="Calibri"/>
                <a:ea typeface="Calibri"/>
                <a:cs typeface="Calibri"/>
                <a:sym typeface="Calibri"/>
              </a:rPr>
              <a:t>The only process that may enter its critical section is one that finds bolt equal to 0. </a:t>
            </a:r>
            <a:endParaRPr/>
          </a:p>
          <a:p>
            <a:pPr marL="419100" marR="0" lvl="1" indent="-76200" algn="l" rtl="0">
              <a:lnSpc>
                <a:spcPct val="100000"/>
              </a:lnSpc>
              <a:spcBef>
                <a:spcPts val="400"/>
              </a:spcBef>
              <a:spcAft>
                <a:spcPts val="0"/>
              </a:spcAft>
              <a:buClr>
                <a:srgbClr val="000000"/>
              </a:buClr>
              <a:buSzPts val="1200"/>
              <a:buFont typeface="Calibri"/>
              <a:buChar char="•"/>
            </a:pPr>
            <a:r>
              <a:rPr lang="en-US" sz="1200" b="0" i="0" u="none" strike="noStrike" cap="none">
                <a:solidFill>
                  <a:srgbClr val="000000"/>
                </a:solidFill>
                <a:latin typeface="Calibri"/>
                <a:ea typeface="Calibri"/>
                <a:cs typeface="Calibri"/>
                <a:sym typeface="Calibri"/>
              </a:rPr>
              <a:t>It excludes all other processes from the critical section by setting bolt to 1.</a:t>
            </a:r>
            <a:endParaRPr/>
          </a:p>
          <a:p>
            <a:pPr marL="419100" marR="0" lvl="1" indent="-76200" algn="l" rtl="0">
              <a:lnSpc>
                <a:spcPct val="100000"/>
              </a:lnSpc>
              <a:spcBef>
                <a:spcPts val="400"/>
              </a:spcBef>
              <a:spcAft>
                <a:spcPts val="0"/>
              </a:spcAft>
              <a:buClr>
                <a:srgbClr val="000000"/>
              </a:buClr>
              <a:buSzPts val="1200"/>
              <a:buFont typeface="Calibri"/>
              <a:buChar char="•"/>
            </a:pPr>
            <a:r>
              <a:rPr lang="en-US" sz="1200" b="0" i="0" u="none" strike="noStrike" cap="none">
                <a:solidFill>
                  <a:srgbClr val="000000"/>
                </a:solidFill>
                <a:latin typeface="Calibri"/>
                <a:ea typeface="Calibri"/>
                <a:cs typeface="Calibri"/>
                <a:sym typeface="Calibri"/>
              </a:rPr>
              <a:t>When a process leaves its critical section, it resets bolt to 0, allowing another process to gain access to its critical section.</a:t>
            </a:r>
            <a:endParaRPr/>
          </a:p>
        </p:txBody>
      </p:sp>
      <p:sp>
        <p:nvSpPr>
          <p:cNvPr id="1598" name="Google Shape;1598;p136: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a:solidFill>
                  <a:srgbClr val="000000"/>
                </a:solidFill>
                <a:latin typeface="Verdana"/>
                <a:ea typeface="Verdana"/>
                <a:cs typeface="Verdana"/>
                <a:sym typeface="Verdana"/>
              </a:rPr>
              <a:pPr marL="0" marR="0" lvl="0" indent="0" algn="r" rtl="0">
                <a:lnSpc>
                  <a:spcPct val="100000"/>
                </a:lnSpc>
                <a:spcBef>
                  <a:spcPts val="0"/>
                </a:spcBef>
                <a:spcAft>
                  <a:spcPts val="0"/>
                </a:spcAft>
                <a:buClr>
                  <a:srgbClr val="000000"/>
                </a:buClr>
                <a:buSzPts val="1200"/>
                <a:buFont typeface="Verdana"/>
                <a:buNone/>
              </a:pPr>
              <a:t>94</a:t>
            </a:fld>
            <a:endParaRPr/>
          </a:p>
        </p:txBody>
      </p:sp>
      <p:sp>
        <p:nvSpPr>
          <p:cNvPr id="1599" name="Google Shape;1599;p13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4"/>
        <p:cNvGrpSpPr/>
        <p:nvPr/>
      </p:nvGrpSpPr>
      <p:grpSpPr>
        <a:xfrm>
          <a:off x="0" y="0"/>
          <a:ext cx="0" cy="0"/>
          <a:chOff x="0" y="0"/>
          <a:chExt cx="0" cy="0"/>
        </a:xfrm>
      </p:grpSpPr>
      <p:sp>
        <p:nvSpPr>
          <p:cNvPr id="1605" name="Google Shape;1605;p137:notes"/>
          <p:cNvSpPr txBox="1"/>
          <p:nvPr/>
        </p:nvSpPr>
        <p:spPr>
          <a:xfrm>
            <a:off x="688975" y="4414837"/>
            <a:ext cx="5505450" cy="418306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The use of a special machine instruction to enforce mutual exclusion has a number of advantages:</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 It is applicable to any number of processes on either a single processor or multiple processors sharing main memory.</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 It is simple and therefore easy to verify.</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 It can be used to support multiple critical sections; each critical section can be defined by its own variable.</a:t>
            </a:r>
            <a:endParaRPr/>
          </a:p>
        </p:txBody>
      </p:sp>
      <p:sp>
        <p:nvSpPr>
          <p:cNvPr id="1606" name="Google Shape;1606;p137: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l"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l" rtl="0">
                <a:lnSpc>
                  <a:spcPct val="100000"/>
                </a:lnSpc>
                <a:spcBef>
                  <a:spcPts val="0"/>
                </a:spcBef>
                <a:spcAft>
                  <a:spcPts val="0"/>
                </a:spcAft>
                <a:buClr>
                  <a:srgbClr val="000000"/>
                </a:buClr>
                <a:buSzPts val="1200"/>
                <a:buFont typeface="Calibri"/>
                <a:buNone/>
              </a:pPr>
              <a:t>95</a:t>
            </a:fld>
            <a:endParaRPr/>
          </a:p>
        </p:txBody>
      </p:sp>
      <p:sp>
        <p:nvSpPr>
          <p:cNvPr id="1607" name="Google Shape;1607;p13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08" name="Google Shape;1608;p137:notes"/>
          <p:cNvSpPr>
            <a:spLocks noGrp="1" noRot="1" noChangeAspect="1"/>
          </p:cNvSpPr>
          <p:nvPr>
            <p:ph type="sldImg" idx="2"/>
          </p:nvPr>
        </p:nvSpPr>
        <p:spPr>
          <a:xfrm>
            <a:off x="1073150" y="688975"/>
            <a:ext cx="4633912"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6"/>
        <p:cNvGrpSpPr/>
        <p:nvPr/>
      </p:nvGrpSpPr>
      <p:grpSpPr>
        <a:xfrm>
          <a:off x="0" y="0"/>
          <a:ext cx="0" cy="0"/>
          <a:chOff x="0" y="0"/>
          <a:chExt cx="0" cy="0"/>
        </a:xfrm>
      </p:grpSpPr>
      <p:sp>
        <p:nvSpPr>
          <p:cNvPr id="1617" name="Google Shape;1617;p138:notes"/>
          <p:cNvSpPr txBox="1"/>
          <p:nvPr/>
        </p:nvSpPr>
        <p:spPr>
          <a:xfrm>
            <a:off x="688975" y="4414837"/>
            <a:ext cx="5505450" cy="418306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There are some serious disadvantages:</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 </a:t>
            </a:r>
            <a:r>
              <a:rPr lang="en-US" sz="1200" b="1" i="0" u="none">
                <a:solidFill>
                  <a:srgbClr val="000000"/>
                </a:solidFill>
                <a:latin typeface="Calibri"/>
                <a:ea typeface="Calibri"/>
                <a:cs typeface="Calibri"/>
                <a:sym typeface="Calibri"/>
              </a:rPr>
              <a:t>Busy waiting is employed: </a:t>
            </a:r>
            <a:r>
              <a:rPr lang="en-US" sz="1200" b="0" i="0" u="none">
                <a:solidFill>
                  <a:srgbClr val="000000"/>
                </a:solidFill>
                <a:latin typeface="Calibri"/>
                <a:ea typeface="Calibri"/>
                <a:cs typeface="Calibri"/>
                <a:sym typeface="Calibri"/>
              </a:rPr>
              <a:t>Thus, while a process is waiting for access to a critical section, it continues to consume processor time.</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76200" algn="l" rtl="0">
              <a:lnSpc>
                <a:spcPct val="100000"/>
              </a:lnSpc>
              <a:spcBef>
                <a:spcPts val="400"/>
              </a:spcBef>
              <a:spcAft>
                <a:spcPts val="0"/>
              </a:spcAft>
              <a:buClr>
                <a:srgbClr val="000000"/>
              </a:buClr>
              <a:buSzPts val="1200"/>
              <a:buFont typeface="Arial"/>
              <a:buChar char="•"/>
            </a:pPr>
            <a:r>
              <a:rPr lang="en-US" sz="1200" b="1" i="0" u="none">
                <a:solidFill>
                  <a:srgbClr val="000000"/>
                </a:solidFill>
                <a:latin typeface="Calibri"/>
                <a:ea typeface="Calibri"/>
                <a:cs typeface="Calibri"/>
                <a:sym typeface="Calibri"/>
              </a:rPr>
              <a:t>Starvation is possible: </a:t>
            </a:r>
            <a:r>
              <a:rPr lang="en-US" sz="1200" b="0" i="0" u="none">
                <a:solidFill>
                  <a:srgbClr val="000000"/>
                </a:solidFill>
                <a:latin typeface="Calibri"/>
                <a:ea typeface="Calibri"/>
                <a:cs typeface="Calibri"/>
                <a:sym typeface="Calibri"/>
              </a:rPr>
              <a:t>When a process leaves a critical section and more than one process is waiting, the selection of a waiting process is arbitrary. Thus, some process could indefinitely be denied access.</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 </a:t>
            </a:r>
            <a:r>
              <a:rPr lang="en-US" sz="1200" b="1" i="0" u="none">
                <a:solidFill>
                  <a:srgbClr val="000000"/>
                </a:solidFill>
                <a:latin typeface="Calibri"/>
                <a:ea typeface="Calibri"/>
                <a:cs typeface="Calibri"/>
                <a:sym typeface="Calibri"/>
              </a:rPr>
              <a:t>Deadlock is possible: </a:t>
            </a:r>
            <a:r>
              <a:rPr lang="en-US" sz="1200" b="0" i="0" u="none">
                <a:solidFill>
                  <a:srgbClr val="000000"/>
                </a:solidFill>
                <a:latin typeface="Calibri"/>
                <a:ea typeface="Calibri"/>
                <a:cs typeface="Calibri"/>
                <a:sym typeface="Calibri"/>
              </a:rPr>
              <a:t>Consider the following scenario on a single-processor system. Process P1 executes the special instruction (e.g., compare &amp; swap, exchange ) and enters its critical section. P1 is then interrupted to give the processor to P2, which has higher priority. If P2 now attempts to use the same resource as P1, it will be denied access because of the mutual exclusion mechanism. Thus, it will go into a busy waiting loop. However, P1 will never be dispatched because it is of lower priority than another ready process, P2. </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Because of the drawbacks of both the software and hardware solutions just outlined, we need to look for other mechanisms.</a:t>
            </a:r>
            <a:endParaRPr/>
          </a:p>
        </p:txBody>
      </p:sp>
      <p:sp>
        <p:nvSpPr>
          <p:cNvPr id="1618" name="Google Shape;1618;p138: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l"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l" rtl="0">
                <a:lnSpc>
                  <a:spcPct val="100000"/>
                </a:lnSpc>
                <a:spcBef>
                  <a:spcPts val="0"/>
                </a:spcBef>
                <a:spcAft>
                  <a:spcPts val="0"/>
                </a:spcAft>
                <a:buClr>
                  <a:srgbClr val="000000"/>
                </a:buClr>
                <a:buSzPts val="1200"/>
                <a:buFont typeface="Calibri"/>
                <a:buNone/>
              </a:pPr>
              <a:t>96</a:t>
            </a:fld>
            <a:endParaRPr/>
          </a:p>
        </p:txBody>
      </p:sp>
      <p:sp>
        <p:nvSpPr>
          <p:cNvPr id="1619" name="Google Shape;1619;p13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20" name="Google Shape;1620;p138:notes"/>
          <p:cNvSpPr>
            <a:spLocks noGrp="1" noRot="1" noChangeAspect="1"/>
          </p:cNvSpPr>
          <p:nvPr>
            <p:ph type="sldImg" idx="2"/>
          </p:nvPr>
        </p:nvSpPr>
        <p:spPr>
          <a:xfrm>
            <a:off x="1073150" y="688975"/>
            <a:ext cx="4633912"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p139: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97</a:t>
            </a:fld>
            <a:endParaRPr/>
          </a:p>
        </p:txBody>
      </p:sp>
      <p:sp>
        <p:nvSpPr>
          <p:cNvPr id="1630" name="Google Shape;1630;p139: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97</a:t>
            </a:fld>
            <a:endParaRPr/>
          </a:p>
        </p:txBody>
      </p:sp>
      <p:sp>
        <p:nvSpPr>
          <p:cNvPr id="1631" name="Google Shape;1631;p139: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97</a:t>
            </a:fld>
            <a:endParaRPr/>
          </a:p>
        </p:txBody>
      </p:sp>
      <p:sp>
        <p:nvSpPr>
          <p:cNvPr id="1632" name="Google Shape;1632;p139: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a:solidFill>
                  <a:srgbClr val="000000"/>
                </a:solidFill>
                <a:latin typeface="Verdana"/>
                <a:ea typeface="Verdana"/>
                <a:cs typeface="Verdana"/>
                <a:sym typeface="Verdana"/>
              </a:rPr>
              <a:pPr marL="0" marR="0" lvl="0" indent="0" algn="r" rtl="0">
                <a:lnSpc>
                  <a:spcPct val="100000"/>
                </a:lnSpc>
                <a:spcBef>
                  <a:spcPts val="0"/>
                </a:spcBef>
                <a:spcAft>
                  <a:spcPts val="0"/>
                </a:spcAft>
                <a:buClr>
                  <a:srgbClr val="000000"/>
                </a:buClr>
                <a:buSzPts val="1200"/>
                <a:buFont typeface="Verdana"/>
                <a:buNone/>
              </a:pPr>
              <a:t>97</a:t>
            </a:fld>
            <a:endParaRPr/>
          </a:p>
        </p:txBody>
      </p:sp>
      <p:sp>
        <p:nvSpPr>
          <p:cNvPr id="1633" name="Google Shape;1633;p139:notes"/>
          <p:cNvSpPr>
            <a:spLocks noGrp="1" noRot="1" noChangeAspect="1"/>
          </p:cNvSpPr>
          <p:nvPr>
            <p:ph type="sldImg" idx="2"/>
          </p:nvPr>
        </p:nvSpPr>
        <p:spPr>
          <a:xfrm>
            <a:off x="1100137" y="677862"/>
            <a:ext cx="4598987" cy="34496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34" name="Google Shape;1634;p139:notes"/>
          <p:cNvSpPr/>
          <p:nvPr/>
        </p:nvSpPr>
        <p:spPr>
          <a:xfrm>
            <a:off x="896937" y="4356100"/>
            <a:ext cx="5078412" cy="41243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635" name="Google Shape;1635;p139: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0"/>
        <p:cNvGrpSpPr/>
        <p:nvPr/>
      </p:nvGrpSpPr>
      <p:grpSpPr>
        <a:xfrm>
          <a:off x="0" y="0"/>
          <a:ext cx="0" cy="0"/>
          <a:chOff x="0" y="0"/>
          <a:chExt cx="0" cy="0"/>
        </a:xfrm>
      </p:grpSpPr>
      <p:sp>
        <p:nvSpPr>
          <p:cNvPr id="1641" name="Google Shape;1641;p140:notes"/>
          <p:cNvSpPr txBox="1"/>
          <p:nvPr/>
        </p:nvSpPr>
        <p:spPr>
          <a:xfrm>
            <a:off x="688975" y="4414837"/>
            <a:ext cx="5505450" cy="418306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We now turn to OS and programming language mechanisms that are used to provide concurrency. Table 5.3 summarizes mechanisms in common use. We begin, in this section, with semaphores. The next two sections discuss monitors and message passing.</a:t>
            </a:r>
            <a:endParaRPr/>
          </a:p>
        </p:txBody>
      </p:sp>
      <p:sp>
        <p:nvSpPr>
          <p:cNvPr id="1642" name="Google Shape;1642;p140: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l"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l" rtl="0">
                <a:lnSpc>
                  <a:spcPct val="100000"/>
                </a:lnSpc>
                <a:spcBef>
                  <a:spcPts val="0"/>
                </a:spcBef>
                <a:spcAft>
                  <a:spcPts val="0"/>
                </a:spcAft>
                <a:buClr>
                  <a:srgbClr val="000000"/>
                </a:buClr>
                <a:buSzPts val="1200"/>
                <a:buFont typeface="Calibri"/>
                <a:buNone/>
              </a:pPr>
              <a:t>98</a:t>
            </a:fld>
            <a:endParaRPr/>
          </a:p>
        </p:txBody>
      </p:sp>
      <p:sp>
        <p:nvSpPr>
          <p:cNvPr id="1643" name="Google Shape;1643;p14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44" name="Google Shape;1644;p140:notes"/>
          <p:cNvSpPr>
            <a:spLocks noGrp="1" noRot="1" noChangeAspect="1"/>
          </p:cNvSpPr>
          <p:nvPr>
            <p:ph type="sldImg" idx="2"/>
          </p:nvPr>
        </p:nvSpPr>
        <p:spPr>
          <a:xfrm>
            <a:off x="1073150" y="688975"/>
            <a:ext cx="4633912"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0"/>
        <p:cNvGrpSpPr/>
        <p:nvPr/>
      </p:nvGrpSpPr>
      <p:grpSpPr>
        <a:xfrm>
          <a:off x="0" y="0"/>
          <a:ext cx="0" cy="0"/>
          <a:chOff x="0" y="0"/>
          <a:chExt cx="0" cy="0"/>
        </a:xfrm>
      </p:grpSpPr>
      <p:sp>
        <p:nvSpPr>
          <p:cNvPr id="1651" name="Google Shape;1651;p141: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99</a:t>
            </a:fld>
            <a:endParaRPr/>
          </a:p>
        </p:txBody>
      </p:sp>
      <p:sp>
        <p:nvSpPr>
          <p:cNvPr id="1652" name="Google Shape;1652;p141: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99</a:t>
            </a:fld>
            <a:endParaRPr/>
          </a:p>
        </p:txBody>
      </p:sp>
      <p:sp>
        <p:nvSpPr>
          <p:cNvPr id="1653" name="Google Shape;1653;p141: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99</a:t>
            </a:fld>
            <a:endParaRPr/>
          </a:p>
        </p:txBody>
      </p:sp>
      <p:sp>
        <p:nvSpPr>
          <p:cNvPr id="1654" name="Google Shape;1654;p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55" name="Google Shape;1655;p141: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656" name="Google Shape;1656;p14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2"/>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a:solidFill>
                  <a:srgbClr val="FFFFFF"/>
                </a:solidFill>
                <a:latin typeface="Verdana"/>
                <a:ea typeface="Verdana"/>
                <a:cs typeface="Verdana"/>
                <a:sym typeface="Verdana"/>
              </a:defRPr>
            </a:lvl1pPr>
            <a:lvl2pPr marR="0" lvl="1"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2pPr>
            <a:lvl3pPr marR="0" lvl="2"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3pPr>
            <a:lvl4pPr marR="0" lvl="3"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4pPr>
            <a:lvl5pPr marR="0" lvl="4"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5pPr>
            <a:lvl6pPr marR="0" lvl="5"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6pPr>
            <a:lvl7pPr marR="0" lvl="6"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7pPr>
            <a:lvl8pPr marR="0" lvl="7"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8pPr>
            <a:lvl9pPr marR="0" lvl="8"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9pPr>
          </a:lstStyle>
          <a:p>
            <a:endParaRPr/>
          </a:p>
        </p:txBody>
      </p:sp>
      <p:sp>
        <p:nvSpPr>
          <p:cNvPr id="46" name="Google Shape;46;p2"/>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a:solidFill>
                  <a:srgbClr val="FFFFFF"/>
                </a:solidFill>
                <a:latin typeface="Verdana"/>
                <a:ea typeface="Verdana"/>
                <a:cs typeface="Verdana"/>
                <a:sym typeface="Verdana"/>
              </a:defRPr>
            </a:lvl1pPr>
            <a:lvl2pPr marR="0" lvl="1"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2pPr>
            <a:lvl3pPr marR="0" lvl="2"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3pPr>
            <a:lvl4pPr marR="0" lvl="3"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4pPr>
            <a:lvl5pPr marR="0" lvl="4"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5pPr>
            <a:lvl6pPr marR="0" lvl="5"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6pPr>
            <a:lvl7pPr marR="0" lvl="6"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7pPr>
            <a:lvl8pPr marR="0" lvl="7"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8pPr>
            <a:lvl9pPr marR="0" lvl="8"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9pPr>
          </a:lstStyle>
          <a:p>
            <a:endParaRPr/>
          </a:p>
        </p:txBody>
      </p:sp>
      <p:sp>
        <p:nvSpPr>
          <p:cNvPr id="47" name="Google Shape;47;p2"/>
          <p:cNvSpPr txBox="1">
            <a:spLocks noGrp="1"/>
          </p:cNvSpPr>
          <p:nvPr>
            <p:ph type="sldNum" idx="12"/>
          </p:nvPr>
        </p:nvSpPr>
        <p:spPr>
          <a:xfrm>
            <a:off x="6553200" y="6203950"/>
            <a:ext cx="2089150" cy="452437"/>
          </a:xfrm>
          <a:prstGeom prst="rect">
            <a:avLst/>
          </a:prstGeom>
          <a:noFill/>
          <a:ln>
            <a:noFill/>
          </a:ln>
        </p:spPr>
        <p:txBody>
          <a:bodyPr spcFirstLastPara="1" wrap="square" lIns="90000" tIns="46800" rIns="90000" bIns="46800" anchor="b" anchorCtr="0">
            <a:noAutofit/>
          </a:bodyPr>
          <a:lstStyle>
            <a:lvl1pPr marL="0" lvl="0" indent="0" algn="l">
              <a:lnSpc>
                <a:spcPct val="100000"/>
              </a:lnSpc>
              <a:spcBef>
                <a:spcPts val="0"/>
              </a:spcBef>
              <a:spcAft>
                <a:spcPts val="0"/>
              </a:spcAft>
              <a:buNone/>
              <a:defRPr>
                <a:solidFill>
                  <a:srgbClr val="FFFFFF"/>
                </a:solidFill>
              </a:defRPr>
            </a:lvl1pPr>
            <a:lvl2pPr marL="0" lvl="1" indent="0" algn="l">
              <a:lnSpc>
                <a:spcPct val="100000"/>
              </a:lnSpc>
              <a:spcBef>
                <a:spcPts val="0"/>
              </a:spcBef>
              <a:spcAft>
                <a:spcPts val="0"/>
              </a:spcAft>
              <a:buNone/>
              <a:defRPr>
                <a:solidFill>
                  <a:srgbClr val="FFFFFF"/>
                </a:solidFill>
              </a:defRPr>
            </a:lvl2pPr>
            <a:lvl3pPr marL="0" lvl="2" indent="0" algn="l">
              <a:lnSpc>
                <a:spcPct val="100000"/>
              </a:lnSpc>
              <a:spcBef>
                <a:spcPts val="0"/>
              </a:spcBef>
              <a:spcAft>
                <a:spcPts val="0"/>
              </a:spcAft>
              <a:buNone/>
              <a:defRPr>
                <a:solidFill>
                  <a:srgbClr val="FFFFFF"/>
                </a:solidFill>
              </a:defRPr>
            </a:lvl3pPr>
            <a:lvl4pPr marL="0" lvl="3" indent="0" algn="l">
              <a:lnSpc>
                <a:spcPct val="100000"/>
              </a:lnSpc>
              <a:spcBef>
                <a:spcPts val="0"/>
              </a:spcBef>
              <a:spcAft>
                <a:spcPts val="0"/>
              </a:spcAft>
              <a:buNone/>
              <a:defRPr>
                <a:solidFill>
                  <a:srgbClr val="FFFFFF"/>
                </a:solidFill>
              </a:defRPr>
            </a:lvl4pPr>
            <a:lvl5pPr marL="0" lvl="4" indent="0" algn="l">
              <a:lnSpc>
                <a:spcPct val="100000"/>
              </a:lnSpc>
              <a:spcBef>
                <a:spcPts val="0"/>
              </a:spcBef>
              <a:spcAft>
                <a:spcPts val="0"/>
              </a:spcAft>
              <a:buNone/>
              <a:defRPr>
                <a:solidFill>
                  <a:srgbClr val="FFFFFF"/>
                </a:solidFill>
              </a:defRPr>
            </a:lvl5pPr>
            <a:lvl6pPr marL="0" lvl="5" indent="0" algn="l">
              <a:lnSpc>
                <a:spcPct val="100000"/>
              </a:lnSpc>
              <a:spcBef>
                <a:spcPts val="0"/>
              </a:spcBef>
              <a:spcAft>
                <a:spcPts val="0"/>
              </a:spcAft>
              <a:buNone/>
              <a:defRPr>
                <a:solidFill>
                  <a:srgbClr val="FFFFFF"/>
                </a:solidFill>
              </a:defRPr>
            </a:lvl6pPr>
            <a:lvl7pPr marL="0" lvl="6" indent="0" algn="l">
              <a:lnSpc>
                <a:spcPct val="100000"/>
              </a:lnSpc>
              <a:spcBef>
                <a:spcPts val="0"/>
              </a:spcBef>
              <a:spcAft>
                <a:spcPts val="0"/>
              </a:spcAft>
              <a:buNone/>
              <a:defRPr>
                <a:solidFill>
                  <a:srgbClr val="FFFFFF"/>
                </a:solidFill>
              </a:defRPr>
            </a:lvl7pPr>
            <a:lvl8pPr marL="0" lvl="7" indent="0" algn="l">
              <a:lnSpc>
                <a:spcPct val="100000"/>
              </a:lnSpc>
              <a:spcBef>
                <a:spcPts val="0"/>
              </a:spcBef>
              <a:spcAft>
                <a:spcPts val="0"/>
              </a:spcAft>
              <a:buNone/>
              <a:defRPr>
                <a:solidFill>
                  <a:srgbClr val="FFFFFF"/>
                </a:solidFill>
              </a:defRPr>
            </a:lvl8pPr>
            <a:lvl9pPr marL="0" lvl="8" indent="0" algn="l">
              <a:lnSpc>
                <a:spcPct val="100000"/>
              </a:lnSpc>
              <a:spcBef>
                <a:spcPts val="0"/>
              </a:spcBef>
              <a:spcAft>
                <a:spcPts val="0"/>
              </a:spcAft>
              <a:buNone/>
              <a:defRPr>
                <a:solidFill>
                  <a:srgbClr val="FFFFFF"/>
                </a:solidFil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
        <p:cNvGrpSpPr/>
        <p:nvPr/>
      </p:nvGrpSpPr>
      <p:grpSpPr>
        <a:xfrm>
          <a:off x="0" y="0"/>
          <a:ext cx="0" cy="0"/>
          <a:chOff x="0" y="0"/>
          <a:chExt cx="0" cy="0"/>
        </a:xfrm>
      </p:grpSpPr>
      <p:sp>
        <p:nvSpPr>
          <p:cNvPr id="39" name="Google Shape;39;p1"/>
          <p:cNvSpPr txBox="1">
            <a:spLocks noGrp="1"/>
          </p:cNvSpPr>
          <p:nvPr>
            <p:ph type="title"/>
          </p:nvPr>
        </p:nvSpPr>
        <p:spPr>
          <a:xfrm>
            <a:off x="487362" y="336550"/>
            <a:ext cx="8185150" cy="452437"/>
          </a:xfrm>
          <a:prstGeom prst="rect">
            <a:avLst/>
          </a:prstGeom>
          <a:noFill/>
          <a:ln>
            <a:noFill/>
          </a:ln>
        </p:spPr>
        <p:txBody>
          <a:bodyPr spcFirstLastPara="1" wrap="square" lIns="90000" tIns="46800" rIns="90000" bIns="46800" anchor="t" anchorCtr="0">
            <a:noAutofit/>
          </a:bodyPr>
          <a:lstStyle>
            <a:lvl1pPr marR="0" lvl="0"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1pPr>
            <a:lvl2pPr marR="0" lvl="1"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2pPr>
            <a:lvl3pPr marR="0" lvl="2"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3pPr>
            <a:lvl4pPr marR="0" lvl="3"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4pPr>
            <a:lvl5pPr marR="0" lvl="4"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5pPr>
            <a:lvl6pPr marR="0" lvl="5"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6pPr>
            <a:lvl7pPr marR="0" lvl="6"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7pPr>
            <a:lvl8pPr marR="0" lvl="7"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8pPr>
            <a:lvl9pPr marR="0" lvl="8"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9pPr>
          </a:lstStyle>
          <a:p>
            <a:endParaRPr/>
          </a:p>
        </p:txBody>
      </p:sp>
      <p:sp>
        <p:nvSpPr>
          <p:cNvPr id="40" name="Google Shape;40;p1"/>
          <p:cNvSpPr txBox="1">
            <a:spLocks noGrp="1"/>
          </p:cNvSpPr>
          <p:nvPr>
            <p:ph type="body" idx="1"/>
          </p:nvPr>
        </p:nvSpPr>
        <p:spPr>
          <a:xfrm>
            <a:off x="485775" y="844550"/>
            <a:ext cx="8185150" cy="5299075"/>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400"/>
              </a:spcBef>
              <a:spcAft>
                <a:spcPts val="0"/>
              </a:spcAft>
              <a:buSzPts val="1400"/>
              <a:buNone/>
              <a:defRPr sz="3200" b="0" i="0" u="none" strike="noStrike" cap="none">
                <a:solidFill>
                  <a:srgbClr val="000000"/>
                </a:solidFill>
                <a:latin typeface="Arial"/>
                <a:ea typeface="Arial"/>
                <a:cs typeface="Arial"/>
                <a:sym typeface="Arial"/>
              </a:defRPr>
            </a:lvl1pPr>
            <a:lvl2pPr marL="914400" marR="0" lvl="1" indent="-228600" algn="l" rtl="0">
              <a:lnSpc>
                <a:spcPct val="100000"/>
              </a:lnSpc>
              <a:spcBef>
                <a:spcPts val="400"/>
              </a:spcBef>
              <a:spcAft>
                <a:spcPts val="0"/>
              </a:spcAft>
              <a:buSzPts val="1400"/>
              <a:buNone/>
              <a:defRPr sz="2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00"/>
              </a:spcBef>
              <a:spcAft>
                <a:spcPts val="0"/>
              </a:spcAft>
              <a:buSzPts val="1400"/>
              <a:buNone/>
              <a:defRPr sz="2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4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4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4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4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41" name="Google Shape;41;p1"/>
          <p:cNvSpPr/>
          <p:nvPr/>
        </p:nvSpPr>
        <p:spPr>
          <a:xfrm>
            <a:off x="3124200" y="6243637"/>
            <a:ext cx="2894012" cy="4603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42" name="Google Shape;42;p1"/>
          <p:cNvSpPr txBox="1">
            <a:spLocks noGrp="1"/>
          </p:cNvSpPr>
          <p:nvPr>
            <p:ph type="sldNum" idx="12"/>
          </p:nvPr>
        </p:nvSpPr>
        <p:spPr>
          <a:xfrm>
            <a:off x="6553200" y="6203950"/>
            <a:ext cx="2089150" cy="452437"/>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1pPr>
            <a:lvl2pPr marL="0" marR="0" lvl="1"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2pPr>
            <a:lvl3pPr marL="0" marR="0" lvl="2"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3pPr>
            <a:lvl4pPr marL="0" marR="0" lvl="3"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4pPr>
            <a:lvl5pPr marL="0" marR="0" lvl="4"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5pPr>
            <a:lvl6pPr marL="0" marR="0" lvl="5"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6pPr>
            <a:lvl7pPr marL="0" marR="0" lvl="6"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7pPr>
            <a:lvl8pPr marL="0" marR="0" lvl="7"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8pPr>
            <a:lvl9pPr marL="0" marR="0" lvl="8"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cxnSp>
        <p:nvCxnSpPr>
          <p:cNvPr id="43" name="Google Shape;43;p1"/>
          <p:cNvCxnSpPr/>
          <p:nvPr/>
        </p:nvCxnSpPr>
        <p:spPr>
          <a:xfrm>
            <a:off x="457200" y="6172200"/>
            <a:ext cx="8229600" cy="1587"/>
          </a:xfrm>
          <a:prstGeom prst="straightConnector1">
            <a:avLst/>
          </a:prstGeom>
          <a:noFill/>
          <a:ln w="19075" cap="sq" cmpd="sng">
            <a:solidFill>
              <a:srgbClr val="CC9900"/>
            </a:solidFill>
            <a:prstDash val="solid"/>
            <a:miter lim="800000"/>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4.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9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98.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
        <p:cNvGrpSpPr/>
        <p:nvPr/>
      </p:nvGrpSpPr>
      <p:grpSpPr>
        <a:xfrm>
          <a:off x="0" y="0"/>
          <a:ext cx="0" cy="0"/>
          <a:chOff x="0" y="0"/>
          <a:chExt cx="0" cy="0"/>
        </a:xfrm>
      </p:grpSpPr>
      <p:sp>
        <p:nvSpPr>
          <p:cNvPr id="58" name="Google Shape;58;p3"/>
          <p:cNvSpPr txBox="1"/>
          <p:nvPr/>
        </p:nvSpPr>
        <p:spPr>
          <a:xfrm>
            <a:off x="685800" y="1127125"/>
            <a:ext cx="7772400" cy="2127250"/>
          </a:xfrm>
          <a:prstGeom prst="rect">
            <a:avLst/>
          </a:prstGeom>
          <a:noFill/>
          <a:ln>
            <a:noFill/>
          </a:ln>
        </p:spPr>
        <p:txBody>
          <a:bodyPr spcFirstLastPara="1" wrap="square" lIns="90000" tIns="46800" rIns="90000" bIns="46800" anchor="b" anchorCtr="0">
            <a:noAutofit/>
          </a:bodyPr>
          <a:lstStyle/>
          <a:p>
            <a:pPr marL="0" marR="0" lvl="0" indent="0" algn="ctr" rtl="0">
              <a:lnSpc>
                <a:spcPct val="90000"/>
              </a:lnSpc>
              <a:spcBef>
                <a:spcPts val="0"/>
              </a:spcBef>
              <a:spcAft>
                <a:spcPts val="0"/>
              </a:spcAft>
              <a:buClr>
                <a:srgbClr val="003366"/>
              </a:buClr>
              <a:buSzPts val="4300"/>
              <a:buFont typeface="Arial"/>
              <a:buNone/>
            </a:pPr>
            <a:br>
              <a:rPr lang="en-US" sz="4300" b="1" i="0" u="none" dirty="0">
                <a:solidFill>
                  <a:srgbClr val="003366"/>
                </a:solidFill>
                <a:latin typeface="Arial"/>
                <a:ea typeface="Arial"/>
                <a:cs typeface="Arial"/>
                <a:sym typeface="Arial"/>
              </a:rPr>
            </a:br>
            <a:r>
              <a:rPr lang="en-US" sz="4300" b="1" i="0" u="none" dirty="0">
                <a:solidFill>
                  <a:srgbClr val="003366"/>
                </a:solidFill>
                <a:latin typeface="Arial"/>
                <a:ea typeface="Arial"/>
                <a:cs typeface="Arial"/>
                <a:sym typeface="Arial"/>
              </a:rPr>
              <a:t>  Process Management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1"/>
        <p:cNvGrpSpPr/>
        <p:nvPr/>
      </p:nvGrpSpPr>
      <p:grpSpPr>
        <a:xfrm>
          <a:off x="0" y="0"/>
          <a:ext cx="0" cy="0"/>
          <a:chOff x="0" y="0"/>
          <a:chExt cx="0" cy="0"/>
        </a:xfrm>
      </p:grpSpPr>
      <p:sp>
        <p:nvSpPr>
          <p:cNvPr id="162" name="Google Shape;162;p12"/>
          <p:cNvSpPr txBox="1"/>
          <p:nvPr/>
        </p:nvSpPr>
        <p:spPr>
          <a:xfrm>
            <a:off x="304800" y="457200"/>
            <a:ext cx="8229600" cy="5334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Control Block</a:t>
            </a:r>
            <a:endParaRPr/>
          </a:p>
        </p:txBody>
      </p:sp>
      <p:sp>
        <p:nvSpPr>
          <p:cNvPr id="163" name="Google Shape;163;p12"/>
          <p:cNvSpPr txBox="1"/>
          <p:nvPr/>
        </p:nvSpPr>
        <p:spPr>
          <a:xfrm>
            <a:off x="457200" y="1219200"/>
            <a:ext cx="8229600" cy="5343525"/>
          </a:xfrm>
          <a:prstGeom prst="rect">
            <a:avLst/>
          </a:prstGeom>
          <a:noFill/>
          <a:ln>
            <a:noFill/>
          </a:ln>
        </p:spPr>
        <p:txBody>
          <a:bodyPr spcFirstLastPara="1" wrap="square" lIns="90000" tIns="46800" rIns="90000" bIns="46800" anchor="t" anchorCtr="0">
            <a:noAutofit/>
          </a:bodyPr>
          <a:lstStyle/>
          <a:p>
            <a:pPr marL="298450" marR="0" lvl="0" indent="-298450" algn="just" rtl="0">
              <a:lnSpc>
                <a:spcPct val="100000"/>
              </a:lnSpc>
              <a:spcBef>
                <a:spcPts val="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Contains the process elements</a:t>
            </a:r>
            <a:endParaRPr/>
          </a:p>
          <a:p>
            <a:pPr marL="298450" marR="0" lvl="0" indent="-298450" algn="just" rtl="0">
              <a:lnSpc>
                <a:spcPct val="10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Created and manage by the operating system</a:t>
            </a:r>
            <a:endParaRPr/>
          </a:p>
          <a:p>
            <a:pPr marL="298450" marR="0" lvl="0" indent="-298450" algn="just" rtl="0">
              <a:lnSpc>
                <a:spcPct val="10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The PCB is constructed at process creation.</a:t>
            </a:r>
            <a:endParaRPr/>
          </a:p>
          <a:p>
            <a:pPr marL="298450" marR="0" lvl="0" indent="-298450" algn="just" rtl="0">
              <a:lnSpc>
                <a:spcPct val="10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PCB includes a pointer to be used in lists (queues) of PCBs.</a:t>
            </a:r>
            <a:endParaRPr/>
          </a:p>
          <a:p>
            <a:pPr marL="298450" marR="0" lvl="0" indent="-298450" algn="just" rtl="0">
              <a:lnSpc>
                <a:spcPct val="10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Allows support for multiple processes</a:t>
            </a:r>
            <a:endParaRPr/>
          </a:p>
          <a:p>
            <a:pPr marL="298450" marR="0" lvl="0" indent="-298450" algn="just" rtl="0">
              <a:lnSpc>
                <a:spcPct val="10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The PCB is used to save information about a process when switched out of CPU.</a:t>
            </a:r>
            <a:endParaRPr/>
          </a:p>
          <a:p>
            <a:pPr marL="298450" marR="0" lvl="0" indent="-298450" algn="just" rtl="0">
              <a:lnSpc>
                <a:spcPct val="100000"/>
              </a:lnSpc>
              <a:spcBef>
                <a:spcPts val="500"/>
              </a:spcBef>
              <a:spcAft>
                <a:spcPts val="0"/>
              </a:spcAft>
              <a:buClr>
                <a:srgbClr val="FFFFFF"/>
              </a:buClr>
              <a:buSzPts val="2400"/>
              <a:buFont typeface="Verdana"/>
              <a:buNone/>
            </a:pPr>
            <a:endParaRPr sz="24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67"/>
        <p:cNvGrpSpPr/>
        <p:nvPr/>
      </p:nvGrpSpPr>
      <p:grpSpPr>
        <a:xfrm>
          <a:off x="0" y="0"/>
          <a:ext cx="0" cy="0"/>
          <a:chOff x="0" y="0"/>
          <a:chExt cx="0" cy="0"/>
        </a:xfrm>
      </p:grpSpPr>
      <p:sp>
        <p:nvSpPr>
          <p:cNvPr id="1668" name="Google Shape;1668;p144"/>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800"/>
              <a:buFont typeface="Garamond"/>
              <a:buNone/>
            </a:pPr>
            <a:r>
              <a:rPr lang="en-US" sz="3800" b="0" i="0" u="none">
                <a:solidFill>
                  <a:srgbClr val="006633"/>
                </a:solidFill>
                <a:latin typeface="Garamond"/>
                <a:ea typeface="Garamond"/>
                <a:cs typeface="Garamond"/>
                <a:sym typeface="Garamond"/>
              </a:rPr>
              <a:t>Semaphore</a:t>
            </a:r>
            <a:endParaRPr/>
          </a:p>
        </p:txBody>
      </p:sp>
      <p:sp>
        <p:nvSpPr>
          <p:cNvPr id="1669" name="Google Shape;1669;p144"/>
          <p:cNvSpPr txBox="1"/>
          <p:nvPr/>
        </p:nvSpPr>
        <p:spPr>
          <a:xfrm>
            <a:off x="304800" y="1219200"/>
            <a:ext cx="8229600" cy="45307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Semaphores: Introduced by Dijkstra in 1960s</a:t>
            </a:r>
            <a:endParaRPr/>
          </a:p>
          <a:p>
            <a:pPr marL="298450" marR="0" lvl="0" indent="-298450" algn="l" rtl="0">
              <a:lnSpc>
                <a:spcPct val="100000"/>
              </a:lnSpc>
              <a:spcBef>
                <a:spcPts val="70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Principle: Two or more processes can cooperate by means of simple signal.</a:t>
            </a:r>
            <a:endParaRPr/>
          </a:p>
          <a:p>
            <a:pPr marL="298450" marR="0" lvl="0" indent="-298450" algn="l" rtl="0">
              <a:lnSpc>
                <a:spcPct val="100000"/>
              </a:lnSpc>
              <a:spcBef>
                <a:spcPts val="70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Semaphores have two purposes</a:t>
            </a:r>
            <a:endParaRPr/>
          </a:p>
          <a:p>
            <a:pPr marL="625475" marR="0" lvl="1" indent="-325437" algn="l" rtl="0">
              <a:lnSpc>
                <a:spcPct val="100000"/>
              </a:lnSpc>
              <a:spcBef>
                <a:spcPts val="600"/>
              </a:spcBef>
              <a:spcAft>
                <a:spcPts val="0"/>
              </a:spcAft>
              <a:buClr>
                <a:srgbClr val="3B812F"/>
              </a:buClr>
              <a:buSzPts val="2600"/>
              <a:buFont typeface="Noto Sans Symbols"/>
              <a:buChar char="❑"/>
            </a:pPr>
            <a:r>
              <a:rPr lang="en-US" sz="2600" b="0" i="0" u="none" strike="noStrike" cap="none">
                <a:solidFill>
                  <a:srgbClr val="000000"/>
                </a:solidFill>
                <a:latin typeface="Arial"/>
                <a:ea typeface="Arial"/>
                <a:cs typeface="Arial"/>
                <a:sym typeface="Arial"/>
              </a:rPr>
              <a:t>Mutex: Ensure threads don’t access critical section at same time</a:t>
            </a:r>
            <a:endParaRPr/>
          </a:p>
          <a:p>
            <a:pPr marL="625475" marR="0" lvl="1" indent="-325437" algn="l" rtl="0">
              <a:lnSpc>
                <a:spcPct val="100000"/>
              </a:lnSpc>
              <a:spcBef>
                <a:spcPts val="600"/>
              </a:spcBef>
              <a:spcAft>
                <a:spcPts val="0"/>
              </a:spcAft>
              <a:buClr>
                <a:srgbClr val="3B812F"/>
              </a:buClr>
              <a:buSzPts val="2600"/>
              <a:buFont typeface="Noto Sans Symbols"/>
              <a:buChar char="❑"/>
            </a:pPr>
            <a:r>
              <a:rPr lang="en-US" sz="2600" b="0" i="0" u="none" strike="noStrike" cap="none">
                <a:solidFill>
                  <a:srgbClr val="000000"/>
                </a:solidFill>
                <a:latin typeface="Arial"/>
                <a:ea typeface="Arial"/>
                <a:cs typeface="Arial"/>
                <a:sym typeface="Arial"/>
              </a:rPr>
              <a:t>Scheduling constraints: Ensure threads execute in specific order</a:t>
            </a:r>
            <a:endParaRPr/>
          </a:p>
          <a:p>
            <a:pPr marL="625475" marR="0" lvl="1" indent="-325437" algn="l" rtl="0">
              <a:lnSpc>
                <a:spcPct val="100000"/>
              </a:lnSpc>
              <a:spcBef>
                <a:spcPts val="600"/>
              </a:spcBef>
              <a:spcAft>
                <a:spcPts val="0"/>
              </a:spcAft>
              <a:buClr>
                <a:srgbClr val="FFFFFF"/>
              </a:buClr>
              <a:buSzPts val="2600"/>
              <a:buFont typeface="Verdana"/>
              <a:buNone/>
            </a:pPr>
            <a:endParaRPr sz="2600" b="0" i="0" u="none" strike="noStrike" cap="none">
              <a:solidFill>
                <a:srgbClr val="000000"/>
              </a:solidFill>
              <a:latin typeface="Arial"/>
              <a:ea typeface="Arial"/>
              <a:cs typeface="Arial"/>
              <a:sym typeface="Arial"/>
            </a:endParaRPr>
          </a:p>
          <a:p>
            <a:pPr marL="625475" marR="0" lvl="1" indent="-325437" algn="l" rtl="0">
              <a:lnSpc>
                <a:spcPct val="100000"/>
              </a:lnSpc>
              <a:spcBef>
                <a:spcPts val="600"/>
              </a:spcBef>
              <a:spcAft>
                <a:spcPts val="0"/>
              </a:spcAft>
              <a:buClr>
                <a:srgbClr val="FFFFFF"/>
              </a:buClr>
              <a:buSzPts val="2600"/>
              <a:buFont typeface="Verdana"/>
              <a:buNone/>
            </a:pPr>
            <a:endParaRPr sz="2600" b="0" i="0" u="none" strike="noStrike" cap="none">
              <a:solidFill>
                <a:srgbClr val="000000"/>
              </a:solidFill>
              <a:latin typeface="Arial"/>
              <a:ea typeface="Arial"/>
              <a:cs typeface="Arial"/>
              <a:sym typeface="Arial"/>
            </a:endParaRPr>
          </a:p>
          <a:p>
            <a:pPr marL="298450" marR="0" lvl="0" indent="-298450" algn="l" rtl="0">
              <a:lnSpc>
                <a:spcPct val="100000"/>
              </a:lnSpc>
              <a:spcBef>
                <a:spcPts val="700"/>
              </a:spcBef>
              <a:spcAft>
                <a:spcPts val="0"/>
              </a:spcAft>
              <a:buClr>
                <a:srgbClr val="FFFFFF"/>
              </a:buClr>
              <a:buSzPts val="3000"/>
              <a:buFont typeface="Verdana"/>
              <a:buNone/>
            </a:pPr>
            <a:endParaRPr sz="3000" b="0" i="0" u="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3000" b="0" i="0" u="none">
              <a:solidFill>
                <a:srgbClr val="000000"/>
              </a:solidFill>
              <a:latin typeface="Verdana"/>
              <a:ea typeface="Verdana"/>
              <a:cs typeface="Verdana"/>
              <a:sym typeface="Verdana"/>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7"/>
        <p:cNvGrpSpPr/>
        <p:nvPr/>
      </p:nvGrpSpPr>
      <p:grpSpPr>
        <a:xfrm>
          <a:off x="0" y="0"/>
          <a:ext cx="0" cy="0"/>
          <a:chOff x="0" y="0"/>
          <a:chExt cx="0" cy="0"/>
        </a:xfrm>
      </p:grpSpPr>
      <p:sp>
        <p:nvSpPr>
          <p:cNvPr id="1678" name="Google Shape;1678;p145"/>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800"/>
              <a:buFont typeface="Garamond"/>
              <a:buNone/>
            </a:pPr>
            <a:r>
              <a:rPr lang="en-US" sz="3800" b="0" i="0" u="none">
                <a:solidFill>
                  <a:srgbClr val="006633"/>
                </a:solidFill>
                <a:latin typeface="Garamond"/>
                <a:ea typeface="Garamond"/>
                <a:cs typeface="Garamond"/>
                <a:sym typeface="Garamond"/>
              </a:rPr>
              <a:t>Semaphore Operations</a:t>
            </a:r>
            <a:endParaRPr/>
          </a:p>
        </p:txBody>
      </p:sp>
      <p:sp>
        <p:nvSpPr>
          <p:cNvPr id="1679" name="Google Shape;1679;p145"/>
          <p:cNvSpPr txBox="1"/>
          <p:nvPr/>
        </p:nvSpPr>
        <p:spPr>
          <a:xfrm>
            <a:off x="1079500" y="1219200"/>
            <a:ext cx="7454900" cy="4530725"/>
          </a:xfrm>
          <a:prstGeom prst="rect">
            <a:avLst/>
          </a:prstGeom>
          <a:noFill/>
          <a:ln>
            <a:noFill/>
          </a:ln>
        </p:spPr>
        <p:txBody>
          <a:bodyPr spcFirstLastPara="1" wrap="square" lIns="90000" tIns="46800" rIns="90000" bIns="46800" anchor="t" anchorCtr="0">
            <a:noAutofit/>
          </a:bodyPr>
          <a:lstStyle/>
          <a:p>
            <a:pPr marL="342900" marR="0" lvl="0" indent="-298450" algn="l" rtl="0">
              <a:lnSpc>
                <a:spcPct val="80000"/>
              </a:lnSpc>
              <a:spcBef>
                <a:spcPts val="0"/>
              </a:spcBef>
              <a:spcAft>
                <a:spcPts val="0"/>
              </a:spcAft>
              <a:buClr>
                <a:srgbClr val="000000"/>
              </a:buClr>
              <a:buSzPts val="1900"/>
              <a:buFont typeface="Verdana"/>
              <a:buNone/>
            </a:pPr>
            <a:r>
              <a:rPr lang="en-US" sz="1900" b="1" i="0" u="none" dirty="0">
                <a:solidFill>
                  <a:srgbClr val="000000"/>
                </a:solidFill>
                <a:latin typeface="Verdana"/>
                <a:ea typeface="Verdana"/>
                <a:cs typeface="Verdana"/>
                <a:sym typeface="Verdana"/>
              </a:rPr>
              <a:t> Initialization:</a:t>
            </a:r>
            <a:r>
              <a:rPr lang="en-US" sz="1900" b="0" i="0" u="none" dirty="0">
                <a:solidFill>
                  <a:srgbClr val="000000"/>
                </a:solidFill>
                <a:latin typeface="Verdana"/>
                <a:ea typeface="Verdana"/>
                <a:cs typeface="Verdana"/>
                <a:sym typeface="Verdana"/>
              </a:rPr>
              <a:t> Initialize a value atomically</a:t>
            </a:r>
            <a:endParaRPr/>
          </a:p>
          <a:p>
            <a:pPr marL="342900" marR="0" lvl="0" indent="-298450" algn="l" rtl="0">
              <a:lnSpc>
                <a:spcPct val="80000"/>
              </a:lnSpc>
              <a:spcBef>
                <a:spcPts val="400"/>
              </a:spcBef>
              <a:spcAft>
                <a:spcPts val="0"/>
              </a:spcAft>
              <a:buClr>
                <a:srgbClr val="000000"/>
              </a:buClr>
              <a:buSzPts val="1900"/>
              <a:buFont typeface="Verdana"/>
              <a:buNone/>
            </a:pPr>
            <a:r>
              <a:rPr lang="en-US" sz="1900" b="1" i="0" u="none" dirty="0">
                <a:solidFill>
                  <a:srgbClr val="000000"/>
                </a:solidFill>
                <a:latin typeface="Verdana"/>
                <a:ea typeface="Verdana"/>
                <a:cs typeface="Verdana"/>
                <a:sym typeface="Verdana"/>
              </a:rPr>
              <a:t>P (or Down or Wait) definition :</a:t>
            </a:r>
            <a:endParaRPr/>
          </a:p>
          <a:p>
            <a:pPr marL="342900" marR="0" lvl="0" indent="-298450" algn="l" rtl="0">
              <a:lnSpc>
                <a:spcPct val="80000"/>
              </a:lnSpc>
              <a:spcBef>
                <a:spcPts val="400"/>
              </a:spcBef>
              <a:spcAft>
                <a:spcPts val="0"/>
              </a:spcAft>
              <a:buClr>
                <a:srgbClr val="CC9900"/>
              </a:buClr>
              <a:buSzPts val="1900"/>
              <a:buFont typeface="Noto Sans Symbols"/>
              <a:buChar char="■"/>
            </a:pPr>
            <a:r>
              <a:rPr lang="en-US" sz="1900" b="0" i="0" u="none" dirty="0">
                <a:solidFill>
                  <a:srgbClr val="000000"/>
                </a:solidFill>
                <a:latin typeface="Verdana"/>
                <a:ea typeface="Verdana"/>
                <a:cs typeface="Verdana"/>
                <a:sym typeface="Verdana"/>
              </a:rPr>
              <a:t> Atomic operation</a:t>
            </a:r>
            <a:endParaRPr/>
          </a:p>
          <a:p>
            <a:pPr marL="342900" marR="0" lvl="0" indent="-298450" algn="l" rtl="0">
              <a:lnSpc>
                <a:spcPct val="80000"/>
              </a:lnSpc>
              <a:spcBef>
                <a:spcPts val="400"/>
              </a:spcBef>
              <a:spcAft>
                <a:spcPts val="0"/>
              </a:spcAft>
              <a:buClr>
                <a:srgbClr val="CC9900"/>
              </a:buClr>
              <a:buSzPts val="1900"/>
              <a:buFont typeface="Noto Sans Symbols"/>
              <a:buChar char="■"/>
            </a:pPr>
            <a:r>
              <a:rPr lang="en-US" sz="1900" b="0" i="0" u="none" dirty="0">
                <a:solidFill>
                  <a:srgbClr val="000000"/>
                </a:solidFill>
                <a:latin typeface="Verdana"/>
                <a:ea typeface="Verdana"/>
                <a:cs typeface="Verdana"/>
                <a:sym typeface="Verdana"/>
              </a:rPr>
              <a:t> Wait for semaphore to become positive and then decrement</a:t>
            </a:r>
            <a:endParaRPr/>
          </a:p>
          <a:p>
            <a:pPr marL="342900" marR="0" lvl="0" indent="-298450" algn="l" rtl="0">
              <a:lnSpc>
                <a:spcPct val="80000"/>
              </a:lnSpc>
              <a:spcBef>
                <a:spcPts val="400"/>
              </a:spcBef>
              <a:spcAft>
                <a:spcPts val="0"/>
              </a:spcAft>
              <a:buClr>
                <a:srgbClr val="000000"/>
              </a:buClr>
              <a:buSzPts val="1900"/>
              <a:buFont typeface="Verdana"/>
              <a:buNone/>
            </a:pPr>
            <a:r>
              <a:rPr lang="en-US" sz="1900" b="0" i="0" u="none" dirty="0">
                <a:solidFill>
                  <a:srgbClr val="000000"/>
                </a:solidFill>
                <a:latin typeface="Verdana"/>
                <a:ea typeface="Verdana"/>
                <a:cs typeface="Verdana"/>
                <a:sym typeface="Verdana"/>
              </a:rPr>
              <a:t>P(s){</a:t>
            </a:r>
            <a:endParaRPr/>
          </a:p>
          <a:p>
            <a:pPr marL="342900" marR="0" lvl="0" indent="-298450" algn="l" rtl="0">
              <a:lnSpc>
                <a:spcPct val="80000"/>
              </a:lnSpc>
              <a:spcBef>
                <a:spcPts val="400"/>
              </a:spcBef>
              <a:spcAft>
                <a:spcPts val="0"/>
              </a:spcAft>
              <a:buClr>
                <a:srgbClr val="000000"/>
              </a:buClr>
              <a:buSzPts val="1900"/>
              <a:buFont typeface="Verdana"/>
              <a:buNone/>
            </a:pPr>
            <a:r>
              <a:rPr lang="en-US" sz="1900" b="0" i="0" u="none" dirty="0">
                <a:solidFill>
                  <a:srgbClr val="000000"/>
                </a:solidFill>
                <a:latin typeface="Verdana"/>
                <a:ea typeface="Verdana"/>
                <a:cs typeface="Verdana"/>
                <a:sym typeface="Verdana"/>
              </a:rPr>
              <a:t>while (s &lt;= 0)</a:t>
            </a:r>
            <a:endParaRPr/>
          </a:p>
          <a:p>
            <a:pPr marL="342900" marR="0" lvl="0" indent="-298450" algn="l" rtl="0">
              <a:lnSpc>
                <a:spcPct val="80000"/>
              </a:lnSpc>
              <a:spcBef>
                <a:spcPts val="400"/>
              </a:spcBef>
              <a:spcAft>
                <a:spcPts val="0"/>
              </a:spcAft>
              <a:buClr>
                <a:srgbClr val="000000"/>
              </a:buClr>
              <a:buSzPts val="1900"/>
              <a:buFont typeface="Verdana"/>
              <a:buNone/>
            </a:pPr>
            <a:r>
              <a:rPr lang="en-US" sz="1900" b="0" i="0" u="none" dirty="0">
                <a:solidFill>
                  <a:srgbClr val="000000"/>
                </a:solidFill>
                <a:latin typeface="Verdana"/>
                <a:ea typeface="Verdana"/>
                <a:cs typeface="Verdana"/>
                <a:sym typeface="Verdana"/>
              </a:rPr>
              <a:t>;</a:t>
            </a:r>
            <a:endParaRPr/>
          </a:p>
          <a:p>
            <a:pPr marL="342900" marR="0" lvl="0" indent="-298450" algn="l" rtl="0">
              <a:lnSpc>
                <a:spcPct val="80000"/>
              </a:lnSpc>
              <a:spcBef>
                <a:spcPts val="400"/>
              </a:spcBef>
              <a:spcAft>
                <a:spcPts val="0"/>
              </a:spcAft>
              <a:buClr>
                <a:srgbClr val="000000"/>
              </a:buClr>
              <a:buSzPts val="1900"/>
              <a:buFont typeface="Verdana"/>
              <a:buNone/>
            </a:pPr>
            <a:r>
              <a:rPr lang="en-US" sz="1900" b="0" i="0" u="none" dirty="0">
                <a:solidFill>
                  <a:srgbClr val="000000"/>
                </a:solidFill>
                <a:latin typeface="Verdana"/>
                <a:ea typeface="Verdana"/>
                <a:cs typeface="Verdana"/>
                <a:sym typeface="Verdana"/>
              </a:rPr>
              <a:t>s--;</a:t>
            </a:r>
            <a:endParaRPr/>
          </a:p>
          <a:p>
            <a:pPr marL="342900" marR="0" lvl="0" indent="-298450" algn="l" rtl="0">
              <a:lnSpc>
                <a:spcPct val="80000"/>
              </a:lnSpc>
              <a:spcBef>
                <a:spcPts val="400"/>
              </a:spcBef>
              <a:spcAft>
                <a:spcPts val="0"/>
              </a:spcAft>
              <a:buClr>
                <a:srgbClr val="000000"/>
              </a:buClr>
              <a:buSzPts val="1900"/>
              <a:buFont typeface="Verdana"/>
              <a:buNone/>
            </a:pPr>
            <a:r>
              <a:rPr lang="en-US" sz="1900" b="0" i="0" u="none" dirty="0">
                <a:solidFill>
                  <a:srgbClr val="000000"/>
                </a:solidFill>
                <a:latin typeface="Verdana"/>
                <a:ea typeface="Verdana"/>
                <a:cs typeface="Verdana"/>
                <a:sym typeface="Verdana"/>
              </a:rPr>
              <a:t>}</a:t>
            </a:r>
            <a:endParaRPr/>
          </a:p>
          <a:p>
            <a:pPr marL="342900" marR="0" lvl="0" indent="-298450" algn="l" rtl="0">
              <a:lnSpc>
                <a:spcPct val="80000"/>
              </a:lnSpc>
              <a:spcBef>
                <a:spcPts val="400"/>
              </a:spcBef>
              <a:spcAft>
                <a:spcPts val="0"/>
              </a:spcAft>
              <a:buClr>
                <a:srgbClr val="000000"/>
              </a:buClr>
              <a:buSzPts val="1900"/>
              <a:buFont typeface="Verdana"/>
              <a:buNone/>
            </a:pPr>
            <a:r>
              <a:rPr lang="en-US" sz="1900" b="1" i="0" u="none" dirty="0">
                <a:solidFill>
                  <a:srgbClr val="000000"/>
                </a:solidFill>
                <a:latin typeface="Verdana"/>
                <a:ea typeface="Verdana"/>
                <a:cs typeface="Verdana"/>
                <a:sym typeface="Verdana"/>
              </a:rPr>
              <a:t> V (or Up or Signal) definition :</a:t>
            </a:r>
            <a:endParaRPr/>
          </a:p>
          <a:p>
            <a:pPr marL="342900" marR="0" lvl="0" indent="-298450" algn="l" rtl="0">
              <a:lnSpc>
                <a:spcPct val="80000"/>
              </a:lnSpc>
              <a:spcBef>
                <a:spcPts val="400"/>
              </a:spcBef>
              <a:spcAft>
                <a:spcPts val="0"/>
              </a:spcAft>
              <a:buClr>
                <a:srgbClr val="CC9900"/>
              </a:buClr>
              <a:buSzPts val="1900"/>
              <a:buFont typeface="Noto Sans Symbols"/>
              <a:buChar char="■"/>
            </a:pPr>
            <a:r>
              <a:rPr lang="en-US" sz="1900" b="0" i="0" u="none" dirty="0">
                <a:solidFill>
                  <a:srgbClr val="000000"/>
                </a:solidFill>
                <a:latin typeface="Verdana"/>
                <a:ea typeface="Verdana"/>
                <a:cs typeface="Verdana"/>
                <a:sym typeface="Verdana"/>
              </a:rPr>
              <a:t> Atomic operation</a:t>
            </a:r>
            <a:endParaRPr/>
          </a:p>
          <a:p>
            <a:pPr marL="342900" marR="0" lvl="0" indent="-298450" algn="l" rtl="0">
              <a:lnSpc>
                <a:spcPct val="80000"/>
              </a:lnSpc>
              <a:spcBef>
                <a:spcPts val="400"/>
              </a:spcBef>
              <a:spcAft>
                <a:spcPts val="0"/>
              </a:spcAft>
              <a:buClr>
                <a:srgbClr val="CC9900"/>
              </a:buClr>
              <a:buSzPts val="1900"/>
              <a:buFont typeface="Noto Sans Symbols"/>
              <a:buChar char="■"/>
            </a:pPr>
            <a:r>
              <a:rPr lang="en-US" sz="1900" b="0" i="0" u="none" dirty="0">
                <a:solidFill>
                  <a:srgbClr val="000000"/>
                </a:solidFill>
                <a:latin typeface="Verdana"/>
                <a:ea typeface="Verdana"/>
                <a:cs typeface="Verdana"/>
                <a:sym typeface="Verdana"/>
              </a:rPr>
              <a:t> Increment semaphore by 1</a:t>
            </a:r>
            <a:endParaRPr/>
          </a:p>
          <a:p>
            <a:pPr marL="342900" marR="0" lvl="0" indent="-298450" algn="l" rtl="0">
              <a:lnSpc>
                <a:spcPct val="80000"/>
              </a:lnSpc>
              <a:spcBef>
                <a:spcPts val="400"/>
              </a:spcBef>
              <a:spcAft>
                <a:spcPts val="0"/>
              </a:spcAft>
              <a:buClr>
                <a:srgbClr val="000000"/>
              </a:buClr>
              <a:buSzPts val="1900"/>
              <a:buFont typeface="Verdana"/>
              <a:buNone/>
            </a:pPr>
            <a:r>
              <a:rPr lang="en-US" sz="1900" b="0" i="0" u="none" dirty="0">
                <a:solidFill>
                  <a:srgbClr val="000000"/>
                </a:solidFill>
                <a:latin typeface="Verdana"/>
                <a:ea typeface="Verdana"/>
                <a:cs typeface="Verdana"/>
                <a:sym typeface="Verdana"/>
              </a:rPr>
              <a:t>V(s){</a:t>
            </a:r>
            <a:endParaRPr/>
          </a:p>
          <a:p>
            <a:pPr marL="342900" marR="0" lvl="0" indent="-298450" algn="l" rtl="0">
              <a:lnSpc>
                <a:spcPct val="80000"/>
              </a:lnSpc>
              <a:spcBef>
                <a:spcPts val="400"/>
              </a:spcBef>
              <a:spcAft>
                <a:spcPts val="0"/>
              </a:spcAft>
              <a:buClr>
                <a:srgbClr val="000000"/>
              </a:buClr>
              <a:buSzPts val="1900"/>
              <a:buFont typeface="Verdana"/>
              <a:buNone/>
            </a:pPr>
            <a:r>
              <a:rPr lang="en-US" sz="1900" b="0" i="0" u="none" dirty="0">
                <a:solidFill>
                  <a:srgbClr val="000000"/>
                </a:solidFill>
                <a:latin typeface="Verdana"/>
                <a:ea typeface="Verdana"/>
                <a:cs typeface="Verdana"/>
                <a:sym typeface="Verdana"/>
              </a:rPr>
              <a:t>s++;</a:t>
            </a:r>
            <a:endParaRPr/>
          </a:p>
          <a:p>
            <a:pPr marL="342900" marR="0" lvl="0" indent="-298450" algn="l" rtl="0">
              <a:lnSpc>
                <a:spcPct val="80000"/>
              </a:lnSpc>
              <a:spcBef>
                <a:spcPts val="400"/>
              </a:spcBef>
              <a:spcAft>
                <a:spcPts val="0"/>
              </a:spcAft>
              <a:buClr>
                <a:srgbClr val="000000"/>
              </a:buClr>
              <a:buSzPts val="1900"/>
              <a:buFont typeface="Verdana"/>
              <a:buNone/>
            </a:pPr>
            <a:r>
              <a:rPr lang="en-US" sz="1900" b="0" i="0" u="none" dirty="0">
                <a:solidFill>
                  <a:srgbClr val="000000"/>
                </a:solidFill>
                <a:latin typeface="Verdana"/>
                <a:ea typeface="Verdana"/>
                <a:cs typeface="Verdana"/>
                <a:sym typeface="Verdana"/>
              </a:rPr>
              <a:t>}</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87"/>
        <p:cNvGrpSpPr/>
        <p:nvPr/>
      </p:nvGrpSpPr>
      <p:grpSpPr>
        <a:xfrm>
          <a:off x="0" y="0"/>
          <a:ext cx="0" cy="0"/>
          <a:chOff x="0" y="0"/>
          <a:chExt cx="0" cy="0"/>
        </a:xfrm>
      </p:grpSpPr>
      <p:sp>
        <p:nvSpPr>
          <p:cNvPr id="1688" name="Google Shape;1688;p146"/>
          <p:cNvSpPr txBox="1"/>
          <p:nvPr/>
        </p:nvSpPr>
        <p:spPr>
          <a:xfrm>
            <a:off x="457200" y="277812"/>
            <a:ext cx="8229600" cy="10668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Garamond"/>
              <a:buNone/>
            </a:pPr>
            <a:r>
              <a:rPr lang="en-US" sz="3200" b="0" i="0" u="none">
                <a:solidFill>
                  <a:srgbClr val="006633"/>
                </a:solidFill>
                <a:latin typeface="Garamond"/>
                <a:ea typeface="Garamond"/>
                <a:cs typeface="Garamond"/>
                <a:sym typeface="Garamond"/>
              </a:rPr>
              <a:t>Semaphore as General Synchronization Tool</a:t>
            </a:r>
            <a:endParaRPr/>
          </a:p>
        </p:txBody>
      </p:sp>
      <p:sp>
        <p:nvSpPr>
          <p:cNvPr id="1689" name="Google Shape;1689;p146"/>
          <p:cNvSpPr txBox="1"/>
          <p:nvPr/>
        </p:nvSpPr>
        <p:spPr>
          <a:xfrm>
            <a:off x="360362" y="1589087"/>
            <a:ext cx="8229600" cy="45307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90000"/>
              </a:lnSpc>
              <a:spcBef>
                <a:spcPts val="0"/>
              </a:spcBef>
              <a:spcAft>
                <a:spcPts val="0"/>
              </a:spcAft>
              <a:buClr>
                <a:srgbClr val="CC9900"/>
              </a:buClr>
              <a:buSzPts val="2100"/>
              <a:buFont typeface="Noto Sans Symbols"/>
              <a:buChar char="■"/>
            </a:pPr>
            <a:r>
              <a:rPr lang="en-US" sz="2100" b="0" i="0" u="none">
                <a:solidFill>
                  <a:srgbClr val="006633"/>
                </a:solidFill>
                <a:latin typeface="Verdana"/>
                <a:ea typeface="Verdana"/>
                <a:cs typeface="Verdana"/>
                <a:sym typeface="Verdana"/>
              </a:rPr>
              <a:t>Counting/general  </a:t>
            </a:r>
            <a:r>
              <a:rPr lang="en-US" sz="2100" b="0" i="0" u="none">
                <a:solidFill>
                  <a:srgbClr val="000000"/>
                </a:solidFill>
                <a:latin typeface="Verdana"/>
                <a:ea typeface="Verdana"/>
                <a:cs typeface="Verdana"/>
                <a:sym typeface="Verdana"/>
              </a:rPr>
              <a:t>semaphore – integer value can range over an unrestricted domain</a:t>
            </a:r>
            <a:endParaRPr/>
          </a:p>
          <a:p>
            <a:pPr marL="298450" marR="0" lvl="0" indent="-298450" algn="l" rtl="0">
              <a:lnSpc>
                <a:spcPct val="90000"/>
              </a:lnSpc>
              <a:spcBef>
                <a:spcPts val="500"/>
              </a:spcBef>
              <a:spcAft>
                <a:spcPts val="0"/>
              </a:spcAft>
              <a:buClr>
                <a:srgbClr val="CC9900"/>
              </a:buClr>
              <a:buSzPts val="2100"/>
              <a:buFont typeface="Noto Sans Symbols"/>
              <a:buChar char="■"/>
            </a:pPr>
            <a:r>
              <a:rPr lang="en-US" sz="2100" b="0" i="0" u="none">
                <a:solidFill>
                  <a:srgbClr val="006633"/>
                </a:solidFill>
                <a:latin typeface="Verdana"/>
                <a:ea typeface="Verdana"/>
                <a:cs typeface="Verdana"/>
                <a:sym typeface="Verdana"/>
              </a:rPr>
              <a:t>Binary</a:t>
            </a:r>
            <a:r>
              <a:rPr lang="en-US" sz="2100" b="0" i="0" u="none">
                <a:solidFill>
                  <a:srgbClr val="000000"/>
                </a:solidFill>
                <a:latin typeface="Verdana"/>
                <a:ea typeface="Verdana"/>
                <a:cs typeface="Verdana"/>
                <a:sym typeface="Verdana"/>
              </a:rPr>
              <a:t> semaphore – integer value can be either 0 or 1; can be simpler to implement</a:t>
            </a:r>
            <a:endParaRPr/>
          </a:p>
          <a:p>
            <a:pPr marL="625475" marR="0" lvl="1" indent="-325437" algn="l" rtl="0">
              <a:lnSpc>
                <a:spcPct val="90000"/>
              </a:lnSpc>
              <a:spcBef>
                <a:spcPts val="5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Also known as </a:t>
            </a:r>
            <a:r>
              <a:rPr lang="en-US" sz="2000" b="0" i="0" u="none" strike="noStrike" cap="none">
                <a:solidFill>
                  <a:srgbClr val="006633"/>
                </a:solidFill>
                <a:latin typeface="Arial"/>
                <a:ea typeface="Arial"/>
                <a:cs typeface="Arial"/>
                <a:sym typeface="Arial"/>
              </a:rPr>
              <a:t>mutex locks</a:t>
            </a:r>
            <a:endParaRPr/>
          </a:p>
          <a:p>
            <a:pPr marL="298450" marR="0" lvl="0" indent="-298450" algn="l" rtl="0">
              <a:lnSpc>
                <a:spcPct val="90000"/>
              </a:lnSpc>
              <a:spcBef>
                <a:spcPts val="500"/>
              </a:spcBef>
              <a:spcAft>
                <a:spcPts val="0"/>
              </a:spcAft>
              <a:buClr>
                <a:srgbClr val="CC9900"/>
              </a:buClr>
              <a:buSzPts val="2100"/>
              <a:buFont typeface="Noto Sans Symbols"/>
              <a:buChar char="■"/>
            </a:pPr>
            <a:r>
              <a:rPr lang="en-US" sz="2100" b="0" i="0" u="none">
                <a:solidFill>
                  <a:srgbClr val="000000"/>
                </a:solidFill>
                <a:latin typeface="Verdana"/>
                <a:ea typeface="Verdana"/>
                <a:cs typeface="Verdana"/>
                <a:sym typeface="Verdana"/>
              </a:rPr>
              <a:t>Can implement a counting semaphore S as a binary semaphore</a:t>
            </a:r>
            <a:endParaRPr/>
          </a:p>
          <a:p>
            <a:pPr marL="298450" marR="0" lvl="0" indent="-298450" algn="l" rtl="0">
              <a:lnSpc>
                <a:spcPct val="90000"/>
              </a:lnSpc>
              <a:spcBef>
                <a:spcPts val="500"/>
              </a:spcBef>
              <a:spcAft>
                <a:spcPts val="0"/>
              </a:spcAft>
              <a:buClr>
                <a:srgbClr val="CC9900"/>
              </a:buClr>
              <a:buSzPts val="2100"/>
              <a:buFont typeface="Noto Sans Symbols"/>
              <a:buChar char="■"/>
            </a:pPr>
            <a:r>
              <a:rPr lang="en-US" sz="2100" b="0" i="0" u="none">
                <a:solidFill>
                  <a:srgbClr val="000000"/>
                </a:solidFill>
                <a:latin typeface="Verdana"/>
                <a:ea typeface="Verdana"/>
                <a:cs typeface="Verdana"/>
                <a:sym typeface="Verdana"/>
              </a:rPr>
              <a:t>Provides mutual exclusion</a:t>
            </a:r>
            <a:endParaRPr/>
          </a:p>
          <a:p>
            <a:pPr marL="625475" marR="0" lvl="1" indent="-325437" algn="l" rtl="0">
              <a:lnSpc>
                <a:spcPct val="90000"/>
              </a:lnSpc>
              <a:spcBef>
                <a:spcPts val="500"/>
              </a:spcBef>
              <a:spcAft>
                <a:spcPts val="0"/>
              </a:spcAft>
              <a:buClr>
                <a:srgbClr val="3B812F"/>
              </a:buClr>
              <a:buSzPts val="2000"/>
              <a:buFont typeface="Noto Sans Symbols"/>
              <a:buChar char="❑"/>
            </a:pPr>
            <a:r>
              <a:rPr lang="en-US" sz="2000" b="0" i="0" u="none" strike="noStrike" cap="none">
                <a:solidFill>
                  <a:srgbClr val="0000FF"/>
                </a:solidFill>
                <a:latin typeface="Arial"/>
                <a:ea typeface="Arial"/>
                <a:cs typeface="Arial"/>
                <a:sym typeface="Arial"/>
              </a:rPr>
              <a:t>Semaphore S;    //  initialized to 1</a:t>
            </a:r>
            <a:endParaRPr/>
          </a:p>
          <a:p>
            <a:pPr marL="625475" marR="0" lvl="1" indent="-325437" algn="l" rtl="0">
              <a:lnSpc>
                <a:spcPct val="90000"/>
              </a:lnSpc>
              <a:spcBef>
                <a:spcPts val="500"/>
              </a:spcBef>
              <a:spcAft>
                <a:spcPts val="0"/>
              </a:spcAft>
              <a:buClr>
                <a:srgbClr val="3B812F"/>
              </a:buClr>
              <a:buSzPts val="2000"/>
              <a:buFont typeface="Noto Sans Symbols"/>
              <a:buChar char="❑"/>
            </a:pPr>
            <a:r>
              <a:rPr lang="en-US" sz="2000" b="0" i="0" u="none" strike="noStrike" cap="none">
                <a:solidFill>
                  <a:srgbClr val="0000FF"/>
                </a:solidFill>
                <a:latin typeface="Arial"/>
                <a:ea typeface="Arial"/>
                <a:cs typeface="Arial"/>
                <a:sym typeface="Arial"/>
              </a:rPr>
              <a:t>wait (S);</a:t>
            </a:r>
            <a:endParaRPr/>
          </a:p>
          <a:p>
            <a:pPr marL="625475" marR="0" lvl="1" indent="-325437" algn="l" rtl="0">
              <a:lnSpc>
                <a:spcPct val="90000"/>
              </a:lnSpc>
              <a:spcBef>
                <a:spcPts val="500"/>
              </a:spcBef>
              <a:spcAft>
                <a:spcPts val="0"/>
              </a:spcAft>
              <a:buClr>
                <a:srgbClr val="0000FF"/>
              </a:buClr>
              <a:buSzPts val="2000"/>
              <a:buFont typeface="Arial"/>
              <a:buNone/>
            </a:pPr>
            <a:r>
              <a:rPr lang="en-US" sz="2000" b="0" i="0" u="none" strike="noStrike" cap="none">
                <a:solidFill>
                  <a:srgbClr val="0000FF"/>
                </a:solidFill>
                <a:latin typeface="Arial"/>
                <a:ea typeface="Arial"/>
                <a:cs typeface="Arial"/>
                <a:sym typeface="Arial"/>
              </a:rPr>
              <a:t>            Critical Section</a:t>
            </a:r>
            <a:endParaRPr/>
          </a:p>
          <a:p>
            <a:pPr marL="625475" marR="0" lvl="1" indent="-325437" algn="l" rtl="0">
              <a:lnSpc>
                <a:spcPct val="90000"/>
              </a:lnSpc>
              <a:spcBef>
                <a:spcPts val="500"/>
              </a:spcBef>
              <a:spcAft>
                <a:spcPts val="0"/>
              </a:spcAft>
              <a:buClr>
                <a:srgbClr val="0000FF"/>
              </a:buClr>
              <a:buSzPts val="2000"/>
              <a:buFont typeface="Arial"/>
              <a:buNone/>
            </a:pPr>
            <a:r>
              <a:rPr lang="en-US" sz="2000" b="0" i="0" u="none" strike="noStrike" cap="none">
                <a:solidFill>
                  <a:srgbClr val="0000FF"/>
                </a:solidFill>
                <a:latin typeface="Arial"/>
                <a:ea typeface="Arial"/>
                <a:cs typeface="Arial"/>
                <a:sym typeface="Arial"/>
              </a:rPr>
              <a:t>     signal (S);</a:t>
            </a:r>
            <a:endParaRPr/>
          </a:p>
          <a:p>
            <a:pPr marL="0" marR="0" lvl="0" indent="0" algn="l" rtl="0">
              <a:lnSpc>
                <a:spcPct val="100000"/>
              </a:lnSpc>
              <a:spcBef>
                <a:spcPts val="0"/>
              </a:spcBef>
              <a:spcAft>
                <a:spcPts val="0"/>
              </a:spcAft>
              <a:buNone/>
            </a:pPr>
            <a:endParaRPr sz="2000" b="0" i="0" u="none" strike="noStrike" cap="none">
              <a:solidFill>
                <a:srgbClr val="0000FF"/>
              </a:solidFill>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97"/>
        <p:cNvGrpSpPr/>
        <p:nvPr/>
      </p:nvGrpSpPr>
      <p:grpSpPr>
        <a:xfrm>
          <a:off x="0" y="0"/>
          <a:ext cx="0" cy="0"/>
          <a:chOff x="0" y="0"/>
          <a:chExt cx="0" cy="0"/>
        </a:xfrm>
      </p:grpSpPr>
      <p:grpSp>
        <p:nvGrpSpPr>
          <p:cNvPr id="1698" name="Google Shape;1698;p147"/>
          <p:cNvGrpSpPr/>
          <p:nvPr/>
        </p:nvGrpSpPr>
        <p:grpSpPr>
          <a:xfrm>
            <a:off x="1174750" y="1174750"/>
            <a:ext cx="6910387" cy="4751387"/>
            <a:chOff x="740" y="740"/>
            <a:chExt cx="4353" cy="2993"/>
          </a:xfrm>
        </p:grpSpPr>
        <p:pic>
          <p:nvPicPr>
            <p:cNvPr id="1699" name="Google Shape;1699;p147"/>
            <p:cNvPicPr preferRelativeResize="0"/>
            <p:nvPr/>
          </p:nvPicPr>
          <p:blipFill rotWithShape="1">
            <a:blip r:embed="rId3">
              <a:alphaModFix/>
            </a:blip>
            <a:srcRect/>
            <a:stretch/>
          </p:blipFill>
          <p:spPr>
            <a:xfrm>
              <a:off x="740" y="740"/>
              <a:ext cx="4353" cy="2993"/>
            </a:xfrm>
            <a:prstGeom prst="rect">
              <a:avLst/>
            </a:prstGeom>
            <a:noFill/>
            <a:ln>
              <a:noFill/>
            </a:ln>
          </p:spPr>
        </p:pic>
        <p:sp>
          <p:nvSpPr>
            <p:cNvPr id="1700" name="Google Shape;1700;p147"/>
            <p:cNvSpPr/>
            <p:nvPr/>
          </p:nvSpPr>
          <p:spPr>
            <a:xfrm>
              <a:off x="740" y="740"/>
              <a:ext cx="4353" cy="299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grpSp>
      <p:sp>
        <p:nvSpPr>
          <p:cNvPr id="1701" name="Google Shape;1701;p147"/>
          <p:cNvSpPr txBox="1"/>
          <p:nvPr/>
        </p:nvSpPr>
        <p:spPr>
          <a:xfrm>
            <a:off x="457200" y="274637"/>
            <a:ext cx="8229600" cy="80645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Semaphore Primitives</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09"/>
        <p:cNvGrpSpPr/>
        <p:nvPr/>
      </p:nvGrpSpPr>
      <p:grpSpPr>
        <a:xfrm>
          <a:off x="0" y="0"/>
          <a:ext cx="0" cy="0"/>
          <a:chOff x="0" y="0"/>
          <a:chExt cx="0" cy="0"/>
        </a:xfrm>
      </p:grpSpPr>
      <p:grpSp>
        <p:nvGrpSpPr>
          <p:cNvPr id="1710" name="Google Shape;1710;p148"/>
          <p:cNvGrpSpPr/>
          <p:nvPr/>
        </p:nvGrpSpPr>
        <p:grpSpPr>
          <a:xfrm>
            <a:off x="1360487" y="1439862"/>
            <a:ext cx="6005512" cy="4305300"/>
            <a:chOff x="857" y="907"/>
            <a:chExt cx="3783" cy="2712"/>
          </a:xfrm>
        </p:grpSpPr>
        <p:pic>
          <p:nvPicPr>
            <p:cNvPr id="1711" name="Google Shape;1711;p148"/>
            <p:cNvPicPr preferRelativeResize="0"/>
            <p:nvPr/>
          </p:nvPicPr>
          <p:blipFill rotWithShape="1">
            <a:blip r:embed="rId3">
              <a:alphaModFix/>
            </a:blip>
            <a:srcRect/>
            <a:stretch/>
          </p:blipFill>
          <p:spPr>
            <a:xfrm>
              <a:off x="857" y="907"/>
              <a:ext cx="3783" cy="2712"/>
            </a:xfrm>
            <a:prstGeom prst="rect">
              <a:avLst/>
            </a:prstGeom>
            <a:noFill/>
            <a:ln>
              <a:noFill/>
            </a:ln>
          </p:spPr>
        </p:pic>
        <p:sp>
          <p:nvSpPr>
            <p:cNvPr id="1712" name="Google Shape;1712;p148"/>
            <p:cNvSpPr/>
            <p:nvPr/>
          </p:nvSpPr>
          <p:spPr>
            <a:xfrm>
              <a:off x="857" y="907"/>
              <a:ext cx="3783" cy="27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grpSp>
      <p:sp>
        <p:nvSpPr>
          <p:cNvPr id="1713" name="Google Shape;1713;p148"/>
          <p:cNvSpPr txBox="1"/>
          <p:nvPr/>
        </p:nvSpPr>
        <p:spPr>
          <a:xfrm>
            <a:off x="457200" y="160337"/>
            <a:ext cx="8229600" cy="1279525"/>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Binary Semaphore Primitives</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21"/>
        <p:cNvGrpSpPr/>
        <p:nvPr/>
      </p:nvGrpSpPr>
      <p:grpSpPr>
        <a:xfrm>
          <a:off x="0" y="0"/>
          <a:ext cx="0" cy="0"/>
          <a:chOff x="0" y="0"/>
          <a:chExt cx="0" cy="0"/>
        </a:xfrm>
      </p:grpSpPr>
      <p:sp>
        <p:nvSpPr>
          <p:cNvPr id="1722" name="Google Shape;1722;p149"/>
          <p:cNvSpPr txBox="1"/>
          <p:nvPr/>
        </p:nvSpPr>
        <p:spPr>
          <a:xfrm>
            <a:off x="487362" y="336550"/>
            <a:ext cx="8218487" cy="64293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Binary Semaphore</a:t>
            </a:r>
            <a:endParaRPr/>
          </a:p>
        </p:txBody>
      </p:sp>
      <p:sp>
        <p:nvSpPr>
          <p:cNvPr id="1723" name="Google Shape;1723;p149"/>
          <p:cNvSpPr txBox="1"/>
          <p:nvPr/>
        </p:nvSpPr>
        <p:spPr>
          <a:xfrm>
            <a:off x="414337" y="1465262"/>
            <a:ext cx="7815262" cy="5164137"/>
          </a:xfrm>
          <a:prstGeom prst="rect">
            <a:avLst/>
          </a:prstGeom>
          <a:noFill/>
          <a:ln>
            <a:noFill/>
          </a:ln>
        </p:spPr>
        <p:txBody>
          <a:bodyPr spcFirstLastPara="1" wrap="square" lIns="90000" tIns="45000" rIns="90000" bIns="45000" anchor="t" anchorCtr="0">
            <a:noAutofit/>
          </a:bodyPr>
          <a:lstStyle/>
          <a:p>
            <a:pPr marL="0" marR="0" lvl="0" indent="-177800" algn="l" rtl="0">
              <a:lnSpc>
                <a:spcPct val="100000"/>
              </a:lnSpc>
              <a:spcBef>
                <a:spcPts val="0"/>
              </a:spcBef>
              <a:spcAft>
                <a:spcPts val="0"/>
              </a:spcAft>
              <a:buClr>
                <a:srgbClr val="000000"/>
              </a:buClr>
              <a:buSzPts val="2800"/>
              <a:buFont typeface="Arial"/>
              <a:buChar char="•"/>
            </a:pPr>
            <a:r>
              <a:rPr lang="en-US" sz="2800" b="0" i="0" u="none">
                <a:solidFill>
                  <a:srgbClr val="000000"/>
                </a:solidFill>
                <a:latin typeface="Times New Roman"/>
                <a:ea typeface="Times New Roman"/>
                <a:cs typeface="Times New Roman"/>
                <a:sym typeface="Times New Roman"/>
              </a:rPr>
              <a:t>A more restrictive semaphore which may only have the value of 0 or 1</a:t>
            </a:r>
            <a:endParaRPr/>
          </a:p>
          <a:p>
            <a:pPr marL="0" marR="0" lvl="0" indent="-177800" algn="l" rtl="0">
              <a:lnSpc>
                <a:spcPct val="100000"/>
              </a:lnSpc>
              <a:spcBef>
                <a:spcPts val="400"/>
              </a:spcBef>
              <a:spcAft>
                <a:spcPts val="0"/>
              </a:spcAft>
              <a:buClr>
                <a:srgbClr val="000000"/>
              </a:buClr>
              <a:buSzPts val="2800"/>
              <a:buFont typeface="Arial"/>
              <a:buChar char="•"/>
            </a:pPr>
            <a:r>
              <a:rPr lang="en-US" sz="2800" b="0" i="0" u="none">
                <a:solidFill>
                  <a:srgbClr val="000000"/>
                </a:solidFill>
                <a:latin typeface="Times New Roman"/>
                <a:ea typeface="Times New Roman"/>
                <a:cs typeface="Times New Roman"/>
                <a:sym typeface="Times New Roman"/>
              </a:rPr>
              <a:t>A similar concept related to the binary semaphore is the </a:t>
            </a:r>
            <a:r>
              <a:rPr lang="en-US" sz="2800" b="1" i="0" u="none">
                <a:solidFill>
                  <a:srgbClr val="000000"/>
                </a:solidFill>
                <a:latin typeface="Times New Roman"/>
                <a:ea typeface="Times New Roman"/>
                <a:cs typeface="Times New Roman"/>
                <a:sym typeface="Times New Roman"/>
              </a:rPr>
              <a:t>mutex</a:t>
            </a:r>
            <a:r>
              <a:rPr lang="en-US" sz="2800" b="0" i="0" u="none">
                <a:solidFill>
                  <a:srgbClr val="000000"/>
                </a:solidFill>
                <a:latin typeface="Times New Roman"/>
                <a:ea typeface="Times New Roman"/>
                <a:cs typeface="Times New Roman"/>
                <a:sym typeface="Times New Roman"/>
              </a:rPr>
              <a:t>.</a:t>
            </a:r>
            <a:endParaRPr/>
          </a:p>
          <a:p>
            <a:pPr marL="0" marR="0" lvl="0" indent="-177800" algn="l" rtl="0">
              <a:lnSpc>
                <a:spcPct val="100000"/>
              </a:lnSpc>
              <a:spcBef>
                <a:spcPts val="400"/>
              </a:spcBef>
              <a:spcAft>
                <a:spcPts val="0"/>
              </a:spcAft>
              <a:buClr>
                <a:srgbClr val="000000"/>
              </a:buClr>
              <a:buSzPts val="2800"/>
              <a:buFont typeface="Noto Sans Symbols"/>
              <a:buChar char="⮚"/>
            </a:pPr>
            <a:r>
              <a:rPr lang="en-US" sz="2800" b="0" i="0" u="none">
                <a:solidFill>
                  <a:srgbClr val="000000"/>
                </a:solidFill>
                <a:latin typeface="Times New Roman"/>
                <a:ea typeface="Times New Roman"/>
                <a:cs typeface="Times New Roman"/>
                <a:sym typeface="Times New Roman"/>
              </a:rPr>
              <a:t> A key difference between the two is that the process that locks the mutex (sets the value to zero) must be the one to unlock it (sets the value to 1). </a:t>
            </a:r>
            <a:endParaRPr/>
          </a:p>
          <a:p>
            <a:pPr marL="0" marR="0" lvl="0" indent="-177800" algn="l" rtl="0">
              <a:lnSpc>
                <a:spcPct val="100000"/>
              </a:lnSpc>
              <a:spcBef>
                <a:spcPts val="400"/>
              </a:spcBef>
              <a:spcAft>
                <a:spcPts val="0"/>
              </a:spcAft>
              <a:buClr>
                <a:srgbClr val="000000"/>
              </a:buClr>
              <a:buSzPts val="2800"/>
              <a:buFont typeface="Noto Sans Symbols"/>
              <a:buChar char="⮚"/>
            </a:pPr>
            <a:r>
              <a:rPr lang="en-US" sz="2800" b="0" i="0" u="none">
                <a:solidFill>
                  <a:srgbClr val="000000"/>
                </a:solidFill>
                <a:latin typeface="Times New Roman"/>
                <a:ea typeface="Times New Roman"/>
                <a:cs typeface="Times New Roman"/>
                <a:sym typeface="Times New Roman"/>
              </a:rPr>
              <a:t> In contrast, it is possible for one process to lock a binary semaphore and for another to unlock it.</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31"/>
        <p:cNvGrpSpPr/>
        <p:nvPr/>
      </p:nvGrpSpPr>
      <p:grpSpPr>
        <a:xfrm>
          <a:off x="0" y="0"/>
          <a:ext cx="0" cy="0"/>
          <a:chOff x="0" y="0"/>
          <a:chExt cx="0" cy="0"/>
        </a:xfrm>
      </p:grpSpPr>
      <p:sp>
        <p:nvSpPr>
          <p:cNvPr id="1732" name="Google Shape;1732;p150"/>
          <p:cNvSpPr txBox="1"/>
          <p:nvPr/>
        </p:nvSpPr>
        <p:spPr>
          <a:xfrm>
            <a:off x="457200" y="274637"/>
            <a:ext cx="8229600" cy="80645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6633"/>
              </a:buClr>
              <a:buSzPts val="3200"/>
              <a:buFont typeface="Garamond"/>
              <a:buNone/>
            </a:pPr>
            <a:r>
              <a:rPr lang="en-US" sz="3200" b="0" i="0" u="none">
                <a:solidFill>
                  <a:srgbClr val="006633"/>
                </a:solidFill>
                <a:latin typeface="Garamond"/>
                <a:ea typeface="Garamond"/>
                <a:cs typeface="Garamond"/>
                <a:sym typeface="Garamond"/>
              </a:rPr>
              <a:t>Strong/Weak Semaphore</a:t>
            </a:r>
            <a:endParaRPr/>
          </a:p>
        </p:txBody>
      </p:sp>
      <p:sp>
        <p:nvSpPr>
          <p:cNvPr id="1733" name="Google Shape;1733;p150"/>
          <p:cNvSpPr txBox="1"/>
          <p:nvPr/>
        </p:nvSpPr>
        <p:spPr>
          <a:xfrm>
            <a:off x="457200" y="1600200"/>
            <a:ext cx="8229600" cy="4159250"/>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2400"/>
              <a:buFont typeface="Noto Sans Symbols"/>
              <a:buChar char="■"/>
            </a:pPr>
            <a:r>
              <a:rPr lang="en-US" sz="2400" b="0" i="0" u="none" dirty="0">
                <a:solidFill>
                  <a:srgbClr val="000000"/>
                </a:solidFill>
                <a:latin typeface="Verdana"/>
                <a:ea typeface="Verdana"/>
                <a:cs typeface="Verdana"/>
                <a:sym typeface="Verdana"/>
              </a:rPr>
              <a:t>A queue is used to hold processes waiting on the semaphore</a:t>
            </a:r>
            <a:endParaRPr/>
          </a:p>
          <a:p>
            <a:pPr marL="625475" marR="0" lvl="1" indent="-325437" algn="l" rtl="0">
              <a:lnSpc>
                <a:spcPct val="100000"/>
              </a:lnSpc>
              <a:spcBef>
                <a:spcPts val="700"/>
              </a:spcBef>
              <a:spcAft>
                <a:spcPts val="0"/>
              </a:spcAft>
              <a:buClr>
                <a:srgbClr val="3B812F"/>
              </a:buClr>
              <a:buSzPts val="2400"/>
              <a:buFont typeface="Noto Sans Symbols"/>
              <a:buChar char="❑"/>
            </a:pPr>
            <a:r>
              <a:rPr lang="en-US" sz="2400" b="0" i="0" u="none" strike="noStrike" cap="none" dirty="0">
                <a:solidFill>
                  <a:srgbClr val="000000"/>
                </a:solidFill>
                <a:latin typeface="Arial"/>
                <a:ea typeface="Arial"/>
                <a:cs typeface="Arial"/>
                <a:sym typeface="Arial"/>
              </a:rPr>
              <a:t>In what order are processes removed from the queue?</a:t>
            </a:r>
            <a:endParaRPr/>
          </a:p>
          <a:p>
            <a:pPr marL="298450" marR="0" lvl="0" indent="-298450" algn="l" rtl="0">
              <a:lnSpc>
                <a:spcPct val="100000"/>
              </a:lnSpc>
              <a:spcBef>
                <a:spcPts val="800"/>
              </a:spcBef>
              <a:spcAft>
                <a:spcPts val="0"/>
              </a:spcAft>
              <a:buClr>
                <a:srgbClr val="CC9900"/>
              </a:buClr>
              <a:buSzPts val="2400"/>
              <a:buFont typeface="Noto Sans Symbols"/>
              <a:buChar char="■"/>
            </a:pPr>
            <a:r>
              <a:rPr lang="en-US" sz="2400" b="1" i="1" u="none" dirty="0">
                <a:solidFill>
                  <a:srgbClr val="000000"/>
                </a:solidFill>
                <a:latin typeface="Verdana"/>
                <a:ea typeface="Verdana"/>
                <a:cs typeface="Verdana"/>
                <a:sym typeface="Verdana"/>
              </a:rPr>
              <a:t>Strong Semaphores</a:t>
            </a:r>
            <a:r>
              <a:rPr lang="en-US" sz="2400" b="0" i="0" u="none" dirty="0">
                <a:solidFill>
                  <a:srgbClr val="000000"/>
                </a:solidFill>
                <a:latin typeface="Verdana"/>
                <a:ea typeface="Verdana"/>
                <a:cs typeface="Verdana"/>
                <a:sym typeface="Verdana"/>
              </a:rPr>
              <a:t> uses FIFO-No starvation</a:t>
            </a:r>
            <a:endParaRPr/>
          </a:p>
          <a:p>
            <a:pPr marL="298450" marR="0" lvl="0" indent="-298450" algn="l" rtl="0">
              <a:lnSpc>
                <a:spcPct val="100000"/>
              </a:lnSpc>
              <a:spcBef>
                <a:spcPts val="800"/>
              </a:spcBef>
              <a:spcAft>
                <a:spcPts val="0"/>
              </a:spcAft>
              <a:buClr>
                <a:srgbClr val="CC9900"/>
              </a:buClr>
              <a:buSzPts val="2400"/>
              <a:buFont typeface="Noto Sans Symbols"/>
              <a:buChar char="■"/>
            </a:pPr>
            <a:r>
              <a:rPr lang="en-US" sz="2400" b="0" i="0" u="none" dirty="0">
                <a:solidFill>
                  <a:srgbClr val="000000"/>
                </a:solidFill>
                <a:latin typeface="Verdana"/>
                <a:ea typeface="Verdana"/>
                <a:cs typeface="Verdana"/>
                <a:sym typeface="Verdana"/>
              </a:rPr>
              <a:t>Strong semaphore guarantee freedom  from starvation</a:t>
            </a:r>
            <a:endParaRPr/>
          </a:p>
          <a:p>
            <a:pPr marL="298450" marR="0" lvl="0" indent="-298450" algn="l" rtl="0">
              <a:lnSpc>
                <a:spcPct val="100000"/>
              </a:lnSpc>
              <a:spcBef>
                <a:spcPts val="800"/>
              </a:spcBef>
              <a:spcAft>
                <a:spcPts val="0"/>
              </a:spcAft>
              <a:buClr>
                <a:srgbClr val="CC9900"/>
              </a:buClr>
              <a:buSzPts val="2400"/>
              <a:buFont typeface="Noto Sans Symbols"/>
              <a:buChar char="■"/>
            </a:pPr>
            <a:r>
              <a:rPr lang="en-US" sz="2400" b="1" i="1" u="none" dirty="0">
                <a:solidFill>
                  <a:srgbClr val="000000"/>
                </a:solidFill>
                <a:latin typeface="Verdana"/>
                <a:ea typeface="Verdana"/>
                <a:cs typeface="Verdana"/>
                <a:sym typeface="Verdana"/>
              </a:rPr>
              <a:t>Weak Semaphores </a:t>
            </a:r>
            <a:r>
              <a:rPr lang="en-US" sz="2400" b="0" i="0" u="none" dirty="0">
                <a:solidFill>
                  <a:srgbClr val="000000"/>
                </a:solidFill>
                <a:latin typeface="Verdana"/>
                <a:ea typeface="Verdana"/>
                <a:cs typeface="Verdana"/>
                <a:sym typeface="Verdana"/>
              </a:rPr>
              <a:t> don’t specify the order of removal from the queue</a:t>
            </a:r>
            <a:endParaRPr/>
          </a:p>
          <a:p>
            <a:pPr marL="298450" marR="0" lvl="0" indent="-298450" algn="l" rtl="0">
              <a:lnSpc>
                <a:spcPct val="100000"/>
              </a:lnSpc>
              <a:spcBef>
                <a:spcPts val="800"/>
              </a:spcBef>
              <a:spcAft>
                <a:spcPts val="0"/>
              </a:spcAft>
              <a:buClr>
                <a:srgbClr val="CC9900"/>
              </a:buClr>
              <a:buSzPts val="2400"/>
              <a:buFont typeface="Noto Sans Symbols"/>
              <a:buChar char="■"/>
            </a:pPr>
            <a:r>
              <a:rPr lang="en-US" sz="2400" b="0" i="0" u="none" dirty="0">
                <a:solidFill>
                  <a:srgbClr val="000000"/>
                </a:solidFill>
                <a:latin typeface="Verdana"/>
                <a:ea typeface="Verdana"/>
                <a:cs typeface="Verdana"/>
                <a:sym typeface="Verdana"/>
              </a:rPr>
              <a:t>Weak semaphore do not guarantee freedom  from starvation</a:t>
            </a:r>
            <a:endParaRPr/>
          </a:p>
          <a:p>
            <a:pPr marL="298450" marR="0" lvl="0" indent="-298450" algn="l" rtl="0">
              <a:lnSpc>
                <a:spcPct val="100000"/>
              </a:lnSpc>
              <a:spcBef>
                <a:spcPts val="800"/>
              </a:spcBef>
              <a:spcAft>
                <a:spcPts val="0"/>
              </a:spcAft>
              <a:buClr>
                <a:srgbClr val="FFFFFF"/>
              </a:buClr>
              <a:buSzPts val="2400"/>
              <a:buFont typeface="Verdana"/>
              <a:buNone/>
            </a:pPr>
            <a:endParaRPr sz="2400" b="0" i="0" u="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2400" b="0" i="0" u="none">
              <a:solidFill>
                <a:srgbClr val="000000"/>
              </a:solidFill>
              <a:latin typeface="Verdana"/>
              <a:ea typeface="Verdana"/>
              <a:cs typeface="Verdana"/>
              <a:sym typeface="Verdana"/>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41"/>
        <p:cNvGrpSpPr/>
        <p:nvPr/>
      </p:nvGrpSpPr>
      <p:grpSpPr>
        <a:xfrm>
          <a:off x="0" y="0"/>
          <a:ext cx="0" cy="0"/>
          <a:chOff x="0" y="0"/>
          <a:chExt cx="0" cy="0"/>
        </a:xfrm>
      </p:grpSpPr>
      <p:sp>
        <p:nvSpPr>
          <p:cNvPr id="1742" name="Google Shape;1742;p151"/>
          <p:cNvSpPr txBox="1"/>
          <p:nvPr/>
        </p:nvSpPr>
        <p:spPr>
          <a:xfrm>
            <a:off x="457200" y="277812"/>
            <a:ext cx="8229600" cy="6397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Mutual Exclusion using Semaphore</a:t>
            </a:r>
            <a:endParaRPr/>
          </a:p>
        </p:txBody>
      </p:sp>
      <p:sp>
        <p:nvSpPr>
          <p:cNvPr id="1743" name="Google Shape;1743;p151"/>
          <p:cNvSpPr txBox="1"/>
          <p:nvPr/>
        </p:nvSpPr>
        <p:spPr>
          <a:xfrm>
            <a:off x="304800" y="1219200"/>
            <a:ext cx="4876800" cy="45307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80000"/>
              </a:lnSpc>
              <a:spcBef>
                <a:spcPts val="0"/>
              </a:spcBef>
              <a:spcAft>
                <a:spcPts val="0"/>
              </a:spcAft>
              <a:buClr>
                <a:srgbClr val="CC9900"/>
              </a:buClr>
              <a:buSzPts val="1700"/>
              <a:buFont typeface="Noto Sans Symbols"/>
              <a:buChar char="■"/>
            </a:pPr>
            <a:r>
              <a:rPr lang="en-US" sz="1700" b="0" i="0" u="none">
                <a:solidFill>
                  <a:srgbClr val="000000"/>
                </a:solidFill>
                <a:latin typeface="Verdana"/>
                <a:ea typeface="Verdana"/>
                <a:cs typeface="Verdana"/>
                <a:sym typeface="Verdana"/>
              </a:rPr>
              <a:t>The following pseudo ops can be used for the mutual exclusion problem</a:t>
            </a:r>
            <a:endParaRPr/>
          </a:p>
          <a:p>
            <a:pPr marL="298450" marR="0" lvl="0" indent="-298450" algn="l" rtl="0">
              <a:lnSpc>
                <a:spcPct val="80000"/>
              </a:lnSpc>
              <a:spcBef>
                <a:spcPts val="400"/>
              </a:spcBef>
              <a:spcAft>
                <a:spcPts val="0"/>
              </a:spcAft>
              <a:buClr>
                <a:srgbClr val="CC9900"/>
              </a:buClr>
              <a:buSzPts val="1700"/>
              <a:buFont typeface="Noto Sans Symbols"/>
              <a:buChar char="■"/>
            </a:pPr>
            <a:r>
              <a:rPr lang="en-US" sz="1700" b="0" i="0" u="none">
                <a:solidFill>
                  <a:srgbClr val="000000"/>
                </a:solidFill>
                <a:latin typeface="Verdana"/>
                <a:ea typeface="Verdana"/>
                <a:cs typeface="Verdana"/>
                <a:sym typeface="Verdana"/>
              </a:rPr>
              <a:t>There could be n processes</a:t>
            </a:r>
            <a:endParaRPr/>
          </a:p>
          <a:p>
            <a:pPr marL="298450" marR="0" lvl="0" indent="-298450" algn="l" rtl="0">
              <a:lnSpc>
                <a:spcPct val="80000"/>
              </a:lnSpc>
              <a:spcBef>
                <a:spcPts val="400"/>
              </a:spcBef>
              <a:spcAft>
                <a:spcPts val="0"/>
              </a:spcAft>
              <a:buClr>
                <a:srgbClr val="CC9900"/>
              </a:buClr>
              <a:buSzPts val="1700"/>
              <a:buFont typeface="Noto Sans Symbols"/>
              <a:buChar char="■"/>
            </a:pPr>
            <a:r>
              <a:rPr lang="en-US" sz="1700" b="0" i="0" u="none">
                <a:solidFill>
                  <a:srgbClr val="000000"/>
                </a:solidFill>
                <a:latin typeface="Verdana"/>
                <a:ea typeface="Verdana"/>
                <a:cs typeface="Verdana"/>
                <a:sym typeface="Verdana"/>
              </a:rPr>
              <a:t>Each process executes wait before entering to its critical section</a:t>
            </a:r>
            <a:endParaRPr/>
          </a:p>
          <a:p>
            <a:pPr marL="298450" marR="0" lvl="0" indent="-298450" algn="l" rtl="0">
              <a:lnSpc>
                <a:spcPct val="80000"/>
              </a:lnSpc>
              <a:spcBef>
                <a:spcPts val="400"/>
              </a:spcBef>
              <a:spcAft>
                <a:spcPts val="0"/>
              </a:spcAft>
              <a:buClr>
                <a:srgbClr val="CC9900"/>
              </a:buClr>
              <a:buSzPts val="1700"/>
              <a:buFont typeface="Noto Sans Symbols"/>
              <a:buChar char="■"/>
            </a:pPr>
            <a:r>
              <a:rPr lang="en-US" sz="1700" b="0" i="0" u="none">
                <a:solidFill>
                  <a:srgbClr val="000000"/>
                </a:solidFill>
                <a:latin typeface="Verdana"/>
                <a:ea typeface="Verdana"/>
                <a:cs typeface="Verdana"/>
                <a:sym typeface="Verdana"/>
              </a:rPr>
              <a:t>Positive value means it can enter into critical section</a:t>
            </a:r>
            <a:endParaRPr/>
          </a:p>
          <a:p>
            <a:pPr marL="298450" marR="0" lvl="0" indent="-298450" algn="l" rtl="0">
              <a:lnSpc>
                <a:spcPct val="80000"/>
              </a:lnSpc>
              <a:spcBef>
                <a:spcPts val="400"/>
              </a:spcBef>
              <a:spcAft>
                <a:spcPts val="0"/>
              </a:spcAft>
              <a:buClr>
                <a:srgbClr val="CC9900"/>
              </a:buClr>
              <a:buSzPts val="1700"/>
              <a:buFont typeface="Noto Sans Symbols"/>
              <a:buChar char="■"/>
            </a:pPr>
            <a:r>
              <a:rPr lang="en-US" sz="1700" b="0" i="0" u="none">
                <a:solidFill>
                  <a:srgbClr val="000000"/>
                </a:solidFill>
                <a:latin typeface="Verdana"/>
                <a:ea typeface="Verdana"/>
                <a:cs typeface="Verdana"/>
                <a:sym typeface="Verdana"/>
              </a:rPr>
              <a:t>If the value becomes negative, process is suspended</a:t>
            </a:r>
            <a:endParaRPr/>
          </a:p>
          <a:p>
            <a:pPr marL="298450" marR="0" lvl="0" indent="-298450" algn="l" rtl="0">
              <a:lnSpc>
                <a:spcPct val="80000"/>
              </a:lnSpc>
              <a:spcBef>
                <a:spcPts val="400"/>
              </a:spcBef>
              <a:spcAft>
                <a:spcPts val="0"/>
              </a:spcAft>
              <a:buClr>
                <a:srgbClr val="CC9900"/>
              </a:buClr>
              <a:buSzPts val="1700"/>
              <a:buFont typeface="Noto Sans Symbols"/>
              <a:buChar char="■"/>
            </a:pPr>
            <a:r>
              <a:rPr lang="en-US" sz="1700" b="0" i="0" u="none">
                <a:solidFill>
                  <a:srgbClr val="000000"/>
                </a:solidFill>
                <a:latin typeface="Verdana"/>
                <a:ea typeface="Verdana"/>
                <a:cs typeface="Verdana"/>
                <a:sym typeface="Verdana"/>
              </a:rPr>
              <a:t>Semaphore s = 1; n = “number of processes”;</a:t>
            </a:r>
            <a:endParaRPr/>
          </a:p>
          <a:p>
            <a:pPr marL="298450" marR="0" lvl="0" indent="-298450" algn="l" rtl="0">
              <a:lnSpc>
                <a:spcPct val="80000"/>
              </a:lnSpc>
              <a:spcBef>
                <a:spcPts val="400"/>
              </a:spcBef>
              <a:spcAft>
                <a:spcPts val="0"/>
              </a:spcAft>
              <a:buClr>
                <a:srgbClr val="000000"/>
              </a:buClr>
              <a:buSzPts val="1700"/>
              <a:buFont typeface="Verdana"/>
              <a:buNone/>
            </a:pPr>
            <a:r>
              <a:rPr lang="en-US" sz="1700" b="0" i="0" u="none">
                <a:solidFill>
                  <a:srgbClr val="000000"/>
                </a:solidFill>
                <a:latin typeface="Verdana"/>
                <a:ea typeface="Verdana"/>
                <a:cs typeface="Verdana"/>
                <a:sym typeface="Verdana"/>
              </a:rPr>
              <a:t>Process ()</a:t>
            </a:r>
            <a:endParaRPr/>
          </a:p>
          <a:p>
            <a:pPr marL="298450" marR="0" lvl="0" indent="-298450" algn="l" rtl="0">
              <a:lnSpc>
                <a:spcPct val="80000"/>
              </a:lnSpc>
              <a:spcBef>
                <a:spcPts val="400"/>
              </a:spcBef>
              <a:spcAft>
                <a:spcPts val="0"/>
              </a:spcAft>
              <a:buClr>
                <a:srgbClr val="000000"/>
              </a:buClr>
              <a:buSzPts val="1700"/>
              <a:buFont typeface="Verdana"/>
              <a:buNone/>
            </a:pPr>
            <a:r>
              <a:rPr lang="en-US" sz="1700" b="0" i="0" u="none">
                <a:solidFill>
                  <a:srgbClr val="000000"/>
                </a:solidFill>
                <a:latin typeface="Verdana"/>
                <a:ea typeface="Verdana"/>
                <a:cs typeface="Verdana"/>
                <a:sym typeface="Verdana"/>
              </a:rPr>
              <a:t>{</a:t>
            </a:r>
            <a:endParaRPr/>
          </a:p>
          <a:p>
            <a:pPr marL="298450" marR="0" lvl="0" indent="-298450" algn="l" rtl="0">
              <a:lnSpc>
                <a:spcPct val="80000"/>
              </a:lnSpc>
              <a:spcBef>
                <a:spcPts val="400"/>
              </a:spcBef>
              <a:spcAft>
                <a:spcPts val="0"/>
              </a:spcAft>
              <a:buClr>
                <a:srgbClr val="000000"/>
              </a:buClr>
              <a:buSzPts val="1700"/>
              <a:buFont typeface="Verdana"/>
              <a:buNone/>
            </a:pPr>
            <a:r>
              <a:rPr lang="en-US" sz="1700" b="0" i="0" u="none">
                <a:solidFill>
                  <a:srgbClr val="000000"/>
                </a:solidFill>
                <a:latin typeface="Verdana"/>
                <a:ea typeface="Verdana"/>
                <a:cs typeface="Verdana"/>
                <a:sym typeface="Verdana"/>
              </a:rPr>
              <a:t>{</a:t>
            </a:r>
            <a:endParaRPr/>
          </a:p>
          <a:p>
            <a:pPr marL="298450" marR="0" lvl="0" indent="-298450" algn="l" rtl="0">
              <a:lnSpc>
                <a:spcPct val="80000"/>
              </a:lnSpc>
              <a:spcBef>
                <a:spcPts val="400"/>
              </a:spcBef>
              <a:spcAft>
                <a:spcPts val="0"/>
              </a:spcAft>
              <a:buClr>
                <a:srgbClr val="000000"/>
              </a:buClr>
              <a:buSzPts val="1700"/>
              <a:buFont typeface="Verdana"/>
              <a:buNone/>
            </a:pPr>
            <a:r>
              <a:rPr lang="en-US" sz="1700" b="0" i="0" u="none">
                <a:solidFill>
                  <a:srgbClr val="000000"/>
                </a:solidFill>
                <a:latin typeface="Verdana"/>
                <a:ea typeface="Verdana"/>
                <a:cs typeface="Verdana"/>
                <a:sym typeface="Verdana"/>
              </a:rPr>
              <a:t>wait (s)</a:t>
            </a:r>
            <a:endParaRPr/>
          </a:p>
          <a:p>
            <a:pPr marL="298450" marR="0" lvl="0" indent="-298450" algn="l" rtl="0">
              <a:lnSpc>
                <a:spcPct val="80000"/>
              </a:lnSpc>
              <a:spcBef>
                <a:spcPts val="400"/>
              </a:spcBef>
              <a:spcAft>
                <a:spcPts val="0"/>
              </a:spcAft>
              <a:buClr>
                <a:srgbClr val="000000"/>
              </a:buClr>
              <a:buSzPts val="1700"/>
              <a:buFont typeface="Verdana"/>
              <a:buNone/>
            </a:pPr>
            <a:r>
              <a:rPr lang="en-US" sz="1700" b="0" i="0" u="none">
                <a:solidFill>
                  <a:srgbClr val="000000"/>
                </a:solidFill>
                <a:latin typeface="Verdana"/>
                <a:ea typeface="Verdana"/>
                <a:cs typeface="Verdana"/>
                <a:sym typeface="Verdana"/>
              </a:rPr>
              <a:t>critical section</a:t>
            </a:r>
            <a:endParaRPr/>
          </a:p>
          <a:p>
            <a:pPr marL="298450" marR="0" lvl="0" indent="-298450" algn="l" rtl="0">
              <a:lnSpc>
                <a:spcPct val="80000"/>
              </a:lnSpc>
              <a:spcBef>
                <a:spcPts val="400"/>
              </a:spcBef>
              <a:spcAft>
                <a:spcPts val="0"/>
              </a:spcAft>
              <a:buClr>
                <a:srgbClr val="000000"/>
              </a:buClr>
              <a:buSzPts val="1700"/>
              <a:buFont typeface="Verdana"/>
              <a:buNone/>
            </a:pPr>
            <a:r>
              <a:rPr lang="en-US" sz="1700" b="0" i="0" u="none">
                <a:solidFill>
                  <a:srgbClr val="000000"/>
                </a:solidFill>
                <a:latin typeface="Verdana"/>
                <a:ea typeface="Verdana"/>
                <a:cs typeface="Verdana"/>
                <a:sym typeface="Verdana"/>
              </a:rPr>
              <a:t>signal (s)</a:t>
            </a:r>
            <a:endParaRPr/>
          </a:p>
          <a:p>
            <a:pPr marL="298450" marR="0" lvl="0" indent="-298450" algn="l" rtl="0">
              <a:lnSpc>
                <a:spcPct val="80000"/>
              </a:lnSpc>
              <a:spcBef>
                <a:spcPts val="400"/>
              </a:spcBef>
              <a:spcAft>
                <a:spcPts val="0"/>
              </a:spcAft>
              <a:buClr>
                <a:srgbClr val="000000"/>
              </a:buClr>
              <a:buSzPts val="1700"/>
              <a:buFont typeface="Verdana"/>
              <a:buNone/>
            </a:pPr>
            <a:r>
              <a:rPr lang="en-US" sz="1700" b="0" i="0" u="none">
                <a:solidFill>
                  <a:srgbClr val="000000"/>
                </a:solidFill>
                <a:latin typeface="Verdana"/>
                <a:ea typeface="Verdana"/>
                <a:cs typeface="Verdana"/>
                <a:sym typeface="Verdana"/>
              </a:rPr>
              <a:t>}</a:t>
            </a:r>
            <a:endParaRPr/>
          </a:p>
          <a:p>
            <a:pPr marL="298450" marR="0" lvl="0" indent="-298450" algn="l" rtl="0">
              <a:lnSpc>
                <a:spcPct val="80000"/>
              </a:lnSpc>
              <a:spcBef>
                <a:spcPts val="400"/>
              </a:spcBef>
              <a:spcAft>
                <a:spcPts val="0"/>
              </a:spcAft>
              <a:buClr>
                <a:srgbClr val="000000"/>
              </a:buClr>
              <a:buSzPts val="1700"/>
              <a:buFont typeface="Verdana"/>
              <a:buNone/>
            </a:pPr>
            <a:r>
              <a:rPr lang="en-US" sz="1700" b="0" i="0" u="none">
                <a:solidFill>
                  <a:srgbClr val="000000"/>
                </a:solidFill>
                <a:latin typeface="Verdana"/>
                <a:ea typeface="Verdana"/>
                <a:cs typeface="Verdana"/>
                <a:sym typeface="Verdana"/>
              </a:rPr>
              <a:t>remaining execution</a:t>
            </a:r>
            <a:endParaRPr/>
          </a:p>
          <a:p>
            <a:pPr marL="298450" marR="0" lvl="0" indent="-298450" algn="l" rtl="0">
              <a:lnSpc>
                <a:spcPct val="80000"/>
              </a:lnSpc>
              <a:spcBef>
                <a:spcPts val="400"/>
              </a:spcBef>
              <a:spcAft>
                <a:spcPts val="0"/>
              </a:spcAft>
              <a:buClr>
                <a:srgbClr val="000000"/>
              </a:buClr>
              <a:buSzPts val="1700"/>
              <a:buFont typeface="Verdana"/>
              <a:buNone/>
            </a:pPr>
            <a:r>
              <a:rPr lang="en-US" sz="1700" b="0" i="0" u="none">
                <a:solidFill>
                  <a:srgbClr val="000000"/>
                </a:solidFill>
                <a:latin typeface="Verdana"/>
                <a:ea typeface="Verdana"/>
                <a:cs typeface="Verdana"/>
                <a:sym typeface="Verdana"/>
              </a:rPr>
              <a:t>}</a:t>
            </a:r>
            <a:endParaRPr/>
          </a:p>
        </p:txBody>
      </p:sp>
      <p:sp>
        <p:nvSpPr>
          <p:cNvPr id="1744" name="Google Shape;1744;p151"/>
          <p:cNvSpPr txBox="1"/>
          <p:nvPr/>
        </p:nvSpPr>
        <p:spPr>
          <a:xfrm>
            <a:off x="5040312" y="1066800"/>
            <a:ext cx="3875087" cy="503237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As the semaphore is initialized to 1, the first process executing wait will enter into its critical section and will set the value of s to 0. Any other process may attempt to enter, resulting in decrementing s to a negative value and suspension of that process. Ultimately, the process initially</a:t>
            </a:r>
            <a:endParaRPr/>
          </a:p>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entered into its critical section will depart with incrementing the value of s, resulting one  of the suspended process to be released. Next a possible sequence of events for 3 processes are shown to</a:t>
            </a:r>
            <a:endParaRPr/>
          </a:p>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achieve mutual exclusion.</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52"/>
        <p:cNvGrpSpPr/>
        <p:nvPr/>
      </p:nvGrpSpPr>
      <p:grpSpPr>
        <a:xfrm>
          <a:off x="0" y="0"/>
          <a:ext cx="0" cy="0"/>
          <a:chOff x="0" y="0"/>
          <a:chExt cx="0" cy="0"/>
        </a:xfrm>
      </p:grpSpPr>
      <p:sp>
        <p:nvSpPr>
          <p:cNvPr id="1753" name="Google Shape;1753;p152"/>
          <p:cNvSpPr txBox="1"/>
          <p:nvPr/>
        </p:nvSpPr>
        <p:spPr>
          <a:xfrm>
            <a:off x="457200" y="277812"/>
            <a:ext cx="8229600" cy="6397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Mutual Exclusion using Semaphore</a:t>
            </a:r>
            <a:endParaRPr/>
          </a:p>
        </p:txBody>
      </p:sp>
      <p:pic>
        <p:nvPicPr>
          <p:cNvPr id="1754" name="Google Shape;1754;p152"/>
          <p:cNvPicPr preferRelativeResize="0"/>
          <p:nvPr/>
        </p:nvPicPr>
        <p:blipFill rotWithShape="1">
          <a:blip r:embed="rId3">
            <a:alphaModFix/>
          </a:blip>
          <a:srcRect/>
          <a:stretch/>
        </p:blipFill>
        <p:spPr>
          <a:xfrm>
            <a:off x="1079500" y="1079500"/>
            <a:ext cx="7380287" cy="5040312"/>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60"/>
        <p:cNvGrpSpPr/>
        <p:nvPr/>
      </p:nvGrpSpPr>
      <p:grpSpPr>
        <a:xfrm>
          <a:off x="0" y="0"/>
          <a:ext cx="0" cy="0"/>
          <a:chOff x="0" y="0"/>
          <a:chExt cx="0" cy="0"/>
        </a:xfrm>
      </p:grpSpPr>
      <p:sp>
        <p:nvSpPr>
          <p:cNvPr id="1761" name="Google Shape;1761;p153"/>
          <p:cNvSpPr txBox="1"/>
          <p:nvPr/>
        </p:nvSpPr>
        <p:spPr>
          <a:xfrm>
            <a:off x="658812" y="455612"/>
            <a:ext cx="7824787" cy="687387"/>
          </a:xfrm>
          <a:prstGeom prst="rect">
            <a:avLst/>
          </a:prstGeom>
          <a:noFill/>
          <a:ln>
            <a:noFill/>
          </a:ln>
        </p:spPr>
        <p:txBody>
          <a:bodyPr spcFirstLastPara="1" wrap="square" lIns="90000" tIns="0" rIns="90000" bIns="0" anchor="b" anchorCtr="0">
            <a:noAutofit/>
          </a:bodyPr>
          <a:lstStyle/>
          <a:p>
            <a:pPr marL="0" marR="0" lvl="0" indent="0" algn="ctr" rtl="0">
              <a:lnSpc>
                <a:spcPct val="100000"/>
              </a:lnSpc>
              <a:spcBef>
                <a:spcPts val="0"/>
              </a:spcBef>
              <a:spcAft>
                <a:spcPts val="0"/>
              </a:spcAft>
              <a:buClr>
                <a:srgbClr val="000000"/>
              </a:buClr>
              <a:buSzPts val="2800"/>
              <a:buFont typeface="Verdana"/>
              <a:buNone/>
            </a:pPr>
            <a:r>
              <a:rPr lang="en-US" sz="2800" b="0" i="0" u="none">
                <a:solidFill>
                  <a:srgbClr val="000000"/>
                </a:solidFill>
                <a:latin typeface="Verdana"/>
                <a:ea typeface="Verdana"/>
                <a:cs typeface="Verdana"/>
                <a:sym typeface="Verdana"/>
              </a:rPr>
              <a:t>consequences of the semaphore definition</a:t>
            </a:r>
            <a:endParaRPr/>
          </a:p>
        </p:txBody>
      </p:sp>
      <p:sp>
        <p:nvSpPr>
          <p:cNvPr id="1762" name="Google Shape;1762;p153"/>
          <p:cNvSpPr/>
          <p:nvPr/>
        </p:nvSpPr>
        <p:spPr>
          <a:xfrm rot="-5400000">
            <a:off x="-51593" y="2920206"/>
            <a:ext cx="3840162" cy="2571750"/>
          </a:xfrm>
          <a:prstGeom prst="flowChartManualOperation">
            <a:avLst/>
          </a:prstGeom>
          <a:solidFill>
            <a:srgbClr val="3C5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153"/>
          <p:cNvSpPr txBox="1"/>
          <p:nvPr/>
        </p:nvSpPr>
        <p:spPr>
          <a:xfrm>
            <a:off x="582631" y="3054026"/>
            <a:ext cx="2571750" cy="2304097"/>
          </a:xfrm>
          <a:prstGeom prst="rect">
            <a:avLst/>
          </a:prstGeom>
          <a:noFill/>
          <a:ln>
            <a:noFill/>
          </a:ln>
        </p:spPr>
        <p:txBody>
          <a:bodyPr spcFirstLastPara="1" wrap="square" lIns="0" tIns="129225" rIns="0" bIns="127075" anchor="ctr" anchorCtr="0">
            <a:noAutofit/>
          </a:bodyPr>
          <a:lstStyle/>
          <a:p>
            <a:pPr marL="0" marR="0" lvl="0" indent="0" algn="ctr" rtl="0">
              <a:lnSpc>
                <a:spcPct val="90000"/>
              </a:lnSpc>
              <a:spcBef>
                <a:spcPts val="0"/>
              </a:spcBef>
              <a:spcAft>
                <a:spcPts val="0"/>
              </a:spcAft>
              <a:buClr>
                <a:srgbClr val="FFFFFF"/>
              </a:buClr>
              <a:buSzPts val="2000"/>
              <a:buFont typeface="Lustria"/>
              <a:buNone/>
            </a:pPr>
            <a:r>
              <a:rPr lang="en-US" sz="2000" b="0" i="0" u="none">
                <a:solidFill>
                  <a:srgbClr val="FFFFFF"/>
                </a:solidFill>
                <a:latin typeface="Lustria"/>
                <a:ea typeface="Lustria"/>
                <a:cs typeface="Lustria"/>
                <a:sym typeface="Lustria"/>
              </a:rPr>
              <a:t>There is no way to know before a process decrements a semaphore whether it will block or not</a:t>
            </a:r>
            <a:endParaRPr/>
          </a:p>
        </p:txBody>
      </p:sp>
      <p:sp>
        <p:nvSpPr>
          <p:cNvPr id="1764" name="Google Shape;1764;p153"/>
          <p:cNvSpPr/>
          <p:nvPr/>
        </p:nvSpPr>
        <p:spPr>
          <a:xfrm rot="-5400000">
            <a:off x="2629693" y="2920206"/>
            <a:ext cx="3840162" cy="2571750"/>
          </a:xfrm>
          <a:prstGeom prst="flowChartManualOperation">
            <a:avLst/>
          </a:prstGeom>
          <a:gradFill>
            <a:gsLst>
              <a:gs pos="0">
                <a:srgbClr val="720000"/>
              </a:gs>
              <a:gs pos="100000">
                <a:srgbClr val="940000"/>
              </a:gs>
            </a:gsLst>
            <a:lin ang="6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153"/>
          <p:cNvSpPr txBox="1"/>
          <p:nvPr/>
        </p:nvSpPr>
        <p:spPr>
          <a:xfrm>
            <a:off x="3263881" y="3054026"/>
            <a:ext cx="2571750" cy="2304097"/>
          </a:xfrm>
          <a:prstGeom prst="rect">
            <a:avLst/>
          </a:prstGeom>
          <a:noFill/>
          <a:ln>
            <a:noFill/>
          </a:ln>
        </p:spPr>
        <p:txBody>
          <a:bodyPr spcFirstLastPara="1" wrap="square" lIns="0" tIns="129225" rIns="0" bIns="127075" anchor="ctr" anchorCtr="0">
            <a:noAutofit/>
          </a:bodyPr>
          <a:lstStyle/>
          <a:p>
            <a:pPr marL="0" marR="0" lvl="0" indent="0" algn="ctr" rtl="0">
              <a:lnSpc>
                <a:spcPct val="90000"/>
              </a:lnSpc>
              <a:spcBef>
                <a:spcPts val="0"/>
              </a:spcBef>
              <a:spcAft>
                <a:spcPts val="0"/>
              </a:spcAft>
              <a:buClr>
                <a:srgbClr val="FFFFFF"/>
              </a:buClr>
              <a:buSzPts val="2000"/>
              <a:buFont typeface="Lustria"/>
              <a:buNone/>
            </a:pPr>
            <a:r>
              <a:rPr lang="en-US" sz="2000" b="0" i="0" u="none">
                <a:solidFill>
                  <a:srgbClr val="FFFFFF"/>
                </a:solidFill>
                <a:latin typeface="Lustria"/>
                <a:ea typeface="Lustria"/>
                <a:cs typeface="Lustria"/>
                <a:sym typeface="Lustria"/>
              </a:rPr>
              <a:t>There is no way to know which process will continue immediately on a uniprocessor system when two processes are running concurrently</a:t>
            </a:r>
            <a:endParaRPr/>
          </a:p>
        </p:txBody>
      </p:sp>
      <p:sp>
        <p:nvSpPr>
          <p:cNvPr id="1766" name="Google Shape;1766;p153"/>
          <p:cNvSpPr/>
          <p:nvPr/>
        </p:nvSpPr>
        <p:spPr>
          <a:xfrm rot="-5400000">
            <a:off x="5395118" y="2920206"/>
            <a:ext cx="3840162" cy="2571750"/>
          </a:xfrm>
          <a:prstGeom prst="flowChartManualOperation">
            <a:avLst/>
          </a:prstGeom>
          <a:solidFill>
            <a:srgbClr val="0A2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153"/>
          <p:cNvSpPr txBox="1"/>
          <p:nvPr/>
        </p:nvSpPr>
        <p:spPr>
          <a:xfrm>
            <a:off x="6029306" y="3054026"/>
            <a:ext cx="2571750" cy="2304097"/>
          </a:xfrm>
          <a:prstGeom prst="rect">
            <a:avLst/>
          </a:prstGeom>
          <a:noFill/>
          <a:ln>
            <a:noFill/>
          </a:ln>
        </p:spPr>
        <p:txBody>
          <a:bodyPr spcFirstLastPara="1" wrap="square" lIns="0" tIns="129225" rIns="0" bIns="127075" anchor="ctr" anchorCtr="0">
            <a:noAutofit/>
          </a:bodyPr>
          <a:lstStyle/>
          <a:p>
            <a:pPr marL="0" marR="0" lvl="0" indent="0" algn="ctr" rtl="0">
              <a:lnSpc>
                <a:spcPct val="90000"/>
              </a:lnSpc>
              <a:spcBef>
                <a:spcPts val="0"/>
              </a:spcBef>
              <a:spcAft>
                <a:spcPts val="0"/>
              </a:spcAft>
              <a:buClr>
                <a:srgbClr val="FFFFFF"/>
              </a:buClr>
              <a:buSzPts val="2000"/>
              <a:buFont typeface="Lustria"/>
              <a:buNone/>
            </a:pPr>
            <a:r>
              <a:rPr lang="en-US" sz="2000" b="0" i="0" u="none">
                <a:solidFill>
                  <a:srgbClr val="FFFFFF"/>
                </a:solidFill>
                <a:latin typeface="Lustria"/>
                <a:ea typeface="Lustria"/>
                <a:cs typeface="Lustria"/>
                <a:sym typeface="Lustria"/>
              </a:rPr>
              <a:t>You don’t know whether another process is waiting so the number of unblocked processes may be zero or one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2"/>
        <p:cNvGrpSpPr/>
        <p:nvPr/>
      </p:nvGrpSpPr>
      <p:grpSpPr>
        <a:xfrm>
          <a:off x="0" y="0"/>
          <a:ext cx="0" cy="0"/>
          <a:chOff x="0" y="0"/>
          <a:chExt cx="0" cy="0"/>
        </a:xfrm>
      </p:grpSpPr>
      <p:sp>
        <p:nvSpPr>
          <p:cNvPr id="173" name="Google Shape;173;p13"/>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Control Block</a:t>
            </a:r>
            <a:endParaRPr/>
          </a:p>
        </p:txBody>
      </p:sp>
      <p:pic>
        <p:nvPicPr>
          <p:cNvPr id="174" name="Google Shape;174;p13"/>
          <p:cNvPicPr preferRelativeResize="0"/>
          <p:nvPr/>
        </p:nvPicPr>
        <p:blipFill rotWithShape="1">
          <a:blip r:embed="rId3">
            <a:alphaModFix/>
          </a:blip>
          <a:srcRect/>
          <a:stretch/>
        </p:blipFill>
        <p:spPr>
          <a:xfrm>
            <a:off x="762000" y="838200"/>
            <a:ext cx="2971800" cy="5257800"/>
          </a:xfrm>
          <a:prstGeom prst="rect">
            <a:avLst/>
          </a:prstGeom>
          <a:noFill/>
          <a:ln>
            <a:noFill/>
          </a:ln>
        </p:spPr>
      </p:pic>
      <p:pic>
        <p:nvPicPr>
          <p:cNvPr id="175" name="Google Shape;175;p13"/>
          <p:cNvPicPr preferRelativeResize="0"/>
          <p:nvPr/>
        </p:nvPicPr>
        <p:blipFill rotWithShape="1">
          <a:blip r:embed="rId4">
            <a:alphaModFix/>
          </a:blip>
          <a:srcRect l="28016" t="729" r="28015" b="538"/>
          <a:stretch/>
        </p:blipFill>
        <p:spPr>
          <a:xfrm>
            <a:off x="5029200" y="990600"/>
            <a:ext cx="2747962" cy="4935537"/>
          </a:xfrm>
          <a:prstGeom prst="rect">
            <a:avLst/>
          </a:prstGeom>
          <a:noFill/>
          <a:ln w="57225" cap="sq" cmpd="sng">
            <a:solidFill>
              <a:srgbClr val="000000"/>
            </a:solidFill>
            <a:prstDash val="solid"/>
            <a:miter lim="800000"/>
            <a:headEnd type="none" w="sm" len="sm"/>
            <a:tailEnd type="none" w="sm" len="sm"/>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75"/>
        <p:cNvGrpSpPr/>
        <p:nvPr/>
      </p:nvGrpSpPr>
      <p:grpSpPr>
        <a:xfrm>
          <a:off x="0" y="0"/>
          <a:ext cx="0" cy="0"/>
          <a:chOff x="0" y="0"/>
          <a:chExt cx="0" cy="0"/>
        </a:xfrm>
      </p:grpSpPr>
      <p:sp>
        <p:nvSpPr>
          <p:cNvPr id="1776" name="Google Shape;1776;p154"/>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800"/>
              <a:buFont typeface="Garamond"/>
              <a:buNone/>
            </a:pPr>
            <a:r>
              <a:rPr lang="en-US" sz="3800" b="0" i="0" u="none">
                <a:solidFill>
                  <a:srgbClr val="006633"/>
                </a:solidFill>
                <a:latin typeface="Garamond"/>
                <a:ea typeface="Garamond"/>
                <a:cs typeface="Garamond"/>
                <a:sym typeface="Garamond"/>
              </a:rPr>
              <a:t>Mutex(MUTual EXclusion locks) </a:t>
            </a:r>
            <a:endParaRPr/>
          </a:p>
          <a:p>
            <a:pPr marL="0" marR="0" lvl="0" indent="0" algn="l" rtl="0">
              <a:lnSpc>
                <a:spcPct val="100000"/>
              </a:lnSpc>
              <a:spcBef>
                <a:spcPts val="0"/>
              </a:spcBef>
              <a:spcAft>
                <a:spcPts val="0"/>
              </a:spcAft>
              <a:buNone/>
            </a:pPr>
            <a:endParaRPr sz="3800" b="0" i="0" u="none">
              <a:solidFill>
                <a:srgbClr val="006633"/>
              </a:solidFill>
              <a:latin typeface="Garamond"/>
              <a:ea typeface="Garamond"/>
              <a:cs typeface="Garamond"/>
              <a:sym typeface="Garamond"/>
            </a:endParaRPr>
          </a:p>
        </p:txBody>
      </p:sp>
      <p:sp>
        <p:nvSpPr>
          <p:cNvPr id="1777" name="Google Shape;1777;p154"/>
          <p:cNvSpPr txBox="1"/>
          <p:nvPr/>
        </p:nvSpPr>
        <p:spPr>
          <a:xfrm>
            <a:off x="539750" y="1079500"/>
            <a:ext cx="8299450" cy="5321300"/>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1800"/>
              <a:buFont typeface="Noto Sans Symbols"/>
              <a:buChar char="■"/>
            </a:pPr>
            <a:r>
              <a:rPr lang="en-US" sz="1800" b="0" i="0" u="none">
                <a:solidFill>
                  <a:srgbClr val="000000"/>
                </a:solidFill>
                <a:latin typeface="Verdana"/>
                <a:ea typeface="Verdana"/>
                <a:cs typeface="Verdana"/>
                <a:sym typeface="Verdana"/>
              </a:rPr>
              <a:t>These are useful to manage mutual exclusion to some shared resource</a:t>
            </a:r>
            <a:endParaRPr/>
          </a:p>
          <a:p>
            <a:pPr marL="298450" marR="0" lvl="0" indent="-298450" algn="l" rtl="0">
              <a:lnSpc>
                <a:spcPct val="100000"/>
              </a:lnSpc>
              <a:spcBef>
                <a:spcPts val="600"/>
              </a:spcBef>
              <a:spcAft>
                <a:spcPts val="0"/>
              </a:spcAft>
              <a:buClr>
                <a:srgbClr val="CC9900"/>
              </a:buClr>
              <a:buSzPts val="1800"/>
              <a:buFont typeface="Noto Sans Symbols"/>
              <a:buChar char="■"/>
            </a:pPr>
            <a:r>
              <a:rPr lang="en-US" sz="1800" b="0" i="0" u="none">
                <a:solidFill>
                  <a:srgbClr val="000000"/>
                </a:solidFill>
                <a:latin typeface="Verdana"/>
                <a:ea typeface="Verdana"/>
                <a:cs typeface="Verdana"/>
                <a:sym typeface="Verdana"/>
              </a:rPr>
              <a:t>Easy &amp; efficient to implement</a:t>
            </a:r>
            <a:endParaRPr/>
          </a:p>
          <a:p>
            <a:pPr marL="298450" marR="0" lvl="0" indent="-298450" algn="l" rtl="0">
              <a:lnSpc>
                <a:spcPct val="100000"/>
              </a:lnSpc>
              <a:spcBef>
                <a:spcPts val="600"/>
              </a:spcBef>
              <a:spcAft>
                <a:spcPts val="0"/>
              </a:spcAft>
              <a:buClr>
                <a:srgbClr val="CC9900"/>
              </a:buClr>
              <a:buSzPts val="1800"/>
              <a:buFont typeface="Noto Sans Symbols"/>
              <a:buChar char="■"/>
            </a:pPr>
            <a:r>
              <a:rPr lang="en-US" sz="1800" b="0" i="0" u="none">
                <a:solidFill>
                  <a:srgbClr val="000000"/>
                </a:solidFill>
                <a:latin typeface="Verdana"/>
                <a:ea typeface="Verdana"/>
                <a:cs typeface="Verdana"/>
                <a:sym typeface="Verdana"/>
              </a:rPr>
              <a:t>It can be in one of two states: locked /unlocked</a:t>
            </a:r>
            <a:endParaRPr/>
          </a:p>
          <a:p>
            <a:pPr marL="298450" marR="0" lvl="0" indent="-298450" algn="l" rtl="0">
              <a:lnSpc>
                <a:spcPct val="100000"/>
              </a:lnSpc>
              <a:spcBef>
                <a:spcPts val="600"/>
              </a:spcBef>
              <a:spcAft>
                <a:spcPts val="0"/>
              </a:spcAft>
              <a:buClr>
                <a:srgbClr val="CC9900"/>
              </a:buClr>
              <a:buSzPts val="1800"/>
              <a:buFont typeface="Noto Sans Symbols"/>
              <a:buChar char="■"/>
            </a:pPr>
            <a:r>
              <a:rPr lang="en-US" sz="1800" b="0" i="0" u="none">
                <a:solidFill>
                  <a:srgbClr val="000000"/>
                </a:solidFill>
                <a:latin typeface="Verdana"/>
                <a:ea typeface="Verdana"/>
                <a:cs typeface="Verdana"/>
                <a:sym typeface="Verdana"/>
              </a:rPr>
              <a:t>0 means unlocked &amp; other values means locked.</a:t>
            </a:r>
            <a:endParaRPr/>
          </a:p>
          <a:p>
            <a:pPr marL="298450" marR="0" lvl="0" indent="-298450" algn="l" rtl="0">
              <a:lnSpc>
                <a:spcPct val="100000"/>
              </a:lnSpc>
              <a:spcBef>
                <a:spcPts val="600"/>
              </a:spcBef>
              <a:spcAft>
                <a:spcPts val="0"/>
              </a:spcAft>
              <a:buClr>
                <a:srgbClr val="CC9900"/>
              </a:buClr>
              <a:buSzPts val="1800"/>
              <a:buFont typeface="Noto Sans Symbols"/>
              <a:buChar char="■"/>
            </a:pPr>
            <a:r>
              <a:rPr lang="en-US" sz="1800" b="0" i="0" u="none">
                <a:solidFill>
                  <a:srgbClr val="000000"/>
                </a:solidFill>
                <a:latin typeface="Verdana"/>
                <a:ea typeface="Verdana"/>
                <a:cs typeface="Verdana"/>
                <a:sym typeface="Verdana"/>
              </a:rPr>
              <a:t>Two operation: mutex_locked &amp; mutex_unlocked</a:t>
            </a:r>
            <a:endParaRPr/>
          </a:p>
          <a:p>
            <a:pPr marL="298450" marR="0" lvl="0" indent="-298450" algn="l" rtl="0">
              <a:lnSpc>
                <a:spcPct val="100000"/>
              </a:lnSpc>
              <a:spcBef>
                <a:spcPts val="600"/>
              </a:spcBef>
              <a:spcAft>
                <a:spcPts val="0"/>
              </a:spcAft>
              <a:buClr>
                <a:srgbClr val="CC9900"/>
              </a:buClr>
              <a:buSzPts val="1800"/>
              <a:buFont typeface="Noto Sans Symbols"/>
              <a:buChar char="■"/>
            </a:pPr>
            <a:r>
              <a:rPr lang="en-US" sz="1800" b="0" i="0" u="none">
                <a:solidFill>
                  <a:srgbClr val="000000"/>
                </a:solidFill>
                <a:latin typeface="Verdana"/>
                <a:ea typeface="Verdana"/>
                <a:cs typeface="Verdana"/>
                <a:sym typeface="Verdana"/>
              </a:rPr>
              <a:t>When thread needs access to CR it calls mutex_lock ()</a:t>
            </a:r>
            <a:endParaRPr/>
          </a:p>
          <a:p>
            <a:pPr marL="298450" marR="0" lvl="0" indent="-298450" algn="l" rtl="0">
              <a:lnSpc>
                <a:spcPct val="100000"/>
              </a:lnSpc>
              <a:spcBef>
                <a:spcPts val="600"/>
              </a:spcBef>
              <a:spcAft>
                <a:spcPts val="0"/>
              </a:spcAft>
              <a:buClr>
                <a:srgbClr val="CC9900"/>
              </a:buClr>
              <a:buSzPts val="1800"/>
              <a:buFont typeface="Noto Sans Symbols"/>
              <a:buChar char="■"/>
            </a:pPr>
            <a:r>
              <a:rPr lang="en-US" sz="1800" b="0" i="0" u="none">
                <a:solidFill>
                  <a:srgbClr val="000000"/>
                </a:solidFill>
                <a:latin typeface="Verdana"/>
                <a:ea typeface="Verdana"/>
                <a:cs typeface="Verdana"/>
                <a:sym typeface="Verdana"/>
              </a:rPr>
              <a:t>After working with CR it calls mutex_unlock()</a:t>
            </a:r>
            <a:endParaRPr/>
          </a:p>
          <a:p>
            <a:pPr marL="298450" marR="0" lvl="0" indent="-298450" algn="l" rtl="0">
              <a:lnSpc>
                <a:spcPct val="100000"/>
              </a:lnSpc>
              <a:spcBef>
                <a:spcPts val="600"/>
              </a:spcBef>
              <a:spcAft>
                <a:spcPts val="0"/>
              </a:spcAft>
              <a:buClr>
                <a:srgbClr val="CC9900"/>
              </a:buClr>
              <a:buSzPts val="1800"/>
              <a:buFont typeface="Noto Sans Symbols"/>
              <a:buChar char="■"/>
            </a:pPr>
            <a:r>
              <a:rPr lang="en-US" sz="1800" b="0" i="0" u="none">
                <a:solidFill>
                  <a:srgbClr val="000000"/>
                </a:solidFill>
                <a:latin typeface="Verdana"/>
                <a:ea typeface="Verdana"/>
                <a:cs typeface="Verdana"/>
                <a:sym typeface="Verdana"/>
              </a:rPr>
              <a:t>Example of lavatory</a:t>
            </a:r>
            <a:endParaRPr/>
          </a:p>
          <a:p>
            <a:pPr marL="298450" marR="0" lvl="0" indent="-298450" algn="just" rtl="0">
              <a:lnSpc>
                <a:spcPct val="80000"/>
              </a:lnSpc>
              <a:spcBef>
                <a:spcPts val="40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     Process ()</a:t>
            </a:r>
            <a:endParaRPr/>
          </a:p>
          <a:p>
            <a:pPr marL="298450" marR="0" lvl="0" indent="-298450" algn="just" rtl="0">
              <a:lnSpc>
                <a:spcPct val="80000"/>
              </a:lnSpc>
              <a:spcBef>
                <a:spcPts val="40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    {</a:t>
            </a:r>
            <a:endParaRPr/>
          </a:p>
          <a:p>
            <a:pPr marL="298450" marR="0" lvl="0" indent="-298450" algn="just" rtl="0">
              <a:lnSpc>
                <a:spcPct val="80000"/>
              </a:lnSpc>
              <a:spcBef>
                <a:spcPts val="40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   {</a:t>
            </a:r>
            <a:endParaRPr/>
          </a:p>
          <a:p>
            <a:pPr marL="298450" marR="0" lvl="0" indent="-298450" algn="just" rtl="0">
              <a:lnSpc>
                <a:spcPct val="80000"/>
              </a:lnSpc>
              <a:spcBef>
                <a:spcPts val="40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    mutex_lock()</a:t>
            </a:r>
            <a:endParaRPr/>
          </a:p>
          <a:p>
            <a:pPr marL="298450" marR="0" lvl="0" indent="-298450" algn="just" rtl="0">
              <a:lnSpc>
                <a:spcPct val="80000"/>
              </a:lnSpc>
              <a:spcBef>
                <a:spcPts val="40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    critical section</a:t>
            </a:r>
            <a:endParaRPr/>
          </a:p>
          <a:p>
            <a:pPr marL="298450" marR="0" lvl="0" indent="-298450" algn="just" rtl="0">
              <a:lnSpc>
                <a:spcPct val="80000"/>
              </a:lnSpc>
              <a:spcBef>
                <a:spcPts val="40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   mutex_unlock ()</a:t>
            </a:r>
            <a:endParaRPr/>
          </a:p>
          <a:p>
            <a:pPr marL="298450" marR="0" lvl="0" indent="-298450" algn="just" rtl="0">
              <a:lnSpc>
                <a:spcPct val="80000"/>
              </a:lnSpc>
              <a:spcBef>
                <a:spcPts val="40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   }</a:t>
            </a:r>
            <a:endParaRPr/>
          </a:p>
          <a:p>
            <a:pPr marL="298450" marR="0" lvl="0" indent="-298450" algn="just" rtl="0">
              <a:lnSpc>
                <a:spcPct val="80000"/>
              </a:lnSpc>
              <a:spcBef>
                <a:spcPts val="40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  remaining execution</a:t>
            </a:r>
            <a:endParaRPr/>
          </a:p>
          <a:p>
            <a:pPr marL="298450" marR="0" lvl="0" indent="-298450" algn="just" rtl="0">
              <a:lnSpc>
                <a:spcPct val="80000"/>
              </a:lnSpc>
              <a:spcBef>
                <a:spcPts val="40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83"/>
        <p:cNvGrpSpPr/>
        <p:nvPr/>
      </p:nvGrpSpPr>
      <p:grpSpPr>
        <a:xfrm>
          <a:off x="0" y="0"/>
          <a:ext cx="0" cy="0"/>
          <a:chOff x="0" y="0"/>
          <a:chExt cx="0" cy="0"/>
        </a:xfrm>
      </p:grpSpPr>
      <p:sp>
        <p:nvSpPr>
          <p:cNvPr id="1784" name="Google Shape;1784;p155"/>
          <p:cNvSpPr txBox="1"/>
          <p:nvPr/>
        </p:nvSpPr>
        <p:spPr>
          <a:xfrm>
            <a:off x="609600" y="762000"/>
            <a:ext cx="7824787" cy="685800"/>
          </a:xfrm>
          <a:prstGeom prst="rect">
            <a:avLst/>
          </a:prstGeom>
          <a:noFill/>
          <a:ln>
            <a:noFill/>
          </a:ln>
        </p:spPr>
        <p:txBody>
          <a:bodyPr spcFirstLastPara="1" wrap="square" lIns="90000" tIns="0" rIns="90000" bIns="0" anchor="b" anchorCtr="0">
            <a:noAutofit/>
          </a:bodyPr>
          <a:lstStyle/>
          <a:p>
            <a:pPr marL="0" marR="0" lvl="0" indent="0" algn="ctr" rtl="0">
              <a:lnSpc>
                <a:spcPct val="100000"/>
              </a:lnSpc>
              <a:spcBef>
                <a:spcPts val="0"/>
              </a:spcBef>
              <a:spcAft>
                <a:spcPts val="0"/>
              </a:spcAft>
              <a:buClr>
                <a:srgbClr val="06192F"/>
              </a:buClr>
              <a:buSzPts val="4400"/>
              <a:buFont typeface="Lustria"/>
              <a:buNone/>
            </a:pPr>
            <a:r>
              <a:rPr lang="en-US" sz="4400" b="1" i="0" u="none">
                <a:solidFill>
                  <a:srgbClr val="06192F"/>
                </a:solidFill>
                <a:latin typeface="Lustria"/>
                <a:ea typeface="Lustria"/>
                <a:cs typeface="Lustria"/>
                <a:sym typeface="Lustria"/>
              </a:rPr>
              <a:t>Producer/Consumer Problem</a:t>
            </a:r>
            <a:endParaRPr/>
          </a:p>
        </p:txBody>
      </p:sp>
      <p:cxnSp>
        <p:nvCxnSpPr>
          <p:cNvPr id="1785" name="Google Shape;1785;p155"/>
          <p:cNvCxnSpPr/>
          <p:nvPr/>
        </p:nvCxnSpPr>
        <p:spPr>
          <a:xfrm>
            <a:off x="533400" y="2133600"/>
            <a:ext cx="8077200" cy="1587"/>
          </a:xfrm>
          <a:prstGeom prst="straightConnector1">
            <a:avLst/>
          </a:prstGeom>
          <a:noFill/>
          <a:ln w="15825" cap="sq" cmpd="sng">
            <a:solidFill>
              <a:srgbClr val="990000"/>
            </a:solidFill>
            <a:prstDash val="solid"/>
            <a:miter lim="800000"/>
            <a:headEnd type="none" w="med" len="med"/>
            <a:tailEnd type="none" w="med" len="med"/>
          </a:ln>
        </p:spPr>
      </p:cxnSp>
      <p:sp>
        <p:nvSpPr>
          <p:cNvPr id="1786" name="Google Shape;1786;p155"/>
          <p:cNvSpPr txBox="1"/>
          <p:nvPr/>
        </p:nvSpPr>
        <p:spPr>
          <a:xfrm>
            <a:off x="533400" y="2133600"/>
            <a:ext cx="1614487" cy="2171700"/>
          </a:xfrm>
          <a:prstGeom prst="rect">
            <a:avLst/>
          </a:prstGeom>
          <a:solidFill>
            <a:srgbClr val="0D335E"/>
          </a:solidFill>
          <a:ln w="9525" cap="sq" cmpd="sng">
            <a:solidFill>
              <a:srgbClr val="FFFFFF"/>
            </a:solidFill>
            <a:prstDash val="solid"/>
            <a:miter lim="800000"/>
            <a:headEnd type="none" w="sm" len="sm"/>
            <a:tailEnd type="none" w="sm" len="sm"/>
          </a:ln>
        </p:spPr>
        <p:txBody>
          <a:bodyPr spcFirstLastPara="1" wrap="square" lIns="90000" tIns="91425" rIns="90000" bIns="91425" anchor="t" anchorCtr="0">
            <a:noAutofit/>
          </a:bodyPr>
          <a:lstStyle/>
          <a:p>
            <a:pPr marL="0" marR="0" lvl="0" indent="0" algn="l" rtl="0">
              <a:lnSpc>
                <a:spcPct val="90000"/>
              </a:lnSpc>
              <a:spcBef>
                <a:spcPts val="0"/>
              </a:spcBef>
              <a:spcAft>
                <a:spcPts val="0"/>
              </a:spcAft>
              <a:buClr>
                <a:srgbClr val="FFFFFF"/>
              </a:buClr>
              <a:buSzPts val="2400"/>
              <a:buFont typeface="Lustria"/>
              <a:buNone/>
            </a:pPr>
            <a:r>
              <a:rPr lang="en-US" sz="2400" b="0" i="0" u="none">
                <a:solidFill>
                  <a:srgbClr val="FFFFFF"/>
                </a:solidFill>
                <a:latin typeface="Lustria"/>
                <a:ea typeface="Lustria"/>
                <a:cs typeface="Lustria"/>
                <a:sym typeface="Lustria"/>
              </a:rPr>
              <a:t>General Statement:</a:t>
            </a:r>
            <a:endParaRPr/>
          </a:p>
        </p:txBody>
      </p:sp>
      <p:sp>
        <p:nvSpPr>
          <p:cNvPr id="1787" name="Google Shape;1787;p155"/>
          <p:cNvSpPr txBox="1"/>
          <p:nvPr/>
        </p:nvSpPr>
        <p:spPr>
          <a:xfrm>
            <a:off x="2270125" y="2166937"/>
            <a:ext cx="6340475" cy="679450"/>
          </a:xfrm>
          <a:prstGeom prst="rect">
            <a:avLst/>
          </a:prstGeom>
          <a:solidFill>
            <a:srgbClr val="0D335E"/>
          </a:solidFill>
          <a:ln w="9525" cap="sq" cmpd="sng">
            <a:solidFill>
              <a:srgbClr val="FFFFFF"/>
            </a:solidFill>
            <a:prstDash val="solid"/>
            <a:miter lim="800000"/>
            <a:headEnd type="none" w="sm" len="sm"/>
            <a:tailEnd type="none" w="sm" len="sm"/>
          </a:ln>
        </p:spPr>
        <p:txBody>
          <a:bodyPr spcFirstLastPara="1" wrap="square" lIns="79900" tIns="79900" rIns="79900" bIns="79900" anchor="t" anchorCtr="0">
            <a:noAutofit/>
          </a:bodyPr>
          <a:lstStyle/>
          <a:p>
            <a:pPr marL="0" marR="0" lvl="0" indent="0" algn="l" rtl="0">
              <a:lnSpc>
                <a:spcPct val="90000"/>
              </a:lnSpc>
              <a:spcBef>
                <a:spcPts val="0"/>
              </a:spcBef>
              <a:spcAft>
                <a:spcPts val="0"/>
              </a:spcAft>
              <a:buClr>
                <a:srgbClr val="FFFFFF"/>
              </a:buClr>
              <a:buSzPts val="2100"/>
              <a:buFont typeface="Lustria"/>
              <a:buNone/>
            </a:pPr>
            <a:r>
              <a:rPr lang="en-US" sz="2100" b="0" i="0" u="none">
                <a:solidFill>
                  <a:srgbClr val="FFFFFF"/>
                </a:solidFill>
                <a:latin typeface="Lustria"/>
                <a:ea typeface="Lustria"/>
                <a:cs typeface="Lustria"/>
                <a:sym typeface="Lustria"/>
              </a:rPr>
              <a:t>one or more producers are generating data and placing these in a buffer</a:t>
            </a:r>
            <a:endParaRPr/>
          </a:p>
        </p:txBody>
      </p:sp>
      <p:cxnSp>
        <p:nvCxnSpPr>
          <p:cNvPr id="1788" name="Google Shape;1788;p155"/>
          <p:cNvCxnSpPr/>
          <p:nvPr/>
        </p:nvCxnSpPr>
        <p:spPr>
          <a:xfrm>
            <a:off x="2149475" y="2846387"/>
            <a:ext cx="6461125" cy="1587"/>
          </a:xfrm>
          <a:prstGeom prst="straightConnector1">
            <a:avLst/>
          </a:prstGeom>
          <a:noFill/>
          <a:ln w="34900" cap="sq" cmpd="sng">
            <a:solidFill>
              <a:srgbClr val="D4BCBC"/>
            </a:solidFill>
            <a:prstDash val="solid"/>
            <a:miter lim="800000"/>
            <a:headEnd type="none" w="med" len="med"/>
            <a:tailEnd type="none" w="med" len="med"/>
          </a:ln>
        </p:spPr>
      </p:cxnSp>
      <p:sp>
        <p:nvSpPr>
          <p:cNvPr id="1789" name="Google Shape;1789;p155"/>
          <p:cNvSpPr txBox="1"/>
          <p:nvPr/>
        </p:nvSpPr>
        <p:spPr>
          <a:xfrm>
            <a:off x="2270125" y="2879725"/>
            <a:ext cx="6340475" cy="677862"/>
          </a:xfrm>
          <a:prstGeom prst="rect">
            <a:avLst/>
          </a:prstGeom>
          <a:solidFill>
            <a:srgbClr val="0D335E"/>
          </a:solidFill>
          <a:ln w="9525" cap="sq" cmpd="sng">
            <a:solidFill>
              <a:srgbClr val="FFFFFF"/>
            </a:solidFill>
            <a:prstDash val="solid"/>
            <a:miter lim="800000"/>
            <a:headEnd type="none" w="sm" len="sm"/>
            <a:tailEnd type="none" w="sm" len="sm"/>
          </a:ln>
        </p:spPr>
        <p:txBody>
          <a:bodyPr spcFirstLastPara="1" wrap="square" lIns="79900" tIns="79900" rIns="79900" bIns="79900" anchor="t" anchorCtr="0">
            <a:noAutofit/>
          </a:bodyPr>
          <a:lstStyle/>
          <a:p>
            <a:pPr marL="0" marR="0" lvl="0" indent="0" algn="l" rtl="0">
              <a:lnSpc>
                <a:spcPct val="90000"/>
              </a:lnSpc>
              <a:spcBef>
                <a:spcPts val="0"/>
              </a:spcBef>
              <a:spcAft>
                <a:spcPts val="0"/>
              </a:spcAft>
              <a:buClr>
                <a:srgbClr val="FFFFFF"/>
              </a:buClr>
              <a:buSzPts val="2100"/>
              <a:buFont typeface="Lustria"/>
              <a:buNone/>
            </a:pPr>
            <a:r>
              <a:rPr lang="en-US" sz="2100" b="0" i="0" u="none">
                <a:solidFill>
                  <a:srgbClr val="FFFFFF"/>
                </a:solidFill>
                <a:latin typeface="Lustria"/>
                <a:ea typeface="Lustria"/>
                <a:cs typeface="Lustria"/>
                <a:sym typeface="Lustria"/>
              </a:rPr>
              <a:t>a single consumer is taking items out of the buffer one at a time</a:t>
            </a:r>
            <a:endParaRPr/>
          </a:p>
        </p:txBody>
      </p:sp>
      <p:cxnSp>
        <p:nvCxnSpPr>
          <p:cNvPr id="1790" name="Google Shape;1790;p155"/>
          <p:cNvCxnSpPr/>
          <p:nvPr/>
        </p:nvCxnSpPr>
        <p:spPr>
          <a:xfrm>
            <a:off x="2149475" y="3559175"/>
            <a:ext cx="6461125" cy="1587"/>
          </a:xfrm>
          <a:prstGeom prst="straightConnector1">
            <a:avLst/>
          </a:prstGeom>
          <a:noFill/>
          <a:ln w="34900" cap="sq" cmpd="sng">
            <a:solidFill>
              <a:srgbClr val="D4BCBC"/>
            </a:solidFill>
            <a:prstDash val="solid"/>
            <a:miter lim="800000"/>
            <a:headEnd type="none" w="med" len="med"/>
            <a:tailEnd type="none" w="med" len="med"/>
          </a:ln>
        </p:spPr>
      </p:cxnSp>
      <p:sp>
        <p:nvSpPr>
          <p:cNvPr id="1791" name="Google Shape;1791;p155"/>
          <p:cNvSpPr txBox="1"/>
          <p:nvPr/>
        </p:nvSpPr>
        <p:spPr>
          <a:xfrm>
            <a:off x="2270125" y="3592512"/>
            <a:ext cx="6340475" cy="677862"/>
          </a:xfrm>
          <a:prstGeom prst="rect">
            <a:avLst/>
          </a:prstGeom>
          <a:solidFill>
            <a:srgbClr val="0D335E"/>
          </a:solidFill>
          <a:ln w="9525" cap="sq" cmpd="sng">
            <a:solidFill>
              <a:srgbClr val="FFFFFF"/>
            </a:solidFill>
            <a:prstDash val="solid"/>
            <a:miter lim="800000"/>
            <a:headEnd type="none" w="sm" len="sm"/>
            <a:tailEnd type="none" w="sm" len="sm"/>
          </a:ln>
        </p:spPr>
        <p:txBody>
          <a:bodyPr spcFirstLastPara="1" wrap="square" lIns="79900" tIns="79900" rIns="79900" bIns="79900" anchor="t" anchorCtr="0">
            <a:noAutofit/>
          </a:bodyPr>
          <a:lstStyle/>
          <a:p>
            <a:pPr marL="0" marR="0" lvl="0" indent="0" algn="l" rtl="0">
              <a:lnSpc>
                <a:spcPct val="90000"/>
              </a:lnSpc>
              <a:spcBef>
                <a:spcPts val="0"/>
              </a:spcBef>
              <a:spcAft>
                <a:spcPts val="0"/>
              </a:spcAft>
              <a:buClr>
                <a:srgbClr val="FFFFFF"/>
              </a:buClr>
              <a:buSzPts val="2100"/>
              <a:buFont typeface="Lustria"/>
              <a:buNone/>
            </a:pPr>
            <a:r>
              <a:rPr lang="en-US" sz="2100" b="0" i="0" u="none">
                <a:solidFill>
                  <a:srgbClr val="FFFFFF"/>
                </a:solidFill>
                <a:latin typeface="Lustria"/>
                <a:ea typeface="Lustria"/>
                <a:cs typeface="Lustria"/>
                <a:sym typeface="Lustria"/>
              </a:rPr>
              <a:t>only one producer or consumer may access the buffer at any one time</a:t>
            </a:r>
            <a:endParaRPr/>
          </a:p>
        </p:txBody>
      </p:sp>
      <p:cxnSp>
        <p:nvCxnSpPr>
          <p:cNvPr id="1792" name="Google Shape;1792;p155"/>
          <p:cNvCxnSpPr/>
          <p:nvPr/>
        </p:nvCxnSpPr>
        <p:spPr>
          <a:xfrm>
            <a:off x="2149475" y="4270375"/>
            <a:ext cx="6461125" cy="1587"/>
          </a:xfrm>
          <a:prstGeom prst="straightConnector1">
            <a:avLst/>
          </a:prstGeom>
          <a:noFill/>
          <a:ln w="34900" cap="sq" cmpd="sng">
            <a:solidFill>
              <a:srgbClr val="D4BCBC"/>
            </a:solidFill>
            <a:prstDash val="solid"/>
            <a:miter lim="800000"/>
            <a:headEnd type="none" w="med" len="med"/>
            <a:tailEnd type="none" w="med" len="med"/>
          </a:ln>
        </p:spPr>
      </p:cxnSp>
      <p:cxnSp>
        <p:nvCxnSpPr>
          <p:cNvPr id="1793" name="Google Shape;1793;p155"/>
          <p:cNvCxnSpPr/>
          <p:nvPr/>
        </p:nvCxnSpPr>
        <p:spPr>
          <a:xfrm>
            <a:off x="533400" y="4305300"/>
            <a:ext cx="8077200" cy="1587"/>
          </a:xfrm>
          <a:prstGeom prst="straightConnector1">
            <a:avLst/>
          </a:prstGeom>
          <a:noFill/>
          <a:ln>
            <a:noFill/>
          </a:ln>
        </p:spPr>
      </p:cxnSp>
      <p:sp>
        <p:nvSpPr>
          <p:cNvPr id="1794" name="Google Shape;1794;p155"/>
          <p:cNvSpPr txBox="1"/>
          <p:nvPr/>
        </p:nvSpPr>
        <p:spPr>
          <a:xfrm>
            <a:off x="533400" y="4305300"/>
            <a:ext cx="1614487" cy="2171700"/>
          </a:xfrm>
          <a:prstGeom prst="rect">
            <a:avLst/>
          </a:prstGeom>
          <a:noFill/>
          <a:ln>
            <a:noFill/>
          </a:ln>
        </p:spPr>
        <p:txBody>
          <a:bodyPr spcFirstLastPara="1" wrap="square" lIns="90000" tIns="91425" rIns="90000" bIns="91425" anchor="t" anchorCtr="0">
            <a:noAutofit/>
          </a:bodyPr>
          <a:lstStyle/>
          <a:p>
            <a:pPr marL="0" marR="0" lvl="0" indent="0" algn="l" rtl="0">
              <a:lnSpc>
                <a:spcPct val="90000"/>
              </a:lnSpc>
              <a:spcBef>
                <a:spcPts val="0"/>
              </a:spcBef>
              <a:spcAft>
                <a:spcPts val="0"/>
              </a:spcAft>
              <a:buClr>
                <a:srgbClr val="000000"/>
              </a:buClr>
              <a:buSzPts val="2400"/>
              <a:buFont typeface="Lustria"/>
              <a:buNone/>
            </a:pPr>
            <a:r>
              <a:rPr lang="en-US" sz="2400" b="0" i="0" u="none">
                <a:solidFill>
                  <a:srgbClr val="000000"/>
                </a:solidFill>
                <a:latin typeface="Lustria"/>
                <a:ea typeface="Lustria"/>
                <a:cs typeface="Lustria"/>
                <a:sym typeface="Lustria"/>
              </a:rPr>
              <a:t>The Problem:</a:t>
            </a:r>
            <a:endParaRPr/>
          </a:p>
        </p:txBody>
      </p:sp>
      <p:sp>
        <p:nvSpPr>
          <p:cNvPr id="1795" name="Google Shape;1795;p155"/>
          <p:cNvSpPr txBox="1"/>
          <p:nvPr/>
        </p:nvSpPr>
        <p:spPr>
          <a:xfrm>
            <a:off x="2270125" y="4403725"/>
            <a:ext cx="6340475" cy="1971675"/>
          </a:xfrm>
          <a:prstGeom prst="rect">
            <a:avLst/>
          </a:prstGeom>
          <a:noFill/>
          <a:ln>
            <a:noFill/>
          </a:ln>
        </p:spPr>
        <p:txBody>
          <a:bodyPr spcFirstLastPara="1" wrap="square" lIns="118075" tIns="118075" rIns="118075" bIns="118075" anchor="t" anchorCtr="0">
            <a:noAutofit/>
          </a:bodyPr>
          <a:lstStyle/>
          <a:p>
            <a:pPr marL="0" marR="0" lvl="0" indent="0" algn="l" rtl="0">
              <a:lnSpc>
                <a:spcPct val="90000"/>
              </a:lnSpc>
              <a:spcBef>
                <a:spcPts val="0"/>
              </a:spcBef>
              <a:spcAft>
                <a:spcPts val="0"/>
              </a:spcAft>
              <a:buClr>
                <a:srgbClr val="000000"/>
              </a:buClr>
              <a:buSzPts val="3100"/>
              <a:buFont typeface="Lustria"/>
              <a:buNone/>
            </a:pPr>
            <a:r>
              <a:rPr lang="en-US" sz="3100" b="0" i="0" u="none">
                <a:solidFill>
                  <a:srgbClr val="000000"/>
                </a:solidFill>
                <a:latin typeface="Lustria"/>
                <a:ea typeface="Lustria"/>
                <a:cs typeface="Lustria"/>
                <a:sym typeface="Lustria"/>
              </a:rPr>
              <a:t>ensure that the producer can’t add data into full buffer and consumer can’t remove data from an empty buffer</a:t>
            </a:r>
            <a:endParaRPr/>
          </a:p>
        </p:txBody>
      </p:sp>
      <p:cxnSp>
        <p:nvCxnSpPr>
          <p:cNvPr id="1796" name="Google Shape;1796;p155"/>
          <p:cNvCxnSpPr/>
          <p:nvPr/>
        </p:nvCxnSpPr>
        <p:spPr>
          <a:xfrm>
            <a:off x="2149475" y="6375400"/>
            <a:ext cx="6461125" cy="1587"/>
          </a:xfrm>
          <a:prstGeom prst="straightConnector1">
            <a:avLst/>
          </a:prstGeom>
          <a:noFill/>
          <a:ln w="34900" cap="sq" cmpd="sng">
            <a:solidFill>
              <a:srgbClr val="D4BCBC"/>
            </a:solidFill>
            <a:prstDash val="solid"/>
            <a:miter lim="800000"/>
            <a:headEnd type="none" w="med" len="med"/>
            <a:tailEnd type="none" w="med" len="med"/>
          </a:ln>
        </p:spPr>
      </p:cxn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04"/>
        <p:cNvGrpSpPr/>
        <p:nvPr/>
      </p:nvGrpSpPr>
      <p:grpSpPr>
        <a:xfrm>
          <a:off x="0" y="0"/>
          <a:ext cx="0" cy="0"/>
          <a:chOff x="0" y="0"/>
          <a:chExt cx="0" cy="0"/>
        </a:xfrm>
      </p:grpSpPr>
      <p:sp>
        <p:nvSpPr>
          <p:cNvPr id="1805" name="Google Shape;1805;p156"/>
          <p:cNvSpPr txBox="1"/>
          <p:nvPr/>
        </p:nvSpPr>
        <p:spPr>
          <a:xfrm>
            <a:off x="457200" y="277812"/>
            <a:ext cx="8229600" cy="88423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2600"/>
              <a:buFont typeface="Garamond"/>
              <a:buNone/>
            </a:pPr>
            <a:r>
              <a:rPr lang="en-US" sz="2600" b="0" i="0" u="none">
                <a:solidFill>
                  <a:srgbClr val="006633"/>
                </a:solidFill>
                <a:latin typeface="Garamond"/>
                <a:ea typeface="Garamond"/>
                <a:cs typeface="Garamond"/>
                <a:sym typeface="Garamond"/>
              </a:rPr>
              <a:t>Semaphores: Producer-Consumer problem (Bounded buffer )</a:t>
            </a:r>
            <a:endParaRPr/>
          </a:p>
        </p:txBody>
      </p:sp>
      <p:grpSp>
        <p:nvGrpSpPr>
          <p:cNvPr id="1806" name="Google Shape;1806;p156"/>
          <p:cNvGrpSpPr/>
          <p:nvPr/>
        </p:nvGrpSpPr>
        <p:grpSpPr>
          <a:xfrm>
            <a:off x="457200" y="990600"/>
            <a:ext cx="7926387" cy="5622925"/>
            <a:chOff x="288" y="624"/>
            <a:chExt cx="4993" cy="3542"/>
          </a:xfrm>
        </p:grpSpPr>
        <p:pic>
          <p:nvPicPr>
            <p:cNvPr id="1807" name="Google Shape;1807;p156"/>
            <p:cNvPicPr preferRelativeResize="0"/>
            <p:nvPr/>
          </p:nvPicPr>
          <p:blipFill rotWithShape="1">
            <a:blip r:embed="rId3">
              <a:alphaModFix/>
            </a:blip>
            <a:srcRect/>
            <a:stretch/>
          </p:blipFill>
          <p:spPr>
            <a:xfrm>
              <a:off x="288" y="624"/>
              <a:ext cx="4993" cy="3542"/>
            </a:xfrm>
            <a:prstGeom prst="rect">
              <a:avLst/>
            </a:prstGeom>
            <a:noFill/>
            <a:ln>
              <a:noFill/>
            </a:ln>
          </p:spPr>
        </p:pic>
        <p:sp>
          <p:nvSpPr>
            <p:cNvPr id="1808" name="Google Shape;1808;p156"/>
            <p:cNvSpPr/>
            <p:nvPr/>
          </p:nvSpPr>
          <p:spPr>
            <a:xfrm>
              <a:off x="288" y="624"/>
              <a:ext cx="4993" cy="354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gr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16"/>
        <p:cNvGrpSpPr/>
        <p:nvPr/>
      </p:nvGrpSpPr>
      <p:grpSpPr>
        <a:xfrm>
          <a:off x="0" y="0"/>
          <a:ext cx="0" cy="0"/>
          <a:chOff x="0" y="0"/>
          <a:chExt cx="0" cy="0"/>
        </a:xfrm>
      </p:grpSpPr>
      <p:sp>
        <p:nvSpPr>
          <p:cNvPr id="1817" name="Google Shape;1817;p157"/>
          <p:cNvSpPr txBox="1"/>
          <p:nvPr/>
        </p:nvSpPr>
        <p:spPr>
          <a:xfrm>
            <a:off x="411162" y="360362"/>
            <a:ext cx="8229600" cy="10668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Garamond"/>
              <a:buNone/>
            </a:pPr>
            <a:r>
              <a:rPr lang="en-US" sz="3200" b="0" i="0" u="none">
                <a:solidFill>
                  <a:srgbClr val="006633"/>
                </a:solidFill>
                <a:latin typeface="Garamond"/>
                <a:ea typeface="Garamond"/>
                <a:cs typeface="Garamond"/>
                <a:sym typeface="Garamond"/>
              </a:rPr>
              <a:t>Semaphores: Producer-Consumer problem</a:t>
            </a:r>
            <a:endParaRPr/>
          </a:p>
        </p:txBody>
      </p:sp>
      <p:grpSp>
        <p:nvGrpSpPr>
          <p:cNvPr id="1818" name="Google Shape;1818;p157"/>
          <p:cNvGrpSpPr/>
          <p:nvPr/>
        </p:nvGrpSpPr>
        <p:grpSpPr>
          <a:xfrm>
            <a:off x="360362" y="1619250"/>
            <a:ext cx="8594725" cy="4022725"/>
            <a:chOff x="227" y="1020"/>
            <a:chExt cx="5414" cy="2534"/>
          </a:xfrm>
        </p:grpSpPr>
        <p:pic>
          <p:nvPicPr>
            <p:cNvPr id="1819" name="Google Shape;1819;p157"/>
            <p:cNvPicPr preferRelativeResize="0"/>
            <p:nvPr/>
          </p:nvPicPr>
          <p:blipFill rotWithShape="1">
            <a:blip r:embed="rId3">
              <a:alphaModFix/>
            </a:blip>
            <a:srcRect/>
            <a:stretch/>
          </p:blipFill>
          <p:spPr>
            <a:xfrm>
              <a:off x="227" y="1020"/>
              <a:ext cx="5414" cy="2534"/>
            </a:xfrm>
            <a:prstGeom prst="rect">
              <a:avLst/>
            </a:prstGeom>
            <a:noFill/>
            <a:ln>
              <a:noFill/>
            </a:ln>
          </p:spPr>
        </p:pic>
        <p:sp>
          <p:nvSpPr>
            <p:cNvPr id="1820" name="Google Shape;1820;p157"/>
            <p:cNvSpPr/>
            <p:nvPr/>
          </p:nvSpPr>
          <p:spPr>
            <a:xfrm>
              <a:off x="227" y="1020"/>
              <a:ext cx="5414" cy="253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gr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28"/>
        <p:cNvGrpSpPr/>
        <p:nvPr/>
      </p:nvGrpSpPr>
      <p:grpSpPr>
        <a:xfrm>
          <a:off x="0" y="0"/>
          <a:ext cx="0" cy="0"/>
          <a:chOff x="0" y="0"/>
          <a:chExt cx="0" cy="0"/>
        </a:xfrm>
      </p:grpSpPr>
      <p:sp>
        <p:nvSpPr>
          <p:cNvPr id="1829" name="Google Shape;1829;p158"/>
          <p:cNvSpPr txBox="1"/>
          <p:nvPr/>
        </p:nvSpPr>
        <p:spPr>
          <a:xfrm>
            <a:off x="457200" y="274637"/>
            <a:ext cx="8229600" cy="11430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Readers/Writers Problem</a:t>
            </a:r>
            <a:endParaRPr/>
          </a:p>
        </p:txBody>
      </p:sp>
      <p:sp>
        <p:nvSpPr>
          <p:cNvPr id="1830" name="Google Shape;1830;p158"/>
          <p:cNvSpPr txBox="1"/>
          <p:nvPr/>
        </p:nvSpPr>
        <p:spPr>
          <a:xfrm>
            <a:off x="457200" y="1600200"/>
            <a:ext cx="8229600" cy="4953000"/>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A data area is shared among many processes</a:t>
            </a:r>
            <a:endParaRPr/>
          </a:p>
          <a:p>
            <a:pPr marL="1138237" marR="0" lvl="2" indent="-223837" algn="l" rtl="0">
              <a:lnSpc>
                <a:spcPct val="100000"/>
              </a:lnSpc>
              <a:spcBef>
                <a:spcPts val="0"/>
              </a:spcBef>
              <a:spcAft>
                <a:spcPts val="0"/>
              </a:spcAft>
              <a:buClr>
                <a:srgbClr val="000000"/>
              </a:buClr>
              <a:buSzPts val="2600"/>
              <a:buFont typeface="Noto Sans Symbols"/>
              <a:buChar char="■"/>
            </a:pPr>
            <a:r>
              <a:rPr lang="en-US" sz="2600" b="0" i="0" u="none" strike="noStrike" cap="none">
                <a:solidFill>
                  <a:srgbClr val="262626"/>
                </a:solidFill>
                <a:latin typeface="Lustria"/>
                <a:ea typeface="Lustria"/>
                <a:cs typeface="Lustria"/>
                <a:sym typeface="Lustria"/>
              </a:rPr>
              <a:t>some processes only read the data area, (readers) and some only write to the data area (writers)</a:t>
            </a:r>
            <a:endParaRPr/>
          </a:p>
          <a:p>
            <a:pPr marL="298450" marR="0" lvl="0" indent="-298450" algn="l" rtl="0">
              <a:lnSpc>
                <a:spcPct val="100000"/>
              </a:lnSpc>
              <a:spcBef>
                <a:spcPts val="80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Conditions to satisfy:</a:t>
            </a:r>
            <a:endParaRPr/>
          </a:p>
          <a:p>
            <a:pPr marL="628650" marR="0" lvl="1" indent="-322262" algn="l" rtl="0">
              <a:lnSpc>
                <a:spcPct val="100000"/>
              </a:lnSpc>
              <a:spcBef>
                <a:spcPts val="700"/>
              </a:spcBef>
              <a:spcAft>
                <a:spcPts val="0"/>
              </a:spcAft>
              <a:buClr>
                <a:srgbClr val="000000"/>
              </a:buClr>
              <a:buSzPts val="2600"/>
              <a:buFont typeface="Arial"/>
              <a:buNone/>
            </a:pPr>
            <a:r>
              <a:rPr lang="en-US" sz="2600" b="0" i="0" u="none" strike="noStrike" cap="none">
                <a:solidFill>
                  <a:srgbClr val="000000"/>
                </a:solidFill>
                <a:latin typeface="Arial"/>
                <a:ea typeface="Arial"/>
                <a:cs typeface="Arial"/>
                <a:sym typeface="Arial"/>
              </a:rPr>
              <a:t>Multiple readers may read the file at once.</a:t>
            </a:r>
            <a:endParaRPr/>
          </a:p>
          <a:p>
            <a:pPr marL="628650" marR="0" lvl="1" indent="-322262" algn="l" rtl="0">
              <a:lnSpc>
                <a:spcPct val="100000"/>
              </a:lnSpc>
              <a:spcBef>
                <a:spcPts val="700"/>
              </a:spcBef>
              <a:spcAft>
                <a:spcPts val="0"/>
              </a:spcAft>
              <a:buClr>
                <a:srgbClr val="000000"/>
              </a:buClr>
              <a:buSzPts val="2600"/>
              <a:buFont typeface="Arial"/>
              <a:buNone/>
            </a:pPr>
            <a:r>
              <a:rPr lang="en-US" sz="2600" b="0" i="0" u="none" strike="noStrike" cap="none">
                <a:solidFill>
                  <a:srgbClr val="000000"/>
                </a:solidFill>
                <a:latin typeface="Arial"/>
                <a:ea typeface="Arial"/>
                <a:cs typeface="Arial"/>
                <a:sym typeface="Arial"/>
              </a:rPr>
              <a:t>Only one writer at a time may write</a:t>
            </a:r>
            <a:endParaRPr/>
          </a:p>
          <a:p>
            <a:pPr marL="628650" marR="0" lvl="1" indent="-322262" algn="l" rtl="0">
              <a:lnSpc>
                <a:spcPct val="100000"/>
              </a:lnSpc>
              <a:spcBef>
                <a:spcPts val="700"/>
              </a:spcBef>
              <a:spcAft>
                <a:spcPts val="0"/>
              </a:spcAft>
              <a:buClr>
                <a:srgbClr val="000000"/>
              </a:buClr>
              <a:buSzPts val="2600"/>
              <a:buFont typeface="Arial"/>
              <a:buNone/>
            </a:pPr>
            <a:r>
              <a:rPr lang="en-US" sz="2600" b="0" i="0" u="none" strike="noStrike" cap="none">
                <a:solidFill>
                  <a:srgbClr val="000000"/>
                </a:solidFill>
                <a:latin typeface="Arial"/>
                <a:ea typeface="Arial"/>
                <a:cs typeface="Arial"/>
                <a:sym typeface="Arial"/>
              </a:rPr>
              <a:t>If a writer is writing to the file, no reader may read it.</a:t>
            </a:r>
            <a:endParaRPr/>
          </a:p>
          <a:p>
            <a:pPr marL="298450" marR="0" lvl="0" indent="-298450" algn="l" rtl="0">
              <a:lnSpc>
                <a:spcPct val="100000"/>
              </a:lnSpc>
              <a:spcBef>
                <a:spcPts val="800"/>
              </a:spcBef>
              <a:spcAft>
                <a:spcPts val="0"/>
              </a:spcAft>
              <a:buClr>
                <a:srgbClr val="FFFFFF"/>
              </a:buClr>
              <a:buSzPts val="3000"/>
              <a:buFont typeface="Verdana"/>
              <a:buNone/>
            </a:pPr>
            <a:endParaRPr sz="3000" b="0" i="0" u="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3000" b="0" i="0" u="none">
              <a:solidFill>
                <a:srgbClr val="000000"/>
              </a:solidFill>
              <a:latin typeface="Verdana"/>
              <a:ea typeface="Verdana"/>
              <a:cs typeface="Verdana"/>
              <a:sym typeface="Verdana"/>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39"/>
        <p:cNvGrpSpPr/>
        <p:nvPr/>
      </p:nvGrpSpPr>
      <p:grpSpPr>
        <a:xfrm>
          <a:off x="0" y="0"/>
          <a:ext cx="0" cy="0"/>
          <a:chOff x="0" y="0"/>
          <a:chExt cx="0" cy="0"/>
        </a:xfrm>
      </p:grpSpPr>
      <p:sp>
        <p:nvSpPr>
          <p:cNvPr id="1840" name="Google Shape;1840;p159"/>
          <p:cNvSpPr txBox="1"/>
          <p:nvPr/>
        </p:nvSpPr>
        <p:spPr>
          <a:xfrm>
            <a:off x="457200" y="277812"/>
            <a:ext cx="8229600" cy="63658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Garamond"/>
              <a:buNone/>
            </a:pPr>
            <a:r>
              <a:rPr lang="en-US" sz="3200" b="0" i="0" u="none">
                <a:solidFill>
                  <a:srgbClr val="006633"/>
                </a:solidFill>
                <a:latin typeface="Garamond"/>
                <a:ea typeface="Garamond"/>
                <a:cs typeface="Garamond"/>
                <a:sym typeface="Garamond"/>
              </a:rPr>
              <a:t>Semaphore: Reader- writer problem</a:t>
            </a:r>
            <a:endParaRPr/>
          </a:p>
        </p:txBody>
      </p:sp>
      <p:grpSp>
        <p:nvGrpSpPr>
          <p:cNvPr id="1841" name="Google Shape;1841;p159"/>
          <p:cNvGrpSpPr/>
          <p:nvPr/>
        </p:nvGrpSpPr>
        <p:grpSpPr>
          <a:xfrm>
            <a:off x="762000" y="1143000"/>
            <a:ext cx="7683500" cy="5399087"/>
            <a:chOff x="480" y="720"/>
            <a:chExt cx="4840" cy="3401"/>
          </a:xfrm>
        </p:grpSpPr>
        <p:pic>
          <p:nvPicPr>
            <p:cNvPr id="1842" name="Google Shape;1842;p159"/>
            <p:cNvPicPr preferRelativeResize="0"/>
            <p:nvPr/>
          </p:nvPicPr>
          <p:blipFill rotWithShape="1">
            <a:blip r:embed="rId3">
              <a:alphaModFix/>
            </a:blip>
            <a:srcRect/>
            <a:stretch/>
          </p:blipFill>
          <p:spPr>
            <a:xfrm>
              <a:off x="480" y="720"/>
              <a:ext cx="4840" cy="3401"/>
            </a:xfrm>
            <a:prstGeom prst="rect">
              <a:avLst/>
            </a:prstGeom>
            <a:noFill/>
            <a:ln>
              <a:noFill/>
            </a:ln>
          </p:spPr>
        </p:pic>
        <p:sp>
          <p:nvSpPr>
            <p:cNvPr id="1843" name="Google Shape;1843;p159"/>
            <p:cNvSpPr/>
            <p:nvPr/>
          </p:nvSpPr>
          <p:spPr>
            <a:xfrm>
              <a:off x="480" y="720"/>
              <a:ext cx="4840" cy="340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gr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51"/>
        <p:cNvGrpSpPr/>
        <p:nvPr/>
      </p:nvGrpSpPr>
      <p:grpSpPr>
        <a:xfrm>
          <a:off x="0" y="0"/>
          <a:ext cx="0" cy="0"/>
          <a:chOff x="0" y="0"/>
          <a:chExt cx="0" cy="0"/>
        </a:xfrm>
      </p:grpSpPr>
      <p:sp>
        <p:nvSpPr>
          <p:cNvPr id="1852" name="Google Shape;1852;p160"/>
          <p:cNvSpPr txBox="1"/>
          <p:nvPr/>
        </p:nvSpPr>
        <p:spPr>
          <a:xfrm>
            <a:off x="457200" y="277812"/>
            <a:ext cx="8229600" cy="63658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Garamond"/>
              <a:buNone/>
            </a:pPr>
            <a:r>
              <a:rPr lang="en-US" sz="3200" b="0" i="0" u="none">
                <a:solidFill>
                  <a:srgbClr val="006633"/>
                </a:solidFill>
                <a:latin typeface="Garamond"/>
                <a:ea typeface="Garamond"/>
                <a:cs typeface="Garamond"/>
                <a:sym typeface="Garamond"/>
              </a:rPr>
              <a:t>Semaphore: Reader- writer problem</a:t>
            </a:r>
            <a:endParaRPr/>
          </a:p>
        </p:txBody>
      </p:sp>
      <p:grpSp>
        <p:nvGrpSpPr>
          <p:cNvPr id="1853" name="Google Shape;1853;p160"/>
          <p:cNvGrpSpPr/>
          <p:nvPr/>
        </p:nvGrpSpPr>
        <p:grpSpPr>
          <a:xfrm>
            <a:off x="381000" y="1371600"/>
            <a:ext cx="8213725" cy="3108325"/>
            <a:chOff x="240" y="864"/>
            <a:chExt cx="5174" cy="1958"/>
          </a:xfrm>
        </p:grpSpPr>
        <p:pic>
          <p:nvPicPr>
            <p:cNvPr id="1854" name="Google Shape;1854;p160"/>
            <p:cNvPicPr preferRelativeResize="0"/>
            <p:nvPr/>
          </p:nvPicPr>
          <p:blipFill rotWithShape="1">
            <a:blip r:embed="rId3">
              <a:alphaModFix/>
            </a:blip>
            <a:srcRect/>
            <a:stretch/>
          </p:blipFill>
          <p:spPr>
            <a:xfrm>
              <a:off x="240" y="864"/>
              <a:ext cx="5174" cy="1958"/>
            </a:xfrm>
            <a:prstGeom prst="rect">
              <a:avLst/>
            </a:prstGeom>
            <a:noFill/>
            <a:ln>
              <a:noFill/>
            </a:ln>
          </p:spPr>
        </p:pic>
        <p:sp>
          <p:nvSpPr>
            <p:cNvPr id="1855" name="Google Shape;1855;p160"/>
            <p:cNvSpPr/>
            <p:nvPr/>
          </p:nvSpPr>
          <p:spPr>
            <a:xfrm>
              <a:off x="240" y="864"/>
              <a:ext cx="5174" cy="195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gr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63"/>
        <p:cNvGrpSpPr/>
        <p:nvPr/>
      </p:nvGrpSpPr>
      <p:grpSpPr>
        <a:xfrm>
          <a:off x="0" y="0"/>
          <a:ext cx="0" cy="0"/>
          <a:chOff x="0" y="0"/>
          <a:chExt cx="0" cy="0"/>
        </a:xfrm>
      </p:grpSpPr>
      <p:sp>
        <p:nvSpPr>
          <p:cNvPr id="1864" name="Google Shape;1864;p161"/>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800"/>
              <a:buFont typeface="Garamond"/>
              <a:buNone/>
            </a:pPr>
            <a:r>
              <a:rPr lang="en-US" sz="3800" b="0" i="0" u="none">
                <a:solidFill>
                  <a:srgbClr val="006633"/>
                </a:solidFill>
                <a:latin typeface="Garamond"/>
                <a:ea typeface="Garamond"/>
                <a:cs typeface="Garamond"/>
                <a:sym typeface="Garamond"/>
              </a:rPr>
              <a:t>Dining philosopher problem</a:t>
            </a:r>
            <a:endParaRPr/>
          </a:p>
        </p:txBody>
      </p:sp>
      <p:sp>
        <p:nvSpPr>
          <p:cNvPr id="1865" name="Google Shape;1865;p161"/>
          <p:cNvSpPr txBox="1"/>
          <p:nvPr/>
        </p:nvSpPr>
        <p:spPr>
          <a:xfrm>
            <a:off x="4724400" y="1143000"/>
            <a:ext cx="3581400" cy="466725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 </a:t>
            </a:r>
            <a:r>
              <a:rPr lang="en-US" sz="2000" b="0" i="0" u="none">
                <a:solidFill>
                  <a:srgbClr val="000000"/>
                </a:solidFill>
                <a:latin typeface="Verdana"/>
                <a:ea typeface="Verdana"/>
                <a:cs typeface="Verdana"/>
                <a:sym typeface="Verdana"/>
              </a:rPr>
              <a:t>Situation:</a:t>
            </a:r>
            <a:endParaRPr/>
          </a:p>
          <a:p>
            <a:pPr marL="0" marR="0" lvl="0" indent="-127000" algn="l" rtl="0">
              <a:lnSpc>
                <a:spcPct val="100000"/>
              </a:lnSpc>
              <a:spcBef>
                <a:spcPts val="0"/>
              </a:spcBef>
              <a:spcAft>
                <a:spcPts val="0"/>
              </a:spcAft>
              <a:buClr>
                <a:srgbClr val="000000"/>
              </a:buClr>
              <a:buSzPts val="2000"/>
              <a:buFont typeface="Arial"/>
              <a:buChar char="•"/>
            </a:pPr>
            <a:r>
              <a:rPr lang="en-US" sz="2000" b="0" i="0" u="none">
                <a:solidFill>
                  <a:srgbClr val="000000"/>
                </a:solidFill>
                <a:latin typeface="Verdana"/>
                <a:ea typeface="Verdana"/>
                <a:cs typeface="Verdana"/>
                <a:sym typeface="Verdana"/>
              </a:rPr>
              <a:t> Five philosophers at table</a:t>
            </a:r>
            <a:endParaRPr/>
          </a:p>
          <a:p>
            <a:pPr marL="0" marR="0" lvl="0" indent="-127000" algn="l" rtl="0">
              <a:lnSpc>
                <a:spcPct val="100000"/>
              </a:lnSpc>
              <a:spcBef>
                <a:spcPts val="0"/>
              </a:spcBef>
              <a:spcAft>
                <a:spcPts val="0"/>
              </a:spcAft>
              <a:buClr>
                <a:srgbClr val="000000"/>
              </a:buClr>
              <a:buSzPts val="2000"/>
              <a:buFont typeface="Arial"/>
              <a:buChar char="•"/>
            </a:pPr>
            <a:r>
              <a:rPr lang="en-US" sz="2000" b="0" i="0" u="none">
                <a:solidFill>
                  <a:srgbClr val="000000"/>
                </a:solidFill>
                <a:latin typeface="Verdana"/>
                <a:ea typeface="Verdana"/>
                <a:cs typeface="Verdana"/>
                <a:sym typeface="Verdana"/>
              </a:rPr>
              <a:t> Want to eat spaghetti</a:t>
            </a:r>
            <a:endParaRPr/>
          </a:p>
          <a:p>
            <a:pPr marL="0" marR="0" lvl="0" indent="-127000" algn="l" rtl="0">
              <a:lnSpc>
                <a:spcPct val="100000"/>
              </a:lnSpc>
              <a:spcBef>
                <a:spcPts val="0"/>
              </a:spcBef>
              <a:spcAft>
                <a:spcPts val="0"/>
              </a:spcAft>
              <a:buClr>
                <a:srgbClr val="000000"/>
              </a:buClr>
              <a:buSzPts val="2000"/>
              <a:buFont typeface="Arial"/>
              <a:buChar char="•"/>
            </a:pPr>
            <a:r>
              <a:rPr lang="en-US" sz="2000" b="0" i="0" u="none">
                <a:solidFill>
                  <a:srgbClr val="000000"/>
                </a:solidFill>
                <a:latin typeface="Verdana"/>
                <a:ea typeface="Verdana"/>
                <a:cs typeface="Verdana"/>
                <a:sym typeface="Verdana"/>
              </a:rPr>
              <a:t> Must have 2 forks to eat</a:t>
            </a:r>
            <a:endParaRPr/>
          </a:p>
          <a:p>
            <a:pPr marL="0" marR="0" lvl="0" indent="-127000" algn="l" rtl="0">
              <a:lnSpc>
                <a:spcPct val="100000"/>
              </a:lnSpc>
              <a:spcBef>
                <a:spcPts val="0"/>
              </a:spcBef>
              <a:spcAft>
                <a:spcPts val="0"/>
              </a:spcAft>
              <a:buClr>
                <a:srgbClr val="000000"/>
              </a:buClr>
              <a:buSzPts val="2000"/>
              <a:buFont typeface="Arial"/>
              <a:buChar char="•"/>
            </a:pPr>
            <a:r>
              <a:rPr lang="en-US" sz="2000" b="0" i="0" u="none">
                <a:solidFill>
                  <a:srgbClr val="000000"/>
                </a:solidFill>
                <a:latin typeface="Verdana"/>
                <a:ea typeface="Verdana"/>
                <a:cs typeface="Verdana"/>
                <a:sym typeface="Verdana"/>
              </a:rPr>
              <a:t> Only 5 forks at the table</a:t>
            </a:r>
            <a:endParaRPr/>
          </a:p>
          <a:p>
            <a:pPr marL="0" marR="0" lvl="0" indent="-114300" algn="l" rtl="0">
              <a:lnSpc>
                <a:spcPct val="100000"/>
              </a:lnSpc>
              <a:spcBef>
                <a:spcPts val="0"/>
              </a:spcBef>
              <a:spcAft>
                <a:spcPts val="0"/>
              </a:spcAft>
              <a:buClr>
                <a:srgbClr val="000000"/>
              </a:buClr>
              <a:buSzPts val="1800"/>
              <a:buFont typeface="Arial"/>
              <a:buChar char="•"/>
            </a:pPr>
            <a:r>
              <a:rPr lang="en-US" sz="1800" b="0" i="0" u="none">
                <a:solidFill>
                  <a:srgbClr val="000000"/>
                </a:solidFill>
                <a:latin typeface="Verdana"/>
                <a:ea typeface="Verdana"/>
                <a:cs typeface="Verdana"/>
                <a:sym typeface="Verdana"/>
              </a:rPr>
              <a:t> </a:t>
            </a:r>
            <a:r>
              <a:rPr lang="en-US" sz="2000" b="0" i="0" u="none">
                <a:solidFill>
                  <a:srgbClr val="000000"/>
                </a:solidFill>
                <a:latin typeface="Verdana"/>
                <a:ea typeface="Verdana"/>
                <a:cs typeface="Verdana"/>
                <a:sym typeface="Verdana"/>
              </a:rPr>
              <a:t>Each philosopher:</a:t>
            </a:r>
            <a:endParaRPr/>
          </a:p>
          <a:p>
            <a:pPr marL="0" marR="0" lvl="0" indent="-127000" algn="l" rtl="0">
              <a:lnSpc>
                <a:spcPct val="100000"/>
              </a:lnSpc>
              <a:spcBef>
                <a:spcPts val="0"/>
              </a:spcBef>
              <a:spcAft>
                <a:spcPts val="0"/>
              </a:spcAft>
              <a:buClr>
                <a:srgbClr val="000000"/>
              </a:buClr>
              <a:buSzPts val="2000"/>
              <a:buFont typeface="Arial"/>
              <a:buChar char="•"/>
            </a:pPr>
            <a:r>
              <a:rPr lang="en-US" sz="2000" b="0" i="0" u="none">
                <a:solidFill>
                  <a:srgbClr val="000000"/>
                </a:solidFill>
                <a:latin typeface="Verdana"/>
                <a:ea typeface="Verdana"/>
                <a:cs typeface="Verdana"/>
                <a:sym typeface="Verdana"/>
              </a:rPr>
              <a:t> Must grab fork one at a</a:t>
            </a:r>
            <a:endParaRPr/>
          </a:p>
          <a:p>
            <a:pPr marL="0" marR="0" lvl="0" indent="0" algn="l" rtl="0">
              <a:lnSpc>
                <a:spcPct val="10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   time</a:t>
            </a:r>
            <a:endParaRPr/>
          </a:p>
          <a:p>
            <a:pPr marL="0" marR="0" lvl="0" indent="-127000" algn="l" rtl="0">
              <a:lnSpc>
                <a:spcPct val="100000"/>
              </a:lnSpc>
              <a:spcBef>
                <a:spcPts val="0"/>
              </a:spcBef>
              <a:spcAft>
                <a:spcPts val="0"/>
              </a:spcAft>
              <a:buClr>
                <a:srgbClr val="000000"/>
              </a:buClr>
              <a:buSzPts val="2000"/>
              <a:buFont typeface="Arial"/>
              <a:buChar char="•"/>
            </a:pPr>
            <a:r>
              <a:rPr lang="en-US" sz="2000" b="0" i="0" u="none">
                <a:solidFill>
                  <a:srgbClr val="000000"/>
                </a:solidFill>
                <a:latin typeface="Verdana"/>
                <a:ea typeface="Verdana"/>
                <a:cs typeface="Verdana"/>
                <a:sym typeface="Verdana"/>
              </a:rPr>
              <a:t> Can act at any time</a:t>
            </a:r>
            <a:endParaRPr/>
          </a:p>
          <a:p>
            <a:pPr marL="0" marR="0" lvl="0" indent="0" algn="l" rtl="0">
              <a:lnSpc>
                <a:spcPct val="10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(concurrently with other</a:t>
            </a:r>
            <a:endParaRPr/>
          </a:p>
          <a:p>
            <a:pPr marL="0" marR="0" lvl="0" indent="0" algn="l" rtl="0">
              <a:lnSpc>
                <a:spcPct val="10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philosophers)</a:t>
            </a:r>
            <a:endParaRPr/>
          </a:p>
          <a:p>
            <a:pPr marL="0" marR="0" lvl="0" indent="-127000" algn="l" rtl="0">
              <a:lnSpc>
                <a:spcPct val="100000"/>
              </a:lnSpc>
              <a:spcBef>
                <a:spcPts val="0"/>
              </a:spcBef>
              <a:spcAft>
                <a:spcPts val="0"/>
              </a:spcAft>
              <a:buClr>
                <a:srgbClr val="000000"/>
              </a:buClr>
              <a:buSzPts val="2000"/>
              <a:buFont typeface="Arial"/>
              <a:buChar char="•"/>
            </a:pPr>
            <a:r>
              <a:rPr lang="en-US" sz="2000" b="0" i="0" u="none">
                <a:solidFill>
                  <a:srgbClr val="000000"/>
                </a:solidFill>
                <a:latin typeface="Verdana"/>
                <a:ea typeface="Verdana"/>
                <a:cs typeface="Verdana"/>
                <a:sym typeface="Verdana"/>
              </a:rPr>
              <a:t> Is either thinking, hungry, or eating</a:t>
            </a:r>
            <a:endParaRPr/>
          </a:p>
          <a:p>
            <a:pPr marL="0" marR="0" lvl="0" indent="0" algn="l" rtl="0">
              <a:lnSpc>
                <a:spcPct val="100000"/>
              </a:lnSpc>
              <a:spcBef>
                <a:spcPts val="0"/>
              </a:spcBef>
              <a:spcAft>
                <a:spcPts val="0"/>
              </a:spcAft>
              <a:buNone/>
            </a:pPr>
            <a:endParaRPr sz="2000" b="0" i="0" u="none">
              <a:solidFill>
                <a:srgbClr val="000000"/>
              </a:solidFill>
              <a:latin typeface="Verdana"/>
              <a:ea typeface="Verdana"/>
              <a:cs typeface="Verdana"/>
              <a:sym typeface="Verdana"/>
            </a:endParaRPr>
          </a:p>
        </p:txBody>
      </p:sp>
      <p:grpSp>
        <p:nvGrpSpPr>
          <p:cNvPr id="1866" name="Google Shape;1866;p161"/>
          <p:cNvGrpSpPr/>
          <p:nvPr/>
        </p:nvGrpSpPr>
        <p:grpSpPr>
          <a:xfrm>
            <a:off x="304800" y="1219200"/>
            <a:ext cx="4098925" cy="4514850"/>
            <a:chOff x="192" y="768"/>
            <a:chExt cx="2582" cy="2844"/>
          </a:xfrm>
        </p:grpSpPr>
        <p:pic>
          <p:nvPicPr>
            <p:cNvPr id="1867" name="Google Shape;1867;p161"/>
            <p:cNvPicPr preferRelativeResize="0"/>
            <p:nvPr/>
          </p:nvPicPr>
          <p:blipFill rotWithShape="1">
            <a:blip r:embed="rId3">
              <a:alphaModFix/>
            </a:blip>
            <a:srcRect/>
            <a:stretch/>
          </p:blipFill>
          <p:spPr>
            <a:xfrm>
              <a:off x="192" y="768"/>
              <a:ext cx="2582" cy="2844"/>
            </a:xfrm>
            <a:prstGeom prst="rect">
              <a:avLst/>
            </a:prstGeom>
            <a:noFill/>
            <a:ln>
              <a:noFill/>
            </a:ln>
          </p:spPr>
        </p:pic>
        <p:sp>
          <p:nvSpPr>
            <p:cNvPr id="1868" name="Google Shape;1868;p161"/>
            <p:cNvSpPr/>
            <p:nvPr/>
          </p:nvSpPr>
          <p:spPr>
            <a:xfrm>
              <a:off x="192" y="768"/>
              <a:ext cx="2582" cy="284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gr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76"/>
        <p:cNvGrpSpPr/>
        <p:nvPr/>
      </p:nvGrpSpPr>
      <p:grpSpPr>
        <a:xfrm>
          <a:off x="0" y="0"/>
          <a:ext cx="0" cy="0"/>
          <a:chOff x="0" y="0"/>
          <a:chExt cx="0" cy="0"/>
        </a:xfrm>
      </p:grpSpPr>
      <p:sp>
        <p:nvSpPr>
          <p:cNvPr id="1877" name="Google Shape;1877;p162"/>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800"/>
              <a:buFont typeface="Garamond"/>
              <a:buNone/>
            </a:pPr>
            <a:r>
              <a:rPr lang="en-US" sz="3800" b="0" i="0" u="none">
                <a:solidFill>
                  <a:srgbClr val="006633"/>
                </a:solidFill>
                <a:latin typeface="Garamond"/>
                <a:ea typeface="Garamond"/>
                <a:cs typeface="Garamond"/>
                <a:sym typeface="Garamond"/>
              </a:rPr>
              <a:t>Dining philosopher problem</a:t>
            </a:r>
            <a:endParaRPr/>
          </a:p>
        </p:txBody>
      </p:sp>
      <p:sp>
        <p:nvSpPr>
          <p:cNvPr id="1878" name="Google Shape;1878;p162"/>
          <p:cNvSpPr txBox="1"/>
          <p:nvPr/>
        </p:nvSpPr>
        <p:spPr>
          <a:xfrm>
            <a:off x="304800" y="1219200"/>
            <a:ext cx="8229600" cy="45307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 </a:t>
            </a:r>
            <a:r>
              <a:rPr lang="en-US" sz="2400" b="0" i="0" u="none">
                <a:solidFill>
                  <a:srgbClr val="000000"/>
                </a:solidFill>
                <a:latin typeface="Verdana"/>
                <a:ea typeface="Verdana"/>
                <a:cs typeface="Verdana"/>
                <a:sym typeface="Verdana"/>
              </a:rPr>
              <a:t>Everyone follows:</a:t>
            </a:r>
            <a:endParaRPr/>
          </a:p>
          <a:p>
            <a:pPr marL="298450" marR="0" lvl="0" indent="-298450" algn="l" rtl="0">
              <a:lnSpc>
                <a:spcPct val="100000"/>
              </a:lnSpc>
              <a:spcBef>
                <a:spcPts val="7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 Grab left fork</a:t>
            </a:r>
            <a:endParaRPr/>
          </a:p>
          <a:p>
            <a:pPr marL="298450" marR="0" lvl="0" indent="-298450" algn="l" rtl="0">
              <a:lnSpc>
                <a:spcPct val="100000"/>
              </a:lnSpc>
              <a:spcBef>
                <a:spcPts val="7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 Grab right fork</a:t>
            </a:r>
            <a:endParaRPr/>
          </a:p>
          <a:p>
            <a:pPr marL="298450" marR="0" lvl="0" indent="-298450" algn="l" rtl="0">
              <a:lnSpc>
                <a:spcPct val="100000"/>
              </a:lnSpc>
              <a:spcBef>
                <a:spcPts val="7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 Eat spaghetti</a:t>
            </a:r>
            <a:endParaRPr/>
          </a:p>
          <a:p>
            <a:pPr marL="298450" marR="0" lvl="0" indent="-298450" algn="l" rtl="0">
              <a:lnSpc>
                <a:spcPct val="100000"/>
              </a:lnSpc>
              <a:spcBef>
                <a:spcPts val="7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 If fork not available, wait until available</a:t>
            </a:r>
            <a:endParaRPr/>
          </a:p>
          <a:p>
            <a:pPr marL="298450" marR="0" lvl="0" indent="-298450" algn="l" rtl="0">
              <a:lnSpc>
                <a:spcPct val="100000"/>
              </a:lnSpc>
              <a:spcBef>
                <a:spcPts val="7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 Release fork when done eating</a:t>
            </a:r>
            <a:endParaRPr/>
          </a:p>
          <a:p>
            <a:pPr marL="298450" marR="0" lvl="0" indent="-298450" algn="l" rtl="0">
              <a:lnSpc>
                <a:spcPct val="100000"/>
              </a:lnSpc>
              <a:spcBef>
                <a:spcPts val="7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 What if all grab left fork at same time?</a:t>
            </a:r>
            <a:endParaRPr/>
          </a:p>
          <a:p>
            <a:pPr marL="298450" marR="0" lvl="0" indent="-298450" algn="l" rtl="0">
              <a:lnSpc>
                <a:spcPct val="100000"/>
              </a:lnSpc>
              <a:spcBef>
                <a:spcPts val="700"/>
              </a:spcBef>
              <a:spcAft>
                <a:spcPts val="0"/>
              </a:spcAft>
              <a:buClr>
                <a:srgbClr val="FFFFFF"/>
              </a:buClr>
              <a:buSzPts val="3000"/>
              <a:buFont typeface="Verdana"/>
              <a:buNone/>
            </a:pPr>
            <a:endParaRPr sz="3000" b="0" i="0" u="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3000" b="0" i="0" u="none">
              <a:solidFill>
                <a:srgbClr val="000000"/>
              </a:solidFill>
              <a:latin typeface="Verdana"/>
              <a:ea typeface="Verdana"/>
              <a:cs typeface="Verdana"/>
              <a:sym typeface="Verdana"/>
            </a:endParaRPr>
          </a:p>
        </p:txBody>
      </p:sp>
      <p:sp>
        <p:nvSpPr>
          <p:cNvPr id="1879" name="Google Shape;1879;p162"/>
          <p:cNvSpPr/>
          <p:nvPr/>
        </p:nvSpPr>
        <p:spPr>
          <a:xfrm>
            <a:off x="5219700" y="4859337"/>
            <a:ext cx="3240087" cy="1439862"/>
          </a:xfrm>
          <a:prstGeom prst="irregularSeal2">
            <a:avLst/>
          </a:prstGeom>
          <a:solidFill>
            <a:srgbClr val="CC9900"/>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DEADLOCK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79"/>
                                        </p:tgtEl>
                                        <p:attrNameLst>
                                          <p:attrName>style.visibility</p:attrName>
                                        </p:attrNameLst>
                                      </p:cBhvr>
                                      <p:to>
                                        <p:strVal val="visible"/>
                                      </p:to>
                                    </p:set>
                                    <p:anim calcmode="lin" valueType="num">
                                      <p:cBhvr additive="base">
                                        <p:cTn id="7" dur="500"/>
                                        <p:tgtEl>
                                          <p:spTgt spid="18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87"/>
        <p:cNvGrpSpPr/>
        <p:nvPr/>
      </p:nvGrpSpPr>
      <p:grpSpPr>
        <a:xfrm>
          <a:off x="0" y="0"/>
          <a:ext cx="0" cy="0"/>
          <a:chOff x="0" y="0"/>
          <a:chExt cx="0" cy="0"/>
        </a:xfrm>
      </p:grpSpPr>
      <p:sp>
        <p:nvSpPr>
          <p:cNvPr id="1888" name="Google Shape;1888;p163"/>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800"/>
              <a:buFont typeface="Garamond"/>
              <a:buNone/>
            </a:pPr>
            <a:r>
              <a:rPr lang="en-US" sz="3800" b="0" i="0" u="none">
                <a:solidFill>
                  <a:srgbClr val="006633"/>
                </a:solidFill>
                <a:latin typeface="Garamond"/>
                <a:ea typeface="Garamond"/>
                <a:cs typeface="Garamond"/>
                <a:sym typeface="Garamond"/>
              </a:rPr>
              <a:t>Dining philosopher problem</a:t>
            </a:r>
            <a:endParaRPr/>
          </a:p>
        </p:txBody>
      </p:sp>
      <p:sp>
        <p:nvSpPr>
          <p:cNvPr id="1889" name="Google Shape;1889;p163"/>
          <p:cNvSpPr txBox="1"/>
          <p:nvPr/>
        </p:nvSpPr>
        <p:spPr>
          <a:xfrm>
            <a:off x="838200" y="1219200"/>
            <a:ext cx="7696200" cy="5029200"/>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 </a:t>
            </a:r>
            <a:r>
              <a:rPr lang="en-US" sz="2000" b="0" i="0" u="none">
                <a:solidFill>
                  <a:srgbClr val="000000"/>
                </a:solidFill>
                <a:latin typeface="Verdana"/>
                <a:ea typeface="Verdana"/>
                <a:cs typeface="Verdana"/>
                <a:sym typeface="Verdana"/>
              </a:rPr>
              <a:t>One person follows:</a:t>
            </a:r>
            <a:endParaRPr/>
          </a:p>
          <a:p>
            <a:pPr marL="298450" marR="0" lvl="0" indent="-298450" algn="l" rtl="0">
              <a:lnSpc>
                <a:spcPct val="100000"/>
              </a:lnSpc>
              <a:spcBef>
                <a:spcPts val="50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 Grab right fork</a:t>
            </a:r>
            <a:endParaRPr/>
          </a:p>
          <a:p>
            <a:pPr marL="298450" marR="0" lvl="0" indent="-298450" algn="l" rtl="0">
              <a:lnSpc>
                <a:spcPct val="100000"/>
              </a:lnSpc>
              <a:spcBef>
                <a:spcPts val="50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 Grab left fork</a:t>
            </a:r>
            <a:endParaRPr/>
          </a:p>
          <a:p>
            <a:pPr marL="298450" marR="0" lvl="0" indent="-298450" algn="l" rtl="0">
              <a:lnSpc>
                <a:spcPct val="100000"/>
              </a:lnSpc>
              <a:spcBef>
                <a:spcPts val="50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 Eat spaghetti</a:t>
            </a:r>
            <a:endParaRPr/>
          </a:p>
          <a:p>
            <a:pPr marL="298450" marR="0" lvl="0" indent="-298450" algn="l" rtl="0">
              <a:lnSpc>
                <a:spcPct val="100000"/>
              </a:lnSpc>
              <a:spcBef>
                <a:spcPts val="500"/>
              </a:spcBef>
              <a:spcAft>
                <a:spcPts val="0"/>
              </a:spcAft>
              <a:buClr>
                <a:srgbClr val="CC9900"/>
              </a:buClr>
              <a:buSzPts val="2000"/>
              <a:buFont typeface="Noto Sans Symbols"/>
              <a:buChar char="■"/>
            </a:pPr>
            <a:r>
              <a:rPr lang="en-US" sz="2000" b="0" i="0" u="none">
                <a:solidFill>
                  <a:srgbClr val="000000"/>
                </a:solidFill>
                <a:latin typeface="Verdana"/>
                <a:ea typeface="Verdana"/>
                <a:cs typeface="Verdana"/>
                <a:sym typeface="Verdana"/>
              </a:rPr>
              <a:t> Everyone else follows:</a:t>
            </a:r>
            <a:endParaRPr/>
          </a:p>
          <a:p>
            <a:pPr marL="298450" marR="0" lvl="0" indent="-298450" algn="l" rtl="0">
              <a:lnSpc>
                <a:spcPct val="100000"/>
              </a:lnSpc>
              <a:spcBef>
                <a:spcPts val="50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 Grab left fork</a:t>
            </a:r>
            <a:endParaRPr/>
          </a:p>
          <a:p>
            <a:pPr marL="298450" marR="0" lvl="0" indent="-298450" algn="l" rtl="0">
              <a:lnSpc>
                <a:spcPct val="100000"/>
              </a:lnSpc>
              <a:spcBef>
                <a:spcPts val="50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 Grab right fork</a:t>
            </a:r>
            <a:endParaRPr/>
          </a:p>
          <a:p>
            <a:pPr marL="298450" marR="0" lvl="0" indent="-298450" algn="l" rtl="0">
              <a:lnSpc>
                <a:spcPct val="100000"/>
              </a:lnSpc>
              <a:spcBef>
                <a:spcPts val="50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 Eat spaghetti</a:t>
            </a:r>
            <a:endParaRPr/>
          </a:p>
          <a:p>
            <a:pPr marL="298450" marR="0" lvl="0" indent="-298450" algn="l" rtl="0">
              <a:lnSpc>
                <a:spcPct val="100000"/>
              </a:lnSpc>
              <a:spcBef>
                <a:spcPts val="500"/>
              </a:spcBef>
              <a:spcAft>
                <a:spcPts val="0"/>
              </a:spcAft>
              <a:buClr>
                <a:srgbClr val="CC9900"/>
              </a:buClr>
              <a:buSzPts val="2000"/>
              <a:buFont typeface="Noto Sans Symbols"/>
              <a:buChar char="■"/>
            </a:pPr>
            <a:r>
              <a:rPr lang="en-US" sz="2000" b="0" i="0" u="none">
                <a:solidFill>
                  <a:srgbClr val="000000"/>
                </a:solidFill>
                <a:latin typeface="Verdana"/>
                <a:ea typeface="Verdana"/>
                <a:cs typeface="Verdana"/>
                <a:sym typeface="Verdana"/>
              </a:rPr>
              <a:t> Avoids deadlock!</a:t>
            </a:r>
            <a:endParaRPr/>
          </a:p>
          <a:p>
            <a:pPr marL="298450" marR="0" lvl="0" indent="-298450" algn="l" rtl="0">
              <a:lnSpc>
                <a:spcPct val="100000"/>
              </a:lnSpc>
              <a:spcBef>
                <a:spcPts val="50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3"/>
        <p:cNvGrpSpPr/>
        <p:nvPr/>
      </p:nvGrpSpPr>
      <p:grpSpPr>
        <a:xfrm>
          <a:off x="0" y="0"/>
          <a:ext cx="0" cy="0"/>
          <a:chOff x="0" y="0"/>
          <a:chExt cx="0" cy="0"/>
        </a:xfrm>
      </p:grpSpPr>
      <p:sp>
        <p:nvSpPr>
          <p:cNvPr id="184" name="Google Shape;184;p14"/>
          <p:cNvSpPr txBox="1"/>
          <p:nvPr/>
        </p:nvSpPr>
        <p:spPr>
          <a:xfrm>
            <a:off x="487362" y="336550"/>
            <a:ext cx="822801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Control Block</a:t>
            </a:r>
            <a:endParaRPr/>
          </a:p>
        </p:txBody>
      </p:sp>
      <p:sp>
        <p:nvSpPr>
          <p:cNvPr id="185" name="Google Shape;185;p14"/>
          <p:cNvSpPr txBox="1"/>
          <p:nvPr/>
        </p:nvSpPr>
        <p:spPr>
          <a:xfrm>
            <a:off x="485775" y="844550"/>
            <a:ext cx="8228012" cy="5341937"/>
          </a:xfrm>
          <a:prstGeom prst="rect">
            <a:avLst/>
          </a:prstGeom>
          <a:noFill/>
          <a:ln>
            <a:noFill/>
          </a:ln>
        </p:spPr>
        <p:txBody>
          <a:bodyPr spcFirstLastPara="1" wrap="square" lIns="90000" tIns="46800" rIns="90000" bIns="46800" anchor="t" anchorCtr="0">
            <a:noAutofit/>
          </a:bodyPr>
          <a:lstStyle/>
          <a:p>
            <a:pPr marL="342900" marR="0" lvl="0" indent="-300037" algn="just"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Information associated with each process is stored in PCB.</a:t>
            </a:r>
            <a:endParaRPr/>
          </a:p>
          <a:p>
            <a:pPr marL="342900" marR="0" lvl="0" indent="-300037" algn="just"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Process state : new, running, etc.</a:t>
            </a:r>
            <a:endParaRPr/>
          </a:p>
          <a:p>
            <a:pPr marL="342900" marR="0" lvl="0" indent="-300037" algn="just"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Program counter : address of next instruction to be executed</a:t>
            </a:r>
            <a:endParaRPr/>
          </a:p>
          <a:p>
            <a:pPr marL="342900" marR="0" lvl="0" indent="-300037" algn="just"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CPU registers :E.g. accumulator, stack pointers, general purpose registers.</a:t>
            </a:r>
            <a:endParaRPr/>
          </a:p>
          <a:p>
            <a:pPr marL="342900" marR="0" lvl="0" indent="-300037" algn="just"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CPU scheduling information :Process priority, elapsed time, other scheduling parameters etc.</a:t>
            </a:r>
            <a:endParaRPr/>
          </a:p>
          <a:p>
            <a:pPr marL="342900" marR="0" lvl="0" indent="-300037" algn="just"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Memory-management information :E.g. base and limit registers, page table, segment table</a:t>
            </a:r>
            <a:endParaRPr/>
          </a:p>
          <a:p>
            <a:pPr marL="342900" marR="0" lvl="0" indent="-300037" algn="just"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Accounting information: E.g. amount of CPU &amp; real time used, time limits, account number, etc.</a:t>
            </a:r>
            <a:endParaRPr/>
          </a:p>
          <a:p>
            <a:pPr marL="342900" marR="0" lvl="0" indent="-300037" algn="just"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I/O status information: I/O devices allocated, list of open files, etc.</a:t>
            </a:r>
            <a:endParaRPr/>
          </a:p>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97"/>
        <p:cNvGrpSpPr/>
        <p:nvPr/>
      </p:nvGrpSpPr>
      <p:grpSpPr>
        <a:xfrm>
          <a:off x="0" y="0"/>
          <a:ext cx="0" cy="0"/>
          <a:chOff x="0" y="0"/>
          <a:chExt cx="0" cy="0"/>
        </a:xfrm>
      </p:grpSpPr>
      <p:sp>
        <p:nvSpPr>
          <p:cNvPr id="1898" name="Google Shape;1898;p164"/>
          <p:cNvSpPr txBox="1"/>
          <p:nvPr/>
        </p:nvSpPr>
        <p:spPr>
          <a:xfrm>
            <a:off x="360362" y="188912"/>
            <a:ext cx="8280400" cy="7112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000"/>
              <a:buFont typeface="Garamond"/>
              <a:buNone/>
            </a:pPr>
            <a:r>
              <a:rPr lang="en-US" sz="3000" b="0" i="0" u="none">
                <a:solidFill>
                  <a:srgbClr val="006633"/>
                </a:solidFill>
                <a:latin typeface="Garamond"/>
                <a:ea typeface="Garamond"/>
                <a:cs typeface="Garamond"/>
                <a:sym typeface="Garamond"/>
              </a:rPr>
              <a:t>Semaphore: Dining philosopher problem</a:t>
            </a:r>
            <a:endParaRPr/>
          </a:p>
        </p:txBody>
      </p:sp>
      <p:grpSp>
        <p:nvGrpSpPr>
          <p:cNvPr id="1899" name="Google Shape;1899;p164"/>
          <p:cNvGrpSpPr/>
          <p:nvPr/>
        </p:nvGrpSpPr>
        <p:grpSpPr>
          <a:xfrm>
            <a:off x="609600" y="1066800"/>
            <a:ext cx="7843837" cy="6243637"/>
            <a:chOff x="384" y="672"/>
            <a:chExt cx="4941" cy="3933"/>
          </a:xfrm>
        </p:grpSpPr>
        <p:pic>
          <p:nvPicPr>
            <p:cNvPr id="1900" name="Google Shape;1900;p164"/>
            <p:cNvPicPr preferRelativeResize="0"/>
            <p:nvPr/>
          </p:nvPicPr>
          <p:blipFill rotWithShape="1">
            <a:blip r:embed="rId3">
              <a:alphaModFix/>
            </a:blip>
            <a:srcRect/>
            <a:stretch/>
          </p:blipFill>
          <p:spPr>
            <a:xfrm>
              <a:off x="384" y="672"/>
              <a:ext cx="4941" cy="3933"/>
            </a:xfrm>
            <a:prstGeom prst="rect">
              <a:avLst/>
            </a:prstGeom>
            <a:noFill/>
            <a:ln>
              <a:noFill/>
            </a:ln>
          </p:spPr>
        </p:pic>
        <p:sp>
          <p:nvSpPr>
            <p:cNvPr id="1901" name="Google Shape;1901;p164"/>
            <p:cNvSpPr/>
            <p:nvPr/>
          </p:nvSpPr>
          <p:spPr>
            <a:xfrm>
              <a:off x="384" y="672"/>
              <a:ext cx="4941" cy="393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gr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09"/>
        <p:cNvGrpSpPr/>
        <p:nvPr/>
      </p:nvGrpSpPr>
      <p:grpSpPr>
        <a:xfrm>
          <a:off x="0" y="0"/>
          <a:ext cx="0" cy="0"/>
          <a:chOff x="0" y="0"/>
          <a:chExt cx="0" cy="0"/>
        </a:xfrm>
      </p:grpSpPr>
      <p:grpSp>
        <p:nvGrpSpPr>
          <p:cNvPr id="1910" name="Google Shape;1910;p165"/>
          <p:cNvGrpSpPr/>
          <p:nvPr/>
        </p:nvGrpSpPr>
        <p:grpSpPr>
          <a:xfrm>
            <a:off x="304800" y="1447800"/>
            <a:ext cx="8213725" cy="3957637"/>
            <a:chOff x="192" y="912"/>
            <a:chExt cx="5174" cy="2493"/>
          </a:xfrm>
        </p:grpSpPr>
        <p:pic>
          <p:nvPicPr>
            <p:cNvPr id="1911" name="Google Shape;1911;p165"/>
            <p:cNvPicPr preferRelativeResize="0"/>
            <p:nvPr/>
          </p:nvPicPr>
          <p:blipFill rotWithShape="1">
            <a:blip r:embed="rId3">
              <a:alphaModFix/>
            </a:blip>
            <a:srcRect/>
            <a:stretch/>
          </p:blipFill>
          <p:spPr>
            <a:xfrm>
              <a:off x="192" y="912"/>
              <a:ext cx="5174" cy="2493"/>
            </a:xfrm>
            <a:prstGeom prst="rect">
              <a:avLst/>
            </a:prstGeom>
            <a:noFill/>
            <a:ln>
              <a:noFill/>
            </a:ln>
          </p:spPr>
        </p:pic>
        <p:sp>
          <p:nvSpPr>
            <p:cNvPr id="1912" name="Google Shape;1912;p165"/>
            <p:cNvSpPr/>
            <p:nvPr/>
          </p:nvSpPr>
          <p:spPr>
            <a:xfrm>
              <a:off x="192" y="912"/>
              <a:ext cx="5174" cy="249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grpSp>
      <p:sp>
        <p:nvSpPr>
          <p:cNvPr id="1913" name="Google Shape;1913;p165"/>
          <p:cNvSpPr txBox="1"/>
          <p:nvPr/>
        </p:nvSpPr>
        <p:spPr>
          <a:xfrm>
            <a:off x="360362" y="188912"/>
            <a:ext cx="8280400" cy="7112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000"/>
              <a:buFont typeface="Garamond"/>
              <a:buNone/>
            </a:pPr>
            <a:r>
              <a:rPr lang="en-US" sz="3000" b="0" i="0" u="none">
                <a:solidFill>
                  <a:srgbClr val="006633"/>
                </a:solidFill>
                <a:latin typeface="Garamond"/>
                <a:ea typeface="Garamond"/>
                <a:cs typeface="Garamond"/>
                <a:sym typeface="Garamond"/>
              </a:rPr>
              <a:t>Semaphore: Dining philosopher problem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4"/>
        <p:cNvGrpSpPr/>
        <p:nvPr/>
      </p:nvGrpSpPr>
      <p:grpSpPr>
        <a:xfrm>
          <a:off x="0" y="0"/>
          <a:ext cx="0" cy="0"/>
          <a:chOff x="0" y="0"/>
          <a:chExt cx="0" cy="0"/>
        </a:xfrm>
      </p:grpSpPr>
      <p:sp>
        <p:nvSpPr>
          <p:cNvPr id="195" name="Google Shape;195;p15"/>
          <p:cNvSpPr txBox="1"/>
          <p:nvPr/>
        </p:nvSpPr>
        <p:spPr>
          <a:xfrm>
            <a:off x="487362" y="336550"/>
            <a:ext cx="3551237"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Trace of the Process</a:t>
            </a:r>
            <a:endParaRPr/>
          </a:p>
        </p:txBody>
      </p:sp>
      <p:sp>
        <p:nvSpPr>
          <p:cNvPr id="196" name="Google Shape;196;p15"/>
          <p:cNvSpPr txBox="1"/>
          <p:nvPr/>
        </p:nvSpPr>
        <p:spPr>
          <a:xfrm>
            <a:off x="485775" y="844550"/>
            <a:ext cx="4086225" cy="5341937"/>
          </a:xfrm>
          <a:prstGeom prst="rect">
            <a:avLst/>
          </a:prstGeom>
          <a:noFill/>
          <a:ln>
            <a:noFill/>
          </a:ln>
        </p:spPr>
        <p:txBody>
          <a:bodyPr spcFirstLastPara="1" wrap="square" lIns="90000" tIns="46800" rIns="90000" bIns="46800" anchor="t" anchorCtr="0">
            <a:noAutofit/>
          </a:bodyPr>
          <a:lstStyle/>
          <a:p>
            <a:pPr marL="300037" marR="0" lvl="0" indent="-300037" algn="l" rtl="0">
              <a:lnSpc>
                <a:spcPct val="150000"/>
              </a:lnSpc>
              <a:spcBef>
                <a:spcPts val="0"/>
              </a:spcBef>
              <a:spcAft>
                <a:spcPts val="0"/>
              </a:spcAft>
              <a:buClr>
                <a:srgbClr val="000000"/>
              </a:buClr>
              <a:buSzPts val="1800"/>
              <a:buFont typeface="Arial"/>
              <a:buChar char="•"/>
            </a:pPr>
            <a:r>
              <a:rPr lang="en-US" sz="1800" b="0" i="0" u="none">
                <a:solidFill>
                  <a:srgbClr val="000000"/>
                </a:solidFill>
                <a:latin typeface="Arial"/>
                <a:ea typeface="Arial"/>
                <a:cs typeface="Arial"/>
                <a:sym typeface="Arial"/>
              </a:rPr>
              <a:t>The behavior of an individual process is shown by listing the sequence of instructions that are executed</a:t>
            </a:r>
            <a:endParaRPr/>
          </a:p>
          <a:p>
            <a:pPr marL="300037" marR="0" lvl="0" indent="-300037" algn="l" rtl="0">
              <a:lnSpc>
                <a:spcPct val="150000"/>
              </a:lnSpc>
              <a:spcBef>
                <a:spcPts val="400"/>
              </a:spcBef>
              <a:spcAft>
                <a:spcPts val="0"/>
              </a:spcAft>
              <a:buClr>
                <a:srgbClr val="000000"/>
              </a:buClr>
              <a:buSzPts val="1800"/>
              <a:buFont typeface="Arial"/>
              <a:buChar char="•"/>
            </a:pPr>
            <a:r>
              <a:rPr lang="en-US" sz="1800" b="0" i="0" u="none">
                <a:solidFill>
                  <a:srgbClr val="000000"/>
                </a:solidFill>
                <a:latin typeface="Arial"/>
                <a:ea typeface="Arial"/>
                <a:cs typeface="Arial"/>
                <a:sym typeface="Arial"/>
              </a:rPr>
              <a:t>This list is called a </a:t>
            </a:r>
            <a:r>
              <a:rPr lang="en-US" sz="1800" b="1" i="1" u="none">
                <a:solidFill>
                  <a:srgbClr val="000000"/>
                </a:solidFill>
                <a:latin typeface="Arial"/>
                <a:ea typeface="Arial"/>
                <a:cs typeface="Arial"/>
                <a:sym typeface="Arial"/>
              </a:rPr>
              <a:t>Trace</a:t>
            </a:r>
            <a:endParaRPr/>
          </a:p>
          <a:p>
            <a:pPr marL="300037" marR="0" lvl="0" indent="-300037" algn="l" rtl="0">
              <a:lnSpc>
                <a:spcPct val="150000"/>
              </a:lnSpc>
              <a:spcBef>
                <a:spcPts val="400"/>
              </a:spcBef>
              <a:spcAft>
                <a:spcPts val="0"/>
              </a:spcAft>
              <a:buClr>
                <a:srgbClr val="000000"/>
              </a:buClr>
              <a:buSzPts val="1800"/>
              <a:buFont typeface="Arial"/>
              <a:buChar char="•"/>
            </a:pPr>
            <a:r>
              <a:rPr lang="en-US" sz="1800" b="1" i="1" u="none">
                <a:solidFill>
                  <a:srgbClr val="000000"/>
                </a:solidFill>
                <a:latin typeface="Arial"/>
                <a:ea typeface="Arial"/>
                <a:cs typeface="Arial"/>
                <a:sym typeface="Arial"/>
              </a:rPr>
              <a:t>Dispatcher</a:t>
            </a:r>
            <a:r>
              <a:rPr lang="en-US" sz="1800" b="0" i="0" u="none">
                <a:solidFill>
                  <a:srgbClr val="000000"/>
                </a:solidFill>
                <a:latin typeface="Arial"/>
                <a:ea typeface="Arial"/>
                <a:cs typeface="Arial"/>
                <a:sym typeface="Arial"/>
              </a:rPr>
              <a:t>  is a small program which switches the processor from one process to another</a:t>
            </a:r>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197" name="Google Shape;197;p15"/>
          <p:cNvSpPr txBox="1"/>
          <p:nvPr/>
        </p:nvSpPr>
        <p:spPr>
          <a:xfrm>
            <a:off x="4267200" y="304800"/>
            <a:ext cx="4876800"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Execution</a:t>
            </a:r>
            <a:endParaRPr/>
          </a:p>
        </p:txBody>
      </p:sp>
      <p:pic>
        <p:nvPicPr>
          <p:cNvPr id="198" name="Google Shape;198;p15"/>
          <p:cNvPicPr preferRelativeResize="0"/>
          <p:nvPr/>
        </p:nvPicPr>
        <p:blipFill rotWithShape="1">
          <a:blip r:embed="rId3">
            <a:alphaModFix/>
          </a:blip>
          <a:srcRect/>
          <a:stretch/>
        </p:blipFill>
        <p:spPr>
          <a:xfrm>
            <a:off x="5715000" y="990600"/>
            <a:ext cx="1806575" cy="4359275"/>
          </a:xfrm>
          <a:prstGeom prst="rect">
            <a:avLst/>
          </a:prstGeom>
          <a:noFill/>
          <a:ln>
            <a:noFill/>
          </a:ln>
        </p:spPr>
      </p:pic>
      <p:sp>
        <p:nvSpPr>
          <p:cNvPr id="199" name="Google Shape;199;p15"/>
          <p:cNvSpPr txBox="1"/>
          <p:nvPr/>
        </p:nvSpPr>
        <p:spPr>
          <a:xfrm>
            <a:off x="2667000" y="5486400"/>
            <a:ext cx="5257800" cy="64293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Consider three processes being executed</a:t>
            </a:r>
            <a:endParaRPr/>
          </a:p>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All are in memory (plus the dispatcher)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sp>
        <p:nvSpPr>
          <p:cNvPr id="208" name="Google Shape;208;p16"/>
          <p:cNvSpPr txBox="1"/>
          <p:nvPr/>
        </p:nvSpPr>
        <p:spPr>
          <a:xfrm>
            <a:off x="487362" y="336550"/>
            <a:ext cx="8196262" cy="8255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Trace from the </a:t>
            </a:r>
            <a:r>
              <a:rPr lang="en-US" sz="2400" b="0" i="1" u="none">
                <a:solidFill>
                  <a:srgbClr val="006633"/>
                </a:solidFill>
                <a:latin typeface="Arial"/>
                <a:ea typeface="Arial"/>
                <a:cs typeface="Arial"/>
                <a:sym typeface="Arial"/>
              </a:rPr>
              <a:t>processes</a:t>
            </a:r>
            <a:r>
              <a:rPr lang="en-US" sz="2400" b="0" i="0" u="none">
                <a:solidFill>
                  <a:srgbClr val="006633"/>
                </a:solidFill>
                <a:latin typeface="Arial"/>
                <a:ea typeface="Arial"/>
                <a:cs typeface="Arial"/>
                <a:sym typeface="Arial"/>
              </a:rPr>
              <a:t> point of view:</a:t>
            </a:r>
            <a:endParaRPr/>
          </a:p>
        </p:txBody>
      </p:sp>
      <p:sp>
        <p:nvSpPr>
          <p:cNvPr id="209" name="Google Shape;209;p16"/>
          <p:cNvSpPr txBox="1"/>
          <p:nvPr/>
        </p:nvSpPr>
        <p:spPr>
          <a:xfrm>
            <a:off x="485775" y="844550"/>
            <a:ext cx="8196262" cy="5310187"/>
          </a:xfrm>
          <a:prstGeom prst="rect">
            <a:avLst/>
          </a:prstGeom>
          <a:noFill/>
          <a:ln>
            <a:noFill/>
          </a:ln>
        </p:spPr>
        <p:txBody>
          <a:bodyPr spcFirstLastPara="1" wrap="square" lIns="90000" tIns="46800" rIns="90000" bIns="46800" anchor="t" anchorCtr="0">
            <a:noAutofit/>
          </a:bodyPr>
          <a:lstStyle/>
          <a:p>
            <a:pPr marL="342900" marR="0" lvl="0" indent="-331787" algn="l" rtl="0">
              <a:lnSpc>
                <a:spcPct val="100000"/>
              </a:lnSpc>
              <a:spcBef>
                <a:spcPts val="0"/>
              </a:spcBef>
              <a:spcAft>
                <a:spcPts val="0"/>
              </a:spcAft>
              <a:buClr>
                <a:srgbClr val="000000"/>
              </a:buClr>
              <a:buSzPts val="3200"/>
              <a:buFont typeface="Arial"/>
              <a:buNone/>
            </a:pPr>
            <a:r>
              <a:rPr lang="en-US" sz="3200" b="0" i="0" u="none">
                <a:solidFill>
                  <a:srgbClr val="000000"/>
                </a:solidFill>
                <a:latin typeface="Arial"/>
                <a:ea typeface="Arial"/>
                <a:cs typeface="Arial"/>
                <a:sym typeface="Arial"/>
              </a:rPr>
              <a:t>Each process runs to completion</a:t>
            </a:r>
            <a:endParaRPr/>
          </a:p>
          <a:p>
            <a:pPr marL="0" marR="0" lvl="0" indent="0" algn="l" rtl="0">
              <a:lnSpc>
                <a:spcPct val="100000"/>
              </a:lnSpc>
              <a:spcBef>
                <a:spcPts val="0"/>
              </a:spcBef>
              <a:spcAft>
                <a:spcPts val="0"/>
              </a:spcAft>
              <a:buNone/>
            </a:pPr>
            <a:endParaRPr sz="3200" b="0" i="0" u="none">
              <a:solidFill>
                <a:srgbClr val="000000"/>
              </a:solidFill>
              <a:latin typeface="Arial"/>
              <a:ea typeface="Arial"/>
              <a:cs typeface="Arial"/>
              <a:sym typeface="Arial"/>
            </a:endParaRPr>
          </a:p>
        </p:txBody>
      </p:sp>
      <p:pic>
        <p:nvPicPr>
          <p:cNvPr id="210" name="Google Shape;210;p16"/>
          <p:cNvPicPr preferRelativeResize="0"/>
          <p:nvPr/>
        </p:nvPicPr>
        <p:blipFill rotWithShape="1">
          <a:blip r:embed="rId3">
            <a:alphaModFix/>
          </a:blip>
          <a:srcRect/>
          <a:stretch/>
        </p:blipFill>
        <p:spPr>
          <a:xfrm>
            <a:off x="1981200" y="2362200"/>
            <a:ext cx="5556250" cy="4514850"/>
          </a:xfrm>
          <a:prstGeom prst="rect">
            <a:avLst/>
          </a:prstGeom>
          <a:noFill/>
          <a:ln>
            <a:noFill/>
          </a:ln>
        </p:spPr>
      </p:pic>
      <p:sp>
        <p:nvSpPr>
          <p:cNvPr id="211" name="Google Shape;211;p16"/>
          <p:cNvSpPr/>
          <p:nvPr/>
        </p:nvSpPr>
        <p:spPr>
          <a:xfrm>
            <a:off x="2514600" y="2743200"/>
            <a:ext cx="1524000" cy="2133600"/>
          </a:xfrm>
          <a:prstGeom prst="rect">
            <a:avLst/>
          </a:prstGeom>
          <a:solidFill>
            <a:srgbClr val="D4FE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12" name="Google Shape;212;p16"/>
          <p:cNvSpPr/>
          <p:nvPr/>
        </p:nvSpPr>
        <p:spPr>
          <a:xfrm>
            <a:off x="4114800" y="2743200"/>
            <a:ext cx="1524000" cy="2133600"/>
          </a:xfrm>
          <a:prstGeom prst="rect">
            <a:avLst/>
          </a:prstGeom>
          <a:solidFill>
            <a:srgbClr val="D4FE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13" name="Google Shape;213;p16"/>
          <p:cNvSpPr/>
          <p:nvPr/>
        </p:nvSpPr>
        <p:spPr>
          <a:xfrm>
            <a:off x="5715000" y="2743200"/>
            <a:ext cx="1524000" cy="2133600"/>
          </a:xfrm>
          <a:prstGeom prst="rect">
            <a:avLst/>
          </a:prstGeom>
          <a:solidFill>
            <a:srgbClr val="D4FE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0"/>
                                        <p:tgtEl>
                                          <p:spTgt spid="211"/>
                                        </p:tgtEl>
                                      </p:cBhvr>
                                    </p:animEffect>
                                    <p:set>
                                      <p:cBhvr>
                                        <p:cTn id="7" dur="1" fill="hold">
                                          <p:stCondLst>
                                            <p:cond delay="5000"/>
                                          </p:stCondLst>
                                        </p:cTn>
                                        <p:tgtEl>
                                          <p:spTgt spid="211"/>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0"/>
                                        <p:tgtEl>
                                          <p:spTgt spid="212"/>
                                        </p:tgtEl>
                                      </p:cBhvr>
                                    </p:animEffect>
                                    <p:set>
                                      <p:cBhvr>
                                        <p:cTn id="10" dur="1" fill="hold">
                                          <p:stCondLst>
                                            <p:cond delay="5000"/>
                                          </p:stCondLst>
                                        </p:cTn>
                                        <p:tgtEl>
                                          <p:spTgt spid="212"/>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0"/>
                                        <p:tgtEl>
                                          <p:spTgt spid="213"/>
                                        </p:tgtEl>
                                      </p:cBhvr>
                                    </p:animEffect>
                                    <p:set>
                                      <p:cBhvr>
                                        <p:cTn id="13" dur="1" fill="hold">
                                          <p:stCondLst>
                                            <p:cond delay="5000"/>
                                          </p:stCondLst>
                                        </p:cTn>
                                        <p:tgtEl>
                                          <p:spTgt spid="2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0"/>
        <p:cNvGrpSpPr/>
        <p:nvPr/>
      </p:nvGrpSpPr>
      <p:grpSpPr>
        <a:xfrm>
          <a:off x="0" y="0"/>
          <a:ext cx="0" cy="0"/>
          <a:chOff x="0" y="0"/>
          <a:chExt cx="0" cy="0"/>
        </a:xfrm>
      </p:grpSpPr>
      <p:sp>
        <p:nvSpPr>
          <p:cNvPr id="221" name="Google Shape;221;p17"/>
          <p:cNvSpPr txBox="1"/>
          <p:nvPr/>
        </p:nvSpPr>
        <p:spPr>
          <a:xfrm>
            <a:off x="487362" y="336550"/>
            <a:ext cx="8191500"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Trace from Processors </a:t>
            </a:r>
            <a:br>
              <a:rPr lang="en-US" sz="2400" b="0" i="0" u="none">
                <a:solidFill>
                  <a:srgbClr val="006633"/>
                </a:solidFill>
                <a:latin typeface="Arial"/>
                <a:ea typeface="Arial"/>
                <a:cs typeface="Arial"/>
                <a:sym typeface="Arial"/>
              </a:rPr>
            </a:br>
            <a:r>
              <a:rPr lang="en-US" sz="2400" b="0" i="0" u="none">
                <a:solidFill>
                  <a:srgbClr val="006633"/>
                </a:solidFill>
                <a:latin typeface="Arial"/>
                <a:ea typeface="Arial"/>
                <a:cs typeface="Arial"/>
                <a:sym typeface="Arial"/>
              </a:rPr>
              <a:t>point of view</a:t>
            </a:r>
            <a:endParaRPr/>
          </a:p>
        </p:txBody>
      </p:sp>
      <p:pic>
        <p:nvPicPr>
          <p:cNvPr id="222" name="Google Shape;222;p17"/>
          <p:cNvPicPr preferRelativeResize="0"/>
          <p:nvPr/>
        </p:nvPicPr>
        <p:blipFill rotWithShape="1">
          <a:blip r:embed="rId3">
            <a:alphaModFix/>
          </a:blip>
          <a:srcRect/>
          <a:stretch/>
        </p:blipFill>
        <p:spPr>
          <a:xfrm>
            <a:off x="5334000" y="1431925"/>
            <a:ext cx="3657600" cy="5502275"/>
          </a:xfrm>
          <a:prstGeom prst="rect">
            <a:avLst/>
          </a:prstGeom>
          <a:noFill/>
          <a:ln>
            <a:noFill/>
          </a:ln>
        </p:spPr>
      </p:pic>
      <p:pic>
        <p:nvPicPr>
          <p:cNvPr id="223" name="Google Shape;223;p17"/>
          <p:cNvPicPr preferRelativeResize="0"/>
          <p:nvPr/>
        </p:nvPicPr>
        <p:blipFill rotWithShape="1">
          <a:blip r:embed="rId4">
            <a:alphaModFix/>
          </a:blip>
          <a:srcRect/>
          <a:stretch/>
        </p:blipFill>
        <p:spPr>
          <a:xfrm>
            <a:off x="381000" y="1676400"/>
            <a:ext cx="1806575" cy="4359275"/>
          </a:xfrm>
          <a:prstGeom prst="rect">
            <a:avLst/>
          </a:prstGeom>
          <a:noFill/>
          <a:ln>
            <a:noFill/>
          </a:ln>
        </p:spPr>
      </p:pic>
      <p:cxnSp>
        <p:nvCxnSpPr>
          <p:cNvPr id="224" name="Google Shape;224;p17"/>
          <p:cNvCxnSpPr/>
          <p:nvPr/>
        </p:nvCxnSpPr>
        <p:spPr>
          <a:xfrm flipH="1">
            <a:off x="2133600" y="2894012"/>
            <a:ext cx="1143000" cy="1587"/>
          </a:xfrm>
          <a:prstGeom prst="straightConnector1">
            <a:avLst/>
          </a:prstGeom>
          <a:noFill/>
          <a:ln w="25550" cap="sq" cmpd="sng">
            <a:solidFill>
              <a:srgbClr val="00CC98"/>
            </a:solidFill>
            <a:prstDash val="solid"/>
            <a:miter lim="800000"/>
            <a:headEnd type="none" w="med" len="med"/>
            <a:tailEnd type="triangle" w="med" len="med"/>
          </a:ln>
        </p:spPr>
      </p:cxnSp>
      <p:sp>
        <p:nvSpPr>
          <p:cNvPr id="225" name="Google Shape;225;p17"/>
          <p:cNvSpPr/>
          <p:nvPr/>
        </p:nvSpPr>
        <p:spPr>
          <a:xfrm>
            <a:off x="5486400" y="1524000"/>
            <a:ext cx="838200" cy="914400"/>
          </a:xfrm>
          <a:prstGeom prst="rect">
            <a:avLst/>
          </a:prstGeom>
          <a:solidFill>
            <a:srgbClr val="8585E0">
              <a:alpha val="31764"/>
            </a:srgbClr>
          </a:solidFill>
          <a:ln w="25550" cap="sq"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26" name="Google Shape;226;p17"/>
          <p:cNvSpPr/>
          <p:nvPr/>
        </p:nvSpPr>
        <p:spPr>
          <a:xfrm>
            <a:off x="5486400" y="2438400"/>
            <a:ext cx="838200" cy="914400"/>
          </a:xfrm>
          <a:prstGeom prst="rect">
            <a:avLst/>
          </a:prstGeom>
          <a:solidFill>
            <a:srgbClr val="8585E0">
              <a:alpha val="31764"/>
            </a:srgbClr>
          </a:solidFill>
          <a:ln w="25550" cap="sq"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27" name="Google Shape;227;p17"/>
          <p:cNvSpPr/>
          <p:nvPr/>
        </p:nvSpPr>
        <p:spPr>
          <a:xfrm>
            <a:off x="5486400" y="3352800"/>
            <a:ext cx="838200" cy="533400"/>
          </a:xfrm>
          <a:prstGeom prst="rect">
            <a:avLst/>
          </a:prstGeom>
          <a:solidFill>
            <a:srgbClr val="8585E0">
              <a:alpha val="31764"/>
            </a:srgbClr>
          </a:solidFill>
          <a:ln w="25550" cap="sq"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28" name="Google Shape;228;p17"/>
          <p:cNvSpPr/>
          <p:nvPr/>
        </p:nvSpPr>
        <p:spPr>
          <a:xfrm>
            <a:off x="5486400" y="3962400"/>
            <a:ext cx="838200" cy="838200"/>
          </a:xfrm>
          <a:prstGeom prst="rect">
            <a:avLst/>
          </a:prstGeom>
          <a:solidFill>
            <a:srgbClr val="8585E0">
              <a:alpha val="31764"/>
            </a:srgbClr>
          </a:solidFill>
          <a:ln w="25550" cap="sq"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29" name="Google Shape;229;p17"/>
          <p:cNvSpPr/>
          <p:nvPr/>
        </p:nvSpPr>
        <p:spPr>
          <a:xfrm>
            <a:off x="5486400" y="4800600"/>
            <a:ext cx="838200" cy="609600"/>
          </a:xfrm>
          <a:prstGeom prst="rect">
            <a:avLst/>
          </a:prstGeom>
          <a:solidFill>
            <a:srgbClr val="8585E0">
              <a:alpha val="31764"/>
            </a:srgbClr>
          </a:solidFill>
          <a:ln w="25550" cap="sq"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30" name="Google Shape;230;p17"/>
          <p:cNvSpPr/>
          <p:nvPr/>
        </p:nvSpPr>
        <p:spPr>
          <a:xfrm>
            <a:off x="7467600" y="1524000"/>
            <a:ext cx="838200" cy="381000"/>
          </a:xfrm>
          <a:prstGeom prst="rect">
            <a:avLst/>
          </a:prstGeom>
          <a:solidFill>
            <a:srgbClr val="8585E0">
              <a:alpha val="31764"/>
            </a:srgbClr>
          </a:solidFill>
          <a:ln w="25550" cap="sq"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31" name="Google Shape;231;p17"/>
          <p:cNvSpPr/>
          <p:nvPr/>
        </p:nvSpPr>
        <p:spPr>
          <a:xfrm>
            <a:off x="7467600" y="1981200"/>
            <a:ext cx="838200" cy="838200"/>
          </a:xfrm>
          <a:prstGeom prst="rect">
            <a:avLst/>
          </a:prstGeom>
          <a:solidFill>
            <a:srgbClr val="8585E0">
              <a:alpha val="31764"/>
            </a:srgbClr>
          </a:solidFill>
          <a:ln w="25550" cap="sq"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32" name="Google Shape;232;p17"/>
          <p:cNvSpPr/>
          <p:nvPr/>
        </p:nvSpPr>
        <p:spPr>
          <a:xfrm>
            <a:off x="7467600" y="2819400"/>
            <a:ext cx="838200" cy="838200"/>
          </a:xfrm>
          <a:prstGeom prst="rect">
            <a:avLst/>
          </a:prstGeom>
          <a:solidFill>
            <a:srgbClr val="8585E0">
              <a:alpha val="31764"/>
            </a:srgbClr>
          </a:solidFill>
          <a:ln w="25550" cap="sq"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33" name="Google Shape;233;p17"/>
          <p:cNvSpPr/>
          <p:nvPr/>
        </p:nvSpPr>
        <p:spPr>
          <a:xfrm>
            <a:off x="7467600" y="3733800"/>
            <a:ext cx="838200" cy="838200"/>
          </a:xfrm>
          <a:prstGeom prst="rect">
            <a:avLst/>
          </a:prstGeom>
          <a:solidFill>
            <a:srgbClr val="8585E0">
              <a:alpha val="31764"/>
            </a:srgbClr>
          </a:solidFill>
          <a:ln w="25550" cap="sq"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34" name="Google Shape;234;p17"/>
          <p:cNvSpPr/>
          <p:nvPr/>
        </p:nvSpPr>
        <p:spPr>
          <a:xfrm>
            <a:off x="7467600" y="4572000"/>
            <a:ext cx="838200" cy="838200"/>
          </a:xfrm>
          <a:prstGeom prst="rect">
            <a:avLst/>
          </a:prstGeom>
          <a:solidFill>
            <a:srgbClr val="8585E0">
              <a:alpha val="31764"/>
            </a:srgbClr>
          </a:solidFill>
          <a:ln w="25550" cap="sq"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35" name="Google Shape;235;p17"/>
          <p:cNvSpPr/>
          <p:nvPr/>
        </p:nvSpPr>
        <p:spPr>
          <a:xfrm>
            <a:off x="3276600" y="2438400"/>
            <a:ext cx="1981200" cy="1752600"/>
          </a:xfrm>
          <a:prstGeom prst="irregularSeal1">
            <a:avLst/>
          </a:prstGeom>
          <a:solidFill>
            <a:srgbClr val="00CC99"/>
          </a:solidFill>
          <a:ln w="25550" cap="sq" cmpd="sng">
            <a:solidFill>
              <a:srgbClr val="00956F"/>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a:solidFill>
                  <a:srgbClr val="FFFFFF"/>
                </a:solidFill>
                <a:latin typeface="Arial"/>
                <a:ea typeface="Arial"/>
                <a:cs typeface="Arial"/>
                <a:sym typeface="Arial"/>
              </a:rPr>
              <a:t>Timeout</a:t>
            </a:r>
            <a:endParaRPr/>
          </a:p>
        </p:txBody>
      </p:sp>
      <p:sp>
        <p:nvSpPr>
          <p:cNvPr id="236" name="Google Shape;236;p17"/>
          <p:cNvSpPr/>
          <p:nvPr/>
        </p:nvSpPr>
        <p:spPr>
          <a:xfrm>
            <a:off x="3352800" y="2667000"/>
            <a:ext cx="1981200" cy="1752600"/>
          </a:xfrm>
          <a:prstGeom prst="irregularSeal1">
            <a:avLst/>
          </a:prstGeom>
          <a:solidFill>
            <a:srgbClr val="FFFFFF"/>
          </a:solidFill>
          <a:ln w="25550" cap="sq" cmpd="sng">
            <a:solidFill>
              <a:srgbClr val="00956F"/>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a:solidFill>
                  <a:srgbClr val="FFFFFF"/>
                </a:solidFill>
                <a:latin typeface="Arial"/>
                <a:ea typeface="Arial"/>
                <a:cs typeface="Arial"/>
                <a:sym typeface="Arial"/>
              </a:rPr>
              <a:t>I/O</a:t>
            </a:r>
            <a:endParaRPr/>
          </a:p>
        </p:txBody>
      </p:sp>
      <p:sp>
        <p:nvSpPr>
          <p:cNvPr id="237" name="Google Shape;237;p17"/>
          <p:cNvSpPr/>
          <p:nvPr/>
        </p:nvSpPr>
        <p:spPr>
          <a:xfrm>
            <a:off x="3276600" y="2438400"/>
            <a:ext cx="1981200" cy="1752600"/>
          </a:xfrm>
          <a:prstGeom prst="irregularSeal1">
            <a:avLst/>
          </a:prstGeom>
          <a:solidFill>
            <a:srgbClr val="00CC99"/>
          </a:solidFill>
          <a:ln w="25550" cap="sq" cmpd="sng">
            <a:solidFill>
              <a:srgbClr val="00956F"/>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a:solidFill>
                  <a:srgbClr val="FFFFFF"/>
                </a:solidFill>
                <a:latin typeface="Arial"/>
                <a:ea typeface="Arial"/>
                <a:cs typeface="Arial"/>
                <a:sym typeface="Arial"/>
              </a:rPr>
              <a:t>Timeout</a:t>
            </a:r>
            <a:endParaRPr/>
          </a:p>
        </p:txBody>
      </p:sp>
      <p:sp>
        <p:nvSpPr>
          <p:cNvPr id="238" name="Google Shape;238;p17"/>
          <p:cNvSpPr/>
          <p:nvPr/>
        </p:nvSpPr>
        <p:spPr>
          <a:xfrm>
            <a:off x="3276600" y="2438400"/>
            <a:ext cx="1981200" cy="1752600"/>
          </a:xfrm>
          <a:prstGeom prst="irregularSeal1">
            <a:avLst/>
          </a:prstGeom>
          <a:solidFill>
            <a:srgbClr val="00CC99"/>
          </a:solidFill>
          <a:ln w="25550" cap="sq" cmpd="sng">
            <a:solidFill>
              <a:srgbClr val="00956F"/>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a:solidFill>
                  <a:srgbClr val="FFFFFF"/>
                </a:solidFill>
                <a:latin typeface="Arial"/>
                <a:ea typeface="Arial"/>
                <a:cs typeface="Arial"/>
                <a:sym typeface="Arial"/>
              </a:rPr>
              <a:t>Timeout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
                                        </p:tgtEl>
                                        <p:attrNameLst>
                                          <p:attrName>style.visibility</p:attrName>
                                        </p:attrNameLst>
                                      </p:cBhvr>
                                      <p:to>
                                        <p:strVal val="visible"/>
                                      </p:to>
                                    </p:set>
                                    <p:animEffect transition="in" filter="fade">
                                      <p:cBhvr>
                                        <p:cTn id="7" dur="500"/>
                                        <p:tgtEl>
                                          <p:spTgt spid="22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35"/>
                                        </p:tgtEl>
                                        <p:attrNameLst>
                                          <p:attrName>style.visibility</p:attrName>
                                        </p:attrNameLst>
                                      </p:cBhvr>
                                      <p:to>
                                        <p:strVal val="visible"/>
                                      </p:to>
                                    </p:set>
                                  </p:childTnLst>
                                </p:cTn>
                              </p:par>
                            </p:childTnLst>
                          </p:cTn>
                        </p:par>
                        <p:par>
                          <p:cTn id="11" fill="hold">
                            <p:stCondLst>
                              <p:cond delay="501"/>
                            </p:stCondLst>
                            <p:childTnLst>
                              <p:par>
                                <p:cTn id="12" presetID="1" presetClass="exit" presetSubtype="0" fill="hold" nodeType="afterEffect">
                                  <p:stCondLst>
                                    <p:cond delay="1000"/>
                                  </p:stCondLst>
                                  <p:childTnLst>
                                    <p:set>
                                      <p:cBhvr>
                                        <p:cTn id="13" dur="1" fill="hold">
                                          <p:stCondLst>
                                            <p:cond delay="1"/>
                                          </p:stCondLst>
                                        </p:cTn>
                                        <p:tgtEl>
                                          <p:spTgt spid="235"/>
                                        </p:tgtEl>
                                        <p:attrNameLst>
                                          <p:attrName>style.visibility</p:attrName>
                                        </p:attrNameLst>
                                      </p:cBhvr>
                                      <p:to>
                                        <p:strVal val="hidden"/>
                                      </p:to>
                                    </p:set>
                                  </p:childTnLst>
                                </p:cTn>
                              </p:par>
                            </p:childTnLst>
                          </p:cTn>
                        </p:par>
                        <p:par>
                          <p:cTn id="14" fill="hold">
                            <p:stCondLst>
                              <p:cond delay="502"/>
                            </p:stCondLst>
                            <p:childTnLst>
                              <p:par>
                                <p:cTn id="15" presetID="10" presetClass="exit" presetSubtype="0" fill="hold" nodeType="afterEffect">
                                  <p:stCondLst>
                                    <p:cond delay="0"/>
                                  </p:stCondLst>
                                  <p:childTnLst>
                                    <p:animEffect transition="out" filter="fade">
                                      <p:cBhvr>
                                        <p:cTn id="16" dur="500"/>
                                        <p:tgtEl>
                                          <p:spTgt spid="225"/>
                                        </p:tgtEl>
                                      </p:cBhvr>
                                    </p:animEffect>
                                    <p:set>
                                      <p:cBhvr>
                                        <p:cTn id="17" dur="1" fill="hold">
                                          <p:stCondLst>
                                            <p:cond delay="500"/>
                                          </p:stCondLst>
                                        </p:cTn>
                                        <p:tgtEl>
                                          <p:spTgt spid="225"/>
                                        </p:tgtEl>
                                        <p:attrNameLst>
                                          <p:attrName>style.visibility</p:attrName>
                                        </p:attrNameLst>
                                      </p:cBhvr>
                                      <p:to>
                                        <p:strVal val="hidden"/>
                                      </p:to>
                                    </p:set>
                                  </p:childTnLst>
                                </p:cTn>
                              </p:par>
                              <p:par>
                                <p:cTn id="18" presetID="1" presetClass="entr" presetSubtype="0" fill="hold" nodeType="withEffect">
                                  <p:stCondLst>
                                    <p:cond delay="0"/>
                                  </p:stCondLst>
                                  <p:childTnLst>
                                    <p:set>
                                      <p:cBhvr>
                                        <p:cTn id="19" dur="1" fill="hold">
                                          <p:stCondLst>
                                            <p:cond delay="0"/>
                                          </p:stCondLst>
                                        </p:cTn>
                                        <p:tgtEl>
                                          <p:spTgt spid="226"/>
                                        </p:tgtEl>
                                        <p:attrNameLst>
                                          <p:attrName>style.visibility</p:attrName>
                                        </p:attrNameLst>
                                      </p:cBhvr>
                                      <p:to>
                                        <p:strVal val="visible"/>
                                      </p:to>
                                    </p:set>
                                  </p:childTnLst>
                                </p:cTn>
                              </p:par>
                            </p:childTnLst>
                          </p:cTn>
                        </p:par>
                        <p:par>
                          <p:cTn id="20" fill="hold">
                            <p:stCondLst>
                              <p:cond delay="1002"/>
                            </p:stCondLst>
                            <p:childTnLst>
                              <p:par>
                                <p:cTn id="21" presetID="10" presetClass="exit" presetSubtype="0" fill="hold" nodeType="afterEffect">
                                  <p:stCondLst>
                                    <p:cond delay="0"/>
                                  </p:stCondLst>
                                  <p:childTnLst>
                                    <p:animEffect transition="out" filter="fade">
                                      <p:cBhvr>
                                        <p:cTn id="22" dur="500"/>
                                        <p:tgtEl>
                                          <p:spTgt spid="226"/>
                                        </p:tgtEl>
                                      </p:cBhvr>
                                    </p:animEffect>
                                    <p:set>
                                      <p:cBhvr>
                                        <p:cTn id="23" dur="1" fill="hold">
                                          <p:stCondLst>
                                            <p:cond delay="500"/>
                                          </p:stCondLst>
                                        </p:cTn>
                                        <p:tgtEl>
                                          <p:spTgt spid="226"/>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227"/>
                                        </p:tgtEl>
                                        <p:attrNameLst>
                                          <p:attrName>style.visibility</p:attrName>
                                        </p:attrNameLst>
                                      </p:cBhvr>
                                      <p:to>
                                        <p:strVal val="visible"/>
                                      </p:to>
                                    </p:set>
                                  </p:childTnLst>
                                </p:cTn>
                              </p:par>
                            </p:childTnLst>
                          </p:cTn>
                        </p:par>
                        <p:par>
                          <p:cTn id="26" fill="hold">
                            <p:stCondLst>
                              <p:cond delay="1502"/>
                            </p:stCondLst>
                            <p:childTnLst>
                              <p:par>
                                <p:cTn id="27" presetID="10" presetClass="exit" presetSubtype="0" fill="hold" nodeType="afterEffect">
                                  <p:stCondLst>
                                    <p:cond delay="0"/>
                                  </p:stCondLst>
                                  <p:childTnLst>
                                    <p:animEffect transition="out" filter="fade">
                                      <p:cBhvr>
                                        <p:cTn id="28" dur="500"/>
                                        <p:tgtEl>
                                          <p:spTgt spid="227"/>
                                        </p:tgtEl>
                                      </p:cBhvr>
                                    </p:animEffect>
                                    <p:set>
                                      <p:cBhvr>
                                        <p:cTn id="29" dur="1" fill="hold">
                                          <p:stCondLst>
                                            <p:cond delay="500"/>
                                          </p:stCondLst>
                                        </p:cTn>
                                        <p:tgtEl>
                                          <p:spTgt spid="227"/>
                                        </p:tgtEl>
                                        <p:attrNameLst>
                                          <p:attrName>style.visibility</p:attrName>
                                        </p:attrNameLst>
                                      </p:cBhvr>
                                      <p:to>
                                        <p:strVal val="hidden"/>
                                      </p:to>
                                    </p:set>
                                  </p:childTnLst>
                                </p:cTn>
                              </p:par>
                            </p:childTnLst>
                          </p:cTn>
                        </p:par>
                        <p:par>
                          <p:cTn id="30" fill="hold">
                            <p:stCondLst>
                              <p:cond delay="2002"/>
                            </p:stCondLst>
                            <p:childTnLst>
                              <p:par>
                                <p:cTn id="31" presetID="1" presetClass="entr" presetSubtype="0" fill="hold" nodeType="afterEffect">
                                  <p:stCondLst>
                                    <p:cond delay="0"/>
                                  </p:stCondLst>
                                  <p:childTnLst>
                                    <p:set>
                                      <p:cBhvr>
                                        <p:cTn id="32" dur="1" fill="hold">
                                          <p:stCondLst>
                                            <p:cond delay="0"/>
                                          </p:stCondLst>
                                        </p:cTn>
                                        <p:tgtEl>
                                          <p:spTgt spid="236"/>
                                        </p:tgtEl>
                                        <p:attrNameLst>
                                          <p:attrName>style.visibility</p:attrName>
                                        </p:attrNameLst>
                                      </p:cBhvr>
                                      <p:to>
                                        <p:strVal val="visible"/>
                                      </p:to>
                                    </p:set>
                                  </p:childTnLst>
                                </p:cTn>
                              </p:par>
                            </p:childTnLst>
                          </p:cTn>
                        </p:par>
                        <p:par>
                          <p:cTn id="33" fill="hold">
                            <p:stCondLst>
                              <p:cond delay="2003"/>
                            </p:stCondLst>
                            <p:childTnLst>
                              <p:par>
                                <p:cTn id="34" presetID="1" presetClass="exit" presetSubtype="0" fill="hold" nodeType="afterEffect">
                                  <p:stCondLst>
                                    <p:cond delay="1000"/>
                                  </p:stCondLst>
                                  <p:childTnLst>
                                    <p:set>
                                      <p:cBhvr>
                                        <p:cTn id="35" dur="1" fill="hold">
                                          <p:stCondLst>
                                            <p:cond delay="1"/>
                                          </p:stCondLst>
                                        </p:cTn>
                                        <p:tgtEl>
                                          <p:spTgt spid="236"/>
                                        </p:tgtEl>
                                        <p:attrNameLst>
                                          <p:attrName>style.visibility</p:attrName>
                                        </p:attrNameLst>
                                      </p:cBhvr>
                                      <p:to>
                                        <p:strVal val="hidden"/>
                                      </p:to>
                                    </p:set>
                                  </p:childTnLst>
                                </p:cTn>
                              </p:par>
                              <p:par>
                                <p:cTn id="36" presetID="1" presetClass="entr" presetSubtype="0" fill="hold" nodeType="withEffect">
                                  <p:stCondLst>
                                    <p:cond delay="0"/>
                                  </p:stCondLst>
                                  <p:childTnLst>
                                    <p:set>
                                      <p:cBhvr>
                                        <p:cTn id="37" dur="1" fill="hold">
                                          <p:stCondLst>
                                            <p:cond delay="0"/>
                                          </p:stCondLst>
                                        </p:cTn>
                                        <p:tgtEl>
                                          <p:spTgt spid="228"/>
                                        </p:tgtEl>
                                        <p:attrNameLst>
                                          <p:attrName>style.visibility</p:attrName>
                                        </p:attrNameLst>
                                      </p:cBhvr>
                                      <p:to>
                                        <p:strVal val="visible"/>
                                      </p:to>
                                    </p:set>
                                  </p:childTnLst>
                                </p:cTn>
                              </p:par>
                            </p:childTnLst>
                          </p:cTn>
                        </p:par>
                        <p:par>
                          <p:cTn id="38" fill="hold">
                            <p:stCondLst>
                              <p:cond delay="2004"/>
                            </p:stCondLst>
                            <p:childTnLst>
                              <p:par>
                                <p:cTn id="39" presetID="10" presetClass="exit" presetSubtype="0" fill="hold" nodeType="afterEffect">
                                  <p:stCondLst>
                                    <p:cond delay="0"/>
                                  </p:stCondLst>
                                  <p:childTnLst>
                                    <p:animEffect transition="out" filter="fade">
                                      <p:cBhvr>
                                        <p:cTn id="40" dur="500"/>
                                        <p:tgtEl>
                                          <p:spTgt spid="228"/>
                                        </p:tgtEl>
                                      </p:cBhvr>
                                    </p:animEffect>
                                    <p:set>
                                      <p:cBhvr>
                                        <p:cTn id="41" dur="1" fill="hold">
                                          <p:stCondLst>
                                            <p:cond delay="500"/>
                                          </p:stCondLst>
                                        </p:cTn>
                                        <p:tgtEl>
                                          <p:spTgt spid="228"/>
                                        </p:tgtEl>
                                        <p:attrNameLst>
                                          <p:attrName>style.visibility</p:attrName>
                                        </p:attrNameLst>
                                      </p:cBhvr>
                                      <p:to>
                                        <p:strVal val="hidden"/>
                                      </p:to>
                                    </p:set>
                                  </p:childTnLst>
                                </p:cTn>
                              </p:par>
                              <p:par>
                                <p:cTn id="42" presetID="1" presetClass="entr" presetSubtype="0" fill="hold" nodeType="withEffect">
                                  <p:stCondLst>
                                    <p:cond delay="0"/>
                                  </p:stCondLst>
                                  <p:childTnLst>
                                    <p:set>
                                      <p:cBhvr>
                                        <p:cTn id="43" dur="1" fill="hold">
                                          <p:stCondLst>
                                            <p:cond delay="0"/>
                                          </p:stCondLst>
                                        </p:cTn>
                                        <p:tgtEl>
                                          <p:spTgt spid="229"/>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30"/>
                                        </p:tgtEl>
                                        <p:attrNameLst>
                                          <p:attrName>style.visibility</p:attrName>
                                        </p:attrNameLst>
                                      </p:cBhvr>
                                      <p:to>
                                        <p:strVal val="visible"/>
                                      </p:to>
                                    </p:set>
                                  </p:childTnLst>
                                </p:cTn>
                              </p:par>
                            </p:childTnLst>
                          </p:cTn>
                        </p:par>
                        <p:par>
                          <p:cTn id="46" fill="hold">
                            <p:stCondLst>
                              <p:cond delay="2504"/>
                            </p:stCondLst>
                            <p:childTnLst>
                              <p:par>
                                <p:cTn id="47" presetID="1" presetClass="entr" presetSubtype="0" fill="hold" nodeType="afterEffect">
                                  <p:stCondLst>
                                    <p:cond delay="0"/>
                                  </p:stCondLst>
                                  <p:childTnLst>
                                    <p:set>
                                      <p:cBhvr>
                                        <p:cTn id="48" dur="1" fill="hold">
                                          <p:stCondLst>
                                            <p:cond delay="0"/>
                                          </p:stCondLst>
                                        </p:cTn>
                                        <p:tgtEl>
                                          <p:spTgt spid="238"/>
                                        </p:tgtEl>
                                        <p:attrNameLst>
                                          <p:attrName>style.visibility</p:attrName>
                                        </p:attrNameLst>
                                      </p:cBhvr>
                                      <p:to>
                                        <p:strVal val="visible"/>
                                      </p:to>
                                    </p:set>
                                  </p:childTnLst>
                                </p:cTn>
                              </p:par>
                            </p:childTnLst>
                          </p:cTn>
                        </p:par>
                        <p:par>
                          <p:cTn id="49" fill="hold">
                            <p:stCondLst>
                              <p:cond delay="2505"/>
                            </p:stCondLst>
                            <p:childTnLst>
                              <p:par>
                                <p:cTn id="50" presetID="1" presetClass="exit" presetSubtype="0" fill="hold" nodeType="afterEffect">
                                  <p:stCondLst>
                                    <p:cond delay="1000"/>
                                  </p:stCondLst>
                                  <p:childTnLst>
                                    <p:set>
                                      <p:cBhvr>
                                        <p:cTn id="51" dur="1" fill="hold">
                                          <p:stCondLst>
                                            <p:cond delay="1"/>
                                          </p:stCondLst>
                                        </p:cTn>
                                        <p:tgtEl>
                                          <p:spTgt spid="238"/>
                                        </p:tgtEl>
                                        <p:attrNameLst>
                                          <p:attrName>style.visibility</p:attrName>
                                        </p:attrNameLst>
                                      </p:cBhvr>
                                      <p:to>
                                        <p:strVal val="hidden"/>
                                      </p:to>
                                    </p:set>
                                  </p:childTnLst>
                                </p:cTn>
                              </p:par>
                            </p:childTnLst>
                          </p:cTn>
                        </p:par>
                        <p:par>
                          <p:cTn id="52" fill="hold">
                            <p:stCondLst>
                              <p:cond delay="2506"/>
                            </p:stCondLst>
                            <p:childTnLst>
                              <p:par>
                                <p:cTn id="53" presetID="10" presetClass="exit" presetSubtype="0" fill="hold" nodeType="afterEffect">
                                  <p:stCondLst>
                                    <p:cond delay="0"/>
                                  </p:stCondLst>
                                  <p:childTnLst>
                                    <p:animEffect transition="out" filter="fade">
                                      <p:cBhvr>
                                        <p:cTn id="54" dur="500"/>
                                        <p:tgtEl>
                                          <p:spTgt spid="229"/>
                                        </p:tgtEl>
                                      </p:cBhvr>
                                    </p:animEffect>
                                    <p:set>
                                      <p:cBhvr>
                                        <p:cTn id="55" dur="1" fill="hold">
                                          <p:stCondLst>
                                            <p:cond delay="500"/>
                                          </p:stCondLst>
                                        </p:cTn>
                                        <p:tgtEl>
                                          <p:spTgt spid="229"/>
                                        </p:tgtEl>
                                        <p:attrNameLst>
                                          <p:attrName>style.visibility</p:attrName>
                                        </p:attrNameLst>
                                      </p:cBhvr>
                                      <p:to>
                                        <p:strVal val="hidden"/>
                                      </p:to>
                                    </p:set>
                                  </p:childTnLst>
                                </p:cTn>
                              </p:par>
                            </p:childTnLst>
                          </p:cTn>
                        </p:par>
                        <p:par>
                          <p:cTn id="56" fill="hold">
                            <p:stCondLst>
                              <p:cond delay="3006"/>
                            </p:stCondLst>
                            <p:childTnLst>
                              <p:par>
                                <p:cTn id="57" presetID="10" presetClass="exit" presetSubtype="0" fill="hold" nodeType="afterEffect">
                                  <p:stCondLst>
                                    <p:cond delay="0"/>
                                  </p:stCondLst>
                                  <p:childTnLst>
                                    <p:animEffect transition="out" filter="fade">
                                      <p:cBhvr>
                                        <p:cTn id="58" dur="500"/>
                                        <p:tgtEl>
                                          <p:spTgt spid="230"/>
                                        </p:tgtEl>
                                      </p:cBhvr>
                                    </p:animEffect>
                                    <p:set>
                                      <p:cBhvr>
                                        <p:cTn id="59" dur="1" fill="hold">
                                          <p:stCondLst>
                                            <p:cond delay="500"/>
                                          </p:stCondLst>
                                        </p:cTn>
                                        <p:tgtEl>
                                          <p:spTgt spid="230"/>
                                        </p:tgtEl>
                                        <p:attrNameLst>
                                          <p:attrName>style.visibility</p:attrName>
                                        </p:attrNameLst>
                                      </p:cBhvr>
                                      <p:to>
                                        <p:strVal val="hidden"/>
                                      </p:to>
                                    </p:set>
                                  </p:childTnLst>
                                </p:cTn>
                              </p:par>
                              <p:par>
                                <p:cTn id="60" presetID="1" presetClass="entr" presetSubtype="0" fill="hold" nodeType="withEffect">
                                  <p:stCondLst>
                                    <p:cond delay="0"/>
                                  </p:stCondLst>
                                  <p:childTnLst>
                                    <p:set>
                                      <p:cBhvr>
                                        <p:cTn id="61" dur="1" fill="hold">
                                          <p:stCondLst>
                                            <p:cond delay="0"/>
                                          </p:stCondLst>
                                        </p:cTn>
                                        <p:tgtEl>
                                          <p:spTgt spid="231"/>
                                        </p:tgtEl>
                                        <p:attrNameLst>
                                          <p:attrName>style.visibility</p:attrName>
                                        </p:attrNameLst>
                                      </p:cBhvr>
                                      <p:to>
                                        <p:strVal val="visible"/>
                                      </p:to>
                                    </p:set>
                                  </p:childTnLst>
                                </p:cTn>
                              </p:par>
                            </p:childTnLst>
                          </p:cTn>
                        </p:par>
                        <p:par>
                          <p:cTn id="62" fill="hold">
                            <p:stCondLst>
                              <p:cond delay="3506"/>
                            </p:stCondLst>
                            <p:childTnLst>
                              <p:par>
                                <p:cTn id="63" presetID="10" presetClass="exit" presetSubtype="0" fill="hold" nodeType="afterEffect">
                                  <p:stCondLst>
                                    <p:cond delay="0"/>
                                  </p:stCondLst>
                                  <p:childTnLst>
                                    <p:animEffect transition="out" filter="fade">
                                      <p:cBhvr>
                                        <p:cTn id="64" dur="500"/>
                                        <p:tgtEl>
                                          <p:spTgt spid="231"/>
                                        </p:tgtEl>
                                      </p:cBhvr>
                                    </p:animEffect>
                                    <p:set>
                                      <p:cBhvr>
                                        <p:cTn id="65" dur="1" fill="hold">
                                          <p:stCondLst>
                                            <p:cond delay="500"/>
                                          </p:stCondLst>
                                        </p:cTn>
                                        <p:tgtEl>
                                          <p:spTgt spid="231"/>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232"/>
                                        </p:tgtEl>
                                        <p:attrNameLst>
                                          <p:attrName>style.visibility</p:attrName>
                                        </p:attrNameLst>
                                      </p:cBhvr>
                                      <p:to>
                                        <p:strVal val="visible"/>
                                      </p:to>
                                    </p:set>
                                  </p:childTnLst>
                                </p:cTn>
                              </p:par>
                            </p:childTnLst>
                          </p:cTn>
                        </p:par>
                        <p:par>
                          <p:cTn id="68" fill="hold">
                            <p:stCondLst>
                              <p:cond delay="4006"/>
                            </p:stCondLst>
                            <p:childTnLst>
                              <p:par>
                                <p:cTn id="69" presetID="10" presetClass="exit" presetSubtype="0" fill="hold" nodeType="afterEffect">
                                  <p:stCondLst>
                                    <p:cond delay="0"/>
                                  </p:stCondLst>
                                  <p:childTnLst>
                                    <p:animEffect transition="out" filter="fade">
                                      <p:cBhvr>
                                        <p:cTn id="70" dur="500"/>
                                        <p:tgtEl>
                                          <p:spTgt spid="232"/>
                                        </p:tgtEl>
                                      </p:cBhvr>
                                    </p:animEffect>
                                    <p:set>
                                      <p:cBhvr>
                                        <p:cTn id="71" dur="1" fill="hold">
                                          <p:stCondLst>
                                            <p:cond delay="500"/>
                                          </p:stCondLst>
                                        </p:cTn>
                                        <p:tgtEl>
                                          <p:spTgt spid="232"/>
                                        </p:tgtEl>
                                        <p:attrNameLst>
                                          <p:attrName>style.visibility</p:attrName>
                                        </p:attrNameLst>
                                      </p:cBhvr>
                                      <p:to>
                                        <p:strVal val="hidden"/>
                                      </p:to>
                                    </p:set>
                                  </p:childTnLst>
                                </p:cTn>
                              </p:par>
                            </p:childTnLst>
                          </p:cTn>
                        </p:par>
                        <p:par>
                          <p:cTn id="72" fill="hold">
                            <p:stCondLst>
                              <p:cond delay="4506"/>
                            </p:stCondLst>
                            <p:childTnLst>
                              <p:par>
                                <p:cTn id="73" presetID="1" presetClass="entr" presetSubtype="0" fill="hold" nodeType="afterEffect">
                                  <p:stCondLst>
                                    <p:cond delay="0"/>
                                  </p:stCondLst>
                                  <p:childTnLst>
                                    <p:set>
                                      <p:cBhvr>
                                        <p:cTn id="74" dur="1" fill="hold">
                                          <p:stCondLst>
                                            <p:cond delay="0"/>
                                          </p:stCondLst>
                                        </p:cTn>
                                        <p:tgtEl>
                                          <p:spTgt spid="237"/>
                                        </p:tgtEl>
                                        <p:attrNameLst>
                                          <p:attrName>style.visibility</p:attrName>
                                        </p:attrNameLst>
                                      </p:cBhvr>
                                      <p:to>
                                        <p:strVal val="visible"/>
                                      </p:to>
                                    </p:set>
                                  </p:childTnLst>
                                </p:cTn>
                              </p:par>
                            </p:childTnLst>
                          </p:cTn>
                        </p:par>
                        <p:par>
                          <p:cTn id="75" fill="hold">
                            <p:stCondLst>
                              <p:cond delay="4507"/>
                            </p:stCondLst>
                            <p:childTnLst>
                              <p:par>
                                <p:cTn id="76" presetID="1" presetClass="exit" presetSubtype="0" fill="hold" nodeType="afterEffect">
                                  <p:stCondLst>
                                    <p:cond delay="1000"/>
                                  </p:stCondLst>
                                  <p:childTnLst>
                                    <p:set>
                                      <p:cBhvr>
                                        <p:cTn id="77" dur="1" fill="hold">
                                          <p:stCondLst>
                                            <p:cond delay="1"/>
                                          </p:stCondLst>
                                        </p:cTn>
                                        <p:tgtEl>
                                          <p:spTgt spid="237"/>
                                        </p:tgtEl>
                                        <p:attrNameLst>
                                          <p:attrName>style.visibility</p:attrName>
                                        </p:attrNameLst>
                                      </p:cBhvr>
                                      <p:to>
                                        <p:strVal val="hidden"/>
                                      </p:to>
                                    </p:set>
                                  </p:childTnLst>
                                </p:cTn>
                              </p:par>
                              <p:par>
                                <p:cTn id="78" presetID="1" presetClass="entr" presetSubtype="0" fill="hold" nodeType="withEffect">
                                  <p:stCondLst>
                                    <p:cond delay="0"/>
                                  </p:stCondLst>
                                  <p:childTnLst>
                                    <p:set>
                                      <p:cBhvr>
                                        <p:cTn id="79" dur="1" fill="hold">
                                          <p:stCondLst>
                                            <p:cond delay="0"/>
                                          </p:stCondLst>
                                        </p:cTn>
                                        <p:tgtEl>
                                          <p:spTgt spid="233"/>
                                        </p:tgtEl>
                                        <p:attrNameLst>
                                          <p:attrName>style.visibility</p:attrName>
                                        </p:attrNameLst>
                                      </p:cBhvr>
                                      <p:to>
                                        <p:strVal val="visible"/>
                                      </p:to>
                                    </p:set>
                                  </p:childTnLst>
                                </p:cTn>
                              </p:par>
                            </p:childTnLst>
                          </p:cTn>
                        </p:par>
                        <p:par>
                          <p:cTn id="80" fill="hold">
                            <p:stCondLst>
                              <p:cond delay="4508"/>
                            </p:stCondLst>
                            <p:childTnLst>
                              <p:par>
                                <p:cTn id="81" presetID="10" presetClass="exit" presetSubtype="0" fill="hold" nodeType="afterEffect">
                                  <p:stCondLst>
                                    <p:cond delay="0"/>
                                  </p:stCondLst>
                                  <p:childTnLst>
                                    <p:animEffect transition="out" filter="fade">
                                      <p:cBhvr>
                                        <p:cTn id="82" dur="500"/>
                                        <p:tgtEl>
                                          <p:spTgt spid="233"/>
                                        </p:tgtEl>
                                      </p:cBhvr>
                                    </p:animEffect>
                                    <p:set>
                                      <p:cBhvr>
                                        <p:cTn id="83" dur="1" fill="hold">
                                          <p:stCondLst>
                                            <p:cond delay="500"/>
                                          </p:stCondLst>
                                        </p:cTn>
                                        <p:tgtEl>
                                          <p:spTgt spid="233"/>
                                        </p:tgtEl>
                                        <p:attrNameLst>
                                          <p:attrName>style.visibility</p:attrName>
                                        </p:attrNameLst>
                                      </p:cBhvr>
                                      <p:to>
                                        <p:strVal val="hidden"/>
                                      </p:to>
                                    </p:set>
                                  </p:childTnLst>
                                </p:cTn>
                              </p:par>
                              <p:par>
                                <p:cTn id="84" presetID="1" presetClass="entr" presetSubtype="0" fill="hold" nodeType="withEffect">
                                  <p:stCondLst>
                                    <p:cond delay="0"/>
                                  </p:stCondLst>
                                  <p:childTnLst>
                                    <p:set>
                                      <p:cBhvr>
                                        <p:cTn id="85" dur="1" fill="hold">
                                          <p:stCondLst>
                                            <p:cond delay="0"/>
                                          </p:stCondLst>
                                        </p:cTn>
                                        <p:tgtEl>
                                          <p:spTgt spid="234"/>
                                        </p:tgtEl>
                                        <p:attrNameLst>
                                          <p:attrName>style.visibility</p:attrName>
                                        </p:attrNameLst>
                                      </p:cBhvr>
                                      <p:to>
                                        <p:strVal val="visible"/>
                                      </p:to>
                                    </p:set>
                                  </p:childTnLst>
                                </p:cTn>
                              </p:par>
                            </p:childTnLst>
                          </p:cTn>
                        </p:par>
                        <p:par>
                          <p:cTn id="86" fill="hold">
                            <p:stCondLst>
                              <p:cond delay="5008"/>
                            </p:stCondLst>
                            <p:childTnLst>
                              <p:par>
                                <p:cTn id="87" presetID="10" presetClass="exit" presetSubtype="0" fill="hold" nodeType="afterEffect">
                                  <p:stCondLst>
                                    <p:cond delay="0"/>
                                  </p:stCondLst>
                                  <p:childTnLst>
                                    <p:animEffect transition="out" filter="fade">
                                      <p:cBhvr>
                                        <p:cTn id="88" dur="500"/>
                                        <p:tgtEl>
                                          <p:spTgt spid="234"/>
                                        </p:tgtEl>
                                      </p:cBhvr>
                                    </p:animEffect>
                                    <p:set>
                                      <p:cBhvr>
                                        <p:cTn id="89" dur="1" fill="hold">
                                          <p:stCondLst>
                                            <p:cond delay="500"/>
                                          </p:stCondLst>
                                        </p:cTn>
                                        <p:tgtEl>
                                          <p:spTgt spid="2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6"/>
        <p:cNvGrpSpPr/>
        <p:nvPr/>
      </p:nvGrpSpPr>
      <p:grpSpPr>
        <a:xfrm>
          <a:off x="0" y="0"/>
          <a:ext cx="0" cy="0"/>
          <a:chOff x="0" y="0"/>
          <a:chExt cx="0" cy="0"/>
        </a:xfrm>
      </p:grpSpPr>
      <p:sp>
        <p:nvSpPr>
          <p:cNvPr id="247" name="Google Shape;247;p18"/>
          <p:cNvSpPr txBox="1"/>
          <p:nvPr/>
        </p:nvSpPr>
        <p:spPr>
          <a:xfrm>
            <a:off x="487362" y="336550"/>
            <a:ext cx="822801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Trace from Processors point of view</a:t>
            </a:r>
            <a:endParaRPr/>
          </a:p>
        </p:txBody>
      </p:sp>
      <p:sp>
        <p:nvSpPr>
          <p:cNvPr id="248" name="Google Shape;248;p18"/>
          <p:cNvSpPr txBox="1"/>
          <p:nvPr/>
        </p:nvSpPr>
        <p:spPr>
          <a:xfrm>
            <a:off x="485775" y="844550"/>
            <a:ext cx="8228012" cy="5341937"/>
          </a:xfrm>
          <a:prstGeom prst="rect">
            <a:avLst/>
          </a:prstGeom>
          <a:noFill/>
          <a:ln>
            <a:noFill/>
          </a:ln>
        </p:spPr>
        <p:txBody>
          <a:bodyPr spcFirstLastPara="1" wrap="square" lIns="90000" tIns="46800" rIns="90000" bIns="46800" anchor="t" anchorCtr="0">
            <a:noAutofit/>
          </a:bodyPr>
          <a:lstStyle/>
          <a:p>
            <a:pPr marL="300037" marR="0" lvl="0" indent="-300037" algn="l" rtl="0">
              <a:lnSpc>
                <a:spcPct val="100000"/>
              </a:lnSpc>
              <a:spcBef>
                <a:spcPts val="0"/>
              </a:spcBef>
              <a:spcAft>
                <a:spcPts val="0"/>
              </a:spcAft>
              <a:buClr>
                <a:srgbClr val="000000"/>
              </a:buClr>
              <a:buSzPts val="1800"/>
              <a:buFont typeface="Arial"/>
              <a:buChar char="•"/>
            </a:pPr>
            <a:r>
              <a:rPr lang="en-US" sz="1800" b="0" i="0" u="none">
                <a:solidFill>
                  <a:srgbClr val="000000"/>
                </a:solidFill>
                <a:latin typeface="Arial"/>
                <a:ea typeface="Arial"/>
                <a:cs typeface="Arial"/>
                <a:sym typeface="Arial"/>
              </a:rPr>
              <a:t>The shaded areas represent code executed by the dispatcher. </a:t>
            </a:r>
            <a:endParaRPr/>
          </a:p>
          <a:p>
            <a:pPr marL="300037" marR="0" lvl="0" indent="-300037" algn="l" rtl="0">
              <a:lnSpc>
                <a:spcPct val="100000"/>
              </a:lnSpc>
              <a:spcBef>
                <a:spcPts val="400"/>
              </a:spcBef>
              <a:spcAft>
                <a:spcPts val="0"/>
              </a:spcAft>
              <a:buClr>
                <a:srgbClr val="000000"/>
              </a:buClr>
              <a:buSzPts val="1800"/>
              <a:buFont typeface="Arial"/>
              <a:buChar char="•"/>
            </a:pPr>
            <a:r>
              <a:rPr lang="en-US" sz="1800" b="0" i="0" u="none">
                <a:solidFill>
                  <a:srgbClr val="000000"/>
                </a:solidFill>
                <a:latin typeface="Arial"/>
                <a:ea typeface="Arial"/>
                <a:cs typeface="Arial"/>
                <a:sym typeface="Arial"/>
              </a:rPr>
              <a:t>The same sequence of instructions is executed by the dispatcher in each instance because the same functionality of the dispatcher is being executed.</a:t>
            </a:r>
            <a:endParaRPr/>
          </a:p>
          <a:p>
            <a:pPr marL="300037" marR="0" lvl="0" indent="-300037" algn="l" rtl="0">
              <a:lnSpc>
                <a:spcPct val="100000"/>
              </a:lnSpc>
              <a:spcBef>
                <a:spcPts val="400"/>
              </a:spcBef>
              <a:spcAft>
                <a:spcPts val="0"/>
              </a:spcAft>
              <a:buClr>
                <a:srgbClr val="000000"/>
              </a:buClr>
              <a:buSzPts val="1800"/>
              <a:buFont typeface="Arial"/>
              <a:buChar char="•"/>
            </a:pPr>
            <a:r>
              <a:rPr lang="en-US" sz="1800" b="0" i="0" u="none">
                <a:solidFill>
                  <a:srgbClr val="000000"/>
                </a:solidFill>
                <a:latin typeface="Arial"/>
                <a:ea typeface="Arial"/>
                <a:cs typeface="Arial"/>
                <a:sym typeface="Arial"/>
              </a:rPr>
              <a:t>	We assume that the OS only allows a process to continue execution for a maximum of six instruction cycles, after which it is interrupted; this prevents any single process from monopolizing processor time. </a:t>
            </a:r>
            <a:endParaRPr/>
          </a:p>
          <a:p>
            <a:pPr marL="300037" marR="0" lvl="0" indent="-300037" algn="l" rtl="0">
              <a:lnSpc>
                <a:spcPct val="100000"/>
              </a:lnSpc>
              <a:spcBef>
                <a:spcPts val="400"/>
              </a:spcBef>
              <a:spcAft>
                <a:spcPts val="0"/>
              </a:spcAft>
              <a:buClr>
                <a:srgbClr val="000000"/>
              </a:buClr>
              <a:buSzPts val="1800"/>
              <a:buFont typeface="Arial"/>
              <a:buChar char="•"/>
            </a:pPr>
            <a:r>
              <a:rPr lang="en-US" sz="1800" b="0" i="0" u="none">
                <a:solidFill>
                  <a:srgbClr val="000000"/>
                </a:solidFill>
                <a:latin typeface="Arial"/>
                <a:ea typeface="Arial"/>
                <a:cs typeface="Arial"/>
                <a:sym typeface="Arial"/>
              </a:rPr>
              <a:t>	The first six instructions of process A are executed, followed by a time-out and the execution of some code in the dispatcher, which executes six instructions before  turning control to process B2. </a:t>
            </a:r>
            <a:endParaRPr/>
          </a:p>
          <a:p>
            <a:pPr marL="300037" marR="0" lvl="0" indent="-300037" algn="l" rtl="0">
              <a:lnSpc>
                <a:spcPct val="100000"/>
              </a:lnSpc>
              <a:spcBef>
                <a:spcPts val="400"/>
              </a:spcBef>
              <a:spcAft>
                <a:spcPts val="0"/>
              </a:spcAft>
              <a:buClr>
                <a:srgbClr val="000000"/>
              </a:buClr>
              <a:buSzPts val="1800"/>
              <a:buFont typeface="Arial"/>
              <a:buChar char="•"/>
            </a:pPr>
            <a:r>
              <a:rPr lang="en-US" sz="1800" b="0" i="0" u="none">
                <a:solidFill>
                  <a:srgbClr val="000000"/>
                </a:solidFill>
                <a:latin typeface="Arial"/>
                <a:ea typeface="Arial"/>
                <a:cs typeface="Arial"/>
                <a:sym typeface="Arial"/>
              </a:rPr>
              <a:t>After four instructions are executed, process B requests an I/O action for which it must wait. Therefore, the processor stops executing process B and moves on, via the dispatcher, to process C. </a:t>
            </a:r>
            <a:endParaRPr/>
          </a:p>
          <a:p>
            <a:pPr marL="300037" marR="0" lvl="0" indent="-300037" algn="l" rtl="0">
              <a:lnSpc>
                <a:spcPct val="100000"/>
              </a:lnSpc>
              <a:spcBef>
                <a:spcPts val="400"/>
              </a:spcBef>
              <a:spcAft>
                <a:spcPts val="0"/>
              </a:spcAft>
              <a:buClr>
                <a:srgbClr val="000000"/>
              </a:buClr>
              <a:buSzPts val="1800"/>
              <a:buFont typeface="Arial"/>
              <a:buChar char="•"/>
            </a:pPr>
            <a:r>
              <a:rPr lang="en-US" sz="1800" b="0" i="0" u="none">
                <a:solidFill>
                  <a:srgbClr val="000000"/>
                </a:solidFill>
                <a:latin typeface="Arial"/>
                <a:ea typeface="Arial"/>
                <a:cs typeface="Arial"/>
                <a:sym typeface="Arial"/>
              </a:rPr>
              <a:t>After a time-out, the processor moves back to process A. When this process times out, process B is still waiting for the I/O operation to complete, so the dispatcher moves on to process C again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7"/>
        <p:cNvGrpSpPr/>
        <p:nvPr/>
      </p:nvGrpSpPr>
      <p:grpSpPr>
        <a:xfrm>
          <a:off x="0" y="0"/>
          <a:ext cx="0" cy="0"/>
          <a:chOff x="0" y="0"/>
          <a:chExt cx="0" cy="0"/>
        </a:xfrm>
      </p:grpSpPr>
      <p:sp>
        <p:nvSpPr>
          <p:cNvPr id="258" name="Google Shape;258;p19"/>
          <p:cNvSpPr txBox="1"/>
          <p:nvPr/>
        </p:nvSpPr>
        <p:spPr>
          <a:xfrm>
            <a:off x="487362" y="336550"/>
            <a:ext cx="822801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Roadmap</a:t>
            </a:r>
            <a:endParaRPr/>
          </a:p>
        </p:txBody>
      </p:sp>
      <p:sp>
        <p:nvSpPr>
          <p:cNvPr id="259" name="Google Shape;259;p19"/>
          <p:cNvSpPr txBox="1"/>
          <p:nvPr/>
        </p:nvSpPr>
        <p:spPr>
          <a:xfrm>
            <a:off x="485775" y="844550"/>
            <a:ext cx="8228012" cy="5341937"/>
          </a:xfrm>
          <a:prstGeom prst="rect">
            <a:avLst/>
          </a:prstGeom>
          <a:noFill/>
          <a:ln>
            <a:noFill/>
          </a:ln>
        </p:spPr>
        <p:txBody>
          <a:bodyPr spcFirstLastPara="1" wrap="square" lIns="90000" tIns="46800" rIns="90000" bIns="46800" anchor="t" anchorCtr="0">
            <a:noAutofit/>
          </a:bodyPr>
          <a:lstStyle/>
          <a:p>
            <a:pPr marL="742950" marR="0" lvl="1" indent="-242887" algn="l" rtl="0">
              <a:lnSpc>
                <a:spcPct val="100000"/>
              </a:lnSpc>
              <a:spcBef>
                <a:spcPts val="0"/>
              </a:spcBef>
              <a:spcAft>
                <a:spcPts val="0"/>
              </a:spcAft>
              <a:buClr>
                <a:srgbClr val="000000"/>
              </a:buClr>
              <a:buSzPts val="2000"/>
              <a:buFont typeface="Arial"/>
              <a:buNone/>
            </a:pPr>
            <a:r>
              <a:rPr lang="en-US" sz="2000" b="1" i="0" u="sng" strike="noStrike" cap="none">
                <a:solidFill>
                  <a:srgbClr val="000000"/>
                </a:solidFill>
                <a:latin typeface="Arial"/>
                <a:ea typeface="Arial"/>
                <a:cs typeface="Arial"/>
                <a:sym typeface="Arial"/>
              </a:rPr>
              <a:t>Process Concept, Process States, Process Description</a:t>
            </a:r>
            <a:endParaRPr/>
          </a:p>
          <a:p>
            <a:pPr marL="742950" marR="0" lvl="1" indent="-242887" algn="l" rtl="0">
              <a:lnSpc>
                <a:spcPct val="100000"/>
              </a:lnSpc>
              <a:spcBef>
                <a:spcPts val="400"/>
              </a:spcBef>
              <a:spcAft>
                <a:spcPts val="0"/>
              </a:spcAft>
              <a:buClr>
                <a:srgbClr val="FFFFFF"/>
              </a:buClr>
              <a:buSzPts val="2400"/>
              <a:buFont typeface="Verdana"/>
              <a:buNone/>
            </a:pPr>
            <a:endParaRPr sz="2400" b="0" i="0" u="none" strike="noStrike" cap="none">
              <a:solidFill>
                <a:srgbClr val="000000"/>
              </a:solidFill>
              <a:latin typeface="Arial"/>
              <a:ea typeface="Arial"/>
              <a:cs typeface="Arial"/>
              <a:sym typeface="Arial"/>
            </a:endParaRPr>
          </a:p>
          <a:p>
            <a:pPr marL="742950" marR="0" lvl="1" indent="-242887" algn="l" rtl="0">
              <a:lnSpc>
                <a:spcPct val="100000"/>
              </a:lnSpc>
              <a:spcBef>
                <a:spcPts val="400"/>
              </a:spcBef>
              <a:spcAft>
                <a:spcPts val="0"/>
              </a:spcAft>
              <a:buClr>
                <a:srgbClr val="000000"/>
              </a:buClr>
              <a:buSzPts val="2400"/>
              <a:buFont typeface="Noto Sans Symbols"/>
              <a:buChar char="⮚"/>
            </a:pPr>
            <a:r>
              <a:rPr lang="en-US" sz="2400" b="0" i="0" u="none" strike="noStrike" cap="none">
                <a:solidFill>
                  <a:srgbClr val="000000"/>
                </a:solidFill>
                <a:latin typeface="Arial"/>
                <a:ea typeface="Arial"/>
                <a:cs typeface="Arial"/>
                <a:sym typeface="Arial"/>
              </a:rPr>
              <a:t>How are processes represented and controlled by the OS. </a:t>
            </a:r>
            <a:endParaRPr/>
          </a:p>
          <a:p>
            <a:pPr marL="742950" marR="0" lvl="1" indent="-242887" algn="l" rtl="0">
              <a:lnSpc>
                <a:spcPct val="100000"/>
              </a:lnSpc>
              <a:spcBef>
                <a:spcPts val="400"/>
              </a:spcBef>
              <a:spcAft>
                <a:spcPts val="0"/>
              </a:spcAft>
              <a:buClr>
                <a:srgbClr val="000000"/>
              </a:buClr>
              <a:buSzPts val="2400"/>
              <a:buFont typeface="Noto Sans Symbols"/>
              <a:buChar char="⮚"/>
            </a:pPr>
            <a:r>
              <a:rPr lang="en-US" sz="2400" b="1" i="1" u="none" strike="noStrike" cap="none">
                <a:solidFill>
                  <a:srgbClr val="32946A"/>
                </a:solidFill>
                <a:latin typeface="Arial"/>
                <a:ea typeface="Arial"/>
                <a:cs typeface="Arial"/>
                <a:sym typeface="Arial"/>
              </a:rPr>
              <a:t>Process states </a:t>
            </a:r>
            <a:r>
              <a:rPr lang="en-US" sz="2400" b="0" i="0" u="none" strike="noStrike" cap="none">
                <a:solidFill>
                  <a:srgbClr val="32946A"/>
                </a:solidFill>
                <a:latin typeface="Arial"/>
                <a:ea typeface="Arial"/>
                <a:cs typeface="Arial"/>
                <a:sym typeface="Arial"/>
              </a:rPr>
              <a:t>which characterize the behaviour of processes. </a:t>
            </a:r>
            <a:endParaRPr/>
          </a:p>
          <a:p>
            <a:pPr marL="742950" marR="0" lvl="1" indent="-242887" algn="l" rtl="0">
              <a:lnSpc>
                <a:spcPct val="100000"/>
              </a:lnSpc>
              <a:spcBef>
                <a:spcPts val="400"/>
              </a:spcBef>
              <a:spcAft>
                <a:spcPts val="0"/>
              </a:spcAft>
              <a:buClr>
                <a:srgbClr val="000000"/>
              </a:buClr>
              <a:buSzPts val="2400"/>
              <a:buFont typeface="Noto Sans Symbols"/>
              <a:buChar char="⮚"/>
            </a:pPr>
            <a:r>
              <a:rPr lang="en-US" sz="2400" b="1" i="1" u="none" strike="noStrike" cap="none">
                <a:solidFill>
                  <a:srgbClr val="000000"/>
                </a:solidFill>
                <a:latin typeface="Arial"/>
                <a:ea typeface="Arial"/>
                <a:cs typeface="Arial"/>
                <a:sym typeface="Arial"/>
              </a:rPr>
              <a:t>Data structures </a:t>
            </a:r>
            <a:r>
              <a:rPr lang="en-US" sz="2400" b="0" i="0" u="none" strike="noStrike" cap="none">
                <a:solidFill>
                  <a:srgbClr val="000000"/>
                </a:solidFill>
                <a:latin typeface="Arial"/>
                <a:ea typeface="Arial"/>
                <a:cs typeface="Arial"/>
                <a:sym typeface="Arial"/>
              </a:rPr>
              <a:t>used to manage processes. </a:t>
            </a:r>
            <a:endParaRPr/>
          </a:p>
          <a:p>
            <a:pPr marL="742950" marR="0" lvl="1" indent="-242887" algn="l" rtl="0">
              <a:lnSpc>
                <a:spcPct val="100000"/>
              </a:lnSpc>
              <a:spcBef>
                <a:spcPts val="400"/>
              </a:spcBef>
              <a:spcAft>
                <a:spcPts val="0"/>
              </a:spcAft>
              <a:buClr>
                <a:srgbClr val="000000"/>
              </a:buClr>
              <a:buSzPts val="2400"/>
              <a:buFont typeface="Noto Sans Symbols"/>
              <a:buChar char="⮚"/>
            </a:pPr>
            <a:r>
              <a:rPr lang="en-US" sz="2400" b="0" i="0" u="none" strike="noStrike" cap="none">
                <a:solidFill>
                  <a:srgbClr val="000000"/>
                </a:solidFill>
                <a:latin typeface="Arial"/>
                <a:ea typeface="Arial"/>
                <a:cs typeface="Arial"/>
                <a:sym typeface="Arial"/>
              </a:rPr>
              <a:t>Ways in which the OS uses these data structures to control process execution. </a:t>
            </a:r>
            <a:endParaRPr/>
          </a:p>
        </p:txBody>
      </p:sp>
      <p:cxnSp>
        <p:nvCxnSpPr>
          <p:cNvPr id="260" name="Google Shape;260;p19"/>
          <p:cNvCxnSpPr/>
          <p:nvPr/>
        </p:nvCxnSpPr>
        <p:spPr>
          <a:xfrm>
            <a:off x="-685800" y="2663825"/>
            <a:ext cx="914400" cy="3300"/>
          </a:xfrm>
          <a:prstGeom prst="bentConnector3">
            <a:avLst>
              <a:gd name="adj1" fmla="val 10770"/>
            </a:avLst>
          </a:prstGeom>
          <a:noFill/>
          <a:ln w="9525" cap="sq" cmpd="sng">
            <a:solidFill>
              <a:srgbClr val="000000"/>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9"/>
        <p:cNvGrpSpPr/>
        <p:nvPr/>
      </p:nvGrpSpPr>
      <p:grpSpPr>
        <a:xfrm>
          <a:off x="0" y="0"/>
          <a:ext cx="0" cy="0"/>
          <a:chOff x="0" y="0"/>
          <a:chExt cx="0" cy="0"/>
        </a:xfrm>
      </p:grpSpPr>
      <p:sp>
        <p:nvSpPr>
          <p:cNvPr id="270" name="Google Shape;270;p20"/>
          <p:cNvSpPr txBox="1"/>
          <p:nvPr/>
        </p:nvSpPr>
        <p:spPr>
          <a:xfrm>
            <a:off x="1447800" y="228600"/>
            <a:ext cx="7086600" cy="11430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Two-State Process Model</a:t>
            </a:r>
            <a:endParaRPr/>
          </a:p>
        </p:txBody>
      </p:sp>
      <p:sp>
        <p:nvSpPr>
          <p:cNvPr id="271" name="Google Shape;271;p20"/>
          <p:cNvSpPr txBox="1"/>
          <p:nvPr/>
        </p:nvSpPr>
        <p:spPr>
          <a:xfrm>
            <a:off x="925512" y="1336675"/>
            <a:ext cx="7239000" cy="120967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Process may be in one of two states</a:t>
            </a:r>
            <a:endParaRPr/>
          </a:p>
          <a:p>
            <a:pPr marL="625475" marR="0" lvl="1" indent="-325437" algn="l" rtl="0">
              <a:lnSpc>
                <a:spcPct val="100000"/>
              </a:lnSpc>
              <a:spcBef>
                <a:spcPts val="5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Running</a:t>
            </a:r>
            <a:endParaRPr/>
          </a:p>
          <a:p>
            <a:pPr marL="625475" marR="0" lvl="1" indent="-325437" algn="l" rtl="0">
              <a:lnSpc>
                <a:spcPct val="100000"/>
              </a:lnSpc>
              <a:spcBef>
                <a:spcPts val="5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Not-running</a:t>
            </a:r>
            <a:endParaRPr/>
          </a:p>
        </p:txBody>
      </p:sp>
      <p:pic>
        <p:nvPicPr>
          <p:cNvPr id="272" name="Google Shape;272;p20"/>
          <p:cNvPicPr preferRelativeResize="0"/>
          <p:nvPr/>
        </p:nvPicPr>
        <p:blipFill rotWithShape="1">
          <a:blip r:embed="rId3">
            <a:alphaModFix/>
          </a:blip>
          <a:srcRect/>
          <a:stretch/>
        </p:blipFill>
        <p:spPr>
          <a:xfrm>
            <a:off x="547687" y="2565400"/>
            <a:ext cx="8059737" cy="3025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9"/>
        <p:cNvGrpSpPr/>
        <p:nvPr/>
      </p:nvGrpSpPr>
      <p:grpSpPr>
        <a:xfrm>
          <a:off x="0" y="0"/>
          <a:ext cx="0" cy="0"/>
          <a:chOff x="0" y="0"/>
          <a:chExt cx="0" cy="0"/>
        </a:xfrm>
      </p:grpSpPr>
      <p:sp>
        <p:nvSpPr>
          <p:cNvPr id="280" name="Google Shape;280;p21"/>
          <p:cNvSpPr txBox="1"/>
          <p:nvPr/>
        </p:nvSpPr>
        <p:spPr>
          <a:xfrm>
            <a:off x="487362" y="336550"/>
            <a:ext cx="8191500"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Queuing Diagram</a:t>
            </a:r>
            <a:endParaRPr/>
          </a:p>
        </p:txBody>
      </p:sp>
      <p:pic>
        <p:nvPicPr>
          <p:cNvPr id="281" name="Google Shape;281;p21"/>
          <p:cNvPicPr preferRelativeResize="0"/>
          <p:nvPr/>
        </p:nvPicPr>
        <p:blipFill rotWithShape="1">
          <a:blip r:embed="rId3">
            <a:alphaModFix/>
          </a:blip>
          <a:srcRect/>
          <a:stretch/>
        </p:blipFill>
        <p:spPr>
          <a:xfrm>
            <a:off x="1752600" y="2209800"/>
            <a:ext cx="6080125" cy="2257425"/>
          </a:xfrm>
          <a:prstGeom prst="rect">
            <a:avLst/>
          </a:prstGeom>
          <a:noFill/>
          <a:ln>
            <a:noFill/>
          </a:ln>
        </p:spPr>
      </p:pic>
      <p:sp>
        <p:nvSpPr>
          <p:cNvPr id="282" name="Google Shape;282;p21"/>
          <p:cNvSpPr/>
          <p:nvPr/>
        </p:nvSpPr>
        <p:spPr>
          <a:xfrm>
            <a:off x="3086100" y="2667000"/>
            <a:ext cx="190500" cy="304800"/>
          </a:xfrm>
          <a:prstGeom prst="rect">
            <a:avLst/>
          </a:prstGeom>
          <a:solidFill>
            <a:srgbClr val="00CC99"/>
          </a:solidFill>
          <a:ln w="25550" cap="sq"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83" name="Google Shape;283;p21"/>
          <p:cNvSpPr/>
          <p:nvPr/>
        </p:nvSpPr>
        <p:spPr>
          <a:xfrm>
            <a:off x="3314700" y="2671762"/>
            <a:ext cx="190500" cy="304800"/>
          </a:xfrm>
          <a:prstGeom prst="rect">
            <a:avLst/>
          </a:prstGeom>
          <a:solidFill>
            <a:srgbClr val="3333CC"/>
          </a:solidFill>
          <a:ln w="25550" cap="sq" cmpd="sng">
            <a:solidFill>
              <a:srgbClr val="2323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84" name="Google Shape;284;p21"/>
          <p:cNvSpPr/>
          <p:nvPr/>
        </p:nvSpPr>
        <p:spPr>
          <a:xfrm>
            <a:off x="3538537" y="2673350"/>
            <a:ext cx="190500" cy="304800"/>
          </a:xfrm>
          <a:prstGeom prst="rect">
            <a:avLst/>
          </a:prstGeom>
          <a:solidFill>
            <a:srgbClr val="FFFFFF"/>
          </a:solidFill>
          <a:ln w="25550" cap="sq" cmpd="sng">
            <a:solidFill>
              <a:srgbClr val="BCBCB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85" name="Google Shape;285;p21"/>
          <p:cNvSpPr/>
          <p:nvPr/>
        </p:nvSpPr>
        <p:spPr>
          <a:xfrm>
            <a:off x="3762375" y="2673350"/>
            <a:ext cx="190500" cy="304800"/>
          </a:xfrm>
          <a:prstGeom prst="rect">
            <a:avLst/>
          </a:prstGeom>
          <a:solidFill>
            <a:srgbClr val="000000"/>
          </a:solid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86" name="Google Shape;286;p21"/>
          <p:cNvSpPr/>
          <p:nvPr/>
        </p:nvSpPr>
        <p:spPr>
          <a:xfrm>
            <a:off x="3973512" y="2673350"/>
            <a:ext cx="190500" cy="304800"/>
          </a:xfrm>
          <a:prstGeom prst="rect">
            <a:avLst/>
          </a:prstGeom>
          <a:solidFill>
            <a:srgbClr val="AAE2CA"/>
          </a:solidFill>
          <a:ln w="25550" cap="sq" cmpd="sng">
            <a:solidFill>
              <a:srgbClr val="7CA69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87" name="Google Shape;287;p21"/>
          <p:cNvSpPr/>
          <p:nvPr/>
        </p:nvSpPr>
        <p:spPr>
          <a:xfrm>
            <a:off x="4184650" y="2674937"/>
            <a:ext cx="190500" cy="304800"/>
          </a:xfrm>
          <a:prstGeom prst="rect">
            <a:avLst/>
          </a:prstGeom>
          <a:solidFill>
            <a:srgbClr val="2D2DB9"/>
          </a:solidFill>
          <a:ln w="25550" cap="sq" cmpd="sng">
            <a:solidFill>
              <a:srgbClr val="1E1E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88" name="Google Shape;288;p21"/>
          <p:cNvSpPr/>
          <p:nvPr/>
        </p:nvSpPr>
        <p:spPr>
          <a:xfrm>
            <a:off x="4395787" y="2674937"/>
            <a:ext cx="192087" cy="304800"/>
          </a:xfrm>
          <a:prstGeom prst="rect">
            <a:avLst/>
          </a:prstGeom>
          <a:solidFill>
            <a:srgbClr val="000000"/>
          </a:solid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89" name="Google Shape;289;p21"/>
          <p:cNvSpPr txBox="1"/>
          <p:nvPr/>
        </p:nvSpPr>
        <p:spPr>
          <a:xfrm>
            <a:off x="762000" y="4648200"/>
            <a:ext cx="7772400" cy="1190625"/>
          </a:xfrm>
          <a:prstGeom prst="rect">
            <a:avLst/>
          </a:prstGeom>
          <a:solidFill>
            <a:srgbClr val="FFFFFF"/>
          </a:solidFill>
          <a:ln w="25550" cap="sq" cmpd="sng">
            <a:solidFill>
              <a:srgbClr val="00CC99"/>
            </a:solidFill>
            <a:prstDash val="solid"/>
            <a:miter lim="800000"/>
            <a:headEnd type="none" w="sm" len="sm"/>
            <a:tailEnd type="none" w="sm" len="sm"/>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Etc … processes moved by the dispatcher of the OS to the CPU then back to the queue until the task is competed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9"/>
                                        </p:tgtEl>
                                        <p:attrNameLst>
                                          <p:attrName>style.visibility</p:attrName>
                                        </p:attrNameLst>
                                      </p:cBhvr>
                                      <p:to>
                                        <p:strVal val="visible"/>
                                      </p:to>
                                    </p:set>
                                    <p:animEffect transition="in" filter="fade">
                                      <p:cBhvr>
                                        <p:cTn id="7" dur="500"/>
                                        <p:tgtEl>
                                          <p:spTgt spid="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
        <p:cNvGrpSpPr/>
        <p:nvPr/>
      </p:nvGrpSpPr>
      <p:grpSpPr>
        <a:xfrm>
          <a:off x="0" y="0"/>
          <a:ext cx="0" cy="0"/>
          <a:chOff x="0" y="0"/>
          <a:chExt cx="0" cy="0"/>
        </a:xfrm>
      </p:grpSpPr>
      <p:sp>
        <p:nvSpPr>
          <p:cNvPr id="67" name="Google Shape;67;p4"/>
          <p:cNvSpPr txBox="1"/>
          <p:nvPr/>
        </p:nvSpPr>
        <p:spPr>
          <a:xfrm>
            <a:off x="487362" y="336550"/>
            <a:ext cx="8228012" cy="80645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CONTENTS</a:t>
            </a:r>
            <a:endParaRPr/>
          </a:p>
        </p:txBody>
      </p:sp>
      <p:sp>
        <p:nvSpPr>
          <p:cNvPr id="68" name="Google Shape;68;p4"/>
          <p:cNvSpPr txBox="1"/>
          <p:nvPr/>
        </p:nvSpPr>
        <p:spPr>
          <a:xfrm>
            <a:off x="533400" y="1143000"/>
            <a:ext cx="8228012" cy="5341937"/>
          </a:xfrm>
          <a:prstGeom prst="rect">
            <a:avLst/>
          </a:prstGeom>
          <a:noFill/>
          <a:ln>
            <a:noFill/>
          </a:ln>
        </p:spPr>
        <p:txBody>
          <a:bodyPr spcFirstLastPara="1" wrap="square" lIns="90000" tIns="46800" rIns="90000" bIns="46800" anchor="t" anchorCtr="0">
            <a:noAutofit/>
          </a:bodyPr>
          <a:lstStyle/>
          <a:p>
            <a:pPr marL="300037" marR="0" lvl="0" indent="-300037" algn="l" rtl="0">
              <a:lnSpc>
                <a:spcPct val="100000"/>
              </a:lnSpc>
              <a:spcBef>
                <a:spcPts val="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Process Concept, Process States, Process Description</a:t>
            </a:r>
            <a:endParaRPr/>
          </a:p>
          <a:p>
            <a:pPr marL="300037" marR="0" lvl="0" indent="-300037"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Processes and Threads</a:t>
            </a:r>
            <a:endParaRPr/>
          </a:p>
          <a:p>
            <a:pPr marL="300037" marR="0" lvl="0" indent="-300037"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Symmetric Multiprocessing</a:t>
            </a:r>
            <a:endParaRPr/>
          </a:p>
          <a:p>
            <a:pPr marL="300037" marR="0" lvl="0" indent="-300037"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Concurrency: Principles of Concurrency</a:t>
            </a:r>
            <a:endParaRPr/>
          </a:p>
          <a:p>
            <a:pPr marL="300037" marR="0" lvl="0" indent="-300037"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Mutual Exclusion: S/W approaches, H/W Support</a:t>
            </a:r>
            <a:endParaRPr/>
          </a:p>
          <a:p>
            <a:pPr marL="300037" marR="0" lvl="0" indent="-300037"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Programming Language construct: Semaphores, Monitors</a:t>
            </a:r>
            <a:endParaRPr/>
          </a:p>
          <a:p>
            <a:pPr marL="300037" marR="0" lvl="0" indent="-300037"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Classical Problems of Synchronization: Readers-Writers problem, Producer Consumer problem, Dining Philosopher problem.</a:t>
            </a:r>
            <a:endParaRPr/>
          </a:p>
          <a:p>
            <a:pPr marL="300037" marR="0" lvl="0" indent="-300037" algn="l" rtl="0">
              <a:lnSpc>
                <a:spcPct val="100000"/>
              </a:lnSpc>
              <a:spcBef>
                <a:spcPts val="400"/>
              </a:spcBef>
              <a:spcAft>
                <a:spcPts val="0"/>
              </a:spcAft>
              <a:buClr>
                <a:srgbClr val="FFFFFF"/>
              </a:buClr>
              <a:buSzPts val="2400"/>
              <a:buFont typeface="Verdana"/>
              <a:buNone/>
            </a:pPr>
            <a:endParaRPr sz="24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8"/>
        <p:cNvGrpSpPr/>
        <p:nvPr/>
      </p:nvGrpSpPr>
      <p:grpSpPr>
        <a:xfrm>
          <a:off x="0" y="0"/>
          <a:ext cx="0" cy="0"/>
          <a:chOff x="0" y="0"/>
          <a:chExt cx="0" cy="0"/>
        </a:xfrm>
      </p:grpSpPr>
      <p:sp>
        <p:nvSpPr>
          <p:cNvPr id="299" name="Google Shape;299;p22"/>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Creation</a:t>
            </a:r>
            <a:endParaRPr/>
          </a:p>
        </p:txBody>
      </p:sp>
      <p:pic>
        <p:nvPicPr>
          <p:cNvPr id="300" name="Google Shape;300;p22"/>
          <p:cNvPicPr preferRelativeResize="0"/>
          <p:nvPr/>
        </p:nvPicPr>
        <p:blipFill rotWithShape="1">
          <a:blip r:embed="rId3">
            <a:alphaModFix/>
          </a:blip>
          <a:srcRect/>
          <a:stretch/>
        </p:blipFill>
        <p:spPr>
          <a:xfrm>
            <a:off x="533400" y="1143000"/>
            <a:ext cx="7591425" cy="5029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9"/>
        <p:cNvGrpSpPr/>
        <p:nvPr/>
      </p:nvGrpSpPr>
      <p:grpSpPr>
        <a:xfrm>
          <a:off x="0" y="0"/>
          <a:ext cx="0" cy="0"/>
          <a:chOff x="0" y="0"/>
          <a:chExt cx="0" cy="0"/>
        </a:xfrm>
      </p:grpSpPr>
      <p:sp>
        <p:nvSpPr>
          <p:cNvPr id="310" name="Google Shape;310;p23"/>
          <p:cNvSpPr txBox="1"/>
          <p:nvPr/>
        </p:nvSpPr>
        <p:spPr>
          <a:xfrm>
            <a:off x="487362" y="336550"/>
            <a:ext cx="822801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Creation</a:t>
            </a:r>
            <a:endParaRPr/>
          </a:p>
        </p:txBody>
      </p:sp>
      <p:sp>
        <p:nvSpPr>
          <p:cNvPr id="311" name="Google Shape;311;p23"/>
          <p:cNvSpPr txBox="1"/>
          <p:nvPr/>
        </p:nvSpPr>
        <p:spPr>
          <a:xfrm>
            <a:off x="533400" y="1295400"/>
            <a:ext cx="8228012" cy="4343400"/>
          </a:xfrm>
          <a:prstGeom prst="rect">
            <a:avLst/>
          </a:prstGeom>
          <a:noFill/>
          <a:ln>
            <a:noFill/>
          </a:ln>
        </p:spPr>
        <p:txBody>
          <a:bodyPr spcFirstLastPara="1" wrap="square" lIns="90000" tIns="46800" rIns="90000" bIns="46800" anchor="t" anchorCtr="0">
            <a:noAutofit/>
          </a:bodyPr>
          <a:lstStyle/>
          <a:p>
            <a:pPr marL="300037" marR="0" lvl="0" indent="-300037" algn="l" rtl="0">
              <a:lnSpc>
                <a:spcPct val="100000"/>
              </a:lnSpc>
              <a:spcBef>
                <a:spcPts val="0"/>
              </a:spcBef>
              <a:spcAft>
                <a:spcPts val="0"/>
              </a:spcAft>
              <a:buClr>
                <a:srgbClr val="000000"/>
              </a:buClr>
              <a:buSzPts val="2000"/>
              <a:buFont typeface="Noto Sans Symbols"/>
              <a:buChar char="⮚"/>
            </a:pPr>
            <a:r>
              <a:rPr lang="en-US" sz="2000" b="0" i="0" u="none">
                <a:solidFill>
                  <a:srgbClr val="000000"/>
                </a:solidFill>
                <a:latin typeface="Arial"/>
                <a:ea typeface="Arial"/>
                <a:cs typeface="Arial"/>
                <a:sym typeface="Arial"/>
              </a:rPr>
              <a:t>The OS builds a data structure to manage the process</a:t>
            </a:r>
            <a:endParaRPr/>
          </a:p>
          <a:p>
            <a:pPr marL="300037" marR="0" lvl="0" indent="-300037" algn="l" rtl="0">
              <a:lnSpc>
                <a:spcPct val="100000"/>
              </a:lnSpc>
              <a:spcBef>
                <a:spcPts val="400"/>
              </a:spcBef>
              <a:spcAft>
                <a:spcPts val="0"/>
              </a:spcAft>
              <a:buClr>
                <a:srgbClr val="000000"/>
              </a:buClr>
              <a:buSzPts val="2000"/>
              <a:buFont typeface="Noto Sans Symbols"/>
              <a:buChar char="⮚"/>
            </a:pPr>
            <a:r>
              <a:rPr lang="en-US" sz="2000" b="0" i="0" u="none">
                <a:solidFill>
                  <a:srgbClr val="000000"/>
                </a:solidFill>
                <a:latin typeface="Arial"/>
                <a:ea typeface="Arial"/>
                <a:cs typeface="Arial"/>
                <a:sym typeface="Arial"/>
              </a:rPr>
              <a:t>Traditionally, the OS created all processes</a:t>
            </a:r>
            <a:endParaRPr/>
          </a:p>
          <a:p>
            <a:pPr marL="700087" marR="0" lvl="1" indent="-242887"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But it can be useful to let a running process create another</a:t>
            </a:r>
            <a:endParaRPr/>
          </a:p>
          <a:p>
            <a:pPr marL="300037" marR="0" lvl="0" indent="-300037" algn="l" rtl="0">
              <a:lnSpc>
                <a:spcPct val="100000"/>
              </a:lnSpc>
              <a:spcBef>
                <a:spcPts val="400"/>
              </a:spcBef>
              <a:spcAft>
                <a:spcPts val="0"/>
              </a:spcAft>
              <a:buClr>
                <a:srgbClr val="000000"/>
              </a:buClr>
              <a:buSzPts val="2000"/>
              <a:buFont typeface="Noto Sans Symbols"/>
              <a:buChar char="⮚"/>
            </a:pPr>
            <a:r>
              <a:rPr lang="en-US" sz="2000" b="0" i="0" u="none">
                <a:solidFill>
                  <a:srgbClr val="000000"/>
                </a:solidFill>
                <a:latin typeface="Arial"/>
                <a:ea typeface="Arial"/>
                <a:cs typeface="Arial"/>
                <a:sym typeface="Arial"/>
              </a:rPr>
              <a:t>This action is called </a:t>
            </a:r>
            <a:r>
              <a:rPr lang="en-US" sz="2000" b="1" i="1" u="none">
                <a:solidFill>
                  <a:srgbClr val="000000"/>
                </a:solidFill>
                <a:latin typeface="Arial"/>
                <a:ea typeface="Arial"/>
                <a:cs typeface="Arial"/>
                <a:sym typeface="Arial"/>
              </a:rPr>
              <a:t>process spawning</a:t>
            </a:r>
            <a:endParaRPr/>
          </a:p>
          <a:p>
            <a:pPr marL="700087" marR="0" lvl="1" indent="-242887" algn="l" rtl="0">
              <a:lnSpc>
                <a:spcPct val="100000"/>
              </a:lnSpc>
              <a:spcBef>
                <a:spcPts val="400"/>
              </a:spcBef>
              <a:spcAft>
                <a:spcPts val="0"/>
              </a:spcAft>
              <a:buClr>
                <a:srgbClr val="000000"/>
              </a:buClr>
              <a:buSzPts val="2000"/>
              <a:buFont typeface="Arial"/>
              <a:buChar char="•"/>
            </a:pPr>
            <a:r>
              <a:rPr lang="en-US" sz="2000" b="1" i="1" u="none" strike="noStrike" cap="none">
                <a:solidFill>
                  <a:srgbClr val="000000"/>
                </a:solidFill>
                <a:latin typeface="Arial"/>
                <a:ea typeface="Arial"/>
                <a:cs typeface="Arial"/>
                <a:sym typeface="Arial"/>
              </a:rPr>
              <a:t>Parent Process</a:t>
            </a:r>
            <a:r>
              <a:rPr lang="en-US" sz="2000" b="0" i="0" u="none" strike="noStrike" cap="none">
                <a:solidFill>
                  <a:srgbClr val="000000"/>
                </a:solidFill>
                <a:latin typeface="Arial"/>
                <a:ea typeface="Arial"/>
                <a:cs typeface="Arial"/>
                <a:sym typeface="Arial"/>
              </a:rPr>
              <a:t> is the original, creating  process</a:t>
            </a:r>
            <a:endParaRPr/>
          </a:p>
          <a:p>
            <a:pPr marL="700087" marR="0" lvl="1" indent="-242887" algn="l" rtl="0">
              <a:lnSpc>
                <a:spcPct val="100000"/>
              </a:lnSpc>
              <a:spcBef>
                <a:spcPts val="400"/>
              </a:spcBef>
              <a:spcAft>
                <a:spcPts val="0"/>
              </a:spcAft>
              <a:buClr>
                <a:srgbClr val="000000"/>
              </a:buClr>
              <a:buSzPts val="2000"/>
              <a:buFont typeface="Arial"/>
              <a:buChar char="•"/>
            </a:pPr>
            <a:r>
              <a:rPr lang="en-US" sz="2000" b="1" i="1" u="none" strike="noStrike" cap="none">
                <a:solidFill>
                  <a:srgbClr val="000000"/>
                </a:solidFill>
                <a:latin typeface="Arial"/>
                <a:ea typeface="Arial"/>
                <a:cs typeface="Arial"/>
                <a:sym typeface="Arial"/>
              </a:rPr>
              <a:t>Child Process</a:t>
            </a:r>
            <a:r>
              <a:rPr lang="en-US" sz="2000" b="0" i="0" u="none" strike="noStrike" cap="none">
                <a:solidFill>
                  <a:srgbClr val="000000"/>
                </a:solidFill>
                <a:latin typeface="Arial"/>
                <a:ea typeface="Arial"/>
                <a:cs typeface="Arial"/>
                <a:sym typeface="Arial"/>
              </a:rPr>
              <a:t> is the new process</a:t>
            </a:r>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9"/>
        <p:cNvGrpSpPr/>
        <p:nvPr/>
      </p:nvGrpSpPr>
      <p:grpSpPr>
        <a:xfrm>
          <a:off x="0" y="0"/>
          <a:ext cx="0" cy="0"/>
          <a:chOff x="0" y="0"/>
          <a:chExt cx="0" cy="0"/>
        </a:xfrm>
      </p:grpSpPr>
      <p:sp>
        <p:nvSpPr>
          <p:cNvPr id="320" name="Google Shape;320;p24"/>
          <p:cNvSpPr txBox="1"/>
          <p:nvPr/>
        </p:nvSpPr>
        <p:spPr>
          <a:xfrm>
            <a:off x="533400" y="533400"/>
            <a:ext cx="822801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Termination</a:t>
            </a:r>
            <a:endParaRPr/>
          </a:p>
        </p:txBody>
      </p:sp>
      <p:sp>
        <p:nvSpPr>
          <p:cNvPr id="321" name="Google Shape;321;p24"/>
          <p:cNvSpPr txBox="1"/>
          <p:nvPr/>
        </p:nvSpPr>
        <p:spPr>
          <a:xfrm>
            <a:off x="457200" y="1447800"/>
            <a:ext cx="8228012" cy="4032250"/>
          </a:xfrm>
          <a:prstGeom prst="rect">
            <a:avLst/>
          </a:prstGeom>
          <a:noFill/>
          <a:ln>
            <a:noFill/>
          </a:ln>
        </p:spPr>
        <p:txBody>
          <a:bodyPr spcFirstLastPara="1" wrap="square" lIns="90000" tIns="46800" rIns="90000" bIns="46800" anchor="t" anchorCtr="0">
            <a:noAutofit/>
          </a:bodyPr>
          <a:lstStyle/>
          <a:p>
            <a:pPr marL="300037" marR="0" lvl="0" indent="-300037" algn="l" rtl="0">
              <a:lnSpc>
                <a:spcPct val="100000"/>
              </a:lnSpc>
              <a:spcBef>
                <a:spcPts val="0"/>
              </a:spcBef>
              <a:spcAft>
                <a:spcPts val="0"/>
              </a:spcAft>
              <a:buClr>
                <a:srgbClr val="000000"/>
              </a:buClr>
              <a:buSzPts val="2000"/>
              <a:buFont typeface="Noto Sans Symbols"/>
              <a:buChar char="⮚"/>
            </a:pPr>
            <a:r>
              <a:rPr lang="en-US" sz="2000" b="0" i="0" u="none">
                <a:solidFill>
                  <a:srgbClr val="000000"/>
                </a:solidFill>
                <a:latin typeface="Arial"/>
                <a:ea typeface="Arial"/>
                <a:cs typeface="Arial"/>
                <a:sym typeface="Arial"/>
              </a:rPr>
              <a:t>There must be some way that a process can indicate completion.</a:t>
            </a:r>
            <a:endParaRPr/>
          </a:p>
          <a:p>
            <a:pPr marL="300037" marR="0" lvl="0" indent="-300037" algn="l" rtl="0">
              <a:lnSpc>
                <a:spcPct val="100000"/>
              </a:lnSpc>
              <a:spcBef>
                <a:spcPts val="400"/>
              </a:spcBef>
              <a:spcAft>
                <a:spcPts val="0"/>
              </a:spcAft>
              <a:buClr>
                <a:srgbClr val="000000"/>
              </a:buClr>
              <a:buSzPts val="2000"/>
              <a:buFont typeface="Noto Sans Symbols"/>
              <a:buChar char="⮚"/>
            </a:pPr>
            <a:r>
              <a:rPr lang="en-US" sz="2000" b="0" i="0" u="none">
                <a:solidFill>
                  <a:srgbClr val="000000"/>
                </a:solidFill>
                <a:latin typeface="Arial"/>
                <a:ea typeface="Arial"/>
                <a:cs typeface="Arial"/>
                <a:sym typeface="Arial"/>
              </a:rPr>
              <a:t>This indication may be:</a:t>
            </a:r>
            <a:endParaRPr/>
          </a:p>
          <a:p>
            <a:pPr marL="700087" marR="0" lvl="1" indent="-242887"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A HALT instruction generating an interrupt alert to the OS.</a:t>
            </a:r>
            <a:endParaRPr/>
          </a:p>
          <a:p>
            <a:pPr marL="700087" marR="0" lvl="1" indent="-242887"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A user action (e.g. log off, quitting an application)</a:t>
            </a:r>
            <a:endParaRPr/>
          </a:p>
          <a:p>
            <a:pPr marL="700087" marR="0" lvl="1" indent="-242887"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A fault or error</a:t>
            </a:r>
            <a:endParaRPr/>
          </a:p>
          <a:p>
            <a:pPr marL="700087" marR="0" lvl="1" indent="-242887"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Parent process terminating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0"/>
        <p:cNvGrpSpPr/>
        <p:nvPr/>
      </p:nvGrpSpPr>
      <p:grpSpPr>
        <a:xfrm>
          <a:off x="0" y="0"/>
          <a:ext cx="0" cy="0"/>
          <a:chOff x="0" y="0"/>
          <a:chExt cx="0" cy="0"/>
        </a:xfrm>
      </p:grpSpPr>
      <p:sp>
        <p:nvSpPr>
          <p:cNvPr id="331" name="Google Shape;331;p25"/>
          <p:cNvSpPr txBox="1"/>
          <p:nvPr/>
        </p:nvSpPr>
        <p:spPr>
          <a:xfrm>
            <a:off x="779462" y="228600"/>
            <a:ext cx="7754937" cy="795337"/>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Termination</a:t>
            </a:r>
            <a:endParaRPr/>
          </a:p>
        </p:txBody>
      </p:sp>
      <p:pic>
        <p:nvPicPr>
          <p:cNvPr id="332" name="Google Shape;332;p25"/>
          <p:cNvPicPr preferRelativeResize="0"/>
          <p:nvPr/>
        </p:nvPicPr>
        <p:blipFill rotWithShape="1">
          <a:blip r:embed="rId3">
            <a:alphaModFix/>
          </a:blip>
          <a:srcRect/>
          <a:stretch/>
        </p:blipFill>
        <p:spPr>
          <a:xfrm>
            <a:off x="706437" y="1019175"/>
            <a:ext cx="7631112" cy="5514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1"/>
        <p:cNvGrpSpPr/>
        <p:nvPr/>
      </p:nvGrpSpPr>
      <p:grpSpPr>
        <a:xfrm>
          <a:off x="0" y="0"/>
          <a:ext cx="0" cy="0"/>
          <a:chOff x="0" y="0"/>
          <a:chExt cx="0" cy="0"/>
        </a:xfrm>
      </p:grpSpPr>
      <p:sp>
        <p:nvSpPr>
          <p:cNvPr id="342" name="Google Shape;342;p26"/>
          <p:cNvSpPr txBox="1"/>
          <p:nvPr/>
        </p:nvSpPr>
        <p:spPr>
          <a:xfrm>
            <a:off x="487362" y="336550"/>
            <a:ext cx="8229600" cy="703262"/>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000"/>
              <a:buFont typeface="Arial"/>
              <a:buNone/>
            </a:pPr>
            <a:r>
              <a:rPr lang="en-US" sz="2000" b="0" i="0" u="none">
                <a:solidFill>
                  <a:srgbClr val="006633"/>
                </a:solidFill>
                <a:latin typeface="Arial"/>
                <a:ea typeface="Arial"/>
                <a:cs typeface="Arial"/>
                <a:sym typeface="Arial"/>
              </a:rPr>
              <a:t>Process Termination</a:t>
            </a:r>
            <a:br>
              <a:rPr lang="en-US" sz="2000" b="0" i="0" u="none">
                <a:solidFill>
                  <a:srgbClr val="006633"/>
                </a:solidFill>
                <a:latin typeface="Arial"/>
                <a:ea typeface="Arial"/>
                <a:cs typeface="Arial"/>
                <a:sym typeface="Arial"/>
              </a:rPr>
            </a:br>
            <a:endParaRPr/>
          </a:p>
        </p:txBody>
      </p:sp>
      <p:pic>
        <p:nvPicPr>
          <p:cNvPr id="343" name="Google Shape;343;p26"/>
          <p:cNvPicPr preferRelativeResize="0"/>
          <p:nvPr/>
        </p:nvPicPr>
        <p:blipFill rotWithShape="1">
          <a:blip r:embed="rId3">
            <a:alphaModFix/>
          </a:blip>
          <a:srcRect/>
          <a:stretch/>
        </p:blipFill>
        <p:spPr>
          <a:xfrm>
            <a:off x="450850" y="766762"/>
            <a:ext cx="8212137" cy="5730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9"/>
        <p:cNvGrpSpPr/>
        <p:nvPr/>
      </p:nvGrpSpPr>
      <p:grpSpPr>
        <a:xfrm>
          <a:off x="0" y="0"/>
          <a:ext cx="0" cy="0"/>
          <a:chOff x="0" y="0"/>
          <a:chExt cx="0" cy="0"/>
        </a:xfrm>
      </p:grpSpPr>
      <p:sp>
        <p:nvSpPr>
          <p:cNvPr id="350" name="Google Shape;350;p27"/>
          <p:cNvSpPr txBox="1"/>
          <p:nvPr/>
        </p:nvSpPr>
        <p:spPr>
          <a:xfrm>
            <a:off x="487362" y="336550"/>
            <a:ext cx="8191500"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Problems with two state model?</a:t>
            </a:r>
            <a:endParaRPr/>
          </a:p>
        </p:txBody>
      </p:sp>
      <p:sp>
        <p:nvSpPr>
          <p:cNvPr id="351" name="Google Shape;351;p27"/>
          <p:cNvSpPr txBox="1"/>
          <p:nvPr/>
        </p:nvSpPr>
        <p:spPr>
          <a:xfrm>
            <a:off x="304800" y="6410325"/>
            <a:ext cx="3581400" cy="3667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FFFFFF"/>
              </a:buClr>
              <a:buSzPts val="2400"/>
              <a:buFont typeface="Verdana"/>
              <a:buNone/>
            </a:pPr>
            <a:r>
              <a:rPr lang="en-US" sz="2400" b="0" i="0" u="none">
                <a:solidFill>
                  <a:srgbClr val="FFFFFF"/>
                </a:solidFill>
                <a:latin typeface="Verdana"/>
                <a:ea typeface="Verdana"/>
                <a:cs typeface="Verdana"/>
                <a:sym typeface="Verdana"/>
              </a:rPr>
              <a:t>Vishal Kaushal</a:t>
            </a:r>
            <a:endParaRPr/>
          </a:p>
        </p:txBody>
      </p:sp>
      <p:sp>
        <p:nvSpPr>
          <p:cNvPr id="352" name="Google Shape;352;p27"/>
          <p:cNvSpPr txBox="1"/>
          <p:nvPr/>
        </p:nvSpPr>
        <p:spPr>
          <a:xfrm>
            <a:off x="485775" y="844550"/>
            <a:ext cx="8191500" cy="5305425"/>
          </a:xfrm>
          <a:prstGeom prst="rect">
            <a:avLst/>
          </a:prstGeom>
          <a:noFill/>
          <a:ln>
            <a:noFill/>
          </a:ln>
        </p:spPr>
        <p:txBody>
          <a:bodyPr spcFirstLastPara="1" wrap="square" lIns="90000" tIns="46800" rIns="90000" bIns="46800" anchor="t" anchorCtr="0">
            <a:noAutofit/>
          </a:bodyPr>
          <a:lstStyle/>
          <a:p>
            <a:pPr marL="336550" marR="0" lvl="0" indent="-336550" algn="l" rtl="0">
              <a:lnSpc>
                <a:spcPct val="100000"/>
              </a:lnSpc>
              <a:spcBef>
                <a:spcPts val="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Are all processes that are “not running” always ready to run?</a:t>
            </a:r>
            <a:endParaRPr/>
          </a:p>
          <a:p>
            <a:pPr marL="336550" marR="0" lvl="0" indent="-336550" algn="l" rtl="0">
              <a:lnSpc>
                <a:spcPct val="100000"/>
              </a:lnSpc>
              <a:spcBef>
                <a:spcPts val="40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Split “Not Running” into two states!</a:t>
            </a:r>
            <a:endParaRPr/>
          </a:p>
          <a:p>
            <a:pPr marL="736600" marR="0" lvl="1" indent="-279400" algn="l" rtl="0">
              <a:lnSpc>
                <a:spcPct val="100000"/>
              </a:lnSpc>
              <a:spcBef>
                <a:spcPts val="400"/>
              </a:spcBef>
              <a:spcAft>
                <a:spcPts val="0"/>
              </a:spcAft>
              <a:buClr>
                <a:srgbClr val="000000"/>
              </a:buClr>
              <a:buSzPts val="2800"/>
              <a:buFont typeface="Times New Roman"/>
              <a:buChar char="–"/>
            </a:pPr>
            <a:r>
              <a:rPr lang="en-US" sz="2800" b="0" i="0" u="none" strike="noStrike" cap="none">
                <a:solidFill>
                  <a:srgbClr val="000000"/>
                </a:solidFill>
                <a:latin typeface="Arial"/>
                <a:ea typeface="Arial"/>
                <a:cs typeface="Arial"/>
                <a:sym typeface="Arial"/>
              </a:rPr>
              <a:t>Ready</a:t>
            </a:r>
            <a:endParaRPr/>
          </a:p>
          <a:p>
            <a:pPr marL="736600" marR="0" lvl="1" indent="-279400" algn="l" rtl="0">
              <a:lnSpc>
                <a:spcPct val="100000"/>
              </a:lnSpc>
              <a:spcBef>
                <a:spcPts val="400"/>
              </a:spcBef>
              <a:spcAft>
                <a:spcPts val="0"/>
              </a:spcAft>
              <a:buClr>
                <a:srgbClr val="000000"/>
              </a:buClr>
              <a:buSzPts val="2800"/>
              <a:buFont typeface="Times New Roman"/>
              <a:buChar char="–"/>
            </a:pPr>
            <a:r>
              <a:rPr lang="en-US" sz="2800" b="0" i="0" u="none" strike="noStrike" cap="none">
                <a:solidFill>
                  <a:srgbClr val="000000"/>
                </a:solidFill>
                <a:latin typeface="Arial"/>
                <a:ea typeface="Arial"/>
                <a:cs typeface="Arial"/>
                <a:sym typeface="Arial"/>
              </a:rPr>
              <a:t>Blocked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1"/>
        <p:cNvGrpSpPr/>
        <p:nvPr/>
      </p:nvGrpSpPr>
      <p:grpSpPr>
        <a:xfrm>
          <a:off x="0" y="0"/>
          <a:ext cx="0" cy="0"/>
          <a:chOff x="0" y="0"/>
          <a:chExt cx="0" cy="0"/>
        </a:xfrm>
      </p:grpSpPr>
      <p:sp>
        <p:nvSpPr>
          <p:cNvPr id="362" name="Google Shape;362;p28"/>
          <p:cNvSpPr txBox="1"/>
          <p:nvPr/>
        </p:nvSpPr>
        <p:spPr>
          <a:xfrm>
            <a:off x="487362" y="336550"/>
            <a:ext cx="8229600" cy="41433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000"/>
              <a:buFont typeface="Arial"/>
              <a:buNone/>
            </a:pPr>
            <a:r>
              <a:rPr lang="en-US" sz="2000" b="0" i="0" u="none">
                <a:solidFill>
                  <a:srgbClr val="006633"/>
                </a:solidFill>
                <a:latin typeface="Arial"/>
                <a:ea typeface="Arial"/>
                <a:cs typeface="Arial"/>
                <a:sym typeface="Arial"/>
              </a:rPr>
              <a:t>Process states</a:t>
            </a:r>
            <a:endParaRPr/>
          </a:p>
        </p:txBody>
      </p:sp>
      <p:sp>
        <p:nvSpPr>
          <p:cNvPr id="363" name="Google Shape;363;p28"/>
          <p:cNvSpPr txBox="1"/>
          <p:nvPr/>
        </p:nvSpPr>
        <p:spPr>
          <a:xfrm>
            <a:off x="485775" y="844550"/>
            <a:ext cx="8229600" cy="53435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Ready</a:t>
            </a:r>
            <a:endParaRPr/>
          </a:p>
          <a:p>
            <a:pPr marL="625475" marR="0" lvl="1" indent="-325437" algn="l" rtl="0">
              <a:lnSpc>
                <a:spcPct val="100000"/>
              </a:lnSpc>
              <a:spcBef>
                <a:spcPts val="5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ready to execute</a:t>
            </a:r>
            <a:endParaRPr/>
          </a:p>
          <a:p>
            <a:pPr marL="298450" marR="0" lvl="0" indent="-298450" algn="l" rtl="0">
              <a:lnSpc>
                <a:spcPct val="100000"/>
              </a:lnSpc>
              <a:spcBef>
                <a:spcPts val="5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Blocked</a:t>
            </a:r>
            <a:endParaRPr/>
          </a:p>
          <a:p>
            <a:pPr marL="625475" marR="0" lvl="1" indent="-325437" algn="l" rtl="0">
              <a:lnSpc>
                <a:spcPct val="100000"/>
              </a:lnSpc>
              <a:spcBef>
                <a:spcPts val="5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waiting for I/O</a:t>
            </a:r>
            <a:endParaRPr/>
          </a:p>
          <a:p>
            <a:pPr marL="298450" marR="0" lvl="0" indent="-298450" algn="l" rtl="0">
              <a:lnSpc>
                <a:spcPct val="100000"/>
              </a:lnSpc>
              <a:spcBef>
                <a:spcPts val="5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Dispatcher cannot just select the process that has been in the queue the longest because it may be blocked</a:t>
            </a:r>
            <a:endParaRPr/>
          </a:p>
          <a:p>
            <a:pPr marL="298450" marR="0" lvl="0" indent="-298450" algn="l" rtl="0">
              <a:lnSpc>
                <a:spcPct val="100000"/>
              </a:lnSpc>
              <a:spcBef>
                <a:spcPts val="500"/>
              </a:spcBef>
              <a:spcAft>
                <a:spcPts val="0"/>
              </a:spcAft>
              <a:buClr>
                <a:srgbClr val="FFFFFF"/>
              </a:buClr>
              <a:buSzPts val="2000"/>
              <a:buFont typeface="Verdana"/>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72"/>
        <p:cNvGrpSpPr/>
        <p:nvPr/>
      </p:nvGrpSpPr>
      <p:grpSpPr>
        <a:xfrm>
          <a:off x="0" y="0"/>
          <a:ext cx="0" cy="0"/>
          <a:chOff x="0" y="0"/>
          <a:chExt cx="0" cy="0"/>
        </a:xfrm>
      </p:grpSpPr>
      <p:sp>
        <p:nvSpPr>
          <p:cNvPr id="373" name="Google Shape;373;p29"/>
          <p:cNvSpPr txBox="1"/>
          <p:nvPr/>
        </p:nvSpPr>
        <p:spPr>
          <a:xfrm>
            <a:off x="1447800" y="228600"/>
            <a:ext cx="7086600" cy="11430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A Five-State Model</a:t>
            </a:r>
            <a:endParaRPr/>
          </a:p>
        </p:txBody>
      </p:sp>
      <p:sp>
        <p:nvSpPr>
          <p:cNvPr id="374" name="Google Shape;374;p29"/>
          <p:cNvSpPr txBox="1"/>
          <p:nvPr/>
        </p:nvSpPr>
        <p:spPr>
          <a:xfrm>
            <a:off x="685800" y="914400"/>
            <a:ext cx="7924800" cy="4572000"/>
          </a:xfrm>
          <a:prstGeom prst="rect">
            <a:avLst/>
          </a:prstGeom>
          <a:noFill/>
          <a:ln>
            <a:noFill/>
          </a:ln>
        </p:spPr>
        <p:txBody>
          <a:bodyPr spcFirstLastPara="1" wrap="square" lIns="90000" tIns="46800" rIns="90000" bIns="46800" anchor="t" anchorCtr="0">
            <a:noAutofit/>
          </a:bodyPr>
          <a:lstStyle/>
          <a:p>
            <a:pPr marL="0" marR="0" lvl="0" indent="-177800" algn="l" rtl="0">
              <a:lnSpc>
                <a:spcPct val="100000"/>
              </a:lnSpc>
              <a:spcBef>
                <a:spcPts val="0"/>
              </a:spcBef>
              <a:spcAft>
                <a:spcPts val="0"/>
              </a:spcAft>
              <a:buClr>
                <a:srgbClr val="000000"/>
              </a:buClr>
              <a:buSzPts val="2800"/>
              <a:buFont typeface="Arial"/>
              <a:buChar char="•"/>
            </a:pPr>
            <a:r>
              <a:rPr lang="en-US" sz="2800" b="0" i="0" u="none">
                <a:solidFill>
                  <a:srgbClr val="000000"/>
                </a:solidFill>
                <a:latin typeface="Times New Roman"/>
                <a:ea typeface="Times New Roman"/>
                <a:cs typeface="Times New Roman"/>
                <a:sym typeface="Times New Roman"/>
              </a:rPr>
              <a:t>In all the previous examples, we said</a:t>
            </a:r>
            <a:endParaRPr/>
          </a:p>
          <a:p>
            <a:pPr marL="0" marR="0" lvl="0" indent="-177800" algn="l" rtl="0">
              <a:lnSpc>
                <a:spcPct val="100000"/>
              </a:lnSpc>
              <a:spcBef>
                <a:spcPts val="0"/>
              </a:spcBef>
              <a:spcAft>
                <a:spcPts val="0"/>
              </a:spcAft>
              <a:buClr>
                <a:srgbClr val="000000"/>
              </a:buClr>
              <a:buSzPts val="2800"/>
              <a:buFont typeface="Arial"/>
              <a:buChar char="•"/>
            </a:pPr>
            <a:r>
              <a:rPr lang="en-US" sz="2800" b="0" i="0" u="none">
                <a:solidFill>
                  <a:srgbClr val="000000"/>
                </a:solidFill>
                <a:latin typeface="Times New Roman"/>
                <a:ea typeface="Times New Roman"/>
                <a:cs typeface="Times New Roman"/>
                <a:sym typeface="Times New Roman"/>
              </a:rPr>
              <a:t>A process is in “</a:t>
            </a:r>
            <a:r>
              <a:rPr lang="en-US" sz="2800" b="0" i="1" u="none">
                <a:solidFill>
                  <a:srgbClr val="000000"/>
                </a:solidFill>
                <a:latin typeface="Times New Roman"/>
                <a:ea typeface="Times New Roman"/>
                <a:cs typeface="Times New Roman"/>
                <a:sym typeface="Times New Roman"/>
              </a:rPr>
              <a:t>RUN” state if is engaging the</a:t>
            </a:r>
            <a:endParaRPr/>
          </a:p>
          <a:p>
            <a:pPr marL="0" marR="0" lvl="0" indent="0" algn="l" rtl="0">
              <a:lnSpc>
                <a:spcPct val="100000"/>
              </a:lnSpc>
              <a:spcBef>
                <a:spcPts val="0"/>
              </a:spcBef>
              <a:spcAft>
                <a:spcPts val="0"/>
              </a:spcAft>
              <a:buClr>
                <a:srgbClr val="000000"/>
              </a:buClr>
              <a:buSzPts val="2800"/>
              <a:buFont typeface="Times New Roman"/>
              <a:buNone/>
            </a:pPr>
            <a:r>
              <a:rPr lang="en-US" sz="2800" b="0" i="0" u="none">
                <a:solidFill>
                  <a:srgbClr val="000000"/>
                </a:solidFill>
                <a:latin typeface="Times New Roman"/>
                <a:ea typeface="Times New Roman"/>
                <a:cs typeface="Times New Roman"/>
                <a:sym typeface="Times New Roman"/>
              </a:rPr>
              <a:t>processor,</a:t>
            </a:r>
            <a:endParaRPr/>
          </a:p>
          <a:p>
            <a:pPr marL="0" marR="0" lvl="0" indent="-177800" algn="l" rtl="0">
              <a:lnSpc>
                <a:spcPct val="100000"/>
              </a:lnSpc>
              <a:spcBef>
                <a:spcPts val="0"/>
              </a:spcBef>
              <a:spcAft>
                <a:spcPts val="0"/>
              </a:spcAft>
              <a:buClr>
                <a:srgbClr val="000000"/>
              </a:buClr>
              <a:buSzPts val="2800"/>
              <a:buFont typeface="Arial"/>
              <a:buChar char="•"/>
            </a:pPr>
            <a:r>
              <a:rPr lang="en-US" sz="2800" b="0" i="0" u="none">
                <a:solidFill>
                  <a:srgbClr val="000000"/>
                </a:solidFill>
                <a:latin typeface="Times New Roman"/>
                <a:ea typeface="Times New Roman"/>
                <a:cs typeface="Times New Roman"/>
                <a:sym typeface="Times New Roman"/>
              </a:rPr>
              <a:t>A process is in “</a:t>
            </a:r>
            <a:r>
              <a:rPr lang="en-US" sz="2800" b="0" i="1" u="none">
                <a:solidFill>
                  <a:srgbClr val="000000"/>
                </a:solidFill>
                <a:latin typeface="Times New Roman"/>
                <a:ea typeface="Times New Roman"/>
                <a:cs typeface="Times New Roman"/>
                <a:sym typeface="Times New Roman"/>
              </a:rPr>
              <a:t>WAIT” state if it is waiting for IO to </a:t>
            </a:r>
            <a:r>
              <a:rPr lang="en-US" sz="2800" b="0" i="0" u="none">
                <a:solidFill>
                  <a:srgbClr val="000000"/>
                </a:solidFill>
                <a:latin typeface="Times New Roman"/>
                <a:ea typeface="Times New Roman"/>
                <a:cs typeface="Times New Roman"/>
                <a:sym typeface="Times New Roman"/>
              </a:rPr>
              <a:t>be completed</a:t>
            </a:r>
            <a:endParaRPr/>
          </a:p>
          <a:p>
            <a:pPr marL="0" marR="0" lvl="0" indent="-177800" algn="l" rtl="0">
              <a:lnSpc>
                <a:spcPct val="100000"/>
              </a:lnSpc>
              <a:spcBef>
                <a:spcPts val="0"/>
              </a:spcBef>
              <a:spcAft>
                <a:spcPts val="0"/>
              </a:spcAft>
              <a:buClr>
                <a:srgbClr val="000000"/>
              </a:buClr>
              <a:buSzPts val="2800"/>
              <a:buFont typeface="Arial"/>
              <a:buChar char="•"/>
            </a:pPr>
            <a:r>
              <a:rPr lang="en-US" sz="2800" b="0" i="0" u="none">
                <a:solidFill>
                  <a:srgbClr val="000000"/>
                </a:solidFill>
                <a:latin typeface="Times New Roman"/>
                <a:ea typeface="Times New Roman"/>
                <a:cs typeface="Times New Roman"/>
                <a:sym typeface="Times New Roman"/>
              </a:rPr>
              <a:t>In our </a:t>
            </a:r>
            <a:r>
              <a:rPr lang="en-US" sz="2800" b="0" i="1" u="none">
                <a:solidFill>
                  <a:srgbClr val="000000"/>
                </a:solidFill>
                <a:latin typeface="Times New Roman"/>
                <a:ea typeface="Times New Roman"/>
                <a:cs typeface="Times New Roman"/>
                <a:sym typeface="Times New Roman"/>
              </a:rPr>
              <a:t>simplistic model we may think of 5 states:</a:t>
            </a:r>
            <a:endParaRPr/>
          </a:p>
          <a:p>
            <a:pPr marL="0" marR="0" lvl="0" indent="-127000" algn="l" rtl="0">
              <a:lnSpc>
                <a:spcPct val="100000"/>
              </a:lnSpc>
              <a:spcBef>
                <a:spcPts val="5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Running</a:t>
            </a:r>
            <a:endParaRPr/>
          </a:p>
          <a:p>
            <a:pPr marL="0" marR="0" lvl="0" indent="-127000" algn="l" rtl="0">
              <a:lnSpc>
                <a:spcPct val="100000"/>
              </a:lnSpc>
              <a:spcBef>
                <a:spcPts val="5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Ready</a:t>
            </a:r>
            <a:endParaRPr/>
          </a:p>
          <a:p>
            <a:pPr marL="0" marR="0" lvl="0" indent="-127000" algn="l" rtl="0">
              <a:lnSpc>
                <a:spcPct val="100000"/>
              </a:lnSpc>
              <a:spcBef>
                <a:spcPts val="5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Blocked</a:t>
            </a:r>
            <a:endParaRPr/>
          </a:p>
          <a:p>
            <a:pPr marL="0" marR="0" lvl="0" indent="-127000" algn="l" rtl="0">
              <a:lnSpc>
                <a:spcPct val="100000"/>
              </a:lnSpc>
              <a:spcBef>
                <a:spcPts val="5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New</a:t>
            </a:r>
            <a:endParaRPr/>
          </a:p>
          <a:p>
            <a:pPr marL="0" marR="0" lvl="0" indent="-127000" algn="l" rtl="0">
              <a:lnSpc>
                <a:spcPct val="100000"/>
              </a:lnSpc>
              <a:spcBef>
                <a:spcPts val="5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Exit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3"/>
        <p:cNvGrpSpPr/>
        <p:nvPr/>
      </p:nvGrpSpPr>
      <p:grpSpPr>
        <a:xfrm>
          <a:off x="0" y="0"/>
          <a:ext cx="0" cy="0"/>
          <a:chOff x="0" y="0"/>
          <a:chExt cx="0" cy="0"/>
        </a:xfrm>
      </p:grpSpPr>
      <p:sp>
        <p:nvSpPr>
          <p:cNvPr id="384" name="Google Shape;384;p30"/>
          <p:cNvSpPr txBox="1"/>
          <p:nvPr/>
        </p:nvSpPr>
        <p:spPr>
          <a:xfrm>
            <a:off x="1447800" y="228600"/>
            <a:ext cx="7086600" cy="11430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Five-State Process Model</a:t>
            </a:r>
            <a:endParaRPr/>
          </a:p>
        </p:txBody>
      </p:sp>
      <p:pic>
        <p:nvPicPr>
          <p:cNvPr id="385" name="Google Shape;385;p30"/>
          <p:cNvPicPr preferRelativeResize="0"/>
          <p:nvPr/>
        </p:nvPicPr>
        <p:blipFill rotWithShape="1">
          <a:blip r:embed="rId3">
            <a:alphaModFix/>
          </a:blip>
          <a:srcRect/>
          <a:stretch/>
        </p:blipFill>
        <p:spPr>
          <a:xfrm>
            <a:off x="863600" y="1400175"/>
            <a:ext cx="6911975" cy="494188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4"/>
        <p:cNvGrpSpPr/>
        <p:nvPr/>
      </p:nvGrpSpPr>
      <p:grpSpPr>
        <a:xfrm>
          <a:off x="0" y="0"/>
          <a:ext cx="0" cy="0"/>
          <a:chOff x="0" y="0"/>
          <a:chExt cx="0" cy="0"/>
        </a:xfrm>
      </p:grpSpPr>
      <p:sp>
        <p:nvSpPr>
          <p:cNvPr id="395" name="Google Shape;395;p31"/>
          <p:cNvSpPr txBox="1"/>
          <p:nvPr/>
        </p:nvSpPr>
        <p:spPr>
          <a:xfrm>
            <a:off x="487362" y="336550"/>
            <a:ext cx="8229600" cy="41433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000"/>
              <a:buFont typeface="Arial"/>
              <a:buNone/>
            </a:pPr>
            <a:r>
              <a:rPr lang="en-US" sz="2000" b="0" i="0" u="none">
                <a:solidFill>
                  <a:srgbClr val="006633"/>
                </a:solidFill>
                <a:latin typeface="Arial"/>
                <a:ea typeface="Arial"/>
                <a:cs typeface="Arial"/>
                <a:sym typeface="Arial"/>
              </a:rPr>
              <a:t>Possible transitions of Process State: </a:t>
            </a:r>
            <a:endParaRPr/>
          </a:p>
        </p:txBody>
      </p:sp>
      <p:sp>
        <p:nvSpPr>
          <p:cNvPr id="396" name="Google Shape;396;p31"/>
          <p:cNvSpPr txBox="1"/>
          <p:nvPr/>
        </p:nvSpPr>
        <p:spPr>
          <a:xfrm>
            <a:off x="485775" y="758825"/>
            <a:ext cx="8229600" cy="564197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50000"/>
              </a:lnSpc>
              <a:spcBef>
                <a:spcPts val="0"/>
              </a:spcBef>
              <a:spcAft>
                <a:spcPts val="0"/>
              </a:spcAft>
              <a:buClr>
                <a:srgbClr val="CC9900"/>
              </a:buClr>
              <a:buSzPts val="1800"/>
              <a:buFont typeface="Noto Sans Symbols"/>
              <a:buChar char="■"/>
            </a:pPr>
            <a:r>
              <a:rPr lang="en-US" sz="1800" b="1" i="0" u="none" dirty="0">
                <a:solidFill>
                  <a:srgbClr val="000000"/>
                </a:solidFill>
                <a:latin typeface="Arial"/>
                <a:ea typeface="Arial"/>
                <a:cs typeface="Arial"/>
                <a:sym typeface="Arial"/>
              </a:rPr>
              <a:t>Null </a:t>
            </a:r>
            <a:r>
              <a:rPr lang="en-US" sz="1800" b="1" i="0" u="none" dirty="0">
                <a:solidFill>
                  <a:srgbClr val="000000"/>
                </a:solidFill>
                <a:latin typeface="Noto Sans Symbols"/>
                <a:ea typeface="Noto Sans Symbols"/>
                <a:cs typeface="Noto Sans Symbols"/>
                <a:sym typeface="Noto Sans Symbols"/>
              </a:rPr>
              <a:t>🡪</a:t>
            </a:r>
            <a:r>
              <a:rPr lang="en-US" sz="1800" b="1" i="0" u="none" dirty="0">
                <a:solidFill>
                  <a:srgbClr val="000000"/>
                </a:solidFill>
                <a:latin typeface="Arial"/>
                <a:ea typeface="Arial"/>
                <a:cs typeface="Arial"/>
                <a:sym typeface="Arial"/>
              </a:rPr>
              <a:t> New : </a:t>
            </a:r>
            <a:r>
              <a:rPr lang="en-US" sz="1800" b="0" i="0" u="none" dirty="0">
                <a:solidFill>
                  <a:srgbClr val="000000"/>
                </a:solidFill>
                <a:latin typeface="Arial"/>
                <a:ea typeface="Arial"/>
                <a:cs typeface="Arial"/>
                <a:sym typeface="Arial"/>
              </a:rPr>
              <a:t>New process is created to execute program</a:t>
            </a:r>
            <a:endParaRPr dirty="0"/>
          </a:p>
          <a:p>
            <a:pPr marL="298450" marR="0" lvl="0" indent="-298450" algn="l" rtl="0">
              <a:lnSpc>
                <a:spcPct val="150000"/>
              </a:lnSpc>
              <a:spcBef>
                <a:spcPts val="400"/>
              </a:spcBef>
              <a:spcAft>
                <a:spcPts val="0"/>
              </a:spcAft>
              <a:buClr>
                <a:srgbClr val="CC9900"/>
              </a:buClr>
              <a:buSzPts val="1800"/>
              <a:buFont typeface="Noto Sans Symbols"/>
              <a:buChar char="■"/>
            </a:pPr>
            <a:r>
              <a:rPr lang="en-US" sz="1800" b="1" i="0" u="none" dirty="0">
                <a:solidFill>
                  <a:srgbClr val="000000"/>
                </a:solidFill>
                <a:latin typeface="Arial"/>
                <a:ea typeface="Arial"/>
                <a:cs typeface="Arial"/>
                <a:sym typeface="Arial"/>
              </a:rPr>
              <a:t>New </a:t>
            </a:r>
            <a:r>
              <a:rPr lang="en-US" sz="1800" b="1" i="0" u="none" dirty="0">
                <a:solidFill>
                  <a:srgbClr val="000000"/>
                </a:solidFill>
                <a:latin typeface="Noto Sans Symbols"/>
                <a:ea typeface="Noto Sans Symbols"/>
                <a:cs typeface="Noto Sans Symbols"/>
                <a:sym typeface="Noto Sans Symbols"/>
              </a:rPr>
              <a:t>🡪</a:t>
            </a:r>
            <a:r>
              <a:rPr lang="en-US" sz="1800" b="1" i="0" u="none" dirty="0">
                <a:solidFill>
                  <a:srgbClr val="000000"/>
                </a:solidFill>
                <a:latin typeface="Arial"/>
                <a:ea typeface="Arial"/>
                <a:cs typeface="Arial"/>
                <a:sym typeface="Arial"/>
              </a:rPr>
              <a:t> Ready : </a:t>
            </a:r>
            <a:r>
              <a:rPr lang="en-US" sz="1800" b="0" i="0" u="none" dirty="0">
                <a:solidFill>
                  <a:srgbClr val="000000"/>
                </a:solidFill>
                <a:latin typeface="Arial"/>
                <a:ea typeface="Arial"/>
                <a:cs typeface="Arial"/>
                <a:sym typeface="Arial"/>
              </a:rPr>
              <a:t>Submit the new process to ready queue</a:t>
            </a:r>
            <a:endParaRPr dirty="0"/>
          </a:p>
          <a:p>
            <a:pPr marL="298450" marR="0" lvl="0" indent="-298450" algn="l" rtl="0">
              <a:lnSpc>
                <a:spcPct val="150000"/>
              </a:lnSpc>
              <a:spcBef>
                <a:spcPts val="400"/>
              </a:spcBef>
              <a:spcAft>
                <a:spcPts val="0"/>
              </a:spcAft>
              <a:buClr>
                <a:srgbClr val="CC9900"/>
              </a:buClr>
              <a:buSzPts val="1800"/>
              <a:buFont typeface="Noto Sans Symbols"/>
              <a:buChar char="■"/>
            </a:pPr>
            <a:r>
              <a:rPr lang="en-US" sz="1800" b="1" i="0" u="none" dirty="0">
                <a:solidFill>
                  <a:srgbClr val="000000"/>
                </a:solidFill>
                <a:latin typeface="Arial"/>
                <a:ea typeface="Arial"/>
                <a:cs typeface="Arial"/>
                <a:sym typeface="Arial"/>
              </a:rPr>
              <a:t>Ready </a:t>
            </a:r>
            <a:r>
              <a:rPr lang="en-US" sz="1800" b="1" i="0" u="none" dirty="0">
                <a:solidFill>
                  <a:srgbClr val="000000"/>
                </a:solidFill>
                <a:latin typeface="Noto Sans Symbols"/>
                <a:ea typeface="Noto Sans Symbols"/>
                <a:cs typeface="Noto Sans Symbols"/>
                <a:sym typeface="Noto Sans Symbols"/>
              </a:rPr>
              <a:t>🡪</a:t>
            </a:r>
            <a:r>
              <a:rPr lang="en-US" sz="1800" b="1" i="0" u="none" dirty="0">
                <a:solidFill>
                  <a:srgbClr val="000000"/>
                </a:solidFill>
                <a:latin typeface="Arial"/>
                <a:ea typeface="Arial"/>
                <a:cs typeface="Arial"/>
                <a:sym typeface="Arial"/>
              </a:rPr>
              <a:t> Running : </a:t>
            </a:r>
            <a:r>
              <a:rPr lang="en-US" sz="1800" b="0" i="0" u="none" dirty="0">
                <a:solidFill>
                  <a:srgbClr val="000000"/>
                </a:solidFill>
                <a:latin typeface="Arial"/>
                <a:ea typeface="Arial"/>
                <a:cs typeface="Arial"/>
                <a:sym typeface="Arial"/>
              </a:rPr>
              <a:t>Send the Ready Process to Execute</a:t>
            </a:r>
            <a:endParaRPr dirty="0"/>
          </a:p>
          <a:p>
            <a:pPr marL="298450" marR="0" lvl="0" indent="-298450" algn="l" rtl="0">
              <a:lnSpc>
                <a:spcPct val="150000"/>
              </a:lnSpc>
              <a:spcBef>
                <a:spcPts val="400"/>
              </a:spcBef>
              <a:spcAft>
                <a:spcPts val="0"/>
              </a:spcAft>
              <a:buClr>
                <a:srgbClr val="CC9900"/>
              </a:buClr>
              <a:buSzPts val="1800"/>
              <a:buFont typeface="Noto Sans Symbols"/>
              <a:buChar char="■"/>
            </a:pPr>
            <a:r>
              <a:rPr lang="en-US" sz="1800" b="1" i="0" u="none" dirty="0">
                <a:solidFill>
                  <a:srgbClr val="000000"/>
                </a:solidFill>
                <a:latin typeface="Arial"/>
                <a:ea typeface="Arial"/>
                <a:cs typeface="Arial"/>
                <a:sym typeface="Arial"/>
              </a:rPr>
              <a:t>Running </a:t>
            </a:r>
            <a:r>
              <a:rPr lang="en-US" sz="1800" b="1" i="0" u="none" dirty="0">
                <a:solidFill>
                  <a:srgbClr val="000000"/>
                </a:solidFill>
                <a:latin typeface="Noto Sans Symbols"/>
                <a:ea typeface="Noto Sans Symbols"/>
                <a:cs typeface="Noto Sans Symbols"/>
                <a:sym typeface="Noto Sans Symbols"/>
              </a:rPr>
              <a:t>🡪</a:t>
            </a:r>
            <a:r>
              <a:rPr lang="en-US" sz="1800" b="1" i="0" u="none" dirty="0">
                <a:solidFill>
                  <a:srgbClr val="000000"/>
                </a:solidFill>
                <a:latin typeface="Arial"/>
                <a:ea typeface="Arial"/>
                <a:cs typeface="Arial"/>
                <a:sym typeface="Arial"/>
              </a:rPr>
              <a:t> Exit : </a:t>
            </a:r>
            <a:r>
              <a:rPr lang="en-US" sz="1800" b="0" i="0" u="none" dirty="0">
                <a:solidFill>
                  <a:srgbClr val="000000"/>
                </a:solidFill>
                <a:latin typeface="Arial"/>
                <a:ea typeface="Arial"/>
                <a:cs typeface="Arial"/>
                <a:sym typeface="Arial"/>
              </a:rPr>
              <a:t>After completion of Execution, exit the process </a:t>
            </a:r>
            <a:endParaRPr dirty="0"/>
          </a:p>
          <a:p>
            <a:pPr marL="298450" marR="0" lvl="0" indent="-298450" algn="l" rtl="0">
              <a:lnSpc>
                <a:spcPct val="150000"/>
              </a:lnSpc>
              <a:spcBef>
                <a:spcPts val="400"/>
              </a:spcBef>
              <a:spcAft>
                <a:spcPts val="0"/>
              </a:spcAft>
              <a:buClr>
                <a:srgbClr val="CC9900"/>
              </a:buClr>
              <a:buSzPts val="1800"/>
              <a:buFont typeface="Noto Sans Symbols"/>
              <a:buChar char="■"/>
            </a:pPr>
            <a:r>
              <a:rPr lang="en-US" sz="1800" b="1" i="0" u="none" dirty="0">
                <a:solidFill>
                  <a:srgbClr val="000000"/>
                </a:solidFill>
                <a:latin typeface="Arial"/>
                <a:ea typeface="Arial"/>
                <a:cs typeface="Arial"/>
                <a:sym typeface="Arial"/>
              </a:rPr>
              <a:t>Running </a:t>
            </a:r>
            <a:r>
              <a:rPr lang="en-US" sz="1800" b="1" i="0" u="none" dirty="0">
                <a:solidFill>
                  <a:srgbClr val="000000"/>
                </a:solidFill>
                <a:latin typeface="Noto Sans Symbols"/>
                <a:ea typeface="Noto Sans Symbols"/>
                <a:cs typeface="Noto Sans Symbols"/>
                <a:sym typeface="Noto Sans Symbols"/>
              </a:rPr>
              <a:t>🡪</a:t>
            </a:r>
            <a:r>
              <a:rPr lang="en-US" sz="1800" b="1" i="0" u="none" dirty="0">
                <a:solidFill>
                  <a:srgbClr val="000000"/>
                </a:solidFill>
                <a:latin typeface="Arial"/>
                <a:ea typeface="Arial"/>
                <a:cs typeface="Arial"/>
                <a:sym typeface="Arial"/>
              </a:rPr>
              <a:t> Ready : </a:t>
            </a:r>
            <a:r>
              <a:rPr lang="en-US" sz="1800" b="0" i="0" u="none" dirty="0">
                <a:solidFill>
                  <a:srgbClr val="000000"/>
                </a:solidFill>
                <a:latin typeface="Arial"/>
                <a:ea typeface="Arial"/>
                <a:cs typeface="Arial"/>
                <a:sym typeface="Arial"/>
              </a:rPr>
              <a:t>In time sharing system, After time expired of process,  put that process again into Ready queue </a:t>
            </a:r>
            <a:endParaRPr dirty="0"/>
          </a:p>
          <a:p>
            <a:pPr marL="298450" marR="0" lvl="0" indent="-298450" algn="l" rtl="0">
              <a:lnSpc>
                <a:spcPct val="150000"/>
              </a:lnSpc>
              <a:spcBef>
                <a:spcPts val="400"/>
              </a:spcBef>
              <a:spcAft>
                <a:spcPts val="0"/>
              </a:spcAft>
              <a:buClr>
                <a:srgbClr val="CC9900"/>
              </a:buClr>
              <a:buSzPts val="1800"/>
              <a:buFont typeface="Noto Sans Symbols"/>
              <a:buChar char="■"/>
            </a:pPr>
            <a:r>
              <a:rPr lang="en-US" sz="1800" b="1" i="0" u="none" dirty="0">
                <a:solidFill>
                  <a:srgbClr val="000000"/>
                </a:solidFill>
                <a:latin typeface="Arial"/>
                <a:ea typeface="Arial"/>
                <a:cs typeface="Arial"/>
                <a:sym typeface="Arial"/>
              </a:rPr>
              <a:t>Running </a:t>
            </a:r>
            <a:r>
              <a:rPr lang="en-US" sz="1800" b="1" i="0" u="none" dirty="0">
                <a:solidFill>
                  <a:srgbClr val="000000"/>
                </a:solidFill>
                <a:latin typeface="Noto Sans Symbols"/>
                <a:ea typeface="Noto Sans Symbols"/>
                <a:cs typeface="Noto Sans Symbols"/>
                <a:sym typeface="Noto Sans Symbols"/>
              </a:rPr>
              <a:t>🡪</a:t>
            </a:r>
            <a:r>
              <a:rPr lang="en-US" sz="1800" b="1" i="0" u="none" dirty="0">
                <a:solidFill>
                  <a:srgbClr val="000000"/>
                </a:solidFill>
                <a:latin typeface="Arial"/>
                <a:ea typeface="Arial"/>
                <a:cs typeface="Arial"/>
                <a:sym typeface="Arial"/>
              </a:rPr>
              <a:t> Blocked : </a:t>
            </a:r>
            <a:r>
              <a:rPr lang="en-US" sz="1800" b="0" i="0" u="none" dirty="0">
                <a:solidFill>
                  <a:srgbClr val="000000"/>
                </a:solidFill>
                <a:latin typeface="Arial"/>
                <a:ea typeface="Arial"/>
                <a:cs typeface="Arial"/>
                <a:sym typeface="Arial"/>
              </a:rPr>
              <a:t>if process requesting for something (I/O), put that in </a:t>
            </a:r>
            <a:endParaRPr dirty="0"/>
          </a:p>
          <a:p>
            <a:pPr marL="298450" marR="0" lvl="0" indent="-298450" algn="l" rtl="0">
              <a:lnSpc>
                <a:spcPct val="150000"/>
              </a:lnSpc>
              <a:spcBef>
                <a:spcPts val="400"/>
              </a:spcBef>
              <a:spcAft>
                <a:spcPts val="0"/>
              </a:spcAft>
              <a:buClr>
                <a:srgbClr val="000000"/>
              </a:buClr>
              <a:buSzPts val="1800"/>
              <a:buFont typeface="Arial"/>
              <a:buNone/>
            </a:pPr>
            <a:r>
              <a:rPr lang="en-US" sz="1800" b="0" i="0" u="none" dirty="0">
                <a:solidFill>
                  <a:srgbClr val="000000"/>
                </a:solidFill>
                <a:latin typeface="Arial"/>
                <a:ea typeface="Arial"/>
                <a:cs typeface="Arial"/>
                <a:sym typeface="Arial"/>
              </a:rPr>
              <a:t>                         		              blocked queue until it get the resource</a:t>
            </a:r>
            <a:endParaRPr dirty="0"/>
          </a:p>
          <a:p>
            <a:pPr marL="298450" marR="0" lvl="0" indent="-298450" algn="l" rtl="0">
              <a:lnSpc>
                <a:spcPct val="150000"/>
              </a:lnSpc>
              <a:spcBef>
                <a:spcPts val="400"/>
              </a:spcBef>
              <a:spcAft>
                <a:spcPts val="0"/>
              </a:spcAft>
              <a:buClr>
                <a:srgbClr val="CC9900"/>
              </a:buClr>
              <a:buSzPts val="1800"/>
              <a:buFont typeface="Noto Sans Symbols"/>
              <a:buChar char="■"/>
            </a:pPr>
            <a:r>
              <a:rPr lang="en-US" sz="1800" b="1" i="0" u="none" dirty="0">
                <a:solidFill>
                  <a:srgbClr val="000000"/>
                </a:solidFill>
                <a:latin typeface="Arial"/>
                <a:ea typeface="Arial"/>
                <a:cs typeface="Arial"/>
                <a:sym typeface="Arial"/>
              </a:rPr>
              <a:t>Blocked </a:t>
            </a:r>
            <a:r>
              <a:rPr lang="en-US" sz="1800" b="1" i="0" u="none" dirty="0">
                <a:solidFill>
                  <a:srgbClr val="000000"/>
                </a:solidFill>
                <a:latin typeface="Noto Sans Symbols"/>
                <a:ea typeface="Noto Sans Symbols"/>
                <a:cs typeface="Noto Sans Symbols"/>
                <a:sym typeface="Noto Sans Symbols"/>
              </a:rPr>
              <a:t>🡪</a:t>
            </a:r>
            <a:r>
              <a:rPr lang="en-US" sz="1800" b="1" i="0" u="none" dirty="0">
                <a:solidFill>
                  <a:srgbClr val="000000"/>
                </a:solidFill>
                <a:latin typeface="Arial"/>
                <a:ea typeface="Arial"/>
                <a:cs typeface="Arial"/>
                <a:sym typeface="Arial"/>
              </a:rPr>
              <a:t> Ready: </a:t>
            </a:r>
            <a:r>
              <a:rPr lang="en-US" sz="1800" b="0" i="0" u="none" dirty="0">
                <a:solidFill>
                  <a:srgbClr val="000000"/>
                </a:solidFill>
                <a:latin typeface="Arial"/>
                <a:ea typeface="Arial"/>
                <a:cs typeface="Arial"/>
                <a:sym typeface="Arial"/>
              </a:rPr>
              <a:t>After completing request put that process in ready  queue </a:t>
            </a:r>
            <a:endParaRPr dirty="0"/>
          </a:p>
          <a:p>
            <a:pPr marL="298450" marR="0" lvl="0" indent="-298450" algn="l" rtl="0">
              <a:lnSpc>
                <a:spcPct val="150000"/>
              </a:lnSpc>
              <a:spcBef>
                <a:spcPts val="400"/>
              </a:spcBef>
              <a:spcAft>
                <a:spcPts val="0"/>
              </a:spcAft>
              <a:buClr>
                <a:srgbClr val="CC9900"/>
              </a:buClr>
              <a:buSzPts val="1800"/>
              <a:buFont typeface="Noto Sans Symbols"/>
              <a:buChar char="■"/>
            </a:pPr>
            <a:r>
              <a:rPr lang="en-US" sz="1800" b="1" i="0" u="none" dirty="0">
                <a:solidFill>
                  <a:srgbClr val="000000"/>
                </a:solidFill>
                <a:latin typeface="Arial"/>
                <a:ea typeface="Arial"/>
                <a:cs typeface="Arial"/>
                <a:sym typeface="Arial"/>
              </a:rPr>
              <a:t>Ready </a:t>
            </a:r>
            <a:r>
              <a:rPr lang="en-US" sz="1800" b="1" i="0" u="none" dirty="0">
                <a:solidFill>
                  <a:srgbClr val="000000"/>
                </a:solidFill>
                <a:latin typeface="Noto Sans Symbols"/>
                <a:ea typeface="Noto Sans Symbols"/>
                <a:cs typeface="Noto Sans Symbols"/>
                <a:sym typeface="Noto Sans Symbols"/>
              </a:rPr>
              <a:t>🡪</a:t>
            </a:r>
            <a:r>
              <a:rPr lang="en-US" sz="1800" b="1" i="0" u="none" dirty="0">
                <a:solidFill>
                  <a:srgbClr val="000000"/>
                </a:solidFill>
                <a:latin typeface="Arial"/>
                <a:ea typeface="Arial"/>
                <a:cs typeface="Arial"/>
                <a:sym typeface="Arial"/>
              </a:rPr>
              <a:t> Exit : </a:t>
            </a:r>
            <a:r>
              <a:rPr lang="en-US" sz="1800" b="0" i="0" u="none" dirty="0">
                <a:solidFill>
                  <a:srgbClr val="000000"/>
                </a:solidFill>
                <a:latin typeface="Arial"/>
                <a:ea typeface="Arial"/>
                <a:cs typeface="Arial"/>
                <a:sym typeface="Arial"/>
              </a:rPr>
              <a:t>Parent process can terminate Child Process at any time</a:t>
            </a:r>
            <a:endParaRPr dirty="0"/>
          </a:p>
          <a:p>
            <a:pPr marL="298450" marR="0" lvl="0" indent="-298450" algn="l" rtl="0">
              <a:lnSpc>
                <a:spcPct val="150000"/>
              </a:lnSpc>
              <a:spcBef>
                <a:spcPts val="400"/>
              </a:spcBef>
              <a:spcAft>
                <a:spcPts val="0"/>
              </a:spcAft>
              <a:buClr>
                <a:srgbClr val="CC9900"/>
              </a:buClr>
              <a:buSzPts val="1800"/>
              <a:buFont typeface="Noto Sans Symbols"/>
              <a:buChar char="■"/>
            </a:pPr>
            <a:r>
              <a:rPr lang="en-US" sz="1800" b="1" i="0" u="none" dirty="0">
                <a:solidFill>
                  <a:srgbClr val="000000"/>
                </a:solidFill>
                <a:latin typeface="Arial"/>
                <a:ea typeface="Arial"/>
                <a:cs typeface="Arial"/>
                <a:sym typeface="Arial"/>
              </a:rPr>
              <a:t>Blocked </a:t>
            </a:r>
            <a:r>
              <a:rPr lang="en-US" sz="1800" b="1" i="0" u="none" dirty="0">
                <a:solidFill>
                  <a:srgbClr val="000000"/>
                </a:solidFill>
                <a:latin typeface="Noto Sans Symbols"/>
                <a:ea typeface="Noto Sans Symbols"/>
                <a:cs typeface="Noto Sans Symbols"/>
                <a:sym typeface="Noto Sans Symbols"/>
              </a:rPr>
              <a:t>🡪</a:t>
            </a:r>
            <a:r>
              <a:rPr lang="en-US" sz="1800" b="1" i="0" u="none" dirty="0">
                <a:solidFill>
                  <a:srgbClr val="000000"/>
                </a:solidFill>
                <a:latin typeface="Arial"/>
                <a:ea typeface="Arial"/>
                <a:cs typeface="Arial"/>
                <a:sym typeface="Arial"/>
              </a:rPr>
              <a:t> Exit :</a:t>
            </a:r>
            <a:r>
              <a:rPr lang="en-US" sz="1800" b="0" i="0" u="none" dirty="0">
                <a:solidFill>
                  <a:srgbClr val="000000"/>
                </a:solidFill>
                <a:latin typeface="Arial"/>
                <a:ea typeface="Arial"/>
                <a:cs typeface="Arial"/>
                <a:sym typeface="Arial"/>
              </a:rPr>
              <a:t>If process requesting inaccessible resource.</a:t>
            </a:r>
            <a:endParaRPr dirty="0"/>
          </a:p>
          <a:p>
            <a:pPr marL="0" marR="0" lvl="0" indent="0" algn="l" rtl="0">
              <a:lnSpc>
                <a:spcPct val="100000"/>
              </a:lnSpc>
              <a:spcBef>
                <a:spcPts val="0"/>
              </a:spcBef>
              <a:spcAft>
                <a:spcPts val="0"/>
              </a:spcAft>
              <a:buNone/>
            </a:pPr>
            <a:endParaRPr sz="1800" b="0" i="0" u="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
        <p:cNvGrpSpPr/>
        <p:nvPr/>
      </p:nvGrpSpPr>
      <p:grpSpPr>
        <a:xfrm>
          <a:off x="0" y="0"/>
          <a:ext cx="0" cy="0"/>
          <a:chOff x="0" y="0"/>
          <a:chExt cx="0" cy="0"/>
        </a:xfrm>
      </p:grpSpPr>
      <p:sp>
        <p:nvSpPr>
          <p:cNvPr id="78" name="Google Shape;78;p5"/>
          <p:cNvSpPr txBox="1"/>
          <p:nvPr/>
        </p:nvSpPr>
        <p:spPr>
          <a:xfrm>
            <a:off x="487362" y="336550"/>
            <a:ext cx="8228012" cy="65405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Roadmap</a:t>
            </a:r>
            <a:endParaRPr/>
          </a:p>
        </p:txBody>
      </p:sp>
      <p:sp>
        <p:nvSpPr>
          <p:cNvPr id="79" name="Google Shape;79;p5"/>
          <p:cNvSpPr txBox="1"/>
          <p:nvPr/>
        </p:nvSpPr>
        <p:spPr>
          <a:xfrm>
            <a:off x="485775" y="1143000"/>
            <a:ext cx="8228012" cy="5043487"/>
          </a:xfrm>
          <a:prstGeom prst="rect">
            <a:avLst/>
          </a:prstGeom>
          <a:noFill/>
          <a:ln>
            <a:noFill/>
          </a:ln>
        </p:spPr>
        <p:txBody>
          <a:bodyPr spcFirstLastPara="1" wrap="square" lIns="90000" tIns="46800" rIns="90000" bIns="46800" anchor="t" anchorCtr="0">
            <a:noAutofit/>
          </a:bodyPr>
          <a:lstStyle/>
          <a:p>
            <a:pPr marL="742950" marR="0" lvl="1" indent="-242887" algn="ctr" rtl="0">
              <a:lnSpc>
                <a:spcPct val="100000"/>
              </a:lnSpc>
              <a:spcBef>
                <a:spcPts val="0"/>
              </a:spcBef>
              <a:spcAft>
                <a:spcPts val="0"/>
              </a:spcAft>
              <a:buClr>
                <a:srgbClr val="000000"/>
              </a:buClr>
              <a:buSzPts val="2000"/>
              <a:buFont typeface="Arial"/>
              <a:buNone/>
            </a:pPr>
            <a:r>
              <a:rPr lang="en-US" sz="2000" b="1" i="0" u="sng" strike="noStrike" cap="none">
                <a:solidFill>
                  <a:srgbClr val="000000"/>
                </a:solidFill>
                <a:latin typeface="Arial"/>
                <a:ea typeface="Arial"/>
                <a:cs typeface="Arial"/>
                <a:sym typeface="Arial"/>
              </a:rPr>
              <a:t>Process Concept, Process States, Process Description</a:t>
            </a:r>
            <a:endParaRPr/>
          </a:p>
          <a:p>
            <a:pPr marL="742950" marR="0" lvl="1" indent="-242887" algn="l" rtl="0">
              <a:lnSpc>
                <a:spcPct val="100000"/>
              </a:lnSpc>
              <a:spcBef>
                <a:spcPts val="400"/>
              </a:spcBef>
              <a:spcAft>
                <a:spcPts val="0"/>
              </a:spcAft>
              <a:buClr>
                <a:srgbClr val="FFFFFF"/>
              </a:buClr>
              <a:buSzPts val="3200"/>
              <a:buFont typeface="Verdana"/>
              <a:buNone/>
            </a:pPr>
            <a:endParaRPr sz="3200" b="1" i="0" u="sng" strike="noStrike" cap="none">
              <a:solidFill>
                <a:srgbClr val="000000"/>
              </a:solidFill>
              <a:latin typeface="Arial"/>
              <a:ea typeface="Arial"/>
              <a:cs typeface="Arial"/>
              <a:sym typeface="Arial"/>
            </a:endParaRPr>
          </a:p>
          <a:p>
            <a:pPr marL="742950" marR="0" lvl="1" indent="-242887" algn="l" rtl="0">
              <a:lnSpc>
                <a:spcPct val="100000"/>
              </a:lnSpc>
              <a:spcBef>
                <a:spcPts val="400"/>
              </a:spcBef>
              <a:spcAft>
                <a:spcPts val="0"/>
              </a:spcAft>
              <a:buClr>
                <a:srgbClr val="000000"/>
              </a:buClr>
              <a:buSzPts val="2400"/>
              <a:buFont typeface="Noto Sans Symbols"/>
              <a:buChar char="⮚"/>
            </a:pPr>
            <a:r>
              <a:rPr lang="en-US" sz="2400" b="0" i="0" u="none" strike="noStrike" cap="none">
                <a:solidFill>
                  <a:srgbClr val="32946A"/>
                </a:solidFill>
                <a:latin typeface="Arial"/>
                <a:ea typeface="Arial"/>
                <a:cs typeface="Arial"/>
                <a:sym typeface="Arial"/>
              </a:rPr>
              <a:t>How are processes represented and controlled by the OS</a:t>
            </a:r>
            <a:r>
              <a:rPr lang="en-US" sz="2400" b="0" i="0" u="none" strike="noStrike" cap="none">
                <a:solidFill>
                  <a:srgbClr val="000000"/>
                </a:solidFill>
                <a:latin typeface="Arial"/>
                <a:ea typeface="Arial"/>
                <a:cs typeface="Arial"/>
                <a:sym typeface="Arial"/>
              </a:rPr>
              <a:t>. </a:t>
            </a:r>
            <a:endParaRPr/>
          </a:p>
          <a:p>
            <a:pPr marL="742950" marR="0" lvl="1" indent="-242887" algn="l" rtl="0">
              <a:lnSpc>
                <a:spcPct val="100000"/>
              </a:lnSpc>
              <a:spcBef>
                <a:spcPts val="400"/>
              </a:spcBef>
              <a:spcAft>
                <a:spcPts val="0"/>
              </a:spcAft>
              <a:buClr>
                <a:srgbClr val="000000"/>
              </a:buClr>
              <a:buSzPts val="2400"/>
              <a:buFont typeface="Noto Sans Symbols"/>
              <a:buChar char="⮚"/>
            </a:pPr>
            <a:r>
              <a:rPr lang="en-US" sz="2400" b="1" i="1" u="none" strike="noStrike" cap="none">
                <a:solidFill>
                  <a:srgbClr val="000000"/>
                </a:solidFill>
                <a:latin typeface="Arial"/>
                <a:ea typeface="Arial"/>
                <a:cs typeface="Arial"/>
                <a:sym typeface="Arial"/>
              </a:rPr>
              <a:t>Process states </a:t>
            </a:r>
            <a:r>
              <a:rPr lang="en-US" sz="2400" b="0" i="0" u="none" strike="noStrike" cap="none">
                <a:solidFill>
                  <a:srgbClr val="000000"/>
                </a:solidFill>
                <a:latin typeface="Arial"/>
                <a:ea typeface="Arial"/>
                <a:cs typeface="Arial"/>
                <a:sym typeface="Arial"/>
              </a:rPr>
              <a:t>which characterize the behaviour of processes. </a:t>
            </a:r>
            <a:endParaRPr/>
          </a:p>
          <a:p>
            <a:pPr marL="742950" marR="0" lvl="1" indent="-242887" algn="l" rtl="0">
              <a:lnSpc>
                <a:spcPct val="100000"/>
              </a:lnSpc>
              <a:spcBef>
                <a:spcPts val="400"/>
              </a:spcBef>
              <a:spcAft>
                <a:spcPts val="0"/>
              </a:spcAft>
              <a:buClr>
                <a:srgbClr val="000000"/>
              </a:buClr>
              <a:buSzPts val="2400"/>
              <a:buFont typeface="Noto Sans Symbols"/>
              <a:buChar char="⮚"/>
            </a:pPr>
            <a:r>
              <a:rPr lang="en-US" sz="2400" b="1" i="1" u="none" strike="noStrike" cap="none">
                <a:solidFill>
                  <a:srgbClr val="000000"/>
                </a:solidFill>
                <a:latin typeface="Arial"/>
                <a:ea typeface="Arial"/>
                <a:cs typeface="Arial"/>
                <a:sym typeface="Arial"/>
              </a:rPr>
              <a:t>Data structures </a:t>
            </a:r>
            <a:r>
              <a:rPr lang="en-US" sz="2400" b="0" i="0" u="none" strike="noStrike" cap="none">
                <a:solidFill>
                  <a:srgbClr val="000000"/>
                </a:solidFill>
                <a:latin typeface="Arial"/>
                <a:ea typeface="Arial"/>
                <a:cs typeface="Arial"/>
                <a:sym typeface="Arial"/>
              </a:rPr>
              <a:t>used to manage processes. </a:t>
            </a:r>
            <a:endParaRPr/>
          </a:p>
          <a:p>
            <a:pPr marL="742950" marR="0" lvl="1" indent="-242887" algn="l" rtl="0">
              <a:lnSpc>
                <a:spcPct val="100000"/>
              </a:lnSpc>
              <a:spcBef>
                <a:spcPts val="400"/>
              </a:spcBef>
              <a:spcAft>
                <a:spcPts val="0"/>
              </a:spcAft>
              <a:buClr>
                <a:srgbClr val="000000"/>
              </a:buClr>
              <a:buSzPts val="2400"/>
              <a:buFont typeface="Noto Sans Symbols"/>
              <a:buChar char="⮚"/>
            </a:pPr>
            <a:r>
              <a:rPr lang="en-US" sz="2400" b="0" i="0" u="none" strike="noStrike" cap="none">
                <a:solidFill>
                  <a:srgbClr val="000000"/>
                </a:solidFill>
                <a:latin typeface="Arial"/>
                <a:ea typeface="Arial"/>
                <a:cs typeface="Arial"/>
                <a:sym typeface="Arial"/>
              </a:rPr>
              <a:t>Ways in which the OS uses these data structures to control process execution. </a:t>
            </a:r>
            <a:endParaRPr/>
          </a:p>
        </p:txBody>
      </p:sp>
      <p:cxnSp>
        <p:nvCxnSpPr>
          <p:cNvPr id="80" name="Google Shape;80;p5"/>
          <p:cNvCxnSpPr/>
          <p:nvPr/>
        </p:nvCxnSpPr>
        <p:spPr>
          <a:xfrm>
            <a:off x="0" y="2286000"/>
            <a:ext cx="914400" cy="1500"/>
          </a:xfrm>
          <a:prstGeom prst="bentConnector3">
            <a:avLst>
              <a:gd name="adj1" fmla="val 10770"/>
            </a:avLst>
          </a:prstGeom>
          <a:noFill/>
          <a:ln w="9525" cap="sq" cmpd="sng">
            <a:solidFill>
              <a:srgbClr val="000000"/>
            </a:solidFill>
            <a:prstDash val="solid"/>
            <a:round/>
            <a:headEnd type="none" w="med" len="med"/>
            <a:tailEnd type="non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5"/>
        <p:cNvGrpSpPr/>
        <p:nvPr/>
      </p:nvGrpSpPr>
      <p:grpSpPr>
        <a:xfrm>
          <a:off x="0" y="0"/>
          <a:ext cx="0" cy="0"/>
          <a:chOff x="0" y="0"/>
          <a:chExt cx="0" cy="0"/>
        </a:xfrm>
      </p:grpSpPr>
      <p:sp>
        <p:nvSpPr>
          <p:cNvPr id="406" name="Google Shape;406;p32"/>
          <p:cNvSpPr txBox="1"/>
          <p:nvPr/>
        </p:nvSpPr>
        <p:spPr>
          <a:xfrm>
            <a:off x="487362" y="336550"/>
            <a:ext cx="8229600" cy="41433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000"/>
              <a:buFont typeface="Arial"/>
              <a:buNone/>
            </a:pPr>
            <a:r>
              <a:rPr lang="en-US" sz="2000" b="0" i="0" u="none">
                <a:solidFill>
                  <a:srgbClr val="006633"/>
                </a:solidFill>
                <a:latin typeface="Arial"/>
                <a:ea typeface="Arial"/>
                <a:cs typeface="Arial"/>
                <a:sym typeface="Arial"/>
              </a:rPr>
              <a:t>Using Two Queues</a:t>
            </a:r>
            <a:endParaRPr/>
          </a:p>
        </p:txBody>
      </p:sp>
      <p:pic>
        <p:nvPicPr>
          <p:cNvPr id="407" name="Google Shape;407;p32"/>
          <p:cNvPicPr preferRelativeResize="0"/>
          <p:nvPr/>
        </p:nvPicPr>
        <p:blipFill rotWithShape="1">
          <a:blip r:embed="rId3">
            <a:alphaModFix/>
          </a:blip>
          <a:srcRect/>
          <a:stretch/>
        </p:blipFill>
        <p:spPr>
          <a:xfrm>
            <a:off x="1295400" y="1066800"/>
            <a:ext cx="6445250" cy="3613150"/>
          </a:xfrm>
          <a:prstGeom prst="rect">
            <a:avLst/>
          </a:prstGeom>
          <a:noFill/>
          <a:ln>
            <a:noFill/>
          </a:ln>
        </p:spPr>
      </p:pic>
      <p:sp>
        <p:nvSpPr>
          <p:cNvPr id="408" name="Google Shape;408;p32"/>
          <p:cNvSpPr txBox="1"/>
          <p:nvPr/>
        </p:nvSpPr>
        <p:spPr>
          <a:xfrm>
            <a:off x="533400" y="4572000"/>
            <a:ext cx="8077200" cy="131127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600"/>
              <a:buFont typeface="Verdana"/>
              <a:buNone/>
            </a:pPr>
            <a:r>
              <a:rPr lang="en-US" sz="1600" b="0" i="0" u="none">
                <a:solidFill>
                  <a:srgbClr val="000000"/>
                </a:solidFill>
                <a:latin typeface="Verdana"/>
                <a:ea typeface="Verdana"/>
                <a:cs typeface="Verdana"/>
                <a:sym typeface="Verdana"/>
              </a:rPr>
              <a:t>This model would require an additional queue for the blocked processes. </a:t>
            </a:r>
            <a:endParaRPr/>
          </a:p>
          <a:p>
            <a:pPr marL="0" marR="0" lvl="0" indent="0" algn="l" rtl="0">
              <a:lnSpc>
                <a:spcPct val="100000"/>
              </a:lnSpc>
              <a:spcBef>
                <a:spcPts val="0"/>
              </a:spcBef>
              <a:spcAft>
                <a:spcPts val="0"/>
              </a:spcAft>
              <a:buClr>
                <a:srgbClr val="000000"/>
              </a:buClr>
              <a:buSzPts val="1600"/>
              <a:buFont typeface="Verdana"/>
              <a:buNone/>
            </a:pPr>
            <a:r>
              <a:rPr lang="en-US" sz="1600" b="1" i="0" u="none">
                <a:solidFill>
                  <a:srgbClr val="000000"/>
                </a:solidFill>
                <a:latin typeface="Verdana"/>
                <a:ea typeface="Verdana"/>
                <a:cs typeface="Verdana"/>
                <a:sym typeface="Verdana"/>
              </a:rPr>
              <a:t>But </a:t>
            </a:r>
            <a:r>
              <a:rPr lang="en-US" sz="1600" b="0" i="0" u="none">
                <a:solidFill>
                  <a:srgbClr val="000000"/>
                </a:solidFill>
                <a:latin typeface="Verdana"/>
                <a:ea typeface="Verdana"/>
                <a:cs typeface="Verdana"/>
                <a:sym typeface="Verdana"/>
              </a:rPr>
              <a:t>when an event occurs the dispatcher would have to cycle through the entire queue to see which process is waiting for the event.</a:t>
            </a:r>
            <a:endParaRPr/>
          </a:p>
          <a:p>
            <a:pPr marL="0" marR="0" lvl="0" indent="0" algn="l" rtl="0">
              <a:lnSpc>
                <a:spcPct val="100000"/>
              </a:lnSpc>
              <a:spcBef>
                <a:spcPts val="0"/>
              </a:spcBef>
              <a:spcAft>
                <a:spcPts val="0"/>
              </a:spcAft>
              <a:buClr>
                <a:srgbClr val="000000"/>
              </a:buClr>
              <a:buSzPts val="1600"/>
              <a:buFont typeface="Verdana"/>
              <a:buNone/>
            </a:pPr>
            <a:r>
              <a:rPr lang="en-US" sz="1600" b="0" i="0" u="none">
                <a:solidFill>
                  <a:srgbClr val="000000"/>
                </a:solidFill>
                <a:latin typeface="Verdana"/>
                <a:ea typeface="Verdana"/>
                <a:cs typeface="Verdana"/>
                <a:sym typeface="Verdana"/>
              </a:rPr>
              <a:t>This can cause huge overhead when their may be 100’s or 1000’s of processes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17"/>
        <p:cNvGrpSpPr/>
        <p:nvPr/>
      </p:nvGrpSpPr>
      <p:grpSpPr>
        <a:xfrm>
          <a:off x="0" y="0"/>
          <a:ext cx="0" cy="0"/>
          <a:chOff x="0" y="0"/>
          <a:chExt cx="0" cy="0"/>
        </a:xfrm>
      </p:grpSpPr>
      <p:sp>
        <p:nvSpPr>
          <p:cNvPr id="418" name="Google Shape;418;p33"/>
          <p:cNvSpPr txBox="1"/>
          <p:nvPr/>
        </p:nvSpPr>
        <p:spPr>
          <a:xfrm>
            <a:off x="649287" y="300037"/>
            <a:ext cx="7086600" cy="8382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Multiple Blocked Queues</a:t>
            </a:r>
            <a:endParaRPr/>
          </a:p>
        </p:txBody>
      </p:sp>
      <p:pic>
        <p:nvPicPr>
          <p:cNvPr id="419" name="Google Shape;419;p33"/>
          <p:cNvPicPr preferRelativeResize="0"/>
          <p:nvPr/>
        </p:nvPicPr>
        <p:blipFill rotWithShape="1">
          <a:blip r:embed="rId3">
            <a:alphaModFix/>
          </a:blip>
          <a:srcRect/>
          <a:stretch/>
        </p:blipFill>
        <p:spPr>
          <a:xfrm>
            <a:off x="1143000" y="1066800"/>
            <a:ext cx="6597650" cy="4333875"/>
          </a:xfrm>
          <a:prstGeom prst="rect">
            <a:avLst/>
          </a:prstGeom>
          <a:noFill/>
          <a:ln>
            <a:noFill/>
          </a:ln>
        </p:spPr>
      </p:pic>
      <p:sp>
        <p:nvSpPr>
          <p:cNvPr id="420" name="Google Shape;420;p33"/>
          <p:cNvSpPr txBox="1"/>
          <p:nvPr/>
        </p:nvSpPr>
        <p:spPr>
          <a:xfrm>
            <a:off x="720725" y="5476875"/>
            <a:ext cx="7772400" cy="64293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More efficient to have a separate ‘blocked’ queue for each type of event.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6"/>
        <p:cNvGrpSpPr/>
        <p:nvPr/>
      </p:nvGrpSpPr>
      <p:grpSpPr>
        <a:xfrm>
          <a:off x="0" y="0"/>
          <a:ext cx="0" cy="0"/>
          <a:chOff x="0" y="0"/>
          <a:chExt cx="0" cy="0"/>
        </a:xfrm>
      </p:grpSpPr>
      <p:sp>
        <p:nvSpPr>
          <p:cNvPr id="427" name="Google Shape;427;p34"/>
          <p:cNvSpPr txBox="1"/>
          <p:nvPr/>
        </p:nvSpPr>
        <p:spPr>
          <a:xfrm>
            <a:off x="487362" y="336550"/>
            <a:ext cx="8191500"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A problem still exists!</a:t>
            </a:r>
            <a:endParaRPr/>
          </a:p>
        </p:txBody>
      </p:sp>
      <p:sp>
        <p:nvSpPr>
          <p:cNvPr id="428" name="Google Shape;428;p34"/>
          <p:cNvSpPr txBox="1"/>
          <p:nvPr/>
        </p:nvSpPr>
        <p:spPr>
          <a:xfrm>
            <a:off x="304800" y="6410325"/>
            <a:ext cx="3581400" cy="3667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FFFFFF"/>
              </a:buClr>
              <a:buSzPts val="2400"/>
              <a:buFont typeface="Verdana"/>
              <a:buNone/>
            </a:pPr>
            <a:r>
              <a:rPr lang="en-US" sz="2400" b="0" i="0" u="none">
                <a:solidFill>
                  <a:srgbClr val="FFFFFF"/>
                </a:solidFill>
                <a:latin typeface="Verdana"/>
                <a:ea typeface="Verdana"/>
                <a:cs typeface="Verdana"/>
                <a:sym typeface="Verdana"/>
              </a:rPr>
              <a:t>Vishal Kaushal</a:t>
            </a:r>
            <a:endParaRPr/>
          </a:p>
        </p:txBody>
      </p:sp>
      <p:sp>
        <p:nvSpPr>
          <p:cNvPr id="429" name="Google Shape;429;p34"/>
          <p:cNvSpPr txBox="1"/>
          <p:nvPr/>
        </p:nvSpPr>
        <p:spPr>
          <a:xfrm>
            <a:off x="485775" y="844550"/>
            <a:ext cx="8191500" cy="5305425"/>
          </a:xfrm>
          <a:prstGeom prst="rect">
            <a:avLst/>
          </a:prstGeom>
          <a:noFill/>
          <a:ln>
            <a:noFill/>
          </a:ln>
        </p:spPr>
        <p:txBody>
          <a:bodyPr spcFirstLastPara="1" wrap="square" lIns="90000" tIns="46800" rIns="90000" bIns="46800" anchor="t" anchorCtr="0">
            <a:noAutofit/>
          </a:bodyPr>
          <a:lstStyle/>
          <a:p>
            <a:pPr marL="336550" marR="0" lvl="0" indent="-336550" algn="l" rtl="0">
              <a:lnSpc>
                <a:spcPct val="100000"/>
              </a:lnSpc>
              <a:spcBef>
                <a:spcPts val="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Even with multi programming processor would be idle most of the time!</a:t>
            </a:r>
            <a:endParaRPr/>
          </a:p>
          <a:p>
            <a:pPr marL="736600" marR="0" lvl="1" indent="-279400" algn="l" rtl="0">
              <a:lnSpc>
                <a:spcPct val="100000"/>
              </a:lnSpc>
              <a:spcBef>
                <a:spcPts val="400"/>
              </a:spcBef>
              <a:spcAft>
                <a:spcPts val="0"/>
              </a:spcAft>
              <a:buClr>
                <a:srgbClr val="000000"/>
              </a:buClr>
              <a:buSzPts val="2800"/>
              <a:buFont typeface="Times New Roman"/>
              <a:buChar char="–"/>
            </a:pPr>
            <a:r>
              <a:rPr lang="en-US" sz="2800" b="0" i="0" u="none" strike="noStrike" cap="none">
                <a:solidFill>
                  <a:srgbClr val="000000"/>
                </a:solidFill>
                <a:latin typeface="Arial"/>
                <a:ea typeface="Arial"/>
                <a:cs typeface="Arial"/>
                <a:sym typeface="Arial"/>
              </a:rPr>
              <a:t>It is common for all processes in memory to be waiting for I/O soon</a:t>
            </a:r>
            <a:endParaRPr/>
          </a:p>
          <a:p>
            <a:pPr marL="336550" marR="0" lvl="0" indent="-336550" algn="l" rtl="0">
              <a:lnSpc>
                <a:spcPct val="100000"/>
              </a:lnSpc>
              <a:spcBef>
                <a:spcPts val="40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Solution?</a:t>
            </a:r>
            <a:endParaRPr/>
          </a:p>
          <a:p>
            <a:pPr marL="736600" marR="0" lvl="1" indent="-279400" algn="l" rtl="0">
              <a:lnSpc>
                <a:spcPct val="100000"/>
              </a:lnSpc>
              <a:spcBef>
                <a:spcPts val="400"/>
              </a:spcBef>
              <a:spcAft>
                <a:spcPts val="0"/>
              </a:spcAft>
              <a:buClr>
                <a:srgbClr val="000000"/>
              </a:buClr>
              <a:buSzPts val="2800"/>
              <a:buFont typeface="Times New Roman"/>
              <a:buChar char="–"/>
            </a:pPr>
            <a:r>
              <a:rPr lang="en-US" sz="2800" b="0" i="0" u="none" strike="noStrike" cap="none">
                <a:solidFill>
                  <a:srgbClr val="000000"/>
                </a:solidFill>
                <a:latin typeface="Arial"/>
                <a:ea typeface="Arial"/>
                <a:cs typeface="Arial"/>
                <a:sym typeface="Arial"/>
              </a:rPr>
              <a:t>Increase main memory to accommodate more processes</a:t>
            </a:r>
            <a:endParaRPr/>
          </a:p>
          <a:p>
            <a:pPr marL="736600" marR="0" lvl="1" indent="-279400" algn="l" rtl="0">
              <a:lnSpc>
                <a:spcPct val="100000"/>
              </a:lnSpc>
              <a:spcBef>
                <a:spcPts val="400"/>
              </a:spcBef>
              <a:spcAft>
                <a:spcPts val="0"/>
              </a:spcAft>
              <a:buClr>
                <a:srgbClr val="000000"/>
              </a:buClr>
              <a:buSzPts val="2800"/>
              <a:buFont typeface="Times New Roman"/>
              <a:buChar char="–"/>
            </a:pPr>
            <a:r>
              <a:rPr lang="en-US" sz="2800" b="0" i="0" u="none" strike="noStrike" cap="none">
                <a:solidFill>
                  <a:srgbClr val="000000"/>
                </a:solidFill>
                <a:latin typeface="Arial"/>
                <a:ea typeface="Arial"/>
                <a:cs typeface="Arial"/>
                <a:sym typeface="Arial"/>
              </a:rPr>
              <a:t>Two problems:</a:t>
            </a:r>
            <a:endParaRPr/>
          </a:p>
          <a:p>
            <a:pPr marL="1136650" marR="0" lvl="2" indent="-222250" algn="l" rtl="0">
              <a:lnSpc>
                <a:spcPct val="100000"/>
              </a:lnSpc>
              <a:spcBef>
                <a:spcPts val="4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Cost</a:t>
            </a:r>
            <a:endParaRPr/>
          </a:p>
          <a:p>
            <a:pPr marL="1136650" marR="0" lvl="2" indent="-222250" algn="l" rtl="0">
              <a:lnSpc>
                <a:spcPct val="100000"/>
              </a:lnSpc>
              <a:spcBef>
                <a:spcPts val="4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More memory need not necessarily mean more processes!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35"/>
        <p:cNvGrpSpPr/>
        <p:nvPr/>
      </p:nvGrpSpPr>
      <p:grpSpPr>
        <a:xfrm>
          <a:off x="0" y="0"/>
          <a:ext cx="0" cy="0"/>
          <a:chOff x="0" y="0"/>
          <a:chExt cx="0" cy="0"/>
        </a:xfrm>
      </p:grpSpPr>
      <p:sp>
        <p:nvSpPr>
          <p:cNvPr id="436" name="Google Shape;436;p35"/>
          <p:cNvSpPr txBox="1"/>
          <p:nvPr/>
        </p:nvSpPr>
        <p:spPr>
          <a:xfrm>
            <a:off x="487362" y="336550"/>
            <a:ext cx="8191500"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Swapping</a:t>
            </a:r>
            <a:endParaRPr/>
          </a:p>
        </p:txBody>
      </p:sp>
      <p:sp>
        <p:nvSpPr>
          <p:cNvPr id="437" name="Google Shape;437;p35"/>
          <p:cNvSpPr txBox="1"/>
          <p:nvPr/>
        </p:nvSpPr>
        <p:spPr>
          <a:xfrm>
            <a:off x="304800" y="6410325"/>
            <a:ext cx="3581400" cy="3667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FFFFFF"/>
              </a:buClr>
              <a:buSzPts val="2400"/>
              <a:buFont typeface="Verdana"/>
              <a:buNone/>
            </a:pPr>
            <a:r>
              <a:rPr lang="en-US" sz="2400" b="0" i="0" u="none">
                <a:solidFill>
                  <a:srgbClr val="FFFFFF"/>
                </a:solidFill>
                <a:latin typeface="Verdana"/>
                <a:ea typeface="Verdana"/>
                <a:cs typeface="Verdana"/>
                <a:sym typeface="Verdana"/>
              </a:rPr>
              <a:t>Vishal Kaushal</a:t>
            </a:r>
            <a:endParaRPr/>
          </a:p>
        </p:txBody>
      </p:sp>
      <p:sp>
        <p:nvSpPr>
          <p:cNvPr id="438" name="Google Shape;438;p35"/>
          <p:cNvSpPr txBox="1"/>
          <p:nvPr/>
        </p:nvSpPr>
        <p:spPr>
          <a:xfrm>
            <a:off x="485775" y="844550"/>
            <a:ext cx="8191500" cy="5305425"/>
          </a:xfrm>
          <a:prstGeom prst="rect">
            <a:avLst/>
          </a:prstGeom>
          <a:noFill/>
          <a:ln>
            <a:noFill/>
          </a:ln>
        </p:spPr>
        <p:txBody>
          <a:bodyPr spcFirstLastPara="1" wrap="square" lIns="90000" tIns="46800" rIns="90000" bIns="46800" anchor="t" anchorCtr="0">
            <a:noAutofit/>
          </a:bodyPr>
          <a:lstStyle/>
          <a:p>
            <a:pPr marL="336550" marR="0" lvl="0" indent="-336550" algn="l" rtl="0">
              <a:lnSpc>
                <a:spcPct val="90000"/>
              </a:lnSpc>
              <a:spcBef>
                <a:spcPts val="0"/>
              </a:spcBef>
              <a:spcAft>
                <a:spcPts val="0"/>
              </a:spcAft>
              <a:buClr>
                <a:srgbClr val="000000"/>
              </a:buClr>
              <a:buSzPts val="2700"/>
              <a:buFont typeface="Times New Roman"/>
              <a:buChar char="•"/>
            </a:pPr>
            <a:r>
              <a:rPr lang="en-US" sz="2700" b="0" i="0" u="none">
                <a:solidFill>
                  <a:srgbClr val="000000"/>
                </a:solidFill>
                <a:latin typeface="Arial"/>
                <a:ea typeface="Arial"/>
                <a:cs typeface="Arial"/>
                <a:sym typeface="Arial"/>
              </a:rPr>
              <a:t>Moving </a:t>
            </a:r>
            <a:r>
              <a:rPr lang="en-US" sz="2700" b="1" i="0" u="none">
                <a:solidFill>
                  <a:srgbClr val="000000"/>
                </a:solidFill>
                <a:latin typeface="Arial"/>
                <a:ea typeface="Arial"/>
                <a:cs typeface="Arial"/>
                <a:sym typeface="Arial"/>
              </a:rPr>
              <a:t>part or all </a:t>
            </a:r>
            <a:r>
              <a:rPr lang="en-US" sz="2700" b="0" i="0" u="none">
                <a:solidFill>
                  <a:srgbClr val="000000"/>
                </a:solidFill>
                <a:latin typeface="Arial"/>
                <a:ea typeface="Arial"/>
                <a:cs typeface="Arial"/>
                <a:sym typeface="Arial"/>
              </a:rPr>
              <a:t>of a process from main memory to disk</a:t>
            </a:r>
            <a:endParaRPr/>
          </a:p>
          <a:p>
            <a:pPr marL="736600" marR="0" lvl="1" indent="-279400" algn="l" rtl="0">
              <a:lnSpc>
                <a:spcPct val="90000"/>
              </a:lnSpc>
              <a:spcBef>
                <a:spcPts val="4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“Part” in case of virtual memory</a:t>
            </a:r>
            <a:endParaRPr/>
          </a:p>
          <a:p>
            <a:pPr marL="336550" marR="0" lvl="0" indent="-336550" algn="l" rtl="0">
              <a:lnSpc>
                <a:spcPct val="90000"/>
              </a:lnSpc>
              <a:spcBef>
                <a:spcPts val="400"/>
              </a:spcBef>
              <a:spcAft>
                <a:spcPts val="0"/>
              </a:spcAft>
              <a:buClr>
                <a:srgbClr val="000000"/>
              </a:buClr>
              <a:buSzPts val="2700"/>
              <a:buFont typeface="Times New Roman"/>
              <a:buChar char="•"/>
            </a:pPr>
            <a:r>
              <a:rPr lang="en-US" sz="2700" b="0" i="0" u="none">
                <a:solidFill>
                  <a:srgbClr val="000000"/>
                </a:solidFill>
                <a:latin typeface="Arial"/>
                <a:ea typeface="Arial"/>
                <a:cs typeface="Arial"/>
                <a:sym typeface="Arial"/>
              </a:rPr>
              <a:t>OS swaps one of the blocked processes out onto disk into a suspended queue</a:t>
            </a:r>
            <a:endParaRPr/>
          </a:p>
          <a:p>
            <a:pPr marL="736600" marR="0" lvl="1" indent="-279400" algn="l" rtl="0">
              <a:lnSpc>
                <a:spcPct val="90000"/>
              </a:lnSpc>
              <a:spcBef>
                <a:spcPts val="4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Queue of existing processes temporarily kicked out</a:t>
            </a:r>
            <a:endParaRPr/>
          </a:p>
          <a:p>
            <a:pPr marL="736600" marR="0" lvl="1" indent="-279400" algn="l" rtl="0">
              <a:lnSpc>
                <a:spcPct val="90000"/>
              </a:lnSpc>
              <a:spcBef>
                <a:spcPts val="4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Even with Virtual Memory this is required at times for performance reasons</a:t>
            </a:r>
            <a:endParaRPr/>
          </a:p>
          <a:p>
            <a:pPr marL="336550" marR="0" lvl="0" indent="-336550" algn="l" rtl="0">
              <a:lnSpc>
                <a:spcPct val="90000"/>
              </a:lnSpc>
              <a:spcBef>
                <a:spcPts val="400"/>
              </a:spcBef>
              <a:spcAft>
                <a:spcPts val="0"/>
              </a:spcAft>
              <a:buClr>
                <a:srgbClr val="000000"/>
              </a:buClr>
              <a:buSzPts val="2700"/>
              <a:buFont typeface="Times New Roman"/>
              <a:buChar char="•"/>
            </a:pPr>
            <a:r>
              <a:rPr lang="en-US" sz="2700" b="0" i="0" u="none">
                <a:solidFill>
                  <a:srgbClr val="000000"/>
                </a:solidFill>
                <a:latin typeface="Arial"/>
                <a:ea typeface="Arial"/>
                <a:cs typeface="Arial"/>
                <a:sym typeface="Arial"/>
              </a:rPr>
              <a:t>OS then brings in another process from suspended queue or honors a new process request</a:t>
            </a:r>
            <a:endParaRPr/>
          </a:p>
          <a:p>
            <a:pPr marL="336550" marR="0" lvl="0" indent="-336550" algn="l" rtl="0">
              <a:lnSpc>
                <a:spcPct val="90000"/>
              </a:lnSpc>
              <a:spcBef>
                <a:spcPts val="400"/>
              </a:spcBef>
              <a:spcAft>
                <a:spcPts val="0"/>
              </a:spcAft>
              <a:buClr>
                <a:srgbClr val="000000"/>
              </a:buClr>
              <a:buSzPts val="2700"/>
              <a:buFont typeface="Times New Roman"/>
              <a:buChar char="•"/>
            </a:pPr>
            <a:r>
              <a:rPr lang="en-US" sz="2700" b="0" i="0" u="none">
                <a:solidFill>
                  <a:srgbClr val="000000"/>
                </a:solidFill>
                <a:latin typeface="Arial"/>
                <a:ea typeface="Arial"/>
                <a:cs typeface="Arial"/>
                <a:sym typeface="Arial"/>
              </a:rPr>
              <a:t>But isn’t this also an I/O operation? Wont it make the problem worse?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47"/>
        <p:cNvGrpSpPr/>
        <p:nvPr/>
      </p:nvGrpSpPr>
      <p:grpSpPr>
        <a:xfrm>
          <a:off x="0" y="0"/>
          <a:ext cx="0" cy="0"/>
          <a:chOff x="0" y="0"/>
          <a:chExt cx="0" cy="0"/>
        </a:xfrm>
      </p:grpSpPr>
      <p:sp>
        <p:nvSpPr>
          <p:cNvPr id="448" name="Google Shape;448;p36"/>
          <p:cNvSpPr txBox="1"/>
          <p:nvPr/>
        </p:nvSpPr>
        <p:spPr>
          <a:xfrm>
            <a:off x="1447800" y="228600"/>
            <a:ext cx="7086600" cy="750887"/>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Suspended Processes</a:t>
            </a:r>
            <a:endParaRPr/>
          </a:p>
        </p:txBody>
      </p:sp>
      <p:sp>
        <p:nvSpPr>
          <p:cNvPr id="449" name="Google Shape;449;p36"/>
          <p:cNvSpPr txBox="1"/>
          <p:nvPr/>
        </p:nvSpPr>
        <p:spPr>
          <a:xfrm>
            <a:off x="461962" y="1131887"/>
            <a:ext cx="8148637" cy="4572000"/>
          </a:xfrm>
          <a:prstGeom prst="rect">
            <a:avLst/>
          </a:prstGeom>
          <a:noFill/>
          <a:ln>
            <a:noFill/>
          </a:ln>
        </p:spPr>
        <p:txBody>
          <a:bodyPr spcFirstLastPara="1" wrap="square" lIns="90000" tIns="46800" rIns="90000" bIns="46800" anchor="t" anchorCtr="0">
            <a:noAutofit/>
          </a:bodyPr>
          <a:lstStyle/>
          <a:p>
            <a:pPr marL="298450" marR="0" lvl="0" indent="-298450" algn="l" rtl="0">
              <a:lnSpc>
                <a:spcPct val="90000"/>
              </a:lnSpc>
              <a:spcBef>
                <a:spcPts val="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Processor is faster than I/O so all processes could be waiting for I/O</a:t>
            </a:r>
            <a:endParaRPr/>
          </a:p>
          <a:p>
            <a:pPr marL="298450" marR="0" lvl="0" indent="-298450" algn="l" rtl="0">
              <a:lnSpc>
                <a:spcPct val="9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Swap these processes to disk to free up more memory</a:t>
            </a:r>
            <a:endParaRPr/>
          </a:p>
          <a:p>
            <a:pPr marL="298450" marR="0" lvl="0" indent="-298450" algn="l" rtl="0">
              <a:lnSpc>
                <a:spcPct val="9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Blocked state becomes </a:t>
            </a:r>
            <a:r>
              <a:rPr lang="en-US" sz="2400" b="1" i="0" u="none">
                <a:solidFill>
                  <a:srgbClr val="000000"/>
                </a:solidFill>
                <a:latin typeface="Arial"/>
                <a:ea typeface="Arial"/>
                <a:cs typeface="Arial"/>
                <a:sym typeface="Arial"/>
              </a:rPr>
              <a:t>suspend</a:t>
            </a:r>
            <a:r>
              <a:rPr lang="en-US" sz="2400" b="0" i="0" u="none">
                <a:solidFill>
                  <a:srgbClr val="000000"/>
                </a:solidFill>
                <a:latin typeface="Arial"/>
                <a:ea typeface="Arial"/>
                <a:cs typeface="Arial"/>
                <a:sym typeface="Arial"/>
              </a:rPr>
              <a:t> state when swapped to disk</a:t>
            </a:r>
            <a:endParaRPr/>
          </a:p>
          <a:p>
            <a:pPr marL="298450" marR="0" lvl="0" indent="-298450" algn="l" rtl="0">
              <a:lnSpc>
                <a:spcPct val="9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Two new states</a:t>
            </a:r>
            <a:endParaRPr/>
          </a:p>
          <a:p>
            <a:pPr marL="625475" marR="0" lvl="1" indent="-325437" algn="l" rtl="0">
              <a:lnSpc>
                <a:spcPct val="90000"/>
              </a:lnSpc>
              <a:spcBef>
                <a:spcPts val="500"/>
              </a:spcBef>
              <a:spcAft>
                <a:spcPts val="0"/>
              </a:spcAft>
              <a:buClr>
                <a:srgbClr val="3B812F"/>
              </a:buClr>
              <a:buSzPts val="2400"/>
              <a:buFont typeface="Noto Sans Symbols"/>
              <a:buChar char="❑"/>
            </a:pPr>
            <a:r>
              <a:rPr lang="en-US" sz="2400" b="0" i="0" u="none" strike="noStrike" cap="none">
                <a:solidFill>
                  <a:srgbClr val="000000"/>
                </a:solidFill>
                <a:latin typeface="Arial"/>
                <a:ea typeface="Arial"/>
                <a:cs typeface="Arial"/>
                <a:sym typeface="Arial"/>
              </a:rPr>
              <a:t>Blocked/Suspend</a:t>
            </a:r>
            <a:endParaRPr/>
          </a:p>
          <a:p>
            <a:pPr marL="625475" marR="0" lvl="1" indent="-325437" algn="l" rtl="0">
              <a:lnSpc>
                <a:spcPct val="90000"/>
              </a:lnSpc>
              <a:spcBef>
                <a:spcPts val="500"/>
              </a:spcBef>
              <a:spcAft>
                <a:spcPts val="0"/>
              </a:spcAft>
              <a:buClr>
                <a:srgbClr val="3B812F"/>
              </a:buClr>
              <a:buSzPts val="2400"/>
              <a:buFont typeface="Noto Sans Symbols"/>
              <a:buChar char="❑"/>
            </a:pPr>
            <a:r>
              <a:rPr lang="en-US" sz="2400" b="0" i="0" u="none" strike="noStrike" cap="none">
                <a:solidFill>
                  <a:srgbClr val="000000"/>
                </a:solidFill>
                <a:latin typeface="Arial"/>
                <a:ea typeface="Arial"/>
                <a:cs typeface="Arial"/>
                <a:sym typeface="Arial"/>
              </a:rPr>
              <a:t>Ready/Suspend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8"/>
        <p:cNvGrpSpPr/>
        <p:nvPr/>
      </p:nvGrpSpPr>
      <p:grpSpPr>
        <a:xfrm>
          <a:off x="0" y="0"/>
          <a:ext cx="0" cy="0"/>
          <a:chOff x="0" y="0"/>
          <a:chExt cx="0" cy="0"/>
        </a:xfrm>
      </p:grpSpPr>
      <p:sp>
        <p:nvSpPr>
          <p:cNvPr id="459" name="Google Shape;459;p37"/>
          <p:cNvSpPr txBox="1"/>
          <p:nvPr/>
        </p:nvSpPr>
        <p:spPr>
          <a:xfrm>
            <a:off x="1447800" y="228600"/>
            <a:ext cx="7086600" cy="693737"/>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One Suspend State</a:t>
            </a:r>
            <a:endParaRPr/>
          </a:p>
        </p:txBody>
      </p:sp>
      <p:pic>
        <p:nvPicPr>
          <p:cNvPr id="460" name="Google Shape;460;p37"/>
          <p:cNvPicPr preferRelativeResize="0"/>
          <p:nvPr/>
        </p:nvPicPr>
        <p:blipFill rotWithShape="1">
          <a:blip r:embed="rId3">
            <a:alphaModFix/>
          </a:blip>
          <a:srcRect/>
          <a:stretch/>
        </p:blipFill>
        <p:spPr>
          <a:xfrm>
            <a:off x="990600" y="1284287"/>
            <a:ext cx="6854825" cy="4806950"/>
          </a:xfrm>
          <a:prstGeom prst="rect">
            <a:avLst/>
          </a:prstGeom>
          <a:noFill/>
          <a:ln>
            <a:noFill/>
          </a:ln>
        </p:spPr>
      </p:pic>
      <p:pic>
        <p:nvPicPr>
          <p:cNvPr id="2" name="Google Shape;460;p37">
            <a:extLst>
              <a:ext uri="{FF2B5EF4-FFF2-40B4-BE49-F238E27FC236}">
                <a16:creationId xmlns:a16="http://schemas.microsoft.com/office/drawing/2014/main" id="{1CF4E95D-FC7C-F5FC-9CE8-8771DA49F9CE}"/>
              </a:ext>
            </a:extLst>
          </p:cNvPr>
          <p:cNvPicPr preferRelativeResize="0"/>
          <p:nvPr/>
        </p:nvPicPr>
        <p:blipFill rotWithShape="1">
          <a:blip r:embed="rId3">
            <a:alphaModFix/>
          </a:blip>
          <a:srcRect/>
          <a:stretch/>
        </p:blipFill>
        <p:spPr>
          <a:xfrm>
            <a:off x="1144587" y="1227726"/>
            <a:ext cx="6854825" cy="4806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9"/>
        <p:cNvGrpSpPr/>
        <p:nvPr/>
      </p:nvGrpSpPr>
      <p:grpSpPr>
        <a:xfrm>
          <a:off x="0" y="0"/>
          <a:ext cx="0" cy="0"/>
          <a:chOff x="0" y="0"/>
          <a:chExt cx="0" cy="0"/>
        </a:xfrm>
      </p:grpSpPr>
      <p:sp>
        <p:nvSpPr>
          <p:cNvPr id="470" name="Google Shape;470;p38"/>
          <p:cNvSpPr txBox="1"/>
          <p:nvPr/>
        </p:nvSpPr>
        <p:spPr>
          <a:xfrm>
            <a:off x="1447800" y="228600"/>
            <a:ext cx="7086600" cy="663575"/>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Two Suspend States</a:t>
            </a:r>
            <a:endParaRPr/>
          </a:p>
        </p:txBody>
      </p:sp>
      <p:pic>
        <p:nvPicPr>
          <p:cNvPr id="471" name="Google Shape;471;p38"/>
          <p:cNvPicPr preferRelativeResize="0"/>
          <p:nvPr/>
        </p:nvPicPr>
        <p:blipFill rotWithShape="1">
          <a:blip r:embed="rId3">
            <a:alphaModFix/>
          </a:blip>
          <a:srcRect/>
          <a:stretch/>
        </p:blipFill>
        <p:spPr>
          <a:xfrm>
            <a:off x="914400" y="996950"/>
            <a:ext cx="7559675" cy="51752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0"/>
        <p:cNvGrpSpPr/>
        <p:nvPr/>
      </p:nvGrpSpPr>
      <p:grpSpPr>
        <a:xfrm>
          <a:off x="0" y="0"/>
          <a:ext cx="0" cy="0"/>
          <a:chOff x="0" y="0"/>
          <a:chExt cx="0" cy="0"/>
        </a:xfrm>
      </p:grpSpPr>
      <p:sp>
        <p:nvSpPr>
          <p:cNvPr id="481" name="Google Shape;481;p39"/>
          <p:cNvSpPr txBox="1"/>
          <p:nvPr/>
        </p:nvSpPr>
        <p:spPr>
          <a:xfrm>
            <a:off x="487362" y="336550"/>
            <a:ext cx="8229600" cy="41433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000"/>
              <a:buFont typeface="Arial"/>
              <a:buNone/>
            </a:pPr>
            <a:r>
              <a:rPr lang="en-US" sz="2000" b="0" i="0" u="none">
                <a:solidFill>
                  <a:srgbClr val="006633"/>
                </a:solidFill>
                <a:latin typeface="Arial"/>
                <a:ea typeface="Arial"/>
                <a:cs typeface="Arial"/>
                <a:sym typeface="Arial"/>
              </a:rPr>
              <a:t>Process State Transitions: </a:t>
            </a:r>
            <a:endParaRPr/>
          </a:p>
        </p:txBody>
      </p:sp>
      <p:sp>
        <p:nvSpPr>
          <p:cNvPr id="482" name="Google Shape;482;p39"/>
          <p:cNvSpPr txBox="1"/>
          <p:nvPr/>
        </p:nvSpPr>
        <p:spPr>
          <a:xfrm>
            <a:off x="485775" y="901700"/>
            <a:ext cx="8229600" cy="53435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2400"/>
              <a:buFont typeface="Noto Sans Symbols"/>
              <a:buChar char="■"/>
            </a:pPr>
            <a:r>
              <a:rPr lang="en-US" sz="2400" b="1" i="0" u="none">
                <a:solidFill>
                  <a:srgbClr val="000000"/>
                </a:solidFill>
                <a:latin typeface="Arial"/>
                <a:ea typeface="Arial"/>
                <a:cs typeface="Arial"/>
                <a:sym typeface="Arial"/>
              </a:rPr>
              <a:t>Ready: </a:t>
            </a:r>
            <a:r>
              <a:rPr lang="en-US" sz="2400" b="0" i="0" u="none">
                <a:solidFill>
                  <a:srgbClr val="000000"/>
                </a:solidFill>
                <a:latin typeface="Arial"/>
                <a:ea typeface="Arial"/>
                <a:cs typeface="Arial"/>
                <a:sym typeface="Arial"/>
              </a:rPr>
              <a:t>The process is in main memory and available for execution</a:t>
            </a:r>
            <a:endParaRPr/>
          </a:p>
          <a:p>
            <a:pPr marL="298450" marR="0" lvl="0" indent="-298450" algn="l" rtl="0">
              <a:lnSpc>
                <a:spcPct val="100000"/>
              </a:lnSpc>
              <a:spcBef>
                <a:spcPts val="400"/>
              </a:spcBef>
              <a:spcAft>
                <a:spcPts val="0"/>
              </a:spcAft>
              <a:buClr>
                <a:srgbClr val="FFFFFF"/>
              </a:buClr>
              <a:buSzPts val="2400"/>
              <a:buFont typeface="Verdana"/>
              <a:buNone/>
            </a:pPr>
            <a:endParaRPr sz="2400" b="1" i="0" u="none">
              <a:solidFill>
                <a:srgbClr val="000000"/>
              </a:solidFill>
              <a:latin typeface="Arial"/>
              <a:ea typeface="Arial"/>
              <a:cs typeface="Arial"/>
              <a:sym typeface="Arial"/>
            </a:endParaRPr>
          </a:p>
          <a:p>
            <a:pPr marL="298450" marR="0" lvl="0" indent="-298450" algn="l" rtl="0">
              <a:lnSpc>
                <a:spcPct val="100000"/>
              </a:lnSpc>
              <a:spcBef>
                <a:spcPts val="400"/>
              </a:spcBef>
              <a:spcAft>
                <a:spcPts val="0"/>
              </a:spcAft>
              <a:buClr>
                <a:srgbClr val="CC9900"/>
              </a:buClr>
              <a:buSzPts val="2400"/>
              <a:buFont typeface="Noto Sans Symbols"/>
              <a:buChar char="■"/>
            </a:pPr>
            <a:r>
              <a:rPr lang="en-US" sz="2400" b="1" i="0" u="none">
                <a:solidFill>
                  <a:srgbClr val="000000"/>
                </a:solidFill>
                <a:latin typeface="Arial"/>
                <a:ea typeface="Arial"/>
                <a:cs typeface="Arial"/>
                <a:sym typeface="Arial"/>
              </a:rPr>
              <a:t>Blocked: </a:t>
            </a:r>
            <a:r>
              <a:rPr lang="en-US" sz="2400" b="0" i="0" u="none">
                <a:solidFill>
                  <a:srgbClr val="000000"/>
                </a:solidFill>
                <a:latin typeface="Arial"/>
                <a:ea typeface="Arial"/>
                <a:cs typeface="Arial"/>
                <a:sym typeface="Arial"/>
              </a:rPr>
              <a:t>Process is in main memory and waiting for an event</a:t>
            </a:r>
            <a:endParaRPr/>
          </a:p>
          <a:p>
            <a:pPr marL="298450" marR="0" lvl="0" indent="-298450" algn="l" rtl="0">
              <a:lnSpc>
                <a:spcPct val="100000"/>
              </a:lnSpc>
              <a:spcBef>
                <a:spcPts val="400"/>
              </a:spcBef>
              <a:spcAft>
                <a:spcPts val="0"/>
              </a:spcAft>
              <a:buClr>
                <a:srgbClr val="FFFFFF"/>
              </a:buClr>
              <a:buSzPts val="2400"/>
              <a:buFont typeface="Verdana"/>
              <a:buNone/>
            </a:pPr>
            <a:endParaRPr sz="2400" b="1" i="0" u="none">
              <a:solidFill>
                <a:srgbClr val="000000"/>
              </a:solidFill>
              <a:latin typeface="Arial"/>
              <a:ea typeface="Arial"/>
              <a:cs typeface="Arial"/>
              <a:sym typeface="Arial"/>
            </a:endParaRPr>
          </a:p>
          <a:p>
            <a:pPr marL="298450" marR="0" lvl="0" indent="-298450" algn="l" rtl="0">
              <a:lnSpc>
                <a:spcPct val="100000"/>
              </a:lnSpc>
              <a:spcBef>
                <a:spcPts val="400"/>
              </a:spcBef>
              <a:spcAft>
                <a:spcPts val="0"/>
              </a:spcAft>
              <a:buClr>
                <a:srgbClr val="CC9900"/>
              </a:buClr>
              <a:buSzPts val="2400"/>
              <a:buFont typeface="Noto Sans Symbols"/>
              <a:buChar char="■"/>
            </a:pPr>
            <a:r>
              <a:rPr lang="en-US" sz="2400" b="1" i="0" u="none">
                <a:solidFill>
                  <a:srgbClr val="000000"/>
                </a:solidFill>
                <a:latin typeface="Arial"/>
                <a:ea typeface="Arial"/>
                <a:cs typeface="Arial"/>
                <a:sym typeface="Arial"/>
              </a:rPr>
              <a:t>Blocked / Suspended: </a:t>
            </a:r>
            <a:r>
              <a:rPr lang="en-US" sz="2400" b="0" i="0" u="none">
                <a:solidFill>
                  <a:srgbClr val="000000"/>
                </a:solidFill>
                <a:latin typeface="Arial"/>
                <a:ea typeface="Arial"/>
                <a:cs typeface="Arial"/>
                <a:sym typeface="Arial"/>
              </a:rPr>
              <a:t>The process is in secondary memory and waiting for an event</a:t>
            </a:r>
            <a:endParaRPr/>
          </a:p>
          <a:p>
            <a:pPr marL="298450" marR="0" lvl="0" indent="-298450" algn="l" rtl="0">
              <a:lnSpc>
                <a:spcPct val="100000"/>
              </a:lnSpc>
              <a:spcBef>
                <a:spcPts val="400"/>
              </a:spcBef>
              <a:spcAft>
                <a:spcPts val="0"/>
              </a:spcAft>
              <a:buClr>
                <a:srgbClr val="FFFFFF"/>
              </a:buClr>
              <a:buSzPts val="2400"/>
              <a:buFont typeface="Verdana"/>
              <a:buNone/>
            </a:pPr>
            <a:endParaRPr sz="2400" b="1" i="0" u="none">
              <a:solidFill>
                <a:srgbClr val="000000"/>
              </a:solidFill>
              <a:latin typeface="Arial"/>
              <a:ea typeface="Arial"/>
              <a:cs typeface="Arial"/>
              <a:sym typeface="Arial"/>
            </a:endParaRPr>
          </a:p>
          <a:p>
            <a:pPr marL="298450" marR="0" lvl="0" indent="-298450" algn="l" rtl="0">
              <a:lnSpc>
                <a:spcPct val="100000"/>
              </a:lnSpc>
              <a:spcBef>
                <a:spcPts val="400"/>
              </a:spcBef>
              <a:spcAft>
                <a:spcPts val="0"/>
              </a:spcAft>
              <a:buClr>
                <a:srgbClr val="CC9900"/>
              </a:buClr>
              <a:buSzPts val="2400"/>
              <a:buFont typeface="Noto Sans Symbols"/>
              <a:buChar char="■"/>
            </a:pPr>
            <a:r>
              <a:rPr lang="en-US" sz="2400" b="1" i="0" u="none">
                <a:solidFill>
                  <a:srgbClr val="000000"/>
                </a:solidFill>
                <a:latin typeface="Arial"/>
                <a:ea typeface="Arial"/>
                <a:cs typeface="Arial"/>
                <a:sym typeface="Arial"/>
              </a:rPr>
              <a:t>Ready / Suspended: </a:t>
            </a:r>
            <a:r>
              <a:rPr lang="en-US" sz="2400" b="0" i="0" u="none">
                <a:solidFill>
                  <a:srgbClr val="000000"/>
                </a:solidFill>
                <a:latin typeface="Arial"/>
                <a:ea typeface="Arial"/>
                <a:cs typeface="Arial"/>
                <a:sym typeface="Arial"/>
              </a:rPr>
              <a:t>Process is in secondary memory but is available for execution as soon as it loaded it into main memory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0"/>
        <p:cNvGrpSpPr/>
        <p:nvPr/>
      </p:nvGrpSpPr>
      <p:grpSpPr>
        <a:xfrm>
          <a:off x="0" y="0"/>
          <a:ext cx="0" cy="0"/>
          <a:chOff x="0" y="0"/>
          <a:chExt cx="0" cy="0"/>
        </a:xfrm>
      </p:grpSpPr>
      <p:sp>
        <p:nvSpPr>
          <p:cNvPr id="491" name="Google Shape;491;p40"/>
          <p:cNvSpPr txBox="1"/>
          <p:nvPr/>
        </p:nvSpPr>
        <p:spPr>
          <a:xfrm>
            <a:off x="487362" y="336550"/>
            <a:ext cx="8228012" cy="73025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State Transitions: </a:t>
            </a:r>
            <a:endParaRPr/>
          </a:p>
        </p:txBody>
      </p:sp>
      <p:sp>
        <p:nvSpPr>
          <p:cNvPr id="492" name="Google Shape;492;p40"/>
          <p:cNvSpPr txBox="1"/>
          <p:nvPr/>
        </p:nvSpPr>
        <p:spPr>
          <a:xfrm>
            <a:off x="457200" y="1066800"/>
            <a:ext cx="8228012" cy="5341937"/>
          </a:xfrm>
          <a:prstGeom prst="rect">
            <a:avLst/>
          </a:prstGeom>
          <a:noFill/>
          <a:ln>
            <a:noFill/>
          </a:ln>
        </p:spPr>
        <p:txBody>
          <a:bodyPr spcFirstLastPara="1" wrap="square" lIns="90000" tIns="46800" rIns="90000" bIns="46800" anchor="t" anchorCtr="0">
            <a:noAutofit/>
          </a:bodyPr>
          <a:lstStyle/>
          <a:p>
            <a:pPr marL="300037" marR="0" lvl="0" indent="-300037" algn="l" rtl="0">
              <a:lnSpc>
                <a:spcPct val="100000"/>
              </a:lnSpc>
              <a:spcBef>
                <a:spcPts val="0"/>
              </a:spcBef>
              <a:spcAft>
                <a:spcPts val="0"/>
              </a:spcAft>
              <a:buClr>
                <a:srgbClr val="000000"/>
              </a:buClr>
              <a:buSzPts val="1800"/>
              <a:buFont typeface="Times New Roman"/>
              <a:buChar char="•"/>
            </a:pPr>
            <a:r>
              <a:rPr lang="en-US" sz="1800" b="1" i="1" u="none">
                <a:solidFill>
                  <a:srgbClr val="000000"/>
                </a:solidFill>
                <a:latin typeface="Arial"/>
                <a:ea typeface="Arial"/>
                <a:cs typeface="Arial"/>
                <a:sym typeface="Arial"/>
              </a:rPr>
              <a:t>Blocked  </a:t>
            </a:r>
            <a:r>
              <a:rPr lang="en-US" sz="1800" b="1" i="1" u="none">
                <a:solidFill>
                  <a:srgbClr val="000000"/>
                </a:solidFill>
                <a:latin typeface="Noto Sans Symbols"/>
                <a:ea typeface="Noto Sans Symbols"/>
                <a:cs typeface="Noto Sans Symbols"/>
                <a:sym typeface="Noto Sans Symbols"/>
              </a:rPr>
              <a:t>🡪</a:t>
            </a:r>
            <a:r>
              <a:rPr lang="en-US" sz="1800" b="1" i="1" u="none">
                <a:solidFill>
                  <a:srgbClr val="000000"/>
                </a:solidFill>
                <a:latin typeface="Arial"/>
                <a:ea typeface="Arial"/>
                <a:cs typeface="Arial"/>
                <a:sym typeface="Arial"/>
              </a:rPr>
              <a:t> Blocked/Suspend: </a:t>
            </a:r>
            <a:r>
              <a:rPr lang="en-US" sz="1800" b="0" i="0" u="none">
                <a:solidFill>
                  <a:srgbClr val="000000"/>
                </a:solidFill>
                <a:latin typeface="Arial"/>
                <a:ea typeface="Arial"/>
                <a:cs typeface="Arial"/>
                <a:sym typeface="Arial"/>
              </a:rPr>
              <a:t>If there are no ready processes, then at least one blocked process is swapped out to make room for another process that is not blocked. This transition can be made even if there are ready processes available, if the OS determines that the currently running process or a ready process that it would like to dispatch requires more main memory to maintain adequate performance.</a:t>
            </a:r>
            <a:endParaRPr/>
          </a:p>
          <a:p>
            <a:pPr marL="300037" marR="0" lvl="0" indent="-300037" algn="l" rtl="0">
              <a:lnSpc>
                <a:spcPct val="100000"/>
              </a:lnSpc>
              <a:spcBef>
                <a:spcPts val="400"/>
              </a:spcBef>
              <a:spcAft>
                <a:spcPts val="0"/>
              </a:spcAft>
              <a:buClr>
                <a:srgbClr val="000000"/>
              </a:buClr>
              <a:buSzPts val="1800"/>
              <a:buFont typeface="Times New Roman"/>
              <a:buChar char="•"/>
            </a:pPr>
            <a:r>
              <a:rPr lang="en-US" sz="1800" b="1" i="1" u="none">
                <a:solidFill>
                  <a:srgbClr val="000000"/>
                </a:solidFill>
                <a:latin typeface="Arial"/>
                <a:ea typeface="Arial"/>
                <a:cs typeface="Arial"/>
                <a:sym typeface="Arial"/>
              </a:rPr>
              <a:t>Blocked/Suspend  </a:t>
            </a:r>
            <a:r>
              <a:rPr lang="en-US" sz="1800" b="1" i="1" u="none">
                <a:solidFill>
                  <a:srgbClr val="000000"/>
                </a:solidFill>
                <a:latin typeface="Noto Sans Symbols"/>
                <a:ea typeface="Noto Sans Symbols"/>
                <a:cs typeface="Noto Sans Symbols"/>
                <a:sym typeface="Noto Sans Symbols"/>
              </a:rPr>
              <a:t>🡪</a:t>
            </a:r>
            <a:r>
              <a:rPr lang="en-US" sz="1800" b="1" i="1" u="none">
                <a:solidFill>
                  <a:srgbClr val="000000"/>
                </a:solidFill>
                <a:latin typeface="Arial"/>
                <a:ea typeface="Arial"/>
                <a:cs typeface="Arial"/>
                <a:sym typeface="Arial"/>
              </a:rPr>
              <a:t> Ready/Suspend: </a:t>
            </a:r>
            <a:r>
              <a:rPr lang="en-US" sz="1800" b="0" i="0" u="none">
                <a:solidFill>
                  <a:srgbClr val="000000"/>
                </a:solidFill>
                <a:latin typeface="Arial"/>
                <a:ea typeface="Arial"/>
                <a:cs typeface="Arial"/>
                <a:sym typeface="Arial"/>
              </a:rPr>
              <a:t>A process in the Blocked/Suspend state is moved to the Ready/Suspend state when the event for which it has been waiting occurs. </a:t>
            </a:r>
            <a:endParaRPr/>
          </a:p>
          <a:p>
            <a:pPr marL="300037" marR="0" lvl="0" indent="-300037" algn="l" rtl="0">
              <a:lnSpc>
                <a:spcPct val="100000"/>
              </a:lnSpc>
              <a:spcBef>
                <a:spcPts val="400"/>
              </a:spcBef>
              <a:spcAft>
                <a:spcPts val="0"/>
              </a:spcAft>
              <a:buClr>
                <a:srgbClr val="000000"/>
              </a:buClr>
              <a:buSzPts val="1800"/>
              <a:buFont typeface="Times New Roman"/>
              <a:buChar char="•"/>
            </a:pPr>
            <a:r>
              <a:rPr lang="en-US" sz="1800" b="1" i="1" u="none">
                <a:solidFill>
                  <a:srgbClr val="000000"/>
                </a:solidFill>
                <a:latin typeface="Arial"/>
                <a:ea typeface="Arial"/>
                <a:cs typeface="Arial"/>
                <a:sym typeface="Arial"/>
              </a:rPr>
              <a:t>Ready/Suspend  </a:t>
            </a:r>
            <a:r>
              <a:rPr lang="en-US" sz="1800" b="1" i="1" u="none">
                <a:solidFill>
                  <a:srgbClr val="000000"/>
                </a:solidFill>
                <a:latin typeface="Noto Sans Symbols"/>
                <a:ea typeface="Noto Sans Symbols"/>
                <a:cs typeface="Noto Sans Symbols"/>
                <a:sym typeface="Noto Sans Symbols"/>
              </a:rPr>
              <a:t>🡪</a:t>
            </a:r>
            <a:r>
              <a:rPr lang="en-US" sz="1800" b="1" i="1" u="none">
                <a:solidFill>
                  <a:srgbClr val="000000"/>
                </a:solidFill>
                <a:latin typeface="Arial"/>
                <a:ea typeface="Arial"/>
                <a:cs typeface="Arial"/>
                <a:sym typeface="Arial"/>
              </a:rPr>
              <a:t> Ready: </a:t>
            </a:r>
            <a:r>
              <a:rPr lang="en-US" sz="1800" b="0" i="0" u="none">
                <a:solidFill>
                  <a:srgbClr val="000000"/>
                </a:solidFill>
                <a:latin typeface="Arial"/>
                <a:ea typeface="Arial"/>
                <a:cs typeface="Arial"/>
                <a:sym typeface="Arial"/>
              </a:rPr>
              <a:t>When there are no ready processes in main memory, or if a suspended process has a higher priority, the OS will need to bring one in to continue execution. </a:t>
            </a:r>
            <a:endParaRPr/>
          </a:p>
          <a:p>
            <a:pPr marL="300037" marR="0" lvl="0" indent="-300037" algn="l" rtl="0">
              <a:lnSpc>
                <a:spcPct val="100000"/>
              </a:lnSpc>
              <a:spcBef>
                <a:spcPts val="400"/>
              </a:spcBef>
              <a:spcAft>
                <a:spcPts val="0"/>
              </a:spcAft>
              <a:buClr>
                <a:srgbClr val="000000"/>
              </a:buClr>
              <a:buSzPts val="1800"/>
              <a:buFont typeface="Times New Roman"/>
              <a:buChar char="•"/>
            </a:pPr>
            <a:r>
              <a:rPr lang="en-US" sz="1800" b="1" i="1" u="none">
                <a:solidFill>
                  <a:srgbClr val="000000"/>
                </a:solidFill>
                <a:latin typeface="Arial"/>
                <a:ea typeface="Arial"/>
                <a:cs typeface="Arial"/>
                <a:sym typeface="Arial"/>
              </a:rPr>
              <a:t>Ready  </a:t>
            </a:r>
            <a:r>
              <a:rPr lang="en-US" sz="1800" b="1" i="1" u="none">
                <a:solidFill>
                  <a:srgbClr val="000000"/>
                </a:solidFill>
                <a:latin typeface="Noto Sans Symbols"/>
                <a:ea typeface="Noto Sans Symbols"/>
                <a:cs typeface="Noto Sans Symbols"/>
                <a:sym typeface="Noto Sans Symbols"/>
              </a:rPr>
              <a:t>🡪</a:t>
            </a:r>
            <a:r>
              <a:rPr lang="en-US" sz="1800" b="1" i="1" u="none">
                <a:solidFill>
                  <a:srgbClr val="000000"/>
                </a:solidFill>
                <a:latin typeface="Arial"/>
                <a:ea typeface="Arial"/>
                <a:cs typeface="Arial"/>
                <a:sym typeface="Arial"/>
              </a:rPr>
              <a:t> Ready/Suspend: </a:t>
            </a:r>
            <a:r>
              <a:rPr lang="en-US" sz="1800" b="0" i="0" u="none">
                <a:solidFill>
                  <a:srgbClr val="000000"/>
                </a:solidFill>
                <a:latin typeface="Arial"/>
                <a:ea typeface="Arial"/>
                <a:cs typeface="Arial"/>
                <a:sym typeface="Arial"/>
              </a:rPr>
              <a:t>Normally, the OS would prefer to suspend a blocked process rather than a ready one, because the ready process can now be executed, whereas the blocked process is taking up main memory space and cannot be executed. However, it may be necessary to suspend a ready process if that is the only way to free up a sufficiently large block of main memory</a:t>
            </a:r>
            <a:r>
              <a:rPr lang="en-US" sz="1600" b="0" i="0" u="none">
                <a:solidFill>
                  <a:srgbClr val="000000"/>
                </a:solidFill>
                <a:latin typeface="Arial"/>
                <a:ea typeface="Arial"/>
                <a:cs typeface="Arial"/>
                <a:sym typeface="Arial"/>
              </a:rPr>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0"/>
        <p:cNvGrpSpPr/>
        <p:nvPr/>
      </p:nvGrpSpPr>
      <p:grpSpPr>
        <a:xfrm>
          <a:off x="0" y="0"/>
          <a:ext cx="0" cy="0"/>
          <a:chOff x="0" y="0"/>
          <a:chExt cx="0" cy="0"/>
        </a:xfrm>
      </p:grpSpPr>
      <p:sp>
        <p:nvSpPr>
          <p:cNvPr id="501" name="Google Shape;501;p41"/>
          <p:cNvSpPr txBox="1"/>
          <p:nvPr/>
        </p:nvSpPr>
        <p:spPr>
          <a:xfrm>
            <a:off x="487362" y="336550"/>
            <a:ext cx="822801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State Transitions: </a:t>
            </a:r>
            <a:endParaRPr/>
          </a:p>
        </p:txBody>
      </p:sp>
      <p:sp>
        <p:nvSpPr>
          <p:cNvPr id="502" name="Google Shape;502;p41"/>
          <p:cNvSpPr txBox="1"/>
          <p:nvPr/>
        </p:nvSpPr>
        <p:spPr>
          <a:xfrm>
            <a:off x="485775" y="844550"/>
            <a:ext cx="8228012" cy="5632450"/>
          </a:xfrm>
          <a:prstGeom prst="rect">
            <a:avLst/>
          </a:prstGeom>
          <a:noFill/>
          <a:ln>
            <a:noFill/>
          </a:ln>
        </p:spPr>
        <p:txBody>
          <a:bodyPr spcFirstLastPara="1" wrap="square" lIns="90000" tIns="46800" rIns="90000" bIns="46800" anchor="t" anchorCtr="0">
            <a:noAutofit/>
          </a:bodyPr>
          <a:lstStyle/>
          <a:p>
            <a:pPr marL="300037" marR="0" lvl="0" indent="-300037" algn="just" rtl="0">
              <a:lnSpc>
                <a:spcPct val="100000"/>
              </a:lnSpc>
              <a:spcBef>
                <a:spcPts val="0"/>
              </a:spcBef>
              <a:spcAft>
                <a:spcPts val="0"/>
              </a:spcAft>
              <a:buClr>
                <a:srgbClr val="000000"/>
              </a:buClr>
              <a:buSzPts val="1800"/>
              <a:buFont typeface="Times New Roman"/>
              <a:buChar char="•"/>
            </a:pPr>
            <a:r>
              <a:rPr lang="en-US" sz="1800" b="1" i="1" u="none">
                <a:solidFill>
                  <a:srgbClr val="000000"/>
                </a:solidFill>
                <a:latin typeface="Arial"/>
                <a:ea typeface="Arial"/>
                <a:cs typeface="Arial"/>
                <a:sym typeface="Arial"/>
              </a:rPr>
              <a:t>New </a:t>
            </a:r>
            <a:r>
              <a:rPr lang="en-US" sz="1800" b="1" i="1" u="none">
                <a:solidFill>
                  <a:srgbClr val="000000"/>
                </a:solidFill>
                <a:latin typeface="Noto Sans Symbols"/>
                <a:ea typeface="Noto Sans Symbols"/>
                <a:cs typeface="Noto Sans Symbols"/>
                <a:sym typeface="Noto Sans Symbols"/>
              </a:rPr>
              <a:t>🡪</a:t>
            </a:r>
            <a:r>
              <a:rPr lang="en-US" sz="1800" b="1" i="1" u="none">
                <a:solidFill>
                  <a:srgbClr val="000000"/>
                </a:solidFill>
                <a:latin typeface="Arial"/>
                <a:ea typeface="Arial"/>
                <a:cs typeface="Arial"/>
                <a:sym typeface="Arial"/>
              </a:rPr>
              <a:t> Ready/Suspend and New </a:t>
            </a:r>
            <a:r>
              <a:rPr lang="en-US" sz="1800" b="1" i="1" u="none">
                <a:solidFill>
                  <a:srgbClr val="000000"/>
                </a:solidFill>
                <a:latin typeface="Noto Sans Symbols"/>
                <a:ea typeface="Noto Sans Symbols"/>
                <a:cs typeface="Noto Sans Symbols"/>
                <a:sym typeface="Noto Sans Symbols"/>
              </a:rPr>
              <a:t>🡪</a:t>
            </a:r>
            <a:r>
              <a:rPr lang="en-US" sz="1800" b="1" i="1" u="none">
                <a:solidFill>
                  <a:srgbClr val="000000"/>
                </a:solidFill>
                <a:latin typeface="Arial"/>
                <a:ea typeface="Arial"/>
                <a:cs typeface="Arial"/>
                <a:sym typeface="Arial"/>
              </a:rPr>
              <a:t>Ready:  </a:t>
            </a:r>
            <a:r>
              <a:rPr lang="en-US" sz="1800" b="0" i="0" u="none">
                <a:solidFill>
                  <a:srgbClr val="000000"/>
                </a:solidFill>
                <a:latin typeface="Arial"/>
                <a:ea typeface="Arial"/>
                <a:cs typeface="Arial"/>
                <a:sym typeface="Arial"/>
              </a:rPr>
              <a:t>When a new process is created, it can either be added to the Ready queue or the Ready/Suspend queue. </a:t>
            </a:r>
            <a:endParaRPr/>
          </a:p>
          <a:p>
            <a:pPr marL="300037" marR="0" lvl="0" indent="-300037" algn="just"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	In either case, the OS must create a process control block and allocate an address space to the process.There would often be insufficient room in main memory for a new process; hence the use of the (New </a:t>
            </a:r>
            <a:r>
              <a:rPr lang="en-US" sz="1800" b="0" i="0" u="none">
                <a:solidFill>
                  <a:srgbClr val="000000"/>
                </a:solidFill>
                <a:latin typeface="Noto Sans Symbols"/>
                <a:ea typeface="Noto Sans Symbols"/>
                <a:cs typeface="Noto Sans Symbols"/>
                <a:sym typeface="Noto Sans Symbols"/>
              </a:rPr>
              <a:t>🡪</a:t>
            </a:r>
            <a:r>
              <a:rPr lang="en-US" sz="1800" b="0" i="0" u="none">
                <a:solidFill>
                  <a:srgbClr val="000000"/>
                </a:solidFill>
                <a:latin typeface="Arial"/>
                <a:ea typeface="Arial"/>
                <a:cs typeface="Arial"/>
                <a:sym typeface="Arial"/>
              </a:rPr>
              <a:t> Ready/Suspend) transition. </a:t>
            </a:r>
            <a:endParaRPr/>
          </a:p>
          <a:p>
            <a:pPr marL="300037" marR="0" lvl="0" indent="-300037" algn="just" rtl="0">
              <a:lnSpc>
                <a:spcPct val="100000"/>
              </a:lnSpc>
              <a:spcBef>
                <a:spcPts val="400"/>
              </a:spcBef>
              <a:spcAft>
                <a:spcPts val="0"/>
              </a:spcAft>
              <a:buClr>
                <a:srgbClr val="000000"/>
              </a:buClr>
              <a:buSzPts val="1800"/>
              <a:buFont typeface="Times New Roman"/>
              <a:buChar char="•"/>
            </a:pPr>
            <a:r>
              <a:rPr lang="en-US" sz="1800" b="1" i="1" u="none">
                <a:solidFill>
                  <a:srgbClr val="000000"/>
                </a:solidFill>
                <a:latin typeface="Arial"/>
                <a:ea typeface="Arial"/>
                <a:cs typeface="Arial"/>
                <a:sym typeface="Arial"/>
              </a:rPr>
              <a:t>Blocked/Suspend </a:t>
            </a:r>
            <a:r>
              <a:rPr lang="en-US" sz="1800" b="1" i="1" u="none">
                <a:solidFill>
                  <a:srgbClr val="000000"/>
                </a:solidFill>
                <a:latin typeface="Noto Sans Symbols"/>
                <a:ea typeface="Noto Sans Symbols"/>
                <a:cs typeface="Noto Sans Symbols"/>
                <a:sym typeface="Noto Sans Symbols"/>
              </a:rPr>
              <a:t>🡪</a:t>
            </a:r>
            <a:r>
              <a:rPr lang="en-US" sz="1800" b="1" i="1" u="none">
                <a:solidFill>
                  <a:srgbClr val="000000"/>
                </a:solidFill>
                <a:latin typeface="Arial"/>
                <a:ea typeface="Arial"/>
                <a:cs typeface="Arial"/>
                <a:sym typeface="Arial"/>
              </a:rPr>
              <a:t> Blocked: </a:t>
            </a:r>
            <a:r>
              <a:rPr lang="en-US" sz="1800" b="0" i="0" u="none">
                <a:solidFill>
                  <a:srgbClr val="000000"/>
                </a:solidFill>
                <a:latin typeface="Arial"/>
                <a:ea typeface="Arial"/>
                <a:cs typeface="Arial"/>
                <a:sym typeface="Arial"/>
              </a:rPr>
              <a:t>Inclusion of this transition may seem to be poor design. After all, if a process is not ready to execute and is not already in main memory, what is the point of bringing it in? But consider the following scenario:</a:t>
            </a:r>
            <a:endParaRPr/>
          </a:p>
          <a:p>
            <a:pPr marL="700087" marR="0" lvl="1" indent="-242887" algn="just" rtl="0">
              <a:lnSpc>
                <a:spcPct val="100000"/>
              </a:lnSpc>
              <a:spcBef>
                <a:spcPts val="4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 A process terminates, freeing up some main memory.</a:t>
            </a:r>
            <a:endParaRPr/>
          </a:p>
          <a:p>
            <a:pPr marL="700087" marR="0" lvl="1" indent="-242887" algn="just" rtl="0">
              <a:lnSpc>
                <a:spcPct val="100000"/>
              </a:lnSpc>
              <a:spcBef>
                <a:spcPts val="4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 There is a process in the (Blocked/Suspend) queue with a higher priority than any of the processes in the (Ready/Suspend) queue and </a:t>
            </a:r>
            <a:endParaRPr/>
          </a:p>
          <a:p>
            <a:pPr marL="700087" marR="0" lvl="1" indent="-242887" algn="just" rtl="0">
              <a:lnSpc>
                <a:spcPct val="100000"/>
              </a:lnSpc>
              <a:spcBef>
                <a:spcPts val="4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 the OS has reason to believe that the blocking event for that process will occur soon. </a:t>
            </a:r>
            <a:endParaRPr/>
          </a:p>
          <a:p>
            <a:pPr marL="700087" marR="0" lvl="1" indent="-242887" algn="just" rtl="0">
              <a:lnSpc>
                <a:spcPct val="100000"/>
              </a:lnSpc>
              <a:spcBef>
                <a:spcPts val="4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 Under these circumstances, it would seem reasonable to bring a blocked process into main memory in preference to a ready process.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9"/>
        <p:cNvGrpSpPr/>
        <p:nvPr/>
      </p:nvGrpSpPr>
      <p:grpSpPr>
        <a:xfrm>
          <a:off x="0" y="0"/>
          <a:ext cx="0" cy="0"/>
          <a:chOff x="0" y="0"/>
          <a:chExt cx="0" cy="0"/>
        </a:xfrm>
      </p:grpSpPr>
      <p:sp>
        <p:nvSpPr>
          <p:cNvPr id="90" name="Google Shape;90;p6"/>
          <p:cNvSpPr txBox="1"/>
          <p:nvPr/>
        </p:nvSpPr>
        <p:spPr>
          <a:xfrm>
            <a:off x="487362" y="336550"/>
            <a:ext cx="822801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Requirements of an Operating System</a:t>
            </a:r>
            <a:endParaRPr/>
          </a:p>
        </p:txBody>
      </p:sp>
      <p:sp>
        <p:nvSpPr>
          <p:cNvPr id="91" name="Google Shape;91;p6"/>
          <p:cNvSpPr txBox="1"/>
          <p:nvPr/>
        </p:nvSpPr>
        <p:spPr>
          <a:xfrm>
            <a:off x="915987" y="990600"/>
            <a:ext cx="8228012" cy="5341937"/>
          </a:xfrm>
          <a:prstGeom prst="rect">
            <a:avLst/>
          </a:prstGeom>
          <a:noFill/>
          <a:ln>
            <a:noFill/>
          </a:ln>
        </p:spPr>
        <p:txBody>
          <a:bodyPr spcFirstLastPara="1" wrap="square" lIns="90000" tIns="46800" rIns="90000" bIns="46800" anchor="t" anchorCtr="0">
            <a:noAutofit/>
          </a:bodyPr>
          <a:lstStyle/>
          <a:p>
            <a:pPr marL="300037" marR="0" lvl="0" indent="-300037" algn="l" rtl="0">
              <a:lnSpc>
                <a:spcPct val="100000"/>
              </a:lnSpc>
              <a:spcBef>
                <a:spcPts val="0"/>
              </a:spcBef>
              <a:spcAft>
                <a:spcPts val="0"/>
              </a:spcAft>
              <a:buClr>
                <a:srgbClr val="000000"/>
              </a:buClr>
              <a:buSzPts val="1800"/>
              <a:buFont typeface="Noto Sans Symbols"/>
              <a:buChar char="⮚"/>
            </a:pPr>
            <a:r>
              <a:rPr lang="en-US" sz="1800" b="0" i="1" u="none">
                <a:solidFill>
                  <a:srgbClr val="000000"/>
                </a:solidFill>
                <a:latin typeface="Arial"/>
                <a:ea typeface="Arial"/>
                <a:cs typeface="Arial"/>
                <a:sym typeface="Arial"/>
              </a:rPr>
              <a:t>Fundamental Task: Process Management</a:t>
            </a:r>
            <a:endParaRPr/>
          </a:p>
          <a:p>
            <a:pPr marL="300037" marR="0" lvl="0" indent="-300037" algn="l" rtl="0">
              <a:lnSpc>
                <a:spcPct val="100000"/>
              </a:lnSpc>
              <a:spcBef>
                <a:spcPts val="40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The Operating System must</a:t>
            </a:r>
            <a:endParaRPr/>
          </a:p>
          <a:p>
            <a:pPr marL="700087" marR="0" lvl="1" indent="-242887" algn="l" rtl="0">
              <a:lnSpc>
                <a:spcPct val="100000"/>
              </a:lnSpc>
              <a:spcBef>
                <a:spcPts val="4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Interleave the execution of multiple processes</a:t>
            </a:r>
            <a:endParaRPr/>
          </a:p>
          <a:p>
            <a:pPr marL="700087" marR="0" lvl="1" indent="-242887" algn="l" rtl="0">
              <a:lnSpc>
                <a:spcPct val="100000"/>
              </a:lnSpc>
              <a:spcBef>
                <a:spcPts val="4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Allocate resources to processes, and protect the resources of each process from other processes, </a:t>
            </a:r>
            <a:endParaRPr/>
          </a:p>
          <a:p>
            <a:pPr marL="700087" marR="0" lvl="1" indent="-242887" algn="l" rtl="0">
              <a:lnSpc>
                <a:spcPct val="100000"/>
              </a:lnSpc>
              <a:spcBef>
                <a:spcPts val="4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Enable processes to share and exchange information, </a:t>
            </a:r>
            <a:endParaRPr/>
          </a:p>
          <a:p>
            <a:pPr marL="700087" marR="0" lvl="1" indent="-242887" algn="l" rtl="0">
              <a:lnSpc>
                <a:spcPct val="100000"/>
              </a:lnSpc>
              <a:spcBef>
                <a:spcPts val="4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Enable synchronization among processes.</a:t>
            </a:r>
            <a:endParaRPr/>
          </a:p>
          <a:p>
            <a:pPr marL="700087" marR="0" lvl="1" indent="-242887" algn="l" rtl="0">
              <a:lnSpc>
                <a:spcPct val="100000"/>
              </a:lnSpc>
              <a:spcBef>
                <a:spcPts val="400"/>
              </a:spcBef>
              <a:spcAft>
                <a:spcPts val="0"/>
              </a:spcAft>
              <a:buClr>
                <a:srgbClr val="FFFFFF"/>
              </a:buClr>
              <a:buSzPts val="1800"/>
              <a:buFont typeface="Verdana"/>
              <a:buNone/>
            </a:pPr>
            <a:endParaRPr sz="1800" b="0" i="0" u="none" strike="noStrike" cap="none">
              <a:solidFill>
                <a:srgbClr val="000000"/>
              </a:solidFill>
              <a:latin typeface="Arial"/>
              <a:ea typeface="Arial"/>
              <a:cs typeface="Arial"/>
              <a:sym typeface="Arial"/>
            </a:endParaRPr>
          </a:p>
          <a:p>
            <a:pPr marL="700087" marR="0" lvl="1" indent="-242887" algn="l" rtl="0">
              <a:lnSpc>
                <a:spcPct val="100000"/>
              </a:lnSpc>
              <a:spcBef>
                <a:spcPts val="40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The OS Manages  Execution of Applications</a:t>
            </a:r>
            <a:endParaRPr/>
          </a:p>
          <a:p>
            <a:pPr marL="700087" marR="0" lvl="1" indent="-242887" algn="l" rtl="0">
              <a:lnSpc>
                <a:spcPct val="100000"/>
              </a:lnSpc>
              <a:spcBef>
                <a:spcPts val="4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Resources are made available to multiple applications</a:t>
            </a:r>
            <a:endParaRPr/>
          </a:p>
          <a:p>
            <a:pPr marL="700087" marR="0" lvl="1" indent="-242887" algn="l" rtl="0">
              <a:lnSpc>
                <a:spcPct val="100000"/>
              </a:lnSpc>
              <a:spcBef>
                <a:spcPts val="4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The processor is switched among multiple application</a:t>
            </a:r>
            <a:endParaRPr/>
          </a:p>
          <a:p>
            <a:pPr marL="700087" marR="0" lvl="1" indent="-242887" algn="l" rtl="0">
              <a:lnSpc>
                <a:spcPct val="100000"/>
              </a:lnSpc>
              <a:spcBef>
                <a:spcPts val="4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The processor and I/O devices can be used efficiently</a:t>
            </a:r>
            <a:endParaRPr/>
          </a:p>
          <a:p>
            <a:pPr marL="700087" marR="0" lvl="1" indent="-242887" algn="l" rtl="0">
              <a:lnSpc>
                <a:spcPct val="100000"/>
              </a:lnSpc>
              <a:spcBef>
                <a:spcPts val="400"/>
              </a:spcBef>
              <a:spcAft>
                <a:spcPts val="0"/>
              </a:spcAft>
              <a:buClr>
                <a:srgbClr val="FFFFFF"/>
              </a:buClr>
              <a:buSzPts val="1800"/>
              <a:buFont typeface="Verdana"/>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10"/>
        <p:cNvGrpSpPr/>
        <p:nvPr/>
      </p:nvGrpSpPr>
      <p:grpSpPr>
        <a:xfrm>
          <a:off x="0" y="0"/>
          <a:ext cx="0" cy="0"/>
          <a:chOff x="0" y="0"/>
          <a:chExt cx="0" cy="0"/>
        </a:xfrm>
      </p:grpSpPr>
      <p:sp>
        <p:nvSpPr>
          <p:cNvPr id="511" name="Google Shape;511;p42"/>
          <p:cNvSpPr txBox="1"/>
          <p:nvPr/>
        </p:nvSpPr>
        <p:spPr>
          <a:xfrm>
            <a:off x="487362" y="336550"/>
            <a:ext cx="822801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State Transitions: </a:t>
            </a:r>
            <a:endParaRPr/>
          </a:p>
        </p:txBody>
      </p:sp>
      <p:sp>
        <p:nvSpPr>
          <p:cNvPr id="512" name="Google Shape;512;p42"/>
          <p:cNvSpPr txBox="1"/>
          <p:nvPr/>
        </p:nvSpPr>
        <p:spPr>
          <a:xfrm>
            <a:off x="914400" y="1219200"/>
            <a:ext cx="7772400" cy="4419600"/>
          </a:xfrm>
          <a:prstGeom prst="rect">
            <a:avLst/>
          </a:prstGeom>
          <a:noFill/>
          <a:ln>
            <a:noFill/>
          </a:ln>
        </p:spPr>
        <p:txBody>
          <a:bodyPr spcFirstLastPara="1" wrap="square" lIns="90000" tIns="46800" rIns="90000" bIns="46800" anchor="t" anchorCtr="0">
            <a:noAutofit/>
          </a:bodyPr>
          <a:lstStyle/>
          <a:p>
            <a:pPr marL="300037" marR="0" lvl="0" indent="-300037" algn="just" rtl="0">
              <a:lnSpc>
                <a:spcPct val="100000"/>
              </a:lnSpc>
              <a:spcBef>
                <a:spcPts val="0"/>
              </a:spcBef>
              <a:spcAft>
                <a:spcPts val="0"/>
              </a:spcAft>
              <a:buClr>
                <a:srgbClr val="000000"/>
              </a:buClr>
              <a:buSzPts val="1800"/>
              <a:buFont typeface="Times New Roman"/>
              <a:buChar char="•"/>
            </a:pPr>
            <a:r>
              <a:rPr lang="en-US" sz="1800" b="1" i="1" u="none">
                <a:solidFill>
                  <a:srgbClr val="000000"/>
                </a:solidFill>
                <a:latin typeface="Arial"/>
                <a:ea typeface="Arial"/>
                <a:cs typeface="Arial"/>
                <a:sym typeface="Arial"/>
              </a:rPr>
              <a:t>Running  </a:t>
            </a:r>
            <a:r>
              <a:rPr lang="en-US" sz="1800" b="1" i="1" u="none">
                <a:solidFill>
                  <a:srgbClr val="000000"/>
                </a:solidFill>
                <a:latin typeface="Noto Sans Symbols"/>
                <a:ea typeface="Noto Sans Symbols"/>
                <a:cs typeface="Noto Sans Symbols"/>
                <a:sym typeface="Noto Sans Symbols"/>
              </a:rPr>
              <a:t>🡪</a:t>
            </a:r>
            <a:r>
              <a:rPr lang="en-US" sz="1800" b="1" i="1" u="none">
                <a:solidFill>
                  <a:srgbClr val="000000"/>
                </a:solidFill>
                <a:latin typeface="Arial"/>
                <a:ea typeface="Arial"/>
                <a:cs typeface="Arial"/>
                <a:sym typeface="Arial"/>
              </a:rPr>
              <a:t>  Ready/Suspend:</a:t>
            </a:r>
            <a:r>
              <a:rPr lang="en-US" sz="1800" b="1" i="0" u="none">
                <a:solidFill>
                  <a:srgbClr val="000000"/>
                </a:solidFill>
                <a:latin typeface="Arial"/>
                <a:ea typeface="Arial"/>
                <a:cs typeface="Arial"/>
                <a:sym typeface="Arial"/>
              </a:rPr>
              <a:t> </a:t>
            </a:r>
            <a:r>
              <a:rPr lang="en-US" sz="1800" b="0" i="0" u="none">
                <a:solidFill>
                  <a:srgbClr val="000000"/>
                </a:solidFill>
                <a:latin typeface="Arial"/>
                <a:ea typeface="Arial"/>
                <a:cs typeface="Arial"/>
                <a:sym typeface="Arial"/>
              </a:rPr>
              <a:t>Normally, a running process is moved to the Ready state when its time allocation expires. If, however, the OS is pre-empting the process because a higher-priority process on the Blocked/Suspend queue has just become unblocked, the OS could move the running process directly to the (Ready/Suspend) queue and free some main memory.</a:t>
            </a:r>
            <a:endParaRPr/>
          </a:p>
          <a:p>
            <a:pPr marL="300037" marR="0" lvl="0" indent="-300037" algn="just" rtl="0">
              <a:lnSpc>
                <a:spcPct val="100000"/>
              </a:lnSpc>
              <a:spcBef>
                <a:spcPts val="400"/>
              </a:spcBef>
              <a:spcAft>
                <a:spcPts val="0"/>
              </a:spcAft>
              <a:buClr>
                <a:srgbClr val="000000"/>
              </a:buClr>
              <a:buSzPts val="1800"/>
              <a:buFont typeface="Times New Roman"/>
              <a:buChar char="•"/>
            </a:pPr>
            <a:r>
              <a:rPr lang="en-US" sz="1800" b="1" i="1" u="none">
                <a:solidFill>
                  <a:srgbClr val="000000"/>
                </a:solidFill>
                <a:latin typeface="Arial"/>
                <a:ea typeface="Arial"/>
                <a:cs typeface="Arial"/>
                <a:sym typeface="Arial"/>
              </a:rPr>
              <a:t>Any State </a:t>
            </a:r>
            <a:r>
              <a:rPr lang="en-US" sz="1800" b="1" i="1" u="none">
                <a:solidFill>
                  <a:srgbClr val="000000"/>
                </a:solidFill>
                <a:latin typeface="Noto Sans Symbols"/>
                <a:ea typeface="Noto Sans Symbols"/>
                <a:cs typeface="Noto Sans Symbols"/>
                <a:sym typeface="Noto Sans Symbols"/>
              </a:rPr>
              <a:t>🡪</a:t>
            </a:r>
            <a:r>
              <a:rPr lang="en-US" sz="1800" b="1" i="1" u="none">
                <a:solidFill>
                  <a:srgbClr val="000000"/>
                </a:solidFill>
                <a:latin typeface="Arial"/>
                <a:ea typeface="Arial"/>
                <a:cs typeface="Arial"/>
                <a:sym typeface="Arial"/>
              </a:rPr>
              <a:t> Exit:</a:t>
            </a:r>
            <a:r>
              <a:rPr lang="en-US" sz="1800" b="1" i="0" u="none">
                <a:solidFill>
                  <a:srgbClr val="000000"/>
                </a:solidFill>
                <a:latin typeface="Arial"/>
                <a:ea typeface="Arial"/>
                <a:cs typeface="Arial"/>
                <a:sym typeface="Arial"/>
              </a:rPr>
              <a:t> </a:t>
            </a:r>
            <a:r>
              <a:rPr lang="en-US" sz="1800" b="0" i="0" u="none">
                <a:solidFill>
                  <a:srgbClr val="000000"/>
                </a:solidFill>
                <a:latin typeface="Arial"/>
                <a:ea typeface="Arial"/>
                <a:cs typeface="Arial"/>
                <a:sym typeface="Arial"/>
              </a:rPr>
              <a:t>Typically, a process terminates while it is running, either because it has completed or because of some fatal fault condition. However, in some operating systems, a process may be terminated by the process that created it or when the parent process is itself terminated. If this is allowed, then a process in any state can be moved to the Exit state.</a:t>
            </a:r>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0"/>
        <p:cNvGrpSpPr/>
        <p:nvPr/>
      </p:nvGrpSpPr>
      <p:grpSpPr>
        <a:xfrm>
          <a:off x="0" y="0"/>
          <a:ext cx="0" cy="0"/>
          <a:chOff x="0" y="0"/>
          <a:chExt cx="0" cy="0"/>
        </a:xfrm>
      </p:grpSpPr>
      <p:sp>
        <p:nvSpPr>
          <p:cNvPr id="521" name="Google Shape;521;p43"/>
          <p:cNvSpPr txBox="1"/>
          <p:nvPr/>
        </p:nvSpPr>
        <p:spPr>
          <a:xfrm>
            <a:off x="487362" y="336550"/>
            <a:ext cx="822801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Characteristics of Suspended process</a:t>
            </a:r>
            <a:endParaRPr/>
          </a:p>
        </p:txBody>
      </p:sp>
      <p:sp>
        <p:nvSpPr>
          <p:cNvPr id="522" name="Google Shape;522;p43"/>
          <p:cNvSpPr txBox="1"/>
          <p:nvPr/>
        </p:nvSpPr>
        <p:spPr>
          <a:xfrm>
            <a:off x="762000" y="1143000"/>
            <a:ext cx="7772400" cy="3194050"/>
          </a:xfrm>
          <a:prstGeom prst="rect">
            <a:avLst/>
          </a:prstGeom>
          <a:noFill/>
          <a:ln>
            <a:noFill/>
          </a:ln>
        </p:spPr>
        <p:txBody>
          <a:bodyPr spcFirstLastPara="1" wrap="square" lIns="90000" tIns="46800" rIns="90000" bIns="46800" anchor="t" anchorCtr="0">
            <a:noAutofit/>
          </a:bodyPr>
          <a:lstStyle/>
          <a:p>
            <a:pPr marL="300037" marR="0" lvl="0" indent="-300037" algn="just" rtl="0">
              <a:lnSpc>
                <a:spcPct val="10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The process in not immediately available for execution</a:t>
            </a:r>
            <a:endParaRPr/>
          </a:p>
          <a:p>
            <a:pPr marL="300037" marR="0" lvl="0" indent="-300037" algn="just" rtl="0">
              <a:lnSpc>
                <a:spcPct val="100000"/>
              </a:lnSpc>
              <a:spcBef>
                <a:spcPts val="4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The process may or may not be waiting on an event.</a:t>
            </a:r>
            <a:endParaRPr/>
          </a:p>
          <a:p>
            <a:pPr marL="300037" marR="0" lvl="0" indent="-300037" algn="just" rtl="0">
              <a:lnSpc>
                <a:spcPct val="100000"/>
              </a:lnSpc>
              <a:spcBef>
                <a:spcPts val="4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The process was placed in a suspended state by an agent: either itself, a parent process or OS ,for preventing its execution.</a:t>
            </a:r>
            <a:endParaRPr/>
          </a:p>
          <a:p>
            <a:pPr marL="300037" marR="0" lvl="0" indent="-300037" algn="just" rtl="0">
              <a:lnSpc>
                <a:spcPct val="100000"/>
              </a:lnSpc>
              <a:spcBef>
                <a:spcPts val="4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The process may not be removed from this state until the agent explicitly orders the removal.</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0"/>
        <p:cNvGrpSpPr/>
        <p:nvPr/>
      </p:nvGrpSpPr>
      <p:grpSpPr>
        <a:xfrm>
          <a:off x="0" y="0"/>
          <a:ext cx="0" cy="0"/>
          <a:chOff x="0" y="0"/>
          <a:chExt cx="0" cy="0"/>
        </a:xfrm>
      </p:grpSpPr>
      <p:sp>
        <p:nvSpPr>
          <p:cNvPr id="531" name="Google Shape;531;p44"/>
          <p:cNvSpPr txBox="1"/>
          <p:nvPr/>
        </p:nvSpPr>
        <p:spPr>
          <a:xfrm>
            <a:off x="487362" y="336550"/>
            <a:ext cx="8213725" cy="55403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Reasons for Process Suspension</a:t>
            </a:r>
            <a:endParaRPr/>
          </a:p>
        </p:txBody>
      </p:sp>
      <p:graphicFrame>
        <p:nvGraphicFramePr>
          <p:cNvPr id="532" name="Google Shape;532;p44"/>
          <p:cNvGraphicFramePr/>
          <p:nvPr/>
        </p:nvGraphicFramePr>
        <p:xfrm>
          <a:off x="457200" y="1600200"/>
          <a:ext cx="8232775" cy="5069103"/>
        </p:xfrm>
        <a:graphic>
          <a:graphicData uri="http://schemas.openxmlformats.org/drawingml/2006/table">
            <a:tbl>
              <a:tblPr>
                <a:noFill/>
                <a:tableStyleId>{9B00CCCB-9F2B-4879-973E-33B6B2F37333}</a:tableStyleId>
              </a:tblPr>
              <a:tblGrid>
                <a:gridCol w="2819400">
                  <a:extLst>
                    <a:ext uri="{9D8B030D-6E8A-4147-A177-3AD203B41FA5}">
                      <a16:colId xmlns:a16="http://schemas.microsoft.com/office/drawing/2014/main" val="20000"/>
                    </a:ext>
                  </a:extLst>
                </a:gridCol>
                <a:gridCol w="5413375">
                  <a:extLst>
                    <a:ext uri="{9D8B030D-6E8A-4147-A177-3AD203B41FA5}">
                      <a16:colId xmlns:a16="http://schemas.microsoft.com/office/drawing/2014/main" val="20001"/>
                    </a:ext>
                  </a:extLst>
                </a:gridCol>
              </a:tblGrid>
              <a:tr h="563550">
                <a:tc>
                  <a:txBody>
                    <a:bodyPr/>
                    <a:lstStyle/>
                    <a:p>
                      <a:pPr marL="0" marR="0" lvl="0" indent="0" algn="l" rtl="0">
                        <a:lnSpc>
                          <a:spcPct val="51000"/>
                        </a:lnSpc>
                        <a:spcBef>
                          <a:spcPts val="0"/>
                        </a:spcBef>
                        <a:spcAft>
                          <a:spcPts val="0"/>
                        </a:spcAft>
                        <a:buClr>
                          <a:srgbClr val="FFFFFF"/>
                        </a:buClr>
                        <a:buSzPts val="1800"/>
                        <a:buFont typeface="Arial"/>
                        <a:buNone/>
                      </a:pPr>
                      <a:r>
                        <a:rPr lang="en-US" sz="1800" b="1" i="0" u="none" strike="noStrike" cap="none">
                          <a:solidFill>
                            <a:srgbClr val="FFFFFF"/>
                          </a:solidFill>
                          <a:latin typeface="Arial"/>
                          <a:ea typeface="Arial"/>
                          <a:cs typeface="Arial"/>
                          <a:sym typeface="Arial"/>
                        </a:rPr>
                        <a:t>Reason</a:t>
                      </a:r>
                      <a:endParaRPr/>
                    </a:p>
                  </a:txBody>
                  <a:tcPr marL="90000" marR="90000" marT="450425" marB="46800">
                    <a:solidFill>
                      <a:srgbClr val="00CC99"/>
                    </a:solidFill>
                  </a:tcPr>
                </a:tc>
                <a:tc>
                  <a:txBody>
                    <a:bodyPr/>
                    <a:lstStyle/>
                    <a:p>
                      <a:pPr marL="0" marR="0" lvl="0" indent="0" algn="l" rtl="0">
                        <a:lnSpc>
                          <a:spcPct val="51000"/>
                        </a:lnSpc>
                        <a:spcBef>
                          <a:spcPts val="0"/>
                        </a:spcBef>
                        <a:spcAft>
                          <a:spcPts val="0"/>
                        </a:spcAft>
                        <a:buClr>
                          <a:srgbClr val="FFFFFF"/>
                        </a:buClr>
                        <a:buSzPts val="1800"/>
                        <a:buFont typeface="Arial"/>
                        <a:buNone/>
                      </a:pPr>
                      <a:r>
                        <a:rPr lang="en-US" sz="1800" b="1" i="0" u="none" strike="noStrike" cap="none">
                          <a:solidFill>
                            <a:srgbClr val="FFFFFF"/>
                          </a:solidFill>
                          <a:latin typeface="Arial"/>
                          <a:ea typeface="Arial"/>
                          <a:cs typeface="Arial"/>
                          <a:sym typeface="Arial"/>
                        </a:rPr>
                        <a:t>Comment</a:t>
                      </a:r>
                      <a:endParaRPr/>
                    </a:p>
                  </a:txBody>
                  <a:tcPr marL="90000" marR="90000" marT="450425" marB="46800">
                    <a:solidFill>
                      <a:srgbClr val="00CC99"/>
                    </a:solidFill>
                  </a:tcPr>
                </a:tc>
                <a:extLst>
                  <a:ext uri="{0D108BD9-81ED-4DB2-BD59-A6C34878D82A}">
                    <a16:rowId xmlns:a16="http://schemas.microsoft.com/office/drawing/2014/main" val="10000"/>
                  </a:ext>
                </a:extLst>
              </a:tr>
              <a:tr h="741350">
                <a:tc>
                  <a:txBody>
                    <a:bodyPr/>
                    <a:lstStyle/>
                    <a:p>
                      <a:pPr marL="0" marR="0" lvl="0" indent="0" algn="l" rtl="0">
                        <a:lnSpc>
                          <a:spcPct val="51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Swapping</a:t>
                      </a:r>
                      <a:endParaRPr/>
                    </a:p>
                  </a:txBody>
                  <a:tcPr marL="90000" marR="90000" marT="495250" marB="46800">
                    <a:solidFill>
                      <a:srgbClr val="CBECDE"/>
                    </a:solidFill>
                  </a:tcPr>
                </a:tc>
                <a:tc>
                  <a:txBody>
                    <a:bodyPr/>
                    <a:lstStyle/>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The OS needs to release sufficient main memory to bring in a process that is ready to execute.</a:t>
                      </a:r>
                      <a:endParaRPr/>
                    </a:p>
                  </a:txBody>
                  <a:tcPr marL="90000" marR="90000" marT="450425" marB="46800">
                    <a:solidFill>
                      <a:srgbClr val="CBECDE"/>
                    </a:solidFill>
                  </a:tcPr>
                </a:tc>
                <a:extLst>
                  <a:ext uri="{0D108BD9-81ED-4DB2-BD59-A6C34878D82A}">
                    <a16:rowId xmlns:a16="http://schemas.microsoft.com/office/drawing/2014/main" val="10001"/>
                  </a:ext>
                </a:extLst>
              </a:tr>
              <a:tr h="615950">
                <a:tc>
                  <a:txBody>
                    <a:bodyPr/>
                    <a:lstStyle/>
                    <a:p>
                      <a:pPr marL="0" marR="0" lvl="0" indent="0" algn="l" rtl="0">
                        <a:lnSpc>
                          <a:spcPct val="51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Other OS Reason</a:t>
                      </a:r>
                      <a:endParaRPr/>
                    </a:p>
                  </a:txBody>
                  <a:tcPr marL="90000" marR="90000" marT="495250" marB="46800">
                    <a:solidFill>
                      <a:srgbClr val="E7F6EF"/>
                    </a:solidFill>
                  </a:tcPr>
                </a:tc>
                <a:tc>
                  <a:txBody>
                    <a:bodyPr/>
                    <a:lstStyle/>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OS suspects process of causing a problem.</a:t>
                      </a:r>
                      <a:endParaRPr/>
                    </a:p>
                  </a:txBody>
                  <a:tcPr marL="90000" marR="90000" marT="450425" marB="46800">
                    <a:solidFill>
                      <a:srgbClr val="E7F6EF"/>
                    </a:solidFill>
                  </a:tcPr>
                </a:tc>
                <a:extLst>
                  <a:ext uri="{0D108BD9-81ED-4DB2-BD59-A6C34878D82A}">
                    <a16:rowId xmlns:a16="http://schemas.microsoft.com/office/drawing/2014/main" val="10002"/>
                  </a:ext>
                </a:extLst>
              </a:tr>
              <a:tr h="814375">
                <a:tc>
                  <a:txBody>
                    <a:bodyPr/>
                    <a:lstStyle/>
                    <a:p>
                      <a:pPr marL="0" marR="0" lvl="0" indent="0" algn="l" rtl="0">
                        <a:lnSpc>
                          <a:spcPct val="51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Interactive User Request</a:t>
                      </a:r>
                      <a:endParaRPr/>
                    </a:p>
                  </a:txBody>
                  <a:tcPr marL="90000" marR="90000" marT="495250" marB="46800">
                    <a:solidFill>
                      <a:srgbClr val="CBECDE"/>
                    </a:solidFill>
                  </a:tcPr>
                </a:tc>
                <a:tc>
                  <a:txBody>
                    <a:bodyPr/>
                    <a:lstStyle/>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e.g. debugging or in connection with the use of a resource.</a:t>
                      </a:r>
                      <a:endParaRPr/>
                    </a:p>
                  </a:txBody>
                  <a:tcPr marL="90000" marR="90000" marT="450425" marB="46800">
                    <a:solidFill>
                      <a:srgbClr val="CBECDE"/>
                    </a:solidFill>
                  </a:tcPr>
                </a:tc>
                <a:extLst>
                  <a:ext uri="{0D108BD9-81ED-4DB2-BD59-A6C34878D82A}">
                    <a16:rowId xmlns:a16="http://schemas.microsoft.com/office/drawing/2014/main" val="10003"/>
                  </a:ext>
                </a:extLst>
              </a:tr>
              <a:tr h="920750">
                <a:tc>
                  <a:txBody>
                    <a:bodyPr/>
                    <a:lstStyle/>
                    <a:p>
                      <a:pPr marL="0" marR="0" lvl="0" indent="0" algn="l" rtl="0">
                        <a:lnSpc>
                          <a:spcPct val="51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Timing</a:t>
                      </a:r>
                      <a:endParaRPr/>
                    </a:p>
                  </a:txBody>
                  <a:tcPr marL="90000" marR="90000" marT="495250" marB="46800">
                    <a:solidFill>
                      <a:srgbClr val="E7F6EF"/>
                    </a:solidFill>
                  </a:tcPr>
                </a:tc>
                <a:tc>
                  <a:txBody>
                    <a:bodyPr/>
                    <a:lstStyle/>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 process may be executed periodically (e.g. an accounting or system monitoring process) and may be suspended while waiting for the next time.</a:t>
                      </a:r>
                      <a:endParaRPr/>
                    </a:p>
                  </a:txBody>
                  <a:tcPr marL="90000" marR="90000" marT="450425" marB="46800">
                    <a:solidFill>
                      <a:srgbClr val="E7F6EF"/>
                    </a:solidFill>
                  </a:tcPr>
                </a:tc>
                <a:extLst>
                  <a:ext uri="{0D108BD9-81ED-4DB2-BD59-A6C34878D82A}">
                    <a16:rowId xmlns:a16="http://schemas.microsoft.com/office/drawing/2014/main" val="10004"/>
                  </a:ext>
                </a:extLst>
              </a:tr>
              <a:tr h="1098550">
                <a:tc>
                  <a:txBody>
                    <a:bodyPr/>
                    <a:lstStyle/>
                    <a:p>
                      <a:pPr marL="0" marR="0" lvl="0" indent="0" algn="l" rtl="0">
                        <a:lnSpc>
                          <a:spcPct val="51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Parent Process Request</a:t>
                      </a:r>
                      <a:endParaRPr/>
                    </a:p>
                  </a:txBody>
                  <a:tcPr marL="90000" marR="90000" marT="495250" marB="46800">
                    <a:solidFill>
                      <a:srgbClr val="CBECDE"/>
                    </a:solidFill>
                  </a:tcPr>
                </a:tc>
                <a:tc>
                  <a:txBody>
                    <a:bodyPr/>
                    <a:lstStyle/>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 parent process may wish to suspend execution of a descendent to examine or modify the suspended process, or to coordinate the activity of various descendants.</a:t>
                      </a:r>
                      <a:endParaRPr/>
                    </a:p>
                  </a:txBody>
                  <a:tcPr marL="90000" marR="90000" marT="450425" marB="46800">
                    <a:solidFill>
                      <a:srgbClr val="CBECDE"/>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0"/>
        <p:cNvGrpSpPr/>
        <p:nvPr/>
      </p:nvGrpSpPr>
      <p:grpSpPr>
        <a:xfrm>
          <a:off x="0" y="0"/>
          <a:ext cx="0" cy="0"/>
          <a:chOff x="0" y="0"/>
          <a:chExt cx="0" cy="0"/>
        </a:xfrm>
      </p:grpSpPr>
      <p:sp>
        <p:nvSpPr>
          <p:cNvPr id="541" name="Google Shape;541;p45"/>
          <p:cNvSpPr txBox="1"/>
          <p:nvPr/>
        </p:nvSpPr>
        <p:spPr>
          <a:xfrm>
            <a:off x="487362" y="336550"/>
            <a:ext cx="822801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Roadmap</a:t>
            </a:r>
            <a:endParaRPr/>
          </a:p>
        </p:txBody>
      </p:sp>
      <p:sp>
        <p:nvSpPr>
          <p:cNvPr id="542" name="Google Shape;542;p45"/>
          <p:cNvSpPr txBox="1"/>
          <p:nvPr/>
        </p:nvSpPr>
        <p:spPr>
          <a:xfrm>
            <a:off x="485775" y="844550"/>
            <a:ext cx="8228012" cy="5341937"/>
          </a:xfrm>
          <a:prstGeom prst="rect">
            <a:avLst/>
          </a:prstGeom>
          <a:noFill/>
          <a:ln>
            <a:noFill/>
          </a:ln>
        </p:spPr>
        <p:txBody>
          <a:bodyPr spcFirstLastPara="1" wrap="square" lIns="90000" tIns="46800" rIns="90000" bIns="46800" anchor="t" anchorCtr="0">
            <a:noAutofit/>
          </a:bodyPr>
          <a:lstStyle/>
          <a:p>
            <a:pPr marL="742950" marR="0" lvl="1" indent="-242887" algn="l" rtl="0">
              <a:lnSpc>
                <a:spcPct val="100000"/>
              </a:lnSpc>
              <a:spcBef>
                <a:spcPts val="0"/>
              </a:spcBef>
              <a:spcAft>
                <a:spcPts val="0"/>
              </a:spcAft>
              <a:buClr>
                <a:srgbClr val="000000"/>
              </a:buClr>
              <a:buSzPts val="2000"/>
              <a:buFont typeface="Arial"/>
              <a:buNone/>
            </a:pPr>
            <a:r>
              <a:rPr lang="en-US" sz="2000" b="1" i="0" u="sng" strike="noStrike" cap="none">
                <a:solidFill>
                  <a:srgbClr val="000000"/>
                </a:solidFill>
                <a:latin typeface="Arial"/>
                <a:ea typeface="Arial"/>
                <a:cs typeface="Arial"/>
                <a:sym typeface="Arial"/>
              </a:rPr>
              <a:t>Process Concept, Process States, Process Description</a:t>
            </a:r>
            <a:endParaRPr/>
          </a:p>
          <a:p>
            <a:pPr marL="742950" marR="0" lvl="1" indent="-242887" algn="l" rtl="0">
              <a:lnSpc>
                <a:spcPct val="100000"/>
              </a:lnSpc>
              <a:spcBef>
                <a:spcPts val="400"/>
              </a:spcBef>
              <a:spcAft>
                <a:spcPts val="0"/>
              </a:spcAft>
              <a:buClr>
                <a:srgbClr val="FFFFFF"/>
              </a:buClr>
              <a:buSzPts val="2400"/>
              <a:buFont typeface="Verdana"/>
              <a:buNone/>
            </a:pPr>
            <a:endParaRPr sz="2400" b="0" i="0" u="none" strike="noStrike" cap="none">
              <a:solidFill>
                <a:srgbClr val="000000"/>
              </a:solidFill>
              <a:latin typeface="Arial"/>
              <a:ea typeface="Arial"/>
              <a:cs typeface="Arial"/>
              <a:sym typeface="Arial"/>
            </a:endParaRPr>
          </a:p>
          <a:p>
            <a:pPr marL="742950" marR="0" lvl="1" indent="-242887" algn="l" rtl="0">
              <a:lnSpc>
                <a:spcPct val="100000"/>
              </a:lnSpc>
              <a:spcBef>
                <a:spcPts val="400"/>
              </a:spcBef>
              <a:spcAft>
                <a:spcPts val="0"/>
              </a:spcAft>
              <a:buClr>
                <a:srgbClr val="000000"/>
              </a:buClr>
              <a:buSzPts val="2400"/>
              <a:buFont typeface="Noto Sans Symbols"/>
              <a:buChar char="⮚"/>
            </a:pPr>
            <a:r>
              <a:rPr lang="en-US" sz="2400" b="0" i="0" u="none" strike="noStrike" cap="none">
                <a:solidFill>
                  <a:srgbClr val="000000"/>
                </a:solidFill>
                <a:latin typeface="Arial"/>
                <a:ea typeface="Arial"/>
                <a:cs typeface="Arial"/>
                <a:sym typeface="Arial"/>
              </a:rPr>
              <a:t>How are processes represented and controlled by the OS. </a:t>
            </a:r>
            <a:endParaRPr/>
          </a:p>
          <a:p>
            <a:pPr marL="742950" marR="0" lvl="1" indent="-242887" algn="l" rtl="0">
              <a:lnSpc>
                <a:spcPct val="100000"/>
              </a:lnSpc>
              <a:spcBef>
                <a:spcPts val="400"/>
              </a:spcBef>
              <a:spcAft>
                <a:spcPts val="0"/>
              </a:spcAft>
              <a:buClr>
                <a:srgbClr val="000000"/>
              </a:buClr>
              <a:buSzPts val="2400"/>
              <a:buFont typeface="Noto Sans Symbols"/>
              <a:buChar char="⮚"/>
            </a:pPr>
            <a:r>
              <a:rPr lang="en-US" sz="2400" b="0" i="1" u="none" strike="noStrike" cap="none">
                <a:solidFill>
                  <a:srgbClr val="000000"/>
                </a:solidFill>
                <a:latin typeface="Arial"/>
                <a:ea typeface="Arial"/>
                <a:cs typeface="Arial"/>
                <a:sym typeface="Arial"/>
              </a:rPr>
              <a:t>Process states </a:t>
            </a:r>
            <a:r>
              <a:rPr lang="en-US" sz="2400" b="0" i="0" u="none" strike="noStrike" cap="none">
                <a:solidFill>
                  <a:srgbClr val="000000"/>
                </a:solidFill>
                <a:latin typeface="Arial"/>
                <a:ea typeface="Arial"/>
                <a:cs typeface="Arial"/>
                <a:sym typeface="Arial"/>
              </a:rPr>
              <a:t>which characterize the behaviour of processes. </a:t>
            </a:r>
            <a:endParaRPr/>
          </a:p>
          <a:p>
            <a:pPr marL="742950" marR="0" lvl="1" indent="-242887" algn="l" rtl="0">
              <a:lnSpc>
                <a:spcPct val="100000"/>
              </a:lnSpc>
              <a:spcBef>
                <a:spcPts val="400"/>
              </a:spcBef>
              <a:spcAft>
                <a:spcPts val="0"/>
              </a:spcAft>
              <a:buClr>
                <a:srgbClr val="000000"/>
              </a:buClr>
              <a:buSzPts val="2400"/>
              <a:buFont typeface="Noto Sans Symbols"/>
              <a:buChar char="⮚"/>
            </a:pPr>
            <a:r>
              <a:rPr lang="en-US" sz="2400" b="0" i="1" u="none" strike="noStrike" cap="none">
                <a:solidFill>
                  <a:srgbClr val="009973"/>
                </a:solidFill>
                <a:latin typeface="Arial"/>
                <a:ea typeface="Arial"/>
                <a:cs typeface="Arial"/>
                <a:sym typeface="Arial"/>
              </a:rPr>
              <a:t>Data structures </a:t>
            </a:r>
            <a:r>
              <a:rPr lang="en-US" sz="2400" b="0" i="0" u="none" strike="noStrike" cap="none">
                <a:solidFill>
                  <a:srgbClr val="009973"/>
                </a:solidFill>
                <a:latin typeface="Arial"/>
                <a:ea typeface="Arial"/>
                <a:cs typeface="Arial"/>
                <a:sym typeface="Arial"/>
              </a:rPr>
              <a:t>used to manage processes. </a:t>
            </a:r>
            <a:endParaRPr/>
          </a:p>
          <a:p>
            <a:pPr marL="742950" marR="0" lvl="1" indent="-242887" algn="l" rtl="0">
              <a:lnSpc>
                <a:spcPct val="100000"/>
              </a:lnSpc>
              <a:spcBef>
                <a:spcPts val="400"/>
              </a:spcBef>
              <a:spcAft>
                <a:spcPts val="0"/>
              </a:spcAft>
              <a:buClr>
                <a:srgbClr val="000000"/>
              </a:buClr>
              <a:buSzPts val="2400"/>
              <a:buFont typeface="Noto Sans Symbols"/>
              <a:buChar char="⮚"/>
            </a:pPr>
            <a:r>
              <a:rPr lang="en-US" sz="2400" b="0" i="0" u="none" strike="noStrike" cap="none">
                <a:solidFill>
                  <a:srgbClr val="000000"/>
                </a:solidFill>
                <a:latin typeface="Arial"/>
                <a:ea typeface="Arial"/>
                <a:cs typeface="Arial"/>
                <a:sym typeface="Arial"/>
              </a:rPr>
              <a:t>Ways in which the OS uses these data structures to control process execution.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1"/>
        <p:cNvGrpSpPr/>
        <p:nvPr/>
      </p:nvGrpSpPr>
      <p:grpSpPr>
        <a:xfrm>
          <a:off x="0" y="0"/>
          <a:ext cx="0" cy="0"/>
          <a:chOff x="0" y="0"/>
          <a:chExt cx="0" cy="0"/>
        </a:xfrm>
      </p:grpSpPr>
      <p:sp>
        <p:nvSpPr>
          <p:cNvPr id="552" name="Google Shape;552;p46"/>
          <p:cNvSpPr txBox="1"/>
          <p:nvPr/>
        </p:nvSpPr>
        <p:spPr>
          <a:xfrm>
            <a:off x="762000" y="228600"/>
            <a:ext cx="7086600" cy="6858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Description: Processes and Resources</a:t>
            </a:r>
            <a:endParaRPr/>
          </a:p>
        </p:txBody>
      </p:sp>
      <p:pic>
        <p:nvPicPr>
          <p:cNvPr id="553" name="Google Shape;553;p46"/>
          <p:cNvPicPr preferRelativeResize="0"/>
          <p:nvPr/>
        </p:nvPicPr>
        <p:blipFill rotWithShape="1">
          <a:blip r:embed="rId3">
            <a:alphaModFix/>
          </a:blip>
          <a:srcRect/>
          <a:stretch/>
        </p:blipFill>
        <p:spPr>
          <a:xfrm>
            <a:off x="720725" y="2700337"/>
            <a:ext cx="7494587" cy="3243262"/>
          </a:xfrm>
          <a:prstGeom prst="rect">
            <a:avLst/>
          </a:prstGeom>
          <a:noFill/>
          <a:ln>
            <a:noFill/>
          </a:ln>
        </p:spPr>
      </p:pic>
      <p:sp>
        <p:nvSpPr>
          <p:cNvPr id="554" name="Google Shape;554;p46"/>
          <p:cNvSpPr txBox="1"/>
          <p:nvPr/>
        </p:nvSpPr>
        <p:spPr>
          <a:xfrm>
            <a:off x="609600" y="914400"/>
            <a:ext cx="8001000" cy="1922462"/>
          </a:xfrm>
          <a:prstGeom prst="rect">
            <a:avLst/>
          </a:prstGeom>
          <a:noFill/>
          <a:ln>
            <a:noFill/>
          </a:ln>
        </p:spPr>
        <p:txBody>
          <a:bodyPr spcFirstLastPara="1" wrap="square" lIns="90000" tIns="46800" rIns="90000" bIns="46800" anchor="t" anchorCtr="0">
            <a:noAutofit/>
          </a:bodyPr>
          <a:lstStyle/>
          <a:p>
            <a:pPr marL="0" marR="0" lvl="0" indent="-152400" algn="l" rtl="0">
              <a:lnSpc>
                <a:spcPct val="100000"/>
              </a:lnSpc>
              <a:spcBef>
                <a:spcPts val="0"/>
              </a:spcBef>
              <a:spcAft>
                <a:spcPts val="0"/>
              </a:spcAft>
              <a:buClr>
                <a:srgbClr val="000000"/>
              </a:buClr>
              <a:buSzPts val="2400"/>
              <a:buFont typeface="Verdana"/>
              <a:buChar char="•"/>
            </a:pPr>
            <a:r>
              <a:rPr lang="en-US" sz="2400" b="0" i="0" u="none">
                <a:solidFill>
                  <a:srgbClr val="000000"/>
                </a:solidFill>
                <a:latin typeface="Verdana"/>
                <a:ea typeface="Verdana"/>
                <a:cs typeface="Verdana"/>
                <a:sym typeface="Verdana"/>
              </a:rPr>
              <a:t>Operating systems are considered as a manager of the underneath various hardware resources.</a:t>
            </a:r>
            <a:endParaRPr/>
          </a:p>
          <a:p>
            <a:pPr marL="0" marR="0" lvl="0" indent="-152400" algn="l" rtl="0">
              <a:lnSpc>
                <a:spcPct val="100000"/>
              </a:lnSpc>
              <a:spcBef>
                <a:spcPts val="0"/>
              </a:spcBef>
              <a:spcAft>
                <a:spcPts val="0"/>
              </a:spcAft>
              <a:buClr>
                <a:srgbClr val="000000"/>
              </a:buClr>
              <a:buSzPts val="2400"/>
              <a:buFont typeface="Verdana"/>
              <a:buChar char="•"/>
            </a:pPr>
            <a:r>
              <a:rPr lang="en-US" sz="2400" b="0" i="0" u="none">
                <a:solidFill>
                  <a:srgbClr val="000000"/>
                </a:solidFill>
                <a:latin typeface="Verdana"/>
                <a:ea typeface="Verdana"/>
                <a:cs typeface="Verdana"/>
                <a:sym typeface="Verdana"/>
              </a:rPr>
              <a:t>operating system is an entity that manages the use of system resources by processes</a:t>
            </a:r>
            <a:endParaRPr/>
          </a:p>
          <a:p>
            <a:pPr marL="0" marR="0" lvl="0" indent="0" algn="l" rtl="0">
              <a:lnSpc>
                <a:spcPct val="100000"/>
              </a:lnSpc>
              <a:spcBef>
                <a:spcPts val="0"/>
              </a:spcBef>
              <a:spcAft>
                <a:spcPts val="0"/>
              </a:spcAft>
              <a:buNone/>
            </a:pPr>
            <a:endParaRPr sz="2400" b="0" i="0" u="none">
              <a:solidFill>
                <a:srgbClr val="000000"/>
              </a:solidFill>
              <a:latin typeface="Verdana"/>
              <a:ea typeface="Verdana"/>
              <a:cs typeface="Verdana"/>
              <a:sym typeface="Verdana"/>
            </a:endParaRPr>
          </a:p>
        </p:txBody>
      </p:sp>
      <p:sp>
        <p:nvSpPr>
          <p:cNvPr id="555" name="Google Shape;555;p46"/>
          <p:cNvSpPr txBox="1"/>
          <p:nvPr/>
        </p:nvSpPr>
        <p:spPr>
          <a:xfrm>
            <a:off x="5219700" y="5400675"/>
            <a:ext cx="3060700" cy="53975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Waiting for resource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3"/>
        <p:cNvGrpSpPr/>
        <p:nvPr/>
      </p:nvGrpSpPr>
      <p:grpSpPr>
        <a:xfrm>
          <a:off x="0" y="0"/>
          <a:ext cx="0" cy="0"/>
          <a:chOff x="0" y="0"/>
          <a:chExt cx="0" cy="0"/>
        </a:xfrm>
      </p:grpSpPr>
      <p:sp>
        <p:nvSpPr>
          <p:cNvPr id="564" name="Google Shape;564;p47"/>
          <p:cNvSpPr txBox="1"/>
          <p:nvPr/>
        </p:nvSpPr>
        <p:spPr>
          <a:xfrm>
            <a:off x="487362" y="336550"/>
            <a:ext cx="822801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Description: Processes and Resources</a:t>
            </a:r>
            <a:endParaRPr/>
          </a:p>
        </p:txBody>
      </p:sp>
      <p:sp>
        <p:nvSpPr>
          <p:cNvPr id="565" name="Google Shape;565;p47"/>
          <p:cNvSpPr txBox="1"/>
          <p:nvPr/>
        </p:nvSpPr>
        <p:spPr>
          <a:xfrm>
            <a:off x="533400" y="990600"/>
            <a:ext cx="8228012" cy="5341937"/>
          </a:xfrm>
          <a:prstGeom prst="rect">
            <a:avLst/>
          </a:prstGeom>
          <a:noFill/>
          <a:ln>
            <a:noFill/>
          </a:ln>
        </p:spPr>
        <p:txBody>
          <a:bodyPr spcFirstLastPara="1" wrap="square" lIns="90000" tIns="46800" rIns="90000" bIns="46800" anchor="t" anchorCtr="0">
            <a:noAutofit/>
          </a:bodyPr>
          <a:lstStyle/>
          <a:p>
            <a:pPr marL="700087" marR="0" lvl="1" indent="-242887" algn="l" rtl="0">
              <a:lnSpc>
                <a:spcPct val="100000"/>
              </a:lnSpc>
              <a:spcBef>
                <a:spcPts val="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There are a number of processes (P1, . . ., Pn,) that have been created and exist in virtual memory. </a:t>
            </a:r>
            <a:endParaRPr/>
          </a:p>
          <a:p>
            <a:pPr marL="700087" marR="0" lvl="1" indent="-242887" algn="l" rtl="0">
              <a:lnSpc>
                <a:spcPct val="100000"/>
              </a:lnSpc>
              <a:spcBef>
                <a:spcPts val="4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 Each process, during the course of its execution, needs access to certain system resources, including the processor, I/O devices, and main memory.</a:t>
            </a:r>
            <a:endParaRPr/>
          </a:p>
          <a:p>
            <a:pPr marL="700087" marR="0" lvl="1" indent="-242887" algn="l" rtl="0">
              <a:lnSpc>
                <a:spcPct val="100000"/>
              </a:lnSpc>
              <a:spcBef>
                <a:spcPts val="4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 In the figure, process P1 is running; at least part of the process is in main memory, and it has control of two I/O devices. </a:t>
            </a:r>
            <a:endParaRPr/>
          </a:p>
          <a:p>
            <a:pPr marL="700087" marR="0" lvl="1" indent="-242887" algn="l" rtl="0">
              <a:lnSpc>
                <a:spcPct val="100000"/>
              </a:lnSpc>
              <a:spcBef>
                <a:spcPts val="4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 Process P2 is also in main memory but is blocked waiting for an I/O device allocated to P1.</a:t>
            </a:r>
            <a:endParaRPr/>
          </a:p>
          <a:p>
            <a:pPr marL="700087" marR="0" lvl="1" indent="-242887" algn="l" rtl="0">
              <a:lnSpc>
                <a:spcPct val="100000"/>
              </a:lnSpc>
              <a:spcBef>
                <a:spcPts val="4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 Process Pn has been swapped out and is therefore suspended.</a:t>
            </a:r>
            <a:endParaRPr/>
          </a:p>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4"/>
        <p:cNvGrpSpPr/>
        <p:nvPr/>
      </p:nvGrpSpPr>
      <p:grpSpPr>
        <a:xfrm>
          <a:off x="0" y="0"/>
          <a:ext cx="0" cy="0"/>
          <a:chOff x="0" y="0"/>
          <a:chExt cx="0" cy="0"/>
        </a:xfrm>
      </p:grpSpPr>
      <p:sp>
        <p:nvSpPr>
          <p:cNvPr id="575" name="Google Shape;575;p48"/>
          <p:cNvSpPr txBox="1"/>
          <p:nvPr/>
        </p:nvSpPr>
        <p:spPr>
          <a:xfrm>
            <a:off x="487362" y="336550"/>
            <a:ext cx="8229600" cy="8255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Operating system control tables</a:t>
            </a:r>
            <a:br>
              <a:rPr lang="en-US" sz="2400" b="0" i="0" u="none">
                <a:solidFill>
                  <a:srgbClr val="006633"/>
                </a:solidFill>
                <a:latin typeface="Arial"/>
                <a:ea typeface="Arial"/>
                <a:cs typeface="Arial"/>
                <a:sym typeface="Arial"/>
              </a:rPr>
            </a:br>
            <a:endParaRPr/>
          </a:p>
        </p:txBody>
      </p:sp>
      <p:pic>
        <p:nvPicPr>
          <p:cNvPr id="576" name="Google Shape;576;p48"/>
          <p:cNvPicPr preferRelativeResize="0"/>
          <p:nvPr/>
        </p:nvPicPr>
        <p:blipFill rotWithShape="1">
          <a:blip r:embed="rId3">
            <a:alphaModFix/>
          </a:blip>
          <a:srcRect/>
          <a:stretch/>
        </p:blipFill>
        <p:spPr>
          <a:xfrm>
            <a:off x="762000" y="2895600"/>
            <a:ext cx="7005637" cy="3605212"/>
          </a:xfrm>
          <a:prstGeom prst="rect">
            <a:avLst/>
          </a:prstGeom>
          <a:noFill/>
          <a:ln>
            <a:noFill/>
          </a:ln>
        </p:spPr>
      </p:pic>
      <p:sp>
        <p:nvSpPr>
          <p:cNvPr id="577" name="Google Shape;577;p48"/>
          <p:cNvSpPr txBox="1"/>
          <p:nvPr/>
        </p:nvSpPr>
        <p:spPr>
          <a:xfrm>
            <a:off x="838200" y="990600"/>
            <a:ext cx="7848600" cy="1619250"/>
          </a:xfrm>
          <a:prstGeom prst="rect">
            <a:avLst/>
          </a:prstGeom>
          <a:noFill/>
          <a:ln>
            <a:noFill/>
          </a:ln>
        </p:spPr>
        <p:txBody>
          <a:bodyPr spcFirstLastPara="1" wrap="square" lIns="90000" tIns="46800" rIns="90000" bIns="46800" anchor="t" anchorCtr="0">
            <a:noAutofit/>
          </a:bodyPr>
          <a:lstStyle/>
          <a:p>
            <a:pPr marL="0" marR="0" lvl="0" indent="-127000" algn="l" rtl="0">
              <a:lnSpc>
                <a:spcPct val="100000"/>
              </a:lnSpc>
              <a:spcBef>
                <a:spcPts val="0"/>
              </a:spcBef>
              <a:spcAft>
                <a:spcPts val="0"/>
              </a:spcAft>
              <a:buClr>
                <a:srgbClr val="000000"/>
              </a:buClr>
              <a:buSzPts val="2000"/>
              <a:buFont typeface="Times New Roman"/>
              <a:buChar char="•"/>
            </a:pPr>
            <a:r>
              <a:rPr lang="en-US" sz="2000" b="0" i="0" u="none">
                <a:solidFill>
                  <a:srgbClr val="000000"/>
                </a:solidFill>
                <a:latin typeface="Verdana"/>
                <a:ea typeface="Verdana"/>
                <a:cs typeface="Verdana"/>
                <a:sym typeface="Verdana"/>
              </a:rPr>
              <a:t>OS has to manage processes and resources, it must have information about the current status of each process and resource. </a:t>
            </a:r>
            <a:endParaRPr/>
          </a:p>
          <a:p>
            <a:pPr marL="0" marR="0" lvl="0" indent="-127000" algn="l" rtl="0">
              <a:lnSpc>
                <a:spcPct val="100000"/>
              </a:lnSpc>
              <a:spcBef>
                <a:spcPts val="0"/>
              </a:spcBef>
              <a:spcAft>
                <a:spcPts val="0"/>
              </a:spcAft>
              <a:buClr>
                <a:srgbClr val="000000"/>
              </a:buClr>
              <a:buSzPts val="2000"/>
              <a:buFont typeface="Times New Roman"/>
              <a:buChar char="•"/>
            </a:pPr>
            <a:r>
              <a:rPr lang="en-US" sz="2000" b="0" i="0" u="none">
                <a:solidFill>
                  <a:srgbClr val="000000"/>
                </a:solidFill>
                <a:latin typeface="Verdana"/>
                <a:ea typeface="Verdana"/>
                <a:cs typeface="Verdana"/>
                <a:sym typeface="Verdana"/>
              </a:rPr>
              <a:t>Tables are constructed for each entity, the operating system manages.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6"/>
        <p:cNvGrpSpPr/>
        <p:nvPr/>
      </p:nvGrpSpPr>
      <p:grpSpPr>
        <a:xfrm>
          <a:off x="0" y="0"/>
          <a:ext cx="0" cy="0"/>
          <a:chOff x="0" y="0"/>
          <a:chExt cx="0" cy="0"/>
        </a:xfrm>
      </p:grpSpPr>
      <p:sp>
        <p:nvSpPr>
          <p:cNvPr id="587" name="Google Shape;587;p49"/>
          <p:cNvSpPr txBox="1"/>
          <p:nvPr/>
        </p:nvSpPr>
        <p:spPr>
          <a:xfrm>
            <a:off x="487362" y="336550"/>
            <a:ext cx="8229600" cy="8255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Control structures</a:t>
            </a:r>
            <a:br>
              <a:rPr lang="en-US" sz="2400" b="0" i="0" u="none">
                <a:solidFill>
                  <a:srgbClr val="006633"/>
                </a:solidFill>
                <a:latin typeface="Arial"/>
                <a:ea typeface="Arial"/>
                <a:cs typeface="Arial"/>
                <a:sym typeface="Arial"/>
              </a:rPr>
            </a:br>
            <a:endParaRPr/>
          </a:p>
        </p:txBody>
      </p:sp>
      <p:sp>
        <p:nvSpPr>
          <p:cNvPr id="588" name="Google Shape;588;p49"/>
          <p:cNvSpPr txBox="1"/>
          <p:nvPr/>
        </p:nvSpPr>
        <p:spPr>
          <a:xfrm>
            <a:off x="762000" y="844550"/>
            <a:ext cx="7953375" cy="5343525"/>
          </a:xfrm>
          <a:prstGeom prst="rect">
            <a:avLst/>
          </a:prstGeom>
          <a:noFill/>
          <a:ln>
            <a:noFill/>
          </a:ln>
        </p:spPr>
        <p:txBody>
          <a:bodyPr spcFirstLastPara="1" wrap="square" lIns="90000" tIns="46800" rIns="90000" bIns="46800" anchor="t" anchorCtr="0">
            <a:noAutofit/>
          </a:bodyPr>
          <a:lstStyle/>
          <a:p>
            <a:pPr marL="339725" marR="0" lvl="0" indent="-298450" algn="l" rtl="0">
              <a:lnSpc>
                <a:spcPct val="100000"/>
              </a:lnSpc>
              <a:spcBef>
                <a:spcPts val="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1.  Memory tables</a:t>
            </a:r>
            <a:r>
              <a:rPr lang="en-US" sz="2000" b="0" i="0" u="none">
                <a:solidFill>
                  <a:srgbClr val="000000"/>
                </a:solidFill>
                <a:latin typeface="Arial"/>
                <a:ea typeface="Arial"/>
                <a:cs typeface="Arial"/>
                <a:sym typeface="Arial"/>
              </a:rPr>
              <a:t>: are used to keep track of both main memory and secondary memory.</a:t>
            </a:r>
            <a:endParaRPr/>
          </a:p>
          <a:p>
            <a:pPr marL="339725" marR="0" lvl="0" indent="-298450" algn="l" rtl="0">
              <a:lnSpc>
                <a:spcPct val="100000"/>
              </a:lnSpc>
              <a:spcBef>
                <a:spcPts val="4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	- Part of main memory is reserved for use by the operating system;</a:t>
            </a:r>
            <a:endParaRPr/>
          </a:p>
          <a:p>
            <a:pPr marL="339725" marR="0" lvl="0" indent="-298450" algn="l" rtl="0">
              <a:lnSpc>
                <a:spcPct val="100000"/>
              </a:lnSpc>
              <a:spcBef>
                <a:spcPts val="4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The memory tables generally include the following information:</a:t>
            </a:r>
            <a:endParaRPr/>
          </a:p>
          <a:p>
            <a:pPr marL="339725" marR="0" lvl="0" indent="-298450" algn="l" rtl="0">
              <a:lnSpc>
                <a:spcPct val="100000"/>
              </a:lnSpc>
              <a:spcBef>
                <a:spcPts val="40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 </a:t>
            </a:r>
            <a:r>
              <a:rPr lang="en-US" sz="2000" b="0" i="0" u="none">
                <a:solidFill>
                  <a:srgbClr val="000000"/>
                </a:solidFill>
                <a:latin typeface="Arial"/>
                <a:ea typeface="Arial"/>
                <a:cs typeface="Arial"/>
                <a:sym typeface="Arial"/>
              </a:rPr>
              <a:t>the allocation of main memory to processes</a:t>
            </a:r>
            <a:endParaRPr/>
          </a:p>
          <a:p>
            <a:pPr marL="339725" marR="0" lvl="0" indent="-298450" algn="l" rtl="0">
              <a:lnSpc>
                <a:spcPct val="100000"/>
              </a:lnSpc>
              <a:spcBef>
                <a:spcPts val="40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 </a:t>
            </a:r>
            <a:r>
              <a:rPr lang="en-US" sz="2000" b="0" i="0" u="none">
                <a:solidFill>
                  <a:srgbClr val="000000"/>
                </a:solidFill>
                <a:latin typeface="Arial"/>
                <a:ea typeface="Arial"/>
                <a:cs typeface="Arial"/>
                <a:sym typeface="Arial"/>
              </a:rPr>
              <a:t>the allocation of secondary memory to processes</a:t>
            </a:r>
            <a:endParaRPr/>
          </a:p>
          <a:p>
            <a:pPr marL="339725" marR="0" lvl="0" indent="-298450" algn="l" rtl="0">
              <a:lnSpc>
                <a:spcPct val="100000"/>
              </a:lnSpc>
              <a:spcBef>
                <a:spcPts val="40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 </a:t>
            </a:r>
            <a:r>
              <a:rPr lang="en-US" sz="2000" b="0" i="0" u="none">
                <a:solidFill>
                  <a:srgbClr val="000000"/>
                </a:solidFill>
                <a:latin typeface="Arial"/>
                <a:ea typeface="Arial"/>
                <a:cs typeface="Arial"/>
                <a:sym typeface="Arial"/>
              </a:rPr>
              <a:t>protection attributes of blocks of main or virtual memory</a:t>
            </a:r>
            <a:endParaRPr/>
          </a:p>
          <a:p>
            <a:pPr marL="339725" marR="0" lvl="0" indent="-298450" algn="l" rtl="0">
              <a:lnSpc>
                <a:spcPct val="100000"/>
              </a:lnSpc>
              <a:spcBef>
                <a:spcPts val="40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2.  I/O tables</a:t>
            </a:r>
            <a:r>
              <a:rPr lang="en-US" sz="2000" b="0" i="0" u="none">
                <a:solidFill>
                  <a:srgbClr val="000000"/>
                </a:solidFill>
                <a:latin typeface="Arial"/>
                <a:ea typeface="Arial"/>
                <a:cs typeface="Arial"/>
                <a:sym typeface="Arial"/>
              </a:rPr>
              <a:t>: are used by the operating system to manage I/O devices. They  should record:</a:t>
            </a:r>
            <a:endParaRPr/>
          </a:p>
          <a:p>
            <a:pPr marL="339725" marR="0" lvl="0" indent="-298450" algn="l" rtl="0">
              <a:lnSpc>
                <a:spcPct val="100000"/>
              </a:lnSpc>
              <a:spcBef>
                <a:spcPts val="40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 </a:t>
            </a:r>
            <a:r>
              <a:rPr lang="en-US" sz="2000" b="0" i="0" u="none">
                <a:solidFill>
                  <a:srgbClr val="000000"/>
                </a:solidFill>
                <a:latin typeface="Arial"/>
                <a:ea typeface="Arial"/>
                <a:cs typeface="Arial"/>
                <a:sym typeface="Arial"/>
              </a:rPr>
              <a:t>the availability of each particular device</a:t>
            </a:r>
            <a:endParaRPr/>
          </a:p>
          <a:p>
            <a:pPr marL="339725" marR="0" lvl="0" indent="-298450" algn="l" rtl="0">
              <a:lnSpc>
                <a:spcPct val="100000"/>
              </a:lnSpc>
              <a:spcBef>
                <a:spcPts val="40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 </a:t>
            </a:r>
            <a:r>
              <a:rPr lang="en-US" sz="2000" b="0" i="0" u="none">
                <a:solidFill>
                  <a:srgbClr val="000000"/>
                </a:solidFill>
                <a:latin typeface="Arial"/>
                <a:ea typeface="Arial"/>
                <a:cs typeface="Arial"/>
                <a:sym typeface="Arial"/>
              </a:rPr>
              <a:t>the status of I/O operations relating to each device </a:t>
            </a:r>
            <a:endParaRPr/>
          </a:p>
          <a:p>
            <a:pPr marL="339725" marR="0" lvl="0" indent="-298450" algn="l" rtl="0">
              <a:lnSpc>
                <a:spcPct val="100000"/>
              </a:lnSpc>
              <a:spcBef>
                <a:spcPts val="4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  the location in main memory being used as the source or destination of the I/O transfer.</a:t>
            </a:r>
            <a:endParaRPr/>
          </a:p>
          <a:p>
            <a:pPr marL="0" marR="0" lvl="0" indent="0" algn="l" rtl="0">
              <a:lnSpc>
                <a:spcPct val="100000"/>
              </a:lnSpc>
              <a:spcBef>
                <a:spcPts val="0"/>
              </a:spcBef>
              <a:spcAft>
                <a:spcPts val="0"/>
              </a:spcAft>
              <a:buNone/>
            </a:pPr>
            <a:endParaRPr sz="2000" b="0" i="0" u="non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7"/>
        <p:cNvGrpSpPr/>
        <p:nvPr/>
      </p:nvGrpSpPr>
      <p:grpSpPr>
        <a:xfrm>
          <a:off x="0" y="0"/>
          <a:ext cx="0" cy="0"/>
          <a:chOff x="0" y="0"/>
          <a:chExt cx="0" cy="0"/>
        </a:xfrm>
      </p:grpSpPr>
      <p:sp>
        <p:nvSpPr>
          <p:cNvPr id="598" name="Google Shape;598;p50"/>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Control structures</a:t>
            </a:r>
            <a:endParaRPr/>
          </a:p>
        </p:txBody>
      </p:sp>
      <p:sp>
        <p:nvSpPr>
          <p:cNvPr id="599" name="Google Shape;599;p50"/>
          <p:cNvSpPr txBox="1"/>
          <p:nvPr/>
        </p:nvSpPr>
        <p:spPr>
          <a:xfrm>
            <a:off x="1143000" y="844550"/>
            <a:ext cx="7572375" cy="5343525"/>
          </a:xfrm>
          <a:prstGeom prst="rect">
            <a:avLst/>
          </a:prstGeom>
          <a:noFill/>
          <a:ln>
            <a:noFill/>
          </a:ln>
        </p:spPr>
        <p:txBody>
          <a:bodyPr spcFirstLastPara="1" wrap="square" lIns="90000" tIns="46800" rIns="90000" bIns="46800" anchor="t" anchorCtr="0">
            <a:noAutofit/>
          </a:bodyPr>
          <a:lstStyle/>
          <a:p>
            <a:pPr marL="342900" marR="0" lvl="0" indent="-298450" algn="l" rtl="0">
              <a:lnSpc>
                <a:spcPct val="100000"/>
              </a:lnSpc>
              <a:spcBef>
                <a:spcPts val="0"/>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3. File tables</a:t>
            </a:r>
            <a:r>
              <a:rPr lang="en-US" sz="1800" b="0" i="0" u="none">
                <a:solidFill>
                  <a:srgbClr val="000000"/>
                </a:solidFill>
                <a:latin typeface="Arial"/>
                <a:ea typeface="Arial"/>
                <a:cs typeface="Arial"/>
                <a:sym typeface="Arial"/>
              </a:rPr>
              <a:t>: provides information about</a:t>
            </a:r>
            <a:endParaRPr/>
          </a:p>
          <a:p>
            <a:pPr marL="342900" marR="0" lvl="0" indent="-298450" algn="l" rtl="0">
              <a:lnSpc>
                <a:spcPct val="100000"/>
              </a:lnSpc>
              <a:spcBef>
                <a:spcPts val="400"/>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 </a:t>
            </a:r>
            <a:r>
              <a:rPr lang="en-US" sz="1800" b="0" i="0" u="none">
                <a:solidFill>
                  <a:srgbClr val="000000"/>
                </a:solidFill>
                <a:latin typeface="Arial"/>
                <a:ea typeface="Arial"/>
                <a:cs typeface="Arial"/>
                <a:sym typeface="Arial"/>
              </a:rPr>
              <a:t>Existence of files</a:t>
            </a:r>
            <a:endParaRPr/>
          </a:p>
          <a:p>
            <a:pPr marL="342900" marR="0" lvl="0" indent="-298450" algn="l"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-Location on secondary memory</a:t>
            </a:r>
            <a:endParaRPr/>
          </a:p>
          <a:p>
            <a:pPr marL="342900" marR="0" lvl="0" indent="-298450" algn="l"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-Current Status</a:t>
            </a:r>
            <a:endParaRPr/>
          </a:p>
          <a:p>
            <a:pPr marL="342900" marR="0" lvl="0" indent="-298450" algn="l"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-Attributes</a:t>
            </a:r>
            <a:endParaRPr/>
          </a:p>
          <a:p>
            <a:pPr marL="342900" marR="0" lvl="0" indent="-298450" algn="l"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-Sometimes this information is maintained by a file management system</a:t>
            </a:r>
            <a:endParaRPr/>
          </a:p>
          <a:p>
            <a:pPr marL="342900" marR="0" lvl="0" indent="-298450" algn="l" rtl="0">
              <a:lnSpc>
                <a:spcPct val="100000"/>
              </a:lnSpc>
              <a:spcBef>
                <a:spcPts val="400"/>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4. Process table</a:t>
            </a:r>
            <a:r>
              <a:rPr lang="en-US" sz="1800" b="0" i="0" u="none">
                <a:solidFill>
                  <a:srgbClr val="000000"/>
                </a:solidFill>
                <a:latin typeface="Arial"/>
                <a:ea typeface="Arial"/>
                <a:cs typeface="Arial"/>
                <a:sym typeface="Arial"/>
              </a:rPr>
              <a:t> :</a:t>
            </a:r>
            <a:endParaRPr/>
          </a:p>
          <a:p>
            <a:pPr marL="342900" marR="0" lvl="0" indent="-298450" algn="l"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  To manage processes the OS needs to know details of the processes </a:t>
            </a:r>
            <a:endParaRPr/>
          </a:p>
          <a:p>
            <a:pPr marL="625475" marR="0" lvl="1" indent="-325437" algn="l" rtl="0">
              <a:lnSpc>
                <a:spcPct val="100000"/>
              </a:lnSpc>
              <a:spcBef>
                <a:spcPts val="400"/>
              </a:spcBef>
              <a:spcAft>
                <a:spcPts val="0"/>
              </a:spcAft>
              <a:buClr>
                <a:srgbClr val="000000"/>
              </a:buClr>
              <a:buSzPts val="1600"/>
              <a:buFont typeface="Times New Roman"/>
              <a:buChar char="–"/>
            </a:pPr>
            <a:r>
              <a:rPr lang="en-US" sz="1600" b="0" i="0" u="none" strike="noStrike" cap="none">
                <a:solidFill>
                  <a:srgbClr val="000000"/>
                </a:solidFill>
                <a:latin typeface="Arial"/>
                <a:ea typeface="Arial"/>
                <a:cs typeface="Arial"/>
                <a:sym typeface="Arial"/>
              </a:rPr>
              <a:t>Current state</a:t>
            </a:r>
            <a:endParaRPr/>
          </a:p>
          <a:p>
            <a:pPr marL="625475" marR="0" lvl="1" indent="-325437" algn="l" rtl="0">
              <a:lnSpc>
                <a:spcPct val="100000"/>
              </a:lnSpc>
              <a:spcBef>
                <a:spcPts val="400"/>
              </a:spcBef>
              <a:spcAft>
                <a:spcPts val="0"/>
              </a:spcAft>
              <a:buClr>
                <a:srgbClr val="000000"/>
              </a:buClr>
              <a:buSzPts val="1600"/>
              <a:buFont typeface="Times New Roman"/>
              <a:buChar char="–"/>
            </a:pPr>
            <a:r>
              <a:rPr lang="en-US" sz="1600" b="0" i="0" u="none" strike="noStrike" cap="none">
                <a:solidFill>
                  <a:srgbClr val="000000"/>
                </a:solidFill>
                <a:latin typeface="Arial"/>
                <a:ea typeface="Arial"/>
                <a:cs typeface="Arial"/>
                <a:sym typeface="Arial"/>
              </a:rPr>
              <a:t>Process ID</a:t>
            </a:r>
            <a:endParaRPr/>
          </a:p>
          <a:p>
            <a:pPr marL="625475" marR="0" lvl="1" indent="-325437" algn="l" rtl="0">
              <a:lnSpc>
                <a:spcPct val="100000"/>
              </a:lnSpc>
              <a:spcBef>
                <a:spcPts val="400"/>
              </a:spcBef>
              <a:spcAft>
                <a:spcPts val="0"/>
              </a:spcAft>
              <a:buClr>
                <a:srgbClr val="000000"/>
              </a:buClr>
              <a:buSzPts val="1600"/>
              <a:buFont typeface="Times New Roman"/>
              <a:buChar char="–"/>
            </a:pPr>
            <a:r>
              <a:rPr lang="en-US" sz="1600" b="0" i="0" u="none" strike="noStrike" cap="none">
                <a:solidFill>
                  <a:srgbClr val="000000"/>
                </a:solidFill>
                <a:latin typeface="Arial"/>
                <a:ea typeface="Arial"/>
                <a:cs typeface="Arial"/>
                <a:sym typeface="Arial"/>
              </a:rPr>
              <a:t>Location in memory</a:t>
            </a:r>
            <a:endParaRPr/>
          </a:p>
          <a:p>
            <a:pPr marL="625475" marR="0" lvl="1" indent="-325437" algn="l" rtl="0">
              <a:lnSpc>
                <a:spcPct val="100000"/>
              </a:lnSpc>
              <a:spcBef>
                <a:spcPts val="400"/>
              </a:spcBef>
              <a:spcAft>
                <a:spcPts val="0"/>
              </a:spcAft>
              <a:buClr>
                <a:srgbClr val="000000"/>
              </a:buClr>
              <a:buSzPts val="1600"/>
              <a:buFont typeface="Times New Roman"/>
              <a:buChar char="–"/>
            </a:pPr>
            <a:r>
              <a:rPr lang="en-US" sz="1600" b="0" i="0" u="none" strike="noStrike" cap="none">
                <a:solidFill>
                  <a:srgbClr val="000000"/>
                </a:solidFill>
                <a:latin typeface="Arial"/>
                <a:ea typeface="Arial"/>
                <a:cs typeface="Arial"/>
                <a:sym typeface="Arial"/>
              </a:rPr>
              <a:t>etc</a:t>
            </a:r>
            <a:endParaRPr/>
          </a:p>
          <a:p>
            <a:pPr marL="342900" marR="0" lvl="0" indent="-298450" algn="l" rtl="0">
              <a:lnSpc>
                <a:spcPct val="100000"/>
              </a:lnSpc>
              <a:spcBef>
                <a:spcPts val="4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Process control block</a:t>
            </a:r>
            <a:endParaRPr/>
          </a:p>
          <a:p>
            <a:pPr marL="625475" marR="0" lvl="1" indent="-325437" algn="l" rtl="0">
              <a:lnSpc>
                <a:spcPct val="100000"/>
              </a:lnSpc>
              <a:spcBef>
                <a:spcPts val="400"/>
              </a:spcBef>
              <a:spcAft>
                <a:spcPts val="0"/>
              </a:spcAft>
              <a:buClr>
                <a:srgbClr val="000000"/>
              </a:buClr>
              <a:buSzPts val="1600"/>
              <a:buFont typeface="Times New Roman"/>
              <a:buChar char="–"/>
            </a:pPr>
            <a:r>
              <a:rPr lang="en-US" sz="1600" b="1" i="1" u="none" strike="noStrike" cap="none">
                <a:solidFill>
                  <a:srgbClr val="000000"/>
                </a:solidFill>
                <a:latin typeface="Arial"/>
                <a:ea typeface="Arial"/>
                <a:cs typeface="Arial"/>
                <a:sym typeface="Arial"/>
              </a:rPr>
              <a:t>Process image </a:t>
            </a:r>
            <a:r>
              <a:rPr lang="en-US" sz="1600" b="0" i="0" u="none" strike="noStrike" cap="none">
                <a:solidFill>
                  <a:srgbClr val="000000"/>
                </a:solidFill>
                <a:latin typeface="Arial"/>
                <a:ea typeface="Arial"/>
                <a:cs typeface="Arial"/>
                <a:sym typeface="Arial"/>
              </a:rPr>
              <a:t>is the collection of program,Data, stack, and attributes</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8"/>
        <p:cNvGrpSpPr/>
        <p:nvPr/>
      </p:nvGrpSpPr>
      <p:grpSpPr>
        <a:xfrm>
          <a:off x="0" y="0"/>
          <a:ext cx="0" cy="0"/>
          <a:chOff x="0" y="0"/>
          <a:chExt cx="0" cy="0"/>
        </a:xfrm>
      </p:grpSpPr>
      <p:sp>
        <p:nvSpPr>
          <p:cNvPr id="609" name="Google Shape;609;p51"/>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Control Structure/Process Image</a:t>
            </a:r>
            <a:r>
              <a:rPr lang="en-US" sz="2000" b="0" i="0" u="none">
                <a:solidFill>
                  <a:srgbClr val="006633"/>
                </a:solidFill>
                <a:latin typeface="Arial"/>
                <a:ea typeface="Arial"/>
                <a:cs typeface="Arial"/>
                <a:sym typeface="Arial"/>
              </a:rPr>
              <a:t> </a:t>
            </a:r>
            <a:endParaRPr/>
          </a:p>
        </p:txBody>
      </p:sp>
      <p:sp>
        <p:nvSpPr>
          <p:cNvPr id="610" name="Google Shape;610;p51"/>
          <p:cNvSpPr txBox="1"/>
          <p:nvPr/>
        </p:nvSpPr>
        <p:spPr>
          <a:xfrm>
            <a:off x="914400" y="990600"/>
            <a:ext cx="7924800" cy="53435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1800"/>
              <a:buFont typeface="Noto Sans Symbols"/>
              <a:buChar char="■"/>
            </a:pPr>
            <a:r>
              <a:rPr lang="en-US" sz="1800" b="1" i="0" u="none">
                <a:solidFill>
                  <a:srgbClr val="000000"/>
                </a:solidFill>
                <a:latin typeface="Arial"/>
                <a:ea typeface="Arial"/>
                <a:cs typeface="Arial"/>
                <a:sym typeface="Arial"/>
              </a:rPr>
              <a:t>Elements of Process Image:</a:t>
            </a:r>
            <a:endParaRPr/>
          </a:p>
          <a:p>
            <a:pPr marL="977900" marR="0" lvl="2" indent="-325437" algn="l" rtl="0">
              <a:lnSpc>
                <a:spcPct val="10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User Data: Modifiable part of user space;</a:t>
            </a:r>
            <a:endParaRPr/>
          </a:p>
          <a:p>
            <a:pPr marL="977900" marR="0" lvl="2" indent="-325437" algn="l" rtl="0">
              <a:lnSpc>
                <a:spcPct val="100000"/>
              </a:lnSpc>
              <a:spcBef>
                <a:spcPts val="4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 Includes program data, user stack area and programs that may be modified</a:t>
            </a:r>
            <a:endParaRPr/>
          </a:p>
          <a:p>
            <a:pPr marL="977900" marR="0" lvl="2" indent="-325437" algn="l" rtl="0">
              <a:lnSpc>
                <a:spcPct val="10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User Program: the program to be executed</a:t>
            </a:r>
            <a:endParaRPr/>
          </a:p>
          <a:p>
            <a:pPr marL="977900" marR="0" lvl="2" indent="-325437" algn="l" rtl="0">
              <a:lnSpc>
                <a:spcPct val="10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System Stack: each process have 1/more system stacks;</a:t>
            </a:r>
            <a:endParaRPr/>
          </a:p>
          <a:p>
            <a:pPr marL="977900" marR="0" lvl="2" indent="-325437" algn="l" rtl="0">
              <a:lnSpc>
                <a:spcPct val="100000"/>
              </a:lnSpc>
              <a:spcBef>
                <a:spcPts val="4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 Used to store parameters and calling address for system calls</a:t>
            </a:r>
            <a:endParaRPr/>
          </a:p>
          <a:p>
            <a:pPr marL="977900" marR="0" lvl="2" indent="-325437" algn="l" rtl="0">
              <a:lnSpc>
                <a:spcPct val="10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Process Control Block: data needed by OS to control  the process</a:t>
            </a:r>
            <a:endParaRPr/>
          </a:p>
          <a:p>
            <a:pPr marL="977900" marR="0" lvl="2" indent="-325437" algn="l" rtl="0">
              <a:lnSpc>
                <a:spcPct val="100000"/>
              </a:lnSpc>
              <a:spcBef>
                <a:spcPts val="400"/>
              </a:spcBef>
              <a:spcAft>
                <a:spcPts val="0"/>
              </a:spcAft>
              <a:buClr>
                <a:srgbClr val="FFFFFF"/>
              </a:buClr>
              <a:buSzPts val="1800"/>
              <a:buFont typeface="Verdana"/>
              <a:buNone/>
            </a:pPr>
            <a:endParaRPr sz="1800" b="1" i="0" u="none" strike="noStrike" cap="none">
              <a:solidFill>
                <a:srgbClr val="000000"/>
              </a:solidFill>
              <a:latin typeface="Arial"/>
              <a:ea typeface="Arial"/>
              <a:cs typeface="Arial"/>
              <a:sym typeface="Arial"/>
            </a:endParaRPr>
          </a:p>
          <a:p>
            <a:pPr marL="298450" marR="0" lvl="0" indent="-298450" algn="l" rtl="0">
              <a:lnSpc>
                <a:spcPct val="100000"/>
              </a:lnSpc>
              <a:spcBef>
                <a:spcPts val="4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We can group the process control block information into three general categories:</a:t>
            </a:r>
            <a:endParaRPr/>
          </a:p>
          <a:p>
            <a:pPr marL="700087" marR="0" lvl="1" indent="-242887" algn="l" rtl="0">
              <a:lnSpc>
                <a:spcPct val="100000"/>
              </a:lnSpc>
              <a:spcBef>
                <a:spcPts val="400"/>
              </a:spcBef>
              <a:spcAft>
                <a:spcPts val="0"/>
              </a:spcAft>
              <a:buClr>
                <a:srgbClr val="000000"/>
              </a:buClr>
              <a:buSzPts val="1800"/>
              <a:buFont typeface="Times New Roman"/>
              <a:buChar char="–"/>
            </a:pPr>
            <a:r>
              <a:rPr lang="en-US" sz="1800" b="0" i="0" u="none" strike="noStrike" cap="none">
                <a:solidFill>
                  <a:srgbClr val="000000"/>
                </a:solidFill>
                <a:latin typeface="Arial"/>
                <a:ea typeface="Arial"/>
                <a:cs typeface="Arial"/>
                <a:sym typeface="Arial"/>
              </a:rPr>
              <a:t>Process identification</a:t>
            </a:r>
            <a:endParaRPr/>
          </a:p>
          <a:p>
            <a:pPr marL="700087" marR="0" lvl="1" indent="-242887" algn="l" rtl="0">
              <a:lnSpc>
                <a:spcPct val="100000"/>
              </a:lnSpc>
              <a:spcBef>
                <a:spcPts val="400"/>
              </a:spcBef>
              <a:spcAft>
                <a:spcPts val="0"/>
              </a:spcAft>
              <a:buClr>
                <a:srgbClr val="000000"/>
              </a:buClr>
              <a:buSzPts val="1800"/>
              <a:buFont typeface="Times New Roman"/>
              <a:buChar char="–"/>
            </a:pPr>
            <a:r>
              <a:rPr lang="en-US" sz="1800" b="0" i="0" u="none" strike="noStrike" cap="none">
                <a:solidFill>
                  <a:srgbClr val="000000"/>
                </a:solidFill>
                <a:latin typeface="Arial"/>
                <a:ea typeface="Arial"/>
                <a:cs typeface="Arial"/>
                <a:sym typeface="Arial"/>
              </a:rPr>
              <a:t>Processor state information</a:t>
            </a:r>
            <a:endParaRPr/>
          </a:p>
          <a:p>
            <a:pPr marL="700087" marR="0" lvl="1" indent="-242887" algn="l" rtl="0">
              <a:lnSpc>
                <a:spcPct val="100000"/>
              </a:lnSpc>
              <a:spcBef>
                <a:spcPts val="400"/>
              </a:spcBef>
              <a:spcAft>
                <a:spcPts val="0"/>
              </a:spcAft>
              <a:buClr>
                <a:srgbClr val="000000"/>
              </a:buClr>
              <a:buSzPts val="1800"/>
              <a:buFont typeface="Times New Roman"/>
              <a:buChar char="–"/>
            </a:pPr>
            <a:r>
              <a:rPr lang="en-US" sz="1800" b="0" i="0" u="none" strike="noStrike" cap="none">
                <a:solidFill>
                  <a:srgbClr val="000000"/>
                </a:solidFill>
                <a:latin typeface="Arial"/>
                <a:ea typeface="Arial"/>
                <a:cs typeface="Arial"/>
                <a:sym typeface="Arial"/>
              </a:rPr>
              <a:t>Process control information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
        <p:cNvGrpSpPr/>
        <p:nvPr/>
      </p:nvGrpSpPr>
      <p:grpSpPr>
        <a:xfrm>
          <a:off x="0" y="0"/>
          <a:ext cx="0" cy="0"/>
          <a:chOff x="0" y="0"/>
          <a:chExt cx="0" cy="0"/>
        </a:xfrm>
      </p:grpSpPr>
      <p:sp>
        <p:nvSpPr>
          <p:cNvPr id="99" name="Google Shape;99;p7"/>
          <p:cNvSpPr txBox="1"/>
          <p:nvPr/>
        </p:nvSpPr>
        <p:spPr>
          <a:xfrm>
            <a:off x="487362" y="336550"/>
            <a:ext cx="8191500"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What is a Process?</a:t>
            </a:r>
            <a:endParaRPr/>
          </a:p>
        </p:txBody>
      </p:sp>
      <p:sp>
        <p:nvSpPr>
          <p:cNvPr id="100" name="Google Shape;100;p7"/>
          <p:cNvSpPr txBox="1"/>
          <p:nvPr/>
        </p:nvSpPr>
        <p:spPr>
          <a:xfrm>
            <a:off x="485775" y="844550"/>
            <a:ext cx="8191500" cy="5305425"/>
          </a:xfrm>
          <a:prstGeom prst="rect">
            <a:avLst/>
          </a:prstGeom>
          <a:noFill/>
          <a:ln>
            <a:noFill/>
          </a:ln>
        </p:spPr>
        <p:txBody>
          <a:bodyPr spcFirstLastPara="1" wrap="square" lIns="90000" tIns="46800" rIns="90000" bIns="46800" anchor="t" anchorCtr="0">
            <a:noAutofit/>
          </a:bodyPr>
          <a:lstStyle/>
          <a:p>
            <a:pPr marL="336550" marR="0" lvl="0" indent="-336550" algn="l" rtl="0">
              <a:lnSpc>
                <a:spcPct val="100000"/>
              </a:lnSpc>
              <a:spcBef>
                <a:spcPts val="0"/>
              </a:spcBef>
              <a:spcAft>
                <a:spcPts val="0"/>
              </a:spcAft>
              <a:buClr>
                <a:srgbClr val="000000"/>
              </a:buClr>
              <a:buSzPts val="2800"/>
              <a:buFont typeface="Arial"/>
              <a:buChar char="•"/>
            </a:pPr>
            <a:r>
              <a:rPr lang="en-US" sz="2800" b="0" i="0" u="none">
                <a:solidFill>
                  <a:srgbClr val="000000"/>
                </a:solidFill>
                <a:latin typeface="Times New Roman"/>
                <a:ea typeface="Times New Roman"/>
                <a:cs typeface="Times New Roman"/>
                <a:sym typeface="Times New Roman"/>
              </a:rPr>
              <a:t>Recall from Unit 1 that </a:t>
            </a:r>
            <a:r>
              <a:rPr lang="en-US" sz="2800" b="0" i="1" u="none">
                <a:solidFill>
                  <a:srgbClr val="000000"/>
                </a:solidFill>
                <a:latin typeface="Times New Roman"/>
                <a:ea typeface="Times New Roman"/>
                <a:cs typeface="Times New Roman"/>
                <a:sym typeface="Times New Roman"/>
              </a:rPr>
              <a:t>a process is a program in</a:t>
            </a:r>
            <a:endParaRPr/>
          </a:p>
          <a:p>
            <a:pPr marL="336550" marR="0" lvl="0" indent="-336550" algn="l" rtl="0">
              <a:lnSpc>
                <a:spcPct val="100000"/>
              </a:lnSpc>
              <a:spcBef>
                <a:spcPts val="400"/>
              </a:spcBef>
              <a:spcAft>
                <a:spcPts val="0"/>
              </a:spcAft>
              <a:buClr>
                <a:srgbClr val="000000"/>
              </a:buClr>
              <a:buSzPts val="2800"/>
              <a:buFont typeface="Times New Roman"/>
              <a:buNone/>
            </a:pPr>
            <a:r>
              <a:rPr lang="en-US" sz="2800" b="0" i="1" u="none">
                <a:solidFill>
                  <a:srgbClr val="000000"/>
                </a:solidFill>
                <a:latin typeface="Times New Roman"/>
                <a:ea typeface="Times New Roman"/>
                <a:cs typeface="Times New Roman"/>
                <a:sym typeface="Times New Roman"/>
              </a:rPr>
              <a:t>execution.</a:t>
            </a:r>
            <a:endParaRPr/>
          </a:p>
          <a:p>
            <a:pPr marL="336550" marR="0" lvl="0" indent="-336550" algn="l" rtl="0">
              <a:lnSpc>
                <a:spcPct val="100000"/>
              </a:lnSpc>
              <a:spcBef>
                <a:spcPts val="400"/>
              </a:spcBef>
              <a:spcAft>
                <a:spcPts val="0"/>
              </a:spcAft>
              <a:buClr>
                <a:srgbClr val="000000"/>
              </a:buClr>
              <a:buSzPts val="2800"/>
              <a:buFont typeface="Arial"/>
              <a:buChar char="•"/>
            </a:pPr>
            <a:r>
              <a:rPr lang="en-US" sz="2800" b="0" i="0" u="none">
                <a:solidFill>
                  <a:srgbClr val="000000"/>
                </a:solidFill>
                <a:latin typeface="Times New Roman"/>
                <a:ea typeface="Times New Roman"/>
                <a:cs typeface="Times New Roman"/>
                <a:sym typeface="Times New Roman"/>
              </a:rPr>
              <a:t> A </a:t>
            </a:r>
            <a:r>
              <a:rPr lang="en-US" sz="2800" b="0" i="1" u="none">
                <a:solidFill>
                  <a:srgbClr val="000000"/>
                </a:solidFill>
                <a:latin typeface="Times New Roman"/>
                <a:ea typeface="Times New Roman"/>
                <a:cs typeface="Times New Roman"/>
                <a:sym typeface="Times New Roman"/>
              </a:rPr>
              <a:t>process in execution needs resources like processing  </a:t>
            </a:r>
            <a:r>
              <a:rPr lang="en-US" sz="2800" b="0" i="0" u="none">
                <a:solidFill>
                  <a:srgbClr val="000000"/>
                </a:solidFill>
                <a:latin typeface="Times New Roman"/>
                <a:ea typeface="Times New Roman"/>
                <a:cs typeface="Times New Roman"/>
                <a:sym typeface="Times New Roman"/>
              </a:rPr>
              <a:t>resource, memory and IO resource.</a:t>
            </a:r>
            <a:endParaRPr/>
          </a:p>
          <a:p>
            <a:pPr marL="336550" marR="0" lvl="0" indent="-336550" algn="l" rtl="0">
              <a:lnSpc>
                <a:spcPct val="100000"/>
              </a:lnSpc>
              <a:spcBef>
                <a:spcPts val="400"/>
              </a:spcBef>
              <a:spcAft>
                <a:spcPts val="0"/>
              </a:spcAft>
              <a:buClr>
                <a:srgbClr val="000000"/>
              </a:buClr>
              <a:buSzPts val="2800"/>
              <a:buFont typeface="Arial"/>
              <a:buChar char="•"/>
            </a:pPr>
            <a:r>
              <a:rPr lang="en-US" sz="2800" b="0" i="0" u="none">
                <a:solidFill>
                  <a:srgbClr val="000000"/>
                </a:solidFill>
                <a:latin typeface="Times New Roman"/>
                <a:ea typeface="Times New Roman"/>
                <a:cs typeface="Times New Roman"/>
                <a:sym typeface="Times New Roman"/>
              </a:rPr>
              <a:t>Imagine a program written in C – </a:t>
            </a:r>
            <a:r>
              <a:rPr lang="en-US" sz="2800" b="0" i="1" u="none">
                <a:solidFill>
                  <a:srgbClr val="000000"/>
                </a:solidFill>
                <a:latin typeface="Times New Roman"/>
                <a:ea typeface="Times New Roman"/>
                <a:cs typeface="Times New Roman"/>
                <a:sym typeface="Times New Roman"/>
              </a:rPr>
              <a:t>my_prog.c.</a:t>
            </a:r>
            <a:endParaRPr/>
          </a:p>
          <a:p>
            <a:pPr marL="336550" marR="0" lvl="0" indent="-336550" algn="l" rtl="0">
              <a:lnSpc>
                <a:spcPct val="100000"/>
              </a:lnSpc>
              <a:spcBef>
                <a:spcPts val="400"/>
              </a:spcBef>
              <a:spcAft>
                <a:spcPts val="0"/>
              </a:spcAft>
              <a:buClr>
                <a:srgbClr val="000000"/>
              </a:buClr>
              <a:buSzPts val="2800"/>
              <a:buFont typeface="Arial"/>
              <a:buChar char="•"/>
            </a:pPr>
            <a:r>
              <a:rPr lang="en-US" sz="2800" b="0" i="0" u="none">
                <a:solidFill>
                  <a:srgbClr val="000000"/>
                </a:solidFill>
                <a:latin typeface="Times New Roman"/>
                <a:ea typeface="Times New Roman"/>
                <a:cs typeface="Times New Roman"/>
                <a:sym typeface="Times New Roman"/>
              </a:rPr>
              <a:t>After compilation we get an executable.</a:t>
            </a:r>
            <a:endParaRPr/>
          </a:p>
          <a:p>
            <a:pPr marL="336550" marR="0" lvl="0" indent="-336550" algn="l" rtl="0">
              <a:lnSpc>
                <a:spcPct val="100000"/>
              </a:lnSpc>
              <a:spcBef>
                <a:spcPts val="400"/>
              </a:spcBef>
              <a:spcAft>
                <a:spcPts val="0"/>
              </a:spcAft>
              <a:buClr>
                <a:srgbClr val="000000"/>
              </a:buClr>
              <a:buSzPts val="2800"/>
              <a:buFont typeface="Arial"/>
              <a:buChar char="•"/>
            </a:pPr>
            <a:r>
              <a:rPr lang="en-US" sz="2800" b="0" i="0" u="none">
                <a:solidFill>
                  <a:srgbClr val="000000"/>
                </a:solidFill>
                <a:latin typeface="Times New Roman"/>
                <a:ea typeface="Times New Roman"/>
                <a:cs typeface="Times New Roman"/>
                <a:sym typeface="Times New Roman"/>
              </a:rPr>
              <a:t>If we now give a command like ./a.out it becomes a</a:t>
            </a:r>
            <a:endParaRPr/>
          </a:p>
          <a:p>
            <a:pPr marL="336550" marR="0" lvl="0" indent="-336550" algn="l" rtl="0">
              <a:lnSpc>
                <a:spcPct val="100000"/>
              </a:lnSpc>
              <a:spcBef>
                <a:spcPts val="400"/>
              </a:spcBef>
              <a:spcAft>
                <a:spcPts val="0"/>
              </a:spcAft>
              <a:buClr>
                <a:srgbClr val="000000"/>
              </a:buClr>
              <a:buSzPts val="2800"/>
              <a:buFont typeface="Times New Roman"/>
              <a:buNone/>
            </a:pPr>
            <a:r>
              <a:rPr lang="en-US" sz="2800" b="0" i="1" u="none">
                <a:solidFill>
                  <a:srgbClr val="000000"/>
                </a:solidFill>
                <a:latin typeface="Times New Roman"/>
                <a:ea typeface="Times New Roman"/>
                <a:cs typeface="Times New Roman"/>
                <a:sym typeface="Times New Roman"/>
              </a:rPr>
              <a:t>process.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9"/>
        <p:cNvGrpSpPr/>
        <p:nvPr/>
      </p:nvGrpSpPr>
      <p:grpSpPr>
        <a:xfrm>
          <a:off x="0" y="0"/>
          <a:ext cx="0" cy="0"/>
          <a:chOff x="0" y="0"/>
          <a:chExt cx="0" cy="0"/>
        </a:xfrm>
      </p:grpSpPr>
      <p:sp>
        <p:nvSpPr>
          <p:cNvPr id="620" name="Google Shape;620;p52"/>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Elements of a PCB </a:t>
            </a:r>
            <a:endParaRPr/>
          </a:p>
        </p:txBody>
      </p:sp>
      <p:sp>
        <p:nvSpPr>
          <p:cNvPr id="621" name="Google Shape;621;p52"/>
          <p:cNvSpPr txBox="1"/>
          <p:nvPr/>
        </p:nvSpPr>
        <p:spPr>
          <a:xfrm>
            <a:off x="1371600" y="838200"/>
            <a:ext cx="6940550" cy="5715000"/>
          </a:xfrm>
          <a:prstGeom prst="rect">
            <a:avLst/>
          </a:prstGeom>
          <a:noFill/>
          <a:ln>
            <a:noFill/>
          </a:ln>
        </p:spPr>
        <p:txBody>
          <a:bodyPr spcFirstLastPara="1" wrap="square" lIns="90000" tIns="46800" rIns="90000" bIns="46800" anchor="t" anchorCtr="0">
            <a:noAutofit/>
          </a:bodyPr>
          <a:lstStyle/>
          <a:p>
            <a:pPr marL="669925" marR="0" lvl="1" indent="-280987" algn="l" rtl="0">
              <a:lnSpc>
                <a:spcPct val="140000"/>
              </a:lnSpc>
              <a:spcBef>
                <a:spcPts val="0"/>
              </a:spcBef>
              <a:spcAft>
                <a:spcPts val="0"/>
              </a:spcAft>
              <a:buClr>
                <a:srgbClr val="FFFFFF"/>
              </a:buClr>
              <a:buSzPts val="1000"/>
              <a:buFont typeface="Verdana"/>
              <a:buNone/>
            </a:pPr>
            <a:endParaRPr sz="1000" b="1" i="0" u="none" strike="noStrike" cap="none">
              <a:solidFill>
                <a:srgbClr val="000000"/>
              </a:solidFill>
              <a:latin typeface="Arial"/>
              <a:ea typeface="Arial"/>
              <a:cs typeface="Arial"/>
              <a:sym typeface="Arial"/>
            </a:endParaRPr>
          </a:p>
          <a:p>
            <a:pPr marL="298450" marR="0" lvl="0" indent="-298450" algn="l" rtl="0">
              <a:lnSpc>
                <a:spcPct val="140000"/>
              </a:lnSpc>
              <a:spcBef>
                <a:spcPts val="400"/>
              </a:spcBef>
              <a:spcAft>
                <a:spcPts val="0"/>
              </a:spcAft>
              <a:buClr>
                <a:srgbClr val="CC9900"/>
              </a:buClr>
              <a:buSzPts val="600"/>
              <a:buFont typeface="Noto Sans Symbols"/>
              <a:buChar char="■"/>
            </a:pPr>
            <a:r>
              <a:rPr lang="en-US" sz="600" b="1" i="0" u="none">
                <a:solidFill>
                  <a:srgbClr val="000000"/>
                </a:solidFill>
                <a:latin typeface="Arial"/>
                <a:ea typeface="Arial"/>
                <a:cs typeface="Arial"/>
                <a:sym typeface="Arial"/>
              </a:rPr>
              <a:t> </a:t>
            </a:r>
            <a:r>
              <a:rPr lang="en-US" sz="1400" b="1" i="0" u="none">
                <a:solidFill>
                  <a:srgbClr val="000000"/>
                </a:solidFill>
                <a:latin typeface="Arial"/>
                <a:ea typeface="Arial"/>
                <a:cs typeface="Arial"/>
                <a:sym typeface="Arial"/>
              </a:rPr>
              <a:t>Process Identifier:   </a:t>
            </a:r>
            <a:endParaRPr/>
          </a:p>
          <a:p>
            <a:pPr marL="1295400" marR="0" lvl="3" indent="-290512" algn="l" rtl="0">
              <a:lnSpc>
                <a:spcPct val="80000"/>
              </a:lnSpc>
              <a:spcBef>
                <a:spcPts val="400"/>
              </a:spcBef>
              <a:spcAft>
                <a:spcPts val="0"/>
              </a:spcAft>
              <a:buClr>
                <a:srgbClr val="3B812F"/>
              </a:buClr>
              <a:buSzPts val="1400"/>
              <a:buFont typeface="Noto Sans Symbols"/>
              <a:buChar char="❑"/>
            </a:pPr>
            <a:r>
              <a:rPr lang="en-US" sz="1400" b="0" i="0" u="none" strike="noStrike" cap="none">
                <a:solidFill>
                  <a:srgbClr val="000000"/>
                </a:solidFill>
                <a:latin typeface="Arial"/>
                <a:ea typeface="Arial"/>
                <a:cs typeface="Arial"/>
                <a:sym typeface="Arial"/>
              </a:rPr>
              <a:t>Identifier of this process </a:t>
            </a:r>
            <a:endParaRPr/>
          </a:p>
          <a:p>
            <a:pPr marL="1295400" marR="0" lvl="3" indent="-290512" algn="l" rtl="0">
              <a:lnSpc>
                <a:spcPct val="80000"/>
              </a:lnSpc>
              <a:spcBef>
                <a:spcPts val="400"/>
              </a:spcBef>
              <a:spcAft>
                <a:spcPts val="0"/>
              </a:spcAft>
              <a:buClr>
                <a:srgbClr val="3B812F"/>
              </a:buClr>
              <a:buSzPts val="1400"/>
              <a:buFont typeface="Noto Sans Symbols"/>
              <a:buChar char="❑"/>
            </a:pPr>
            <a:r>
              <a:rPr lang="en-US" sz="1400" b="0" i="0" u="none" strike="noStrike" cap="none">
                <a:solidFill>
                  <a:srgbClr val="000000"/>
                </a:solidFill>
                <a:latin typeface="Arial"/>
                <a:ea typeface="Arial"/>
                <a:cs typeface="Arial"/>
                <a:sym typeface="Arial"/>
              </a:rPr>
              <a:t>Identifier of the process that created this process (parent process) </a:t>
            </a:r>
            <a:endParaRPr/>
          </a:p>
          <a:p>
            <a:pPr marL="1295400" marR="0" lvl="3" indent="-290512" algn="l" rtl="0">
              <a:lnSpc>
                <a:spcPct val="80000"/>
              </a:lnSpc>
              <a:spcBef>
                <a:spcPts val="400"/>
              </a:spcBef>
              <a:spcAft>
                <a:spcPts val="0"/>
              </a:spcAft>
              <a:buClr>
                <a:srgbClr val="3B812F"/>
              </a:buClr>
              <a:buSzPts val="1400"/>
              <a:buFont typeface="Noto Sans Symbols"/>
              <a:buChar char="❑"/>
            </a:pPr>
            <a:r>
              <a:rPr lang="en-US" sz="1400" b="0" i="0" u="none" strike="noStrike" cap="none">
                <a:solidFill>
                  <a:srgbClr val="000000"/>
                </a:solidFill>
                <a:latin typeface="Arial"/>
                <a:ea typeface="Arial"/>
                <a:cs typeface="Arial"/>
                <a:sym typeface="Arial"/>
              </a:rPr>
              <a:t>User identifier</a:t>
            </a:r>
            <a:endParaRPr/>
          </a:p>
          <a:p>
            <a:pPr marL="298450" marR="0" lvl="0" indent="-298450" algn="l" rtl="0">
              <a:lnSpc>
                <a:spcPct val="140000"/>
              </a:lnSpc>
              <a:spcBef>
                <a:spcPts val="400"/>
              </a:spcBef>
              <a:spcAft>
                <a:spcPts val="0"/>
              </a:spcAft>
              <a:buClr>
                <a:srgbClr val="CC9900"/>
              </a:buClr>
              <a:buSzPts val="1400"/>
              <a:buFont typeface="Noto Sans Symbols"/>
              <a:buChar char="■"/>
            </a:pPr>
            <a:r>
              <a:rPr lang="en-US" sz="1400" b="1" i="0" u="none">
                <a:solidFill>
                  <a:srgbClr val="000000"/>
                </a:solidFill>
                <a:latin typeface="Arial"/>
                <a:ea typeface="Arial"/>
                <a:cs typeface="Arial"/>
                <a:sym typeface="Arial"/>
              </a:rPr>
              <a:t> Processor state information:</a:t>
            </a:r>
            <a:endParaRPr/>
          </a:p>
          <a:p>
            <a:pPr marL="977900" marR="0" lvl="2" indent="-325437" algn="l" rtl="0">
              <a:lnSpc>
                <a:spcPct val="140000"/>
              </a:lnSpc>
              <a:spcBef>
                <a:spcPts val="400"/>
              </a:spcBef>
              <a:spcAft>
                <a:spcPts val="0"/>
              </a:spcAft>
              <a:buClr>
                <a:srgbClr val="CC9900"/>
              </a:buClr>
              <a:buSzPts val="1400"/>
              <a:buFont typeface="Noto Sans Symbols"/>
              <a:buChar char="■"/>
            </a:pPr>
            <a:r>
              <a:rPr lang="en-US" sz="1400" b="0" i="0" u="none" strike="noStrike" cap="none">
                <a:solidFill>
                  <a:srgbClr val="000000"/>
                </a:solidFill>
                <a:latin typeface="Arial"/>
                <a:ea typeface="Arial"/>
                <a:cs typeface="Arial"/>
                <a:sym typeface="Arial"/>
              </a:rPr>
              <a:t>User Visible register</a:t>
            </a:r>
            <a:endParaRPr/>
          </a:p>
          <a:p>
            <a:pPr marL="977900" marR="0" lvl="2" indent="-325437" algn="l" rtl="0">
              <a:lnSpc>
                <a:spcPct val="140000"/>
              </a:lnSpc>
              <a:spcBef>
                <a:spcPts val="400"/>
              </a:spcBef>
              <a:spcAft>
                <a:spcPts val="0"/>
              </a:spcAft>
              <a:buClr>
                <a:srgbClr val="CC9900"/>
              </a:buClr>
              <a:buSzPts val="1400"/>
              <a:buFont typeface="Noto Sans Symbols"/>
              <a:buChar char="■"/>
            </a:pPr>
            <a:r>
              <a:rPr lang="en-US" sz="1400" b="0" i="0" u="none" strike="noStrike" cap="none">
                <a:solidFill>
                  <a:srgbClr val="000000"/>
                </a:solidFill>
                <a:latin typeface="Arial"/>
                <a:ea typeface="Arial"/>
                <a:cs typeface="Arial"/>
                <a:sym typeface="Arial"/>
              </a:rPr>
              <a:t>Control and stack register</a:t>
            </a:r>
            <a:endParaRPr/>
          </a:p>
          <a:p>
            <a:pPr marL="977900" marR="0" lvl="2" indent="-325437" algn="l" rtl="0">
              <a:lnSpc>
                <a:spcPct val="140000"/>
              </a:lnSpc>
              <a:spcBef>
                <a:spcPts val="400"/>
              </a:spcBef>
              <a:spcAft>
                <a:spcPts val="0"/>
              </a:spcAft>
              <a:buClr>
                <a:srgbClr val="CC9900"/>
              </a:buClr>
              <a:buSzPts val="1400"/>
              <a:buFont typeface="Noto Sans Symbols"/>
              <a:buChar char="■"/>
            </a:pPr>
            <a:r>
              <a:rPr lang="en-US" sz="1400" b="0" i="0" u="none" strike="noStrike" cap="none">
                <a:solidFill>
                  <a:srgbClr val="000000"/>
                </a:solidFill>
                <a:latin typeface="Arial"/>
                <a:ea typeface="Arial"/>
                <a:cs typeface="Arial"/>
                <a:sym typeface="Arial"/>
              </a:rPr>
              <a:t>Stack pointer</a:t>
            </a:r>
            <a:endParaRPr/>
          </a:p>
          <a:p>
            <a:pPr marL="977900" marR="0" lvl="2" indent="-325437" algn="l" rtl="0">
              <a:lnSpc>
                <a:spcPct val="140000"/>
              </a:lnSpc>
              <a:spcBef>
                <a:spcPts val="400"/>
              </a:spcBef>
              <a:spcAft>
                <a:spcPts val="0"/>
              </a:spcAft>
              <a:buClr>
                <a:srgbClr val="CC9900"/>
              </a:buClr>
              <a:buSzPts val="1400"/>
              <a:buFont typeface="Noto Sans Symbols"/>
              <a:buChar char="■"/>
            </a:pPr>
            <a:r>
              <a:rPr lang="en-US" sz="1400" b="0" i="0" u="none" strike="noStrike" cap="none">
                <a:solidFill>
                  <a:srgbClr val="000000"/>
                </a:solidFill>
                <a:latin typeface="Arial"/>
                <a:ea typeface="Arial"/>
                <a:cs typeface="Arial"/>
                <a:sym typeface="Arial"/>
              </a:rPr>
              <a:t>Program status word (PSW) - contains status information</a:t>
            </a:r>
            <a:endParaRPr/>
          </a:p>
          <a:p>
            <a:pPr marL="298450" marR="0" lvl="0" indent="-298450" algn="l" rtl="0">
              <a:lnSpc>
                <a:spcPct val="140000"/>
              </a:lnSpc>
              <a:spcBef>
                <a:spcPts val="400"/>
              </a:spcBef>
              <a:spcAft>
                <a:spcPts val="0"/>
              </a:spcAft>
              <a:buClr>
                <a:srgbClr val="CC9900"/>
              </a:buClr>
              <a:buSzPts val="1400"/>
              <a:buFont typeface="Noto Sans Symbols"/>
              <a:buChar char="■"/>
            </a:pPr>
            <a:r>
              <a:rPr lang="en-US" sz="1400" b="1" i="0" u="none">
                <a:solidFill>
                  <a:srgbClr val="000000"/>
                </a:solidFill>
                <a:latin typeface="Arial"/>
                <a:ea typeface="Arial"/>
                <a:cs typeface="Arial"/>
                <a:sym typeface="Arial"/>
              </a:rPr>
              <a:t> Process control information:</a:t>
            </a:r>
            <a:endParaRPr/>
          </a:p>
          <a:p>
            <a:pPr marL="977900" marR="0" lvl="2" indent="-325437" algn="l" rtl="0">
              <a:lnSpc>
                <a:spcPct val="140000"/>
              </a:lnSpc>
              <a:spcBef>
                <a:spcPts val="400"/>
              </a:spcBef>
              <a:spcAft>
                <a:spcPts val="0"/>
              </a:spcAft>
              <a:buClr>
                <a:srgbClr val="CC9900"/>
              </a:buClr>
              <a:buSzPts val="1400"/>
              <a:buFont typeface="Noto Sans Symbols"/>
              <a:buChar char="■"/>
            </a:pPr>
            <a:r>
              <a:rPr lang="en-US" sz="1400" b="0" i="0" u="none" strike="noStrike" cap="none">
                <a:solidFill>
                  <a:srgbClr val="000000"/>
                </a:solidFill>
                <a:latin typeface="Arial"/>
                <a:ea typeface="Arial"/>
                <a:cs typeface="Arial"/>
                <a:sym typeface="Arial"/>
              </a:rPr>
              <a:t>Scheduling and state Information</a:t>
            </a:r>
            <a:endParaRPr/>
          </a:p>
          <a:p>
            <a:pPr marL="977900" marR="0" lvl="2" indent="-325437" algn="l" rtl="0">
              <a:lnSpc>
                <a:spcPct val="140000"/>
              </a:lnSpc>
              <a:spcBef>
                <a:spcPts val="400"/>
              </a:spcBef>
              <a:spcAft>
                <a:spcPts val="0"/>
              </a:spcAft>
              <a:buClr>
                <a:srgbClr val="CC9900"/>
              </a:buClr>
              <a:buSzPts val="1400"/>
              <a:buFont typeface="Noto Sans Symbols"/>
              <a:buChar char="■"/>
            </a:pPr>
            <a:r>
              <a:rPr lang="en-US" sz="1400" b="0" i="0" u="none" strike="noStrike" cap="none">
                <a:solidFill>
                  <a:srgbClr val="000000"/>
                </a:solidFill>
                <a:latin typeface="Arial"/>
                <a:ea typeface="Arial"/>
                <a:cs typeface="Arial"/>
                <a:sym typeface="Arial"/>
              </a:rPr>
              <a:t>Data Structuring</a:t>
            </a:r>
            <a:endParaRPr/>
          </a:p>
          <a:p>
            <a:pPr marL="977900" marR="0" lvl="2" indent="-325437" algn="l" rtl="0">
              <a:lnSpc>
                <a:spcPct val="140000"/>
              </a:lnSpc>
              <a:spcBef>
                <a:spcPts val="400"/>
              </a:spcBef>
              <a:spcAft>
                <a:spcPts val="0"/>
              </a:spcAft>
              <a:buClr>
                <a:srgbClr val="CC9900"/>
              </a:buClr>
              <a:buSzPts val="1400"/>
              <a:buFont typeface="Noto Sans Symbols"/>
              <a:buChar char="■"/>
            </a:pPr>
            <a:r>
              <a:rPr lang="en-US" sz="1400" b="0" i="0" u="none" strike="noStrike" cap="none">
                <a:solidFill>
                  <a:srgbClr val="000000"/>
                </a:solidFill>
                <a:latin typeface="Arial"/>
                <a:ea typeface="Arial"/>
                <a:cs typeface="Arial"/>
                <a:sym typeface="Arial"/>
              </a:rPr>
              <a:t>Interprocess communication	</a:t>
            </a:r>
            <a:endParaRPr/>
          </a:p>
          <a:p>
            <a:pPr marL="977900" marR="0" lvl="2" indent="-325437" algn="l" rtl="0">
              <a:lnSpc>
                <a:spcPct val="140000"/>
              </a:lnSpc>
              <a:spcBef>
                <a:spcPts val="400"/>
              </a:spcBef>
              <a:spcAft>
                <a:spcPts val="0"/>
              </a:spcAft>
              <a:buClr>
                <a:srgbClr val="CC9900"/>
              </a:buClr>
              <a:buSzPts val="1400"/>
              <a:buFont typeface="Noto Sans Symbols"/>
              <a:buChar char="■"/>
            </a:pPr>
            <a:r>
              <a:rPr lang="en-US" sz="1400" b="0" i="0" u="none" strike="noStrike" cap="none">
                <a:solidFill>
                  <a:srgbClr val="000000"/>
                </a:solidFill>
                <a:latin typeface="Arial"/>
                <a:ea typeface="Arial"/>
                <a:cs typeface="Arial"/>
                <a:sym typeface="Arial"/>
              </a:rPr>
              <a:t>Memory Management</a:t>
            </a:r>
            <a:endParaRPr/>
          </a:p>
          <a:p>
            <a:pPr marL="977900" marR="0" lvl="2" indent="-325437" algn="l" rtl="0">
              <a:lnSpc>
                <a:spcPct val="140000"/>
              </a:lnSpc>
              <a:spcBef>
                <a:spcPts val="400"/>
              </a:spcBef>
              <a:spcAft>
                <a:spcPts val="0"/>
              </a:spcAft>
              <a:buClr>
                <a:srgbClr val="CC9900"/>
              </a:buClr>
              <a:buSzPts val="1400"/>
              <a:buFont typeface="Noto Sans Symbols"/>
              <a:buChar char="■"/>
            </a:pPr>
            <a:r>
              <a:rPr lang="en-US" sz="1400" b="0" i="0" u="none" strike="noStrike" cap="none">
                <a:solidFill>
                  <a:srgbClr val="000000"/>
                </a:solidFill>
                <a:latin typeface="Arial"/>
                <a:ea typeface="Arial"/>
                <a:cs typeface="Arial"/>
                <a:sym typeface="Arial"/>
              </a:rPr>
              <a:t>Resource Ownership and Utilization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0"/>
        <p:cNvGrpSpPr/>
        <p:nvPr/>
      </p:nvGrpSpPr>
      <p:grpSpPr>
        <a:xfrm>
          <a:off x="0" y="0"/>
          <a:ext cx="0" cy="0"/>
          <a:chOff x="0" y="0"/>
          <a:chExt cx="0" cy="0"/>
        </a:xfrm>
      </p:grpSpPr>
      <p:sp>
        <p:nvSpPr>
          <p:cNvPr id="631" name="Google Shape;631;p53"/>
          <p:cNvSpPr txBox="1"/>
          <p:nvPr/>
        </p:nvSpPr>
        <p:spPr>
          <a:xfrm>
            <a:off x="487362" y="336550"/>
            <a:ext cx="8228012" cy="458787"/>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Roadmap</a:t>
            </a:r>
            <a:endParaRPr/>
          </a:p>
        </p:txBody>
      </p:sp>
      <p:sp>
        <p:nvSpPr>
          <p:cNvPr id="632" name="Google Shape;632;p53"/>
          <p:cNvSpPr txBox="1"/>
          <p:nvPr/>
        </p:nvSpPr>
        <p:spPr>
          <a:xfrm>
            <a:off x="533400" y="1143000"/>
            <a:ext cx="8229600" cy="4648200"/>
          </a:xfrm>
          <a:prstGeom prst="rect">
            <a:avLst/>
          </a:prstGeom>
          <a:noFill/>
          <a:ln>
            <a:noFill/>
          </a:ln>
        </p:spPr>
        <p:txBody>
          <a:bodyPr spcFirstLastPara="1" wrap="square" lIns="90000" tIns="46800" rIns="90000" bIns="46800" anchor="t" anchorCtr="0">
            <a:noAutofit/>
          </a:bodyPr>
          <a:lstStyle/>
          <a:p>
            <a:pPr marL="742950" marR="0" lvl="1" indent="-242887" algn="l" rtl="0">
              <a:lnSpc>
                <a:spcPct val="100000"/>
              </a:lnSpc>
              <a:spcBef>
                <a:spcPts val="0"/>
              </a:spcBef>
              <a:spcAft>
                <a:spcPts val="0"/>
              </a:spcAft>
              <a:buClr>
                <a:srgbClr val="000000"/>
              </a:buClr>
              <a:buSzPts val="2000"/>
              <a:buFont typeface="Arial"/>
              <a:buNone/>
            </a:pPr>
            <a:r>
              <a:rPr lang="en-US" sz="2000" b="1" i="0" u="sng" strike="noStrike" cap="none">
                <a:solidFill>
                  <a:srgbClr val="000000"/>
                </a:solidFill>
                <a:latin typeface="Arial"/>
                <a:ea typeface="Arial"/>
                <a:cs typeface="Arial"/>
                <a:sym typeface="Arial"/>
              </a:rPr>
              <a:t>Process Concept, Process States, Process Description</a:t>
            </a:r>
            <a:endParaRPr/>
          </a:p>
          <a:p>
            <a:pPr marL="742950" marR="0" lvl="1" indent="-242887" algn="l" rtl="0">
              <a:lnSpc>
                <a:spcPct val="100000"/>
              </a:lnSpc>
              <a:spcBef>
                <a:spcPts val="400"/>
              </a:spcBef>
              <a:spcAft>
                <a:spcPts val="0"/>
              </a:spcAft>
              <a:buClr>
                <a:srgbClr val="FFFFFF"/>
              </a:buClr>
              <a:buSzPts val="3200"/>
              <a:buFont typeface="Verdana"/>
              <a:buNone/>
            </a:pPr>
            <a:endParaRPr sz="3200" b="0" i="0" u="none" strike="noStrike" cap="none">
              <a:solidFill>
                <a:srgbClr val="000000"/>
              </a:solidFill>
              <a:latin typeface="Arial"/>
              <a:ea typeface="Arial"/>
              <a:cs typeface="Arial"/>
              <a:sym typeface="Arial"/>
            </a:endParaRPr>
          </a:p>
          <a:p>
            <a:pPr marL="742950" marR="0" lvl="1" indent="-242887" algn="l" rtl="0">
              <a:lnSpc>
                <a:spcPct val="100000"/>
              </a:lnSpc>
              <a:spcBef>
                <a:spcPts val="40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How are processes represented and controlled by the OS. </a:t>
            </a:r>
            <a:endParaRPr/>
          </a:p>
          <a:p>
            <a:pPr marL="742950" marR="0" lvl="1" indent="-242887" algn="l" rtl="0">
              <a:lnSpc>
                <a:spcPct val="100000"/>
              </a:lnSpc>
              <a:spcBef>
                <a:spcPts val="400"/>
              </a:spcBef>
              <a:spcAft>
                <a:spcPts val="0"/>
              </a:spcAft>
              <a:buClr>
                <a:srgbClr val="000000"/>
              </a:buClr>
              <a:buSzPts val="2000"/>
              <a:buFont typeface="Noto Sans Symbols"/>
              <a:buChar char="⮚"/>
            </a:pPr>
            <a:r>
              <a:rPr lang="en-US" sz="2000" b="1" i="1" u="none" strike="noStrike" cap="none">
                <a:solidFill>
                  <a:srgbClr val="000000"/>
                </a:solidFill>
                <a:latin typeface="Arial"/>
                <a:ea typeface="Arial"/>
                <a:cs typeface="Arial"/>
                <a:sym typeface="Arial"/>
              </a:rPr>
              <a:t>Process states </a:t>
            </a:r>
            <a:r>
              <a:rPr lang="en-US" sz="2000" b="0" i="0" u="none" strike="noStrike" cap="none">
                <a:solidFill>
                  <a:srgbClr val="000000"/>
                </a:solidFill>
                <a:latin typeface="Arial"/>
                <a:ea typeface="Arial"/>
                <a:cs typeface="Arial"/>
                <a:sym typeface="Arial"/>
              </a:rPr>
              <a:t>which characterize the behaviour of processes. </a:t>
            </a:r>
            <a:endParaRPr/>
          </a:p>
          <a:p>
            <a:pPr marL="742950" marR="0" lvl="1" indent="-242887" algn="l" rtl="0">
              <a:lnSpc>
                <a:spcPct val="100000"/>
              </a:lnSpc>
              <a:spcBef>
                <a:spcPts val="400"/>
              </a:spcBef>
              <a:spcAft>
                <a:spcPts val="0"/>
              </a:spcAft>
              <a:buClr>
                <a:srgbClr val="000000"/>
              </a:buClr>
              <a:buSzPts val="2000"/>
              <a:buFont typeface="Noto Sans Symbols"/>
              <a:buChar char="⮚"/>
            </a:pPr>
            <a:r>
              <a:rPr lang="en-US" sz="2000" b="1" i="1" u="none" strike="noStrike" cap="none">
                <a:solidFill>
                  <a:srgbClr val="000000"/>
                </a:solidFill>
                <a:latin typeface="Arial"/>
                <a:ea typeface="Arial"/>
                <a:cs typeface="Arial"/>
                <a:sym typeface="Arial"/>
              </a:rPr>
              <a:t>Data structures </a:t>
            </a:r>
            <a:r>
              <a:rPr lang="en-US" sz="2000" b="0" i="0" u="none" strike="noStrike" cap="none">
                <a:solidFill>
                  <a:srgbClr val="000000"/>
                </a:solidFill>
                <a:latin typeface="Arial"/>
                <a:ea typeface="Arial"/>
                <a:cs typeface="Arial"/>
                <a:sym typeface="Arial"/>
              </a:rPr>
              <a:t>used to manage processes. </a:t>
            </a:r>
            <a:endParaRPr/>
          </a:p>
          <a:p>
            <a:pPr marL="742950" marR="0" lvl="1" indent="-242887" algn="l" rtl="0">
              <a:lnSpc>
                <a:spcPct val="100000"/>
              </a:lnSpc>
              <a:spcBef>
                <a:spcPts val="400"/>
              </a:spcBef>
              <a:spcAft>
                <a:spcPts val="0"/>
              </a:spcAft>
              <a:buClr>
                <a:srgbClr val="000000"/>
              </a:buClr>
              <a:buSzPts val="2000"/>
              <a:buFont typeface="Noto Sans Symbols"/>
              <a:buChar char="⮚"/>
            </a:pPr>
            <a:r>
              <a:rPr lang="en-US" sz="2000" b="0" i="0" u="none" strike="noStrike" cap="none">
                <a:solidFill>
                  <a:srgbClr val="376092"/>
                </a:solidFill>
                <a:latin typeface="Arial"/>
                <a:ea typeface="Arial"/>
                <a:cs typeface="Arial"/>
                <a:sym typeface="Arial"/>
              </a:rPr>
              <a:t>Ways in which the OS uses these data structures to control process execution.</a:t>
            </a:r>
            <a:r>
              <a:rPr lang="en-US" sz="2800" b="0" i="0" u="none" strike="noStrike" cap="none">
                <a:solidFill>
                  <a:srgbClr val="376092"/>
                </a:solidFill>
                <a:latin typeface="Arial"/>
                <a:ea typeface="Arial"/>
                <a:cs typeface="Arial"/>
                <a:sym typeface="Arial"/>
              </a:rPr>
              <a:t> </a:t>
            </a:r>
            <a:endParaRPr/>
          </a:p>
        </p:txBody>
      </p:sp>
      <p:cxnSp>
        <p:nvCxnSpPr>
          <p:cNvPr id="633" name="Google Shape;633;p53"/>
          <p:cNvCxnSpPr/>
          <p:nvPr/>
        </p:nvCxnSpPr>
        <p:spPr>
          <a:xfrm>
            <a:off x="0" y="3352800"/>
            <a:ext cx="914400" cy="3300"/>
          </a:xfrm>
          <a:prstGeom prst="bentConnector3">
            <a:avLst>
              <a:gd name="adj1" fmla="val 10770"/>
            </a:avLst>
          </a:prstGeom>
          <a:noFill/>
          <a:ln w="9525" cap="sq" cmpd="sng">
            <a:solidFill>
              <a:srgbClr val="000000"/>
            </a:solidFill>
            <a:prstDash val="solid"/>
            <a:round/>
            <a:headEnd type="none" w="med" len="med"/>
            <a:tailEnd type="none" w="med" len="med"/>
          </a:ln>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1"/>
        <p:cNvGrpSpPr/>
        <p:nvPr/>
      </p:nvGrpSpPr>
      <p:grpSpPr>
        <a:xfrm>
          <a:off x="0" y="0"/>
          <a:ext cx="0" cy="0"/>
          <a:chOff x="0" y="0"/>
          <a:chExt cx="0" cy="0"/>
        </a:xfrm>
      </p:grpSpPr>
      <p:sp>
        <p:nvSpPr>
          <p:cNvPr id="642" name="Google Shape;642;p54"/>
          <p:cNvSpPr txBox="1"/>
          <p:nvPr/>
        </p:nvSpPr>
        <p:spPr>
          <a:xfrm>
            <a:off x="487362" y="336550"/>
            <a:ext cx="822801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Modes of Execution</a:t>
            </a:r>
            <a:endParaRPr/>
          </a:p>
        </p:txBody>
      </p:sp>
      <p:sp>
        <p:nvSpPr>
          <p:cNvPr id="643" name="Google Shape;643;p54"/>
          <p:cNvSpPr txBox="1"/>
          <p:nvPr/>
        </p:nvSpPr>
        <p:spPr>
          <a:xfrm>
            <a:off x="381000" y="1066800"/>
            <a:ext cx="8228012" cy="4953000"/>
          </a:xfrm>
          <a:prstGeom prst="rect">
            <a:avLst/>
          </a:prstGeom>
          <a:noFill/>
          <a:ln>
            <a:noFill/>
          </a:ln>
        </p:spPr>
        <p:txBody>
          <a:bodyPr spcFirstLastPara="1" wrap="square" lIns="90000" tIns="46800" rIns="90000" bIns="46800" anchor="t" anchorCtr="0">
            <a:noAutofit/>
          </a:bodyPr>
          <a:lstStyle/>
          <a:p>
            <a:pPr marL="300037" marR="0" lvl="0" indent="-300037" algn="l" rtl="0">
              <a:lnSpc>
                <a:spcPct val="100000"/>
              </a:lnSpc>
              <a:spcBef>
                <a:spcPts val="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Most processors support at least two modes of execution</a:t>
            </a:r>
            <a:endParaRPr/>
          </a:p>
          <a:p>
            <a:pPr marL="300037" marR="0" lvl="0" indent="-300037" algn="l" rtl="0">
              <a:lnSpc>
                <a:spcPct val="100000"/>
              </a:lnSpc>
              <a:spcBef>
                <a:spcPts val="4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User mode</a:t>
            </a:r>
            <a:endParaRPr/>
          </a:p>
          <a:p>
            <a:pPr marL="700087" marR="0" lvl="1" indent="-242887" algn="l" rtl="0">
              <a:lnSpc>
                <a:spcPct val="100000"/>
              </a:lnSpc>
              <a:spcBef>
                <a:spcPts val="400"/>
              </a:spcBef>
              <a:spcAft>
                <a:spcPts val="0"/>
              </a:spcAft>
              <a:buClr>
                <a:srgbClr val="000000"/>
              </a:buClr>
              <a:buSzPts val="1800"/>
              <a:buFont typeface="Times New Roman"/>
              <a:buChar char="–"/>
            </a:pPr>
            <a:r>
              <a:rPr lang="en-US" sz="1800" b="0" i="0" u="none" strike="noStrike" cap="none">
                <a:solidFill>
                  <a:srgbClr val="000000"/>
                </a:solidFill>
                <a:latin typeface="Arial"/>
                <a:ea typeface="Arial"/>
                <a:cs typeface="Arial"/>
                <a:sym typeface="Arial"/>
              </a:rPr>
              <a:t>Less-privileged mode</a:t>
            </a:r>
            <a:endParaRPr/>
          </a:p>
          <a:p>
            <a:pPr marL="700087" marR="0" lvl="1" indent="-242887" algn="l" rtl="0">
              <a:lnSpc>
                <a:spcPct val="100000"/>
              </a:lnSpc>
              <a:spcBef>
                <a:spcPts val="400"/>
              </a:spcBef>
              <a:spcAft>
                <a:spcPts val="0"/>
              </a:spcAft>
              <a:buClr>
                <a:srgbClr val="000000"/>
              </a:buClr>
              <a:buSzPts val="1800"/>
              <a:buFont typeface="Times New Roman"/>
              <a:buChar char="–"/>
            </a:pPr>
            <a:r>
              <a:rPr lang="en-US" sz="1800" b="0" i="0" u="none" strike="noStrike" cap="none">
                <a:solidFill>
                  <a:srgbClr val="000000"/>
                </a:solidFill>
                <a:latin typeface="Arial"/>
                <a:ea typeface="Arial"/>
                <a:cs typeface="Arial"/>
                <a:sym typeface="Arial"/>
              </a:rPr>
              <a:t>User programs typically execute in this mode</a:t>
            </a:r>
            <a:endParaRPr/>
          </a:p>
          <a:p>
            <a:pPr marL="300037" marR="0" lvl="0" indent="-300037" algn="l" rtl="0">
              <a:lnSpc>
                <a:spcPct val="100000"/>
              </a:lnSpc>
              <a:spcBef>
                <a:spcPts val="4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System mode:also known as </a:t>
            </a:r>
            <a:endParaRPr/>
          </a:p>
          <a:p>
            <a:pPr marL="1104900" marR="0" lvl="2" indent="-190500" algn="l" rtl="0">
              <a:lnSpc>
                <a:spcPct val="100000"/>
              </a:lnSpc>
              <a:spcBef>
                <a:spcPts val="400"/>
              </a:spcBef>
              <a:spcAft>
                <a:spcPts val="0"/>
              </a:spcAft>
              <a:buClr>
                <a:srgbClr val="000000"/>
              </a:buClr>
              <a:buSzPts val="1800"/>
              <a:buFont typeface="Times New Roman"/>
              <a:buChar char="•"/>
            </a:pPr>
            <a:r>
              <a:rPr lang="en-US" sz="1800" b="0" i="0" u="none" strike="noStrike" cap="none">
                <a:solidFill>
                  <a:srgbClr val="000000"/>
                </a:solidFill>
                <a:latin typeface="Arial"/>
                <a:ea typeface="Arial"/>
                <a:cs typeface="Arial"/>
                <a:sym typeface="Arial"/>
              </a:rPr>
              <a:t> Control Mode/   Kernel Mode / Protected Mode</a:t>
            </a:r>
            <a:endParaRPr/>
          </a:p>
          <a:p>
            <a:pPr marL="700087" marR="0" lvl="1" indent="-242887" algn="l" rtl="0">
              <a:lnSpc>
                <a:spcPct val="100000"/>
              </a:lnSpc>
              <a:spcBef>
                <a:spcPts val="400"/>
              </a:spcBef>
              <a:spcAft>
                <a:spcPts val="0"/>
              </a:spcAft>
              <a:buClr>
                <a:srgbClr val="000000"/>
              </a:buClr>
              <a:buSzPts val="1800"/>
              <a:buFont typeface="Times New Roman"/>
              <a:buChar char="–"/>
            </a:pPr>
            <a:r>
              <a:rPr lang="en-US" sz="1800" b="0" i="0" u="none" strike="noStrike" cap="none">
                <a:solidFill>
                  <a:srgbClr val="000000"/>
                </a:solidFill>
                <a:latin typeface="Arial"/>
                <a:ea typeface="Arial"/>
                <a:cs typeface="Arial"/>
                <a:sym typeface="Arial"/>
              </a:rPr>
              <a:t>More-privileged mode</a:t>
            </a:r>
            <a:endParaRPr/>
          </a:p>
          <a:p>
            <a:pPr marL="700087" marR="0" lvl="1" indent="-242887" algn="l" rtl="0">
              <a:lnSpc>
                <a:spcPct val="100000"/>
              </a:lnSpc>
              <a:spcBef>
                <a:spcPts val="400"/>
              </a:spcBef>
              <a:spcAft>
                <a:spcPts val="0"/>
              </a:spcAft>
              <a:buClr>
                <a:srgbClr val="000000"/>
              </a:buClr>
              <a:buSzPts val="1800"/>
              <a:buFont typeface="Times New Roman"/>
              <a:buChar char="–"/>
            </a:pPr>
            <a:r>
              <a:rPr lang="en-US" sz="1800" b="0" i="0" u="none" strike="noStrike" cap="none">
                <a:solidFill>
                  <a:srgbClr val="000000"/>
                </a:solidFill>
                <a:latin typeface="Arial"/>
                <a:ea typeface="Arial"/>
                <a:cs typeface="Arial"/>
                <a:sym typeface="Arial"/>
              </a:rPr>
              <a:t>Kernel of the operating system</a:t>
            </a:r>
            <a:endParaRPr/>
          </a:p>
          <a:p>
            <a:pPr marL="700087" marR="0" lvl="1" indent="-242887" algn="l" rtl="0">
              <a:lnSpc>
                <a:spcPct val="100000"/>
              </a:lnSpc>
              <a:spcBef>
                <a:spcPts val="400"/>
              </a:spcBef>
              <a:spcAft>
                <a:spcPts val="0"/>
              </a:spcAft>
              <a:buClr>
                <a:srgbClr val="FFFFFF"/>
              </a:buClr>
              <a:buSzPts val="1800"/>
              <a:buFont typeface="Verdana"/>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2"/>
        <p:cNvGrpSpPr/>
        <p:nvPr/>
      </p:nvGrpSpPr>
      <p:grpSpPr>
        <a:xfrm>
          <a:off x="0" y="0"/>
          <a:ext cx="0" cy="0"/>
          <a:chOff x="0" y="0"/>
          <a:chExt cx="0" cy="0"/>
        </a:xfrm>
      </p:grpSpPr>
      <p:sp>
        <p:nvSpPr>
          <p:cNvPr id="653" name="Google Shape;653;p55"/>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Control</a:t>
            </a:r>
            <a:endParaRPr/>
          </a:p>
        </p:txBody>
      </p:sp>
      <p:sp>
        <p:nvSpPr>
          <p:cNvPr id="654" name="Google Shape;654;p55"/>
          <p:cNvSpPr txBox="1"/>
          <p:nvPr/>
        </p:nvSpPr>
        <p:spPr>
          <a:xfrm>
            <a:off x="457200" y="1514475"/>
            <a:ext cx="8229600" cy="40481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1800"/>
              <a:buFont typeface="Noto Sans Symbols"/>
              <a:buChar char="■"/>
            </a:pPr>
            <a:r>
              <a:rPr lang="en-US" sz="1800" b="1" i="0" u="none">
                <a:solidFill>
                  <a:srgbClr val="000000"/>
                </a:solidFill>
                <a:latin typeface="Arial"/>
                <a:ea typeface="Arial"/>
                <a:cs typeface="Arial"/>
                <a:sym typeface="Arial"/>
              </a:rPr>
              <a:t>Mode of Execution: </a:t>
            </a:r>
            <a:r>
              <a:rPr lang="en-US" sz="1800" b="1" i="0" u="none">
                <a:solidFill>
                  <a:srgbClr val="3366FF"/>
                </a:solidFill>
                <a:latin typeface="Arial"/>
                <a:ea typeface="Arial"/>
                <a:cs typeface="Arial"/>
                <a:sym typeface="Arial"/>
              </a:rPr>
              <a:t>Dual-mode </a:t>
            </a:r>
            <a:r>
              <a:rPr lang="en-US" sz="1800" b="0" i="0" u="none">
                <a:solidFill>
                  <a:srgbClr val="000000"/>
                </a:solidFill>
                <a:latin typeface="Arial"/>
                <a:ea typeface="Arial"/>
                <a:cs typeface="Arial"/>
                <a:sym typeface="Arial"/>
              </a:rPr>
              <a:t>operation allows OS to protect itself and other system components</a:t>
            </a:r>
            <a:endParaRPr/>
          </a:p>
          <a:p>
            <a:pPr marL="298450" marR="0" lvl="0" indent="-298450" algn="l" rtl="0">
              <a:lnSpc>
                <a:spcPct val="100000"/>
              </a:lnSpc>
              <a:spcBef>
                <a:spcPts val="4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How does the processor know in which mode it is to be executing? And how does it change</a:t>
            </a:r>
            <a:endParaRPr/>
          </a:p>
          <a:p>
            <a:pPr marL="625475" marR="0" lvl="1" indent="-325437" algn="l" rtl="0">
              <a:lnSpc>
                <a:spcPct val="100000"/>
              </a:lnSpc>
              <a:spcBef>
                <a:spcPts val="400"/>
              </a:spcBef>
              <a:spcAft>
                <a:spcPts val="0"/>
              </a:spcAft>
              <a:buClr>
                <a:srgbClr val="3B812F"/>
              </a:buClr>
              <a:buSzPts val="1800"/>
              <a:buFont typeface="Noto Sans Symbols"/>
              <a:buChar char="❑"/>
            </a:pPr>
            <a:r>
              <a:rPr lang="en-US" sz="1800" b="1" i="0" u="none" strike="noStrike" cap="none">
                <a:solidFill>
                  <a:srgbClr val="3366FF"/>
                </a:solidFill>
                <a:latin typeface="Arial"/>
                <a:ea typeface="Arial"/>
                <a:cs typeface="Arial"/>
                <a:sym typeface="Arial"/>
              </a:rPr>
              <a:t>Mode bit </a:t>
            </a:r>
            <a:r>
              <a:rPr lang="en-US" sz="1800" b="0" i="0" u="none" strike="noStrike" cap="none">
                <a:solidFill>
                  <a:srgbClr val="000000"/>
                </a:solidFill>
                <a:latin typeface="Arial"/>
                <a:ea typeface="Arial"/>
                <a:cs typeface="Arial"/>
                <a:sym typeface="Arial"/>
              </a:rPr>
              <a:t>provided by hardware (there is a bit in PSW that indicates the mode of execution)</a:t>
            </a:r>
            <a:endParaRPr/>
          </a:p>
          <a:p>
            <a:pPr marL="977900" marR="0" lvl="2" indent="-325437" algn="l" rtl="0">
              <a:lnSpc>
                <a:spcPct val="10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Provides ability to distinguish when system is running user code or kernel code</a:t>
            </a:r>
            <a:endParaRPr/>
          </a:p>
          <a:p>
            <a:pPr marL="977900" marR="0" lvl="2" indent="-325437" algn="l" rtl="0">
              <a:lnSpc>
                <a:spcPct val="10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Some instructions designated as </a:t>
            </a:r>
            <a:r>
              <a:rPr lang="en-US" sz="1800" b="1" i="0" u="none" strike="noStrike" cap="none">
                <a:solidFill>
                  <a:srgbClr val="3366FF"/>
                </a:solidFill>
                <a:latin typeface="Arial"/>
                <a:ea typeface="Arial"/>
                <a:cs typeface="Arial"/>
                <a:sym typeface="Arial"/>
              </a:rPr>
              <a:t>privileged</a:t>
            </a:r>
            <a:r>
              <a:rPr lang="en-US" sz="1800" b="0" i="0" u="none" strike="noStrike" cap="none">
                <a:solidFill>
                  <a:srgbClr val="000000"/>
                </a:solidFill>
                <a:latin typeface="Arial"/>
                <a:ea typeface="Arial"/>
                <a:cs typeface="Arial"/>
                <a:sym typeface="Arial"/>
              </a:rPr>
              <a:t>, only executable in kernel mode</a:t>
            </a:r>
            <a:endParaRPr/>
          </a:p>
          <a:p>
            <a:pPr marL="977900" marR="0" lvl="2" indent="-325437" algn="l" rtl="0">
              <a:lnSpc>
                <a:spcPct val="10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System call changes mode to kernel, return from call resets it to user</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3"/>
        <p:cNvGrpSpPr/>
        <p:nvPr/>
      </p:nvGrpSpPr>
      <p:grpSpPr>
        <a:xfrm>
          <a:off x="0" y="0"/>
          <a:ext cx="0" cy="0"/>
          <a:chOff x="0" y="0"/>
          <a:chExt cx="0" cy="0"/>
        </a:xfrm>
      </p:grpSpPr>
      <p:sp>
        <p:nvSpPr>
          <p:cNvPr id="664" name="Google Shape;664;p56"/>
          <p:cNvSpPr txBox="1"/>
          <p:nvPr/>
        </p:nvSpPr>
        <p:spPr>
          <a:xfrm>
            <a:off x="957262" y="277812"/>
            <a:ext cx="8229600" cy="576262"/>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Transition from User to Kernel Mode</a:t>
            </a:r>
            <a:endParaRPr/>
          </a:p>
        </p:txBody>
      </p:sp>
      <p:sp>
        <p:nvSpPr>
          <p:cNvPr id="665" name="Google Shape;665;p56"/>
          <p:cNvSpPr txBox="1"/>
          <p:nvPr/>
        </p:nvSpPr>
        <p:spPr>
          <a:xfrm>
            <a:off x="485775" y="844550"/>
            <a:ext cx="8229600" cy="53435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Timer to prevent infinite loop / process hogging resources</a:t>
            </a:r>
            <a:endParaRPr/>
          </a:p>
          <a:p>
            <a:pPr marL="625475" marR="0" lvl="1" indent="-325437" algn="l" rtl="0">
              <a:lnSpc>
                <a:spcPct val="10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Set interrupt after specific period</a:t>
            </a:r>
            <a:endParaRPr/>
          </a:p>
          <a:p>
            <a:pPr marL="625475" marR="0" lvl="1" indent="-325437" algn="l" rtl="0">
              <a:lnSpc>
                <a:spcPct val="10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Operating system decrements counter</a:t>
            </a:r>
            <a:endParaRPr/>
          </a:p>
          <a:p>
            <a:pPr marL="625475" marR="0" lvl="1" indent="-325437" algn="l" rtl="0">
              <a:lnSpc>
                <a:spcPct val="10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When counter becomes  zero generate an interrupt</a:t>
            </a:r>
            <a:endParaRPr/>
          </a:p>
          <a:p>
            <a:pPr marL="625475" marR="0" lvl="1" indent="-325437" algn="l" rtl="0">
              <a:lnSpc>
                <a:spcPct val="10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Set up before scheduling process to regain control or terminate program that exceeds allotted time</a:t>
            </a:r>
            <a:endParaRPr/>
          </a:p>
        </p:txBody>
      </p:sp>
      <p:pic>
        <p:nvPicPr>
          <p:cNvPr id="666" name="Google Shape;666;p56"/>
          <p:cNvPicPr preferRelativeResize="0"/>
          <p:nvPr/>
        </p:nvPicPr>
        <p:blipFill rotWithShape="1">
          <a:blip r:embed="rId3">
            <a:alphaModFix/>
          </a:blip>
          <a:srcRect/>
          <a:stretch/>
        </p:blipFill>
        <p:spPr>
          <a:xfrm>
            <a:off x="685800" y="3352800"/>
            <a:ext cx="7602537" cy="23463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5"/>
        <p:cNvGrpSpPr/>
        <p:nvPr/>
      </p:nvGrpSpPr>
      <p:grpSpPr>
        <a:xfrm>
          <a:off x="0" y="0"/>
          <a:ext cx="0" cy="0"/>
          <a:chOff x="0" y="0"/>
          <a:chExt cx="0" cy="0"/>
        </a:xfrm>
      </p:grpSpPr>
      <p:sp>
        <p:nvSpPr>
          <p:cNvPr id="676" name="Google Shape;676;p57"/>
          <p:cNvSpPr txBox="1"/>
          <p:nvPr/>
        </p:nvSpPr>
        <p:spPr>
          <a:xfrm>
            <a:off x="476250" y="336550"/>
            <a:ext cx="86677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sng">
                <a:solidFill>
                  <a:srgbClr val="006633"/>
                </a:solidFill>
                <a:latin typeface="Arial"/>
                <a:ea typeface="Arial"/>
                <a:cs typeface="Arial"/>
                <a:sym typeface="Arial"/>
              </a:rPr>
              <a:t>Process Creation</a:t>
            </a:r>
            <a:endParaRPr/>
          </a:p>
        </p:txBody>
      </p:sp>
      <p:sp>
        <p:nvSpPr>
          <p:cNvPr id="677" name="Google Shape;677;p57"/>
          <p:cNvSpPr txBox="1"/>
          <p:nvPr/>
        </p:nvSpPr>
        <p:spPr>
          <a:xfrm>
            <a:off x="595312" y="1192212"/>
            <a:ext cx="7939087" cy="4827587"/>
          </a:xfrm>
          <a:prstGeom prst="rect">
            <a:avLst/>
          </a:prstGeom>
          <a:noFill/>
          <a:ln>
            <a:noFill/>
          </a:ln>
        </p:spPr>
        <p:txBody>
          <a:bodyPr spcFirstLastPara="1" wrap="square" lIns="90000" tIns="46800" rIns="90000" bIns="46800" anchor="t" anchorCtr="0">
            <a:noAutofit/>
          </a:bodyPr>
          <a:lstStyle/>
          <a:p>
            <a:pPr marL="300037" marR="0" lvl="0" indent="-300037" algn="l" rtl="0">
              <a:lnSpc>
                <a:spcPct val="150000"/>
              </a:lnSpc>
              <a:spcBef>
                <a:spcPts val="0"/>
              </a:spcBef>
              <a:spcAft>
                <a:spcPts val="0"/>
              </a:spcAft>
              <a:buClr>
                <a:srgbClr val="000000"/>
              </a:buClr>
              <a:buSzPts val="2000"/>
              <a:buFont typeface="Noto Sans Symbols"/>
              <a:buChar char="■"/>
            </a:pPr>
            <a:r>
              <a:rPr lang="en-US" sz="2000" b="0" i="0" u="none">
                <a:solidFill>
                  <a:srgbClr val="000000"/>
                </a:solidFill>
                <a:latin typeface="Arial"/>
                <a:ea typeface="Arial"/>
                <a:cs typeface="Arial"/>
                <a:sym typeface="Arial"/>
              </a:rPr>
              <a:t>Once the OS decides to create a new process it:</a:t>
            </a:r>
            <a:endParaRPr/>
          </a:p>
          <a:p>
            <a:pPr marL="300037" marR="0" lvl="0" indent="-300037" algn="l" rtl="0">
              <a:lnSpc>
                <a:spcPct val="15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Assign a unique process identifier</a:t>
            </a:r>
            <a:endParaRPr/>
          </a:p>
          <a:p>
            <a:pPr marL="300037" marR="0" lvl="0" indent="-300037" algn="l" rtl="0">
              <a:lnSpc>
                <a:spcPct val="15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Allocate space for the process</a:t>
            </a:r>
            <a:endParaRPr/>
          </a:p>
          <a:p>
            <a:pPr marL="300037" marR="0" lvl="0" indent="-300037" algn="l" rtl="0">
              <a:lnSpc>
                <a:spcPct val="15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Initialize process control block</a:t>
            </a:r>
            <a:endParaRPr/>
          </a:p>
          <a:p>
            <a:pPr marL="300037" marR="0" lvl="0" indent="-300037" algn="l" rtl="0">
              <a:lnSpc>
                <a:spcPct val="15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Set up appropriate linkages</a:t>
            </a:r>
            <a:endParaRPr/>
          </a:p>
          <a:p>
            <a:pPr marL="431800" marR="0" lvl="1" indent="-190500" algn="l" rtl="0">
              <a:lnSpc>
                <a:spcPct val="150000"/>
              </a:lnSpc>
              <a:spcBef>
                <a:spcPts val="50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Ex: add new process to linked list used for scheduling queue</a:t>
            </a:r>
            <a:endParaRPr/>
          </a:p>
          <a:p>
            <a:pPr marL="300037" marR="0" lvl="0" indent="-300037" algn="l" rtl="0">
              <a:lnSpc>
                <a:spcPct val="15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Create / expand other data structures</a:t>
            </a:r>
            <a:endParaRPr/>
          </a:p>
          <a:p>
            <a:pPr marL="300037" marR="0" lvl="0" indent="-300037" algn="l" rtl="0">
              <a:lnSpc>
                <a:spcPct val="15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Ex: maintain an accounting file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85"/>
        <p:cNvGrpSpPr/>
        <p:nvPr/>
      </p:nvGrpSpPr>
      <p:grpSpPr>
        <a:xfrm>
          <a:off x="0" y="0"/>
          <a:ext cx="0" cy="0"/>
          <a:chOff x="0" y="0"/>
          <a:chExt cx="0" cy="0"/>
        </a:xfrm>
      </p:grpSpPr>
      <p:sp>
        <p:nvSpPr>
          <p:cNvPr id="686" name="Google Shape;686;p58"/>
          <p:cNvSpPr txBox="1"/>
          <p:nvPr/>
        </p:nvSpPr>
        <p:spPr>
          <a:xfrm>
            <a:off x="487362" y="336550"/>
            <a:ext cx="8228012" cy="458787"/>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Switching Processes</a:t>
            </a:r>
            <a:endParaRPr/>
          </a:p>
        </p:txBody>
      </p:sp>
      <p:sp>
        <p:nvSpPr>
          <p:cNvPr id="687" name="Google Shape;687;p58"/>
          <p:cNvSpPr txBox="1"/>
          <p:nvPr/>
        </p:nvSpPr>
        <p:spPr>
          <a:xfrm>
            <a:off x="304800" y="990600"/>
            <a:ext cx="8229600" cy="3962400"/>
          </a:xfrm>
          <a:prstGeom prst="rect">
            <a:avLst/>
          </a:prstGeom>
          <a:noFill/>
          <a:ln>
            <a:noFill/>
          </a:ln>
        </p:spPr>
        <p:txBody>
          <a:bodyPr spcFirstLastPara="1" wrap="square" lIns="90000" tIns="46800" rIns="90000" bIns="46800" anchor="t" anchorCtr="0">
            <a:noAutofit/>
          </a:bodyPr>
          <a:lstStyle/>
          <a:p>
            <a:pPr marL="300037" marR="0" lvl="0" indent="-300037" algn="l" rtl="0">
              <a:lnSpc>
                <a:spcPct val="15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Several design issues are raised regarding process switching</a:t>
            </a:r>
            <a:endParaRPr/>
          </a:p>
          <a:p>
            <a:pPr marL="700087" marR="0" lvl="1" indent="-242887" algn="l" rtl="0">
              <a:lnSpc>
                <a:spcPct val="150000"/>
              </a:lnSpc>
              <a:spcBef>
                <a:spcPts val="50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What events trigger a process switch? </a:t>
            </a:r>
            <a:endParaRPr/>
          </a:p>
          <a:p>
            <a:pPr marL="700087" marR="0" lvl="1" indent="-242887" algn="l" rtl="0">
              <a:lnSpc>
                <a:spcPct val="150000"/>
              </a:lnSpc>
              <a:spcBef>
                <a:spcPts val="50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We must distinguish between mode switching and process switching.</a:t>
            </a:r>
            <a:endParaRPr/>
          </a:p>
          <a:p>
            <a:pPr marL="700087" marR="0" lvl="1" indent="-242887" algn="l" rtl="0">
              <a:lnSpc>
                <a:spcPct val="150000"/>
              </a:lnSpc>
              <a:spcBef>
                <a:spcPts val="50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What must the OS do to the various data structures under its control to achieve a process switch?</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6"/>
        <p:cNvGrpSpPr/>
        <p:nvPr/>
      </p:nvGrpSpPr>
      <p:grpSpPr>
        <a:xfrm>
          <a:off x="0" y="0"/>
          <a:ext cx="0" cy="0"/>
          <a:chOff x="0" y="0"/>
          <a:chExt cx="0" cy="0"/>
        </a:xfrm>
      </p:grpSpPr>
      <p:sp>
        <p:nvSpPr>
          <p:cNvPr id="697" name="Google Shape;697;p59"/>
          <p:cNvSpPr txBox="1"/>
          <p:nvPr/>
        </p:nvSpPr>
        <p:spPr>
          <a:xfrm>
            <a:off x="487362" y="336550"/>
            <a:ext cx="8228012" cy="458787"/>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When to switch processes</a:t>
            </a:r>
            <a:endParaRPr/>
          </a:p>
        </p:txBody>
      </p:sp>
      <p:sp>
        <p:nvSpPr>
          <p:cNvPr id="698" name="Google Shape;698;p59"/>
          <p:cNvSpPr txBox="1"/>
          <p:nvPr/>
        </p:nvSpPr>
        <p:spPr>
          <a:xfrm>
            <a:off x="914400" y="5715000"/>
            <a:ext cx="7772400" cy="30638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a:solidFill>
                  <a:srgbClr val="000000"/>
                </a:solidFill>
                <a:latin typeface="Arial"/>
                <a:ea typeface="Arial"/>
                <a:cs typeface="Arial"/>
                <a:sym typeface="Arial"/>
              </a:rPr>
              <a:t>Table : Mechanisms for Interrupting the Execution of a Process</a:t>
            </a:r>
            <a:endParaRPr/>
          </a:p>
        </p:txBody>
      </p:sp>
      <p:sp>
        <p:nvSpPr>
          <p:cNvPr id="699" name="Google Shape;699;p59"/>
          <p:cNvSpPr txBox="1"/>
          <p:nvPr/>
        </p:nvSpPr>
        <p:spPr>
          <a:xfrm>
            <a:off x="609600" y="1371600"/>
            <a:ext cx="8077200" cy="642937"/>
          </a:xfrm>
          <a:prstGeom prst="rect">
            <a:avLst/>
          </a:prstGeom>
          <a:noFill/>
          <a:ln>
            <a:noFill/>
          </a:ln>
        </p:spPr>
        <p:txBody>
          <a:bodyPr spcFirstLastPara="1" wrap="square" lIns="90000" tIns="46800" rIns="90000" bIns="46800" anchor="t" anchorCtr="0">
            <a:noAutofit/>
          </a:bodyPr>
          <a:lstStyle/>
          <a:p>
            <a:pPr marL="0" marR="0" lvl="0" indent="-114300" algn="just" rtl="0">
              <a:lnSpc>
                <a:spcPct val="100000"/>
              </a:lnSpc>
              <a:spcBef>
                <a:spcPts val="0"/>
              </a:spcBef>
              <a:spcAft>
                <a:spcPts val="0"/>
              </a:spcAft>
              <a:buClr>
                <a:srgbClr val="000000"/>
              </a:buClr>
              <a:buSzPts val="1800"/>
              <a:buFont typeface="Arial"/>
              <a:buChar char="•"/>
            </a:pPr>
            <a:r>
              <a:rPr lang="en-US" sz="1800" b="0" i="0" u="none">
                <a:solidFill>
                  <a:srgbClr val="000000"/>
                </a:solidFill>
                <a:latin typeface="Arial"/>
                <a:ea typeface="Arial"/>
                <a:cs typeface="Arial"/>
                <a:sym typeface="Arial"/>
              </a:rPr>
              <a:t>A process switch may occur any time that the OS has gained control from the currently running process. Possible events giving OS control are: </a:t>
            </a:r>
            <a:endParaRPr/>
          </a:p>
        </p:txBody>
      </p:sp>
      <p:graphicFrame>
        <p:nvGraphicFramePr>
          <p:cNvPr id="700" name="Google Shape;700;p59"/>
          <p:cNvGraphicFramePr/>
          <p:nvPr/>
        </p:nvGraphicFramePr>
        <p:xfrm>
          <a:off x="381000" y="2590800"/>
          <a:ext cx="8385150" cy="3146885"/>
        </p:xfrm>
        <a:graphic>
          <a:graphicData uri="http://schemas.openxmlformats.org/drawingml/2006/table">
            <a:tbl>
              <a:tblPr>
                <a:noFill/>
                <a:tableStyleId>{9B00CCCB-9F2B-4879-973E-33B6B2F37333}</a:tableStyleId>
              </a:tblPr>
              <a:tblGrid>
                <a:gridCol w="1862125">
                  <a:extLst>
                    <a:ext uri="{9D8B030D-6E8A-4147-A177-3AD203B41FA5}">
                      <a16:colId xmlns:a16="http://schemas.microsoft.com/office/drawing/2014/main" val="20000"/>
                    </a:ext>
                  </a:extLst>
                </a:gridCol>
                <a:gridCol w="3246425">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563550">
                <a:tc>
                  <a:txBody>
                    <a:bodyPr/>
                    <a:lstStyle/>
                    <a:p>
                      <a:pPr marL="0" marR="0" lvl="0" indent="0" algn="l" rtl="0">
                        <a:lnSpc>
                          <a:spcPct val="51000"/>
                        </a:lnSpc>
                        <a:spcBef>
                          <a:spcPts val="0"/>
                        </a:spcBef>
                        <a:spcAft>
                          <a:spcPts val="0"/>
                        </a:spcAft>
                        <a:buClr>
                          <a:srgbClr val="FFFFFF"/>
                        </a:buClr>
                        <a:buSzPts val="1800"/>
                        <a:buFont typeface="Arial"/>
                        <a:buNone/>
                      </a:pPr>
                      <a:r>
                        <a:rPr lang="en-US" sz="1800" b="1" i="0" u="none" strike="noStrike" cap="none">
                          <a:solidFill>
                            <a:srgbClr val="FFFFFF"/>
                          </a:solidFill>
                          <a:latin typeface="Arial"/>
                          <a:ea typeface="Arial"/>
                          <a:cs typeface="Arial"/>
                          <a:sym typeface="Arial"/>
                        </a:rPr>
                        <a:t>Mechanism</a:t>
                      </a:r>
                      <a:endParaRPr/>
                    </a:p>
                  </a:txBody>
                  <a:tcPr marL="90000" marR="90000" marT="450425" marB="46800">
                    <a:solidFill>
                      <a:srgbClr val="00CC99"/>
                    </a:solidFill>
                  </a:tcPr>
                </a:tc>
                <a:tc>
                  <a:txBody>
                    <a:bodyPr/>
                    <a:lstStyle/>
                    <a:p>
                      <a:pPr marL="0" marR="0" lvl="0" indent="0" algn="l" rtl="0">
                        <a:lnSpc>
                          <a:spcPct val="51000"/>
                        </a:lnSpc>
                        <a:spcBef>
                          <a:spcPts val="0"/>
                        </a:spcBef>
                        <a:spcAft>
                          <a:spcPts val="0"/>
                        </a:spcAft>
                        <a:buClr>
                          <a:srgbClr val="FFFFFF"/>
                        </a:buClr>
                        <a:buSzPts val="1800"/>
                        <a:buFont typeface="Arial"/>
                        <a:buNone/>
                      </a:pPr>
                      <a:r>
                        <a:rPr lang="en-US" sz="1800" b="1" i="0" u="none" strike="noStrike" cap="none">
                          <a:solidFill>
                            <a:srgbClr val="FFFFFF"/>
                          </a:solidFill>
                          <a:latin typeface="Arial"/>
                          <a:ea typeface="Arial"/>
                          <a:cs typeface="Arial"/>
                          <a:sym typeface="Arial"/>
                        </a:rPr>
                        <a:t>Cause</a:t>
                      </a:r>
                      <a:endParaRPr/>
                    </a:p>
                  </a:txBody>
                  <a:tcPr marL="90000" marR="90000" marT="450425" marB="46800">
                    <a:solidFill>
                      <a:srgbClr val="00CC99"/>
                    </a:solidFill>
                  </a:tcPr>
                </a:tc>
                <a:tc>
                  <a:txBody>
                    <a:bodyPr/>
                    <a:lstStyle/>
                    <a:p>
                      <a:pPr marL="0" marR="0" lvl="0" indent="0" algn="l" rtl="0">
                        <a:lnSpc>
                          <a:spcPct val="51000"/>
                        </a:lnSpc>
                        <a:spcBef>
                          <a:spcPts val="0"/>
                        </a:spcBef>
                        <a:spcAft>
                          <a:spcPts val="0"/>
                        </a:spcAft>
                        <a:buClr>
                          <a:srgbClr val="FFFFFF"/>
                        </a:buClr>
                        <a:buSzPts val="1800"/>
                        <a:buFont typeface="Arial"/>
                        <a:buNone/>
                      </a:pPr>
                      <a:r>
                        <a:rPr lang="en-US" sz="1800" b="1" i="0" u="none" strike="noStrike" cap="none">
                          <a:solidFill>
                            <a:srgbClr val="FFFFFF"/>
                          </a:solidFill>
                          <a:latin typeface="Arial"/>
                          <a:ea typeface="Arial"/>
                          <a:cs typeface="Arial"/>
                          <a:sym typeface="Arial"/>
                        </a:rPr>
                        <a:t>Use</a:t>
                      </a:r>
                      <a:endParaRPr/>
                    </a:p>
                  </a:txBody>
                  <a:tcPr marL="90000" marR="90000" marT="450425" marB="46800">
                    <a:solidFill>
                      <a:srgbClr val="00CC99"/>
                    </a:solidFill>
                  </a:tcPr>
                </a:tc>
                <a:extLst>
                  <a:ext uri="{0D108BD9-81ED-4DB2-BD59-A6C34878D82A}">
                    <a16:rowId xmlns:a16="http://schemas.microsoft.com/office/drawing/2014/main" val="10000"/>
                  </a:ext>
                </a:extLst>
              </a:tr>
              <a:tr h="849300">
                <a:tc>
                  <a:txBody>
                    <a:bodyPr/>
                    <a:lstStyle/>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Interrupt</a:t>
                      </a:r>
                      <a:endParaRPr/>
                    </a:p>
                  </a:txBody>
                  <a:tcPr marL="90000" marR="90000" marT="450425" marB="46800">
                    <a:solidFill>
                      <a:srgbClr val="CBECDE"/>
                    </a:solidFill>
                  </a:tcPr>
                </a:tc>
                <a:tc>
                  <a:txBody>
                    <a:bodyPr/>
                    <a:lstStyle/>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External to the execution of the current instruction</a:t>
                      </a:r>
                      <a:endParaRPr/>
                    </a:p>
                  </a:txBody>
                  <a:tcPr marL="90000" marR="90000" marT="450425" marB="46800">
                    <a:solidFill>
                      <a:srgbClr val="CBECDE"/>
                    </a:solidFill>
                  </a:tcPr>
                </a:tc>
                <a:tc>
                  <a:txBody>
                    <a:bodyPr/>
                    <a:lstStyle/>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Reaction to an asynchronous</a:t>
                      </a:r>
                      <a:endParaRPr/>
                    </a:p>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external event</a:t>
                      </a:r>
                      <a:endParaRPr/>
                    </a:p>
                  </a:txBody>
                  <a:tcPr marL="90000" marR="90000" marT="450425" marB="46800">
                    <a:solidFill>
                      <a:srgbClr val="CBECDE"/>
                    </a:solidFill>
                  </a:tcPr>
                </a:tc>
                <a:extLst>
                  <a:ext uri="{0D108BD9-81ED-4DB2-BD59-A6C34878D82A}">
                    <a16:rowId xmlns:a16="http://schemas.microsoft.com/office/drawing/2014/main" val="10001"/>
                  </a:ext>
                </a:extLst>
              </a:tr>
              <a:tr h="741350">
                <a:tc>
                  <a:txBody>
                    <a:bodyPr/>
                    <a:lstStyle/>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Trap</a:t>
                      </a:r>
                      <a:endParaRPr/>
                    </a:p>
                  </a:txBody>
                  <a:tcPr marL="90000" marR="90000" marT="450425" marB="46800">
                    <a:solidFill>
                      <a:srgbClr val="E7F6EF"/>
                    </a:solidFill>
                  </a:tcPr>
                </a:tc>
                <a:tc>
                  <a:txBody>
                    <a:bodyPr/>
                    <a:lstStyle/>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Associated with the execution of the current instruction</a:t>
                      </a:r>
                      <a:endParaRPr/>
                    </a:p>
                  </a:txBody>
                  <a:tcPr marL="90000" marR="90000" marT="450425" marB="46800">
                    <a:solidFill>
                      <a:srgbClr val="E7F6EF"/>
                    </a:solidFill>
                  </a:tcPr>
                </a:tc>
                <a:tc>
                  <a:txBody>
                    <a:bodyPr/>
                    <a:lstStyle/>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Handling of an error or an</a:t>
                      </a:r>
                      <a:endParaRPr/>
                    </a:p>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exception condition</a:t>
                      </a:r>
                      <a:endParaRPr/>
                    </a:p>
                  </a:txBody>
                  <a:tcPr marL="90000" marR="90000" marT="450425" marB="46800">
                    <a:solidFill>
                      <a:srgbClr val="E7F6EF"/>
                    </a:solidFill>
                  </a:tcPr>
                </a:tc>
                <a:extLst>
                  <a:ext uri="{0D108BD9-81ED-4DB2-BD59-A6C34878D82A}">
                    <a16:rowId xmlns:a16="http://schemas.microsoft.com/office/drawing/2014/main" val="10002"/>
                  </a:ext>
                </a:extLst>
              </a:tr>
              <a:tr h="849300">
                <a:tc>
                  <a:txBody>
                    <a:bodyPr/>
                    <a:lstStyle/>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Supervisor call</a:t>
                      </a:r>
                      <a:endParaRPr/>
                    </a:p>
                  </a:txBody>
                  <a:tcPr marL="90000" marR="90000" marT="450425" marB="46800">
                    <a:solidFill>
                      <a:srgbClr val="CBECDE"/>
                    </a:solidFill>
                  </a:tcPr>
                </a:tc>
                <a:tc>
                  <a:txBody>
                    <a:bodyPr/>
                    <a:lstStyle/>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Explicit request</a:t>
                      </a:r>
                      <a:endParaRPr/>
                    </a:p>
                  </a:txBody>
                  <a:tcPr marL="90000" marR="90000" marT="450425" marB="46800">
                    <a:solidFill>
                      <a:srgbClr val="CBECDE"/>
                    </a:solidFill>
                  </a:tcPr>
                </a:tc>
                <a:tc>
                  <a:txBody>
                    <a:bodyPr/>
                    <a:lstStyle/>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Call to an operating system</a:t>
                      </a:r>
                      <a:endParaRPr/>
                    </a:p>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function</a:t>
                      </a:r>
                      <a:endParaRPr/>
                    </a:p>
                  </a:txBody>
                  <a:tcPr marL="90000" marR="90000" marT="450425" marB="46800">
                    <a:solidFill>
                      <a:srgbClr val="CBECDE"/>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9"/>
        <p:cNvGrpSpPr/>
        <p:nvPr/>
      </p:nvGrpSpPr>
      <p:grpSpPr>
        <a:xfrm>
          <a:off x="0" y="0"/>
          <a:ext cx="0" cy="0"/>
          <a:chOff x="0" y="0"/>
          <a:chExt cx="0" cy="0"/>
        </a:xfrm>
      </p:grpSpPr>
      <p:sp>
        <p:nvSpPr>
          <p:cNvPr id="710" name="Google Shape;710;p60"/>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When to switch processes</a:t>
            </a:r>
            <a:r>
              <a:rPr lang="en-US" sz="2400" b="0" i="0" u="sng">
                <a:solidFill>
                  <a:srgbClr val="006633"/>
                </a:solidFill>
                <a:latin typeface="Arial"/>
                <a:ea typeface="Arial"/>
                <a:cs typeface="Arial"/>
                <a:sym typeface="Arial"/>
              </a:rPr>
              <a:t> </a:t>
            </a:r>
            <a:endParaRPr/>
          </a:p>
        </p:txBody>
      </p:sp>
      <p:sp>
        <p:nvSpPr>
          <p:cNvPr id="711" name="Google Shape;711;p60"/>
          <p:cNvSpPr txBox="1"/>
          <p:nvPr/>
        </p:nvSpPr>
        <p:spPr>
          <a:xfrm>
            <a:off x="457200" y="1066800"/>
            <a:ext cx="8229600" cy="5343525"/>
          </a:xfrm>
          <a:prstGeom prst="rect">
            <a:avLst/>
          </a:prstGeom>
          <a:noFill/>
          <a:ln>
            <a:noFill/>
          </a:ln>
        </p:spPr>
        <p:txBody>
          <a:bodyPr spcFirstLastPara="1" wrap="square" lIns="90000" tIns="46800" rIns="90000" bIns="46800" anchor="t" anchorCtr="0">
            <a:noAutofit/>
          </a:bodyPr>
          <a:lstStyle/>
          <a:p>
            <a:pPr marL="300037" marR="0" lvl="0" indent="-300037" algn="just" rtl="0">
              <a:lnSpc>
                <a:spcPct val="100000"/>
              </a:lnSpc>
              <a:spcBef>
                <a:spcPts val="0"/>
              </a:spcBef>
              <a:spcAft>
                <a:spcPts val="0"/>
              </a:spcAft>
              <a:buClr>
                <a:srgbClr val="000000"/>
              </a:buClr>
              <a:buSzPts val="1900"/>
              <a:buFont typeface="Times New Roman"/>
              <a:buChar char="•"/>
            </a:pPr>
            <a:r>
              <a:rPr lang="en-US" sz="1900" b="0" i="0" u="none">
                <a:solidFill>
                  <a:srgbClr val="000000"/>
                </a:solidFill>
                <a:latin typeface="Arial"/>
                <a:ea typeface="Arial"/>
                <a:cs typeface="Arial"/>
                <a:sym typeface="Arial"/>
              </a:rPr>
              <a:t>Two kinds of system interrupts, </a:t>
            </a:r>
            <a:endParaRPr/>
          </a:p>
          <a:p>
            <a:pPr marL="627062" marR="0" lvl="1" indent="-293687" algn="just" rtl="0">
              <a:lnSpc>
                <a:spcPct val="80000"/>
              </a:lnSpc>
              <a:spcBef>
                <a:spcPts val="400"/>
              </a:spcBef>
              <a:spcAft>
                <a:spcPts val="0"/>
              </a:spcAft>
              <a:buClr>
                <a:srgbClr val="000000"/>
              </a:buClr>
              <a:buSzPts val="1900"/>
              <a:buFont typeface="Times New Roman"/>
              <a:buChar char="–"/>
            </a:pPr>
            <a:r>
              <a:rPr lang="en-US" sz="1900" b="0" i="0" u="none" strike="noStrike" cap="none">
                <a:solidFill>
                  <a:srgbClr val="000000"/>
                </a:solidFill>
                <a:latin typeface="Arial"/>
                <a:ea typeface="Arial"/>
                <a:cs typeface="Arial"/>
                <a:sym typeface="Arial"/>
              </a:rPr>
              <a:t> one is simply called an </a:t>
            </a:r>
            <a:r>
              <a:rPr lang="en-US" sz="1900" b="1" i="0" u="none" strike="noStrike" cap="none">
                <a:solidFill>
                  <a:srgbClr val="000000"/>
                </a:solidFill>
                <a:latin typeface="Arial"/>
                <a:ea typeface="Arial"/>
                <a:cs typeface="Arial"/>
                <a:sym typeface="Arial"/>
              </a:rPr>
              <a:t>interrupt</a:t>
            </a:r>
            <a:r>
              <a:rPr lang="en-US" sz="1900" b="0" i="0" u="none" strike="noStrike" cap="none">
                <a:solidFill>
                  <a:srgbClr val="000000"/>
                </a:solidFill>
                <a:latin typeface="Arial"/>
                <a:ea typeface="Arial"/>
                <a:cs typeface="Arial"/>
                <a:sym typeface="Arial"/>
              </a:rPr>
              <a:t>, </a:t>
            </a:r>
            <a:endParaRPr/>
          </a:p>
          <a:p>
            <a:pPr marL="627062" marR="0" lvl="1" indent="-293687" algn="just" rtl="0">
              <a:lnSpc>
                <a:spcPct val="80000"/>
              </a:lnSpc>
              <a:spcBef>
                <a:spcPts val="400"/>
              </a:spcBef>
              <a:spcAft>
                <a:spcPts val="0"/>
              </a:spcAft>
              <a:buClr>
                <a:srgbClr val="000000"/>
              </a:buClr>
              <a:buSzPts val="1900"/>
              <a:buFont typeface="Times New Roman"/>
              <a:buChar char="–"/>
            </a:pPr>
            <a:r>
              <a:rPr lang="en-US" sz="1900" b="0" i="0" u="none" strike="noStrike" cap="none">
                <a:solidFill>
                  <a:srgbClr val="000000"/>
                </a:solidFill>
                <a:latin typeface="Arial"/>
                <a:ea typeface="Arial"/>
                <a:cs typeface="Arial"/>
                <a:sym typeface="Arial"/>
              </a:rPr>
              <a:t> and the other called a </a:t>
            </a:r>
            <a:r>
              <a:rPr lang="en-US" sz="1900" b="1" i="0" u="none" strike="noStrike" cap="none">
                <a:solidFill>
                  <a:srgbClr val="000000"/>
                </a:solidFill>
                <a:latin typeface="Arial"/>
                <a:ea typeface="Arial"/>
                <a:cs typeface="Arial"/>
                <a:sym typeface="Arial"/>
              </a:rPr>
              <a:t>trap</a:t>
            </a:r>
            <a:r>
              <a:rPr lang="en-US" sz="1900" b="0" i="0" u="none" strike="noStrike" cap="none">
                <a:solidFill>
                  <a:srgbClr val="000000"/>
                </a:solidFill>
                <a:latin typeface="Arial"/>
                <a:ea typeface="Arial"/>
                <a:cs typeface="Arial"/>
                <a:sym typeface="Arial"/>
              </a:rPr>
              <a:t>.</a:t>
            </a:r>
            <a:endParaRPr/>
          </a:p>
          <a:p>
            <a:pPr marL="627062" marR="0" lvl="1" indent="-293687" algn="just" rtl="0">
              <a:lnSpc>
                <a:spcPct val="80000"/>
              </a:lnSpc>
              <a:spcBef>
                <a:spcPts val="400"/>
              </a:spcBef>
              <a:spcAft>
                <a:spcPts val="0"/>
              </a:spcAft>
              <a:buClr>
                <a:srgbClr val="000000"/>
              </a:buClr>
              <a:buSzPts val="1900"/>
              <a:buFont typeface="Arial"/>
              <a:buChar char="•"/>
            </a:pPr>
            <a:r>
              <a:rPr lang="en-US" sz="1900" b="0" i="0" u="none" strike="noStrike" cap="none">
                <a:solidFill>
                  <a:srgbClr val="000000"/>
                </a:solidFill>
                <a:latin typeface="Arial"/>
                <a:ea typeface="Arial"/>
                <a:cs typeface="Arial"/>
                <a:sym typeface="Arial"/>
              </a:rPr>
              <a:t> “interrupts” are due to some sort of event that is external to and independent of the currently running process, such as the completion of an I/O operation. </a:t>
            </a:r>
            <a:endParaRPr/>
          </a:p>
          <a:p>
            <a:pPr marL="300037" marR="0" lvl="0" indent="-300037" algn="just" rtl="0">
              <a:lnSpc>
                <a:spcPct val="80000"/>
              </a:lnSpc>
              <a:spcBef>
                <a:spcPts val="400"/>
              </a:spcBef>
              <a:spcAft>
                <a:spcPts val="0"/>
              </a:spcAft>
              <a:buClr>
                <a:srgbClr val="000000"/>
              </a:buClr>
              <a:buSzPts val="1900"/>
              <a:buFont typeface="Times New Roman"/>
              <a:buChar char="•"/>
            </a:pPr>
            <a:r>
              <a:rPr lang="en-US" sz="1900" b="0" i="0" u="none">
                <a:solidFill>
                  <a:srgbClr val="000000"/>
                </a:solidFill>
                <a:latin typeface="Arial"/>
                <a:ea typeface="Arial"/>
                <a:cs typeface="Arial"/>
                <a:sym typeface="Arial"/>
              </a:rPr>
              <a:t>With an ordinary interrupt, control is first transferred to an interrupt handler, which does some basic housekeeping and then branches to an OS routine that is concerned with the particular type of interrupt that has occurred.</a:t>
            </a:r>
            <a:endParaRPr/>
          </a:p>
          <a:p>
            <a:pPr marL="300037" marR="0" lvl="0" indent="-300037" algn="just" rtl="0">
              <a:lnSpc>
                <a:spcPct val="80000"/>
              </a:lnSpc>
              <a:spcBef>
                <a:spcPts val="400"/>
              </a:spcBef>
              <a:spcAft>
                <a:spcPts val="0"/>
              </a:spcAft>
              <a:buClr>
                <a:srgbClr val="000000"/>
              </a:buClr>
              <a:buSzPts val="1900"/>
              <a:buFont typeface="Times New Roman"/>
              <a:buChar char="•"/>
            </a:pPr>
            <a:r>
              <a:rPr lang="en-US" sz="1900" b="0" i="0" u="none">
                <a:solidFill>
                  <a:srgbClr val="000000"/>
                </a:solidFill>
                <a:latin typeface="Arial"/>
                <a:ea typeface="Arial"/>
                <a:cs typeface="Arial"/>
                <a:sym typeface="Arial"/>
              </a:rPr>
              <a:t>With traps, the OS determines if the error or exception condition is fatal. </a:t>
            </a:r>
            <a:endParaRPr/>
          </a:p>
          <a:p>
            <a:pPr marL="627062" marR="0" lvl="1" indent="-293687" algn="just" rtl="0">
              <a:lnSpc>
                <a:spcPct val="80000"/>
              </a:lnSpc>
              <a:spcBef>
                <a:spcPts val="400"/>
              </a:spcBef>
              <a:spcAft>
                <a:spcPts val="0"/>
              </a:spcAft>
              <a:buClr>
                <a:srgbClr val="000000"/>
              </a:buClr>
              <a:buSzPts val="1900"/>
              <a:buFont typeface="Times New Roman"/>
              <a:buChar char="–"/>
            </a:pPr>
            <a:r>
              <a:rPr lang="en-US" sz="1900" b="0" i="0" u="none" strike="noStrike" cap="none">
                <a:solidFill>
                  <a:srgbClr val="000000"/>
                </a:solidFill>
                <a:latin typeface="Arial"/>
                <a:ea typeface="Arial"/>
                <a:cs typeface="Arial"/>
                <a:sym typeface="Arial"/>
              </a:rPr>
              <a:t> If so, then the currently running process is moved to the Exit state and a process switch occurs. </a:t>
            </a:r>
            <a:endParaRPr/>
          </a:p>
          <a:p>
            <a:pPr marL="627062" marR="0" lvl="1" indent="-293687" algn="just" rtl="0">
              <a:lnSpc>
                <a:spcPct val="80000"/>
              </a:lnSpc>
              <a:spcBef>
                <a:spcPts val="400"/>
              </a:spcBef>
              <a:spcAft>
                <a:spcPts val="0"/>
              </a:spcAft>
              <a:buClr>
                <a:srgbClr val="000000"/>
              </a:buClr>
              <a:buSzPts val="1900"/>
              <a:buFont typeface="Times New Roman"/>
              <a:buChar char="–"/>
            </a:pPr>
            <a:r>
              <a:rPr lang="en-US" sz="1900" b="0" i="0" u="none" strike="noStrike" cap="none">
                <a:solidFill>
                  <a:srgbClr val="000000"/>
                </a:solidFill>
                <a:latin typeface="Arial"/>
                <a:ea typeface="Arial"/>
                <a:cs typeface="Arial"/>
                <a:sym typeface="Arial"/>
              </a:rPr>
              <a:t> If not, then the action of the OS will depend on the nature of the error and the design of the OS.</a:t>
            </a:r>
            <a:endParaRPr/>
          </a:p>
          <a:p>
            <a:pPr marL="977900" marR="0" lvl="2" indent="-325437" algn="just" rtl="0">
              <a:lnSpc>
                <a:spcPct val="80000"/>
              </a:lnSpc>
              <a:spcBef>
                <a:spcPts val="400"/>
              </a:spcBef>
              <a:spcAft>
                <a:spcPts val="0"/>
              </a:spcAft>
              <a:buClr>
                <a:srgbClr val="000000"/>
              </a:buClr>
              <a:buSzPts val="1900"/>
              <a:buFont typeface="Times New Roman"/>
              <a:buChar char="•"/>
            </a:pPr>
            <a:r>
              <a:rPr lang="en-US" sz="1900" b="0" i="0" u="none" strike="noStrike" cap="none">
                <a:solidFill>
                  <a:srgbClr val="000000"/>
                </a:solidFill>
                <a:latin typeface="Arial"/>
                <a:ea typeface="Arial"/>
                <a:cs typeface="Arial"/>
                <a:sym typeface="Arial"/>
              </a:rPr>
              <a:t>It may attempt some recovery procedure or simply notify the user.</a:t>
            </a:r>
            <a:endParaRPr/>
          </a:p>
          <a:p>
            <a:pPr marL="977900" marR="0" lvl="2" indent="-325437" algn="just" rtl="0">
              <a:lnSpc>
                <a:spcPct val="80000"/>
              </a:lnSpc>
              <a:spcBef>
                <a:spcPts val="400"/>
              </a:spcBef>
              <a:spcAft>
                <a:spcPts val="0"/>
              </a:spcAft>
              <a:buClr>
                <a:srgbClr val="000000"/>
              </a:buClr>
              <a:buSzPts val="1900"/>
              <a:buFont typeface="Times New Roman"/>
              <a:buChar char="•"/>
            </a:pPr>
            <a:r>
              <a:rPr lang="en-US" sz="1900" b="0" i="0" u="none" strike="noStrike" cap="none">
                <a:solidFill>
                  <a:srgbClr val="000000"/>
                </a:solidFill>
                <a:latin typeface="Arial"/>
                <a:ea typeface="Arial"/>
                <a:cs typeface="Arial"/>
                <a:sym typeface="Arial"/>
              </a:rPr>
              <a:t>It may do a process switch or resume the currently running process.</a:t>
            </a:r>
            <a:endParaRPr/>
          </a:p>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9"/>
        <p:cNvGrpSpPr/>
        <p:nvPr/>
      </p:nvGrpSpPr>
      <p:grpSpPr>
        <a:xfrm>
          <a:off x="0" y="0"/>
          <a:ext cx="0" cy="0"/>
          <a:chOff x="0" y="0"/>
          <a:chExt cx="0" cy="0"/>
        </a:xfrm>
      </p:grpSpPr>
      <p:sp>
        <p:nvSpPr>
          <p:cNvPr id="720" name="Google Shape;720;p61"/>
          <p:cNvSpPr txBox="1"/>
          <p:nvPr/>
        </p:nvSpPr>
        <p:spPr>
          <a:xfrm>
            <a:off x="487362" y="336550"/>
            <a:ext cx="822801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When to switch processes</a:t>
            </a:r>
            <a:endParaRPr/>
          </a:p>
        </p:txBody>
      </p:sp>
      <p:sp>
        <p:nvSpPr>
          <p:cNvPr id="721" name="Google Shape;721;p61"/>
          <p:cNvSpPr txBox="1"/>
          <p:nvPr/>
        </p:nvSpPr>
        <p:spPr>
          <a:xfrm>
            <a:off x="457200" y="1143000"/>
            <a:ext cx="8228012" cy="4038600"/>
          </a:xfrm>
          <a:prstGeom prst="rect">
            <a:avLst/>
          </a:prstGeom>
          <a:noFill/>
          <a:ln>
            <a:noFill/>
          </a:ln>
        </p:spPr>
        <p:txBody>
          <a:bodyPr spcFirstLastPara="1" wrap="square" lIns="90000" tIns="46800" rIns="90000" bIns="46800" anchor="t" anchorCtr="0">
            <a:noAutofit/>
          </a:bodyPr>
          <a:lstStyle/>
          <a:p>
            <a:pPr marL="300037" marR="0" lvl="0" indent="-300037" algn="l" rtl="0">
              <a:lnSpc>
                <a:spcPct val="10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the OS may be activated by a </a:t>
            </a:r>
            <a:r>
              <a:rPr lang="en-US" sz="2000" b="1" i="0" u="none">
                <a:solidFill>
                  <a:srgbClr val="000000"/>
                </a:solidFill>
                <a:latin typeface="Arial"/>
                <a:ea typeface="Arial"/>
                <a:cs typeface="Arial"/>
                <a:sym typeface="Arial"/>
              </a:rPr>
              <a:t>supervisor call </a:t>
            </a:r>
            <a:r>
              <a:rPr lang="en-US" sz="2000" b="0" i="0" u="none">
                <a:solidFill>
                  <a:srgbClr val="000000"/>
                </a:solidFill>
                <a:latin typeface="Arial"/>
                <a:ea typeface="Arial"/>
                <a:cs typeface="Arial"/>
                <a:sym typeface="Arial"/>
              </a:rPr>
              <a:t>from the program being executed. </a:t>
            </a:r>
            <a:endParaRPr/>
          </a:p>
          <a:p>
            <a:pPr marL="700087" marR="0" lvl="1" indent="-242887" algn="l" rtl="0">
              <a:lnSpc>
                <a:spcPct val="100000"/>
              </a:lnSpc>
              <a:spcBef>
                <a:spcPts val="4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For example, a user process is running and an instruction is executed that requests an I/O operation, such as a file open.</a:t>
            </a:r>
            <a:endParaRPr/>
          </a:p>
          <a:p>
            <a:pPr marL="300037" marR="0" lvl="0" indent="-300037" algn="l" rtl="0">
              <a:lnSpc>
                <a:spcPct val="100000"/>
              </a:lnSpc>
              <a:spcBef>
                <a:spcPts val="4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This call results in a transfer to a routine that is part of the operating system code. </a:t>
            </a:r>
            <a:endParaRPr/>
          </a:p>
          <a:p>
            <a:pPr marL="300037" marR="0" lvl="0" indent="-300037" algn="l" rtl="0">
              <a:lnSpc>
                <a:spcPct val="100000"/>
              </a:lnSpc>
              <a:spcBef>
                <a:spcPts val="4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The use of a system call may place the user process in the Blocked state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
        <p:cNvGrpSpPr/>
        <p:nvPr/>
      </p:nvGrpSpPr>
      <p:grpSpPr>
        <a:xfrm>
          <a:off x="0" y="0"/>
          <a:ext cx="0" cy="0"/>
          <a:chOff x="0" y="0"/>
          <a:chExt cx="0" cy="0"/>
        </a:xfrm>
      </p:grpSpPr>
      <p:sp>
        <p:nvSpPr>
          <p:cNvPr id="110" name="Google Shape;110;p8"/>
          <p:cNvSpPr txBox="1"/>
          <p:nvPr/>
        </p:nvSpPr>
        <p:spPr>
          <a:xfrm>
            <a:off x="487362" y="336550"/>
            <a:ext cx="8229600" cy="41433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000"/>
              <a:buFont typeface="Arial"/>
              <a:buNone/>
            </a:pPr>
            <a:r>
              <a:rPr lang="en-US" sz="2000" b="0" i="0" u="none">
                <a:solidFill>
                  <a:srgbClr val="006633"/>
                </a:solidFill>
                <a:latin typeface="Arial"/>
                <a:ea typeface="Arial"/>
                <a:cs typeface="Arial"/>
                <a:sym typeface="Arial"/>
              </a:rPr>
              <a:t>Process</a:t>
            </a:r>
            <a:endParaRPr/>
          </a:p>
        </p:txBody>
      </p:sp>
      <p:sp>
        <p:nvSpPr>
          <p:cNvPr id="111" name="Google Shape;111;p8"/>
          <p:cNvSpPr txBox="1"/>
          <p:nvPr/>
        </p:nvSpPr>
        <p:spPr>
          <a:xfrm>
            <a:off x="485775" y="844550"/>
            <a:ext cx="8229600" cy="5343525"/>
          </a:xfrm>
          <a:prstGeom prst="rect">
            <a:avLst/>
          </a:prstGeom>
          <a:noFill/>
          <a:ln>
            <a:noFill/>
          </a:ln>
        </p:spPr>
        <p:txBody>
          <a:bodyPr spcFirstLastPara="1" wrap="square" lIns="90000" tIns="46800" rIns="90000" bIns="46800" anchor="t" anchorCtr="0">
            <a:noAutofit/>
          </a:bodyPr>
          <a:lstStyle/>
          <a:p>
            <a:pPr marL="300037" marR="0" lvl="0" indent="-300037" algn="just" rtl="0">
              <a:lnSpc>
                <a:spcPct val="150000"/>
              </a:lnSpc>
              <a:spcBef>
                <a:spcPts val="0"/>
              </a:spcBef>
              <a:spcAft>
                <a:spcPts val="0"/>
              </a:spcAft>
              <a:buClr>
                <a:srgbClr val="000000"/>
              </a:buClr>
              <a:buSzPts val="2400"/>
              <a:buFont typeface="Arial"/>
              <a:buChar char="•"/>
            </a:pPr>
            <a:r>
              <a:rPr lang="en-US" sz="2400" b="0" i="1" u="none">
                <a:solidFill>
                  <a:srgbClr val="000000"/>
                </a:solidFill>
                <a:latin typeface="Arial"/>
                <a:ea typeface="Arial"/>
                <a:cs typeface="Arial"/>
                <a:sym typeface="Arial"/>
              </a:rPr>
              <a:t>A program in execution</a:t>
            </a:r>
            <a:endParaRPr/>
          </a:p>
          <a:p>
            <a:pPr marL="300037" marR="0" lvl="0" indent="-300037" algn="just" rtl="0">
              <a:lnSpc>
                <a:spcPct val="15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An instance of a program running on a computer</a:t>
            </a:r>
            <a:endParaRPr/>
          </a:p>
          <a:p>
            <a:pPr marL="300037" marR="0" lvl="0" indent="-300037" algn="just" rtl="0">
              <a:lnSpc>
                <a:spcPct val="15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The entity that can be assigned to and executed on a processor</a:t>
            </a:r>
            <a:endParaRPr/>
          </a:p>
          <a:p>
            <a:pPr marL="300037" marR="0" lvl="0" indent="-300037" algn="just" rtl="0">
              <a:lnSpc>
                <a:spcPct val="15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A unit of activity characterized by the execution of a sequence of instructions, a current state, and an associated set of system instructions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0"/>
        <p:cNvGrpSpPr/>
        <p:nvPr/>
      </p:nvGrpSpPr>
      <p:grpSpPr>
        <a:xfrm>
          <a:off x="0" y="0"/>
          <a:ext cx="0" cy="0"/>
          <a:chOff x="0" y="0"/>
          <a:chExt cx="0" cy="0"/>
        </a:xfrm>
      </p:grpSpPr>
      <p:sp>
        <p:nvSpPr>
          <p:cNvPr id="731" name="Google Shape;731;p62"/>
          <p:cNvSpPr txBox="1"/>
          <p:nvPr/>
        </p:nvSpPr>
        <p:spPr>
          <a:xfrm>
            <a:off x="900112" y="277812"/>
            <a:ext cx="8229600" cy="576262"/>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CPU Switch From Process to Process</a:t>
            </a:r>
            <a:endParaRPr/>
          </a:p>
        </p:txBody>
      </p:sp>
      <p:pic>
        <p:nvPicPr>
          <p:cNvPr id="732" name="Google Shape;732;p62"/>
          <p:cNvPicPr preferRelativeResize="0"/>
          <p:nvPr/>
        </p:nvPicPr>
        <p:blipFill rotWithShape="1">
          <a:blip r:embed="rId3">
            <a:alphaModFix/>
          </a:blip>
          <a:srcRect/>
          <a:stretch/>
        </p:blipFill>
        <p:spPr>
          <a:xfrm>
            <a:off x="1384300" y="1144587"/>
            <a:ext cx="6969125" cy="46799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41"/>
        <p:cNvGrpSpPr/>
        <p:nvPr/>
      </p:nvGrpSpPr>
      <p:grpSpPr>
        <a:xfrm>
          <a:off x="0" y="0"/>
          <a:ext cx="0" cy="0"/>
          <a:chOff x="0" y="0"/>
          <a:chExt cx="0" cy="0"/>
        </a:xfrm>
      </p:grpSpPr>
      <p:sp>
        <p:nvSpPr>
          <p:cNvPr id="742" name="Google Shape;742;p63"/>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Switching (Cont)</a:t>
            </a:r>
            <a:endParaRPr/>
          </a:p>
        </p:txBody>
      </p:sp>
      <p:sp>
        <p:nvSpPr>
          <p:cNvPr id="743" name="Google Shape;743;p63"/>
          <p:cNvSpPr txBox="1"/>
          <p:nvPr/>
        </p:nvSpPr>
        <p:spPr>
          <a:xfrm>
            <a:off x="485775" y="844550"/>
            <a:ext cx="8229600" cy="53435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1800"/>
              <a:buFont typeface="Noto Sans Symbols"/>
              <a:buChar char="■"/>
            </a:pPr>
            <a:r>
              <a:rPr lang="en-US" sz="1800" b="1" i="0" u="none">
                <a:solidFill>
                  <a:srgbClr val="000000"/>
                </a:solidFill>
                <a:latin typeface="Arial"/>
                <a:ea typeface="Arial"/>
                <a:cs typeface="Arial"/>
                <a:sym typeface="Arial"/>
              </a:rPr>
              <a:t>Mode of switching:</a:t>
            </a:r>
            <a:endParaRPr/>
          </a:p>
          <a:p>
            <a:pPr marL="298450" marR="0" lvl="0" indent="-298450" algn="l" rtl="0">
              <a:lnSpc>
                <a:spcPct val="100000"/>
              </a:lnSpc>
              <a:spcBef>
                <a:spcPts val="400"/>
              </a:spcBef>
              <a:spcAft>
                <a:spcPts val="0"/>
              </a:spcAft>
              <a:buClr>
                <a:srgbClr val="FFFFFF"/>
              </a:buClr>
              <a:buSzPts val="1800"/>
              <a:buFont typeface="Verdana"/>
              <a:buNone/>
            </a:pPr>
            <a:endParaRPr sz="1800" b="1" i="0" u="none">
              <a:solidFill>
                <a:srgbClr val="000000"/>
              </a:solidFill>
              <a:latin typeface="Arial"/>
              <a:ea typeface="Arial"/>
              <a:cs typeface="Arial"/>
              <a:sym typeface="Arial"/>
            </a:endParaRPr>
          </a:p>
          <a:p>
            <a:pPr marL="755650" marR="0" lvl="1" indent="-422275" algn="l" rtl="0">
              <a:lnSpc>
                <a:spcPct val="100000"/>
              </a:lnSpc>
              <a:spcBef>
                <a:spcPts val="500"/>
              </a:spcBef>
              <a:spcAft>
                <a:spcPts val="0"/>
              </a:spcAft>
              <a:buClr>
                <a:srgbClr val="3B812F"/>
              </a:buClr>
              <a:buSzPts val="2000"/>
              <a:buFont typeface="Arial"/>
              <a:buChar char="–"/>
            </a:pPr>
            <a:r>
              <a:rPr lang="en-US" sz="2000" b="0" i="0" u="none" strike="noStrike" cap="none">
                <a:solidFill>
                  <a:srgbClr val="000000"/>
                </a:solidFill>
                <a:latin typeface="Arial"/>
                <a:ea typeface="Arial"/>
                <a:cs typeface="Arial"/>
                <a:sym typeface="Arial"/>
              </a:rPr>
              <a:t>Save the context of the current program being executed</a:t>
            </a:r>
            <a:endParaRPr/>
          </a:p>
          <a:p>
            <a:pPr marL="755650" marR="0" lvl="1" indent="-422275" algn="l" rtl="0">
              <a:lnSpc>
                <a:spcPct val="100000"/>
              </a:lnSpc>
              <a:spcBef>
                <a:spcPts val="500"/>
              </a:spcBef>
              <a:spcAft>
                <a:spcPts val="0"/>
              </a:spcAft>
              <a:buClr>
                <a:srgbClr val="FFFFFF"/>
              </a:buClr>
              <a:buSzPts val="2000"/>
              <a:buFont typeface="Verdana"/>
              <a:buNone/>
            </a:pPr>
            <a:endParaRPr sz="2000" b="0" i="0" u="none" strike="noStrike" cap="none">
              <a:solidFill>
                <a:srgbClr val="000000"/>
              </a:solidFill>
              <a:latin typeface="Arial"/>
              <a:ea typeface="Arial"/>
              <a:cs typeface="Arial"/>
              <a:sym typeface="Arial"/>
            </a:endParaRPr>
          </a:p>
          <a:p>
            <a:pPr marL="755650" marR="0" lvl="1" indent="-422275" algn="l" rtl="0">
              <a:lnSpc>
                <a:spcPct val="100000"/>
              </a:lnSpc>
              <a:spcBef>
                <a:spcPts val="500"/>
              </a:spcBef>
              <a:spcAft>
                <a:spcPts val="0"/>
              </a:spcAft>
              <a:buClr>
                <a:srgbClr val="3B812F"/>
              </a:buClr>
              <a:buSzPts val="2000"/>
              <a:buFont typeface="Arial"/>
              <a:buChar char="–"/>
            </a:pPr>
            <a:r>
              <a:rPr lang="en-US" sz="2000" b="0" i="0" u="none" strike="noStrike" cap="none">
                <a:solidFill>
                  <a:srgbClr val="000000"/>
                </a:solidFill>
                <a:latin typeface="Arial"/>
                <a:ea typeface="Arial"/>
                <a:cs typeface="Arial"/>
                <a:sym typeface="Arial"/>
              </a:rPr>
              <a:t>Set the program counter to the starting address of an interrupt-handler program</a:t>
            </a:r>
            <a:endParaRPr/>
          </a:p>
          <a:p>
            <a:pPr marL="755650" marR="0" lvl="1" indent="-422275" algn="l" rtl="0">
              <a:lnSpc>
                <a:spcPct val="100000"/>
              </a:lnSpc>
              <a:spcBef>
                <a:spcPts val="500"/>
              </a:spcBef>
              <a:spcAft>
                <a:spcPts val="0"/>
              </a:spcAft>
              <a:buClr>
                <a:srgbClr val="FFFFFF"/>
              </a:buClr>
              <a:buSzPts val="2000"/>
              <a:buFont typeface="Verdana"/>
              <a:buNone/>
            </a:pPr>
            <a:endParaRPr sz="2000" b="0" i="0" u="none" strike="noStrike" cap="none">
              <a:solidFill>
                <a:srgbClr val="000000"/>
              </a:solidFill>
              <a:latin typeface="Arial"/>
              <a:ea typeface="Arial"/>
              <a:cs typeface="Arial"/>
              <a:sym typeface="Arial"/>
            </a:endParaRPr>
          </a:p>
          <a:p>
            <a:pPr marL="755650" marR="0" lvl="1" indent="-422275" algn="l" rtl="0">
              <a:lnSpc>
                <a:spcPct val="100000"/>
              </a:lnSpc>
              <a:spcBef>
                <a:spcPts val="500"/>
              </a:spcBef>
              <a:spcAft>
                <a:spcPts val="0"/>
              </a:spcAft>
              <a:buClr>
                <a:srgbClr val="3B812F"/>
              </a:buClr>
              <a:buSzPts val="2000"/>
              <a:buFont typeface="Arial"/>
              <a:buChar char="–"/>
            </a:pPr>
            <a:r>
              <a:rPr lang="en-US" sz="2000" b="0" i="0" u="none" strike="noStrike" cap="none">
                <a:solidFill>
                  <a:srgbClr val="000000"/>
                </a:solidFill>
                <a:latin typeface="Arial"/>
                <a:ea typeface="Arial"/>
                <a:cs typeface="Arial"/>
                <a:sym typeface="Arial"/>
              </a:rPr>
              <a:t>Switch from user mode to kernel mode so that interrupt processing code may include privileged instructions</a:t>
            </a:r>
            <a:endParaRPr/>
          </a:p>
          <a:p>
            <a:pPr marL="755650" marR="0" lvl="1" indent="-422275" algn="l" rtl="0">
              <a:lnSpc>
                <a:spcPct val="100000"/>
              </a:lnSpc>
              <a:spcBef>
                <a:spcPts val="50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52"/>
        <p:cNvGrpSpPr/>
        <p:nvPr/>
      </p:nvGrpSpPr>
      <p:grpSpPr>
        <a:xfrm>
          <a:off x="0" y="0"/>
          <a:ext cx="0" cy="0"/>
          <a:chOff x="0" y="0"/>
          <a:chExt cx="0" cy="0"/>
        </a:xfrm>
      </p:grpSpPr>
      <p:sp>
        <p:nvSpPr>
          <p:cNvPr id="753" name="Google Shape;753;p64"/>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Change process state:</a:t>
            </a:r>
            <a:endParaRPr/>
          </a:p>
        </p:txBody>
      </p:sp>
      <p:sp>
        <p:nvSpPr>
          <p:cNvPr id="754" name="Google Shape;754;p64"/>
          <p:cNvSpPr txBox="1"/>
          <p:nvPr/>
        </p:nvSpPr>
        <p:spPr>
          <a:xfrm>
            <a:off x="477837" y="790575"/>
            <a:ext cx="8215312" cy="5672137"/>
          </a:xfrm>
          <a:prstGeom prst="rect">
            <a:avLst/>
          </a:prstGeom>
          <a:noFill/>
          <a:ln>
            <a:noFill/>
          </a:ln>
        </p:spPr>
        <p:txBody>
          <a:bodyPr spcFirstLastPara="1" wrap="square" lIns="90000" tIns="46800" rIns="90000" bIns="46800" anchor="t" anchorCtr="0">
            <a:noAutofit/>
          </a:bodyPr>
          <a:lstStyle/>
          <a:p>
            <a:pPr marL="566737" marR="0" lvl="0" indent="-566737" algn="l" rtl="0">
              <a:lnSpc>
                <a:spcPct val="80000"/>
              </a:lnSpc>
              <a:spcBef>
                <a:spcPts val="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If the currently running process is to be moved to another state (Ready, Blocked, etc.), then the OS must make substantial changes in its environment. </a:t>
            </a:r>
            <a:endParaRPr/>
          </a:p>
          <a:p>
            <a:pPr marL="566737" marR="0" lvl="0" indent="-566737" algn="l" rtl="0">
              <a:lnSpc>
                <a:spcPct val="80000"/>
              </a:lnSpc>
              <a:spcBef>
                <a:spcPts val="500"/>
              </a:spcBef>
              <a:spcAft>
                <a:spcPts val="0"/>
              </a:spcAft>
              <a:buClr>
                <a:srgbClr val="CC9900"/>
              </a:buClr>
              <a:buSzPts val="1800"/>
              <a:buFont typeface="Noto Sans Symbols"/>
              <a:buChar char="■"/>
            </a:pPr>
            <a:r>
              <a:rPr lang="en-US" sz="1800" b="1" i="0" u="none">
                <a:solidFill>
                  <a:srgbClr val="000000"/>
                </a:solidFill>
                <a:latin typeface="Arial"/>
                <a:ea typeface="Arial"/>
                <a:cs typeface="Arial"/>
                <a:sym typeface="Arial"/>
              </a:rPr>
              <a:t>Steps involved in process switching:</a:t>
            </a:r>
            <a:endParaRPr/>
          </a:p>
          <a:p>
            <a:pPr marL="566737" marR="0" lvl="0" indent="-566737" algn="l" rtl="0">
              <a:lnSpc>
                <a:spcPct val="150000"/>
              </a:lnSpc>
              <a:spcBef>
                <a:spcPts val="5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Save the context of the processor including program counter and other register.</a:t>
            </a:r>
            <a:endParaRPr/>
          </a:p>
          <a:p>
            <a:pPr marL="566737" marR="0" lvl="0" indent="-566737" algn="l" rtl="0">
              <a:lnSpc>
                <a:spcPct val="150000"/>
              </a:lnSpc>
              <a:spcBef>
                <a:spcPts val="5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Update the PCB of the process that is currently in the Running state</a:t>
            </a:r>
            <a:endParaRPr/>
          </a:p>
          <a:p>
            <a:pPr marL="566737" marR="0" lvl="0" indent="-566737" algn="l" rtl="0">
              <a:lnSpc>
                <a:spcPct val="150000"/>
              </a:lnSpc>
              <a:spcBef>
                <a:spcPts val="5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Move PCB to appropriate queue – ready; blocked; ready/suspend</a:t>
            </a:r>
            <a:endParaRPr/>
          </a:p>
          <a:p>
            <a:pPr marL="566737" marR="0" lvl="0" indent="-566737" algn="l" rtl="0">
              <a:lnSpc>
                <a:spcPct val="150000"/>
              </a:lnSpc>
              <a:spcBef>
                <a:spcPts val="5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 Select another process for execution</a:t>
            </a:r>
            <a:endParaRPr/>
          </a:p>
          <a:p>
            <a:pPr marL="566737" marR="0" lvl="0" indent="-566737" algn="l" rtl="0">
              <a:lnSpc>
                <a:spcPct val="150000"/>
              </a:lnSpc>
              <a:spcBef>
                <a:spcPts val="5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Update PCB of selected process</a:t>
            </a:r>
            <a:endParaRPr/>
          </a:p>
          <a:p>
            <a:pPr marL="566737" marR="0" lvl="0" indent="-566737" algn="l" rtl="0">
              <a:lnSpc>
                <a:spcPct val="150000"/>
              </a:lnSpc>
              <a:spcBef>
                <a:spcPts val="5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Update memory management data structure</a:t>
            </a:r>
            <a:endParaRPr/>
          </a:p>
          <a:p>
            <a:pPr marL="566737" marR="0" lvl="0" indent="-566737" algn="l" rtl="0">
              <a:lnSpc>
                <a:spcPct val="150000"/>
              </a:lnSpc>
              <a:spcBef>
                <a:spcPts val="5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Restore context of the processor</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70"/>
        <p:cNvGrpSpPr/>
        <p:nvPr/>
      </p:nvGrpSpPr>
      <p:grpSpPr>
        <a:xfrm>
          <a:off x="0" y="0"/>
          <a:ext cx="0" cy="0"/>
          <a:chOff x="0" y="0"/>
          <a:chExt cx="0" cy="0"/>
        </a:xfrm>
      </p:grpSpPr>
      <p:sp>
        <p:nvSpPr>
          <p:cNvPr id="1271" name="Google Shape;1271;p107"/>
          <p:cNvSpPr txBox="1"/>
          <p:nvPr/>
        </p:nvSpPr>
        <p:spPr>
          <a:xfrm>
            <a:off x="487362" y="336550"/>
            <a:ext cx="8228012" cy="80645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800"/>
              <a:buFont typeface="Verdana"/>
              <a:buNone/>
            </a:pPr>
            <a:r>
              <a:rPr lang="en-US" sz="2800" b="0" i="0" u="none">
                <a:solidFill>
                  <a:srgbClr val="006633"/>
                </a:solidFill>
                <a:latin typeface="Verdana"/>
                <a:ea typeface="Verdana"/>
                <a:cs typeface="Verdana"/>
                <a:sym typeface="Verdana"/>
              </a:rPr>
              <a:t>CONTENTS</a:t>
            </a:r>
            <a:endParaRPr/>
          </a:p>
        </p:txBody>
      </p:sp>
      <p:sp>
        <p:nvSpPr>
          <p:cNvPr id="1272" name="Google Shape;1272;p107"/>
          <p:cNvSpPr txBox="1"/>
          <p:nvPr/>
        </p:nvSpPr>
        <p:spPr>
          <a:xfrm>
            <a:off x="533400" y="1143000"/>
            <a:ext cx="8228012" cy="5341937"/>
          </a:xfrm>
          <a:prstGeom prst="rect">
            <a:avLst/>
          </a:prstGeom>
          <a:noFill/>
          <a:ln>
            <a:noFill/>
          </a:ln>
        </p:spPr>
        <p:txBody>
          <a:bodyPr spcFirstLastPara="1" wrap="square" lIns="90000" tIns="46800" rIns="90000" bIns="46800" anchor="t" anchorCtr="0">
            <a:noAutofit/>
          </a:bodyPr>
          <a:lstStyle/>
          <a:p>
            <a:pPr marL="295275" marR="0" lvl="0" indent="-295275" algn="l" rtl="0">
              <a:lnSpc>
                <a:spcPct val="100000"/>
              </a:lnSpc>
              <a:spcBef>
                <a:spcPts val="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Process Concept, Process States, Process Description</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Processes and Threads</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Symmetric Multiprocessing, Microkernel</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Concurrency: Principles of Concurrency</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Mutual Exclusion: S/W approaches, H/W Support</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Programming Language construct: Semaphores, Monitors</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Classical Problems of Synchronization: Readers-Writers problem, Producer Consumer problem, Dining Philosopher problem.</a:t>
            </a:r>
            <a:endParaRPr/>
          </a:p>
          <a:p>
            <a:pPr marL="0" marR="0" lvl="0" indent="0" algn="l" rtl="0">
              <a:lnSpc>
                <a:spcPct val="100000"/>
              </a:lnSpc>
              <a:spcBef>
                <a:spcPts val="0"/>
              </a:spcBef>
              <a:spcAft>
                <a:spcPts val="0"/>
              </a:spcAft>
              <a:buNone/>
            </a:pPr>
            <a:endParaRPr sz="2400" b="0" i="0" u="none">
              <a:solidFill>
                <a:srgbClr val="000000"/>
              </a:solidFill>
              <a:latin typeface="Verdana"/>
              <a:ea typeface="Verdana"/>
              <a:cs typeface="Verdana"/>
              <a:sym typeface="Verdana"/>
            </a:endParaRPr>
          </a:p>
        </p:txBody>
      </p:sp>
      <p:sp>
        <p:nvSpPr>
          <p:cNvPr id="1273" name="Google Shape;1273;p107"/>
          <p:cNvSpPr/>
          <p:nvPr/>
        </p:nvSpPr>
        <p:spPr>
          <a:xfrm>
            <a:off x="228600" y="2743200"/>
            <a:ext cx="685800" cy="457200"/>
          </a:xfrm>
          <a:prstGeom prst="rightArrow">
            <a:avLst>
              <a:gd name="adj1" fmla="val 16200"/>
              <a:gd name="adj2" fmla="val 5400"/>
            </a:avLst>
          </a:prstGeom>
          <a:solidFill>
            <a:srgbClr val="99CCFF"/>
          </a:solidFill>
          <a:ln w="9525" cap="sq"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81"/>
        <p:cNvGrpSpPr/>
        <p:nvPr/>
      </p:nvGrpSpPr>
      <p:grpSpPr>
        <a:xfrm>
          <a:off x="0" y="0"/>
          <a:ext cx="0" cy="0"/>
          <a:chOff x="0" y="0"/>
          <a:chExt cx="0" cy="0"/>
        </a:xfrm>
      </p:grpSpPr>
      <p:sp>
        <p:nvSpPr>
          <p:cNvPr id="1282" name="Google Shape;1282;p108"/>
          <p:cNvSpPr txBox="1"/>
          <p:nvPr/>
        </p:nvSpPr>
        <p:spPr>
          <a:xfrm>
            <a:off x="1066800" y="2743200"/>
            <a:ext cx="7467600" cy="328295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800"/>
              <a:buFont typeface="Verdana"/>
              <a:buNone/>
            </a:pPr>
            <a:r>
              <a:rPr lang="en-US" sz="2800" b="0" i="0" u="none">
                <a:solidFill>
                  <a:srgbClr val="000000"/>
                </a:solidFill>
                <a:latin typeface="Verdana"/>
                <a:ea typeface="Verdana"/>
                <a:cs typeface="Verdana"/>
                <a:sym typeface="Verdana"/>
              </a:rPr>
              <a:t>Principles of concurrency,</a:t>
            </a:r>
            <a:endParaRPr/>
          </a:p>
          <a:p>
            <a:pPr marL="0" marR="0" lvl="0" indent="0" algn="l" rtl="0">
              <a:lnSpc>
                <a:spcPct val="100000"/>
              </a:lnSpc>
              <a:spcBef>
                <a:spcPts val="700"/>
              </a:spcBef>
              <a:spcAft>
                <a:spcPts val="0"/>
              </a:spcAft>
              <a:buClr>
                <a:srgbClr val="000000"/>
              </a:buClr>
              <a:buSzPts val="2800"/>
              <a:buFont typeface="Verdana"/>
              <a:buNone/>
            </a:pPr>
            <a:r>
              <a:rPr lang="en-US" sz="2800" b="0" i="0" u="none">
                <a:solidFill>
                  <a:srgbClr val="000000"/>
                </a:solidFill>
                <a:latin typeface="Verdana"/>
                <a:ea typeface="Verdana"/>
                <a:cs typeface="Verdana"/>
                <a:sym typeface="Verdana"/>
              </a:rPr>
              <a:t> Mutual exclusion</a:t>
            </a:r>
            <a:endParaRPr/>
          </a:p>
          <a:p>
            <a:pPr marL="0" marR="0" lvl="0" indent="0" algn="l" rtl="0">
              <a:lnSpc>
                <a:spcPct val="100000"/>
              </a:lnSpc>
              <a:spcBef>
                <a:spcPts val="700"/>
              </a:spcBef>
              <a:spcAft>
                <a:spcPts val="0"/>
              </a:spcAft>
              <a:buClr>
                <a:srgbClr val="FFFFFF"/>
              </a:buClr>
              <a:buSzPts val="2800"/>
              <a:buFont typeface="Verdana"/>
              <a:buNone/>
            </a:pPr>
            <a:endParaRPr sz="2800" b="0" i="0" u="none">
              <a:solidFill>
                <a:srgbClr val="000000"/>
              </a:solidFill>
              <a:latin typeface="Verdana"/>
              <a:ea typeface="Verdana"/>
              <a:cs typeface="Verdana"/>
              <a:sym typeface="Verdana"/>
            </a:endParaRPr>
          </a:p>
          <a:p>
            <a:pPr marL="0" marR="0" lvl="0" indent="0" algn="ctr" rtl="0">
              <a:lnSpc>
                <a:spcPct val="100000"/>
              </a:lnSpc>
              <a:spcBef>
                <a:spcPts val="400"/>
              </a:spcBef>
              <a:spcAft>
                <a:spcPts val="0"/>
              </a:spcAft>
              <a:buClr>
                <a:srgbClr val="000000"/>
              </a:buClr>
              <a:buSzPts val="2800"/>
              <a:buFont typeface="Verdana"/>
              <a:buNone/>
            </a:pPr>
            <a:r>
              <a:rPr lang="en-US" sz="2800" b="0" i="1" u="none">
                <a:solidFill>
                  <a:srgbClr val="000000"/>
                </a:solidFill>
                <a:latin typeface="Verdana"/>
                <a:ea typeface="Verdana"/>
                <a:cs typeface="Verdana"/>
                <a:sym typeface="Verdana"/>
              </a:rPr>
              <a:t>Operating Systems :</a:t>
            </a:r>
            <a:endParaRPr/>
          </a:p>
          <a:p>
            <a:pPr marL="0" marR="0" lvl="0" indent="0" algn="ctr" rtl="0">
              <a:lnSpc>
                <a:spcPct val="100000"/>
              </a:lnSpc>
              <a:spcBef>
                <a:spcPts val="400"/>
              </a:spcBef>
              <a:spcAft>
                <a:spcPts val="0"/>
              </a:spcAft>
              <a:buClr>
                <a:srgbClr val="000000"/>
              </a:buClr>
              <a:buSzPts val="2800"/>
              <a:buFont typeface="Verdana"/>
              <a:buNone/>
            </a:pPr>
            <a:r>
              <a:rPr lang="en-US" sz="2800" b="0" i="1" u="none">
                <a:solidFill>
                  <a:srgbClr val="000000"/>
                </a:solidFill>
                <a:latin typeface="Verdana"/>
                <a:ea typeface="Verdana"/>
                <a:cs typeface="Verdana"/>
                <a:sym typeface="Verdana"/>
              </a:rPr>
              <a:t> Internals and Design Principles</a:t>
            </a:r>
            <a:br>
              <a:rPr lang="en-US" sz="2800" b="0" i="1" u="none">
                <a:solidFill>
                  <a:srgbClr val="000000"/>
                </a:solidFill>
                <a:latin typeface="Verdana"/>
                <a:ea typeface="Verdana"/>
                <a:cs typeface="Verdana"/>
                <a:sym typeface="Verdana"/>
              </a:rPr>
            </a:br>
            <a:r>
              <a:rPr lang="en-US" sz="2800" b="0" i="0" u="none">
                <a:solidFill>
                  <a:srgbClr val="000000"/>
                </a:solidFill>
                <a:latin typeface="Verdana"/>
                <a:ea typeface="Verdana"/>
                <a:cs typeface="Verdana"/>
                <a:sym typeface="Verdana"/>
              </a:rPr>
              <a:t>William Stallings</a:t>
            </a:r>
            <a:endParaRPr/>
          </a:p>
          <a:p>
            <a:pPr marL="0" marR="0" lvl="0" indent="0" algn="l" rtl="0">
              <a:lnSpc>
                <a:spcPct val="100000"/>
              </a:lnSpc>
              <a:spcBef>
                <a:spcPts val="0"/>
              </a:spcBef>
              <a:spcAft>
                <a:spcPts val="0"/>
              </a:spcAft>
              <a:buNone/>
            </a:pPr>
            <a:endParaRPr sz="2800" b="0" i="0" u="none">
              <a:solidFill>
                <a:srgbClr val="000000"/>
              </a:solidFill>
              <a:latin typeface="Verdana"/>
              <a:ea typeface="Verdana"/>
              <a:cs typeface="Verdana"/>
              <a:sym typeface="Verdan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90"/>
        <p:cNvGrpSpPr/>
        <p:nvPr/>
      </p:nvGrpSpPr>
      <p:grpSpPr>
        <a:xfrm>
          <a:off x="0" y="0"/>
          <a:ext cx="0" cy="0"/>
          <a:chOff x="0" y="0"/>
          <a:chExt cx="0" cy="0"/>
        </a:xfrm>
      </p:grpSpPr>
      <p:sp>
        <p:nvSpPr>
          <p:cNvPr id="1291" name="Google Shape;1291;p109"/>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800"/>
              <a:buFont typeface="Garamond"/>
              <a:buNone/>
            </a:pPr>
            <a:r>
              <a:rPr lang="en-US" sz="3800" b="0" i="0" u="none">
                <a:solidFill>
                  <a:srgbClr val="006633"/>
                </a:solidFill>
                <a:latin typeface="Garamond"/>
                <a:ea typeface="Garamond"/>
                <a:cs typeface="Garamond"/>
                <a:sym typeface="Garamond"/>
              </a:rPr>
              <a:t>Concurrency</a:t>
            </a:r>
            <a:endParaRPr/>
          </a:p>
        </p:txBody>
      </p:sp>
      <p:sp>
        <p:nvSpPr>
          <p:cNvPr id="1292" name="Google Shape;1292;p109"/>
          <p:cNvSpPr txBox="1"/>
          <p:nvPr/>
        </p:nvSpPr>
        <p:spPr>
          <a:xfrm>
            <a:off x="539750" y="1079500"/>
            <a:ext cx="8229600" cy="45307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90000"/>
              </a:lnSpc>
              <a:spcBef>
                <a:spcPts val="0"/>
              </a:spcBef>
              <a:spcAft>
                <a:spcPts val="0"/>
              </a:spcAft>
              <a:buClr>
                <a:srgbClr val="CC9900"/>
              </a:buClr>
              <a:buSzPts val="1800"/>
              <a:buFont typeface="Noto Sans Symbols"/>
              <a:buChar char="■"/>
            </a:pPr>
            <a:r>
              <a:rPr lang="en-US" sz="1800" b="1" i="0" u="none" dirty="0">
                <a:solidFill>
                  <a:srgbClr val="000000"/>
                </a:solidFill>
                <a:latin typeface="Verdana"/>
                <a:ea typeface="Verdana"/>
                <a:cs typeface="Verdana"/>
                <a:sym typeface="Verdana"/>
              </a:rPr>
              <a:t>Multi-programming:</a:t>
            </a:r>
            <a:endParaRPr/>
          </a:p>
          <a:p>
            <a:pPr marL="298450" marR="0" lvl="0" indent="-298450" algn="l" rtl="0">
              <a:lnSpc>
                <a:spcPct val="90000"/>
              </a:lnSpc>
              <a:spcBef>
                <a:spcPts val="500"/>
              </a:spcBef>
              <a:spcAft>
                <a:spcPts val="0"/>
              </a:spcAft>
              <a:buClr>
                <a:srgbClr val="000000"/>
              </a:buClr>
              <a:buSzPts val="1800"/>
              <a:buFont typeface="Verdana"/>
              <a:buNone/>
            </a:pPr>
            <a:r>
              <a:rPr lang="en-US" sz="1800" b="0" i="0" u="none" dirty="0">
                <a:solidFill>
                  <a:srgbClr val="000000"/>
                </a:solidFill>
                <a:latin typeface="Verdana"/>
                <a:ea typeface="Verdana"/>
                <a:cs typeface="Verdana"/>
                <a:sym typeface="Verdana"/>
              </a:rPr>
              <a:t>- Management of multiple processes within a </a:t>
            </a:r>
            <a:r>
              <a:rPr lang="en-US" sz="1800" b="0" i="0" u="none" dirty="0" err="1">
                <a:solidFill>
                  <a:srgbClr val="000000"/>
                </a:solidFill>
                <a:latin typeface="Verdana"/>
                <a:ea typeface="Verdana"/>
                <a:cs typeface="Verdana"/>
                <a:sym typeface="Verdana"/>
              </a:rPr>
              <a:t>uniprocessor</a:t>
            </a:r>
            <a:r>
              <a:rPr lang="en-US" sz="1800" b="0" i="0" u="none" dirty="0">
                <a:solidFill>
                  <a:srgbClr val="000000"/>
                </a:solidFill>
                <a:latin typeface="Verdana"/>
                <a:ea typeface="Verdana"/>
                <a:cs typeface="Verdana"/>
                <a:sym typeface="Verdana"/>
              </a:rPr>
              <a:t> system, every system has this support, whether big, small or complex.</a:t>
            </a:r>
            <a:endParaRPr/>
          </a:p>
          <a:p>
            <a:pPr marL="298450" marR="0" lvl="0" indent="-298450" algn="l" rtl="0">
              <a:lnSpc>
                <a:spcPct val="90000"/>
              </a:lnSpc>
              <a:spcBef>
                <a:spcPts val="500"/>
              </a:spcBef>
              <a:spcAft>
                <a:spcPts val="0"/>
              </a:spcAft>
              <a:buClr>
                <a:srgbClr val="CC9900"/>
              </a:buClr>
              <a:buSzPts val="1800"/>
              <a:buFont typeface="Noto Sans Symbols"/>
              <a:buChar char="■"/>
            </a:pPr>
            <a:r>
              <a:rPr lang="en-US" sz="1800" b="0" i="0" u="none" dirty="0">
                <a:solidFill>
                  <a:srgbClr val="000000"/>
                </a:solidFill>
                <a:latin typeface="Verdana"/>
                <a:ea typeface="Verdana"/>
                <a:cs typeface="Verdana"/>
                <a:sym typeface="Verdana"/>
              </a:rPr>
              <a:t> </a:t>
            </a:r>
            <a:r>
              <a:rPr lang="en-US" sz="1800" b="1" i="0" u="none" dirty="0">
                <a:solidFill>
                  <a:srgbClr val="000000"/>
                </a:solidFill>
                <a:latin typeface="Verdana"/>
                <a:ea typeface="Verdana"/>
                <a:cs typeface="Verdana"/>
                <a:sym typeface="Verdana"/>
              </a:rPr>
              <a:t>Multi-processing:</a:t>
            </a:r>
            <a:endParaRPr/>
          </a:p>
          <a:p>
            <a:pPr marL="298450" marR="0" lvl="0" indent="-298450" algn="l" rtl="0">
              <a:lnSpc>
                <a:spcPct val="90000"/>
              </a:lnSpc>
              <a:spcBef>
                <a:spcPts val="500"/>
              </a:spcBef>
              <a:spcAft>
                <a:spcPts val="0"/>
              </a:spcAft>
              <a:buClr>
                <a:srgbClr val="000000"/>
              </a:buClr>
              <a:buSzPts val="1800"/>
              <a:buFont typeface="Verdana"/>
              <a:buNone/>
            </a:pPr>
            <a:r>
              <a:rPr lang="en-US" sz="1800" b="0" i="0" u="none" dirty="0">
                <a:solidFill>
                  <a:srgbClr val="000000"/>
                </a:solidFill>
                <a:latin typeface="Verdana"/>
                <a:ea typeface="Verdana"/>
                <a:cs typeface="Verdana"/>
                <a:sym typeface="Verdana"/>
              </a:rPr>
              <a:t>- Management of multiple processes within a multi-processor system, servers and works stations. (Shared Memory)</a:t>
            </a:r>
            <a:endParaRPr/>
          </a:p>
          <a:p>
            <a:pPr marL="298450" marR="0" lvl="0" indent="-298450" algn="l" rtl="0">
              <a:lnSpc>
                <a:spcPct val="90000"/>
              </a:lnSpc>
              <a:spcBef>
                <a:spcPts val="500"/>
              </a:spcBef>
              <a:spcAft>
                <a:spcPts val="0"/>
              </a:spcAft>
              <a:buClr>
                <a:srgbClr val="CC9900"/>
              </a:buClr>
              <a:buSzPts val="1800"/>
              <a:buFont typeface="Noto Sans Symbols"/>
              <a:buChar char="■"/>
            </a:pPr>
            <a:r>
              <a:rPr lang="en-US" sz="1800" b="0" i="0" u="none" dirty="0">
                <a:solidFill>
                  <a:srgbClr val="000000"/>
                </a:solidFill>
                <a:latin typeface="Verdana"/>
                <a:ea typeface="Verdana"/>
                <a:cs typeface="Verdana"/>
                <a:sym typeface="Verdana"/>
              </a:rPr>
              <a:t> </a:t>
            </a:r>
            <a:r>
              <a:rPr lang="en-US" sz="1800" b="1" i="0" u="none" dirty="0">
                <a:solidFill>
                  <a:srgbClr val="000000"/>
                </a:solidFill>
                <a:latin typeface="Verdana"/>
                <a:ea typeface="Verdana"/>
                <a:cs typeface="Verdana"/>
                <a:sym typeface="Verdana"/>
              </a:rPr>
              <a:t>Distributed Processing:</a:t>
            </a:r>
            <a:endParaRPr/>
          </a:p>
          <a:p>
            <a:pPr marL="298450" marR="0" lvl="0" indent="-298450" algn="l" rtl="0">
              <a:lnSpc>
                <a:spcPct val="90000"/>
              </a:lnSpc>
              <a:spcBef>
                <a:spcPts val="500"/>
              </a:spcBef>
              <a:spcAft>
                <a:spcPts val="0"/>
              </a:spcAft>
              <a:buClr>
                <a:srgbClr val="CC9900"/>
              </a:buClr>
              <a:buSzPts val="1800"/>
              <a:buFont typeface="Arial"/>
              <a:buChar char="-"/>
            </a:pPr>
            <a:r>
              <a:rPr lang="en-US" sz="1800" b="0" i="0" u="none" dirty="0">
                <a:solidFill>
                  <a:srgbClr val="000000"/>
                </a:solidFill>
                <a:latin typeface="Verdana"/>
                <a:ea typeface="Verdana"/>
                <a:cs typeface="Verdana"/>
                <a:sym typeface="Verdana"/>
              </a:rPr>
              <a:t>Management of multiple processes executing on number of distributed computer systems, for example clusters. (Do not Share Memory)</a:t>
            </a:r>
            <a:endParaRPr/>
          </a:p>
          <a:p>
            <a:pPr marL="298450" marR="0" lvl="0" indent="-298450" algn="l" rtl="0">
              <a:lnSpc>
                <a:spcPct val="90000"/>
              </a:lnSpc>
              <a:spcBef>
                <a:spcPts val="500"/>
              </a:spcBef>
              <a:spcAft>
                <a:spcPts val="0"/>
              </a:spcAft>
              <a:buClr>
                <a:srgbClr val="FFFFFF"/>
              </a:buClr>
              <a:buSzPts val="1800"/>
              <a:buFont typeface="Verdana"/>
              <a:buNone/>
            </a:pPr>
            <a:endParaRPr sz="1800" b="0" i="0" u="none">
              <a:solidFill>
                <a:srgbClr val="000000"/>
              </a:solidFill>
              <a:latin typeface="Verdana"/>
              <a:ea typeface="Verdana"/>
              <a:cs typeface="Verdana"/>
              <a:sym typeface="Verdana"/>
            </a:endParaRPr>
          </a:p>
          <a:p>
            <a:pPr marL="298450" marR="0" lvl="0" indent="-298450" algn="l" rtl="0">
              <a:lnSpc>
                <a:spcPct val="90000"/>
              </a:lnSpc>
              <a:spcBef>
                <a:spcPts val="500"/>
              </a:spcBef>
              <a:spcAft>
                <a:spcPts val="0"/>
              </a:spcAft>
              <a:buClr>
                <a:srgbClr val="FFFFFF"/>
              </a:buClr>
              <a:buSzPts val="1800"/>
              <a:buFont typeface="Verdana"/>
              <a:buNone/>
            </a:pPr>
            <a:endParaRPr sz="1800" b="0" i="0" u="none">
              <a:solidFill>
                <a:srgbClr val="000000"/>
              </a:solidFill>
              <a:latin typeface="Verdana"/>
              <a:ea typeface="Verdana"/>
              <a:cs typeface="Verdana"/>
              <a:sym typeface="Verdana"/>
            </a:endParaRPr>
          </a:p>
          <a:p>
            <a:pPr marL="298450" marR="0" lvl="0" indent="-298450" algn="l" rtl="0">
              <a:lnSpc>
                <a:spcPct val="90000"/>
              </a:lnSpc>
              <a:spcBef>
                <a:spcPts val="500"/>
              </a:spcBef>
              <a:spcAft>
                <a:spcPts val="0"/>
              </a:spcAft>
              <a:buClr>
                <a:srgbClr val="FFFFFF"/>
              </a:buClr>
              <a:buSzPts val="1800"/>
              <a:buFont typeface="Verdana"/>
              <a:buNone/>
            </a:pPr>
            <a:endParaRPr sz="1800" b="0" i="0" u="none">
              <a:solidFill>
                <a:srgbClr val="000000"/>
              </a:solidFill>
              <a:latin typeface="Verdana"/>
              <a:ea typeface="Verdana"/>
              <a:cs typeface="Verdana"/>
              <a:sym typeface="Verdana"/>
            </a:endParaRPr>
          </a:p>
          <a:p>
            <a:pPr marL="298450" marR="0" lvl="0" indent="-298450" algn="l" rtl="0">
              <a:lnSpc>
                <a:spcPct val="90000"/>
              </a:lnSpc>
              <a:spcBef>
                <a:spcPts val="500"/>
              </a:spcBef>
              <a:spcAft>
                <a:spcPts val="0"/>
              </a:spcAft>
              <a:buClr>
                <a:srgbClr val="FFFFFF"/>
              </a:buClr>
              <a:buSzPts val="1800"/>
              <a:buFont typeface="Verdana"/>
              <a:buNone/>
            </a:pPr>
            <a:endParaRPr sz="1800" b="0" i="0" u="none">
              <a:solidFill>
                <a:srgbClr val="000000"/>
              </a:solidFill>
              <a:latin typeface="Verdana"/>
              <a:ea typeface="Verdana"/>
              <a:cs typeface="Verdana"/>
              <a:sym typeface="Verdana"/>
            </a:endParaRPr>
          </a:p>
          <a:p>
            <a:pPr marL="298450" marR="0" lvl="0" indent="-298450" algn="l" rtl="0">
              <a:lnSpc>
                <a:spcPct val="90000"/>
              </a:lnSpc>
              <a:spcBef>
                <a:spcPts val="500"/>
              </a:spcBef>
              <a:spcAft>
                <a:spcPts val="0"/>
              </a:spcAft>
              <a:buClr>
                <a:srgbClr val="FFFFFF"/>
              </a:buClr>
              <a:buSzPts val="1800"/>
              <a:buFont typeface="Verdana"/>
              <a:buNone/>
            </a:pPr>
            <a:endParaRPr sz="1800" b="0" i="0" u="none">
              <a:solidFill>
                <a:srgbClr val="000000"/>
              </a:solidFill>
              <a:latin typeface="Verdana"/>
              <a:ea typeface="Verdana"/>
              <a:cs typeface="Verdana"/>
              <a:sym typeface="Verdana"/>
            </a:endParaRPr>
          </a:p>
          <a:p>
            <a:pPr marL="298450" marR="0" lvl="0" indent="-298450" algn="l" rtl="0">
              <a:lnSpc>
                <a:spcPct val="90000"/>
              </a:lnSpc>
              <a:spcBef>
                <a:spcPts val="500"/>
              </a:spcBef>
              <a:spcAft>
                <a:spcPts val="0"/>
              </a:spcAft>
              <a:buClr>
                <a:srgbClr val="CC9900"/>
              </a:buClr>
              <a:buSzPts val="1800"/>
              <a:buFont typeface="Noto Sans Symbols"/>
              <a:buChar char="■"/>
            </a:pPr>
            <a:r>
              <a:rPr lang="en-US" sz="1800" b="0" i="0" u="none" dirty="0">
                <a:solidFill>
                  <a:srgbClr val="000000"/>
                </a:solidFill>
                <a:latin typeface="Verdana"/>
                <a:ea typeface="Verdana"/>
                <a:cs typeface="Verdana"/>
                <a:sym typeface="Verdana"/>
              </a:rPr>
              <a:t>Concurrency: Execution of multiple processes no matter on single or more processing elements.</a:t>
            </a:r>
            <a:endParaRPr/>
          </a:p>
          <a:p>
            <a:pPr marL="0" marR="0" lvl="0" indent="0" algn="l" rtl="0">
              <a:lnSpc>
                <a:spcPct val="100000"/>
              </a:lnSpc>
              <a:spcBef>
                <a:spcPts val="0"/>
              </a:spcBef>
              <a:spcAft>
                <a:spcPts val="0"/>
              </a:spcAft>
              <a:buNone/>
            </a:pPr>
            <a:endParaRPr sz="1800" b="0" i="0" u="none">
              <a:solidFill>
                <a:srgbClr val="000000"/>
              </a:solidFill>
              <a:latin typeface="Verdana"/>
              <a:ea typeface="Verdana"/>
              <a:cs typeface="Verdana"/>
              <a:sym typeface="Verdana"/>
            </a:endParaRPr>
          </a:p>
        </p:txBody>
      </p:sp>
      <p:sp>
        <p:nvSpPr>
          <p:cNvPr id="1293" name="Google Shape;1293;p109"/>
          <p:cNvSpPr/>
          <p:nvPr/>
        </p:nvSpPr>
        <p:spPr>
          <a:xfrm>
            <a:off x="228600" y="4191000"/>
            <a:ext cx="8534400" cy="1371600"/>
          </a:xfrm>
          <a:prstGeom prst="irregularSeal1">
            <a:avLst/>
          </a:prstGeom>
          <a:solidFill>
            <a:srgbClr val="CC9900"/>
          </a:solidFill>
          <a:ln w="25550" cap="sq" cmpd="sng">
            <a:solidFill>
              <a:srgbClr val="956F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Verdana"/>
              <a:buNone/>
            </a:pPr>
            <a:r>
              <a:rPr lang="en-US" sz="1800" b="1" i="0" u="none">
                <a:solidFill>
                  <a:srgbClr val="FFFFFF"/>
                </a:solidFill>
                <a:latin typeface="Verdana"/>
                <a:ea typeface="Verdana"/>
                <a:cs typeface="Verdana"/>
                <a:sym typeface="Verdana"/>
              </a:rPr>
              <a:t>One thing is common among all these categories?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01"/>
        <p:cNvGrpSpPr/>
        <p:nvPr/>
      </p:nvGrpSpPr>
      <p:grpSpPr>
        <a:xfrm>
          <a:off x="0" y="0"/>
          <a:ext cx="0" cy="0"/>
          <a:chOff x="0" y="0"/>
          <a:chExt cx="0" cy="0"/>
        </a:xfrm>
      </p:grpSpPr>
      <p:sp>
        <p:nvSpPr>
          <p:cNvPr id="1302" name="Google Shape;1302;p110"/>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800"/>
              <a:buFont typeface="Garamond"/>
              <a:buNone/>
            </a:pPr>
            <a:r>
              <a:rPr lang="en-US" sz="3800" b="0" i="0" u="none">
                <a:solidFill>
                  <a:srgbClr val="006633"/>
                </a:solidFill>
                <a:latin typeface="Garamond"/>
                <a:ea typeface="Garamond"/>
                <a:cs typeface="Garamond"/>
                <a:sym typeface="Garamond"/>
              </a:rPr>
              <a:t>Principles of Concurrency </a:t>
            </a:r>
            <a:endParaRPr/>
          </a:p>
        </p:txBody>
      </p:sp>
      <p:sp>
        <p:nvSpPr>
          <p:cNvPr id="1303" name="Google Shape;1303;p110"/>
          <p:cNvSpPr txBox="1"/>
          <p:nvPr/>
        </p:nvSpPr>
        <p:spPr>
          <a:xfrm>
            <a:off x="304800" y="1219200"/>
            <a:ext cx="8229600" cy="5105400"/>
          </a:xfrm>
          <a:prstGeom prst="rect">
            <a:avLst/>
          </a:prstGeom>
          <a:noFill/>
          <a:ln>
            <a:noFill/>
          </a:ln>
        </p:spPr>
        <p:txBody>
          <a:bodyPr spcFirstLastPara="1" wrap="square" lIns="90000" tIns="46800" rIns="90000" bIns="46800" anchor="t" anchorCtr="0">
            <a:noAutofit/>
          </a:bodyPr>
          <a:lstStyle/>
          <a:p>
            <a:pPr marL="450850" marR="0" lvl="0" indent="-450850" algn="l" rtl="0">
              <a:lnSpc>
                <a:spcPct val="80000"/>
              </a:lnSpc>
              <a:spcBef>
                <a:spcPts val="0"/>
              </a:spcBef>
              <a:spcAft>
                <a:spcPts val="0"/>
              </a:spcAft>
              <a:buClr>
                <a:srgbClr val="CC9900"/>
              </a:buClr>
              <a:buSzPts val="2400"/>
              <a:buFont typeface="Noto Sans Symbols"/>
              <a:buChar char="■"/>
            </a:pPr>
            <a:r>
              <a:rPr lang="en-US" sz="2400" b="1" i="0" u="none">
                <a:solidFill>
                  <a:srgbClr val="000000"/>
                </a:solidFill>
                <a:latin typeface="Verdana"/>
                <a:ea typeface="Verdana"/>
                <a:cs typeface="Verdana"/>
                <a:sym typeface="Verdana"/>
              </a:rPr>
              <a:t>Interleaving:</a:t>
            </a:r>
            <a:endParaRPr/>
          </a:p>
          <a:p>
            <a:pPr marL="450850" marR="0" lvl="0" indent="-450850" algn="l" rtl="0">
              <a:lnSpc>
                <a:spcPct val="80000"/>
              </a:lnSpc>
              <a:spcBef>
                <a:spcPts val="600"/>
              </a:spcBef>
              <a:spcAft>
                <a:spcPts val="0"/>
              </a:spcAft>
              <a:buClr>
                <a:srgbClr val="000000"/>
              </a:buClr>
              <a:buSzPts val="2400"/>
              <a:buFont typeface="Verdana"/>
              <a:buNone/>
            </a:pPr>
            <a:r>
              <a:rPr lang="en-US" sz="2400" b="0" i="0" u="none">
                <a:solidFill>
                  <a:srgbClr val="000000"/>
                </a:solidFill>
                <a:latin typeface="Verdana"/>
                <a:ea typeface="Verdana"/>
                <a:cs typeface="Verdana"/>
                <a:sym typeface="Verdana"/>
              </a:rPr>
              <a:t>       In a single processor case, multiple processes are interleaved in time to provide the illusion of simultaneous execution of these processes.</a:t>
            </a:r>
            <a:endParaRPr/>
          </a:p>
          <a:p>
            <a:pPr marL="450850" marR="0" lvl="0" indent="-450850" algn="l" rtl="0">
              <a:lnSpc>
                <a:spcPct val="80000"/>
              </a:lnSpc>
              <a:spcBef>
                <a:spcPts val="6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Although, it is not really parallel processing but there are benefits using such technique, apart from having overheads involved in switching of these processes.</a:t>
            </a:r>
            <a:endParaRPr/>
          </a:p>
          <a:p>
            <a:pPr marL="0" marR="0" lvl="0" indent="0" algn="l" rtl="0">
              <a:lnSpc>
                <a:spcPct val="100000"/>
              </a:lnSpc>
              <a:spcBef>
                <a:spcPts val="0"/>
              </a:spcBef>
              <a:spcAft>
                <a:spcPts val="0"/>
              </a:spcAft>
              <a:buNone/>
            </a:pPr>
            <a:endParaRPr sz="2400" b="0" i="0" u="none">
              <a:solidFill>
                <a:srgbClr val="000000"/>
              </a:solidFill>
              <a:latin typeface="Verdana"/>
              <a:ea typeface="Verdana"/>
              <a:cs typeface="Verdana"/>
              <a:sym typeface="Verdan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312"/>
        <p:cNvGrpSpPr/>
        <p:nvPr/>
      </p:nvGrpSpPr>
      <p:grpSpPr>
        <a:xfrm>
          <a:off x="0" y="0"/>
          <a:ext cx="0" cy="0"/>
          <a:chOff x="0" y="0"/>
          <a:chExt cx="0" cy="0"/>
        </a:xfrm>
      </p:grpSpPr>
      <p:sp>
        <p:nvSpPr>
          <p:cNvPr id="1313" name="Google Shape;1313;p111"/>
          <p:cNvSpPr txBox="1"/>
          <p:nvPr/>
        </p:nvSpPr>
        <p:spPr>
          <a:xfrm>
            <a:off x="457200" y="277812"/>
            <a:ext cx="8229600" cy="73183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4200"/>
              <a:buFont typeface="Garamond"/>
              <a:buNone/>
            </a:pPr>
            <a:r>
              <a:rPr lang="en-US" sz="4200" b="0" i="0" u="none">
                <a:solidFill>
                  <a:srgbClr val="006633"/>
                </a:solidFill>
                <a:latin typeface="Garamond"/>
                <a:ea typeface="Garamond"/>
                <a:cs typeface="Garamond"/>
                <a:sym typeface="Garamond"/>
              </a:rPr>
              <a:t>Concurrency</a:t>
            </a:r>
            <a:endParaRPr/>
          </a:p>
        </p:txBody>
      </p:sp>
      <p:sp>
        <p:nvSpPr>
          <p:cNvPr id="1314" name="Google Shape;1314;p111"/>
          <p:cNvSpPr txBox="1"/>
          <p:nvPr/>
        </p:nvSpPr>
        <p:spPr>
          <a:xfrm>
            <a:off x="304800" y="1219200"/>
            <a:ext cx="8229600" cy="4530725"/>
          </a:xfrm>
          <a:prstGeom prst="rect">
            <a:avLst/>
          </a:prstGeom>
          <a:noFill/>
          <a:ln>
            <a:noFill/>
          </a:ln>
        </p:spPr>
        <p:txBody>
          <a:bodyPr spcFirstLastPara="1" wrap="square" lIns="90000" tIns="46800" rIns="90000" bIns="46800" anchor="t" anchorCtr="0">
            <a:noAutofit/>
          </a:bodyPr>
          <a:lstStyle/>
          <a:p>
            <a:pPr marL="342900" marR="0" lvl="0" indent="-298450" algn="l" rtl="0">
              <a:lnSpc>
                <a:spcPct val="100000"/>
              </a:lnSpc>
              <a:spcBef>
                <a:spcPts val="0"/>
              </a:spcBef>
              <a:spcAft>
                <a:spcPts val="0"/>
              </a:spcAft>
              <a:buClr>
                <a:srgbClr val="000000"/>
              </a:buClr>
              <a:buSzPts val="3000"/>
              <a:buFont typeface="Verdana"/>
              <a:buNone/>
            </a:pPr>
            <a:r>
              <a:rPr lang="en-US" sz="3000" b="0" i="0" u="none">
                <a:solidFill>
                  <a:srgbClr val="000000"/>
                </a:solidFill>
                <a:latin typeface="Verdana"/>
                <a:ea typeface="Verdana"/>
                <a:cs typeface="Verdana"/>
                <a:sym typeface="Verdana"/>
              </a:rPr>
              <a:t>Concurrency arises in:</a:t>
            </a:r>
            <a:endParaRPr/>
          </a:p>
          <a:p>
            <a:pPr marL="342900" marR="0" lvl="0" indent="-298450" algn="l" rtl="0">
              <a:lnSpc>
                <a:spcPct val="100000"/>
              </a:lnSpc>
              <a:spcBef>
                <a:spcPts val="70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Multiple applications</a:t>
            </a:r>
            <a:endParaRPr/>
          </a:p>
          <a:p>
            <a:pPr marL="625475" marR="0" lvl="1" indent="-325437" algn="l" rtl="0">
              <a:lnSpc>
                <a:spcPct val="100000"/>
              </a:lnSpc>
              <a:spcBef>
                <a:spcPts val="600"/>
              </a:spcBef>
              <a:spcAft>
                <a:spcPts val="0"/>
              </a:spcAft>
              <a:buClr>
                <a:srgbClr val="3B812F"/>
              </a:buClr>
              <a:buSzPts val="2600"/>
              <a:buFont typeface="Noto Sans Symbols"/>
              <a:buChar char="❑"/>
            </a:pPr>
            <a:r>
              <a:rPr lang="en-US" sz="2600" b="0" i="0" u="none" strike="noStrike" cap="none">
                <a:solidFill>
                  <a:srgbClr val="000000"/>
                </a:solidFill>
                <a:latin typeface="Arial"/>
                <a:ea typeface="Arial"/>
                <a:cs typeface="Arial"/>
                <a:sym typeface="Arial"/>
              </a:rPr>
              <a:t>Sharing time</a:t>
            </a:r>
            <a:endParaRPr/>
          </a:p>
          <a:p>
            <a:pPr marL="342900" marR="0" lvl="0" indent="-298450" algn="l" rtl="0">
              <a:lnSpc>
                <a:spcPct val="100000"/>
              </a:lnSpc>
              <a:spcBef>
                <a:spcPts val="70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Structured applications</a:t>
            </a:r>
            <a:endParaRPr/>
          </a:p>
          <a:p>
            <a:pPr marL="625475" marR="0" lvl="1" indent="-325437" algn="l" rtl="0">
              <a:lnSpc>
                <a:spcPct val="100000"/>
              </a:lnSpc>
              <a:spcBef>
                <a:spcPts val="600"/>
              </a:spcBef>
              <a:spcAft>
                <a:spcPts val="0"/>
              </a:spcAft>
              <a:buClr>
                <a:srgbClr val="3B812F"/>
              </a:buClr>
              <a:buSzPts val="2600"/>
              <a:buFont typeface="Noto Sans Symbols"/>
              <a:buChar char="❑"/>
            </a:pPr>
            <a:r>
              <a:rPr lang="en-US" sz="2600" b="0" i="0" u="none" strike="noStrike" cap="none">
                <a:solidFill>
                  <a:srgbClr val="000000"/>
                </a:solidFill>
                <a:latin typeface="Arial"/>
                <a:ea typeface="Arial"/>
                <a:cs typeface="Arial"/>
                <a:sym typeface="Arial"/>
              </a:rPr>
              <a:t>Extension of modular design</a:t>
            </a:r>
            <a:endParaRPr/>
          </a:p>
          <a:p>
            <a:pPr marL="342900" marR="0" lvl="0" indent="-298450" algn="l" rtl="0">
              <a:lnSpc>
                <a:spcPct val="100000"/>
              </a:lnSpc>
              <a:spcBef>
                <a:spcPts val="70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Operating system structure</a:t>
            </a:r>
            <a:endParaRPr/>
          </a:p>
          <a:p>
            <a:pPr marL="625475" marR="0" lvl="1" indent="-325437" algn="l" rtl="0">
              <a:lnSpc>
                <a:spcPct val="100000"/>
              </a:lnSpc>
              <a:spcBef>
                <a:spcPts val="600"/>
              </a:spcBef>
              <a:spcAft>
                <a:spcPts val="0"/>
              </a:spcAft>
              <a:buClr>
                <a:srgbClr val="3B812F"/>
              </a:buClr>
              <a:buSzPts val="2600"/>
              <a:buFont typeface="Noto Sans Symbols"/>
              <a:buChar char="❑"/>
            </a:pPr>
            <a:r>
              <a:rPr lang="en-US" sz="2600" b="0" i="0" u="none" strike="noStrike" cap="none">
                <a:solidFill>
                  <a:srgbClr val="000000"/>
                </a:solidFill>
                <a:latin typeface="Arial"/>
                <a:ea typeface="Arial"/>
                <a:cs typeface="Arial"/>
                <a:sym typeface="Arial"/>
              </a:rPr>
              <a:t>OS themselves implemented as a set of processes or threads</a:t>
            </a:r>
            <a:endParaRPr/>
          </a:p>
          <a:p>
            <a:pPr marL="0" marR="0" lvl="0" indent="0" algn="l" rtl="0">
              <a:lnSpc>
                <a:spcPct val="100000"/>
              </a:lnSpc>
              <a:spcBef>
                <a:spcPts val="0"/>
              </a:spcBef>
              <a:spcAft>
                <a:spcPts val="0"/>
              </a:spcAft>
              <a:buNone/>
            </a:pPr>
            <a:endParaRPr sz="2600" b="0" i="0" u="none" strike="noStrike" cap="none">
              <a:solidFill>
                <a:srgbClr val="000000"/>
              </a:solidFill>
              <a:latin typeface="Arial"/>
              <a:ea typeface="Arial"/>
              <a:cs typeface="Arial"/>
              <a:sym typeface="Arial"/>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23"/>
        <p:cNvGrpSpPr/>
        <p:nvPr/>
      </p:nvGrpSpPr>
      <p:grpSpPr>
        <a:xfrm>
          <a:off x="0" y="0"/>
          <a:ext cx="0" cy="0"/>
          <a:chOff x="0" y="0"/>
          <a:chExt cx="0" cy="0"/>
        </a:xfrm>
      </p:grpSpPr>
      <p:sp>
        <p:nvSpPr>
          <p:cNvPr id="1324" name="Google Shape;1324;p112"/>
          <p:cNvSpPr txBox="1"/>
          <p:nvPr/>
        </p:nvSpPr>
        <p:spPr>
          <a:xfrm>
            <a:off x="457200" y="277812"/>
            <a:ext cx="8229600" cy="73183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4200"/>
              <a:buFont typeface="Garamond"/>
              <a:buNone/>
            </a:pPr>
            <a:r>
              <a:rPr lang="en-US" sz="4200" b="0" i="0" u="none">
                <a:solidFill>
                  <a:srgbClr val="006633"/>
                </a:solidFill>
                <a:latin typeface="Garamond"/>
                <a:ea typeface="Garamond"/>
                <a:cs typeface="Garamond"/>
                <a:sym typeface="Garamond"/>
              </a:rPr>
              <a:t>Key Terms</a:t>
            </a:r>
            <a:endParaRPr/>
          </a:p>
        </p:txBody>
      </p:sp>
      <p:grpSp>
        <p:nvGrpSpPr>
          <p:cNvPr id="1325" name="Google Shape;1325;p112"/>
          <p:cNvGrpSpPr/>
          <p:nvPr/>
        </p:nvGrpSpPr>
        <p:grpSpPr>
          <a:xfrm>
            <a:off x="762000" y="1066800"/>
            <a:ext cx="8059737" cy="5546725"/>
            <a:chOff x="480" y="672"/>
            <a:chExt cx="5077" cy="3494"/>
          </a:xfrm>
        </p:grpSpPr>
        <p:pic>
          <p:nvPicPr>
            <p:cNvPr id="1326" name="Google Shape;1326;p112"/>
            <p:cNvPicPr preferRelativeResize="0"/>
            <p:nvPr/>
          </p:nvPicPr>
          <p:blipFill rotWithShape="1">
            <a:blip r:embed="rId3">
              <a:alphaModFix/>
            </a:blip>
            <a:srcRect/>
            <a:stretch/>
          </p:blipFill>
          <p:spPr>
            <a:xfrm>
              <a:off x="480" y="672"/>
              <a:ext cx="5077" cy="3494"/>
            </a:xfrm>
            <a:prstGeom prst="rect">
              <a:avLst/>
            </a:prstGeom>
            <a:noFill/>
            <a:ln>
              <a:noFill/>
            </a:ln>
          </p:spPr>
        </p:pic>
        <p:sp>
          <p:nvSpPr>
            <p:cNvPr id="1327" name="Google Shape;1327;p112"/>
            <p:cNvSpPr/>
            <p:nvPr/>
          </p:nvSpPr>
          <p:spPr>
            <a:xfrm>
              <a:off x="480" y="672"/>
              <a:ext cx="5077" cy="349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35"/>
        <p:cNvGrpSpPr/>
        <p:nvPr/>
      </p:nvGrpSpPr>
      <p:grpSpPr>
        <a:xfrm>
          <a:off x="0" y="0"/>
          <a:ext cx="0" cy="0"/>
          <a:chOff x="0" y="0"/>
          <a:chExt cx="0" cy="0"/>
        </a:xfrm>
      </p:grpSpPr>
      <p:sp>
        <p:nvSpPr>
          <p:cNvPr id="1336" name="Google Shape;1336;p113"/>
          <p:cNvSpPr txBox="1"/>
          <p:nvPr/>
        </p:nvSpPr>
        <p:spPr>
          <a:xfrm>
            <a:off x="457200" y="277812"/>
            <a:ext cx="8229600" cy="63658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2800"/>
              <a:buFont typeface="Garamond"/>
              <a:buNone/>
            </a:pPr>
            <a:r>
              <a:rPr lang="en-US" sz="2800" b="0" i="0" u="none">
                <a:solidFill>
                  <a:srgbClr val="006633"/>
                </a:solidFill>
                <a:latin typeface="Garamond"/>
                <a:ea typeface="Garamond"/>
                <a:cs typeface="Garamond"/>
                <a:sym typeface="Garamond"/>
              </a:rPr>
              <a:t>Interleaving and Overlapping Processes</a:t>
            </a:r>
            <a:endParaRPr/>
          </a:p>
        </p:txBody>
      </p:sp>
      <p:sp>
        <p:nvSpPr>
          <p:cNvPr id="1337" name="Google Shape;1337;p113"/>
          <p:cNvSpPr txBox="1"/>
          <p:nvPr/>
        </p:nvSpPr>
        <p:spPr>
          <a:xfrm>
            <a:off x="533400" y="1066800"/>
            <a:ext cx="8229600" cy="1447800"/>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Earlier we saw that processes may be interleaved on uniprocessors</a:t>
            </a:r>
            <a:endParaRPr/>
          </a:p>
        </p:txBody>
      </p:sp>
      <p:pic>
        <p:nvPicPr>
          <p:cNvPr id="1338" name="Google Shape;1338;p113"/>
          <p:cNvPicPr preferRelativeResize="0"/>
          <p:nvPr/>
        </p:nvPicPr>
        <p:blipFill rotWithShape="1">
          <a:blip r:embed="rId3">
            <a:alphaModFix/>
          </a:blip>
          <a:srcRect/>
          <a:stretch/>
        </p:blipFill>
        <p:spPr>
          <a:xfrm>
            <a:off x="381000" y="2743200"/>
            <a:ext cx="8102600" cy="335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0"/>
        <p:cNvGrpSpPr/>
        <p:nvPr/>
      </p:nvGrpSpPr>
      <p:grpSpPr>
        <a:xfrm>
          <a:off x="0" y="0"/>
          <a:ext cx="0" cy="0"/>
          <a:chOff x="0" y="0"/>
          <a:chExt cx="0" cy="0"/>
        </a:xfrm>
      </p:grpSpPr>
      <p:sp>
        <p:nvSpPr>
          <p:cNvPr id="121" name="Google Shape;121;p9"/>
          <p:cNvSpPr txBox="1"/>
          <p:nvPr/>
        </p:nvSpPr>
        <p:spPr>
          <a:xfrm>
            <a:off x="487362" y="293687"/>
            <a:ext cx="7226300" cy="4572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Concept</a:t>
            </a:r>
            <a:endParaRPr/>
          </a:p>
        </p:txBody>
      </p:sp>
      <p:sp>
        <p:nvSpPr>
          <p:cNvPr id="122" name="Google Shape;122;p9"/>
          <p:cNvSpPr txBox="1"/>
          <p:nvPr/>
        </p:nvSpPr>
        <p:spPr>
          <a:xfrm>
            <a:off x="463550" y="903287"/>
            <a:ext cx="7370762" cy="5143500"/>
          </a:xfrm>
          <a:prstGeom prst="rect">
            <a:avLst/>
          </a:prstGeom>
          <a:noFill/>
          <a:ln>
            <a:noFill/>
          </a:ln>
        </p:spPr>
        <p:txBody>
          <a:bodyPr spcFirstLastPara="1" wrap="square" lIns="90000" tIns="46800" rIns="90000" bIns="46800" anchor="t" anchorCtr="0">
            <a:noAutofit/>
          </a:bodyPr>
          <a:lstStyle/>
          <a:p>
            <a:pPr marL="298450" marR="0" lvl="0" indent="-298450" algn="just" rtl="0">
              <a:lnSpc>
                <a:spcPct val="100000"/>
              </a:lnSpc>
              <a:spcBef>
                <a:spcPts val="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An operating system executes a variety of programs:</a:t>
            </a:r>
            <a:endParaRPr/>
          </a:p>
          <a:p>
            <a:pPr marL="625475" marR="0" lvl="1" indent="-325437" algn="just" rtl="0">
              <a:lnSpc>
                <a:spcPct val="100000"/>
              </a:lnSpc>
              <a:spcBef>
                <a:spcPts val="4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Batch system – jobs</a:t>
            </a:r>
            <a:endParaRPr/>
          </a:p>
          <a:p>
            <a:pPr marL="625475" marR="0" lvl="1" indent="-325437" algn="just" rtl="0">
              <a:lnSpc>
                <a:spcPct val="100000"/>
              </a:lnSpc>
              <a:spcBef>
                <a:spcPts val="4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Time-shared systems – user programs or tasks</a:t>
            </a:r>
            <a:endParaRPr/>
          </a:p>
          <a:p>
            <a:pPr marL="298450" marR="0" lvl="0" indent="-298450" algn="just" rtl="0">
              <a:lnSpc>
                <a:spcPct val="10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Textbook uses the terms </a:t>
            </a:r>
            <a:r>
              <a:rPr lang="en-US" sz="2000" b="0" i="1" u="none">
                <a:solidFill>
                  <a:srgbClr val="000000"/>
                </a:solidFill>
                <a:latin typeface="Arial"/>
                <a:ea typeface="Arial"/>
                <a:cs typeface="Arial"/>
                <a:sym typeface="Arial"/>
              </a:rPr>
              <a:t>job</a:t>
            </a:r>
            <a:r>
              <a:rPr lang="en-US" sz="2000" b="0" i="0" u="none">
                <a:solidFill>
                  <a:srgbClr val="000000"/>
                </a:solidFill>
                <a:latin typeface="Arial"/>
                <a:ea typeface="Arial"/>
                <a:cs typeface="Arial"/>
                <a:sym typeface="Arial"/>
              </a:rPr>
              <a:t> and </a:t>
            </a:r>
            <a:r>
              <a:rPr lang="en-US" sz="2000" b="0" i="1" u="none">
                <a:solidFill>
                  <a:srgbClr val="000000"/>
                </a:solidFill>
                <a:latin typeface="Arial"/>
                <a:ea typeface="Arial"/>
                <a:cs typeface="Arial"/>
                <a:sym typeface="Arial"/>
              </a:rPr>
              <a:t>process</a:t>
            </a:r>
            <a:r>
              <a:rPr lang="en-US" sz="2000" b="0" i="0" u="none">
                <a:solidFill>
                  <a:srgbClr val="000000"/>
                </a:solidFill>
                <a:latin typeface="Arial"/>
                <a:ea typeface="Arial"/>
                <a:cs typeface="Arial"/>
                <a:sym typeface="Arial"/>
              </a:rPr>
              <a:t> almost interchangeably</a:t>
            </a:r>
            <a:endParaRPr/>
          </a:p>
          <a:p>
            <a:pPr marL="298450" marR="0" lvl="0" indent="-298450" algn="just" rtl="0">
              <a:lnSpc>
                <a:spcPct val="10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Process – a program in execution; process execution must progress in sequential fashion</a:t>
            </a:r>
            <a:endParaRPr/>
          </a:p>
          <a:p>
            <a:pPr marL="298450" marR="0" lvl="0" indent="-298450" algn="just" rtl="0">
              <a:lnSpc>
                <a:spcPct val="10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 process is comprised of:</a:t>
            </a:r>
            <a:endParaRPr/>
          </a:p>
          <a:p>
            <a:pPr marL="625475" marR="0" lvl="1" indent="-325437" algn="just" rtl="0">
              <a:lnSpc>
                <a:spcPct val="9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Program code (possibly shared)</a:t>
            </a:r>
            <a:endParaRPr/>
          </a:p>
          <a:p>
            <a:pPr marL="625475" marR="0" lvl="1" indent="-325437" algn="just" rtl="0">
              <a:lnSpc>
                <a:spcPct val="9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A set of data</a:t>
            </a:r>
            <a:endParaRPr/>
          </a:p>
          <a:p>
            <a:pPr marL="625475" marR="0" lvl="1" indent="-325437" algn="just" rtl="0">
              <a:lnSpc>
                <a:spcPct val="9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A number of attributes describing the state of the process</a:t>
            </a:r>
            <a:endParaRPr/>
          </a:p>
          <a:p>
            <a:pPr marL="625475" marR="0" lvl="1" indent="-325437" algn="just" rtl="0">
              <a:lnSpc>
                <a:spcPct val="90000"/>
              </a:lnSpc>
              <a:spcBef>
                <a:spcPts val="0"/>
              </a:spcBef>
              <a:spcAft>
                <a:spcPts val="0"/>
              </a:spcAft>
              <a:buClr>
                <a:srgbClr val="FFFFFF"/>
              </a:buClr>
              <a:buSzPts val="2400"/>
              <a:buFont typeface="Verdana"/>
              <a:buNone/>
            </a:pPr>
            <a:r>
              <a:rPr lang="en-US" sz="2400" b="0" i="0" u="none" strike="noStrike" cap="none">
                <a:solidFill>
                  <a:srgbClr val="FFFFFF"/>
                </a:solidFill>
                <a:latin typeface="Verdana"/>
                <a:ea typeface="Verdana"/>
                <a:cs typeface="Verdana"/>
                <a:sym typeface="Verdana"/>
              </a:rPr>
              <a:t>of the process</a:t>
            </a:r>
            <a:endParaRPr/>
          </a:p>
          <a:p>
            <a:pPr marL="0" marR="0" lvl="0" indent="0" algn="l" rtl="0">
              <a:lnSpc>
                <a:spcPct val="100000"/>
              </a:lnSpc>
              <a:spcBef>
                <a:spcPts val="0"/>
              </a:spcBef>
              <a:spcAft>
                <a:spcPts val="0"/>
              </a:spcAft>
              <a:buNone/>
            </a:pPr>
            <a:endParaRPr sz="2400" b="0" i="0" u="none" strike="noStrike" cap="none">
              <a:solidFill>
                <a:srgbClr val="FFFFFF"/>
              </a:solidFill>
              <a:latin typeface="Verdana"/>
              <a:ea typeface="Verdana"/>
              <a:cs typeface="Verdana"/>
              <a:sym typeface="Verdan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46"/>
        <p:cNvGrpSpPr/>
        <p:nvPr/>
      </p:nvGrpSpPr>
      <p:grpSpPr>
        <a:xfrm>
          <a:off x="0" y="0"/>
          <a:ext cx="0" cy="0"/>
          <a:chOff x="0" y="0"/>
          <a:chExt cx="0" cy="0"/>
        </a:xfrm>
      </p:grpSpPr>
      <p:sp>
        <p:nvSpPr>
          <p:cNvPr id="1347" name="Google Shape;1347;p114"/>
          <p:cNvSpPr txBox="1"/>
          <p:nvPr/>
        </p:nvSpPr>
        <p:spPr>
          <a:xfrm>
            <a:off x="533400" y="1219200"/>
            <a:ext cx="8229600" cy="1447800"/>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And not only interleaved but overlapped on multi-processors</a:t>
            </a:r>
            <a:endParaRPr/>
          </a:p>
        </p:txBody>
      </p:sp>
      <p:pic>
        <p:nvPicPr>
          <p:cNvPr id="1348" name="Google Shape;1348;p114"/>
          <p:cNvPicPr preferRelativeResize="0"/>
          <p:nvPr/>
        </p:nvPicPr>
        <p:blipFill rotWithShape="1">
          <a:blip r:embed="rId3">
            <a:alphaModFix/>
          </a:blip>
          <a:srcRect/>
          <a:stretch/>
        </p:blipFill>
        <p:spPr>
          <a:xfrm>
            <a:off x="660400" y="2438400"/>
            <a:ext cx="6899275" cy="3321050"/>
          </a:xfrm>
          <a:prstGeom prst="rect">
            <a:avLst/>
          </a:prstGeom>
          <a:noFill/>
          <a:ln>
            <a:noFill/>
          </a:ln>
        </p:spPr>
      </p:pic>
      <p:sp>
        <p:nvSpPr>
          <p:cNvPr id="1349" name="Google Shape;1349;p114"/>
          <p:cNvSpPr txBox="1"/>
          <p:nvPr/>
        </p:nvSpPr>
        <p:spPr>
          <a:xfrm>
            <a:off x="457200" y="277812"/>
            <a:ext cx="8229600" cy="63658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2800"/>
              <a:buFont typeface="Garamond"/>
              <a:buNone/>
            </a:pPr>
            <a:r>
              <a:rPr lang="en-US" sz="2800" b="0" i="0" u="none">
                <a:solidFill>
                  <a:srgbClr val="006633"/>
                </a:solidFill>
                <a:latin typeface="Garamond"/>
                <a:ea typeface="Garamond"/>
                <a:cs typeface="Garamond"/>
                <a:sym typeface="Garamond"/>
              </a:rPr>
              <a:t>Interleaving and Overlapping Processes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58"/>
        <p:cNvGrpSpPr/>
        <p:nvPr/>
      </p:nvGrpSpPr>
      <p:grpSpPr>
        <a:xfrm>
          <a:off x="0" y="0"/>
          <a:ext cx="0" cy="0"/>
          <a:chOff x="0" y="0"/>
          <a:chExt cx="0" cy="0"/>
        </a:xfrm>
      </p:grpSpPr>
      <p:sp>
        <p:nvSpPr>
          <p:cNvPr id="1359" name="Google Shape;1359;p115"/>
          <p:cNvSpPr txBox="1"/>
          <p:nvPr/>
        </p:nvSpPr>
        <p:spPr>
          <a:xfrm>
            <a:off x="457200" y="277812"/>
            <a:ext cx="8229600" cy="6397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Difficulties of Concurrency</a:t>
            </a:r>
            <a:endParaRPr/>
          </a:p>
        </p:txBody>
      </p:sp>
      <p:sp>
        <p:nvSpPr>
          <p:cNvPr id="1360" name="Google Shape;1360;p115"/>
          <p:cNvSpPr txBox="1"/>
          <p:nvPr/>
        </p:nvSpPr>
        <p:spPr>
          <a:xfrm>
            <a:off x="304800" y="914400"/>
            <a:ext cx="8458200" cy="5943600"/>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2000"/>
              <a:buFont typeface="Noto Sans Symbols"/>
              <a:buChar char="■"/>
            </a:pPr>
            <a:r>
              <a:rPr lang="en-US" sz="2000" b="0" i="0" u="none">
                <a:solidFill>
                  <a:srgbClr val="000000"/>
                </a:solidFill>
                <a:latin typeface="Verdana"/>
                <a:ea typeface="Verdana"/>
                <a:cs typeface="Verdana"/>
                <a:sym typeface="Verdana"/>
              </a:rPr>
              <a:t>Sharing of global resources:</a:t>
            </a:r>
            <a:endParaRPr/>
          </a:p>
          <a:p>
            <a:pPr marL="625475" marR="0" lvl="1" indent="-325437" algn="l" rtl="0">
              <a:lnSpc>
                <a:spcPct val="100000"/>
              </a:lnSpc>
              <a:spcBef>
                <a:spcPts val="5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If two processes both make use of the same global variable  and </a:t>
            </a:r>
            <a:r>
              <a:rPr lang="en-US" sz="2000" b="1" i="0" u="none" strike="noStrike" cap="none">
                <a:solidFill>
                  <a:srgbClr val="000000"/>
                </a:solidFill>
                <a:latin typeface="Arial"/>
                <a:ea typeface="Arial"/>
                <a:cs typeface="Arial"/>
                <a:sym typeface="Arial"/>
              </a:rPr>
              <a:t>both perform reads and writes </a:t>
            </a:r>
            <a:r>
              <a:rPr lang="en-US" sz="2000" b="0" i="0" u="none" strike="noStrike" cap="none">
                <a:solidFill>
                  <a:srgbClr val="000000"/>
                </a:solidFill>
                <a:latin typeface="Arial"/>
                <a:ea typeface="Arial"/>
                <a:cs typeface="Arial"/>
                <a:sym typeface="Arial"/>
              </a:rPr>
              <a:t>on that variable,  then </a:t>
            </a:r>
            <a:r>
              <a:rPr lang="en-US" sz="2000" b="1" i="0" u="none" strike="noStrike" cap="none">
                <a:solidFill>
                  <a:srgbClr val="000000"/>
                </a:solidFill>
                <a:latin typeface="Arial"/>
                <a:ea typeface="Arial"/>
                <a:cs typeface="Arial"/>
                <a:sym typeface="Arial"/>
              </a:rPr>
              <a:t>the order </a:t>
            </a:r>
            <a:r>
              <a:rPr lang="en-US" sz="2000" b="0" i="0" u="none" strike="noStrike" cap="none">
                <a:solidFill>
                  <a:srgbClr val="000000"/>
                </a:solidFill>
                <a:latin typeface="Arial"/>
                <a:ea typeface="Arial"/>
                <a:cs typeface="Arial"/>
                <a:sym typeface="Arial"/>
              </a:rPr>
              <a:t>in which the various reads and writes are executed is critical. </a:t>
            </a:r>
            <a:endParaRPr/>
          </a:p>
          <a:p>
            <a:pPr marL="298450" marR="0" lvl="0" indent="-298450" algn="l" rtl="0">
              <a:lnSpc>
                <a:spcPct val="100000"/>
              </a:lnSpc>
              <a:spcBef>
                <a:spcPts val="500"/>
              </a:spcBef>
              <a:spcAft>
                <a:spcPts val="0"/>
              </a:spcAft>
              <a:buClr>
                <a:srgbClr val="CC9900"/>
              </a:buClr>
              <a:buSzPts val="2000"/>
              <a:buFont typeface="Noto Sans Symbols"/>
              <a:buChar char="■"/>
            </a:pPr>
            <a:r>
              <a:rPr lang="en-US" sz="2000" b="0" i="0" u="none">
                <a:solidFill>
                  <a:srgbClr val="000000"/>
                </a:solidFill>
                <a:latin typeface="Verdana"/>
                <a:ea typeface="Verdana"/>
                <a:cs typeface="Verdana"/>
                <a:sym typeface="Verdana"/>
              </a:rPr>
              <a:t>Optimally managing the allocation of resources:</a:t>
            </a:r>
            <a:endParaRPr/>
          </a:p>
          <a:p>
            <a:pPr marL="625475" marR="0" lvl="1" indent="-325437" algn="l" rtl="0">
              <a:lnSpc>
                <a:spcPct val="100000"/>
              </a:lnSpc>
              <a:spcBef>
                <a:spcPts val="500"/>
              </a:spcBef>
              <a:spcAft>
                <a:spcPts val="0"/>
              </a:spcAft>
              <a:buClr>
                <a:srgbClr val="3B812F"/>
              </a:buClr>
              <a:buSzPts val="2000"/>
              <a:buFont typeface="Arial"/>
              <a:buChar char="•"/>
            </a:pPr>
            <a:r>
              <a:rPr lang="en-US" sz="2000" b="0" i="0" u="none" strike="noStrike" cap="none">
                <a:solidFill>
                  <a:srgbClr val="000000"/>
                </a:solidFill>
                <a:latin typeface="Arial"/>
                <a:ea typeface="Arial"/>
                <a:cs typeface="Arial"/>
                <a:sym typeface="Arial"/>
              </a:rPr>
              <a:t>It is difficult for the OS to manage the allocation of resources optimally. </a:t>
            </a:r>
            <a:endParaRPr/>
          </a:p>
          <a:p>
            <a:pPr marL="625475" marR="0" lvl="1" indent="-325437" algn="l" rtl="0">
              <a:lnSpc>
                <a:spcPct val="100000"/>
              </a:lnSpc>
              <a:spcBef>
                <a:spcPts val="500"/>
              </a:spcBef>
              <a:spcAft>
                <a:spcPts val="0"/>
              </a:spcAft>
              <a:buClr>
                <a:srgbClr val="3B812F"/>
              </a:buClr>
              <a:buSzPts val="2000"/>
              <a:buFont typeface="Arial"/>
              <a:buChar char="•"/>
            </a:pPr>
            <a:r>
              <a:rPr lang="en-US" sz="2000" b="0" i="0" u="none" strike="noStrike" cap="none">
                <a:solidFill>
                  <a:srgbClr val="000000"/>
                </a:solidFill>
                <a:latin typeface="Arial"/>
                <a:ea typeface="Arial"/>
                <a:cs typeface="Arial"/>
                <a:sym typeface="Arial"/>
              </a:rPr>
              <a:t>e.g.  A process may request use of, and be granted control of, a particular I/O channel and then be suspended before using that channel. </a:t>
            </a:r>
            <a:endParaRPr/>
          </a:p>
          <a:p>
            <a:pPr marL="1016000" marR="0" lvl="2" indent="-309562" algn="l" rtl="0">
              <a:lnSpc>
                <a:spcPct val="100000"/>
              </a:lnSpc>
              <a:spcBef>
                <a:spcPts val="500"/>
              </a:spcBef>
              <a:spcAft>
                <a:spcPts val="0"/>
              </a:spcAft>
              <a:buClr>
                <a:srgbClr val="CC9900"/>
              </a:buClr>
              <a:buSzPts val="2000"/>
              <a:buFont typeface="Arial"/>
              <a:buChar char="-"/>
            </a:pPr>
            <a:r>
              <a:rPr lang="en-US" sz="2000" b="0" i="0" u="none" strike="noStrike" cap="none">
                <a:solidFill>
                  <a:srgbClr val="000000"/>
                </a:solidFill>
                <a:latin typeface="Arial"/>
                <a:ea typeface="Arial"/>
                <a:cs typeface="Arial"/>
                <a:sym typeface="Arial"/>
              </a:rPr>
              <a:t>It may be undesirable for the OS simply to lock the channel and prevent its use by other processes; </a:t>
            </a:r>
            <a:endParaRPr/>
          </a:p>
          <a:p>
            <a:pPr marL="1016000" marR="0" lvl="2" indent="-309562" algn="l" rtl="0">
              <a:lnSpc>
                <a:spcPct val="100000"/>
              </a:lnSpc>
              <a:spcBef>
                <a:spcPts val="500"/>
              </a:spcBef>
              <a:spcAft>
                <a:spcPts val="0"/>
              </a:spcAft>
              <a:buClr>
                <a:srgbClr val="CC9900"/>
              </a:buClr>
              <a:buSzPts val="2000"/>
              <a:buFont typeface="Arial"/>
              <a:buChar char="-"/>
            </a:pPr>
            <a:r>
              <a:rPr lang="en-US" sz="2000" b="0" i="0" u="none" strike="noStrike" cap="none">
                <a:solidFill>
                  <a:srgbClr val="000000"/>
                </a:solidFill>
                <a:latin typeface="Arial"/>
                <a:ea typeface="Arial"/>
                <a:cs typeface="Arial"/>
                <a:sym typeface="Arial"/>
              </a:rPr>
              <a:t> indeed this may lead to a deadlock condition, </a:t>
            </a:r>
            <a:endParaRPr/>
          </a:p>
          <a:p>
            <a:pPr marL="298450" marR="0" lvl="0" indent="-298450" algn="l" rtl="0">
              <a:lnSpc>
                <a:spcPct val="100000"/>
              </a:lnSpc>
              <a:spcBef>
                <a:spcPts val="500"/>
              </a:spcBef>
              <a:spcAft>
                <a:spcPts val="0"/>
              </a:spcAft>
              <a:buClr>
                <a:srgbClr val="CC9900"/>
              </a:buClr>
              <a:buSzPts val="2000"/>
              <a:buFont typeface="Noto Sans Symbols"/>
              <a:buChar char="■"/>
            </a:pPr>
            <a:r>
              <a:rPr lang="en-US" sz="2000" b="0" i="0" u="none">
                <a:solidFill>
                  <a:srgbClr val="000000"/>
                </a:solidFill>
                <a:latin typeface="Verdana"/>
                <a:ea typeface="Verdana"/>
                <a:cs typeface="Verdana"/>
                <a:sym typeface="Verdana"/>
              </a:rPr>
              <a:t>Difficult to locate programming errors as results are not  deterministic and reproducible.</a:t>
            </a:r>
            <a:endParaRPr/>
          </a:p>
          <a:p>
            <a:pPr marL="0" marR="0" lvl="0" indent="0" algn="l" rtl="0">
              <a:lnSpc>
                <a:spcPct val="100000"/>
              </a:lnSpc>
              <a:spcBef>
                <a:spcPts val="0"/>
              </a:spcBef>
              <a:spcAft>
                <a:spcPts val="0"/>
              </a:spcAft>
              <a:buNone/>
            </a:pPr>
            <a:endParaRPr sz="2000" b="0" i="0" u="none">
              <a:solidFill>
                <a:srgbClr val="000000"/>
              </a:solidFill>
              <a:latin typeface="Verdana"/>
              <a:ea typeface="Verdana"/>
              <a:cs typeface="Verdana"/>
              <a:sym typeface="Verdan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68"/>
        <p:cNvGrpSpPr/>
        <p:nvPr/>
      </p:nvGrpSpPr>
      <p:grpSpPr>
        <a:xfrm>
          <a:off x="0" y="0"/>
          <a:ext cx="0" cy="0"/>
          <a:chOff x="0" y="0"/>
          <a:chExt cx="0" cy="0"/>
        </a:xfrm>
      </p:grpSpPr>
      <p:sp>
        <p:nvSpPr>
          <p:cNvPr id="1369" name="Google Shape;1369;p116"/>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2800"/>
              <a:buFont typeface="Garamond"/>
              <a:buNone/>
            </a:pPr>
            <a:r>
              <a:rPr lang="en-US" sz="2800" b="0" i="0" u="none">
                <a:solidFill>
                  <a:srgbClr val="006633"/>
                </a:solidFill>
                <a:latin typeface="Garamond"/>
                <a:ea typeface="Garamond"/>
                <a:cs typeface="Garamond"/>
                <a:sym typeface="Garamond"/>
              </a:rPr>
              <a:t>Principles of Concurrency</a:t>
            </a:r>
            <a:endParaRPr/>
          </a:p>
        </p:txBody>
      </p:sp>
      <p:sp>
        <p:nvSpPr>
          <p:cNvPr id="1370" name="Google Shape;1370;p116"/>
          <p:cNvSpPr txBox="1"/>
          <p:nvPr/>
        </p:nvSpPr>
        <p:spPr>
          <a:xfrm>
            <a:off x="304800" y="1219200"/>
            <a:ext cx="8382000" cy="3429000"/>
          </a:xfrm>
          <a:prstGeom prst="rect">
            <a:avLst/>
          </a:prstGeom>
          <a:noFill/>
          <a:ln>
            <a:noFill/>
          </a:ln>
        </p:spPr>
        <p:txBody>
          <a:bodyPr spcFirstLastPara="1" wrap="square" lIns="90000" tIns="46800" rIns="90000" bIns="46800" anchor="t" anchorCtr="0">
            <a:noAutofit/>
          </a:bodyPr>
          <a:lstStyle/>
          <a:p>
            <a:pPr marL="298450" marR="0" lvl="0" indent="-298450" algn="l" rtl="0">
              <a:lnSpc>
                <a:spcPct val="90000"/>
              </a:lnSpc>
              <a:spcBef>
                <a:spcPts val="0"/>
              </a:spcBef>
              <a:spcAft>
                <a:spcPts val="0"/>
              </a:spcAft>
              <a:buClr>
                <a:srgbClr val="CC9900"/>
              </a:buClr>
              <a:buSzPts val="2000"/>
              <a:buFont typeface="Noto Sans Symbols"/>
              <a:buChar char="■"/>
            </a:pPr>
            <a:r>
              <a:rPr lang="en-US" sz="2000" b="0" i="0" u="none">
                <a:solidFill>
                  <a:srgbClr val="000000"/>
                </a:solidFill>
                <a:latin typeface="Verdana"/>
                <a:ea typeface="Verdana"/>
                <a:cs typeface="Verdana"/>
                <a:sym typeface="Verdana"/>
              </a:rPr>
              <a:t>Suppose we have two or more applications reading input from the keyboard and put the result on the screen.</a:t>
            </a:r>
            <a:endParaRPr/>
          </a:p>
          <a:p>
            <a:pPr marL="298450" marR="0" lvl="0" indent="-298450" algn="l" rtl="0">
              <a:lnSpc>
                <a:spcPct val="90000"/>
              </a:lnSpc>
              <a:spcBef>
                <a:spcPts val="500"/>
              </a:spcBef>
              <a:spcAft>
                <a:spcPts val="0"/>
              </a:spcAft>
              <a:buClr>
                <a:srgbClr val="FFFFFF"/>
              </a:buClr>
              <a:buSzPts val="2000"/>
              <a:buFont typeface="Verdana"/>
              <a:buNone/>
            </a:pPr>
            <a:endParaRPr sz="2000" b="0" i="0" u="none">
              <a:solidFill>
                <a:srgbClr val="000000"/>
              </a:solidFill>
              <a:latin typeface="Verdana"/>
              <a:ea typeface="Verdana"/>
              <a:cs typeface="Verdana"/>
              <a:sym typeface="Verdana"/>
            </a:endParaRPr>
          </a:p>
          <a:p>
            <a:pPr marL="298450" marR="0" lvl="0" indent="-298450" algn="l" rtl="0">
              <a:lnSpc>
                <a:spcPct val="90000"/>
              </a:lnSpc>
              <a:spcBef>
                <a:spcPts val="500"/>
              </a:spcBef>
              <a:spcAft>
                <a:spcPts val="0"/>
              </a:spcAft>
              <a:buClr>
                <a:srgbClr val="000000"/>
              </a:buClr>
              <a:buSzPts val="2000"/>
              <a:buFont typeface="Verdana"/>
              <a:buNone/>
            </a:pPr>
            <a:r>
              <a:rPr lang="en-US" sz="2000" b="1" i="1" u="none">
                <a:solidFill>
                  <a:srgbClr val="000000"/>
                </a:solidFill>
                <a:latin typeface="Verdana"/>
                <a:ea typeface="Verdana"/>
                <a:cs typeface="Verdana"/>
                <a:sym typeface="Verdana"/>
              </a:rPr>
              <a:t>function_test </a:t>
            </a:r>
            <a:r>
              <a:rPr lang="en-US" sz="2000" b="0" i="1" u="none">
                <a:solidFill>
                  <a:srgbClr val="000000"/>
                </a:solidFill>
                <a:latin typeface="Verdana"/>
                <a:ea typeface="Verdana"/>
                <a:cs typeface="Verdana"/>
                <a:sym typeface="Verdana"/>
              </a:rPr>
              <a:t>( )</a:t>
            </a:r>
            <a:endParaRPr/>
          </a:p>
          <a:p>
            <a:pPr marL="298450" marR="0" lvl="0" indent="-298450" algn="l" rtl="0">
              <a:lnSpc>
                <a:spcPct val="90000"/>
              </a:lnSpc>
              <a:spcBef>
                <a:spcPts val="500"/>
              </a:spcBef>
              <a:spcAft>
                <a:spcPts val="0"/>
              </a:spcAft>
              <a:buClr>
                <a:srgbClr val="000000"/>
              </a:buClr>
              <a:buSzPts val="2000"/>
              <a:buFont typeface="Verdana"/>
              <a:buNone/>
            </a:pPr>
            <a:r>
              <a:rPr lang="en-US" sz="2000" b="0" i="1" u="none">
                <a:solidFill>
                  <a:srgbClr val="000000"/>
                </a:solidFill>
                <a:latin typeface="Verdana"/>
                <a:ea typeface="Verdana"/>
                <a:cs typeface="Verdana"/>
                <a:sym typeface="Verdana"/>
              </a:rPr>
              <a:t>{</a:t>
            </a:r>
            <a:endParaRPr/>
          </a:p>
          <a:p>
            <a:pPr marL="298450" marR="0" lvl="0" indent="-298450" algn="l" rtl="0">
              <a:lnSpc>
                <a:spcPct val="90000"/>
              </a:lnSpc>
              <a:spcBef>
                <a:spcPts val="500"/>
              </a:spcBef>
              <a:spcAft>
                <a:spcPts val="0"/>
              </a:spcAft>
              <a:buClr>
                <a:srgbClr val="000000"/>
              </a:buClr>
              <a:buSzPts val="2000"/>
              <a:buFont typeface="Verdana"/>
              <a:buNone/>
            </a:pPr>
            <a:r>
              <a:rPr lang="en-US" sz="2000" b="0" i="1" u="none">
                <a:solidFill>
                  <a:srgbClr val="000000"/>
                </a:solidFill>
                <a:latin typeface="Verdana"/>
                <a:ea typeface="Verdana"/>
                <a:cs typeface="Verdana"/>
                <a:sym typeface="Verdana"/>
              </a:rPr>
              <a:t>Chin=getchar();</a:t>
            </a:r>
            <a:endParaRPr/>
          </a:p>
          <a:p>
            <a:pPr marL="298450" marR="0" lvl="0" indent="-298450" algn="l" rtl="0">
              <a:lnSpc>
                <a:spcPct val="90000"/>
              </a:lnSpc>
              <a:spcBef>
                <a:spcPts val="500"/>
              </a:spcBef>
              <a:spcAft>
                <a:spcPts val="0"/>
              </a:spcAft>
              <a:buClr>
                <a:srgbClr val="000000"/>
              </a:buClr>
              <a:buSzPts val="2000"/>
              <a:buFont typeface="Verdana"/>
              <a:buNone/>
            </a:pPr>
            <a:r>
              <a:rPr lang="en-US" sz="2000" b="0" i="1" u="none">
                <a:solidFill>
                  <a:srgbClr val="000000"/>
                </a:solidFill>
                <a:latin typeface="Verdana"/>
                <a:ea typeface="Verdana"/>
                <a:cs typeface="Verdana"/>
                <a:sym typeface="Verdana"/>
              </a:rPr>
              <a:t>Chout=chin;</a:t>
            </a:r>
            <a:endParaRPr/>
          </a:p>
          <a:p>
            <a:pPr marL="298450" marR="0" lvl="0" indent="-298450" algn="l" rtl="0">
              <a:lnSpc>
                <a:spcPct val="90000"/>
              </a:lnSpc>
              <a:spcBef>
                <a:spcPts val="500"/>
              </a:spcBef>
              <a:spcAft>
                <a:spcPts val="0"/>
              </a:spcAft>
              <a:buClr>
                <a:srgbClr val="000000"/>
              </a:buClr>
              <a:buSzPts val="2000"/>
              <a:buFont typeface="Verdana"/>
              <a:buNone/>
            </a:pPr>
            <a:r>
              <a:rPr lang="en-US" sz="2000" b="0" i="1" u="none">
                <a:solidFill>
                  <a:srgbClr val="000000"/>
                </a:solidFill>
                <a:latin typeface="Verdana"/>
                <a:ea typeface="Verdana"/>
                <a:cs typeface="Verdana"/>
                <a:sym typeface="Verdana"/>
              </a:rPr>
              <a:t>Putchar(chout)</a:t>
            </a:r>
            <a:endParaRPr/>
          </a:p>
          <a:p>
            <a:pPr marL="298450" marR="0" lvl="0" indent="-298450" algn="l" rtl="0">
              <a:lnSpc>
                <a:spcPct val="90000"/>
              </a:lnSpc>
              <a:spcBef>
                <a:spcPts val="500"/>
              </a:spcBef>
              <a:spcAft>
                <a:spcPts val="0"/>
              </a:spcAft>
              <a:buClr>
                <a:srgbClr val="000000"/>
              </a:buClr>
              <a:buSzPts val="2000"/>
              <a:buFont typeface="Verdana"/>
              <a:buNone/>
            </a:pPr>
            <a:r>
              <a:rPr lang="en-US" sz="2000" b="0" i="1" u="none">
                <a:solidFill>
                  <a:srgbClr val="000000"/>
                </a:solidFill>
                <a:latin typeface="Verdana"/>
                <a:ea typeface="Verdana"/>
                <a:cs typeface="Verdana"/>
                <a:sym typeface="Verdana"/>
              </a:rPr>
              <a:t>}</a:t>
            </a:r>
            <a:endParaRPr/>
          </a:p>
          <a:p>
            <a:pPr marL="0" marR="0" lvl="0" indent="0" algn="l" rtl="0">
              <a:lnSpc>
                <a:spcPct val="100000"/>
              </a:lnSpc>
              <a:spcBef>
                <a:spcPts val="0"/>
              </a:spcBef>
              <a:spcAft>
                <a:spcPts val="0"/>
              </a:spcAft>
              <a:buNone/>
            </a:pPr>
            <a:endParaRPr sz="2000" b="0" i="1" u="none">
              <a:solidFill>
                <a:srgbClr val="000000"/>
              </a:solidFill>
              <a:latin typeface="Verdana"/>
              <a:ea typeface="Verdana"/>
              <a:cs typeface="Verdana"/>
              <a:sym typeface="Verdana"/>
            </a:endParaRPr>
          </a:p>
        </p:txBody>
      </p:sp>
      <p:sp>
        <p:nvSpPr>
          <p:cNvPr id="1371" name="Google Shape;1371;p116"/>
          <p:cNvSpPr txBox="1"/>
          <p:nvPr/>
        </p:nvSpPr>
        <p:spPr>
          <a:xfrm>
            <a:off x="4038600" y="2209800"/>
            <a:ext cx="4800600" cy="228917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A program that will provide a character </a:t>
            </a:r>
            <a:endParaRPr/>
          </a:p>
          <a:p>
            <a:pPr marL="422275" marR="0" lvl="1" indent="0" algn="l" rtl="0">
              <a:lnSpc>
                <a:spcPct val="100000"/>
              </a:lnSpc>
              <a:spcBef>
                <a:spcPts val="0"/>
              </a:spcBef>
              <a:spcAft>
                <a:spcPts val="0"/>
              </a:spcAft>
              <a:buClr>
                <a:srgbClr val="FFFFFF"/>
              </a:buClr>
              <a:buSzPts val="1800"/>
              <a:buFont typeface="Verdana"/>
              <a:buNone/>
            </a:pPr>
            <a:endParaRPr sz="1800" b="0" i="0" u="none" strike="noStrike" cap="none">
              <a:solidFill>
                <a:srgbClr val="000000"/>
              </a:solidFill>
              <a:latin typeface="Arial"/>
              <a:ea typeface="Arial"/>
              <a:cs typeface="Arial"/>
              <a:sym typeface="Arial"/>
            </a:endParaRPr>
          </a:p>
          <a:p>
            <a:pPr marL="422275" marR="0" lvl="1"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 input is obtained from a keyboard one keystroke at a time.</a:t>
            </a:r>
            <a:endParaRPr/>
          </a:p>
          <a:p>
            <a:pPr marL="422275" marR="0" lvl="1"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 Each input character is stored in variable chin. </a:t>
            </a:r>
            <a:endParaRPr/>
          </a:p>
          <a:p>
            <a:pPr marL="422275" marR="0" lvl="1"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 It is then transferred to variable chout </a:t>
            </a:r>
            <a:endParaRPr/>
          </a:p>
          <a:p>
            <a:pPr marL="422275" marR="0" lvl="1"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 and finally sent to the display. </a:t>
            </a:r>
            <a:endParaRPr/>
          </a:p>
        </p:txBody>
      </p:sp>
      <p:sp>
        <p:nvSpPr>
          <p:cNvPr id="1372" name="Google Shape;1372;p116"/>
          <p:cNvSpPr txBox="1"/>
          <p:nvPr/>
        </p:nvSpPr>
        <p:spPr>
          <a:xfrm>
            <a:off x="381000" y="4495800"/>
            <a:ext cx="8001000" cy="1619250"/>
          </a:xfrm>
          <a:prstGeom prst="rect">
            <a:avLst/>
          </a:prstGeom>
          <a:noFill/>
          <a:ln>
            <a:noFill/>
          </a:ln>
        </p:spPr>
        <p:txBody>
          <a:bodyPr spcFirstLastPara="1" wrap="square" lIns="90000" tIns="46800" rIns="90000" bIns="46800" anchor="t" anchorCtr="0">
            <a:noAutofit/>
          </a:bodyPr>
          <a:lstStyle/>
          <a:p>
            <a:pPr marL="0" marR="0" lvl="0" indent="0" algn="just" rtl="0">
              <a:lnSpc>
                <a:spcPct val="10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Now consider that we have a single-processor multiprogramming system supporting a single user. </a:t>
            </a:r>
            <a:endParaRPr/>
          </a:p>
          <a:p>
            <a:pPr marL="419100" marR="0" lvl="1" indent="-127000" algn="just"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 The user can jump from one application to another, and each application uses the same keyboard for input and the same screen for output.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80"/>
        <p:cNvGrpSpPr/>
        <p:nvPr/>
      </p:nvGrpSpPr>
      <p:grpSpPr>
        <a:xfrm>
          <a:off x="0" y="0"/>
          <a:ext cx="0" cy="0"/>
          <a:chOff x="0" y="0"/>
          <a:chExt cx="0" cy="0"/>
        </a:xfrm>
      </p:grpSpPr>
      <p:sp>
        <p:nvSpPr>
          <p:cNvPr id="1381" name="Google Shape;1381;p117"/>
          <p:cNvSpPr txBox="1"/>
          <p:nvPr/>
        </p:nvSpPr>
        <p:spPr>
          <a:xfrm>
            <a:off x="457200" y="277812"/>
            <a:ext cx="8229600" cy="63658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2800"/>
              <a:buFont typeface="Garamond"/>
              <a:buNone/>
            </a:pPr>
            <a:r>
              <a:rPr lang="en-US" sz="2800" b="0" i="0" u="none">
                <a:solidFill>
                  <a:srgbClr val="006633"/>
                </a:solidFill>
                <a:latin typeface="Garamond"/>
                <a:ea typeface="Garamond"/>
                <a:cs typeface="Garamond"/>
                <a:sym typeface="Garamond"/>
              </a:rPr>
              <a:t>A Simple Example: On a uniprocessor,multiprogramming</a:t>
            </a:r>
            <a:endParaRPr/>
          </a:p>
        </p:txBody>
      </p:sp>
      <p:sp>
        <p:nvSpPr>
          <p:cNvPr id="1382" name="Google Shape;1382;p117"/>
          <p:cNvSpPr/>
          <p:nvPr/>
        </p:nvSpPr>
        <p:spPr>
          <a:xfrm>
            <a:off x="609600" y="1600200"/>
            <a:ext cx="3886200" cy="2286000"/>
          </a:xfrm>
          <a:prstGeom prst="ellipse">
            <a:avLst/>
          </a:prstGeom>
          <a:solidFill>
            <a:srgbClr val="CC9900"/>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1800"/>
              <a:buFont typeface="Verdana"/>
              <a:buNone/>
            </a:pPr>
            <a:r>
              <a:rPr lang="en-US" sz="1800" b="1" i="0" u="none">
                <a:solidFill>
                  <a:srgbClr val="000000"/>
                </a:solidFill>
                <a:latin typeface="Verdana"/>
                <a:ea typeface="Verdana"/>
                <a:cs typeface="Verdana"/>
                <a:sym typeface="Verdana"/>
              </a:rPr>
              <a:t>P1</a:t>
            </a:r>
            <a:endParaRPr/>
          </a:p>
          <a:p>
            <a:pPr marL="0" marR="0" lvl="0" indent="0" algn="ctr" rtl="0">
              <a:lnSpc>
                <a:spcPct val="100000"/>
              </a:lnSpc>
              <a:spcBef>
                <a:spcPts val="0"/>
              </a:spcBef>
              <a:spcAft>
                <a:spcPts val="0"/>
              </a:spcAft>
              <a:buClr>
                <a:srgbClr val="000000"/>
              </a:buClr>
              <a:buSzPts val="1600"/>
              <a:buFont typeface="Verdana"/>
              <a:buNone/>
            </a:pPr>
            <a:r>
              <a:rPr lang="en-US" sz="1600" b="0" i="0" u="none">
                <a:solidFill>
                  <a:srgbClr val="000000"/>
                </a:solidFill>
                <a:latin typeface="Verdana"/>
                <a:ea typeface="Verdana"/>
                <a:cs typeface="Verdana"/>
                <a:sym typeface="Verdana"/>
              </a:rPr>
              <a:t>Process P1 has called function_test and</a:t>
            </a:r>
            <a:endParaRPr/>
          </a:p>
          <a:p>
            <a:pPr marL="0" marR="0" lvl="0" indent="0" algn="ctr" rtl="0">
              <a:lnSpc>
                <a:spcPct val="100000"/>
              </a:lnSpc>
              <a:spcBef>
                <a:spcPts val="0"/>
              </a:spcBef>
              <a:spcAft>
                <a:spcPts val="0"/>
              </a:spcAft>
              <a:buClr>
                <a:srgbClr val="000000"/>
              </a:buClr>
              <a:buSzPts val="1600"/>
              <a:buFont typeface="Verdana"/>
              <a:buNone/>
            </a:pPr>
            <a:r>
              <a:rPr lang="en-US" sz="1600" b="0" i="0" u="none">
                <a:solidFill>
                  <a:srgbClr val="000000"/>
                </a:solidFill>
                <a:latin typeface="Verdana"/>
                <a:ea typeface="Verdana"/>
                <a:cs typeface="Verdana"/>
                <a:sym typeface="Verdana"/>
              </a:rPr>
              <a:t>have just read (X) the input and being</a:t>
            </a:r>
            <a:endParaRPr/>
          </a:p>
          <a:p>
            <a:pPr marL="0" marR="0" lvl="0" indent="0" algn="ctr" rtl="0">
              <a:lnSpc>
                <a:spcPct val="100000"/>
              </a:lnSpc>
              <a:spcBef>
                <a:spcPts val="0"/>
              </a:spcBef>
              <a:spcAft>
                <a:spcPts val="0"/>
              </a:spcAft>
              <a:buClr>
                <a:srgbClr val="000000"/>
              </a:buClr>
              <a:buSzPts val="1600"/>
              <a:buFont typeface="Verdana"/>
              <a:buNone/>
            </a:pPr>
            <a:r>
              <a:rPr lang="en-US" sz="1600" b="0" i="0" u="none">
                <a:solidFill>
                  <a:srgbClr val="000000"/>
                </a:solidFill>
                <a:latin typeface="Verdana"/>
                <a:ea typeface="Verdana"/>
                <a:cs typeface="Verdana"/>
                <a:sym typeface="Verdana"/>
              </a:rPr>
              <a:t>interrupted,</a:t>
            </a:r>
            <a:endParaRPr/>
          </a:p>
          <a:p>
            <a:pPr marL="0" marR="0" lvl="0" indent="0" algn="ctr" rtl="0">
              <a:lnSpc>
                <a:spcPct val="100000"/>
              </a:lnSpc>
              <a:spcBef>
                <a:spcPts val="0"/>
              </a:spcBef>
              <a:spcAft>
                <a:spcPts val="0"/>
              </a:spcAft>
              <a:buClr>
                <a:srgbClr val="000000"/>
              </a:buClr>
              <a:buSzPts val="1600"/>
              <a:buFont typeface="Verdana"/>
              <a:buNone/>
            </a:pPr>
            <a:r>
              <a:rPr lang="en-US" sz="1600" b="0" i="0" u="none">
                <a:solidFill>
                  <a:srgbClr val="000000"/>
                </a:solidFill>
                <a:latin typeface="Verdana"/>
                <a:ea typeface="Verdana"/>
                <a:cs typeface="Verdana"/>
                <a:sym typeface="Verdana"/>
              </a:rPr>
              <a:t>so chin = X;</a:t>
            </a:r>
            <a:endParaRPr/>
          </a:p>
          <a:p>
            <a:pPr marL="0" marR="0" lvl="0" indent="0" algn="l" rtl="0">
              <a:lnSpc>
                <a:spcPct val="100000"/>
              </a:lnSpc>
              <a:spcBef>
                <a:spcPts val="0"/>
              </a:spcBef>
              <a:spcAft>
                <a:spcPts val="0"/>
              </a:spcAft>
              <a:buNone/>
            </a:pPr>
            <a:endParaRPr sz="1600" b="0" i="0" u="none">
              <a:solidFill>
                <a:srgbClr val="000000"/>
              </a:solidFill>
              <a:latin typeface="Verdana"/>
              <a:ea typeface="Verdana"/>
              <a:cs typeface="Verdana"/>
              <a:sym typeface="Verdana"/>
            </a:endParaRPr>
          </a:p>
        </p:txBody>
      </p:sp>
      <p:sp>
        <p:nvSpPr>
          <p:cNvPr id="1383" name="Google Shape;1383;p117"/>
          <p:cNvSpPr/>
          <p:nvPr/>
        </p:nvSpPr>
        <p:spPr>
          <a:xfrm>
            <a:off x="4953000" y="1447800"/>
            <a:ext cx="3962400" cy="2133600"/>
          </a:xfrm>
          <a:prstGeom prst="ellipse">
            <a:avLst/>
          </a:prstGeom>
          <a:solidFill>
            <a:srgbClr val="CC9900"/>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1800"/>
              <a:buFont typeface="Verdana"/>
              <a:buNone/>
            </a:pPr>
            <a:r>
              <a:rPr lang="en-US" sz="1800" b="1" i="0" u="none">
                <a:solidFill>
                  <a:srgbClr val="000000"/>
                </a:solidFill>
                <a:latin typeface="Verdana"/>
                <a:ea typeface="Verdana"/>
                <a:cs typeface="Verdana"/>
                <a:sym typeface="Verdana"/>
              </a:rPr>
              <a:t>P2</a:t>
            </a:r>
            <a:endParaRPr/>
          </a:p>
          <a:p>
            <a:pPr marL="0" marR="0" lvl="0" indent="0" algn="ctr" rtl="0">
              <a:lnSpc>
                <a:spcPct val="100000"/>
              </a:lnSpc>
              <a:spcBef>
                <a:spcPts val="0"/>
              </a:spcBef>
              <a:spcAft>
                <a:spcPts val="0"/>
              </a:spcAft>
              <a:buClr>
                <a:srgbClr val="000000"/>
              </a:buClr>
              <a:buSzPts val="1600"/>
              <a:buFont typeface="Verdana"/>
              <a:buNone/>
            </a:pPr>
            <a:r>
              <a:rPr lang="en-US" sz="1600" b="0" i="0" u="none">
                <a:solidFill>
                  <a:srgbClr val="000000"/>
                </a:solidFill>
                <a:latin typeface="Verdana"/>
                <a:ea typeface="Verdana"/>
                <a:cs typeface="Verdana"/>
                <a:sym typeface="Verdana"/>
              </a:rPr>
              <a:t>Process P2 has called function_test and</a:t>
            </a:r>
            <a:endParaRPr/>
          </a:p>
          <a:p>
            <a:pPr marL="0" marR="0" lvl="0" indent="0" algn="ctr" rtl="0">
              <a:lnSpc>
                <a:spcPct val="100000"/>
              </a:lnSpc>
              <a:spcBef>
                <a:spcPts val="0"/>
              </a:spcBef>
              <a:spcAft>
                <a:spcPts val="0"/>
              </a:spcAft>
              <a:buClr>
                <a:srgbClr val="000000"/>
              </a:buClr>
              <a:buSzPts val="1600"/>
              <a:buFont typeface="Verdana"/>
              <a:buNone/>
            </a:pPr>
            <a:r>
              <a:rPr lang="en-US" sz="1600" b="0" i="0" u="none">
                <a:solidFill>
                  <a:srgbClr val="000000"/>
                </a:solidFill>
                <a:latin typeface="Verdana"/>
                <a:ea typeface="Verdana"/>
                <a:cs typeface="Verdana"/>
                <a:sym typeface="Verdana"/>
              </a:rPr>
              <a:t>allowed to run till end with input “Y”,</a:t>
            </a:r>
            <a:endParaRPr/>
          </a:p>
          <a:p>
            <a:pPr marL="0" marR="0" lvl="0" indent="0" algn="l" rtl="0">
              <a:lnSpc>
                <a:spcPct val="100000"/>
              </a:lnSpc>
              <a:spcBef>
                <a:spcPts val="0"/>
              </a:spcBef>
              <a:spcAft>
                <a:spcPts val="0"/>
              </a:spcAft>
              <a:buNone/>
            </a:pPr>
            <a:endParaRPr sz="1600" b="0" i="0" u="none">
              <a:solidFill>
                <a:srgbClr val="000000"/>
              </a:solidFill>
              <a:latin typeface="Verdana"/>
              <a:ea typeface="Verdana"/>
              <a:cs typeface="Verdana"/>
              <a:sym typeface="Verdana"/>
            </a:endParaRPr>
          </a:p>
        </p:txBody>
      </p:sp>
      <p:sp>
        <p:nvSpPr>
          <p:cNvPr id="1384" name="Google Shape;1384;p117"/>
          <p:cNvSpPr/>
          <p:nvPr/>
        </p:nvSpPr>
        <p:spPr>
          <a:xfrm>
            <a:off x="3048000" y="3886200"/>
            <a:ext cx="3124200" cy="1371600"/>
          </a:xfrm>
          <a:prstGeom prst="ellipse">
            <a:avLst/>
          </a:prstGeom>
          <a:solidFill>
            <a:srgbClr val="CC9900"/>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1600"/>
              <a:buFont typeface="Verdana"/>
              <a:buNone/>
            </a:pPr>
            <a:r>
              <a:rPr lang="en-US" sz="1600" b="1" i="0" u="none">
                <a:solidFill>
                  <a:srgbClr val="000000"/>
                </a:solidFill>
                <a:latin typeface="Verdana"/>
                <a:ea typeface="Verdana"/>
                <a:cs typeface="Verdana"/>
                <a:sym typeface="Verdana"/>
              </a:rPr>
              <a:t>P1</a:t>
            </a:r>
            <a:endParaRPr/>
          </a:p>
          <a:p>
            <a:pPr marL="0" marR="0" lvl="0" indent="0" algn="ctr" rtl="0">
              <a:lnSpc>
                <a:spcPct val="100000"/>
              </a:lnSpc>
              <a:spcBef>
                <a:spcPts val="0"/>
              </a:spcBef>
              <a:spcAft>
                <a:spcPts val="0"/>
              </a:spcAft>
              <a:buClr>
                <a:srgbClr val="000000"/>
              </a:buClr>
              <a:buSzPts val="1600"/>
              <a:buFont typeface="Verdana"/>
              <a:buNone/>
            </a:pPr>
            <a:r>
              <a:rPr lang="en-US" sz="1600" b="0" i="0" u="none">
                <a:solidFill>
                  <a:srgbClr val="000000"/>
                </a:solidFill>
                <a:latin typeface="Verdana"/>
                <a:ea typeface="Verdana"/>
                <a:cs typeface="Verdana"/>
                <a:sym typeface="Verdana"/>
              </a:rPr>
              <a:t>P1 resumed, it will display what ?</a:t>
            </a:r>
            <a:endParaRPr/>
          </a:p>
          <a:p>
            <a:pPr marL="0" marR="0" lvl="0" indent="0" algn="l" rtl="0">
              <a:lnSpc>
                <a:spcPct val="100000"/>
              </a:lnSpc>
              <a:spcBef>
                <a:spcPts val="0"/>
              </a:spcBef>
              <a:spcAft>
                <a:spcPts val="0"/>
              </a:spcAft>
              <a:buNone/>
            </a:pPr>
            <a:endParaRPr sz="1600" b="0" i="0" u="none">
              <a:solidFill>
                <a:srgbClr val="000000"/>
              </a:solidFill>
              <a:latin typeface="Verdana"/>
              <a:ea typeface="Verdana"/>
              <a:cs typeface="Verdana"/>
              <a:sym typeface="Verdana"/>
            </a:endParaRPr>
          </a:p>
        </p:txBody>
      </p:sp>
      <p:sp>
        <p:nvSpPr>
          <p:cNvPr id="1385" name="Google Shape;1385;p117"/>
          <p:cNvSpPr/>
          <p:nvPr/>
        </p:nvSpPr>
        <p:spPr>
          <a:xfrm>
            <a:off x="4343400" y="5486400"/>
            <a:ext cx="457200" cy="304800"/>
          </a:xfrm>
          <a:prstGeom prst="downArrow">
            <a:avLst>
              <a:gd name="adj1" fmla="val 10800"/>
              <a:gd name="adj2" fmla="val 5400"/>
            </a:avLst>
          </a:prstGeom>
          <a:solidFill>
            <a:srgbClr val="CC9900"/>
          </a:solidFill>
          <a:ln w="25550" cap="sq" cmpd="sng">
            <a:solidFill>
              <a:srgbClr val="956F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386" name="Google Shape;1386;p117"/>
          <p:cNvSpPr/>
          <p:nvPr/>
        </p:nvSpPr>
        <p:spPr>
          <a:xfrm>
            <a:off x="1371600" y="5791200"/>
            <a:ext cx="7086600" cy="1066800"/>
          </a:xfrm>
          <a:prstGeom prst="irregularSeal1">
            <a:avLst/>
          </a:prstGeom>
          <a:solidFill>
            <a:srgbClr val="CC9900"/>
          </a:solidFill>
          <a:ln w="25550" cap="sq" cmpd="sng">
            <a:solidFill>
              <a:srgbClr val="956F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Verdana"/>
              <a:buNone/>
            </a:pPr>
            <a:r>
              <a:rPr lang="en-US" sz="1800" b="0" i="0" u="none">
                <a:solidFill>
                  <a:srgbClr val="FFFFFF"/>
                </a:solidFill>
                <a:latin typeface="Verdana"/>
                <a:ea typeface="Verdana"/>
                <a:cs typeface="Verdana"/>
                <a:sym typeface="Verdana"/>
              </a:rPr>
              <a:t>the character input to P1 is lost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86"/>
                                        </p:tgtEl>
                                        <p:attrNameLst>
                                          <p:attrName>style.visibility</p:attrName>
                                        </p:attrNameLst>
                                      </p:cBhvr>
                                      <p:to>
                                        <p:strVal val="visible"/>
                                      </p:to>
                                    </p:set>
                                    <p:anim calcmode="lin" valueType="num">
                                      <p:cBhvr additive="base">
                                        <p:cTn id="7" dur="1000"/>
                                        <p:tgtEl>
                                          <p:spTgt spid="13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94"/>
        <p:cNvGrpSpPr/>
        <p:nvPr/>
      </p:nvGrpSpPr>
      <p:grpSpPr>
        <a:xfrm>
          <a:off x="0" y="0"/>
          <a:ext cx="0" cy="0"/>
          <a:chOff x="0" y="0"/>
          <a:chExt cx="0" cy="0"/>
        </a:xfrm>
      </p:grpSpPr>
      <p:sp>
        <p:nvSpPr>
          <p:cNvPr id="1395" name="Google Shape;1395;p118"/>
          <p:cNvSpPr txBox="1"/>
          <p:nvPr/>
        </p:nvSpPr>
        <p:spPr>
          <a:xfrm>
            <a:off x="457200" y="277812"/>
            <a:ext cx="8229600" cy="73183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Garamond"/>
              <a:buNone/>
            </a:pPr>
            <a:r>
              <a:rPr lang="en-US" sz="3200" b="0" i="0" u="none">
                <a:solidFill>
                  <a:srgbClr val="006633"/>
                </a:solidFill>
                <a:latin typeface="Garamond"/>
                <a:ea typeface="Garamond"/>
                <a:cs typeface="Garamond"/>
                <a:sym typeface="Garamond"/>
              </a:rPr>
              <a:t>Principles of Concurrency</a:t>
            </a:r>
            <a:endParaRPr/>
          </a:p>
        </p:txBody>
      </p:sp>
      <p:sp>
        <p:nvSpPr>
          <p:cNvPr id="1396" name="Google Shape;1396;p118"/>
          <p:cNvSpPr txBox="1"/>
          <p:nvPr/>
        </p:nvSpPr>
        <p:spPr>
          <a:xfrm>
            <a:off x="304800" y="1219200"/>
            <a:ext cx="8229600" cy="45307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2000"/>
              <a:buFont typeface="Noto Sans Symbols"/>
              <a:buChar char="■"/>
            </a:pPr>
            <a:r>
              <a:rPr lang="en-US" sz="2000" b="0" i="0" u="none">
                <a:solidFill>
                  <a:srgbClr val="000000"/>
                </a:solidFill>
                <a:latin typeface="Verdana"/>
                <a:ea typeface="Verdana"/>
                <a:cs typeface="Verdana"/>
                <a:sym typeface="Verdana"/>
              </a:rPr>
              <a:t>So the first ”chout” is lost, what can we do to prevent such problem (which is called mutual exclusion), </a:t>
            </a:r>
            <a:endParaRPr/>
          </a:p>
          <a:p>
            <a:pPr marL="298450" marR="0" lvl="0" indent="-298450" algn="l" rtl="0">
              <a:lnSpc>
                <a:spcPct val="100000"/>
              </a:lnSpc>
              <a:spcBef>
                <a:spcPts val="50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 The above example is for uniprocessor system, but similar problem can occur on a  Multi-processor platform while sharing of resources.</a:t>
            </a:r>
            <a:endParaRPr/>
          </a:p>
          <a:p>
            <a:pPr marL="298450" marR="0" lvl="0" indent="-298450" algn="l" rtl="0">
              <a:lnSpc>
                <a:spcPct val="100000"/>
              </a:lnSpc>
              <a:spcBef>
                <a:spcPts val="50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  e.g. accessing the same location (variable) by two or more processes running on different machines.</a:t>
            </a:r>
            <a:endParaRPr/>
          </a:p>
          <a:p>
            <a:pPr marL="0" marR="0" lvl="0" indent="0" algn="l" rtl="0">
              <a:lnSpc>
                <a:spcPct val="100000"/>
              </a:lnSpc>
              <a:spcBef>
                <a:spcPts val="0"/>
              </a:spcBef>
              <a:spcAft>
                <a:spcPts val="0"/>
              </a:spcAft>
              <a:buNone/>
            </a:pPr>
            <a:endParaRPr sz="2000" b="0" i="0" u="none">
              <a:solidFill>
                <a:srgbClr val="000000"/>
              </a:solidFill>
              <a:latin typeface="Verdana"/>
              <a:ea typeface="Verdana"/>
              <a:cs typeface="Verdana"/>
              <a:sym typeface="Verdana"/>
            </a:endParaRPr>
          </a:p>
        </p:txBody>
      </p:sp>
      <p:sp>
        <p:nvSpPr>
          <p:cNvPr id="1397" name="Google Shape;1397;p118"/>
          <p:cNvSpPr txBox="1"/>
          <p:nvPr/>
        </p:nvSpPr>
        <p:spPr>
          <a:xfrm>
            <a:off x="360362" y="3651250"/>
            <a:ext cx="3678237" cy="228917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Verdana"/>
              <a:buNone/>
            </a:pPr>
            <a:r>
              <a:rPr lang="en-US" sz="1800" b="1" i="1" u="none">
                <a:solidFill>
                  <a:srgbClr val="000000"/>
                </a:solidFill>
                <a:latin typeface="Verdana"/>
                <a:ea typeface="Verdana"/>
                <a:cs typeface="Verdana"/>
                <a:sym typeface="Verdana"/>
              </a:rPr>
              <a:t>Process p1</a:t>
            </a:r>
            <a:endParaRPr/>
          </a:p>
          <a:p>
            <a:pPr marL="0" marR="0" lvl="0" indent="0" algn="l" rtl="0">
              <a:lnSpc>
                <a:spcPct val="100000"/>
              </a:lnSpc>
              <a:spcBef>
                <a:spcPts val="0"/>
              </a:spcBef>
              <a:spcAft>
                <a:spcPts val="0"/>
              </a:spcAft>
              <a:buClr>
                <a:srgbClr val="000000"/>
              </a:buClr>
              <a:buSzPts val="1800"/>
              <a:buFont typeface="Verdana"/>
              <a:buNone/>
            </a:pPr>
            <a:r>
              <a:rPr lang="en-US" sz="1800" b="0" i="1" u="none">
                <a:solidFill>
                  <a:srgbClr val="000000"/>
                </a:solidFill>
                <a:latin typeface="Verdana"/>
                <a:ea typeface="Verdana"/>
                <a:cs typeface="Verdana"/>
                <a:sym typeface="Verdana"/>
              </a:rPr>
              <a:t>…</a:t>
            </a:r>
            <a:endParaRPr/>
          </a:p>
          <a:p>
            <a:pPr marL="0" marR="0" lvl="0" indent="0" algn="l" rtl="0">
              <a:lnSpc>
                <a:spcPct val="100000"/>
              </a:lnSpc>
              <a:spcBef>
                <a:spcPts val="0"/>
              </a:spcBef>
              <a:spcAft>
                <a:spcPts val="0"/>
              </a:spcAft>
              <a:buClr>
                <a:srgbClr val="000000"/>
              </a:buClr>
              <a:buSzPts val="1800"/>
              <a:buFont typeface="Verdana"/>
              <a:buNone/>
            </a:pPr>
            <a:r>
              <a:rPr lang="en-US" sz="1800" b="0" i="1" u="none">
                <a:solidFill>
                  <a:srgbClr val="000000"/>
                </a:solidFill>
                <a:latin typeface="Verdana"/>
                <a:ea typeface="Verdana"/>
                <a:cs typeface="Verdana"/>
                <a:sym typeface="Verdana"/>
              </a:rPr>
              <a:t>Chin=getchar();</a:t>
            </a:r>
            <a:endParaRPr/>
          </a:p>
          <a:p>
            <a:pPr marL="0" marR="0" lvl="0" indent="0" algn="l" rtl="0">
              <a:lnSpc>
                <a:spcPct val="100000"/>
              </a:lnSpc>
              <a:spcBef>
                <a:spcPts val="0"/>
              </a:spcBef>
              <a:spcAft>
                <a:spcPts val="0"/>
              </a:spcAft>
              <a:buClr>
                <a:srgbClr val="000000"/>
              </a:buClr>
              <a:buSzPts val="1800"/>
              <a:buFont typeface="Verdana"/>
              <a:buNone/>
            </a:pPr>
            <a:r>
              <a:rPr lang="en-US" sz="1800" b="0" i="1" u="none">
                <a:solidFill>
                  <a:srgbClr val="000000"/>
                </a:solidFill>
                <a:latin typeface="Verdana"/>
                <a:ea typeface="Verdana"/>
                <a:cs typeface="Verdana"/>
                <a:sym typeface="Verdana"/>
              </a:rPr>
              <a:t>…</a:t>
            </a:r>
            <a:endParaRPr/>
          </a:p>
          <a:p>
            <a:pPr marL="0" marR="0" lvl="0" indent="0" algn="l" rtl="0">
              <a:lnSpc>
                <a:spcPct val="100000"/>
              </a:lnSpc>
              <a:spcBef>
                <a:spcPts val="0"/>
              </a:spcBef>
              <a:spcAft>
                <a:spcPts val="0"/>
              </a:spcAft>
              <a:buClr>
                <a:srgbClr val="000000"/>
              </a:buClr>
              <a:buSzPts val="1800"/>
              <a:buFont typeface="Verdana"/>
              <a:buNone/>
            </a:pPr>
            <a:r>
              <a:rPr lang="en-US" sz="1800" b="0" i="1" u="none">
                <a:solidFill>
                  <a:srgbClr val="000000"/>
                </a:solidFill>
                <a:latin typeface="Verdana"/>
                <a:ea typeface="Verdana"/>
                <a:cs typeface="Verdana"/>
                <a:sym typeface="Verdana"/>
              </a:rPr>
              <a:t>Chout=chin;</a:t>
            </a:r>
            <a:endParaRPr/>
          </a:p>
          <a:p>
            <a:pPr marL="0" marR="0" lvl="0" indent="0" algn="l" rtl="0">
              <a:lnSpc>
                <a:spcPct val="100000"/>
              </a:lnSpc>
              <a:spcBef>
                <a:spcPts val="0"/>
              </a:spcBef>
              <a:spcAft>
                <a:spcPts val="0"/>
              </a:spcAft>
              <a:buClr>
                <a:srgbClr val="000000"/>
              </a:buClr>
              <a:buSzPts val="1800"/>
              <a:buFont typeface="Verdana"/>
              <a:buNone/>
            </a:pPr>
            <a:r>
              <a:rPr lang="en-US" sz="1800" b="0" i="1" u="none">
                <a:solidFill>
                  <a:srgbClr val="000000"/>
                </a:solidFill>
                <a:latin typeface="Verdana"/>
                <a:ea typeface="Verdana"/>
                <a:cs typeface="Verdana"/>
                <a:sym typeface="Verdana"/>
              </a:rPr>
              <a:t>Putchar(chout)</a:t>
            </a:r>
            <a:endParaRPr/>
          </a:p>
          <a:p>
            <a:pPr marL="0" marR="0" lvl="0" indent="0" algn="l" rtl="0">
              <a:lnSpc>
                <a:spcPct val="100000"/>
              </a:lnSpc>
              <a:spcBef>
                <a:spcPts val="0"/>
              </a:spcBef>
              <a:spcAft>
                <a:spcPts val="0"/>
              </a:spcAft>
              <a:buClr>
                <a:srgbClr val="000000"/>
              </a:buClr>
              <a:buSzPts val="1800"/>
              <a:buFont typeface="Verdana"/>
              <a:buNone/>
            </a:pPr>
            <a:r>
              <a:rPr lang="en-US" sz="1800" b="0" i="1" u="none">
                <a:solidFill>
                  <a:srgbClr val="000000"/>
                </a:solidFill>
                <a:latin typeface="Verdana"/>
                <a:ea typeface="Verdana"/>
                <a:cs typeface="Verdana"/>
                <a:sym typeface="Verdana"/>
              </a:rPr>
              <a:t>..</a:t>
            </a:r>
            <a:endParaRPr/>
          </a:p>
          <a:p>
            <a:pPr marL="0" marR="0" lvl="0" indent="0" algn="l" rtl="0">
              <a:lnSpc>
                <a:spcPct val="100000"/>
              </a:lnSpc>
              <a:spcBef>
                <a:spcPts val="0"/>
              </a:spcBef>
              <a:spcAft>
                <a:spcPts val="0"/>
              </a:spcAft>
              <a:buClr>
                <a:srgbClr val="000000"/>
              </a:buClr>
              <a:buSzPts val="1800"/>
              <a:buFont typeface="Verdana"/>
              <a:buNone/>
            </a:pPr>
            <a:r>
              <a:rPr lang="en-US" sz="1800" b="0" i="1" u="none">
                <a:solidFill>
                  <a:srgbClr val="000000"/>
                </a:solidFill>
                <a:latin typeface="Verdana"/>
                <a:ea typeface="Verdana"/>
                <a:cs typeface="Verdana"/>
                <a:sym typeface="Verdana"/>
              </a:rPr>
              <a:t>..</a:t>
            </a:r>
            <a:endParaRPr/>
          </a:p>
        </p:txBody>
      </p:sp>
      <p:sp>
        <p:nvSpPr>
          <p:cNvPr id="1398" name="Google Shape;1398;p118"/>
          <p:cNvSpPr txBox="1"/>
          <p:nvPr/>
        </p:nvSpPr>
        <p:spPr>
          <a:xfrm>
            <a:off x="4495800" y="3581400"/>
            <a:ext cx="3200400" cy="28368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Verdana"/>
              <a:buNone/>
            </a:pPr>
            <a:r>
              <a:rPr lang="en-US" sz="1800" b="1" i="1" u="none">
                <a:solidFill>
                  <a:srgbClr val="000000"/>
                </a:solidFill>
                <a:latin typeface="Verdana"/>
                <a:ea typeface="Verdana"/>
                <a:cs typeface="Verdana"/>
                <a:sym typeface="Verdana"/>
              </a:rPr>
              <a:t>Process P2</a:t>
            </a:r>
            <a:endParaRPr/>
          </a:p>
          <a:p>
            <a:pPr marL="0" marR="0" lvl="0" indent="0" algn="l" rtl="0">
              <a:lnSpc>
                <a:spcPct val="100000"/>
              </a:lnSpc>
              <a:spcBef>
                <a:spcPts val="0"/>
              </a:spcBef>
              <a:spcAft>
                <a:spcPts val="0"/>
              </a:spcAft>
              <a:buClr>
                <a:srgbClr val="000000"/>
              </a:buClr>
              <a:buSzPts val="1800"/>
              <a:buFont typeface="Verdana"/>
              <a:buNone/>
            </a:pPr>
            <a:r>
              <a:rPr lang="en-US" sz="1800" b="0" i="1" u="none">
                <a:solidFill>
                  <a:srgbClr val="000000"/>
                </a:solidFill>
                <a:latin typeface="Verdana"/>
                <a:ea typeface="Verdana"/>
                <a:cs typeface="Verdana"/>
                <a:sym typeface="Verdana"/>
              </a:rPr>
              <a:t>…</a:t>
            </a:r>
            <a:endParaRPr/>
          </a:p>
          <a:p>
            <a:pPr marL="0" marR="0" lvl="0" indent="0" algn="l" rtl="0">
              <a:lnSpc>
                <a:spcPct val="100000"/>
              </a:lnSpc>
              <a:spcBef>
                <a:spcPts val="0"/>
              </a:spcBef>
              <a:spcAft>
                <a:spcPts val="0"/>
              </a:spcAft>
              <a:buClr>
                <a:srgbClr val="000000"/>
              </a:buClr>
              <a:buSzPts val="1800"/>
              <a:buFont typeface="Verdana"/>
              <a:buNone/>
            </a:pPr>
            <a:r>
              <a:rPr lang="en-US" sz="1800" b="0" i="1" u="none">
                <a:solidFill>
                  <a:srgbClr val="000000"/>
                </a:solidFill>
                <a:latin typeface="Verdana"/>
                <a:ea typeface="Verdana"/>
                <a:cs typeface="Verdana"/>
                <a:sym typeface="Verdana"/>
              </a:rPr>
              <a:t>..</a:t>
            </a:r>
            <a:endParaRPr/>
          </a:p>
          <a:p>
            <a:pPr marL="0" marR="0" lvl="0" indent="0" algn="l" rtl="0">
              <a:lnSpc>
                <a:spcPct val="100000"/>
              </a:lnSpc>
              <a:spcBef>
                <a:spcPts val="0"/>
              </a:spcBef>
              <a:spcAft>
                <a:spcPts val="0"/>
              </a:spcAft>
              <a:buClr>
                <a:srgbClr val="000000"/>
              </a:buClr>
              <a:buSzPts val="1800"/>
              <a:buFont typeface="Verdana"/>
              <a:buNone/>
            </a:pPr>
            <a:r>
              <a:rPr lang="en-US" sz="1800" b="0" i="1" u="none">
                <a:solidFill>
                  <a:srgbClr val="000000"/>
                </a:solidFill>
                <a:latin typeface="Verdana"/>
                <a:ea typeface="Verdana"/>
                <a:cs typeface="Verdana"/>
                <a:sym typeface="Verdana"/>
              </a:rPr>
              <a:t>Chin=getchar();</a:t>
            </a:r>
            <a:endParaRPr/>
          </a:p>
          <a:p>
            <a:pPr marL="0" marR="0" lvl="0" indent="0" algn="l" rtl="0">
              <a:lnSpc>
                <a:spcPct val="100000"/>
              </a:lnSpc>
              <a:spcBef>
                <a:spcPts val="0"/>
              </a:spcBef>
              <a:spcAft>
                <a:spcPts val="0"/>
              </a:spcAft>
              <a:buClr>
                <a:srgbClr val="000000"/>
              </a:buClr>
              <a:buSzPts val="1800"/>
              <a:buFont typeface="Verdana"/>
              <a:buNone/>
            </a:pPr>
            <a:r>
              <a:rPr lang="en-US" sz="1800" b="0" i="1" u="none">
                <a:solidFill>
                  <a:srgbClr val="000000"/>
                </a:solidFill>
                <a:latin typeface="Verdana"/>
                <a:ea typeface="Verdana"/>
                <a:cs typeface="Verdana"/>
                <a:sym typeface="Verdana"/>
              </a:rPr>
              <a:t>Chout=chin;</a:t>
            </a:r>
            <a:endParaRPr/>
          </a:p>
          <a:p>
            <a:pPr marL="0" marR="0" lvl="0" indent="0" algn="l" rtl="0">
              <a:lnSpc>
                <a:spcPct val="100000"/>
              </a:lnSpc>
              <a:spcBef>
                <a:spcPts val="0"/>
              </a:spcBef>
              <a:spcAft>
                <a:spcPts val="0"/>
              </a:spcAft>
              <a:buClr>
                <a:srgbClr val="000000"/>
              </a:buClr>
              <a:buSzPts val="1800"/>
              <a:buFont typeface="Verdana"/>
              <a:buNone/>
            </a:pPr>
            <a:r>
              <a:rPr lang="en-US" sz="1800" b="0" i="1" u="none">
                <a:solidFill>
                  <a:srgbClr val="000000"/>
                </a:solidFill>
                <a:latin typeface="Verdana"/>
                <a:ea typeface="Verdana"/>
                <a:cs typeface="Verdana"/>
                <a:sym typeface="Verdana"/>
              </a:rPr>
              <a:t>….</a:t>
            </a:r>
            <a:endParaRPr/>
          </a:p>
          <a:p>
            <a:pPr marL="0" marR="0" lvl="0" indent="0" algn="l" rtl="0">
              <a:lnSpc>
                <a:spcPct val="100000"/>
              </a:lnSpc>
              <a:spcBef>
                <a:spcPts val="0"/>
              </a:spcBef>
              <a:spcAft>
                <a:spcPts val="0"/>
              </a:spcAft>
              <a:buClr>
                <a:srgbClr val="000000"/>
              </a:buClr>
              <a:buSzPts val="1800"/>
              <a:buFont typeface="Verdana"/>
              <a:buNone/>
            </a:pPr>
            <a:r>
              <a:rPr lang="en-US" sz="1800" b="0" i="1" u="none">
                <a:solidFill>
                  <a:srgbClr val="000000"/>
                </a:solidFill>
                <a:latin typeface="Verdana"/>
                <a:ea typeface="Verdana"/>
                <a:cs typeface="Verdana"/>
                <a:sym typeface="Verdana"/>
              </a:rPr>
              <a:t>…..</a:t>
            </a:r>
            <a:endParaRPr/>
          </a:p>
          <a:p>
            <a:pPr marL="0" marR="0" lvl="0" indent="0" algn="l" rtl="0">
              <a:lnSpc>
                <a:spcPct val="100000"/>
              </a:lnSpc>
              <a:spcBef>
                <a:spcPts val="0"/>
              </a:spcBef>
              <a:spcAft>
                <a:spcPts val="0"/>
              </a:spcAft>
              <a:buClr>
                <a:srgbClr val="000000"/>
              </a:buClr>
              <a:buSzPts val="1800"/>
              <a:buFont typeface="Verdana"/>
              <a:buNone/>
            </a:pPr>
            <a:r>
              <a:rPr lang="en-US" sz="1800" b="0" i="1" u="none">
                <a:solidFill>
                  <a:srgbClr val="000000"/>
                </a:solidFill>
                <a:latin typeface="Verdana"/>
                <a:ea typeface="Verdana"/>
                <a:cs typeface="Verdana"/>
                <a:sym typeface="Verdana"/>
              </a:rPr>
              <a:t>Putchar( chout)                                                  </a:t>
            </a:r>
            <a:endParaRPr/>
          </a:p>
          <a:p>
            <a:pPr marL="0" marR="0" lvl="0" indent="0" algn="l" rtl="0">
              <a:lnSpc>
                <a:spcPct val="100000"/>
              </a:lnSpc>
              <a:spcBef>
                <a:spcPts val="0"/>
              </a:spcBef>
              <a:spcAft>
                <a:spcPts val="0"/>
              </a:spcAft>
              <a:buNone/>
            </a:pPr>
            <a:endParaRPr sz="1800" b="0" i="1" u="none">
              <a:solidFill>
                <a:srgbClr val="000000"/>
              </a:solidFill>
              <a:latin typeface="Verdana"/>
              <a:ea typeface="Verdana"/>
              <a:cs typeface="Verdana"/>
              <a:sym typeface="Verdan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07"/>
        <p:cNvGrpSpPr/>
        <p:nvPr/>
      </p:nvGrpSpPr>
      <p:grpSpPr>
        <a:xfrm>
          <a:off x="0" y="0"/>
          <a:ext cx="0" cy="0"/>
          <a:chOff x="0" y="0"/>
          <a:chExt cx="0" cy="0"/>
        </a:xfrm>
      </p:grpSpPr>
      <p:sp>
        <p:nvSpPr>
          <p:cNvPr id="1408" name="Google Shape;1408;p119"/>
          <p:cNvSpPr txBox="1"/>
          <p:nvPr/>
        </p:nvSpPr>
        <p:spPr>
          <a:xfrm>
            <a:off x="457200" y="228600"/>
            <a:ext cx="8229600" cy="78105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Garamond"/>
              <a:buNone/>
            </a:pPr>
            <a:r>
              <a:rPr lang="en-US" sz="3200" b="0" i="0" u="none">
                <a:solidFill>
                  <a:srgbClr val="006633"/>
                </a:solidFill>
                <a:latin typeface="Garamond"/>
                <a:ea typeface="Garamond"/>
                <a:cs typeface="Garamond"/>
                <a:sym typeface="Garamond"/>
              </a:rPr>
              <a:t>Enforce Single Access</a:t>
            </a:r>
            <a:endParaRPr/>
          </a:p>
        </p:txBody>
      </p:sp>
      <p:sp>
        <p:nvSpPr>
          <p:cNvPr id="1409" name="Google Shape;1409;p119"/>
          <p:cNvSpPr txBox="1"/>
          <p:nvPr/>
        </p:nvSpPr>
        <p:spPr>
          <a:xfrm>
            <a:off x="304800" y="1219200"/>
            <a:ext cx="8229600" cy="45307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If we enforce a rule that only one process may enter the function at a time then:</a:t>
            </a:r>
            <a:endParaRPr/>
          </a:p>
          <a:p>
            <a:pPr marL="298450" marR="0" lvl="0" indent="-298450" algn="l" rtl="0">
              <a:lnSpc>
                <a:spcPct val="100000"/>
              </a:lnSpc>
              <a:spcBef>
                <a:spcPts val="70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P1 &amp; P2 run on separate processors</a:t>
            </a:r>
            <a:endParaRPr/>
          </a:p>
          <a:p>
            <a:pPr marL="298450" marR="0" lvl="0" indent="-298450" algn="l" rtl="0">
              <a:lnSpc>
                <a:spcPct val="100000"/>
              </a:lnSpc>
              <a:spcBef>
                <a:spcPts val="70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P1 enters </a:t>
            </a:r>
            <a:r>
              <a:rPr lang="en-US" sz="3200" b="0" i="0" u="none">
                <a:solidFill>
                  <a:srgbClr val="000000"/>
                </a:solidFill>
                <a:latin typeface="Verdana"/>
                <a:ea typeface="Verdana"/>
                <a:cs typeface="Verdana"/>
                <a:sym typeface="Verdana"/>
              </a:rPr>
              <a:t>function_test()</a:t>
            </a:r>
            <a:r>
              <a:rPr lang="en-US" sz="3000" b="0" i="0" u="none">
                <a:solidFill>
                  <a:srgbClr val="000000"/>
                </a:solidFill>
                <a:latin typeface="Verdana"/>
                <a:ea typeface="Verdana"/>
                <a:cs typeface="Verdana"/>
                <a:sym typeface="Verdana"/>
              </a:rPr>
              <a:t> first, </a:t>
            </a:r>
            <a:endParaRPr/>
          </a:p>
          <a:p>
            <a:pPr marL="625475" marR="0" lvl="1" indent="-325437" algn="l" rtl="0">
              <a:lnSpc>
                <a:spcPct val="100000"/>
              </a:lnSpc>
              <a:spcBef>
                <a:spcPts val="600"/>
              </a:spcBef>
              <a:spcAft>
                <a:spcPts val="0"/>
              </a:spcAft>
              <a:buClr>
                <a:srgbClr val="3B812F"/>
              </a:buClr>
              <a:buSzPts val="2600"/>
              <a:buFont typeface="Noto Sans Symbols"/>
              <a:buChar char="❑"/>
            </a:pPr>
            <a:r>
              <a:rPr lang="en-US" sz="2600" b="0" i="0" u="none" strike="noStrike" cap="none">
                <a:solidFill>
                  <a:srgbClr val="000000"/>
                </a:solidFill>
                <a:latin typeface="Arial"/>
                <a:ea typeface="Arial"/>
                <a:cs typeface="Arial"/>
                <a:sym typeface="Arial"/>
              </a:rPr>
              <a:t>P2 tries to enter but is blocked – P2 suspends</a:t>
            </a:r>
            <a:endParaRPr/>
          </a:p>
          <a:p>
            <a:pPr marL="298450" marR="0" lvl="0" indent="-298450" algn="l" rtl="0">
              <a:lnSpc>
                <a:spcPct val="100000"/>
              </a:lnSpc>
              <a:spcBef>
                <a:spcPts val="70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P1 completes execution</a:t>
            </a:r>
            <a:endParaRPr/>
          </a:p>
          <a:p>
            <a:pPr marL="625475" marR="0" lvl="1" indent="-325437" algn="l" rtl="0">
              <a:lnSpc>
                <a:spcPct val="100000"/>
              </a:lnSpc>
              <a:spcBef>
                <a:spcPts val="700"/>
              </a:spcBef>
              <a:spcAft>
                <a:spcPts val="0"/>
              </a:spcAft>
              <a:buClr>
                <a:srgbClr val="3B812F"/>
              </a:buClr>
              <a:buSzPts val="2600"/>
              <a:buFont typeface="Noto Sans Symbols"/>
              <a:buChar char="❑"/>
            </a:pPr>
            <a:r>
              <a:rPr lang="en-US" sz="2600" b="0" i="0" u="none" strike="noStrike" cap="none">
                <a:solidFill>
                  <a:srgbClr val="000000"/>
                </a:solidFill>
                <a:latin typeface="Arial"/>
                <a:ea typeface="Arial"/>
                <a:cs typeface="Arial"/>
                <a:sym typeface="Arial"/>
              </a:rPr>
              <a:t>P2 resumes and executes </a:t>
            </a:r>
            <a:r>
              <a:rPr lang="en-US" sz="2800" b="0" i="0" u="none" strike="noStrike" cap="none">
                <a:solidFill>
                  <a:srgbClr val="000000"/>
                </a:solidFill>
                <a:latin typeface="Arial"/>
                <a:ea typeface="Arial"/>
                <a:cs typeface="Arial"/>
                <a:sym typeface="Arial"/>
              </a:rPr>
              <a:t>function_test()</a:t>
            </a:r>
            <a:endParaRPr/>
          </a:p>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17"/>
        <p:cNvGrpSpPr/>
        <p:nvPr/>
      </p:nvGrpSpPr>
      <p:grpSpPr>
        <a:xfrm>
          <a:off x="0" y="0"/>
          <a:ext cx="0" cy="0"/>
          <a:chOff x="0" y="0"/>
          <a:chExt cx="0" cy="0"/>
        </a:xfrm>
      </p:grpSpPr>
      <p:sp>
        <p:nvSpPr>
          <p:cNvPr id="1418" name="Google Shape;1418;p120"/>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800"/>
              <a:buFont typeface="Garamond"/>
              <a:buNone/>
            </a:pPr>
            <a:r>
              <a:rPr lang="en-US" sz="3800" b="0" i="0" u="none">
                <a:solidFill>
                  <a:srgbClr val="006633"/>
                </a:solidFill>
                <a:latin typeface="Garamond"/>
                <a:ea typeface="Garamond"/>
                <a:cs typeface="Garamond"/>
                <a:sym typeface="Garamond"/>
              </a:rPr>
              <a:t>Race Condition</a:t>
            </a:r>
            <a:endParaRPr/>
          </a:p>
        </p:txBody>
      </p:sp>
      <p:sp>
        <p:nvSpPr>
          <p:cNvPr id="1419" name="Google Shape;1419;p120"/>
          <p:cNvSpPr txBox="1"/>
          <p:nvPr/>
        </p:nvSpPr>
        <p:spPr>
          <a:xfrm>
            <a:off x="304800" y="1219200"/>
            <a:ext cx="8229600" cy="4800600"/>
          </a:xfrm>
          <a:prstGeom prst="rect">
            <a:avLst/>
          </a:prstGeom>
          <a:noFill/>
          <a:ln>
            <a:noFill/>
          </a:ln>
        </p:spPr>
        <p:txBody>
          <a:bodyPr spcFirstLastPara="1" wrap="square" lIns="90000" tIns="46800" rIns="90000" bIns="46800" anchor="t" anchorCtr="0">
            <a:noAutofit/>
          </a:bodyPr>
          <a:lstStyle/>
          <a:p>
            <a:pPr marL="298450" marR="0" lvl="0" indent="-298450" algn="l" rtl="0">
              <a:lnSpc>
                <a:spcPct val="90000"/>
              </a:lnSpc>
              <a:spcBef>
                <a:spcPts val="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When two/more processes are reading/writing  some shared data and the final result depends on who runs precisely when.</a:t>
            </a:r>
            <a:endParaRPr/>
          </a:p>
          <a:p>
            <a:pPr marL="298450" marR="0" lvl="0" indent="-298450" algn="l" rtl="0">
              <a:lnSpc>
                <a:spcPct val="90000"/>
              </a:lnSpc>
              <a:spcBef>
                <a:spcPts val="6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Consider P1 &amp; P2 processes sharing same variable ‘a’ .</a:t>
            </a:r>
            <a:endParaRPr/>
          </a:p>
          <a:p>
            <a:pPr marL="298450" marR="0" lvl="0" indent="-298450" algn="l" rtl="0">
              <a:lnSpc>
                <a:spcPct val="90000"/>
              </a:lnSpc>
              <a:spcBef>
                <a:spcPts val="6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P3 &amp; P4 have b &amp; c with values b=1 &amp; c=2</a:t>
            </a:r>
            <a:endParaRPr/>
          </a:p>
          <a:p>
            <a:pPr marL="298450" marR="0" lvl="0" indent="-298450" algn="l" rtl="0">
              <a:lnSpc>
                <a:spcPct val="90000"/>
              </a:lnSpc>
              <a:spcBef>
                <a:spcPts val="6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P3 executes the statement b=b+c</a:t>
            </a:r>
            <a:endParaRPr/>
          </a:p>
          <a:p>
            <a:pPr marL="298450" marR="0" lvl="0" indent="-298450" algn="l" rtl="0">
              <a:lnSpc>
                <a:spcPct val="90000"/>
              </a:lnSpc>
              <a:spcBef>
                <a:spcPts val="6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P4 executes the statement c=b+c</a:t>
            </a:r>
            <a:endParaRPr/>
          </a:p>
          <a:p>
            <a:pPr marL="298450" marR="0" lvl="0" indent="-298450" algn="l" rtl="0">
              <a:lnSpc>
                <a:spcPct val="90000"/>
              </a:lnSpc>
              <a:spcBef>
                <a:spcPts val="6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Two processes update different variables &amp; final value depend on the order execution of two processes P3 &amp; P4.</a:t>
            </a:r>
            <a:endParaRPr/>
          </a:p>
          <a:p>
            <a:pPr marL="298450" marR="0" lvl="0" indent="-298450" algn="l" rtl="0">
              <a:lnSpc>
                <a:spcPct val="90000"/>
              </a:lnSpc>
              <a:spcBef>
                <a:spcPts val="6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If P3 executes before P4 then b=3,c=5</a:t>
            </a:r>
            <a:endParaRPr/>
          </a:p>
          <a:p>
            <a:pPr marL="298450" marR="0" lvl="0" indent="-298450" algn="l" rtl="0">
              <a:lnSpc>
                <a:spcPct val="90000"/>
              </a:lnSpc>
              <a:spcBef>
                <a:spcPts val="6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If P4 executes before P3  then b=4,c=3</a:t>
            </a:r>
            <a:endParaRPr/>
          </a:p>
          <a:p>
            <a:pPr marL="0" marR="0" lvl="0" indent="0" algn="l" rtl="0">
              <a:lnSpc>
                <a:spcPct val="100000"/>
              </a:lnSpc>
              <a:spcBef>
                <a:spcPts val="0"/>
              </a:spcBef>
              <a:spcAft>
                <a:spcPts val="0"/>
              </a:spcAft>
              <a:buNone/>
            </a:pPr>
            <a:endParaRPr sz="2400" b="0" i="0" u="none">
              <a:solidFill>
                <a:srgbClr val="000000"/>
              </a:solidFill>
              <a:latin typeface="Verdana"/>
              <a:ea typeface="Verdana"/>
              <a:cs typeface="Verdana"/>
              <a:sym typeface="Verdan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25"/>
        <p:cNvGrpSpPr/>
        <p:nvPr/>
      </p:nvGrpSpPr>
      <p:grpSpPr>
        <a:xfrm>
          <a:off x="0" y="0"/>
          <a:ext cx="0" cy="0"/>
          <a:chOff x="0" y="0"/>
          <a:chExt cx="0" cy="0"/>
        </a:xfrm>
      </p:grpSpPr>
      <p:sp>
        <p:nvSpPr>
          <p:cNvPr id="1426" name="Google Shape;1426;p121"/>
          <p:cNvSpPr txBox="1"/>
          <p:nvPr/>
        </p:nvSpPr>
        <p:spPr>
          <a:xfrm>
            <a:off x="658812" y="455612"/>
            <a:ext cx="7824787" cy="1144587"/>
          </a:xfrm>
          <a:prstGeom prst="rect">
            <a:avLst/>
          </a:prstGeom>
          <a:noFill/>
          <a:ln>
            <a:noFill/>
          </a:ln>
        </p:spPr>
        <p:txBody>
          <a:bodyPr spcFirstLastPara="1" wrap="square" lIns="90000" tIns="0" rIns="90000" bIns="0" anchor="b" anchorCtr="0">
            <a:noAutofit/>
          </a:bodyPr>
          <a:lstStyle/>
          <a:p>
            <a:pPr marL="0" marR="0" lvl="0" indent="0" algn="ctr" rtl="0">
              <a:lnSpc>
                <a:spcPct val="100000"/>
              </a:lnSpc>
              <a:spcBef>
                <a:spcPts val="0"/>
              </a:spcBef>
              <a:spcAft>
                <a:spcPts val="0"/>
              </a:spcAft>
              <a:buClr>
                <a:srgbClr val="001934"/>
              </a:buClr>
              <a:buSzPts val="5200"/>
              <a:buFont typeface="Lustria"/>
              <a:buNone/>
            </a:pPr>
            <a:r>
              <a:rPr lang="en-US" sz="5200" b="1" i="0" u="none">
                <a:solidFill>
                  <a:srgbClr val="001934"/>
                </a:solidFill>
                <a:latin typeface="Lustria"/>
                <a:ea typeface="Lustria"/>
                <a:cs typeface="Lustria"/>
                <a:sym typeface="Lustria"/>
              </a:rPr>
              <a:t>Race Condition</a:t>
            </a:r>
            <a:endParaRPr/>
          </a:p>
        </p:txBody>
      </p:sp>
      <p:sp>
        <p:nvSpPr>
          <p:cNvPr id="1427" name="Google Shape;1427;p121"/>
          <p:cNvSpPr txBox="1"/>
          <p:nvPr/>
        </p:nvSpPr>
        <p:spPr>
          <a:xfrm>
            <a:off x="658812" y="2286000"/>
            <a:ext cx="6961187" cy="3840162"/>
          </a:xfrm>
          <a:prstGeom prst="rect">
            <a:avLst/>
          </a:prstGeom>
          <a:noFill/>
          <a:ln>
            <a:noFill/>
          </a:ln>
        </p:spPr>
        <p:txBody>
          <a:bodyPr spcFirstLastPara="1" wrap="square" lIns="90000" tIns="46800" rIns="90000" bIns="46800" anchor="t" anchorCtr="0">
            <a:noAutofit/>
          </a:bodyPr>
          <a:lstStyle/>
          <a:p>
            <a:pPr marL="0" marR="0" lvl="0" indent="-190500" algn="l" rtl="0">
              <a:lnSpc>
                <a:spcPct val="100000"/>
              </a:lnSpc>
              <a:spcBef>
                <a:spcPts val="0"/>
              </a:spcBef>
              <a:spcAft>
                <a:spcPts val="0"/>
              </a:spcAft>
              <a:buClr>
                <a:srgbClr val="000000"/>
              </a:buClr>
              <a:buSzPts val="3000"/>
              <a:buFont typeface="Noto Sans Symbols"/>
              <a:buChar char="■"/>
            </a:pPr>
            <a:r>
              <a:rPr lang="en-US" sz="3000" b="0" i="0" u="none">
                <a:solidFill>
                  <a:srgbClr val="262626"/>
                </a:solidFill>
                <a:latin typeface="Lustria"/>
                <a:ea typeface="Lustria"/>
                <a:cs typeface="Lustria"/>
                <a:sym typeface="Lustria"/>
              </a:rPr>
              <a:t>Occurs when multiple processes or threads read and write data items</a:t>
            </a:r>
            <a:endParaRPr/>
          </a:p>
          <a:p>
            <a:pPr marL="0" marR="0" lvl="0" indent="-190500" algn="l" rtl="0">
              <a:lnSpc>
                <a:spcPct val="100000"/>
              </a:lnSpc>
              <a:spcBef>
                <a:spcPts val="0"/>
              </a:spcBef>
              <a:spcAft>
                <a:spcPts val="0"/>
              </a:spcAft>
              <a:buClr>
                <a:srgbClr val="000000"/>
              </a:buClr>
              <a:buSzPts val="3000"/>
              <a:buFont typeface="Noto Sans Symbols"/>
              <a:buChar char="■"/>
            </a:pPr>
            <a:r>
              <a:rPr lang="en-US" sz="3000" b="0" i="0" u="none">
                <a:solidFill>
                  <a:srgbClr val="262626"/>
                </a:solidFill>
                <a:latin typeface="Lustria"/>
                <a:ea typeface="Lustria"/>
                <a:cs typeface="Lustria"/>
                <a:sym typeface="Lustria"/>
              </a:rPr>
              <a:t>The final result depends on the order of execution</a:t>
            </a:r>
            <a:endParaRPr/>
          </a:p>
          <a:p>
            <a:pPr marL="1595437" marR="0" lvl="3" indent="-223837" algn="l" rtl="0">
              <a:lnSpc>
                <a:spcPct val="100000"/>
              </a:lnSpc>
              <a:spcBef>
                <a:spcPts val="0"/>
              </a:spcBef>
              <a:spcAft>
                <a:spcPts val="0"/>
              </a:spcAft>
              <a:buClr>
                <a:srgbClr val="000000"/>
              </a:buClr>
              <a:buSzPts val="2600"/>
              <a:buFont typeface="Noto Sans Symbols"/>
              <a:buChar char="■"/>
            </a:pPr>
            <a:r>
              <a:rPr lang="en-US" sz="2600" b="0" i="0" u="none" strike="noStrike" cap="none">
                <a:solidFill>
                  <a:srgbClr val="262626"/>
                </a:solidFill>
                <a:latin typeface="Lustria"/>
                <a:ea typeface="Lustria"/>
                <a:cs typeface="Lustria"/>
                <a:sym typeface="Lustria"/>
              </a:rPr>
              <a:t>the “loser” of the race is the process that updates last and will determine the final value of the variable</a:t>
            </a:r>
            <a:endParaRPr/>
          </a:p>
        </p:txBody>
      </p:sp>
      <p:pic>
        <p:nvPicPr>
          <p:cNvPr id="1428" name="Google Shape;1428;p121"/>
          <p:cNvPicPr preferRelativeResize="0"/>
          <p:nvPr/>
        </p:nvPicPr>
        <p:blipFill rotWithShape="1">
          <a:blip r:embed="rId3">
            <a:alphaModFix/>
          </a:blip>
          <a:srcRect/>
          <a:stretch/>
        </p:blipFill>
        <p:spPr>
          <a:xfrm>
            <a:off x="7315200" y="4876800"/>
            <a:ext cx="1323975" cy="1490662"/>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36"/>
        <p:cNvGrpSpPr/>
        <p:nvPr/>
      </p:nvGrpSpPr>
      <p:grpSpPr>
        <a:xfrm>
          <a:off x="0" y="0"/>
          <a:ext cx="0" cy="0"/>
          <a:chOff x="0" y="0"/>
          <a:chExt cx="0" cy="0"/>
        </a:xfrm>
      </p:grpSpPr>
      <p:sp>
        <p:nvSpPr>
          <p:cNvPr id="1437" name="Google Shape;1437;p122"/>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800"/>
              <a:buFont typeface="Garamond"/>
              <a:buNone/>
            </a:pPr>
            <a:r>
              <a:rPr lang="en-US" sz="3800" b="0" i="0" u="none">
                <a:solidFill>
                  <a:srgbClr val="006633"/>
                </a:solidFill>
                <a:latin typeface="Garamond"/>
                <a:ea typeface="Garamond"/>
                <a:cs typeface="Garamond"/>
                <a:sym typeface="Garamond"/>
              </a:rPr>
              <a:t>Operating system concerns</a:t>
            </a:r>
            <a:endParaRPr/>
          </a:p>
        </p:txBody>
      </p:sp>
      <p:sp>
        <p:nvSpPr>
          <p:cNvPr id="1438" name="Google Shape;1438;p122"/>
          <p:cNvSpPr txBox="1"/>
          <p:nvPr/>
        </p:nvSpPr>
        <p:spPr>
          <a:xfrm>
            <a:off x="304800" y="1066800"/>
            <a:ext cx="8229600" cy="5029200"/>
          </a:xfrm>
          <a:prstGeom prst="rect">
            <a:avLst/>
          </a:prstGeom>
          <a:noFill/>
          <a:ln>
            <a:noFill/>
          </a:ln>
        </p:spPr>
        <p:txBody>
          <a:bodyPr spcFirstLastPara="1" wrap="square" lIns="90000" tIns="46800" rIns="90000" bIns="46800" anchor="t" anchorCtr="0">
            <a:noAutofit/>
          </a:bodyPr>
          <a:lstStyle/>
          <a:p>
            <a:pPr marL="298450" marR="0" lvl="0" indent="-298450" algn="just" rtl="0">
              <a:lnSpc>
                <a:spcPct val="90000"/>
              </a:lnSpc>
              <a:spcBef>
                <a:spcPts val="0"/>
              </a:spcBef>
              <a:spcAft>
                <a:spcPts val="0"/>
              </a:spcAft>
              <a:buClr>
                <a:srgbClr val="CC9900"/>
              </a:buClr>
              <a:buSzPts val="2600"/>
              <a:buFont typeface="Noto Sans Symbols"/>
              <a:buChar char="■"/>
            </a:pPr>
            <a:r>
              <a:rPr lang="en-US" sz="2600" b="1" i="0" u="none">
                <a:solidFill>
                  <a:srgbClr val="000000"/>
                </a:solidFill>
                <a:latin typeface="Verdana"/>
                <a:ea typeface="Verdana"/>
                <a:cs typeface="Verdana"/>
                <a:sym typeface="Verdana"/>
              </a:rPr>
              <a:t> </a:t>
            </a:r>
            <a:r>
              <a:rPr lang="en-US" sz="2800" b="0" i="0" u="none">
                <a:solidFill>
                  <a:srgbClr val="262626"/>
                </a:solidFill>
                <a:latin typeface="Lustria"/>
                <a:ea typeface="Lustria"/>
                <a:cs typeface="Lustria"/>
                <a:sym typeface="Lustria"/>
              </a:rPr>
              <a:t>Design and management issues raised by the existence of concurrency:</a:t>
            </a:r>
            <a:endParaRPr/>
          </a:p>
          <a:p>
            <a:pPr marL="1041400" marR="0" lvl="1" indent="-301625" algn="just" rtl="0">
              <a:lnSpc>
                <a:spcPct val="90000"/>
              </a:lnSpc>
              <a:spcBef>
                <a:spcPts val="600"/>
              </a:spcBef>
              <a:spcAft>
                <a:spcPts val="0"/>
              </a:spcAft>
              <a:buClr>
                <a:srgbClr val="CC9900"/>
              </a:buClr>
              <a:buSzPts val="2600"/>
              <a:buFont typeface="Noto Sans Symbols"/>
              <a:buChar char="■"/>
            </a:pPr>
            <a:r>
              <a:rPr lang="en-US" sz="2600" b="0" i="0" u="none" strike="noStrike" cap="none">
                <a:solidFill>
                  <a:srgbClr val="000000"/>
                </a:solidFill>
                <a:latin typeface="Verdana"/>
                <a:ea typeface="Verdana"/>
                <a:cs typeface="Verdana"/>
                <a:sym typeface="Verdana"/>
              </a:rPr>
              <a:t> </a:t>
            </a:r>
            <a:r>
              <a:rPr lang="en-US" sz="2000" b="0" i="0" u="none" strike="noStrike" cap="none">
                <a:solidFill>
                  <a:srgbClr val="000000"/>
                </a:solidFill>
                <a:latin typeface="Verdana"/>
                <a:ea typeface="Verdana"/>
                <a:cs typeface="Verdana"/>
                <a:sym typeface="Verdana"/>
              </a:rPr>
              <a:t>O/S must keep track of all the processes (normally it is done through PCB’s)</a:t>
            </a:r>
            <a:endParaRPr/>
          </a:p>
          <a:p>
            <a:pPr marL="1041400" marR="0" lvl="1" indent="-301625" algn="just" rtl="0">
              <a:lnSpc>
                <a:spcPct val="90000"/>
              </a:lnSpc>
              <a:spcBef>
                <a:spcPts val="600"/>
              </a:spcBef>
              <a:spcAft>
                <a:spcPts val="0"/>
              </a:spcAft>
              <a:buClr>
                <a:srgbClr val="CC9900"/>
              </a:buClr>
              <a:buSzPts val="2000"/>
              <a:buFont typeface="Noto Sans Symbols"/>
              <a:buChar char="■"/>
            </a:pPr>
            <a:r>
              <a:rPr lang="en-US" sz="2000" b="0" i="0" u="none" strike="noStrike" cap="none">
                <a:solidFill>
                  <a:srgbClr val="000000"/>
                </a:solidFill>
                <a:latin typeface="Verdana"/>
                <a:ea typeface="Verdana"/>
                <a:cs typeface="Verdana"/>
                <a:sym typeface="Verdana"/>
              </a:rPr>
              <a:t> O/S must allocate and deallocate the resources for the processes. Which includes processor time, memory, files and i/o devices.</a:t>
            </a:r>
            <a:endParaRPr/>
          </a:p>
          <a:p>
            <a:pPr marL="1041400" marR="0" lvl="1" indent="-301625" algn="just" rtl="0">
              <a:lnSpc>
                <a:spcPct val="90000"/>
              </a:lnSpc>
              <a:spcBef>
                <a:spcPts val="600"/>
              </a:spcBef>
              <a:spcAft>
                <a:spcPts val="0"/>
              </a:spcAft>
              <a:buClr>
                <a:srgbClr val="CC9900"/>
              </a:buClr>
              <a:buSzPts val="2000"/>
              <a:buFont typeface="Noto Sans Symbols"/>
              <a:buChar char="■"/>
            </a:pPr>
            <a:r>
              <a:rPr lang="en-US" sz="2000" b="0" i="0" u="none" strike="noStrike" cap="none">
                <a:solidFill>
                  <a:srgbClr val="000000"/>
                </a:solidFill>
                <a:latin typeface="Verdana"/>
                <a:ea typeface="Verdana"/>
                <a:cs typeface="Verdana"/>
                <a:sym typeface="Verdana"/>
              </a:rPr>
              <a:t> Protection of resources again unintended interference from other processes.</a:t>
            </a:r>
            <a:endParaRPr/>
          </a:p>
          <a:p>
            <a:pPr marL="1041400" marR="0" lvl="1" indent="-301625" algn="just" rtl="0">
              <a:lnSpc>
                <a:spcPct val="90000"/>
              </a:lnSpc>
              <a:spcBef>
                <a:spcPts val="600"/>
              </a:spcBef>
              <a:spcAft>
                <a:spcPts val="0"/>
              </a:spcAft>
              <a:buClr>
                <a:srgbClr val="CC9900"/>
              </a:buClr>
              <a:buSzPts val="2000"/>
              <a:buFont typeface="Noto Sans Symbols"/>
              <a:buChar char="■"/>
            </a:pPr>
            <a:r>
              <a:rPr lang="en-US" sz="2000" b="0" i="0" u="none" strike="noStrike" cap="none">
                <a:solidFill>
                  <a:srgbClr val="000000"/>
                </a:solidFill>
                <a:latin typeface="Verdana"/>
                <a:ea typeface="Verdana"/>
                <a:cs typeface="Verdana"/>
                <a:sym typeface="Verdana"/>
              </a:rPr>
              <a:t> The results of a process must be independent of the speed at which the execution is taking place relative to the speed of other concurrent processes.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44"/>
        <p:cNvGrpSpPr/>
        <p:nvPr/>
      </p:nvGrpSpPr>
      <p:grpSpPr>
        <a:xfrm>
          <a:off x="0" y="0"/>
          <a:ext cx="0" cy="0"/>
          <a:chOff x="0" y="0"/>
          <a:chExt cx="0" cy="0"/>
        </a:xfrm>
      </p:grpSpPr>
      <p:sp>
        <p:nvSpPr>
          <p:cNvPr id="1445" name="Google Shape;1445;p123"/>
          <p:cNvSpPr txBox="1"/>
          <p:nvPr/>
        </p:nvSpPr>
        <p:spPr>
          <a:xfrm>
            <a:off x="487362" y="336550"/>
            <a:ext cx="8191500"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Process Interaction</a:t>
            </a:r>
            <a:br>
              <a:rPr lang="en-US" sz="3600" b="0" i="0" u="none">
                <a:solidFill>
                  <a:srgbClr val="006633"/>
                </a:solidFill>
                <a:latin typeface="Garamond"/>
                <a:ea typeface="Garamond"/>
                <a:cs typeface="Garamond"/>
                <a:sym typeface="Garamond"/>
              </a:rPr>
            </a:br>
            <a:endParaRPr/>
          </a:p>
        </p:txBody>
      </p:sp>
      <p:sp>
        <p:nvSpPr>
          <p:cNvPr id="1446" name="Google Shape;1446;p123"/>
          <p:cNvSpPr txBox="1"/>
          <p:nvPr/>
        </p:nvSpPr>
        <p:spPr>
          <a:xfrm>
            <a:off x="485775" y="844550"/>
            <a:ext cx="8191500" cy="5305425"/>
          </a:xfrm>
          <a:prstGeom prst="rect">
            <a:avLst/>
          </a:prstGeom>
          <a:noFill/>
          <a:ln>
            <a:noFill/>
          </a:ln>
        </p:spPr>
        <p:txBody>
          <a:bodyPr spcFirstLastPara="1" wrap="square" lIns="90000" tIns="46800" rIns="90000" bIns="46800" anchor="t" anchorCtr="0">
            <a:noAutofit/>
          </a:bodyPr>
          <a:lstStyle/>
          <a:p>
            <a:pPr marL="511175" marR="0" lvl="0" indent="-508000" algn="l" rtl="0">
              <a:lnSpc>
                <a:spcPct val="100000"/>
              </a:lnSpc>
              <a:spcBef>
                <a:spcPts val="0"/>
              </a:spcBef>
              <a:spcAft>
                <a:spcPts val="0"/>
              </a:spcAft>
              <a:buClr>
                <a:srgbClr val="000000"/>
              </a:buClr>
              <a:buSzPts val="2800"/>
              <a:buFont typeface="Arial"/>
              <a:buNone/>
            </a:pPr>
            <a:r>
              <a:rPr lang="en-US" sz="2800" b="0" i="0" u="none">
                <a:solidFill>
                  <a:srgbClr val="000000"/>
                </a:solidFill>
                <a:latin typeface="Arial"/>
                <a:ea typeface="Arial"/>
                <a:cs typeface="Arial"/>
                <a:sym typeface="Arial"/>
              </a:rPr>
              <a:t>Competition among processes: Mutual exclusion, deadlock, starvation</a:t>
            </a:r>
            <a:endParaRPr/>
          </a:p>
          <a:p>
            <a:pPr marL="511175" marR="0" lvl="0" indent="-508000" algn="l" rtl="0">
              <a:lnSpc>
                <a:spcPct val="100000"/>
              </a:lnSpc>
              <a:spcBef>
                <a:spcPts val="400"/>
              </a:spcBef>
              <a:spcAft>
                <a:spcPts val="0"/>
              </a:spcAft>
              <a:buClr>
                <a:srgbClr val="000000"/>
              </a:buClr>
              <a:buSzPts val="2800"/>
              <a:buFont typeface="Arial"/>
              <a:buNone/>
            </a:pPr>
            <a:r>
              <a:rPr lang="en-US" sz="2800" b="0" i="0" u="none">
                <a:solidFill>
                  <a:srgbClr val="000000"/>
                </a:solidFill>
                <a:latin typeface="Arial"/>
                <a:ea typeface="Arial"/>
                <a:cs typeface="Arial"/>
                <a:sym typeface="Arial"/>
              </a:rPr>
              <a:t>Cooperation among processes by sharing: shared variables ,files ,databases</a:t>
            </a:r>
            <a:endParaRPr/>
          </a:p>
          <a:p>
            <a:pPr marL="511175" marR="0" lvl="0" indent="-508000" algn="l" rtl="0">
              <a:lnSpc>
                <a:spcPct val="100000"/>
              </a:lnSpc>
              <a:spcBef>
                <a:spcPts val="400"/>
              </a:spcBef>
              <a:spcAft>
                <a:spcPts val="0"/>
              </a:spcAft>
              <a:buClr>
                <a:srgbClr val="000000"/>
              </a:buClr>
              <a:buSzPts val="2800"/>
              <a:buFont typeface="Arial"/>
              <a:buNone/>
            </a:pPr>
            <a:r>
              <a:rPr lang="en-US" sz="2800" b="0" i="0" u="none">
                <a:solidFill>
                  <a:srgbClr val="000000"/>
                </a:solidFill>
                <a:latin typeface="Arial"/>
                <a:ea typeface="Arial"/>
                <a:cs typeface="Arial"/>
                <a:sym typeface="Arial"/>
              </a:rPr>
              <a:t>-	Access to data item-read/write</a:t>
            </a:r>
            <a:endParaRPr/>
          </a:p>
          <a:p>
            <a:pPr marL="511175" marR="0" lvl="0" indent="-508000" algn="l" rtl="0">
              <a:lnSpc>
                <a:spcPct val="100000"/>
              </a:lnSpc>
              <a:spcBef>
                <a:spcPts val="400"/>
              </a:spcBef>
              <a:spcAft>
                <a:spcPts val="0"/>
              </a:spcAft>
              <a:buClr>
                <a:srgbClr val="000000"/>
              </a:buClr>
              <a:buSzPts val="2800"/>
              <a:buFont typeface="Arial"/>
              <a:buChar char="-"/>
            </a:pPr>
            <a:r>
              <a:rPr lang="en-US" sz="2800" b="0" i="0" u="none">
                <a:solidFill>
                  <a:srgbClr val="000000"/>
                </a:solidFill>
                <a:latin typeface="Arial"/>
                <a:ea typeface="Arial"/>
                <a:cs typeface="Arial"/>
                <a:sym typeface="Arial"/>
              </a:rPr>
              <a:t>Writing must be mutually exclusive</a:t>
            </a:r>
            <a:endParaRPr/>
          </a:p>
          <a:p>
            <a:pPr marL="511175" marR="0" lvl="0" indent="-508000" algn="l" rtl="0">
              <a:lnSpc>
                <a:spcPct val="100000"/>
              </a:lnSpc>
              <a:spcBef>
                <a:spcPts val="400"/>
              </a:spcBef>
              <a:spcAft>
                <a:spcPts val="0"/>
              </a:spcAft>
              <a:buClr>
                <a:srgbClr val="000000"/>
              </a:buClr>
              <a:buSzPts val="2800"/>
              <a:buFont typeface="Arial"/>
              <a:buChar char="-"/>
            </a:pPr>
            <a:r>
              <a:rPr lang="en-US" sz="2800" b="0" i="0" u="none">
                <a:solidFill>
                  <a:srgbClr val="000000"/>
                </a:solidFill>
                <a:latin typeface="Arial"/>
                <a:ea typeface="Arial"/>
                <a:cs typeface="Arial"/>
                <a:sym typeface="Arial"/>
              </a:rPr>
              <a:t>Need to maintain data integrity</a:t>
            </a:r>
            <a:endParaRPr/>
          </a:p>
          <a:p>
            <a:pPr marL="511175" marR="0" lvl="0" indent="-508000" algn="just" rtl="0">
              <a:lnSpc>
                <a:spcPct val="100000"/>
              </a:lnSpc>
              <a:spcBef>
                <a:spcPts val="400"/>
              </a:spcBef>
              <a:spcAft>
                <a:spcPts val="0"/>
              </a:spcAft>
              <a:buClr>
                <a:srgbClr val="000000"/>
              </a:buClr>
              <a:buSzPts val="2800"/>
              <a:buFont typeface="Arial"/>
              <a:buNone/>
            </a:pPr>
            <a:r>
              <a:rPr lang="en-US" sz="2800" b="0" i="0" u="none">
                <a:solidFill>
                  <a:srgbClr val="000000"/>
                </a:solidFill>
                <a:latin typeface="Arial"/>
                <a:ea typeface="Arial"/>
                <a:cs typeface="Arial"/>
                <a:sym typeface="Arial"/>
              </a:rPr>
              <a:t>3. Cooperation among processes by communication: send ,receive message primitives-synchronization</a:t>
            </a:r>
            <a:endParaRPr/>
          </a:p>
          <a:p>
            <a:pPr marL="511175" marR="0" lvl="0" indent="-508000" algn="l" rtl="0">
              <a:lnSpc>
                <a:spcPct val="100000"/>
              </a:lnSpc>
              <a:spcBef>
                <a:spcPts val="400"/>
              </a:spcBef>
              <a:spcAft>
                <a:spcPts val="0"/>
              </a:spcAft>
              <a:buClr>
                <a:srgbClr val="000000"/>
              </a:buClr>
              <a:buSzPts val="2800"/>
              <a:buFont typeface="Arial"/>
              <a:buNone/>
            </a:pPr>
            <a:r>
              <a:rPr lang="en-US" sz="2800" b="0" i="0" u="none">
                <a:solidFill>
                  <a:srgbClr val="000000"/>
                </a:solidFill>
                <a:latin typeface="Arial"/>
                <a:ea typeface="Arial"/>
                <a:cs typeface="Arial"/>
                <a:sym typeface="Arial"/>
              </a:rPr>
              <a:t>- 	No sharing of data/resources b/n processes</a:t>
            </a:r>
            <a:endParaRPr/>
          </a:p>
          <a:p>
            <a:pPr marL="0" marR="0" lvl="0" indent="0" algn="l" rtl="0">
              <a:lnSpc>
                <a:spcPct val="100000"/>
              </a:lnSpc>
              <a:spcBef>
                <a:spcPts val="0"/>
              </a:spcBef>
              <a:spcAft>
                <a:spcPts val="0"/>
              </a:spcAft>
              <a:buNone/>
            </a:pPr>
            <a:endParaRPr sz="2800" b="0" i="0" u="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
        <p:cNvGrpSpPr/>
        <p:nvPr/>
      </p:nvGrpSpPr>
      <p:grpSpPr>
        <a:xfrm>
          <a:off x="0" y="0"/>
          <a:ext cx="0" cy="0"/>
          <a:chOff x="0" y="0"/>
          <a:chExt cx="0" cy="0"/>
        </a:xfrm>
      </p:grpSpPr>
      <p:sp>
        <p:nvSpPr>
          <p:cNvPr id="132" name="Google Shape;132;p10"/>
          <p:cNvSpPr txBox="1"/>
          <p:nvPr/>
        </p:nvSpPr>
        <p:spPr>
          <a:xfrm>
            <a:off x="487362" y="293687"/>
            <a:ext cx="8229600" cy="4572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in Memory</a:t>
            </a:r>
            <a:endParaRPr/>
          </a:p>
        </p:txBody>
      </p:sp>
      <p:pic>
        <p:nvPicPr>
          <p:cNvPr id="133" name="Google Shape;133;p10"/>
          <p:cNvPicPr preferRelativeResize="0"/>
          <p:nvPr/>
        </p:nvPicPr>
        <p:blipFill rotWithShape="1">
          <a:blip r:embed="rId3">
            <a:alphaModFix/>
          </a:blip>
          <a:srcRect/>
          <a:stretch/>
        </p:blipFill>
        <p:spPr>
          <a:xfrm>
            <a:off x="1295400" y="990600"/>
            <a:ext cx="2911475" cy="4598987"/>
          </a:xfrm>
          <a:prstGeom prst="rect">
            <a:avLst/>
          </a:prstGeom>
          <a:noFill/>
          <a:ln>
            <a:noFill/>
          </a:ln>
        </p:spPr>
      </p:pic>
      <p:cxnSp>
        <p:nvCxnSpPr>
          <p:cNvPr id="134" name="Google Shape;134;p10"/>
          <p:cNvCxnSpPr/>
          <p:nvPr/>
        </p:nvCxnSpPr>
        <p:spPr>
          <a:xfrm rot="10800000">
            <a:off x="3276600" y="3886200"/>
            <a:ext cx="1066800" cy="1587"/>
          </a:xfrm>
          <a:prstGeom prst="straightConnector1">
            <a:avLst/>
          </a:prstGeom>
          <a:noFill/>
          <a:ln w="9525" cap="sq" cmpd="sng">
            <a:solidFill>
              <a:srgbClr val="000000"/>
            </a:solidFill>
            <a:prstDash val="solid"/>
            <a:miter lim="800000"/>
            <a:headEnd type="none" w="med" len="med"/>
            <a:tailEnd type="stealth" w="med" len="med"/>
          </a:ln>
        </p:spPr>
      </p:cxnSp>
      <p:sp>
        <p:nvSpPr>
          <p:cNvPr id="135" name="Google Shape;135;p10"/>
          <p:cNvSpPr txBox="1"/>
          <p:nvPr/>
        </p:nvSpPr>
        <p:spPr>
          <a:xfrm>
            <a:off x="4724400" y="3276600"/>
            <a:ext cx="3581400" cy="10080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Dynamically allocated memory for execution of program</a:t>
            </a:r>
            <a:endParaRPr/>
          </a:p>
        </p:txBody>
      </p:sp>
      <p:sp>
        <p:nvSpPr>
          <p:cNvPr id="136" name="Google Shape;136;p10"/>
          <p:cNvSpPr txBox="1"/>
          <p:nvPr/>
        </p:nvSpPr>
        <p:spPr>
          <a:xfrm>
            <a:off x="4724400" y="4343400"/>
            <a:ext cx="2743200"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Global variables</a:t>
            </a:r>
            <a:endParaRPr/>
          </a:p>
        </p:txBody>
      </p:sp>
      <p:sp>
        <p:nvSpPr>
          <p:cNvPr id="137" name="Google Shape;137;p10"/>
          <p:cNvSpPr txBox="1"/>
          <p:nvPr/>
        </p:nvSpPr>
        <p:spPr>
          <a:xfrm>
            <a:off x="4495800" y="914400"/>
            <a:ext cx="3581400" cy="10080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Function Parameters, return  address, local variables</a:t>
            </a:r>
            <a:endParaRPr/>
          </a:p>
        </p:txBody>
      </p:sp>
      <p:cxnSp>
        <p:nvCxnSpPr>
          <p:cNvPr id="138" name="Google Shape;138;p10"/>
          <p:cNvCxnSpPr/>
          <p:nvPr/>
        </p:nvCxnSpPr>
        <p:spPr>
          <a:xfrm rot="10800000">
            <a:off x="4038600" y="1447800"/>
            <a:ext cx="457200" cy="1587"/>
          </a:xfrm>
          <a:prstGeom prst="straightConnector1">
            <a:avLst/>
          </a:prstGeom>
          <a:noFill/>
          <a:ln w="9525" cap="sq" cmpd="sng">
            <a:solidFill>
              <a:srgbClr val="000000"/>
            </a:solidFill>
            <a:prstDash val="solid"/>
            <a:miter lim="800000"/>
            <a:headEnd type="none" w="med" len="med"/>
            <a:tailEnd type="stealth" w="med" len="med"/>
          </a:ln>
        </p:spPr>
      </p:cxnSp>
      <p:cxnSp>
        <p:nvCxnSpPr>
          <p:cNvPr id="139" name="Google Shape;139;p10"/>
          <p:cNvCxnSpPr/>
          <p:nvPr/>
        </p:nvCxnSpPr>
        <p:spPr>
          <a:xfrm rot="10800000">
            <a:off x="3657600" y="4494212"/>
            <a:ext cx="762000" cy="1587"/>
          </a:xfrm>
          <a:prstGeom prst="straightConnector1">
            <a:avLst/>
          </a:prstGeom>
          <a:noFill/>
          <a:ln w="9525" cap="sq" cmpd="sng">
            <a:solidFill>
              <a:srgbClr val="000000"/>
            </a:solidFill>
            <a:prstDash val="solid"/>
            <a:miter lim="800000"/>
            <a:headEnd type="none" w="med" len="med"/>
            <a:tailEnd type="stealth" w="med" len="med"/>
          </a:ln>
        </p:spPr>
      </p:cxnSp>
      <p:sp>
        <p:nvSpPr>
          <p:cNvPr id="140" name="Google Shape;140;p10"/>
          <p:cNvSpPr txBox="1"/>
          <p:nvPr/>
        </p:nvSpPr>
        <p:spPr>
          <a:xfrm>
            <a:off x="4876800" y="4953000"/>
            <a:ext cx="3048000"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Program code</a:t>
            </a:r>
            <a:endParaRPr/>
          </a:p>
        </p:txBody>
      </p:sp>
      <p:cxnSp>
        <p:nvCxnSpPr>
          <p:cNvPr id="141" name="Google Shape;141;p10"/>
          <p:cNvCxnSpPr/>
          <p:nvPr/>
        </p:nvCxnSpPr>
        <p:spPr>
          <a:xfrm flipH="1">
            <a:off x="3886200" y="5181600"/>
            <a:ext cx="762000" cy="76200"/>
          </a:xfrm>
          <a:prstGeom prst="straightConnector1">
            <a:avLst/>
          </a:prstGeom>
          <a:noFill/>
          <a:ln w="9525" cap="sq" cmpd="sng">
            <a:solidFill>
              <a:srgbClr val="000000"/>
            </a:solidFill>
            <a:prstDash val="solid"/>
            <a:miter lim="800000"/>
            <a:headEnd type="none" w="med" len="med"/>
            <a:tailEnd type="stealth" w="med" len="med"/>
          </a:ln>
        </p:spPr>
      </p:cxn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52"/>
        <p:cNvGrpSpPr/>
        <p:nvPr/>
      </p:nvGrpSpPr>
      <p:grpSpPr>
        <a:xfrm>
          <a:off x="0" y="0"/>
          <a:ext cx="0" cy="0"/>
          <a:chOff x="0" y="0"/>
          <a:chExt cx="0" cy="0"/>
        </a:xfrm>
      </p:grpSpPr>
      <p:sp>
        <p:nvSpPr>
          <p:cNvPr id="1453" name="Google Shape;1453;p124"/>
          <p:cNvSpPr txBox="1"/>
          <p:nvPr/>
        </p:nvSpPr>
        <p:spPr>
          <a:xfrm>
            <a:off x="762000" y="457200"/>
            <a:ext cx="7696200" cy="990600"/>
          </a:xfrm>
          <a:prstGeom prst="rect">
            <a:avLst/>
          </a:prstGeom>
          <a:noFill/>
          <a:ln>
            <a:noFill/>
          </a:ln>
        </p:spPr>
        <p:txBody>
          <a:bodyPr spcFirstLastPara="1" wrap="square" lIns="90000" tIns="0" rIns="90000" bIns="0" anchor="b" anchorCtr="0">
            <a:noAutofit/>
          </a:bodyPr>
          <a:lstStyle/>
          <a:p>
            <a:pPr marL="0" marR="0" lvl="0" indent="0" algn="ctr" rtl="0">
              <a:lnSpc>
                <a:spcPct val="100000"/>
              </a:lnSpc>
              <a:spcBef>
                <a:spcPts val="0"/>
              </a:spcBef>
              <a:spcAft>
                <a:spcPts val="0"/>
              </a:spcAft>
              <a:buClr>
                <a:srgbClr val="06192F"/>
              </a:buClr>
              <a:buSzPts val="4800"/>
              <a:buFont typeface="Lustria"/>
              <a:buNone/>
            </a:pPr>
            <a:r>
              <a:rPr lang="en-US" sz="4800" b="1" i="0" u="none">
                <a:solidFill>
                  <a:srgbClr val="06192F"/>
                </a:solidFill>
                <a:latin typeface="Lustria"/>
                <a:ea typeface="Lustria"/>
                <a:cs typeface="Lustria"/>
                <a:sym typeface="Lustria"/>
              </a:rPr>
              <a:t>Resource Competition</a:t>
            </a:r>
            <a:endParaRPr/>
          </a:p>
        </p:txBody>
      </p:sp>
      <p:sp>
        <p:nvSpPr>
          <p:cNvPr id="1454" name="Google Shape;1454;p124"/>
          <p:cNvSpPr txBox="1"/>
          <p:nvPr/>
        </p:nvSpPr>
        <p:spPr>
          <a:xfrm>
            <a:off x="381000" y="2057400"/>
            <a:ext cx="8382000" cy="1828800"/>
          </a:xfrm>
          <a:prstGeom prst="rect">
            <a:avLst/>
          </a:prstGeom>
          <a:noFill/>
          <a:ln>
            <a:noFill/>
          </a:ln>
        </p:spPr>
        <p:txBody>
          <a:bodyPr spcFirstLastPara="1" wrap="square" lIns="90000" tIns="46800" rIns="90000" bIns="46800" anchor="t" anchorCtr="0">
            <a:noAutofit/>
          </a:bodyPr>
          <a:lstStyle/>
          <a:p>
            <a:pPr marL="0" marR="0" lvl="0" indent="-177800" algn="l" rtl="0">
              <a:lnSpc>
                <a:spcPct val="100000"/>
              </a:lnSpc>
              <a:spcBef>
                <a:spcPts val="0"/>
              </a:spcBef>
              <a:spcAft>
                <a:spcPts val="0"/>
              </a:spcAft>
              <a:buClr>
                <a:srgbClr val="000000"/>
              </a:buClr>
              <a:buSzPts val="2800"/>
              <a:buFont typeface="Noto Sans Symbols"/>
              <a:buChar char="▪"/>
            </a:pPr>
            <a:r>
              <a:rPr lang="en-US" sz="2800" b="0" i="0" u="none">
                <a:solidFill>
                  <a:srgbClr val="262626"/>
                </a:solidFill>
                <a:latin typeface="Lustria"/>
                <a:ea typeface="Lustria"/>
                <a:cs typeface="Lustria"/>
                <a:sym typeface="Lustria"/>
              </a:rPr>
              <a:t>Concurrent processes come into conflict when they are competing for use of the same resource</a:t>
            </a:r>
            <a:endParaRPr/>
          </a:p>
          <a:p>
            <a:pPr marL="1138237" marR="0" lvl="2" indent="-223837" algn="l" rtl="0">
              <a:lnSpc>
                <a:spcPct val="100000"/>
              </a:lnSpc>
              <a:spcBef>
                <a:spcPts val="0"/>
              </a:spcBef>
              <a:spcAft>
                <a:spcPts val="0"/>
              </a:spcAft>
              <a:buClr>
                <a:srgbClr val="000000"/>
              </a:buClr>
              <a:buSzPts val="2200"/>
              <a:buFont typeface="Noto Sans Symbols"/>
              <a:buChar char="▪"/>
            </a:pPr>
            <a:r>
              <a:rPr lang="en-US" sz="2200" b="0" i="0" u="none" strike="noStrike" cap="none">
                <a:solidFill>
                  <a:srgbClr val="262626"/>
                </a:solidFill>
                <a:latin typeface="Lustria"/>
                <a:ea typeface="Lustria"/>
                <a:cs typeface="Lustria"/>
                <a:sym typeface="Lustria"/>
              </a:rPr>
              <a:t> for example: I/O devices, memory, processor time, clock</a:t>
            </a:r>
            <a:endParaRPr/>
          </a:p>
        </p:txBody>
      </p:sp>
      <p:sp>
        <p:nvSpPr>
          <p:cNvPr id="1455" name="Google Shape;1455;p124"/>
          <p:cNvSpPr/>
          <p:nvPr/>
        </p:nvSpPr>
        <p:spPr>
          <a:xfrm>
            <a:off x="1520825" y="3657600"/>
            <a:ext cx="6861175" cy="1012825"/>
          </a:xfrm>
          <a:prstGeom prst="roundRect">
            <a:avLst>
              <a:gd name="adj" fmla="val 3600"/>
            </a:avLst>
          </a:prstGeom>
          <a:solidFill>
            <a:srgbClr val="3C561B"/>
          </a:solidFill>
          <a:ln>
            <a:noFill/>
          </a:ln>
        </p:spPr>
        <p:txBody>
          <a:bodyPr spcFirstLastPara="1" wrap="square" lIns="106550" tIns="155875" rIns="106550" bIns="156225" anchor="ctr" anchorCtr="0">
            <a:noAutofit/>
          </a:bodyPr>
          <a:lstStyle/>
          <a:p>
            <a:pPr marL="0" marR="0" lvl="0" indent="0" algn="l" rtl="0">
              <a:lnSpc>
                <a:spcPct val="90000"/>
              </a:lnSpc>
              <a:spcBef>
                <a:spcPts val="0"/>
              </a:spcBef>
              <a:spcAft>
                <a:spcPts val="0"/>
              </a:spcAft>
              <a:buClr>
                <a:srgbClr val="FFFFFF"/>
              </a:buClr>
              <a:buSzPts val="2800"/>
              <a:buFont typeface="Lustria"/>
              <a:buNone/>
            </a:pPr>
            <a:r>
              <a:rPr lang="en-US" sz="2800" b="0" i="0" u="none">
                <a:solidFill>
                  <a:srgbClr val="FFFFFF"/>
                </a:solidFill>
                <a:latin typeface="Lustria"/>
                <a:ea typeface="Lustria"/>
                <a:cs typeface="Lustria"/>
                <a:sym typeface="Lustria"/>
              </a:rPr>
              <a:t>In the case of competing processes three control problems must be faced:</a:t>
            </a:r>
            <a:endParaRPr/>
          </a:p>
        </p:txBody>
      </p:sp>
      <p:sp>
        <p:nvSpPr>
          <p:cNvPr id="1456" name="Google Shape;1456;p124"/>
          <p:cNvSpPr txBox="1"/>
          <p:nvPr/>
        </p:nvSpPr>
        <p:spPr>
          <a:xfrm>
            <a:off x="1295400" y="4672012"/>
            <a:ext cx="7162800" cy="2185987"/>
          </a:xfrm>
          <a:prstGeom prst="rect">
            <a:avLst/>
          </a:prstGeom>
          <a:noFill/>
          <a:ln>
            <a:noFill/>
          </a:ln>
        </p:spPr>
        <p:txBody>
          <a:bodyPr spcFirstLastPara="1" wrap="square" lIns="227500" tIns="35625" rIns="199075" bIns="35625" anchor="t" anchorCtr="0">
            <a:noAutofit/>
          </a:bodyPr>
          <a:lstStyle/>
          <a:p>
            <a:pPr marL="0" marR="0" lvl="0" indent="0" algn="l" rtl="0">
              <a:lnSpc>
                <a:spcPct val="90000"/>
              </a:lnSpc>
              <a:spcBef>
                <a:spcPts val="0"/>
              </a:spcBef>
              <a:spcAft>
                <a:spcPts val="0"/>
              </a:spcAft>
              <a:buClr>
                <a:srgbClr val="FFFFFF"/>
              </a:buClr>
              <a:buSzPts val="2400"/>
              <a:buFont typeface="Verdana"/>
              <a:buNone/>
            </a:pPr>
            <a:endParaRPr sz="2400" b="0" i="0" u="none">
              <a:solidFill>
                <a:srgbClr val="FFFFFF"/>
              </a:solidFill>
              <a:latin typeface="Verdana"/>
              <a:ea typeface="Verdana"/>
              <a:cs typeface="Verdana"/>
              <a:sym typeface="Verdana"/>
            </a:endParaRPr>
          </a:p>
          <a:p>
            <a:pPr marL="1138237" marR="0" lvl="2" indent="-223837" algn="l" rtl="0">
              <a:lnSpc>
                <a:spcPct val="90000"/>
              </a:lnSpc>
              <a:spcBef>
                <a:spcPts val="0"/>
              </a:spcBef>
              <a:spcAft>
                <a:spcPts val="0"/>
              </a:spcAft>
              <a:buClr>
                <a:srgbClr val="000000"/>
              </a:buClr>
              <a:buSzPts val="2800"/>
              <a:buFont typeface="Noto Sans Symbols"/>
              <a:buChar char="●"/>
            </a:pPr>
            <a:r>
              <a:rPr lang="en-US" sz="2800" b="1" i="0" u="none" strike="noStrike" cap="none">
                <a:solidFill>
                  <a:srgbClr val="3C561B"/>
                </a:solidFill>
                <a:latin typeface="Lustria"/>
                <a:ea typeface="Lustria"/>
                <a:cs typeface="Lustria"/>
                <a:sym typeface="Lustria"/>
              </a:rPr>
              <a:t>   the need for mutual exclusion</a:t>
            </a:r>
            <a:endParaRPr/>
          </a:p>
          <a:p>
            <a:pPr marL="1595437" marR="0" lvl="3" indent="-223837" algn="l" rtl="0">
              <a:lnSpc>
                <a:spcPct val="90000"/>
              </a:lnSpc>
              <a:spcBef>
                <a:spcPts val="0"/>
              </a:spcBef>
              <a:spcAft>
                <a:spcPts val="0"/>
              </a:spcAft>
              <a:buClr>
                <a:srgbClr val="000000"/>
              </a:buClr>
              <a:buSzPts val="2800"/>
              <a:buFont typeface="Noto Sans Symbols"/>
              <a:buChar char="●"/>
            </a:pPr>
            <a:r>
              <a:rPr lang="en-US" sz="2800" b="1" i="0" u="none" strike="noStrike" cap="none">
                <a:solidFill>
                  <a:srgbClr val="3C561B"/>
                </a:solidFill>
                <a:latin typeface="Lustria"/>
                <a:ea typeface="Lustria"/>
                <a:cs typeface="Lustria"/>
                <a:sym typeface="Lustria"/>
              </a:rPr>
              <a:t>   deadlock</a:t>
            </a:r>
            <a:endParaRPr/>
          </a:p>
          <a:p>
            <a:pPr marL="2052636" marR="0" lvl="4" indent="-223836" algn="l" rtl="0">
              <a:lnSpc>
                <a:spcPct val="90000"/>
              </a:lnSpc>
              <a:spcBef>
                <a:spcPts val="0"/>
              </a:spcBef>
              <a:spcAft>
                <a:spcPts val="0"/>
              </a:spcAft>
              <a:buClr>
                <a:srgbClr val="000000"/>
              </a:buClr>
              <a:buSzPts val="2800"/>
              <a:buFont typeface="Noto Sans Symbols"/>
              <a:buChar char="●"/>
            </a:pPr>
            <a:r>
              <a:rPr lang="en-US" sz="2800" b="1" i="0" u="none" strike="noStrike" cap="none">
                <a:solidFill>
                  <a:srgbClr val="3C561B"/>
                </a:solidFill>
                <a:latin typeface="Lustria"/>
                <a:ea typeface="Lustria"/>
                <a:cs typeface="Lustria"/>
                <a:sym typeface="Lustria"/>
              </a:rPr>
              <a:t>   starvation</a:t>
            </a:r>
            <a:endParaRPr/>
          </a:p>
        </p:txBody>
      </p:sp>
      <p:pic>
        <p:nvPicPr>
          <p:cNvPr id="1457" name="Google Shape;1457;p124"/>
          <p:cNvPicPr preferRelativeResize="0"/>
          <p:nvPr/>
        </p:nvPicPr>
        <p:blipFill rotWithShape="1">
          <a:blip r:embed="rId3">
            <a:alphaModFix/>
          </a:blip>
          <a:srcRect/>
          <a:stretch/>
        </p:blipFill>
        <p:spPr>
          <a:xfrm>
            <a:off x="457200" y="4572000"/>
            <a:ext cx="1295400" cy="17557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65"/>
        <p:cNvGrpSpPr/>
        <p:nvPr/>
      </p:nvGrpSpPr>
      <p:grpSpPr>
        <a:xfrm>
          <a:off x="0" y="0"/>
          <a:ext cx="0" cy="0"/>
          <a:chOff x="0" y="0"/>
          <a:chExt cx="0" cy="0"/>
        </a:xfrm>
      </p:grpSpPr>
      <p:sp>
        <p:nvSpPr>
          <p:cNvPr id="1466" name="Google Shape;1466;p125"/>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800"/>
              <a:buFont typeface="Garamond"/>
              <a:buNone/>
            </a:pPr>
            <a:r>
              <a:rPr lang="en-US" sz="3800" b="0" i="0" u="none">
                <a:solidFill>
                  <a:srgbClr val="006633"/>
                </a:solidFill>
                <a:latin typeface="Garamond"/>
                <a:ea typeface="Garamond"/>
                <a:cs typeface="Garamond"/>
                <a:sym typeface="Garamond"/>
              </a:rPr>
              <a:t>Process Interaction</a:t>
            </a:r>
            <a:endParaRPr/>
          </a:p>
        </p:txBody>
      </p:sp>
      <p:pic>
        <p:nvPicPr>
          <p:cNvPr id="1467" name="Google Shape;1467;p125"/>
          <p:cNvPicPr preferRelativeResize="0"/>
          <p:nvPr/>
        </p:nvPicPr>
        <p:blipFill rotWithShape="1">
          <a:blip r:embed="rId3">
            <a:alphaModFix/>
          </a:blip>
          <a:srcRect/>
          <a:stretch/>
        </p:blipFill>
        <p:spPr>
          <a:xfrm>
            <a:off x="304800" y="1143000"/>
            <a:ext cx="8839201" cy="4724400"/>
          </a:xfrm>
          <a:prstGeom prst="rect">
            <a:avLst/>
          </a:prstGeom>
          <a:noFill/>
          <a:ln>
            <a:noFill/>
          </a:ln>
        </p:spPr>
      </p:pic>
      <p:sp>
        <p:nvSpPr>
          <p:cNvPr id="1468" name="Google Shape;1468;p125"/>
          <p:cNvSpPr txBox="1"/>
          <p:nvPr/>
        </p:nvSpPr>
        <p:spPr>
          <a:xfrm>
            <a:off x="539750" y="6119812"/>
            <a:ext cx="776605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multiprogramming of multiple independent processes.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76"/>
        <p:cNvGrpSpPr/>
        <p:nvPr/>
      </p:nvGrpSpPr>
      <p:grpSpPr>
        <a:xfrm>
          <a:off x="0" y="0"/>
          <a:ext cx="0" cy="0"/>
          <a:chOff x="0" y="0"/>
          <a:chExt cx="0" cy="0"/>
        </a:xfrm>
      </p:grpSpPr>
      <p:sp>
        <p:nvSpPr>
          <p:cNvPr id="1477" name="Google Shape;1477;p126"/>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800"/>
              <a:buFont typeface="Garamond"/>
              <a:buNone/>
            </a:pPr>
            <a:r>
              <a:rPr lang="en-US" sz="3800" b="0" i="0" u="none">
                <a:solidFill>
                  <a:srgbClr val="006633"/>
                </a:solidFill>
                <a:latin typeface="Garamond"/>
                <a:ea typeface="Garamond"/>
                <a:cs typeface="Garamond"/>
                <a:sym typeface="Garamond"/>
              </a:rPr>
              <a:t>Conditions for Mutual Exclusion</a:t>
            </a:r>
            <a:endParaRPr/>
          </a:p>
        </p:txBody>
      </p:sp>
      <p:sp>
        <p:nvSpPr>
          <p:cNvPr id="1478" name="Google Shape;1478;p126"/>
          <p:cNvSpPr txBox="1"/>
          <p:nvPr/>
        </p:nvSpPr>
        <p:spPr>
          <a:xfrm>
            <a:off x="533400" y="2819400"/>
            <a:ext cx="8229600" cy="3200400"/>
          </a:xfrm>
          <a:prstGeom prst="rect">
            <a:avLst/>
          </a:prstGeom>
          <a:noFill/>
          <a:ln>
            <a:noFill/>
          </a:ln>
        </p:spPr>
        <p:txBody>
          <a:bodyPr spcFirstLastPara="1" wrap="square" lIns="90000" tIns="46800" rIns="90000" bIns="46800" anchor="t" anchorCtr="0">
            <a:noAutofit/>
          </a:bodyPr>
          <a:lstStyle/>
          <a:p>
            <a:pPr marL="398462" marR="0" lvl="0" indent="-355598" algn="l" rtl="0">
              <a:lnSpc>
                <a:spcPct val="110000"/>
              </a:lnSpc>
              <a:spcBef>
                <a:spcPts val="0"/>
              </a:spcBef>
              <a:spcAft>
                <a:spcPts val="0"/>
              </a:spcAft>
              <a:buClr>
                <a:srgbClr val="FFFFFF"/>
              </a:buClr>
              <a:buSzPts val="2500"/>
              <a:buFont typeface="Verdana"/>
              <a:buNone/>
            </a:pPr>
            <a:endParaRPr sz="2500" b="0" i="0" u="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2500" b="0" i="0" u="none">
              <a:solidFill>
                <a:srgbClr val="000000"/>
              </a:solidFill>
              <a:latin typeface="Verdana"/>
              <a:ea typeface="Verdana"/>
              <a:cs typeface="Verdana"/>
              <a:sym typeface="Verdana"/>
            </a:endParaRPr>
          </a:p>
        </p:txBody>
      </p:sp>
      <p:sp>
        <p:nvSpPr>
          <p:cNvPr id="1479" name="Google Shape;1479;p126"/>
          <p:cNvSpPr txBox="1"/>
          <p:nvPr/>
        </p:nvSpPr>
        <p:spPr>
          <a:xfrm>
            <a:off x="715962" y="890587"/>
            <a:ext cx="7924800" cy="5410200"/>
          </a:xfrm>
          <a:prstGeom prst="rect">
            <a:avLst/>
          </a:prstGeom>
          <a:noFill/>
          <a:ln>
            <a:noFill/>
          </a:ln>
        </p:spPr>
        <p:txBody>
          <a:bodyPr spcFirstLastPara="1" wrap="square" lIns="90000" tIns="46800" rIns="90000" bIns="46800" anchor="t" anchorCtr="0">
            <a:noAutofit/>
          </a:bodyPr>
          <a:lstStyle/>
          <a:p>
            <a:pPr marL="342900" marR="0" lvl="0" indent="-298450" algn="l" rtl="0">
              <a:lnSpc>
                <a:spcPct val="200000"/>
              </a:lnSpc>
              <a:spcBef>
                <a:spcPts val="0"/>
              </a:spcBef>
              <a:spcAft>
                <a:spcPts val="0"/>
              </a:spcAft>
              <a:buClr>
                <a:srgbClr val="000000"/>
              </a:buClr>
              <a:buSzPts val="2000"/>
              <a:buFont typeface="Verdana"/>
              <a:buNone/>
            </a:pPr>
            <a:r>
              <a:rPr lang="en-US" sz="2000" b="1" i="0" u="none">
                <a:solidFill>
                  <a:srgbClr val="000000"/>
                </a:solidFill>
                <a:latin typeface="Verdana"/>
                <a:ea typeface="Verdana"/>
                <a:cs typeface="Verdana"/>
                <a:sym typeface="Verdana"/>
              </a:rPr>
              <a:t>Necessary conditions to provide mutual exclusion</a:t>
            </a:r>
            <a:endParaRPr/>
          </a:p>
          <a:p>
            <a:pPr marL="342900" marR="0" lvl="0" indent="-298450" algn="l" rtl="0">
              <a:lnSpc>
                <a:spcPct val="11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No two processes simultaneously in critical region</a:t>
            </a:r>
            <a:endParaRPr/>
          </a:p>
          <a:p>
            <a:pPr marL="342900" marR="0" lvl="0" indent="-298450" algn="l" rtl="0">
              <a:lnSpc>
                <a:spcPct val="11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No assumptions made about speeds or numbers of CPUs</a:t>
            </a:r>
            <a:endParaRPr/>
          </a:p>
          <a:p>
            <a:pPr marL="342900" marR="0" lvl="0" indent="-298450" algn="l" rtl="0">
              <a:lnSpc>
                <a:spcPct val="11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No process running outside its critical region may block another process</a:t>
            </a:r>
            <a:endParaRPr/>
          </a:p>
          <a:p>
            <a:pPr marL="342900" marR="0" lvl="0" indent="-298450" algn="l" rtl="0">
              <a:lnSpc>
                <a:spcPct val="11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No process must wait forever to enter its critical region</a:t>
            </a:r>
            <a:endParaRPr/>
          </a:p>
          <a:p>
            <a:pPr marL="342900" marR="0" lvl="0" indent="-298450" algn="l" rtl="0">
              <a:lnSpc>
                <a:spcPct val="11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A process remains inside its critical section for a finite time only</a:t>
            </a:r>
            <a:endParaRPr/>
          </a:p>
          <a:p>
            <a:pPr marL="342900" marR="0" lvl="0" indent="-298450" algn="l" rtl="0">
              <a:lnSpc>
                <a:spcPct val="11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No deadlock or starvation</a:t>
            </a:r>
            <a:endParaRPr/>
          </a:p>
          <a:p>
            <a:pPr marL="342900" marR="0" lvl="0" indent="-298450" algn="l" rtl="0">
              <a:lnSpc>
                <a:spcPct val="110000"/>
              </a:lnSpc>
              <a:spcBef>
                <a:spcPts val="0"/>
              </a:spcBef>
              <a:spcAft>
                <a:spcPts val="0"/>
              </a:spcAft>
              <a:buClr>
                <a:srgbClr val="FFFFFF"/>
              </a:buClr>
              <a:buSzPts val="2000"/>
              <a:buFont typeface="Verdana"/>
              <a:buNone/>
            </a:pPr>
            <a:endParaRPr sz="2000" b="0" i="0" u="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2000" b="0" i="0" u="none">
              <a:solidFill>
                <a:srgbClr val="000000"/>
              </a:solidFill>
              <a:latin typeface="Verdana"/>
              <a:ea typeface="Verdana"/>
              <a:cs typeface="Verdana"/>
              <a:sym typeface="Verdana"/>
            </a:endParaRPr>
          </a:p>
        </p:txBody>
      </p:sp>
      <p:pic>
        <p:nvPicPr>
          <p:cNvPr id="1480" name="Google Shape;1480;p126"/>
          <p:cNvPicPr preferRelativeResize="0"/>
          <p:nvPr/>
        </p:nvPicPr>
        <p:blipFill rotWithShape="1">
          <a:blip r:embed="rId3">
            <a:alphaModFix/>
          </a:blip>
          <a:srcRect/>
          <a:stretch/>
        </p:blipFill>
        <p:spPr>
          <a:xfrm>
            <a:off x="6705600" y="5029200"/>
            <a:ext cx="1968500" cy="1531937"/>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88"/>
        <p:cNvGrpSpPr/>
        <p:nvPr/>
      </p:nvGrpSpPr>
      <p:grpSpPr>
        <a:xfrm>
          <a:off x="0" y="0"/>
          <a:ext cx="0" cy="0"/>
          <a:chOff x="0" y="0"/>
          <a:chExt cx="0" cy="0"/>
        </a:xfrm>
      </p:grpSpPr>
      <p:sp>
        <p:nvSpPr>
          <p:cNvPr id="1489" name="Google Shape;1489;p127"/>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800"/>
              <a:buFont typeface="Garamond"/>
              <a:buNone/>
            </a:pPr>
            <a:r>
              <a:rPr lang="en-US" sz="3800" b="0" i="0" u="none">
                <a:solidFill>
                  <a:srgbClr val="006633"/>
                </a:solidFill>
                <a:latin typeface="Garamond"/>
                <a:ea typeface="Garamond"/>
                <a:cs typeface="Garamond"/>
                <a:sym typeface="Garamond"/>
              </a:rPr>
              <a:t>How to achieve mutual exclusion</a:t>
            </a:r>
            <a:endParaRPr/>
          </a:p>
        </p:txBody>
      </p:sp>
      <p:pic>
        <p:nvPicPr>
          <p:cNvPr id="1490" name="Google Shape;1490;p127"/>
          <p:cNvPicPr preferRelativeResize="0"/>
          <p:nvPr/>
        </p:nvPicPr>
        <p:blipFill rotWithShape="1">
          <a:blip r:embed="rId3">
            <a:alphaModFix/>
          </a:blip>
          <a:srcRect/>
          <a:stretch/>
        </p:blipFill>
        <p:spPr>
          <a:xfrm>
            <a:off x="457200" y="1371600"/>
            <a:ext cx="8305800" cy="48768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499"/>
        <p:cNvGrpSpPr/>
        <p:nvPr/>
      </p:nvGrpSpPr>
      <p:grpSpPr>
        <a:xfrm>
          <a:off x="0" y="0"/>
          <a:ext cx="0" cy="0"/>
          <a:chOff x="0" y="0"/>
          <a:chExt cx="0" cy="0"/>
        </a:xfrm>
      </p:grpSpPr>
      <p:sp>
        <p:nvSpPr>
          <p:cNvPr id="1500" name="Google Shape;1500;p128"/>
          <p:cNvSpPr txBox="1"/>
          <p:nvPr/>
        </p:nvSpPr>
        <p:spPr>
          <a:xfrm>
            <a:off x="487362" y="336550"/>
            <a:ext cx="8228012" cy="80645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800"/>
              <a:buFont typeface="Verdana"/>
              <a:buNone/>
            </a:pPr>
            <a:r>
              <a:rPr lang="en-US" sz="2800" b="0" i="0" u="none">
                <a:solidFill>
                  <a:srgbClr val="006633"/>
                </a:solidFill>
                <a:latin typeface="Verdana"/>
                <a:ea typeface="Verdana"/>
                <a:cs typeface="Verdana"/>
                <a:sym typeface="Verdana"/>
              </a:rPr>
              <a:t>CONTENTS</a:t>
            </a:r>
            <a:endParaRPr/>
          </a:p>
        </p:txBody>
      </p:sp>
      <p:sp>
        <p:nvSpPr>
          <p:cNvPr id="1501" name="Google Shape;1501;p128"/>
          <p:cNvSpPr txBox="1"/>
          <p:nvPr/>
        </p:nvSpPr>
        <p:spPr>
          <a:xfrm>
            <a:off x="533400" y="1143000"/>
            <a:ext cx="8228012" cy="5341937"/>
          </a:xfrm>
          <a:prstGeom prst="rect">
            <a:avLst/>
          </a:prstGeom>
          <a:noFill/>
          <a:ln>
            <a:noFill/>
          </a:ln>
        </p:spPr>
        <p:txBody>
          <a:bodyPr spcFirstLastPara="1" wrap="square" lIns="90000" tIns="46800" rIns="90000" bIns="46800" anchor="t" anchorCtr="0">
            <a:noAutofit/>
          </a:bodyPr>
          <a:lstStyle/>
          <a:p>
            <a:pPr marL="295275" marR="0" lvl="0" indent="-295275" algn="l" rtl="0">
              <a:lnSpc>
                <a:spcPct val="100000"/>
              </a:lnSpc>
              <a:spcBef>
                <a:spcPts val="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Process Concept, Process States, Process Description</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Processes and Threads</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Symmetric Multiprocessing, Microkernel</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Concurrency: Principles of Concurrency</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Mutual Exclusion: S/W approaches, H/W Support</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Programming Language construct: Semaphores, Monitors</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Classical Problems of Synchronization: Readers-Writers problem, Producer Consumer problem, Dining Philosopher problem.</a:t>
            </a:r>
            <a:endParaRPr/>
          </a:p>
          <a:p>
            <a:pPr marL="0" marR="0" lvl="0" indent="0" algn="l" rtl="0">
              <a:lnSpc>
                <a:spcPct val="100000"/>
              </a:lnSpc>
              <a:spcBef>
                <a:spcPts val="0"/>
              </a:spcBef>
              <a:spcAft>
                <a:spcPts val="0"/>
              </a:spcAft>
              <a:buNone/>
            </a:pPr>
            <a:endParaRPr sz="2400" b="0" i="0" u="none">
              <a:solidFill>
                <a:srgbClr val="000000"/>
              </a:solidFill>
              <a:latin typeface="Verdana"/>
              <a:ea typeface="Verdana"/>
              <a:cs typeface="Verdana"/>
              <a:sym typeface="Verdana"/>
            </a:endParaRPr>
          </a:p>
        </p:txBody>
      </p:sp>
      <p:sp>
        <p:nvSpPr>
          <p:cNvPr id="1502" name="Google Shape;1502;p128"/>
          <p:cNvSpPr/>
          <p:nvPr/>
        </p:nvSpPr>
        <p:spPr>
          <a:xfrm rot="10800000" flipH="1">
            <a:off x="228600" y="3233737"/>
            <a:ext cx="735012" cy="420687"/>
          </a:xfrm>
          <a:prstGeom prst="rightArrow">
            <a:avLst>
              <a:gd name="adj1" fmla="val 9109"/>
              <a:gd name="adj2" fmla="val 10800"/>
            </a:avLst>
          </a:prstGeom>
          <a:solidFill>
            <a:srgbClr val="CC9900"/>
          </a:solidFill>
          <a:ln w="25550" cap="sq" cmpd="sng">
            <a:solidFill>
              <a:srgbClr val="956F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511"/>
        <p:cNvGrpSpPr/>
        <p:nvPr/>
      </p:nvGrpSpPr>
      <p:grpSpPr>
        <a:xfrm>
          <a:off x="0" y="0"/>
          <a:ext cx="0" cy="0"/>
          <a:chOff x="0" y="0"/>
          <a:chExt cx="0" cy="0"/>
        </a:xfrm>
      </p:grpSpPr>
      <p:sp>
        <p:nvSpPr>
          <p:cNvPr id="1512" name="Google Shape;1512;p129"/>
          <p:cNvSpPr txBox="1"/>
          <p:nvPr/>
        </p:nvSpPr>
        <p:spPr>
          <a:xfrm>
            <a:off x="457200" y="277812"/>
            <a:ext cx="8229600" cy="6397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Disabling Interrupts</a:t>
            </a:r>
            <a:endParaRPr/>
          </a:p>
        </p:txBody>
      </p:sp>
      <p:sp>
        <p:nvSpPr>
          <p:cNvPr id="1513" name="Google Shape;1513;p129"/>
          <p:cNvSpPr txBox="1"/>
          <p:nvPr/>
        </p:nvSpPr>
        <p:spPr>
          <a:xfrm>
            <a:off x="304800" y="1219200"/>
            <a:ext cx="8229600" cy="5029200"/>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S/w approach(Dekkers’s and Peterson’s lgorithm) : high processing overhead &amp; risk of logical errors</a:t>
            </a:r>
            <a:endParaRPr/>
          </a:p>
          <a:p>
            <a:pPr marL="298450" marR="0" lvl="0" indent="-298450" algn="l" rtl="0">
              <a:lnSpc>
                <a:spcPct val="100000"/>
              </a:lnSpc>
              <a:spcBef>
                <a:spcPts val="7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Uniprocessors allow interleaving not overlapped execution</a:t>
            </a:r>
            <a:endParaRPr/>
          </a:p>
          <a:p>
            <a:pPr marL="298450" marR="0" lvl="0" indent="-298450" algn="l" rtl="0">
              <a:lnSpc>
                <a:spcPct val="100000"/>
              </a:lnSpc>
              <a:spcBef>
                <a:spcPts val="700"/>
              </a:spcBef>
              <a:spcAft>
                <a:spcPts val="0"/>
              </a:spcAft>
              <a:buClr>
                <a:srgbClr val="CC9900"/>
              </a:buClr>
              <a:buSzPts val="2400"/>
              <a:buFont typeface="Noto Sans Symbols"/>
              <a:buChar char="■"/>
            </a:pPr>
            <a:r>
              <a:rPr lang="en-US" sz="2400" b="0" i="0" u="none">
                <a:solidFill>
                  <a:srgbClr val="000000"/>
                </a:solidFill>
                <a:latin typeface="Calibri"/>
                <a:ea typeface="Calibri"/>
                <a:cs typeface="Calibri"/>
                <a:sym typeface="Calibri"/>
              </a:rPr>
              <a:t>To guarantee mutual exclusion, it is sufficient to prevent a process from being interrupted.</a:t>
            </a:r>
            <a:endParaRPr/>
          </a:p>
          <a:p>
            <a:pPr marL="298450" marR="0" lvl="0" indent="-298450" algn="l" rtl="0">
              <a:lnSpc>
                <a:spcPct val="100000"/>
              </a:lnSpc>
              <a:spcBef>
                <a:spcPts val="7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Interrupt Disabling</a:t>
            </a:r>
            <a:endParaRPr/>
          </a:p>
          <a:p>
            <a:pPr marL="625475" marR="0" lvl="1" indent="-325437" algn="l" rtl="0">
              <a:lnSpc>
                <a:spcPct val="100000"/>
              </a:lnSpc>
              <a:spcBef>
                <a:spcPts val="600"/>
              </a:spcBef>
              <a:spcAft>
                <a:spcPts val="0"/>
              </a:spcAft>
              <a:buClr>
                <a:srgbClr val="3B812F"/>
              </a:buClr>
              <a:buSzPts val="2400"/>
              <a:buFont typeface="Noto Sans Symbols"/>
              <a:buChar char="❑"/>
            </a:pPr>
            <a:r>
              <a:rPr lang="en-US" sz="2400" b="0" i="0" u="none" strike="noStrike" cap="none">
                <a:solidFill>
                  <a:srgbClr val="000000"/>
                </a:solidFill>
                <a:latin typeface="Arial"/>
                <a:ea typeface="Arial"/>
                <a:cs typeface="Arial"/>
                <a:sym typeface="Arial"/>
              </a:rPr>
              <a:t>A process runs until it invokes an operating system service or until it is interrupted</a:t>
            </a:r>
            <a:endParaRPr/>
          </a:p>
          <a:p>
            <a:pPr marL="625475" marR="0" lvl="1" indent="-325437" algn="l" rtl="0">
              <a:lnSpc>
                <a:spcPct val="100000"/>
              </a:lnSpc>
              <a:spcBef>
                <a:spcPts val="600"/>
              </a:spcBef>
              <a:spcAft>
                <a:spcPts val="0"/>
              </a:spcAft>
              <a:buClr>
                <a:srgbClr val="3B812F"/>
              </a:buClr>
              <a:buSzPts val="2400"/>
              <a:buFont typeface="Noto Sans Symbols"/>
              <a:buChar char="❑"/>
            </a:pPr>
            <a:r>
              <a:rPr lang="en-US" sz="2400" b="0" i="0" u="none" strike="noStrike" cap="none">
                <a:solidFill>
                  <a:srgbClr val="000000"/>
                </a:solidFill>
                <a:latin typeface="Arial"/>
                <a:ea typeface="Arial"/>
                <a:cs typeface="Arial"/>
                <a:sym typeface="Arial"/>
              </a:rPr>
              <a:t>Disabling interrupts guarantees mutual exclusion</a:t>
            </a:r>
            <a:endParaRPr/>
          </a:p>
          <a:p>
            <a:pPr marL="625475" marR="0" lvl="1" indent="-325437" algn="l" rtl="0">
              <a:lnSpc>
                <a:spcPct val="100000"/>
              </a:lnSpc>
              <a:spcBef>
                <a:spcPts val="600"/>
              </a:spcBef>
              <a:spcAft>
                <a:spcPts val="0"/>
              </a:spcAft>
              <a:buClr>
                <a:srgbClr val="3B812F"/>
              </a:buClr>
              <a:buSzPts val="2400"/>
              <a:buFont typeface="Noto Sans Symbols"/>
              <a:buChar char="❑"/>
            </a:pPr>
            <a:r>
              <a:rPr lang="en-US" sz="2400" b="0" i="0" u="none" strike="noStrike" cap="none">
                <a:solidFill>
                  <a:srgbClr val="000000"/>
                </a:solidFill>
                <a:latin typeface="Arial"/>
                <a:ea typeface="Arial"/>
                <a:cs typeface="Arial"/>
                <a:sym typeface="Arial"/>
              </a:rPr>
              <a:t>Critical section can not be interrupted</a:t>
            </a:r>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522"/>
        <p:cNvGrpSpPr/>
        <p:nvPr/>
      </p:nvGrpSpPr>
      <p:grpSpPr>
        <a:xfrm>
          <a:off x="0" y="0"/>
          <a:ext cx="0" cy="0"/>
          <a:chOff x="0" y="0"/>
          <a:chExt cx="0" cy="0"/>
        </a:xfrm>
      </p:grpSpPr>
      <p:sp>
        <p:nvSpPr>
          <p:cNvPr id="1523" name="Google Shape;1523;p130"/>
          <p:cNvSpPr txBox="1"/>
          <p:nvPr/>
        </p:nvSpPr>
        <p:spPr>
          <a:xfrm>
            <a:off x="457200" y="277812"/>
            <a:ext cx="8229600" cy="6397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Pseudo-Code</a:t>
            </a:r>
            <a:endParaRPr/>
          </a:p>
        </p:txBody>
      </p:sp>
      <p:sp>
        <p:nvSpPr>
          <p:cNvPr id="1524" name="Google Shape;1524;p130"/>
          <p:cNvSpPr txBox="1"/>
          <p:nvPr/>
        </p:nvSpPr>
        <p:spPr>
          <a:xfrm>
            <a:off x="609600" y="914400"/>
            <a:ext cx="8229600" cy="5292725"/>
          </a:xfrm>
          <a:prstGeom prst="rect">
            <a:avLst/>
          </a:prstGeom>
          <a:noFill/>
          <a:ln>
            <a:noFill/>
          </a:ln>
        </p:spPr>
        <p:txBody>
          <a:bodyPr spcFirstLastPara="1" wrap="square" lIns="90000" tIns="46800" rIns="90000" bIns="46800" anchor="t" anchorCtr="0">
            <a:noAutofit/>
          </a:bodyPr>
          <a:lstStyle/>
          <a:p>
            <a:pPr marL="342900" marR="0" lvl="0" indent="-298450" algn="l" rtl="0">
              <a:lnSpc>
                <a:spcPct val="100000"/>
              </a:lnSpc>
              <a:spcBef>
                <a:spcPts val="0"/>
              </a:spcBef>
              <a:spcAft>
                <a:spcPts val="0"/>
              </a:spcAft>
              <a:buClr>
                <a:srgbClr val="000000"/>
              </a:buClr>
              <a:buSzPts val="3000"/>
              <a:buFont typeface="Courier New"/>
              <a:buNone/>
            </a:pPr>
            <a:r>
              <a:rPr lang="en-US" sz="3000" b="0" i="0" u="none">
                <a:solidFill>
                  <a:srgbClr val="000000"/>
                </a:solidFill>
                <a:latin typeface="Courier New"/>
                <a:ea typeface="Courier New"/>
                <a:cs typeface="Courier New"/>
                <a:sym typeface="Courier New"/>
              </a:rPr>
              <a:t>while (true) {</a:t>
            </a:r>
            <a:endParaRPr/>
          </a:p>
          <a:p>
            <a:pPr marL="669925" marR="0" lvl="1" indent="-280987" algn="l" rtl="0">
              <a:lnSpc>
                <a:spcPct val="100000"/>
              </a:lnSpc>
              <a:spcBef>
                <a:spcPts val="600"/>
              </a:spcBef>
              <a:spcAft>
                <a:spcPts val="0"/>
              </a:spcAft>
              <a:buClr>
                <a:srgbClr val="000000"/>
              </a:buClr>
              <a:buSzPts val="2600"/>
              <a:buFont typeface="Courier New"/>
              <a:buNone/>
            </a:pPr>
            <a:r>
              <a:rPr lang="en-US" sz="2600" b="0" i="0" u="none" strike="noStrike" cap="none">
                <a:solidFill>
                  <a:srgbClr val="000000"/>
                </a:solidFill>
                <a:latin typeface="Courier New"/>
                <a:ea typeface="Courier New"/>
                <a:cs typeface="Courier New"/>
                <a:sym typeface="Courier New"/>
              </a:rPr>
              <a:t>/* disable interrupts */;</a:t>
            </a:r>
            <a:endParaRPr/>
          </a:p>
          <a:p>
            <a:pPr marL="669925" marR="0" lvl="1" indent="-280987" algn="l" rtl="0">
              <a:lnSpc>
                <a:spcPct val="100000"/>
              </a:lnSpc>
              <a:spcBef>
                <a:spcPts val="600"/>
              </a:spcBef>
              <a:spcAft>
                <a:spcPts val="0"/>
              </a:spcAft>
              <a:buClr>
                <a:srgbClr val="000000"/>
              </a:buClr>
              <a:buSzPts val="2600"/>
              <a:buFont typeface="Courier New"/>
              <a:buNone/>
            </a:pPr>
            <a:r>
              <a:rPr lang="en-US" sz="2600" b="0" i="0" u="none" strike="noStrike" cap="none">
                <a:solidFill>
                  <a:srgbClr val="000000"/>
                </a:solidFill>
                <a:latin typeface="Courier New"/>
                <a:ea typeface="Courier New"/>
                <a:cs typeface="Courier New"/>
                <a:sym typeface="Courier New"/>
              </a:rPr>
              <a:t>/* critical section */;</a:t>
            </a:r>
            <a:endParaRPr/>
          </a:p>
          <a:p>
            <a:pPr marL="669925" marR="0" lvl="1" indent="-280987" algn="l" rtl="0">
              <a:lnSpc>
                <a:spcPct val="100000"/>
              </a:lnSpc>
              <a:spcBef>
                <a:spcPts val="600"/>
              </a:spcBef>
              <a:spcAft>
                <a:spcPts val="0"/>
              </a:spcAft>
              <a:buClr>
                <a:srgbClr val="000000"/>
              </a:buClr>
              <a:buSzPts val="2600"/>
              <a:buFont typeface="Courier New"/>
              <a:buNone/>
            </a:pPr>
            <a:r>
              <a:rPr lang="en-US" sz="2600" b="0" i="0" u="none" strike="noStrike" cap="none">
                <a:solidFill>
                  <a:srgbClr val="000000"/>
                </a:solidFill>
                <a:latin typeface="Courier New"/>
                <a:ea typeface="Courier New"/>
                <a:cs typeface="Courier New"/>
                <a:sym typeface="Courier New"/>
              </a:rPr>
              <a:t>/* enable interrupts */;</a:t>
            </a:r>
            <a:endParaRPr/>
          </a:p>
          <a:p>
            <a:pPr marL="669925" marR="0" lvl="1" indent="-280987" algn="l" rtl="0">
              <a:lnSpc>
                <a:spcPct val="100000"/>
              </a:lnSpc>
              <a:spcBef>
                <a:spcPts val="600"/>
              </a:spcBef>
              <a:spcAft>
                <a:spcPts val="0"/>
              </a:spcAft>
              <a:buClr>
                <a:srgbClr val="000000"/>
              </a:buClr>
              <a:buSzPts val="2600"/>
              <a:buFont typeface="Courier New"/>
              <a:buNone/>
            </a:pPr>
            <a:r>
              <a:rPr lang="en-US" sz="2600" b="0" i="0" u="none" strike="noStrike" cap="none">
                <a:solidFill>
                  <a:srgbClr val="000000"/>
                </a:solidFill>
                <a:latin typeface="Courier New"/>
                <a:ea typeface="Courier New"/>
                <a:cs typeface="Courier New"/>
                <a:sym typeface="Courier New"/>
              </a:rPr>
              <a:t>/* remainder */;</a:t>
            </a:r>
            <a:endParaRPr/>
          </a:p>
          <a:p>
            <a:pPr marL="669925" marR="0" lvl="1" indent="-280987" algn="l" rtl="0">
              <a:lnSpc>
                <a:spcPct val="100000"/>
              </a:lnSpc>
              <a:spcBef>
                <a:spcPts val="600"/>
              </a:spcBef>
              <a:spcAft>
                <a:spcPts val="0"/>
              </a:spcAft>
              <a:buClr>
                <a:srgbClr val="000000"/>
              </a:buClr>
              <a:buSzPts val="2600"/>
              <a:buFont typeface="Courier New"/>
              <a:buNone/>
            </a:pPr>
            <a:r>
              <a:rPr lang="en-US" sz="2600" b="0" i="0" u="none" strike="noStrike" cap="none">
                <a:solidFill>
                  <a:srgbClr val="000000"/>
                </a:solidFill>
                <a:latin typeface="Courier New"/>
                <a:ea typeface="Courier New"/>
                <a:cs typeface="Courier New"/>
                <a:sym typeface="Courier New"/>
              </a:rPr>
              <a:t>}</a:t>
            </a:r>
            <a:endParaRPr/>
          </a:p>
          <a:p>
            <a:pPr marL="342900" marR="0" lvl="0" indent="-298450" algn="just"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Calibri"/>
                <a:ea typeface="Calibri"/>
                <a:cs typeface="Calibri"/>
                <a:sym typeface="Calibri"/>
              </a:rPr>
              <a:t>The price of this approach, however, is high. </a:t>
            </a:r>
            <a:endParaRPr/>
          </a:p>
          <a:p>
            <a:pPr marL="342900" marR="0" lvl="0" indent="-298450" algn="just"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Calibri"/>
                <a:ea typeface="Calibri"/>
                <a:cs typeface="Calibri"/>
                <a:sym typeface="Calibri"/>
              </a:rPr>
              <a:t>The efficiency of execution could be degraded because the processor is limited in its ability to interleave processes.</a:t>
            </a:r>
            <a:endParaRPr/>
          </a:p>
          <a:p>
            <a:pPr marL="342900" marR="0" lvl="0" indent="-298450" algn="l" rtl="0">
              <a:lnSpc>
                <a:spcPct val="100000"/>
              </a:lnSpc>
              <a:spcBef>
                <a:spcPts val="400"/>
              </a:spcBef>
              <a:spcAft>
                <a:spcPts val="0"/>
              </a:spcAft>
              <a:buClr>
                <a:srgbClr val="FFFFFF"/>
              </a:buClr>
              <a:buSzPts val="2400"/>
              <a:buFont typeface="Verdana"/>
              <a:buNone/>
            </a:pPr>
            <a:endParaRPr sz="2400" b="0" i="0" u="none">
              <a:solidFill>
                <a:srgbClr val="000000"/>
              </a:solidFill>
              <a:latin typeface="Calibri"/>
              <a:ea typeface="Calibri"/>
              <a:cs typeface="Calibri"/>
              <a:sym typeface="Calibri"/>
            </a:endParaRPr>
          </a:p>
          <a:p>
            <a:pPr marL="342900" marR="0" lvl="0" indent="-298450" algn="l" rtl="0">
              <a:lnSpc>
                <a:spcPct val="100000"/>
              </a:lnSpc>
              <a:spcBef>
                <a:spcPts val="400"/>
              </a:spcBef>
              <a:spcAft>
                <a:spcPts val="0"/>
              </a:spcAft>
              <a:buClr>
                <a:srgbClr val="FFFFFF"/>
              </a:buClr>
              <a:buSzPts val="2400"/>
              <a:buFont typeface="Verdana"/>
              <a:buNone/>
            </a:pPr>
            <a:endParaRPr sz="2400" b="0" i="0" u="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a:solidFill>
                <a:srgbClr val="000000"/>
              </a:solidFill>
              <a:latin typeface="Calibri"/>
              <a:ea typeface="Calibri"/>
              <a:cs typeface="Calibri"/>
              <a:sym typeface="Calibri"/>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530"/>
        <p:cNvGrpSpPr/>
        <p:nvPr/>
      </p:nvGrpSpPr>
      <p:grpSpPr>
        <a:xfrm>
          <a:off x="0" y="0"/>
          <a:ext cx="0" cy="0"/>
          <a:chOff x="0" y="0"/>
          <a:chExt cx="0" cy="0"/>
        </a:xfrm>
      </p:grpSpPr>
      <p:sp>
        <p:nvSpPr>
          <p:cNvPr id="1531" name="Google Shape;1531;p131"/>
          <p:cNvSpPr txBox="1"/>
          <p:nvPr/>
        </p:nvSpPr>
        <p:spPr>
          <a:xfrm>
            <a:off x="228600" y="1676400"/>
            <a:ext cx="8458200" cy="4538662"/>
          </a:xfrm>
          <a:prstGeom prst="rect">
            <a:avLst/>
          </a:prstGeom>
          <a:noFill/>
          <a:ln>
            <a:noFill/>
          </a:ln>
        </p:spPr>
        <p:txBody>
          <a:bodyPr spcFirstLastPara="1" wrap="square" lIns="90000" tIns="45000" rIns="90000" bIns="45000" anchor="t" anchorCtr="0">
            <a:noAutofit/>
          </a:bodyPr>
          <a:lstStyle/>
          <a:p>
            <a:pPr marL="738187" marR="0" lvl="1" indent="-280987" algn="just" rtl="0">
              <a:lnSpc>
                <a:spcPct val="100000"/>
              </a:lnSpc>
              <a:spcBef>
                <a:spcPts val="0"/>
              </a:spcBef>
              <a:spcAft>
                <a:spcPts val="0"/>
              </a:spcAft>
              <a:buClr>
                <a:srgbClr val="000000"/>
              </a:buClr>
              <a:buSzPts val="3200"/>
              <a:buFont typeface="Noto Sans Symbols"/>
              <a:buChar char="▪"/>
            </a:pPr>
            <a:r>
              <a:rPr lang="en-US" sz="3200" b="1" i="0" u="none" strike="noStrike" cap="none">
                <a:solidFill>
                  <a:srgbClr val="3C561B"/>
                </a:solidFill>
                <a:latin typeface="Lustria"/>
                <a:ea typeface="Lustria"/>
                <a:cs typeface="Lustria"/>
                <a:sym typeface="Lustria"/>
              </a:rPr>
              <a:t>Disadvantages:</a:t>
            </a:r>
            <a:endParaRPr/>
          </a:p>
          <a:p>
            <a:pPr marL="0" marR="0" lvl="0" indent="0" algn="just" rtl="0">
              <a:lnSpc>
                <a:spcPct val="100000"/>
              </a:lnSpc>
              <a:spcBef>
                <a:spcPts val="0"/>
              </a:spcBef>
              <a:spcAft>
                <a:spcPts val="0"/>
              </a:spcAft>
              <a:buClr>
                <a:srgbClr val="FFFFFF"/>
              </a:buClr>
              <a:buSzPts val="2400"/>
              <a:buFont typeface="Verdana"/>
              <a:buNone/>
            </a:pPr>
            <a:endParaRPr sz="2400" b="0" i="0" u="none">
              <a:solidFill>
                <a:srgbClr val="FFFFFF"/>
              </a:solidFill>
              <a:latin typeface="Verdana"/>
              <a:ea typeface="Verdana"/>
              <a:cs typeface="Verdana"/>
              <a:sym typeface="Verdana"/>
            </a:endParaRPr>
          </a:p>
          <a:p>
            <a:pPr marL="738187" marR="0" lvl="1" indent="-280987" algn="just" rtl="0">
              <a:lnSpc>
                <a:spcPct val="10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Arial"/>
                <a:ea typeface="Arial"/>
                <a:cs typeface="Arial"/>
                <a:sym typeface="Arial"/>
              </a:rPr>
              <a:t> </a:t>
            </a:r>
            <a:r>
              <a:rPr lang="en-US" sz="2400" b="0" i="0" u="none" strike="noStrike" cap="none">
                <a:solidFill>
                  <a:srgbClr val="000000"/>
                </a:solidFill>
                <a:latin typeface="Lustria"/>
                <a:ea typeface="Lustria"/>
                <a:cs typeface="Lustria"/>
                <a:sym typeface="Lustria"/>
              </a:rPr>
              <a:t>the efficiency of execution could be  noticeably degraded</a:t>
            </a:r>
            <a:endParaRPr/>
          </a:p>
          <a:p>
            <a:pPr marL="0" marR="0" lvl="0" indent="0" algn="just" rtl="0">
              <a:lnSpc>
                <a:spcPct val="100000"/>
              </a:lnSpc>
              <a:spcBef>
                <a:spcPts val="0"/>
              </a:spcBef>
              <a:spcAft>
                <a:spcPts val="0"/>
              </a:spcAft>
              <a:buClr>
                <a:srgbClr val="FFFFFF"/>
              </a:buClr>
              <a:buSzPts val="2400"/>
              <a:buFont typeface="Verdana"/>
              <a:buNone/>
            </a:pPr>
            <a:endParaRPr sz="2400" b="0" i="0" u="none">
              <a:solidFill>
                <a:srgbClr val="FFFFFF"/>
              </a:solidFill>
              <a:latin typeface="Verdana"/>
              <a:ea typeface="Verdana"/>
              <a:cs typeface="Verdana"/>
              <a:sym typeface="Verdana"/>
            </a:endParaRPr>
          </a:p>
          <a:p>
            <a:pPr marL="738187" marR="0" lvl="1" indent="-280987" algn="just" rtl="0">
              <a:lnSpc>
                <a:spcPct val="10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Lustria"/>
                <a:ea typeface="Lustria"/>
                <a:cs typeface="Lustria"/>
                <a:sym typeface="Lustria"/>
              </a:rPr>
              <a:t> this approach will not    work in a   multiprocessor </a:t>
            </a:r>
            <a:endParaRPr/>
          </a:p>
          <a:p>
            <a:pPr marL="0" marR="0" lvl="0" indent="0" algn="just" rtl="0">
              <a:lnSpc>
                <a:spcPct val="100000"/>
              </a:lnSpc>
              <a:spcBef>
                <a:spcPts val="0"/>
              </a:spcBef>
              <a:spcAft>
                <a:spcPts val="0"/>
              </a:spcAft>
              <a:buClr>
                <a:srgbClr val="000000"/>
              </a:buClr>
              <a:buSzPts val="2400"/>
              <a:buFont typeface="Lustria"/>
              <a:buNone/>
            </a:pPr>
            <a:r>
              <a:rPr lang="en-US" sz="2400" b="0" i="0" u="none">
                <a:solidFill>
                  <a:srgbClr val="000000"/>
                </a:solidFill>
                <a:latin typeface="Lustria"/>
                <a:ea typeface="Lustria"/>
                <a:cs typeface="Lustria"/>
                <a:sym typeface="Lustria"/>
              </a:rPr>
              <a:t>   architecture</a:t>
            </a:r>
            <a:endParaRPr/>
          </a:p>
          <a:p>
            <a:pPr marL="0" marR="0" lvl="0" indent="0" algn="l" rtl="0">
              <a:lnSpc>
                <a:spcPct val="100000"/>
              </a:lnSpc>
              <a:spcBef>
                <a:spcPts val="0"/>
              </a:spcBef>
              <a:spcAft>
                <a:spcPts val="0"/>
              </a:spcAft>
              <a:buNone/>
            </a:pPr>
            <a:endParaRPr sz="2400" b="0" i="0" u="none">
              <a:solidFill>
                <a:srgbClr val="000000"/>
              </a:solidFill>
              <a:latin typeface="Lustria"/>
              <a:ea typeface="Lustria"/>
              <a:cs typeface="Lustria"/>
              <a:sym typeface="Lustria"/>
            </a:endParaRPr>
          </a:p>
        </p:txBody>
      </p:sp>
      <p:sp>
        <p:nvSpPr>
          <p:cNvPr id="1532" name="Google Shape;1532;p131"/>
          <p:cNvSpPr txBox="1"/>
          <p:nvPr/>
        </p:nvSpPr>
        <p:spPr>
          <a:xfrm>
            <a:off x="457200" y="277812"/>
            <a:ext cx="8229600" cy="6397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Disabling Interrupts</a:t>
            </a:r>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541"/>
        <p:cNvGrpSpPr/>
        <p:nvPr/>
      </p:nvGrpSpPr>
      <p:grpSpPr>
        <a:xfrm>
          <a:off x="0" y="0"/>
          <a:ext cx="0" cy="0"/>
          <a:chOff x="0" y="0"/>
          <a:chExt cx="0" cy="0"/>
        </a:xfrm>
      </p:grpSpPr>
      <p:sp>
        <p:nvSpPr>
          <p:cNvPr id="1542" name="Google Shape;1542;p132"/>
          <p:cNvSpPr txBox="1"/>
          <p:nvPr/>
        </p:nvSpPr>
        <p:spPr>
          <a:xfrm>
            <a:off x="457200" y="277812"/>
            <a:ext cx="8229600" cy="6397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Special Machine Instructions</a:t>
            </a:r>
            <a:endParaRPr/>
          </a:p>
        </p:txBody>
      </p:sp>
      <p:sp>
        <p:nvSpPr>
          <p:cNvPr id="1543" name="Google Shape;1543;p132"/>
          <p:cNvSpPr txBox="1"/>
          <p:nvPr/>
        </p:nvSpPr>
        <p:spPr>
          <a:xfrm>
            <a:off x="304800" y="1219200"/>
            <a:ext cx="8229600" cy="5029200"/>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In multiprocessor, several processors share access to a common main memory.</a:t>
            </a:r>
            <a:endParaRPr/>
          </a:p>
          <a:p>
            <a:pPr marL="298450" marR="0" lvl="0" indent="-298450" algn="l" rtl="0">
              <a:lnSpc>
                <a:spcPct val="100000"/>
              </a:lnSpc>
              <a:spcBef>
                <a:spcPts val="70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Processes behave independently in a peer relationship</a:t>
            </a:r>
            <a:endParaRPr/>
          </a:p>
          <a:p>
            <a:pPr marL="298450" marR="0" lvl="0" indent="-298450" algn="l" rtl="0">
              <a:lnSpc>
                <a:spcPct val="100000"/>
              </a:lnSpc>
              <a:spcBef>
                <a:spcPts val="70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No interrupt mechanism b/n processors</a:t>
            </a:r>
            <a:endParaRPr/>
          </a:p>
          <a:p>
            <a:pPr marL="298450" marR="0" lvl="0" indent="-298450" algn="l" rtl="0">
              <a:lnSpc>
                <a:spcPct val="100000"/>
              </a:lnSpc>
              <a:spcBef>
                <a:spcPts val="70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M/c instructions are atomic</a:t>
            </a:r>
            <a:endParaRPr/>
          </a:p>
          <a:p>
            <a:pPr marL="298450" marR="0" lvl="0" indent="-298450" algn="l" rtl="0">
              <a:lnSpc>
                <a:spcPct val="100000"/>
              </a:lnSpc>
              <a:spcBef>
                <a:spcPts val="700"/>
              </a:spcBef>
              <a:spcAft>
                <a:spcPts val="0"/>
              </a:spcAft>
              <a:buClr>
                <a:srgbClr val="FFFFFF"/>
              </a:buClr>
              <a:buSzPts val="3000"/>
              <a:buFont typeface="Verdana"/>
              <a:buNone/>
            </a:pPr>
            <a:endParaRPr sz="3000" b="0" i="0" u="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3000" b="0" i="0" u="none">
              <a:solidFill>
                <a:srgbClr val="000000"/>
              </a:solidFill>
              <a:latin typeface="Verdana"/>
              <a:ea typeface="Verdana"/>
              <a:cs typeface="Verdana"/>
              <a:sym typeface="Verdana"/>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549"/>
        <p:cNvGrpSpPr/>
        <p:nvPr/>
      </p:nvGrpSpPr>
      <p:grpSpPr>
        <a:xfrm>
          <a:off x="0" y="0"/>
          <a:ext cx="0" cy="0"/>
          <a:chOff x="0" y="0"/>
          <a:chExt cx="0" cy="0"/>
        </a:xfrm>
      </p:grpSpPr>
      <p:sp>
        <p:nvSpPr>
          <p:cNvPr id="1550" name="Google Shape;1550;p133"/>
          <p:cNvSpPr txBox="1"/>
          <p:nvPr/>
        </p:nvSpPr>
        <p:spPr>
          <a:xfrm>
            <a:off x="487362" y="336550"/>
            <a:ext cx="8191500"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Garamond"/>
              <a:buNone/>
            </a:pPr>
            <a:r>
              <a:rPr lang="en-US" sz="2400" b="0" i="0" u="none">
                <a:solidFill>
                  <a:srgbClr val="006633"/>
                </a:solidFill>
                <a:latin typeface="Garamond"/>
                <a:ea typeface="Garamond"/>
                <a:cs typeface="Garamond"/>
                <a:sym typeface="Garamond"/>
              </a:rPr>
              <a:t>Special Machine Instructions</a:t>
            </a:r>
            <a:br>
              <a:rPr lang="en-US" sz="2400" b="0" i="0" u="none">
                <a:solidFill>
                  <a:srgbClr val="006633"/>
                </a:solidFill>
                <a:latin typeface="Garamond"/>
                <a:ea typeface="Garamond"/>
                <a:cs typeface="Garamond"/>
                <a:sym typeface="Garamond"/>
              </a:rPr>
            </a:br>
            <a:endParaRPr/>
          </a:p>
        </p:txBody>
      </p:sp>
      <p:sp>
        <p:nvSpPr>
          <p:cNvPr id="1551" name="Google Shape;1551;p133"/>
          <p:cNvSpPr txBox="1"/>
          <p:nvPr/>
        </p:nvSpPr>
        <p:spPr>
          <a:xfrm>
            <a:off x="485775" y="844550"/>
            <a:ext cx="8191500" cy="53054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3000"/>
              <a:buFont typeface="Noto Sans Symbols"/>
              <a:buChar char="■"/>
            </a:pPr>
            <a:r>
              <a:rPr lang="en-US" sz="3000" b="0" i="0" u="none">
                <a:solidFill>
                  <a:srgbClr val="000000"/>
                </a:solidFill>
                <a:latin typeface="Arial"/>
                <a:ea typeface="Arial"/>
                <a:cs typeface="Arial"/>
                <a:sym typeface="Arial"/>
              </a:rPr>
              <a:t>At h/w level ,access to memory location excludes any other access to the same location.</a:t>
            </a:r>
            <a:endParaRPr/>
          </a:p>
          <a:p>
            <a:pPr marL="298450" marR="0" lvl="0" indent="-298450" algn="l" rtl="0">
              <a:lnSpc>
                <a:spcPct val="100000"/>
              </a:lnSpc>
              <a:spcBef>
                <a:spcPts val="700"/>
              </a:spcBef>
              <a:spcAft>
                <a:spcPts val="0"/>
              </a:spcAft>
              <a:buClr>
                <a:srgbClr val="CC9900"/>
              </a:buClr>
              <a:buSzPts val="3000"/>
              <a:buFont typeface="Noto Sans Symbols"/>
              <a:buChar char="■"/>
            </a:pPr>
            <a:r>
              <a:rPr lang="en-US" sz="3000" b="0" i="0" u="none">
                <a:solidFill>
                  <a:srgbClr val="000000"/>
                </a:solidFill>
                <a:latin typeface="Arial"/>
                <a:ea typeface="Arial"/>
                <a:cs typeface="Arial"/>
                <a:sym typeface="Arial"/>
              </a:rPr>
              <a:t>With this foundation we have different m/c instructions .</a:t>
            </a:r>
            <a:endParaRPr/>
          </a:p>
          <a:p>
            <a:pPr marL="298450" marR="0" lvl="0" indent="-298450" algn="l" rtl="0">
              <a:lnSpc>
                <a:spcPct val="100000"/>
              </a:lnSpc>
              <a:spcBef>
                <a:spcPts val="700"/>
              </a:spcBef>
              <a:spcAft>
                <a:spcPts val="0"/>
              </a:spcAft>
              <a:buClr>
                <a:srgbClr val="CC9900"/>
              </a:buClr>
              <a:buSzPts val="3000"/>
              <a:buFont typeface="Noto Sans Symbols"/>
              <a:buChar char="■"/>
            </a:pPr>
            <a:r>
              <a:rPr lang="en-US" sz="3000" b="0" i="0" u="none">
                <a:solidFill>
                  <a:srgbClr val="000000"/>
                </a:solidFill>
                <a:latin typeface="Arial"/>
                <a:ea typeface="Arial"/>
                <a:cs typeface="Arial"/>
                <a:sym typeface="Arial"/>
              </a:rPr>
              <a:t>Two types</a:t>
            </a:r>
            <a:endParaRPr/>
          </a:p>
          <a:p>
            <a:pPr marL="298450" marR="0" lvl="0" indent="-298450" algn="l" rtl="0">
              <a:lnSpc>
                <a:spcPct val="100000"/>
              </a:lnSpc>
              <a:spcBef>
                <a:spcPts val="700"/>
              </a:spcBef>
              <a:spcAft>
                <a:spcPts val="0"/>
              </a:spcAft>
              <a:buClr>
                <a:srgbClr val="000000"/>
              </a:buClr>
              <a:buSzPts val="3000"/>
              <a:buFont typeface="Arial"/>
              <a:buNone/>
            </a:pPr>
            <a:r>
              <a:rPr lang="en-US" sz="3000" b="0" i="0" u="none">
                <a:solidFill>
                  <a:srgbClr val="000000"/>
                </a:solidFill>
                <a:latin typeface="Arial"/>
                <a:ea typeface="Arial"/>
                <a:cs typeface="Arial"/>
                <a:sym typeface="Arial"/>
              </a:rPr>
              <a:t>Compare &amp; Swap Instruction </a:t>
            </a:r>
            <a:endParaRPr/>
          </a:p>
          <a:p>
            <a:pPr marL="298450" marR="0" lvl="0" indent="-298450" algn="l" rtl="0">
              <a:lnSpc>
                <a:spcPct val="100000"/>
              </a:lnSpc>
              <a:spcBef>
                <a:spcPts val="700"/>
              </a:spcBef>
              <a:spcAft>
                <a:spcPts val="0"/>
              </a:spcAft>
              <a:buClr>
                <a:srgbClr val="000000"/>
              </a:buClr>
              <a:buSzPts val="3000"/>
              <a:buFont typeface="Arial"/>
              <a:buNone/>
            </a:pPr>
            <a:r>
              <a:rPr lang="en-US" sz="3000" b="0" i="0" u="none">
                <a:solidFill>
                  <a:srgbClr val="000000"/>
                </a:solidFill>
                <a:latin typeface="Arial"/>
                <a:ea typeface="Arial"/>
                <a:cs typeface="Arial"/>
                <a:sym typeface="Arial"/>
              </a:rPr>
              <a:t>Exchange Instruction</a:t>
            </a:r>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0"/>
        <p:cNvGrpSpPr/>
        <p:nvPr/>
      </p:nvGrpSpPr>
      <p:grpSpPr>
        <a:xfrm>
          <a:off x="0" y="0"/>
          <a:ext cx="0" cy="0"/>
          <a:chOff x="0" y="0"/>
          <a:chExt cx="0" cy="0"/>
        </a:xfrm>
      </p:grpSpPr>
      <p:sp>
        <p:nvSpPr>
          <p:cNvPr id="151" name="Google Shape;151;p11"/>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Elements</a:t>
            </a:r>
            <a:endParaRPr/>
          </a:p>
        </p:txBody>
      </p:sp>
      <p:sp>
        <p:nvSpPr>
          <p:cNvPr id="152" name="Google Shape;152;p11"/>
          <p:cNvSpPr txBox="1"/>
          <p:nvPr/>
        </p:nvSpPr>
        <p:spPr>
          <a:xfrm>
            <a:off x="914400" y="844550"/>
            <a:ext cx="7010400" cy="4565650"/>
          </a:xfrm>
          <a:prstGeom prst="rect">
            <a:avLst/>
          </a:prstGeom>
          <a:noFill/>
          <a:ln>
            <a:noFill/>
          </a:ln>
        </p:spPr>
        <p:txBody>
          <a:bodyPr spcFirstLastPara="1" wrap="square" lIns="90000" tIns="46800" rIns="90000" bIns="46800" anchor="t" anchorCtr="0">
            <a:noAutofit/>
          </a:bodyPr>
          <a:lstStyle/>
          <a:p>
            <a:pPr marL="341312" marR="0" lvl="0" indent="-298448" algn="l" rtl="0">
              <a:lnSpc>
                <a:spcPct val="100000"/>
              </a:lnSpc>
              <a:spcBef>
                <a:spcPts val="0"/>
              </a:spcBef>
              <a:spcAft>
                <a:spcPts val="0"/>
              </a:spcAft>
              <a:buClr>
                <a:srgbClr val="FFFFFF"/>
              </a:buClr>
              <a:buSzPts val="2400"/>
              <a:buFont typeface="Verdana"/>
              <a:buNone/>
            </a:pPr>
            <a:endParaRPr sz="2400" b="0" i="0" u="none">
              <a:solidFill>
                <a:srgbClr val="000000"/>
              </a:solidFill>
              <a:latin typeface="Arial"/>
              <a:ea typeface="Arial"/>
              <a:cs typeface="Arial"/>
              <a:sym typeface="Arial"/>
            </a:endParaRPr>
          </a:p>
          <a:p>
            <a:pPr marL="341312" marR="0" lvl="0" indent="-298448" algn="l" rtl="0">
              <a:lnSpc>
                <a:spcPct val="10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While the process is running it has a number of elements including</a:t>
            </a:r>
            <a:endParaRPr/>
          </a:p>
          <a:p>
            <a:pPr marL="341312" marR="0" lvl="0" indent="-298448" algn="l" rtl="0">
              <a:lnSpc>
                <a:spcPct val="10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Identifier</a:t>
            </a:r>
            <a:endParaRPr/>
          </a:p>
          <a:p>
            <a:pPr marL="341312" marR="0" lvl="0" indent="-298448" algn="l" rtl="0">
              <a:lnSpc>
                <a:spcPct val="10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State</a:t>
            </a:r>
            <a:endParaRPr/>
          </a:p>
          <a:p>
            <a:pPr marL="341312" marR="0" lvl="0" indent="-298448" algn="l" rtl="0">
              <a:lnSpc>
                <a:spcPct val="10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Priority</a:t>
            </a:r>
            <a:endParaRPr/>
          </a:p>
          <a:p>
            <a:pPr marL="341312" marR="0" lvl="0" indent="-298448" algn="l" rtl="0">
              <a:lnSpc>
                <a:spcPct val="10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Program counter</a:t>
            </a:r>
            <a:endParaRPr/>
          </a:p>
          <a:p>
            <a:pPr marL="341312" marR="0" lvl="0" indent="-298448" algn="l" rtl="0">
              <a:lnSpc>
                <a:spcPct val="10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Memory pointers</a:t>
            </a:r>
            <a:endParaRPr/>
          </a:p>
          <a:p>
            <a:pPr marL="341312" marR="0" lvl="0" indent="-298448" algn="l" rtl="0">
              <a:lnSpc>
                <a:spcPct val="10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Context data</a:t>
            </a:r>
            <a:endParaRPr/>
          </a:p>
          <a:p>
            <a:pPr marL="341312" marR="0" lvl="0" indent="-298448" algn="l" rtl="0">
              <a:lnSpc>
                <a:spcPct val="10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I/O status information</a:t>
            </a:r>
            <a:endParaRPr/>
          </a:p>
          <a:p>
            <a:pPr marL="341312" marR="0" lvl="0" indent="-298448" algn="l" rtl="0">
              <a:lnSpc>
                <a:spcPct val="10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Accounting information</a:t>
            </a:r>
            <a:endParaRPr/>
          </a:p>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557"/>
        <p:cNvGrpSpPr/>
        <p:nvPr/>
      </p:nvGrpSpPr>
      <p:grpSpPr>
        <a:xfrm>
          <a:off x="0" y="0"/>
          <a:ext cx="0" cy="0"/>
          <a:chOff x="0" y="0"/>
          <a:chExt cx="0" cy="0"/>
        </a:xfrm>
      </p:grpSpPr>
      <p:sp>
        <p:nvSpPr>
          <p:cNvPr id="1558" name="Google Shape;1558;p134"/>
          <p:cNvSpPr txBox="1"/>
          <p:nvPr/>
        </p:nvSpPr>
        <p:spPr>
          <a:xfrm>
            <a:off x="304800" y="1219200"/>
            <a:ext cx="8305800" cy="4419600"/>
          </a:xfrm>
          <a:prstGeom prst="rect">
            <a:avLst/>
          </a:prstGeom>
          <a:noFill/>
          <a:ln>
            <a:noFill/>
          </a:ln>
        </p:spPr>
        <p:txBody>
          <a:bodyPr spcFirstLastPara="1" wrap="square" lIns="90000" tIns="46800" rIns="90000" bIns="46800" anchor="t" anchorCtr="0">
            <a:noAutofit/>
          </a:bodyPr>
          <a:lstStyle/>
          <a:p>
            <a:pPr marL="1138237" marR="0" lvl="2" indent="-223837" algn="l" rtl="0">
              <a:lnSpc>
                <a:spcPct val="100000"/>
              </a:lnSpc>
              <a:spcBef>
                <a:spcPts val="0"/>
              </a:spcBef>
              <a:spcAft>
                <a:spcPts val="0"/>
              </a:spcAft>
              <a:buClr>
                <a:srgbClr val="000000"/>
              </a:buClr>
              <a:buSzPts val="3400"/>
              <a:buFont typeface="Noto Sans Symbols"/>
              <a:buChar char="■"/>
            </a:pPr>
            <a:r>
              <a:rPr lang="en-US" sz="3400" b="0" i="0" u="none" strike="noStrike" cap="none">
                <a:solidFill>
                  <a:srgbClr val="262626"/>
                </a:solidFill>
                <a:latin typeface="Lustria"/>
                <a:ea typeface="Lustria"/>
                <a:cs typeface="Lustria"/>
                <a:sym typeface="Lustria"/>
              </a:rPr>
              <a:t>Compare &amp; Swap Instruction </a:t>
            </a:r>
            <a:endParaRPr/>
          </a:p>
          <a:p>
            <a:pPr marL="2052636" marR="0" lvl="4" indent="-223836" algn="l" rtl="0">
              <a:lnSpc>
                <a:spcPct val="100000"/>
              </a:lnSpc>
              <a:spcBef>
                <a:spcPts val="0"/>
              </a:spcBef>
              <a:spcAft>
                <a:spcPts val="0"/>
              </a:spcAft>
              <a:buClr>
                <a:srgbClr val="000000"/>
              </a:buClr>
              <a:buSzPts val="2800"/>
              <a:buFont typeface="Noto Sans Symbols"/>
              <a:buChar char="■"/>
            </a:pPr>
            <a:r>
              <a:rPr lang="en-US" sz="2800" b="0" i="0" u="none" strike="noStrike" cap="none">
                <a:solidFill>
                  <a:srgbClr val="262626"/>
                </a:solidFill>
                <a:latin typeface="Lustria"/>
                <a:ea typeface="Lustria"/>
                <a:cs typeface="Lustria"/>
                <a:sym typeface="Lustria"/>
              </a:rPr>
              <a:t>also called a “compare and exchange instruction”</a:t>
            </a:r>
            <a:endParaRPr/>
          </a:p>
          <a:p>
            <a:pPr marL="2052636" marR="0" lvl="4" indent="-223836" algn="l" rtl="0">
              <a:lnSpc>
                <a:spcPct val="100000"/>
              </a:lnSpc>
              <a:spcBef>
                <a:spcPts val="0"/>
              </a:spcBef>
              <a:spcAft>
                <a:spcPts val="0"/>
              </a:spcAft>
              <a:buClr>
                <a:srgbClr val="000000"/>
              </a:buClr>
              <a:buSzPts val="2800"/>
              <a:buFont typeface="Noto Sans Symbols"/>
              <a:buChar char="■"/>
            </a:pPr>
            <a:r>
              <a:rPr lang="en-US" sz="2800" b="0" i="0" u="none" strike="noStrike" cap="none">
                <a:solidFill>
                  <a:srgbClr val="262626"/>
                </a:solidFill>
                <a:latin typeface="Lustria"/>
                <a:ea typeface="Lustria"/>
                <a:cs typeface="Lustria"/>
                <a:sym typeface="Lustria"/>
              </a:rPr>
              <a:t>a </a:t>
            </a:r>
            <a:r>
              <a:rPr lang="en-US" sz="2800" b="1" i="0" u="none" strike="noStrike" cap="none">
                <a:solidFill>
                  <a:srgbClr val="262626"/>
                </a:solidFill>
                <a:latin typeface="Lustria"/>
                <a:ea typeface="Lustria"/>
                <a:cs typeface="Lustria"/>
                <a:sym typeface="Lustria"/>
              </a:rPr>
              <a:t>compare </a:t>
            </a:r>
            <a:r>
              <a:rPr lang="en-US" sz="2800" b="0" i="0" u="none" strike="noStrike" cap="none">
                <a:solidFill>
                  <a:srgbClr val="262626"/>
                </a:solidFill>
                <a:latin typeface="Lustria"/>
                <a:ea typeface="Lustria"/>
                <a:cs typeface="Lustria"/>
                <a:sym typeface="Lustria"/>
              </a:rPr>
              <a:t>is made between a memory value and a test value</a:t>
            </a:r>
            <a:endParaRPr/>
          </a:p>
          <a:p>
            <a:pPr marL="2052636" marR="0" lvl="4" indent="-223836" algn="l" rtl="0">
              <a:lnSpc>
                <a:spcPct val="100000"/>
              </a:lnSpc>
              <a:spcBef>
                <a:spcPts val="0"/>
              </a:spcBef>
              <a:spcAft>
                <a:spcPts val="0"/>
              </a:spcAft>
              <a:buClr>
                <a:srgbClr val="000000"/>
              </a:buClr>
              <a:buSzPts val="2800"/>
              <a:buFont typeface="Noto Sans Symbols"/>
              <a:buChar char="■"/>
            </a:pPr>
            <a:r>
              <a:rPr lang="en-US" sz="2800" b="0" i="0" u="none" strike="noStrike" cap="none">
                <a:solidFill>
                  <a:srgbClr val="262626"/>
                </a:solidFill>
                <a:latin typeface="Lustria"/>
                <a:ea typeface="Lustria"/>
                <a:cs typeface="Lustria"/>
                <a:sym typeface="Lustria"/>
              </a:rPr>
              <a:t>if the values are the same a </a:t>
            </a:r>
            <a:r>
              <a:rPr lang="en-US" sz="2800" b="1" i="0" u="none" strike="noStrike" cap="none">
                <a:solidFill>
                  <a:srgbClr val="262626"/>
                </a:solidFill>
                <a:latin typeface="Lustria"/>
                <a:ea typeface="Lustria"/>
                <a:cs typeface="Lustria"/>
                <a:sym typeface="Lustria"/>
              </a:rPr>
              <a:t>swap </a:t>
            </a:r>
            <a:r>
              <a:rPr lang="en-US" sz="2800" b="0" i="0" u="none" strike="noStrike" cap="none">
                <a:solidFill>
                  <a:srgbClr val="262626"/>
                </a:solidFill>
                <a:latin typeface="Lustria"/>
                <a:ea typeface="Lustria"/>
                <a:cs typeface="Lustria"/>
                <a:sym typeface="Lustria"/>
              </a:rPr>
              <a:t>occurs</a:t>
            </a:r>
            <a:endParaRPr/>
          </a:p>
          <a:p>
            <a:pPr marL="2052636" marR="0" lvl="4" indent="-223836" algn="l" rtl="0">
              <a:lnSpc>
                <a:spcPct val="100000"/>
              </a:lnSpc>
              <a:spcBef>
                <a:spcPts val="0"/>
              </a:spcBef>
              <a:spcAft>
                <a:spcPts val="0"/>
              </a:spcAft>
              <a:buClr>
                <a:srgbClr val="000000"/>
              </a:buClr>
              <a:buSzPts val="2800"/>
              <a:buFont typeface="Noto Sans Symbols"/>
              <a:buChar char="■"/>
            </a:pPr>
            <a:r>
              <a:rPr lang="en-US" sz="2800" b="0" i="0" u="none" strike="noStrike" cap="none">
                <a:solidFill>
                  <a:srgbClr val="262626"/>
                </a:solidFill>
                <a:latin typeface="Lustria"/>
                <a:ea typeface="Lustria"/>
                <a:cs typeface="Lustria"/>
                <a:sym typeface="Lustria"/>
              </a:rPr>
              <a:t>carried out atomically</a:t>
            </a:r>
            <a:endParaRPr/>
          </a:p>
        </p:txBody>
      </p:sp>
      <p:pic>
        <p:nvPicPr>
          <p:cNvPr id="1559" name="Google Shape;1559;p134"/>
          <p:cNvPicPr preferRelativeResize="0"/>
          <p:nvPr/>
        </p:nvPicPr>
        <p:blipFill rotWithShape="1">
          <a:blip r:embed="rId3">
            <a:alphaModFix/>
          </a:blip>
          <a:srcRect/>
          <a:stretch/>
        </p:blipFill>
        <p:spPr>
          <a:xfrm rot="1380000">
            <a:off x="7742237" y="5376862"/>
            <a:ext cx="1239837" cy="1092200"/>
          </a:xfrm>
          <a:prstGeom prst="rect">
            <a:avLst/>
          </a:prstGeom>
          <a:noFill/>
          <a:ln>
            <a:noFill/>
          </a:ln>
        </p:spPr>
      </p:pic>
      <p:sp>
        <p:nvSpPr>
          <p:cNvPr id="1560" name="Google Shape;1560;p134"/>
          <p:cNvSpPr txBox="1"/>
          <p:nvPr/>
        </p:nvSpPr>
        <p:spPr>
          <a:xfrm>
            <a:off x="487362" y="336550"/>
            <a:ext cx="8191500" cy="88265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Garamond"/>
              <a:buNone/>
            </a:pPr>
            <a:r>
              <a:rPr lang="en-US" sz="2400" b="0" i="0" u="none">
                <a:solidFill>
                  <a:srgbClr val="006633"/>
                </a:solidFill>
                <a:latin typeface="Garamond"/>
                <a:ea typeface="Garamond"/>
                <a:cs typeface="Garamond"/>
                <a:sym typeface="Garamond"/>
              </a:rPr>
              <a:t>Special Machine Instructions</a:t>
            </a:r>
            <a:br>
              <a:rPr lang="en-US" sz="2400" b="0" i="0" u="none">
                <a:solidFill>
                  <a:srgbClr val="006633"/>
                </a:solidFill>
                <a:latin typeface="Garamond"/>
                <a:ea typeface="Garamond"/>
                <a:cs typeface="Garamond"/>
                <a:sym typeface="Garamond"/>
              </a:rPr>
            </a:br>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569"/>
        <p:cNvGrpSpPr/>
        <p:nvPr/>
      </p:nvGrpSpPr>
      <p:grpSpPr>
        <a:xfrm>
          <a:off x="0" y="0"/>
          <a:ext cx="0" cy="0"/>
          <a:chOff x="0" y="0"/>
          <a:chExt cx="0" cy="0"/>
        </a:xfrm>
      </p:grpSpPr>
      <p:sp>
        <p:nvSpPr>
          <p:cNvPr id="1570" name="Google Shape;1570;p135"/>
          <p:cNvSpPr txBox="1"/>
          <p:nvPr/>
        </p:nvSpPr>
        <p:spPr>
          <a:xfrm>
            <a:off x="457200" y="277812"/>
            <a:ext cx="8229600" cy="6397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Compare &amp; Swap Instruction</a:t>
            </a:r>
            <a:endParaRPr/>
          </a:p>
        </p:txBody>
      </p:sp>
      <p:sp>
        <p:nvSpPr>
          <p:cNvPr id="1571" name="Google Shape;1571;p135"/>
          <p:cNvSpPr txBox="1"/>
          <p:nvPr/>
        </p:nvSpPr>
        <p:spPr>
          <a:xfrm>
            <a:off x="304800" y="1219200"/>
            <a:ext cx="8229600" cy="4530725"/>
          </a:xfrm>
          <a:prstGeom prst="rect">
            <a:avLst/>
          </a:prstGeom>
          <a:noFill/>
          <a:ln>
            <a:noFill/>
          </a:ln>
        </p:spPr>
        <p:txBody>
          <a:bodyPr spcFirstLastPara="1" wrap="square" lIns="90000" tIns="46800" rIns="90000" bIns="46800" anchor="t" anchorCtr="0">
            <a:noAutofit/>
          </a:bodyPr>
          <a:lstStyle/>
          <a:p>
            <a:pPr marL="342900" marR="0" lvl="0" indent="-298450" algn="l" rtl="0">
              <a:lnSpc>
                <a:spcPct val="100000"/>
              </a:lnSpc>
              <a:spcBef>
                <a:spcPts val="0"/>
              </a:spcBef>
              <a:spcAft>
                <a:spcPts val="0"/>
              </a:spcAft>
              <a:buClr>
                <a:srgbClr val="000000"/>
              </a:buClr>
              <a:buSzPts val="2800"/>
              <a:buFont typeface="Courier New"/>
              <a:buNone/>
            </a:pPr>
            <a:r>
              <a:rPr lang="en-US" sz="2800" b="0" i="0" u="none">
                <a:solidFill>
                  <a:srgbClr val="000000"/>
                </a:solidFill>
                <a:latin typeface="Courier New"/>
                <a:ea typeface="Courier New"/>
                <a:cs typeface="Courier New"/>
                <a:sym typeface="Courier New"/>
              </a:rPr>
              <a:t>int compare_and_swap (int *word, </a:t>
            </a:r>
            <a:endParaRPr/>
          </a:p>
          <a:p>
            <a:pPr marL="342900" marR="0" lvl="0" indent="-298450" algn="l" rtl="0">
              <a:lnSpc>
                <a:spcPct val="100000"/>
              </a:lnSpc>
              <a:spcBef>
                <a:spcPts val="700"/>
              </a:spcBef>
              <a:spcAft>
                <a:spcPts val="0"/>
              </a:spcAft>
              <a:buClr>
                <a:srgbClr val="000000"/>
              </a:buClr>
              <a:buSzPts val="2800"/>
              <a:buFont typeface="Courier New"/>
              <a:buNone/>
            </a:pPr>
            <a:r>
              <a:rPr lang="en-US" sz="2800" b="0" i="0" u="none">
                <a:solidFill>
                  <a:srgbClr val="000000"/>
                </a:solidFill>
                <a:latin typeface="Courier New"/>
                <a:ea typeface="Courier New"/>
                <a:cs typeface="Courier New"/>
                <a:sym typeface="Courier New"/>
              </a:rPr>
              <a:t>	int testval, int newval)</a:t>
            </a:r>
            <a:endParaRPr/>
          </a:p>
          <a:p>
            <a:pPr marL="342900" marR="0" lvl="0" indent="-298450" algn="l" rtl="0">
              <a:lnSpc>
                <a:spcPct val="100000"/>
              </a:lnSpc>
              <a:spcBef>
                <a:spcPts val="700"/>
              </a:spcBef>
              <a:spcAft>
                <a:spcPts val="0"/>
              </a:spcAft>
              <a:buClr>
                <a:srgbClr val="000000"/>
              </a:buClr>
              <a:buSzPts val="2800"/>
              <a:buFont typeface="Courier New"/>
              <a:buNone/>
            </a:pPr>
            <a:r>
              <a:rPr lang="en-US" sz="2800" b="0" i="0" u="none">
                <a:solidFill>
                  <a:srgbClr val="000000"/>
                </a:solidFill>
                <a:latin typeface="Courier New"/>
                <a:ea typeface="Courier New"/>
                <a:cs typeface="Courier New"/>
                <a:sym typeface="Courier New"/>
              </a:rPr>
              <a:t>{</a:t>
            </a:r>
            <a:endParaRPr/>
          </a:p>
          <a:p>
            <a:pPr marL="669925" marR="0" lvl="1" indent="-280987" algn="l" rtl="0">
              <a:lnSpc>
                <a:spcPct val="100000"/>
              </a:lnSpc>
              <a:spcBef>
                <a:spcPts val="600"/>
              </a:spcBef>
              <a:spcAft>
                <a:spcPts val="0"/>
              </a:spcAft>
              <a:buClr>
                <a:srgbClr val="000000"/>
              </a:buClr>
              <a:buSzPts val="2400"/>
              <a:buFont typeface="Courier New"/>
              <a:buNone/>
            </a:pPr>
            <a:r>
              <a:rPr lang="en-US" sz="2400" b="0" i="0" u="none" strike="noStrike" cap="none">
                <a:solidFill>
                  <a:srgbClr val="000000"/>
                </a:solidFill>
                <a:latin typeface="Courier New"/>
                <a:ea typeface="Courier New"/>
                <a:cs typeface="Courier New"/>
                <a:sym typeface="Courier New"/>
              </a:rPr>
              <a:t>int oldval;</a:t>
            </a:r>
            <a:endParaRPr/>
          </a:p>
          <a:p>
            <a:pPr marL="669925" marR="0" lvl="1" indent="-280987" algn="l" rtl="0">
              <a:lnSpc>
                <a:spcPct val="100000"/>
              </a:lnSpc>
              <a:spcBef>
                <a:spcPts val="600"/>
              </a:spcBef>
              <a:spcAft>
                <a:spcPts val="0"/>
              </a:spcAft>
              <a:buClr>
                <a:srgbClr val="000000"/>
              </a:buClr>
              <a:buSzPts val="2400"/>
              <a:buFont typeface="Courier New"/>
              <a:buNone/>
            </a:pPr>
            <a:r>
              <a:rPr lang="en-US" sz="2400" b="0" i="0" u="none" strike="noStrike" cap="none">
                <a:solidFill>
                  <a:srgbClr val="000000"/>
                </a:solidFill>
                <a:latin typeface="Courier New"/>
                <a:ea typeface="Courier New"/>
                <a:cs typeface="Courier New"/>
                <a:sym typeface="Courier New"/>
              </a:rPr>
              <a:t>oldval = *word;</a:t>
            </a:r>
            <a:endParaRPr/>
          </a:p>
          <a:p>
            <a:pPr marL="669925" marR="0" lvl="1" indent="-280987" algn="l" rtl="0">
              <a:lnSpc>
                <a:spcPct val="100000"/>
              </a:lnSpc>
              <a:spcBef>
                <a:spcPts val="600"/>
              </a:spcBef>
              <a:spcAft>
                <a:spcPts val="0"/>
              </a:spcAft>
              <a:buClr>
                <a:srgbClr val="000000"/>
              </a:buClr>
              <a:buSzPts val="2400"/>
              <a:buFont typeface="Courier New"/>
              <a:buNone/>
            </a:pPr>
            <a:r>
              <a:rPr lang="en-US" sz="2400" b="0" i="0" u="none" strike="noStrike" cap="none">
                <a:solidFill>
                  <a:srgbClr val="000000"/>
                </a:solidFill>
                <a:latin typeface="Courier New"/>
                <a:ea typeface="Courier New"/>
                <a:cs typeface="Courier New"/>
                <a:sym typeface="Courier New"/>
              </a:rPr>
              <a:t>if (oldval == testval) *word = newval;</a:t>
            </a:r>
            <a:endParaRPr/>
          </a:p>
          <a:p>
            <a:pPr marL="669925" marR="0" lvl="1" indent="-280987" algn="l" rtl="0">
              <a:lnSpc>
                <a:spcPct val="100000"/>
              </a:lnSpc>
              <a:spcBef>
                <a:spcPts val="600"/>
              </a:spcBef>
              <a:spcAft>
                <a:spcPts val="0"/>
              </a:spcAft>
              <a:buClr>
                <a:srgbClr val="000000"/>
              </a:buClr>
              <a:buSzPts val="2400"/>
              <a:buFont typeface="Courier New"/>
              <a:buNone/>
            </a:pPr>
            <a:r>
              <a:rPr lang="en-US" sz="2400" b="0" i="0" u="none" strike="noStrike" cap="none">
                <a:solidFill>
                  <a:srgbClr val="000000"/>
                </a:solidFill>
                <a:latin typeface="Courier New"/>
                <a:ea typeface="Courier New"/>
                <a:cs typeface="Courier New"/>
                <a:sym typeface="Courier New"/>
              </a:rPr>
              <a:t>return oldval;</a:t>
            </a:r>
            <a:endParaRPr/>
          </a:p>
          <a:p>
            <a:pPr marL="669925" marR="0" lvl="1" indent="-280987" algn="l" rtl="0">
              <a:lnSpc>
                <a:spcPct val="100000"/>
              </a:lnSpc>
              <a:spcBef>
                <a:spcPts val="600"/>
              </a:spcBef>
              <a:spcAft>
                <a:spcPts val="0"/>
              </a:spcAft>
              <a:buClr>
                <a:srgbClr val="000000"/>
              </a:buClr>
              <a:buSzPts val="2400"/>
              <a:buFont typeface="Courier New"/>
              <a:buNone/>
            </a:pPr>
            <a:r>
              <a:rPr lang="en-US" sz="2400" b="0" i="0" u="none" strike="noStrike" cap="none">
                <a:solidFill>
                  <a:srgbClr val="000000"/>
                </a:solidFill>
                <a:latin typeface="Courier New"/>
                <a:ea typeface="Courier New"/>
                <a:cs typeface="Courier New"/>
                <a:sym typeface="Courier New"/>
              </a:rPr>
              <a:t>}</a:t>
            </a:r>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580"/>
        <p:cNvGrpSpPr/>
        <p:nvPr/>
      </p:nvGrpSpPr>
      <p:grpSpPr>
        <a:xfrm>
          <a:off x="0" y="0"/>
          <a:ext cx="0" cy="0"/>
          <a:chOff x="0" y="0"/>
          <a:chExt cx="0" cy="0"/>
        </a:xfrm>
      </p:grpSpPr>
      <p:sp>
        <p:nvSpPr>
          <p:cNvPr id="1581" name="Google Shape;1581;p136"/>
          <p:cNvSpPr/>
          <p:nvPr/>
        </p:nvSpPr>
        <p:spPr>
          <a:xfrm>
            <a:off x="457200" y="277812"/>
            <a:ext cx="8229600" cy="6397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pic>
        <p:nvPicPr>
          <p:cNvPr id="1582" name="Google Shape;1582;p136"/>
          <p:cNvPicPr preferRelativeResize="0"/>
          <p:nvPr/>
        </p:nvPicPr>
        <p:blipFill rotWithShape="1">
          <a:blip r:embed="rId3">
            <a:alphaModFix/>
          </a:blip>
          <a:srcRect/>
          <a:stretch/>
        </p:blipFill>
        <p:spPr>
          <a:xfrm>
            <a:off x="1447800" y="1182687"/>
            <a:ext cx="6400800" cy="5675312"/>
          </a:xfrm>
          <a:prstGeom prst="rect">
            <a:avLst/>
          </a:prstGeom>
          <a:noFill/>
          <a:ln>
            <a:noFill/>
          </a:ln>
        </p:spPr>
      </p:pic>
      <p:sp>
        <p:nvSpPr>
          <p:cNvPr id="1583" name="Google Shape;1583;p136"/>
          <p:cNvSpPr txBox="1"/>
          <p:nvPr/>
        </p:nvSpPr>
        <p:spPr>
          <a:xfrm>
            <a:off x="609600" y="430212"/>
            <a:ext cx="8229600" cy="6397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Compare &amp; Swap Instruction</a:t>
            </a:r>
            <a:endParaRP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589"/>
        <p:cNvGrpSpPr/>
        <p:nvPr/>
      </p:nvGrpSpPr>
      <p:grpSpPr>
        <a:xfrm>
          <a:off x="0" y="0"/>
          <a:ext cx="0" cy="0"/>
          <a:chOff x="0" y="0"/>
          <a:chExt cx="0" cy="0"/>
        </a:xfrm>
      </p:grpSpPr>
      <p:sp>
        <p:nvSpPr>
          <p:cNvPr id="1590" name="Google Shape;1590;p137"/>
          <p:cNvSpPr txBox="1"/>
          <p:nvPr/>
        </p:nvSpPr>
        <p:spPr>
          <a:xfrm>
            <a:off x="487362" y="336550"/>
            <a:ext cx="8191500"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3200"/>
              <a:buFont typeface="Garamond"/>
              <a:buNone/>
            </a:pPr>
            <a:r>
              <a:rPr lang="en-US" sz="3200" b="0" i="0" u="none">
                <a:solidFill>
                  <a:srgbClr val="006633"/>
                </a:solidFill>
                <a:latin typeface="Garamond"/>
                <a:ea typeface="Garamond"/>
                <a:cs typeface="Garamond"/>
                <a:sym typeface="Garamond"/>
              </a:rPr>
              <a:t>Exchange Instruction</a:t>
            </a:r>
            <a:endParaRPr/>
          </a:p>
        </p:txBody>
      </p:sp>
      <p:sp>
        <p:nvSpPr>
          <p:cNvPr id="1591" name="Google Shape;1591;p137"/>
          <p:cNvSpPr txBox="1"/>
          <p:nvPr/>
        </p:nvSpPr>
        <p:spPr>
          <a:xfrm>
            <a:off x="485775" y="844550"/>
            <a:ext cx="8191500" cy="4032250"/>
          </a:xfrm>
          <a:prstGeom prst="rect">
            <a:avLst/>
          </a:prstGeom>
          <a:noFill/>
          <a:ln>
            <a:noFill/>
          </a:ln>
        </p:spPr>
        <p:txBody>
          <a:bodyPr spcFirstLastPara="1" wrap="square" lIns="90000" tIns="46800" rIns="90000" bIns="46800" anchor="t" anchorCtr="0">
            <a:noAutofit/>
          </a:bodyPr>
          <a:lstStyle/>
          <a:p>
            <a:pPr marL="342900" marR="0" lvl="0" indent="-336550" algn="l" rtl="0">
              <a:lnSpc>
                <a:spcPct val="100000"/>
              </a:lnSpc>
              <a:spcBef>
                <a:spcPts val="0"/>
              </a:spcBef>
              <a:spcAft>
                <a:spcPts val="0"/>
              </a:spcAft>
              <a:buClr>
                <a:srgbClr val="000000"/>
              </a:buClr>
              <a:buSzPts val="3200"/>
              <a:buFont typeface="Arial"/>
              <a:buNone/>
            </a:pPr>
            <a:r>
              <a:rPr lang="en-US" sz="3200" b="0" i="0" u="none">
                <a:solidFill>
                  <a:srgbClr val="000000"/>
                </a:solidFill>
                <a:latin typeface="Arial"/>
                <a:ea typeface="Arial"/>
                <a:cs typeface="Arial"/>
                <a:sym typeface="Arial"/>
              </a:rPr>
              <a:t>void exchange(int register, int memory)</a:t>
            </a:r>
            <a:endParaRPr/>
          </a:p>
          <a:p>
            <a:pPr marL="342900" marR="0" lvl="0" indent="-336550" algn="l" rtl="0">
              <a:lnSpc>
                <a:spcPct val="100000"/>
              </a:lnSpc>
              <a:spcBef>
                <a:spcPts val="400"/>
              </a:spcBef>
              <a:spcAft>
                <a:spcPts val="0"/>
              </a:spcAft>
              <a:buClr>
                <a:srgbClr val="000000"/>
              </a:buClr>
              <a:buSzPts val="3200"/>
              <a:buFont typeface="Arial"/>
              <a:buNone/>
            </a:pPr>
            <a:r>
              <a:rPr lang="en-US" sz="3200" b="0" i="0" u="none">
                <a:solidFill>
                  <a:srgbClr val="000000"/>
                </a:solidFill>
                <a:latin typeface="Arial"/>
                <a:ea typeface="Arial"/>
                <a:cs typeface="Arial"/>
                <a:sym typeface="Arial"/>
              </a:rPr>
              <a:t>{ </a:t>
            </a:r>
            <a:endParaRPr/>
          </a:p>
          <a:p>
            <a:pPr marL="342900" marR="0" lvl="0" indent="-336550" algn="l" rtl="0">
              <a:lnSpc>
                <a:spcPct val="100000"/>
              </a:lnSpc>
              <a:spcBef>
                <a:spcPts val="400"/>
              </a:spcBef>
              <a:spcAft>
                <a:spcPts val="0"/>
              </a:spcAft>
              <a:buClr>
                <a:srgbClr val="000000"/>
              </a:buClr>
              <a:buSzPts val="3200"/>
              <a:buFont typeface="Arial"/>
              <a:buNone/>
            </a:pPr>
            <a:r>
              <a:rPr lang="en-US" sz="3200" b="0" i="0" u="none">
                <a:solidFill>
                  <a:srgbClr val="000000"/>
                </a:solidFill>
                <a:latin typeface="Arial"/>
                <a:ea typeface="Arial"/>
                <a:cs typeface="Arial"/>
                <a:sym typeface="Arial"/>
              </a:rPr>
              <a:t>	int temp;</a:t>
            </a:r>
            <a:endParaRPr/>
          </a:p>
          <a:p>
            <a:pPr marL="342900" marR="0" lvl="0" indent="-336550" algn="l" rtl="0">
              <a:lnSpc>
                <a:spcPct val="100000"/>
              </a:lnSpc>
              <a:spcBef>
                <a:spcPts val="400"/>
              </a:spcBef>
              <a:spcAft>
                <a:spcPts val="0"/>
              </a:spcAft>
              <a:buClr>
                <a:srgbClr val="000000"/>
              </a:buClr>
              <a:buSzPts val="3200"/>
              <a:buFont typeface="Arial"/>
              <a:buNone/>
            </a:pPr>
            <a:r>
              <a:rPr lang="en-US" sz="3200" b="0" i="0" u="none">
                <a:solidFill>
                  <a:srgbClr val="000000"/>
                </a:solidFill>
                <a:latin typeface="Arial"/>
                <a:ea typeface="Arial"/>
                <a:cs typeface="Arial"/>
                <a:sym typeface="Arial"/>
              </a:rPr>
              <a:t>	temp=memory;</a:t>
            </a:r>
            <a:endParaRPr/>
          </a:p>
          <a:p>
            <a:pPr marL="342900" marR="0" lvl="0" indent="-336550" algn="l" rtl="0">
              <a:lnSpc>
                <a:spcPct val="100000"/>
              </a:lnSpc>
              <a:spcBef>
                <a:spcPts val="400"/>
              </a:spcBef>
              <a:spcAft>
                <a:spcPts val="0"/>
              </a:spcAft>
              <a:buClr>
                <a:srgbClr val="000000"/>
              </a:buClr>
              <a:buSzPts val="3200"/>
              <a:buFont typeface="Arial"/>
              <a:buNone/>
            </a:pPr>
            <a:r>
              <a:rPr lang="en-US" sz="3200" b="0" i="0" u="none">
                <a:solidFill>
                  <a:srgbClr val="000000"/>
                </a:solidFill>
                <a:latin typeface="Arial"/>
                <a:ea typeface="Arial"/>
                <a:cs typeface="Arial"/>
                <a:sym typeface="Arial"/>
              </a:rPr>
              <a:t>	memory=register;</a:t>
            </a:r>
            <a:endParaRPr/>
          </a:p>
          <a:p>
            <a:pPr marL="342900" marR="0" lvl="0" indent="-336550" algn="l" rtl="0">
              <a:lnSpc>
                <a:spcPct val="100000"/>
              </a:lnSpc>
              <a:spcBef>
                <a:spcPts val="400"/>
              </a:spcBef>
              <a:spcAft>
                <a:spcPts val="0"/>
              </a:spcAft>
              <a:buClr>
                <a:srgbClr val="000000"/>
              </a:buClr>
              <a:buSzPts val="3200"/>
              <a:buFont typeface="Arial"/>
              <a:buNone/>
            </a:pPr>
            <a:r>
              <a:rPr lang="en-US" sz="3200" b="0" i="0" u="none">
                <a:solidFill>
                  <a:srgbClr val="000000"/>
                </a:solidFill>
                <a:latin typeface="Arial"/>
                <a:ea typeface="Arial"/>
                <a:cs typeface="Arial"/>
                <a:sym typeface="Arial"/>
              </a:rPr>
              <a:t>	register=temp;</a:t>
            </a:r>
            <a:endParaRPr/>
          </a:p>
          <a:p>
            <a:pPr marL="342900" marR="0" lvl="0" indent="-336550" algn="l" rtl="0">
              <a:lnSpc>
                <a:spcPct val="100000"/>
              </a:lnSpc>
              <a:spcBef>
                <a:spcPts val="400"/>
              </a:spcBef>
              <a:spcAft>
                <a:spcPts val="0"/>
              </a:spcAft>
              <a:buClr>
                <a:srgbClr val="000000"/>
              </a:buClr>
              <a:buSzPts val="3200"/>
              <a:buFont typeface="Arial"/>
              <a:buNone/>
            </a:pPr>
            <a:r>
              <a:rPr lang="en-US" sz="3200" b="0" i="0" u="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None/>
            </a:pPr>
            <a:endParaRPr sz="3200" b="0" i="0" u="none">
              <a:solidFill>
                <a:srgbClr val="000000"/>
              </a:solidFill>
              <a:latin typeface="Arial"/>
              <a:ea typeface="Arial"/>
              <a:cs typeface="Arial"/>
              <a:sym typeface="Arial"/>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600"/>
        <p:cNvGrpSpPr/>
        <p:nvPr/>
      </p:nvGrpSpPr>
      <p:grpSpPr>
        <a:xfrm>
          <a:off x="0" y="0"/>
          <a:ext cx="0" cy="0"/>
          <a:chOff x="0" y="0"/>
          <a:chExt cx="0" cy="0"/>
        </a:xfrm>
      </p:grpSpPr>
      <p:sp>
        <p:nvSpPr>
          <p:cNvPr id="1601" name="Google Shape;1601;p138"/>
          <p:cNvSpPr txBox="1"/>
          <p:nvPr/>
        </p:nvSpPr>
        <p:spPr>
          <a:xfrm>
            <a:off x="457200" y="277812"/>
            <a:ext cx="8229600" cy="12811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Exchange Instruction</a:t>
            </a:r>
            <a:br>
              <a:rPr lang="en-US" sz="3600" b="0" i="0" u="none">
                <a:solidFill>
                  <a:srgbClr val="006633"/>
                </a:solidFill>
                <a:latin typeface="Garamond"/>
                <a:ea typeface="Garamond"/>
                <a:cs typeface="Garamond"/>
                <a:sym typeface="Garamond"/>
              </a:rPr>
            </a:br>
            <a:endParaRPr/>
          </a:p>
        </p:txBody>
      </p:sp>
      <p:pic>
        <p:nvPicPr>
          <p:cNvPr id="1602" name="Google Shape;1602;p138"/>
          <p:cNvPicPr preferRelativeResize="0"/>
          <p:nvPr/>
        </p:nvPicPr>
        <p:blipFill rotWithShape="1">
          <a:blip r:embed="rId3">
            <a:alphaModFix/>
          </a:blip>
          <a:srcRect/>
          <a:stretch/>
        </p:blipFill>
        <p:spPr>
          <a:xfrm>
            <a:off x="685800" y="1447800"/>
            <a:ext cx="7620000" cy="5029200"/>
          </a:xfrm>
          <a:prstGeom prst="rect">
            <a:avLst/>
          </a:prstGeom>
          <a:noFill/>
          <a:ln>
            <a:noFill/>
          </a:ln>
        </p:spPr>
      </p:pic>
      <p:pic>
        <p:nvPicPr>
          <p:cNvPr id="1603" name="Google Shape;1603;p138"/>
          <p:cNvPicPr preferRelativeResize="0"/>
          <p:nvPr/>
        </p:nvPicPr>
        <p:blipFill rotWithShape="1">
          <a:blip r:embed="rId4">
            <a:alphaModFix/>
          </a:blip>
          <a:srcRect/>
          <a:stretch/>
        </p:blipFill>
        <p:spPr>
          <a:xfrm>
            <a:off x="4800600" y="457200"/>
            <a:ext cx="3552825" cy="914400"/>
          </a:xfrm>
          <a:prstGeom prst="rect">
            <a:avLst/>
          </a:prstGeom>
          <a:noFill/>
          <a:ln>
            <a:noFill/>
          </a:ln>
        </p:spPr>
      </p:pic>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609"/>
        <p:cNvGrpSpPr/>
        <p:nvPr/>
      </p:nvGrpSpPr>
      <p:grpSpPr>
        <a:xfrm>
          <a:off x="0" y="0"/>
          <a:ext cx="0" cy="0"/>
          <a:chOff x="0" y="0"/>
          <a:chExt cx="0" cy="0"/>
        </a:xfrm>
      </p:grpSpPr>
      <p:sp>
        <p:nvSpPr>
          <p:cNvPr id="1610" name="Google Shape;1610;p139"/>
          <p:cNvSpPr txBox="1"/>
          <p:nvPr/>
        </p:nvSpPr>
        <p:spPr>
          <a:xfrm>
            <a:off x="658812" y="455612"/>
            <a:ext cx="7824787" cy="1322387"/>
          </a:xfrm>
          <a:prstGeom prst="rect">
            <a:avLst/>
          </a:prstGeom>
          <a:noFill/>
          <a:ln>
            <a:noFill/>
          </a:ln>
        </p:spPr>
        <p:txBody>
          <a:bodyPr spcFirstLastPara="1" wrap="square" lIns="90000" tIns="0" rIns="90000" bIns="0" anchor="b" anchorCtr="0">
            <a:noAutofit/>
          </a:bodyPr>
          <a:lstStyle/>
          <a:p>
            <a:pPr marL="0" marR="0" lvl="0" indent="0" algn="ctr" rtl="0">
              <a:lnSpc>
                <a:spcPct val="100000"/>
              </a:lnSpc>
              <a:spcBef>
                <a:spcPts val="0"/>
              </a:spcBef>
              <a:spcAft>
                <a:spcPts val="0"/>
              </a:spcAft>
              <a:buClr>
                <a:srgbClr val="14403D"/>
              </a:buClr>
              <a:buSzPts val="4400"/>
              <a:buFont typeface="Lustria"/>
              <a:buNone/>
            </a:pPr>
            <a:r>
              <a:rPr lang="en-US" sz="4400" b="0" i="0" u="none">
                <a:solidFill>
                  <a:srgbClr val="14403D"/>
                </a:solidFill>
                <a:latin typeface="Lustria"/>
                <a:ea typeface="Lustria"/>
                <a:cs typeface="Lustria"/>
                <a:sym typeface="Lustria"/>
              </a:rPr>
              <a:t>Special Machine Instruction:</a:t>
            </a:r>
            <a:endParaRPr/>
          </a:p>
          <a:p>
            <a:pPr marL="0" marR="0" lvl="0" indent="0" algn="l" rtl="0">
              <a:lnSpc>
                <a:spcPct val="100000"/>
              </a:lnSpc>
              <a:spcBef>
                <a:spcPts val="0"/>
              </a:spcBef>
              <a:spcAft>
                <a:spcPts val="0"/>
              </a:spcAft>
              <a:buClr>
                <a:srgbClr val="FFFFFF"/>
              </a:buClr>
              <a:buSzPts val="2400"/>
              <a:buFont typeface="Verdana"/>
              <a:buNone/>
            </a:pPr>
            <a:r>
              <a:rPr lang="en-US" sz="2400" b="0" i="0" u="none">
                <a:solidFill>
                  <a:srgbClr val="FFFFFF"/>
                </a:solidFill>
                <a:latin typeface="Verdana"/>
                <a:ea typeface="Verdana"/>
                <a:cs typeface="Verdana"/>
                <a:sym typeface="Verdana"/>
              </a:rPr>
              <a:t>Advantages</a:t>
            </a:r>
            <a:endParaRPr/>
          </a:p>
        </p:txBody>
      </p:sp>
      <p:sp>
        <p:nvSpPr>
          <p:cNvPr id="1611" name="Google Shape;1611;p139"/>
          <p:cNvSpPr txBox="1"/>
          <p:nvPr/>
        </p:nvSpPr>
        <p:spPr>
          <a:xfrm>
            <a:off x="658812" y="2286000"/>
            <a:ext cx="8180387" cy="3840162"/>
          </a:xfrm>
          <a:prstGeom prst="rect">
            <a:avLst/>
          </a:prstGeom>
          <a:noFill/>
          <a:ln>
            <a:noFill/>
          </a:ln>
        </p:spPr>
        <p:txBody>
          <a:bodyPr spcFirstLastPara="1" wrap="square" lIns="90000" tIns="46800" rIns="90000" bIns="46800" anchor="t" anchorCtr="0">
            <a:noAutofit/>
          </a:bodyPr>
          <a:lstStyle/>
          <a:p>
            <a:pPr marL="0" marR="0" lvl="0" indent="-203200" algn="just" rtl="0">
              <a:lnSpc>
                <a:spcPct val="100000"/>
              </a:lnSpc>
              <a:spcBef>
                <a:spcPts val="0"/>
              </a:spcBef>
              <a:spcAft>
                <a:spcPts val="0"/>
              </a:spcAft>
              <a:buClr>
                <a:srgbClr val="000000"/>
              </a:buClr>
              <a:buSzPts val="3200"/>
              <a:buFont typeface="Noto Sans Symbols"/>
              <a:buChar char="■"/>
            </a:pPr>
            <a:r>
              <a:rPr lang="en-US" sz="3200" b="0" i="0" u="none">
                <a:solidFill>
                  <a:srgbClr val="262626"/>
                </a:solidFill>
                <a:latin typeface="Lustria"/>
                <a:ea typeface="Lustria"/>
                <a:cs typeface="Lustria"/>
                <a:sym typeface="Lustria"/>
              </a:rPr>
              <a:t> Applicable to any number of processes on     either a single processor or multiple   processors sharing main memory</a:t>
            </a:r>
            <a:endParaRPr/>
          </a:p>
          <a:p>
            <a:pPr marL="0" marR="0" lvl="0" indent="-203200" algn="just" rtl="0">
              <a:lnSpc>
                <a:spcPct val="100000"/>
              </a:lnSpc>
              <a:spcBef>
                <a:spcPts val="0"/>
              </a:spcBef>
              <a:spcAft>
                <a:spcPts val="0"/>
              </a:spcAft>
              <a:buClr>
                <a:srgbClr val="000000"/>
              </a:buClr>
              <a:buSzPts val="3200"/>
              <a:buFont typeface="Noto Sans Symbols"/>
              <a:buChar char="■"/>
            </a:pPr>
            <a:r>
              <a:rPr lang="en-US" sz="3200" b="0" i="0" u="none">
                <a:solidFill>
                  <a:srgbClr val="262626"/>
                </a:solidFill>
                <a:latin typeface="Lustria"/>
                <a:ea typeface="Lustria"/>
                <a:cs typeface="Lustria"/>
                <a:sym typeface="Lustria"/>
              </a:rPr>
              <a:t> Simple and easy to verify</a:t>
            </a:r>
            <a:endParaRPr/>
          </a:p>
          <a:p>
            <a:pPr marL="0" marR="0" lvl="0" indent="-203200" algn="just" rtl="0">
              <a:lnSpc>
                <a:spcPct val="100000"/>
              </a:lnSpc>
              <a:spcBef>
                <a:spcPts val="0"/>
              </a:spcBef>
              <a:spcAft>
                <a:spcPts val="0"/>
              </a:spcAft>
              <a:buClr>
                <a:srgbClr val="000000"/>
              </a:buClr>
              <a:buSzPts val="3200"/>
              <a:buFont typeface="Noto Sans Symbols"/>
              <a:buChar char="■"/>
            </a:pPr>
            <a:r>
              <a:rPr lang="en-US" sz="3200" b="0" i="0" u="none">
                <a:solidFill>
                  <a:srgbClr val="262626"/>
                </a:solidFill>
                <a:latin typeface="Lustria"/>
                <a:ea typeface="Lustria"/>
                <a:cs typeface="Lustria"/>
                <a:sym typeface="Lustria"/>
              </a:rPr>
              <a:t> It can be used to support multiple critical sections; each critical section can be defined by its own variable</a:t>
            </a:r>
            <a:endParaRPr/>
          </a:p>
          <a:p>
            <a:pPr marL="0" marR="0" lvl="0" indent="0" algn="l" rtl="0">
              <a:lnSpc>
                <a:spcPct val="100000"/>
              </a:lnSpc>
              <a:spcBef>
                <a:spcPts val="0"/>
              </a:spcBef>
              <a:spcAft>
                <a:spcPts val="0"/>
              </a:spcAft>
              <a:buNone/>
            </a:pPr>
            <a:endParaRPr sz="3200" b="0" i="0" u="none">
              <a:solidFill>
                <a:srgbClr val="262626"/>
              </a:solidFill>
              <a:latin typeface="Lustria"/>
              <a:ea typeface="Lustria"/>
              <a:cs typeface="Lustria"/>
              <a:sym typeface="Lustria"/>
            </a:endParaRPr>
          </a:p>
        </p:txBody>
      </p:sp>
      <p:sp>
        <p:nvSpPr>
          <p:cNvPr id="1612" name="Google Shape;1612;p139"/>
          <p:cNvSpPr/>
          <p:nvPr/>
        </p:nvSpPr>
        <p:spPr>
          <a:xfrm>
            <a:off x="685800" y="2286000"/>
            <a:ext cx="381000" cy="457200"/>
          </a:xfrm>
          <a:prstGeom prst="upArrow">
            <a:avLst>
              <a:gd name="adj1" fmla="val 8996"/>
              <a:gd name="adj2" fmla="val 5400"/>
            </a:avLst>
          </a:prstGeom>
          <a:solidFill>
            <a:srgbClr val="288179"/>
          </a:solidFill>
          <a:ln w="15825" cap="sq" cmpd="sng">
            <a:solidFill>
              <a:srgbClr val="95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613" name="Google Shape;1613;p139"/>
          <p:cNvSpPr/>
          <p:nvPr/>
        </p:nvSpPr>
        <p:spPr>
          <a:xfrm>
            <a:off x="685800" y="3657600"/>
            <a:ext cx="381000" cy="457200"/>
          </a:xfrm>
          <a:prstGeom prst="upArrow">
            <a:avLst>
              <a:gd name="adj1" fmla="val 8996"/>
              <a:gd name="adj2" fmla="val 5400"/>
            </a:avLst>
          </a:prstGeom>
          <a:solidFill>
            <a:srgbClr val="288179"/>
          </a:solidFill>
          <a:ln w="15825" cap="sq" cmpd="sng">
            <a:solidFill>
              <a:srgbClr val="95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614" name="Google Shape;1614;p139"/>
          <p:cNvSpPr/>
          <p:nvPr/>
        </p:nvSpPr>
        <p:spPr>
          <a:xfrm>
            <a:off x="685800" y="4343400"/>
            <a:ext cx="381000" cy="457200"/>
          </a:xfrm>
          <a:prstGeom prst="upArrow">
            <a:avLst>
              <a:gd name="adj1" fmla="val 8996"/>
              <a:gd name="adj2" fmla="val 5400"/>
            </a:avLst>
          </a:prstGeom>
          <a:solidFill>
            <a:srgbClr val="288179"/>
          </a:solidFill>
          <a:ln w="15825" cap="sq" cmpd="sng">
            <a:solidFill>
              <a:srgbClr val="95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pic>
        <p:nvPicPr>
          <p:cNvPr id="1615" name="Google Shape;1615;p139"/>
          <p:cNvPicPr preferRelativeResize="0"/>
          <p:nvPr/>
        </p:nvPicPr>
        <p:blipFill rotWithShape="1">
          <a:blip r:embed="rId3">
            <a:alphaModFix/>
          </a:blip>
          <a:srcRect/>
          <a:stretch/>
        </p:blipFill>
        <p:spPr>
          <a:xfrm rot="240000">
            <a:off x="6859587" y="5256212"/>
            <a:ext cx="1522412" cy="1289050"/>
          </a:xfrm>
          <a:prstGeom prst="rect">
            <a:avLst/>
          </a:prstGeom>
          <a:noFill/>
          <a:ln>
            <a:noFill/>
          </a:ln>
        </p:spPr>
      </p:pic>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621"/>
        <p:cNvGrpSpPr/>
        <p:nvPr/>
      </p:nvGrpSpPr>
      <p:grpSpPr>
        <a:xfrm>
          <a:off x="0" y="0"/>
          <a:ext cx="0" cy="0"/>
          <a:chOff x="0" y="0"/>
          <a:chExt cx="0" cy="0"/>
        </a:xfrm>
      </p:grpSpPr>
      <p:sp>
        <p:nvSpPr>
          <p:cNvPr id="1622" name="Google Shape;1622;p140"/>
          <p:cNvSpPr txBox="1"/>
          <p:nvPr/>
        </p:nvSpPr>
        <p:spPr>
          <a:xfrm>
            <a:off x="658812" y="455612"/>
            <a:ext cx="7824787" cy="1322387"/>
          </a:xfrm>
          <a:prstGeom prst="rect">
            <a:avLst/>
          </a:prstGeom>
          <a:noFill/>
          <a:ln>
            <a:noFill/>
          </a:ln>
        </p:spPr>
        <p:txBody>
          <a:bodyPr spcFirstLastPara="1" wrap="square" lIns="90000" tIns="0" rIns="90000" bIns="0" anchor="b" anchorCtr="0">
            <a:noAutofit/>
          </a:bodyPr>
          <a:lstStyle/>
          <a:p>
            <a:pPr marL="0" marR="0" lvl="0" indent="0" algn="ctr" rtl="0">
              <a:lnSpc>
                <a:spcPct val="100000"/>
              </a:lnSpc>
              <a:spcBef>
                <a:spcPts val="0"/>
              </a:spcBef>
              <a:spcAft>
                <a:spcPts val="0"/>
              </a:spcAft>
              <a:buClr>
                <a:srgbClr val="730000"/>
              </a:buClr>
              <a:buSzPts val="4400"/>
              <a:buFont typeface="Lustria"/>
              <a:buNone/>
            </a:pPr>
            <a:r>
              <a:rPr lang="en-US" sz="4400" b="1" i="0" u="none">
                <a:solidFill>
                  <a:srgbClr val="730000"/>
                </a:solidFill>
                <a:latin typeface="Lustria"/>
                <a:ea typeface="Lustria"/>
                <a:cs typeface="Lustria"/>
                <a:sym typeface="Lustria"/>
              </a:rPr>
              <a:t>Special Machine Instruction:</a:t>
            </a:r>
            <a:endParaRPr/>
          </a:p>
          <a:p>
            <a:pPr marL="0" marR="0" lvl="0" indent="0" algn="l" rtl="0">
              <a:lnSpc>
                <a:spcPct val="100000"/>
              </a:lnSpc>
              <a:spcBef>
                <a:spcPts val="0"/>
              </a:spcBef>
              <a:spcAft>
                <a:spcPts val="0"/>
              </a:spcAft>
              <a:buClr>
                <a:srgbClr val="FFFFFF"/>
              </a:buClr>
              <a:buSzPts val="2400"/>
              <a:buFont typeface="Verdana"/>
              <a:buNone/>
            </a:pPr>
            <a:r>
              <a:rPr lang="en-US" sz="2400" b="0" i="0" u="none">
                <a:solidFill>
                  <a:srgbClr val="FFFFFF"/>
                </a:solidFill>
                <a:latin typeface="Verdana"/>
                <a:ea typeface="Verdana"/>
                <a:cs typeface="Verdana"/>
                <a:sym typeface="Verdana"/>
              </a:rPr>
              <a:t>Disadvantages</a:t>
            </a:r>
            <a:endParaRPr/>
          </a:p>
        </p:txBody>
      </p:sp>
      <p:sp>
        <p:nvSpPr>
          <p:cNvPr id="1623" name="Google Shape;1623;p140"/>
          <p:cNvSpPr txBox="1"/>
          <p:nvPr/>
        </p:nvSpPr>
        <p:spPr>
          <a:xfrm>
            <a:off x="457200" y="2057400"/>
            <a:ext cx="8229600" cy="4495800"/>
          </a:xfrm>
          <a:prstGeom prst="rect">
            <a:avLst/>
          </a:prstGeom>
          <a:noFill/>
          <a:ln>
            <a:noFill/>
          </a:ln>
        </p:spPr>
        <p:txBody>
          <a:bodyPr spcFirstLastPara="1" wrap="square" lIns="90000" tIns="46800" rIns="90000" bIns="46800" anchor="t" anchorCtr="0">
            <a:noAutofit/>
          </a:bodyPr>
          <a:lstStyle/>
          <a:p>
            <a:pPr marL="0" marR="0" lvl="0" indent="-177800" algn="l" rtl="0">
              <a:lnSpc>
                <a:spcPct val="100000"/>
              </a:lnSpc>
              <a:spcBef>
                <a:spcPts val="0"/>
              </a:spcBef>
              <a:spcAft>
                <a:spcPts val="0"/>
              </a:spcAft>
              <a:buClr>
                <a:srgbClr val="000000"/>
              </a:buClr>
              <a:buSzPts val="2800"/>
              <a:buFont typeface="Noto Sans Symbols"/>
              <a:buChar char="■"/>
            </a:pPr>
            <a:r>
              <a:rPr lang="en-US" sz="2800" b="0" i="0" u="none">
                <a:solidFill>
                  <a:srgbClr val="262626"/>
                </a:solidFill>
                <a:latin typeface="Lustria"/>
                <a:ea typeface="Lustria"/>
                <a:cs typeface="Lustria"/>
                <a:sym typeface="Lustria"/>
              </a:rPr>
              <a:t>  Busy-waiting is employed, thus while a                      	process is waiting for access to a critical 	section it continues to consume processor 	time</a:t>
            </a:r>
            <a:endParaRPr/>
          </a:p>
          <a:p>
            <a:pPr marL="0" marR="0" lvl="0" indent="-177800" algn="l" rtl="0">
              <a:lnSpc>
                <a:spcPct val="100000"/>
              </a:lnSpc>
              <a:spcBef>
                <a:spcPts val="0"/>
              </a:spcBef>
              <a:spcAft>
                <a:spcPts val="0"/>
              </a:spcAft>
              <a:buClr>
                <a:srgbClr val="000000"/>
              </a:buClr>
              <a:buSzPts val="2800"/>
              <a:buFont typeface="Noto Sans Symbols"/>
              <a:buChar char="■"/>
            </a:pPr>
            <a:r>
              <a:rPr lang="en-US" sz="2800" b="0" i="0" u="none">
                <a:solidFill>
                  <a:srgbClr val="262626"/>
                </a:solidFill>
                <a:latin typeface="Lustria"/>
                <a:ea typeface="Lustria"/>
                <a:cs typeface="Lustria"/>
                <a:sym typeface="Lustria"/>
              </a:rPr>
              <a:t>  Starvation is possible when a process 	leaves a critical section and more than 	one process is waiting ,  selection of a waiting process is arbitrary</a:t>
            </a:r>
            <a:endParaRPr/>
          </a:p>
          <a:p>
            <a:pPr marL="0" marR="0" lvl="0" indent="-177800" algn="l" rtl="0">
              <a:lnSpc>
                <a:spcPct val="100000"/>
              </a:lnSpc>
              <a:spcBef>
                <a:spcPts val="0"/>
              </a:spcBef>
              <a:spcAft>
                <a:spcPts val="0"/>
              </a:spcAft>
              <a:buClr>
                <a:srgbClr val="000000"/>
              </a:buClr>
              <a:buSzPts val="2800"/>
              <a:buFont typeface="Noto Sans Symbols"/>
              <a:buChar char="■"/>
            </a:pPr>
            <a:r>
              <a:rPr lang="en-US" sz="2800" b="0" i="0" u="none">
                <a:solidFill>
                  <a:srgbClr val="262626"/>
                </a:solidFill>
                <a:latin typeface="Lustria"/>
                <a:ea typeface="Lustria"/>
                <a:cs typeface="Lustria"/>
                <a:sym typeface="Lustria"/>
              </a:rPr>
              <a:t> Deadlock is possible</a:t>
            </a:r>
            <a:endParaRPr/>
          </a:p>
        </p:txBody>
      </p:sp>
      <p:sp>
        <p:nvSpPr>
          <p:cNvPr id="1624" name="Google Shape;1624;p140"/>
          <p:cNvSpPr/>
          <p:nvPr/>
        </p:nvSpPr>
        <p:spPr>
          <a:xfrm>
            <a:off x="457200" y="3352800"/>
            <a:ext cx="457200" cy="533400"/>
          </a:xfrm>
          <a:prstGeom prst="downArrow">
            <a:avLst>
              <a:gd name="adj1" fmla="val 12346"/>
              <a:gd name="adj2" fmla="val 5400"/>
            </a:avLst>
          </a:prstGeom>
          <a:solidFill>
            <a:srgbClr val="730000"/>
          </a:solidFill>
          <a:ln w="15825" cap="sq" cmpd="sng">
            <a:solidFill>
              <a:srgbClr val="95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pic>
        <p:nvPicPr>
          <p:cNvPr id="1625" name="Google Shape;1625;p140"/>
          <p:cNvPicPr preferRelativeResize="0"/>
          <p:nvPr/>
        </p:nvPicPr>
        <p:blipFill rotWithShape="1">
          <a:blip r:embed="rId3">
            <a:alphaModFix/>
          </a:blip>
          <a:srcRect/>
          <a:stretch/>
        </p:blipFill>
        <p:spPr>
          <a:xfrm>
            <a:off x="7239000" y="5524500"/>
            <a:ext cx="1638300" cy="1333500"/>
          </a:xfrm>
          <a:prstGeom prst="rect">
            <a:avLst/>
          </a:prstGeom>
          <a:noFill/>
          <a:ln>
            <a:noFill/>
          </a:ln>
        </p:spPr>
      </p:pic>
      <p:sp>
        <p:nvSpPr>
          <p:cNvPr id="1626" name="Google Shape;1626;p140"/>
          <p:cNvSpPr/>
          <p:nvPr/>
        </p:nvSpPr>
        <p:spPr>
          <a:xfrm>
            <a:off x="457200" y="4648200"/>
            <a:ext cx="457200" cy="533400"/>
          </a:xfrm>
          <a:prstGeom prst="downArrow">
            <a:avLst>
              <a:gd name="adj1" fmla="val 12346"/>
              <a:gd name="adj2" fmla="val 5400"/>
            </a:avLst>
          </a:prstGeom>
          <a:solidFill>
            <a:srgbClr val="730000"/>
          </a:solidFill>
          <a:ln w="15825" cap="sq" cmpd="sng">
            <a:solidFill>
              <a:srgbClr val="95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627" name="Google Shape;1627;p140"/>
          <p:cNvSpPr/>
          <p:nvPr/>
        </p:nvSpPr>
        <p:spPr>
          <a:xfrm>
            <a:off x="457200" y="2209800"/>
            <a:ext cx="457200" cy="533400"/>
          </a:xfrm>
          <a:prstGeom prst="downArrow">
            <a:avLst>
              <a:gd name="adj1" fmla="val 12346"/>
              <a:gd name="adj2" fmla="val 5400"/>
            </a:avLst>
          </a:prstGeom>
          <a:solidFill>
            <a:srgbClr val="730000"/>
          </a:solidFill>
          <a:ln w="15825" cap="sq" cmpd="sng">
            <a:solidFill>
              <a:srgbClr val="95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36"/>
        <p:cNvGrpSpPr/>
        <p:nvPr/>
      </p:nvGrpSpPr>
      <p:grpSpPr>
        <a:xfrm>
          <a:off x="0" y="0"/>
          <a:ext cx="0" cy="0"/>
          <a:chOff x="0" y="0"/>
          <a:chExt cx="0" cy="0"/>
        </a:xfrm>
      </p:grpSpPr>
      <p:sp>
        <p:nvSpPr>
          <p:cNvPr id="1637" name="Google Shape;1637;p141"/>
          <p:cNvSpPr txBox="1"/>
          <p:nvPr/>
        </p:nvSpPr>
        <p:spPr>
          <a:xfrm>
            <a:off x="487362" y="336550"/>
            <a:ext cx="8228012" cy="80645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1800"/>
              <a:buFont typeface="Verdana"/>
              <a:buNone/>
            </a:pPr>
            <a:r>
              <a:rPr lang="en-US" sz="1800" b="0" i="0" u="none">
                <a:solidFill>
                  <a:srgbClr val="006633"/>
                </a:solidFill>
                <a:latin typeface="Verdana"/>
                <a:ea typeface="Verdana"/>
                <a:cs typeface="Verdana"/>
                <a:sym typeface="Verdana"/>
              </a:rPr>
              <a:t>CONTENTS</a:t>
            </a:r>
            <a:endParaRPr/>
          </a:p>
        </p:txBody>
      </p:sp>
      <p:sp>
        <p:nvSpPr>
          <p:cNvPr id="1638" name="Google Shape;1638;p141"/>
          <p:cNvSpPr txBox="1"/>
          <p:nvPr/>
        </p:nvSpPr>
        <p:spPr>
          <a:xfrm>
            <a:off x="533400" y="1143000"/>
            <a:ext cx="8228012" cy="5341937"/>
          </a:xfrm>
          <a:prstGeom prst="rect">
            <a:avLst/>
          </a:prstGeom>
          <a:noFill/>
          <a:ln>
            <a:noFill/>
          </a:ln>
        </p:spPr>
        <p:txBody>
          <a:bodyPr spcFirstLastPara="1" wrap="square" lIns="90000" tIns="46800" rIns="90000" bIns="46800" anchor="t" anchorCtr="0">
            <a:noAutofit/>
          </a:bodyPr>
          <a:lstStyle/>
          <a:p>
            <a:pPr marL="295275" marR="0" lvl="0" indent="-295275" algn="l" rtl="0">
              <a:lnSpc>
                <a:spcPct val="100000"/>
              </a:lnSpc>
              <a:spcBef>
                <a:spcPts val="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Process Concept, Process States, Process Description</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Processes and Threads</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Symmetric Multiprocessing, Microkernel</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Concurrency: Principles of Concurrency</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Mutual Exclusion: S/W approaches, H/W Support</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Programming Language construct: Semaphores, Monitors</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Classical Problems of Synchronization: Readers-Writers problem, Producer Consumer problem, Dining Philosopher problem.</a:t>
            </a:r>
            <a:endParaRPr/>
          </a:p>
          <a:p>
            <a:pPr marL="0" marR="0" lvl="0" indent="0" algn="l" rtl="0">
              <a:lnSpc>
                <a:spcPct val="100000"/>
              </a:lnSpc>
              <a:spcBef>
                <a:spcPts val="0"/>
              </a:spcBef>
              <a:spcAft>
                <a:spcPts val="0"/>
              </a:spcAft>
              <a:buNone/>
            </a:pPr>
            <a:endParaRPr sz="2400" b="0" i="0" u="none">
              <a:solidFill>
                <a:srgbClr val="000000"/>
              </a:solidFill>
              <a:latin typeface="Verdana"/>
              <a:ea typeface="Verdana"/>
              <a:cs typeface="Verdana"/>
              <a:sym typeface="Verdana"/>
            </a:endParaRPr>
          </a:p>
        </p:txBody>
      </p:sp>
      <p:sp>
        <p:nvSpPr>
          <p:cNvPr id="1639" name="Google Shape;1639;p141"/>
          <p:cNvSpPr/>
          <p:nvPr/>
        </p:nvSpPr>
        <p:spPr>
          <a:xfrm rot="10800000" flipH="1">
            <a:off x="304800" y="3810000"/>
            <a:ext cx="622300" cy="285750"/>
          </a:xfrm>
          <a:prstGeom prst="rightArrow">
            <a:avLst>
              <a:gd name="adj1" fmla="val 10587"/>
              <a:gd name="adj2" fmla="val 10800"/>
            </a:avLst>
          </a:prstGeom>
          <a:solidFill>
            <a:srgbClr val="CC9900"/>
          </a:solidFill>
          <a:ln w="25550" cap="sq" cmpd="sng">
            <a:solidFill>
              <a:srgbClr val="956F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45"/>
        <p:cNvGrpSpPr/>
        <p:nvPr/>
      </p:nvGrpSpPr>
      <p:grpSpPr>
        <a:xfrm>
          <a:off x="0" y="0"/>
          <a:ext cx="0" cy="0"/>
          <a:chOff x="0" y="0"/>
          <a:chExt cx="0" cy="0"/>
        </a:xfrm>
      </p:grpSpPr>
      <p:sp>
        <p:nvSpPr>
          <p:cNvPr id="1646" name="Google Shape;1646;p142"/>
          <p:cNvSpPr/>
          <p:nvPr/>
        </p:nvSpPr>
        <p:spPr>
          <a:xfrm>
            <a:off x="3124200" y="609600"/>
            <a:ext cx="5486400" cy="2286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647" name="Google Shape;1647;p142"/>
          <p:cNvSpPr/>
          <p:nvPr/>
        </p:nvSpPr>
        <p:spPr>
          <a:xfrm>
            <a:off x="3124200" y="6248400"/>
            <a:ext cx="5486400" cy="2286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648" name="Google Shape;1648;p142"/>
          <p:cNvSpPr txBox="1"/>
          <p:nvPr/>
        </p:nvSpPr>
        <p:spPr>
          <a:xfrm>
            <a:off x="2057400" y="6248400"/>
            <a:ext cx="6781800" cy="381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Lustria"/>
              <a:buNone/>
            </a:pPr>
            <a:r>
              <a:rPr lang="en-US" sz="1400" b="1" i="0" u="none">
                <a:solidFill>
                  <a:srgbClr val="000000"/>
                </a:solidFill>
                <a:latin typeface="Lustria"/>
                <a:ea typeface="Lustria"/>
                <a:cs typeface="Lustria"/>
                <a:sym typeface="Lustria"/>
              </a:rPr>
              <a:t>Common   Concurrency Mechanisms</a:t>
            </a:r>
            <a:r>
              <a:rPr lang="en-US" sz="1400" b="0" i="0" u="none">
                <a:solidFill>
                  <a:srgbClr val="000000"/>
                </a:solidFill>
                <a:latin typeface="Lustria"/>
                <a:ea typeface="Lustria"/>
                <a:cs typeface="Lustria"/>
                <a:sym typeface="Lustria"/>
              </a:rPr>
              <a:t> </a:t>
            </a:r>
            <a:endParaRPr/>
          </a:p>
        </p:txBody>
      </p:sp>
      <p:pic>
        <p:nvPicPr>
          <p:cNvPr id="1649" name="Google Shape;1649;p142"/>
          <p:cNvPicPr preferRelativeResize="0"/>
          <p:nvPr/>
        </p:nvPicPr>
        <p:blipFill rotWithShape="1">
          <a:blip r:embed="rId4">
            <a:alphaModFix/>
          </a:blip>
          <a:srcRect/>
          <a:stretch/>
        </p:blipFill>
        <p:spPr>
          <a:xfrm>
            <a:off x="533400" y="228600"/>
            <a:ext cx="7924800" cy="6121400"/>
          </a:xfrm>
          <a:prstGeom prst="rect">
            <a:avLst/>
          </a:prstGeom>
          <a:noFill/>
          <a:ln>
            <a:noFill/>
          </a:ln>
        </p:spPr>
      </p:pic>
    </p:spTree>
  </p:cSld>
  <p:clrMapOvr>
    <a:masterClrMapping/>
  </p:clrMapOvr>
  <p:transition>
    <p:fade thruBlk="1"/>
  </p:transition>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57"/>
        <p:cNvGrpSpPr/>
        <p:nvPr/>
      </p:nvGrpSpPr>
      <p:grpSpPr>
        <a:xfrm>
          <a:off x="0" y="0"/>
          <a:ext cx="0" cy="0"/>
          <a:chOff x="0" y="0"/>
          <a:chExt cx="0" cy="0"/>
        </a:xfrm>
      </p:grpSpPr>
      <p:sp>
        <p:nvSpPr>
          <p:cNvPr id="1658" name="Google Shape;1658;p143"/>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800"/>
              <a:buFont typeface="Garamond"/>
              <a:buNone/>
            </a:pPr>
            <a:r>
              <a:rPr lang="en-US" sz="3800" b="0" i="0" u="none">
                <a:solidFill>
                  <a:srgbClr val="006633"/>
                </a:solidFill>
                <a:latin typeface="Garamond"/>
                <a:ea typeface="Garamond"/>
                <a:cs typeface="Garamond"/>
                <a:sym typeface="Garamond"/>
              </a:rPr>
              <a:t>Motivation for Semaphores</a:t>
            </a:r>
            <a:endParaRPr/>
          </a:p>
        </p:txBody>
      </p:sp>
      <p:sp>
        <p:nvSpPr>
          <p:cNvPr id="1659" name="Google Shape;1659;p143"/>
          <p:cNvSpPr txBox="1"/>
          <p:nvPr/>
        </p:nvSpPr>
        <p:spPr>
          <a:xfrm>
            <a:off x="304800" y="1219200"/>
            <a:ext cx="8229600" cy="45307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90000"/>
              </a:lnSpc>
              <a:spcBef>
                <a:spcPts val="0"/>
              </a:spcBef>
              <a:spcAft>
                <a:spcPts val="0"/>
              </a:spcAft>
              <a:buClr>
                <a:srgbClr val="CC9900"/>
              </a:buClr>
              <a:buSzPts val="2100"/>
              <a:buFont typeface="Noto Sans Symbols"/>
              <a:buChar char="■"/>
            </a:pPr>
            <a:r>
              <a:rPr lang="en-US" sz="2100" b="0" i="0" u="none">
                <a:solidFill>
                  <a:srgbClr val="000000"/>
                </a:solidFill>
                <a:latin typeface="Verdana"/>
                <a:ea typeface="Verdana"/>
                <a:cs typeface="Verdana"/>
                <a:sym typeface="Verdana"/>
              </a:rPr>
              <a:t>Locks only provide mutual exclusion</a:t>
            </a:r>
            <a:endParaRPr/>
          </a:p>
          <a:p>
            <a:pPr marL="625475" marR="0" lvl="1" indent="-325437" algn="l" rtl="0">
              <a:lnSpc>
                <a:spcPct val="90000"/>
              </a:lnSpc>
              <a:spcBef>
                <a:spcPts val="5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Ensure only one thread is in critical section at a time</a:t>
            </a:r>
            <a:endParaRPr/>
          </a:p>
          <a:p>
            <a:pPr marL="298450" marR="0" lvl="0" indent="-298450" algn="l" rtl="0">
              <a:lnSpc>
                <a:spcPct val="90000"/>
              </a:lnSpc>
              <a:spcBef>
                <a:spcPts val="500"/>
              </a:spcBef>
              <a:spcAft>
                <a:spcPts val="0"/>
              </a:spcAft>
              <a:buClr>
                <a:srgbClr val="CC9900"/>
              </a:buClr>
              <a:buSzPts val="2100"/>
              <a:buFont typeface="Noto Sans Symbols"/>
              <a:buChar char="■"/>
            </a:pPr>
            <a:r>
              <a:rPr lang="en-US" sz="2100" b="0" i="0" u="none">
                <a:solidFill>
                  <a:srgbClr val="000000"/>
                </a:solidFill>
                <a:latin typeface="Verdana"/>
                <a:ea typeface="Verdana"/>
                <a:cs typeface="Verdana"/>
                <a:sym typeface="Verdana"/>
              </a:rPr>
              <a:t>May want more: Place ordering on scheduling of threads</a:t>
            </a:r>
            <a:endParaRPr/>
          </a:p>
          <a:p>
            <a:pPr marL="625475" marR="0" lvl="1" indent="-325437" algn="l" rtl="0">
              <a:lnSpc>
                <a:spcPct val="90000"/>
              </a:lnSpc>
              <a:spcBef>
                <a:spcPts val="5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Example: Producer/Consumer</a:t>
            </a:r>
            <a:endParaRPr/>
          </a:p>
          <a:p>
            <a:pPr marL="977900" marR="0" lvl="2" indent="-325437" algn="l" rtl="0">
              <a:lnSpc>
                <a:spcPct val="9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Producer: Creates a resource (data)</a:t>
            </a:r>
            <a:endParaRPr/>
          </a:p>
          <a:p>
            <a:pPr marL="977900" marR="0" lvl="2" indent="-325437" algn="l" rtl="0">
              <a:lnSpc>
                <a:spcPct val="9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Consumer: Uses a resource (data)</a:t>
            </a:r>
            <a:endParaRPr/>
          </a:p>
          <a:p>
            <a:pPr marL="625475" marR="0" lvl="1" indent="-325437" algn="l" rtl="0">
              <a:lnSpc>
                <a:spcPct val="90000"/>
              </a:lnSpc>
              <a:spcBef>
                <a:spcPts val="5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Example</a:t>
            </a:r>
            <a:endParaRPr/>
          </a:p>
          <a:p>
            <a:pPr marL="977900" marR="0" lvl="2" indent="-325437" algn="l" rtl="0">
              <a:lnSpc>
                <a:spcPct val="90000"/>
              </a:lnSpc>
              <a:spcBef>
                <a:spcPts val="4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ps | grep “gcc” | wc</a:t>
            </a:r>
            <a:endParaRPr/>
          </a:p>
          <a:p>
            <a:pPr marL="625475" marR="0" lvl="1" indent="-325437" algn="l" rtl="0">
              <a:lnSpc>
                <a:spcPct val="90000"/>
              </a:lnSpc>
              <a:spcBef>
                <a:spcPts val="5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Don’t want producers and consumers to operate in lock step</a:t>
            </a:r>
            <a:endParaRPr/>
          </a:p>
          <a:p>
            <a:pPr marL="977900" marR="0" lvl="2" indent="-325437" algn="l" rtl="0">
              <a:lnSpc>
                <a:spcPct val="9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Place a fixed-size buffer between producers and consumers</a:t>
            </a:r>
            <a:endParaRPr/>
          </a:p>
          <a:p>
            <a:pPr marL="977900" marR="0" lvl="2" indent="-325437" algn="l" rtl="0">
              <a:lnSpc>
                <a:spcPct val="9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Synchronize accesses to buffer</a:t>
            </a:r>
            <a:endParaRPr/>
          </a:p>
          <a:p>
            <a:pPr marL="977900" marR="0" lvl="2" indent="-325437" algn="l" rtl="0">
              <a:lnSpc>
                <a:spcPct val="9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Producer waits if buffer full; consumer waits if buffer empty</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1973</TotalTime>
  <Words>10229</Words>
  <Application>Microsoft Macintosh PowerPoint</Application>
  <PresentationFormat>On-screen Show (4:3)</PresentationFormat>
  <Paragraphs>1357</Paragraphs>
  <Slides>121</Slides>
  <Notes>121</Notes>
  <HiddenSlides>14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121</vt:i4>
      </vt:variant>
    </vt:vector>
  </HeadingPairs>
  <TitlesOfParts>
    <vt:vector size="130" baseType="lpstr">
      <vt:lpstr>Garamond</vt:lpstr>
      <vt:lpstr>Verdana</vt:lpstr>
      <vt:lpstr>Courier New</vt:lpstr>
      <vt:lpstr>Noto Sans Symbols</vt:lpstr>
      <vt:lpstr>Arial</vt:lpstr>
      <vt:lpstr>Times New Roman</vt:lpstr>
      <vt:lpstr>Lustria</vt:lpstr>
      <vt:lpstr>Calibri</vt:lpstr>
      <vt:lpstr>POI_THEME_TEMPLATE_DESIGN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Sarthak Khare</cp:lastModifiedBy>
  <cp:revision>3</cp:revision>
  <dcterms:modified xsi:type="dcterms:W3CDTF">2023-11-19T21:15:00Z</dcterms:modified>
</cp:coreProperties>
</file>