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1" r:id="rId24"/>
    <p:sldId id="282" r:id="rId25"/>
    <p:sldId id="279" r:id="rId26"/>
    <p:sldId id="283" r:id="rId27"/>
    <p:sldId id="285" r:id="rId28"/>
    <p:sldId id="286" r:id="rId29"/>
    <p:sldId id="287" r:id="rId30"/>
    <p:sldId id="288" r:id="rId31"/>
    <p:sldId id="289" r:id="rId32"/>
    <p:sldId id="290" r:id="rId33"/>
    <p:sldId id="291" r:id="rId34"/>
    <p:sldId id="292" r:id="rId35"/>
    <p:sldId id="293" r:id="rId36"/>
    <p:sldId id="294" r:id="rId37"/>
    <p:sldId id="295" r:id="rId38"/>
    <p:sldId id="297" r:id="rId39"/>
    <p:sldId id="298" r:id="rId40"/>
    <p:sldId id="299" r:id="rId41"/>
    <p:sldId id="300" r:id="rId42"/>
    <p:sldId id="301" r:id="rId43"/>
    <p:sldId id="303" r:id="rId44"/>
    <p:sldId id="304" r:id="rId45"/>
    <p:sldId id="322" r:id="rId46"/>
    <p:sldId id="323" r:id="rId47"/>
    <p:sldId id="305" r:id="rId48"/>
    <p:sldId id="306" r:id="rId49"/>
    <p:sldId id="307" r:id="rId50"/>
    <p:sldId id="31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56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B02BF8-F8A5-4EA3-A3E6-56C4FDF7A951}" type="datetimeFigureOut">
              <a:rPr lang="en-US" smtClean="0"/>
              <a:pPr/>
              <a:t>26/09/2024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843009-F5A7-4F3F-A3FF-C0DEED46A26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02BF8-F8A5-4EA3-A3E6-56C4FDF7A951}" type="datetimeFigureOut">
              <a:rPr lang="en-US" smtClean="0"/>
              <a:pPr/>
              <a:t>26/09/2024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843009-F5A7-4F3F-A3FF-C0DEED46A26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02BF8-F8A5-4EA3-A3E6-56C4FDF7A951}" type="datetimeFigureOut">
              <a:rPr lang="en-US" smtClean="0"/>
              <a:pPr/>
              <a:t>26/09/2024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843009-F5A7-4F3F-A3FF-C0DEED46A26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02BF8-F8A5-4EA3-A3E6-56C4FDF7A951}" type="datetimeFigureOut">
              <a:rPr lang="en-US" smtClean="0"/>
              <a:pPr/>
              <a:t>26/09/2024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843009-F5A7-4F3F-A3FF-C0DEED46A26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B02BF8-F8A5-4EA3-A3E6-56C4FDF7A951}" type="datetimeFigureOut">
              <a:rPr lang="en-US" smtClean="0"/>
              <a:pPr/>
              <a:t>26/09/2024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843009-F5A7-4F3F-A3FF-C0DEED46A26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B02BF8-F8A5-4EA3-A3E6-56C4FDF7A951}" type="datetimeFigureOut">
              <a:rPr lang="en-US" smtClean="0"/>
              <a:pPr/>
              <a:t>26/09/2024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843009-F5A7-4F3F-A3FF-C0DEED46A26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B02BF8-F8A5-4EA3-A3E6-56C4FDF7A951}" type="datetimeFigureOut">
              <a:rPr lang="en-US" smtClean="0"/>
              <a:pPr/>
              <a:t>26/09/2024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843009-F5A7-4F3F-A3FF-C0DEED46A26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B02BF8-F8A5-4EA3-A3E6-56C4FDF7A951}" type="datetimeFigureOut">
              <a:rPr lang="en-US" smtClean="0"/>
              <a:pPr/>
              <a:t>26/09/2024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843009-F5A7-4F3F-A3FF-C0DEED46A26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02BF8-F8A5-4EA3-A3E6-56C4FDF7A951}" type="datetimeFigureOut">
              <a:rPr lang="en-US" smtClean="0"/>
              <a:pPr/>
              <a:t>26/09/2024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F843009-F5A7-4F3F-A3FF-C0DEED46A26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B02BF8-F8A5-4EA3-A3E6-56C4FDF7A951}" type="datetimeFigureOut">
              <a:rPr lang="en-US" smtClean="0"/>
              <a:pPr/>
              <a:t>26/09/2024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843009-F5A7-4F3F-A3FF-C0DEED46A26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B02BF8-F8A5-4EA3-A3E6-56C4FDF7A951}" type="datetimeFigureOut">
              <a:rPr lang="en-US" smtClean="0"/>
              <a:pPr/>
              <a:t>26/09/2024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843009-F5A7-4F3F-A3FF-C0DEED46A26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02BF8-F8A5-4EA3-A3E6-56C4FDF7A951}" type="datetimeFigureOut">
              <a:rPr lang="en-US" smtClean="0"/>
              <a:pPr/>
              <a:t>26/09/2024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843009-F5A7-4F3F-A3FF-C0DEED46A26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3 </a:t>
            </a:r>
            <a:endParaRPr lang="en-US" dirty="0"/>
          </a:p>
        </p:txBody>
      </p:sp>
      <p:sp>
        <p:nvSpPr>
          <p:cNvPr id="3" name="Subtitle 2"/>
          <p:cNvSpPr>
            <a:spLocks noGrp="1"/>
          </p:cNvSpPr>
          <p:nvPr>
            <p:ph type="subTitle" idx="1"/>
          </p:nvPr>
        </p:nvSpPr>
        <p:spPr/>
        <p:txBody>
          <a:bodyPr/>
          <a:lstStyle/>
          <a:p>
            <a:r>
              <a:rPr lang="en-US" b="1" dirty="0" err="1" smtClean="0"/>
              <a:t>Uniprocessor</a:t>
            </a:r>
            <a:r>
              <a:rPr lang="en-US" b="1" dirty="0" smtClean="0"/>
              <a:t> Scheduling </a:t>
            </a:r>
          </a:p>
          <a:p>
            <a:r>
              <a:rPr lang="en-US" b="1" dirty="0" smtClean="0"/>
              <a:t>, Deadlock</a:t>
            </a:r>
            <a:endParaRPr lang="en-US" dirty="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304800" y="228600"/>
            <a:ext cx="8458199" cy="45243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304800" y="4724400"/>
            <a:ext cx="8458200" cy="1752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Problem 3</a:t>
            </a:r>
            <a:endParaRPr lang="en-US" b="1" dirty="0"/>
          </a:p>
        </p:txBody>
      </p:sp>
      <p:sp>
        <p:nvSpPr>
          <p:cNvPr id="5" name="Content Placeholder 4"/>
          <p:cNvSpPr>
            <a:spLocks noGrp="1"/>
          </p:cNvSpPr>
          <p:nvPr>
            <p:ph idx="1"/>
          </p:nvPr>
        </p:nvSpPr>
        <p:spPr/>
        <p:txBody>
          <a:bodyPr/>
          <a:lstStyle/>
          <a:p>
            <a:endParaRPr lang="en-US"/>
          </a:p>
        </p:txBody>
      </p:sp>
      <p:pic>
        <p:nvPicPr>
          <p:cNvPr id="5123" name="Picture 3"/>
          <p:cNvPicPr>
            <a:picLocks noChangeAspect="1" noChangeArrowheads="1"/>
          </p:cNvPicPr>
          <p:nvPr/>
        </p:nvPicPr>
        <p:blipFill>
          <a:blip r:embed="rId2" cstate="print"/>
          <a:srcRect/>
          <a:stretch>
            <a:fillRect/>
          </a:stretch>
        </p:blipFill>
        <p:spPr bwMode="auto">
          <a:xfrm>
            <a:off x="304800" y="1219200"/>
            <a:ext cx="8686800" cy="5105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228600" y="0"/>
            <a:ext cx="8763000" cy="6629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304800" y="304801"/>
            <a:ext cx="8610600" cy="6096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dirty="0" smtClean="0"/>
              <a:t>Problem 4</a:t>
            </a:r>
            <a:endParaRPr lang="en-US" b="1" dirty="0"/>
          </a:p>
        </p:txBody>
      </p:sp>
      <p:sp>
        <p:nvSpPr>
          <p:cNvPr id="3" name="Content Placeholder 2"/>
          <p:cNvSpPr>
            <a:spLocks noGrp="1"/>
          </p:cNvSpPr>
          <p:nvPr>
            <p:ph idx="1"/>
          </p:nvPr>
        </p:nvSpPr>
        <p:spPr/>
        <p:txBody>
          <a:bodyPr/>
          <a:lstStyle/>
          <a:p>
            <a:endParaRPr lang="en-US" dirty="0"/>
          </a:p>
        </p:txBody>
      </p:sp>
      <p:pic>
        <p:nvPicPr>
          <p:cNvPr id="8195" name="Picture 3"/>
          <p:cNvPicPr>
            <a:picLocks noChangeAspect="1" noChangeArrowheads="1"/>
          </p:cNvPicPr>
          <p:nvPr/>
        </p:nvPicPr>
        <p:blipFill>
          <a:blip r:embed="rId2" cstate="print"/>
          <a:srcRect/>
          <a:stretch>
            <a:fillRect/>
          </a:stretch>
        </p:blipFill>
        <p:spPr bwMode="auto">
          <a:xfrm>
            <a:off x="228600" y="990600"/>
            <a:ext cx="8610600" cy="5257800"/>
          </a:xfrm>
          <a:prstGeom prst="rect">
            <a:avLst/>
          </a:prstGeom>
          <a:noFill/>
          <a:ln w="9525">
            <a:noFill/>
            <a:miter lim="800000"/>
            <a:headEnd/>
            <a:tailEnd/>
          </a:ln>
        </p:spPr>
      </p:pic>
      <p:sp>
        <p:nvSpPr>
          <p:cNvPr id="6" name="Title 1"/>
          <p:cNvSpPr txBox="1">
            <a:spLocks/>
          </p:cNvSpPr>
          <p:nvPr/>
        </p:nvSpPr>
        <p:spPr>
          <a:xfrm>
            <a:off x="609600" y="6324600"/>
            <a:ext cx="8229600" cy="334962"/>
          </a:xfrm>
          <a:prstGeom prst="rect">
            <a:avLst/>
          </a:prstGeom>
        </p:spPr>
        <p:txBody>
          <a:bodyPr vert="horz" lIns="91440" tIns="45720" rIns="91440" bIns="45720" rtlCol="0" anchor="ctr">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Overhead=</a:t>
            </a:r>
            <a:r>
              <a:rPr kumimoji="0" lang="en-US" sz="4400" b="1" i="0" u="none" strike="noStrike" kern="1200" cap="none" spc="0" normalizeH="0" noProof="0" dirty="0" smtClean="0">
                <a:ln>
                  <a:noFill/>
                </a:ln>
                <a:solidFill>
                  <a:schemeClr val="tx1"/>
                </a:solidFill>
                <a:effectLst/>
                <a:uLnTx/>
                <a:uFillTx/>
                <a:latin typeface="+mj-lt"/>
                <a:ea typeface="+mj-ea"/>
                <a:cs typeface="+mj-cs"/>
              </a:rPr>
              <a:t> delay</a:t>
            </a:r>
            <a:endParaRPr kumimoji="0" lang="en-US"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04800" y="304800"/>
            <a:ext cx="8763000" cy="6019800"/>
            <a:chOff x="228600" y="304800"/>
            <a:chExt cx="8763000" cy="6019800"/>
          </a:xfrm>
        </p:grpSpPr>
        <p:pic>
          <p:nvPicPr>
            <p:cNvPr id="9218" name="Picture 2"/>
            <p:cNvPicPr>
              <a:picLocks noChangeAspect="1" noChangeArrowheads="1"/>
            </p:cNvPicPr>
            <p:nvPr/>
          </p:nvPicPr>
          <p:blipFill>
            <a:blip r:embed="rId2" cstate="print"/>
            <a:srcRect/>
            <a:stretch>
              <a:fillRect/>
            </a:stretch>
          </p:blipFill>
          <p:spPr bwMode="auto">
            <a:xfrm>
              <a:off x="228600" y="304800"/>
              <a:ext cx="8763000" cy="601980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3429000" y="2895600"/>
              <a:ext cx="533400" cy="533400"/>
            </a:xfrm>
            <a:prstGeom prst="rect">
              <a:avLst/>
            </a:prstGeom>
            <a:noFill/>
            <a:ln w="9525">
              <a:noFill/>
              <a:miter lim="800000"/>
              <a:headEnd/>
              <a:tailEnd/>
            </a:ln>
          </p:spPr>
        </p:pic>
      </p:grpSp>
      <p:sp>
        <p:nvSpPr>
          <p:cNvPr id="5" name="Title 1"/>
          <p:cNvSpPr txBox="1">
            <a:spLocks/>
          </p:cNvSpPr>
          <p:nvPr/>
        </p:nvSpPr>
        <p:spPr>
          <a:xfrm>
            <a:off x="381000" y="2941638"/>
            <a:ext cx="8229600" cy="334962"/>
          </a:xfrm>
          <a:prstGeom prst="rect">
            <a:avLst/>
          </a:prstGeom>
        </p:spPr>
        <p:txBody>
          <a:bodyPr vert="horz" lIns="91440" tIns="45720" rIns="91440" bIns="45720" rtlCol="0" anchor="ctr">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bg1"/>
                </a:solidFill>
                <a:effectLst/>
                <a:uLnTx/>
                <a:uFillTx/>
                <a:latin typeface="+mj-lt"/>
                <a:ea typeface="+mj-ea"/>
                <a:cs typeface="+mj-cs"/>
              </a:rPr>
              <a:t>                                  = 1  unit of Overhead/d</a:t>
            </a:r>
            <a:r>
              <a:rPr kumimoji="0" lang="en-US" sz="4400" b="1" i="0" u="none" strike="noStrike" kern="1200" cap="none" spc="0" normalizeH="0" noProof="0" dirty="0" smtClean="0">
                <a:ln>
                  <a:noFill/>
                </a:ln>
                <a:solidFill>
                  <a:schemeClr val="bg1"/>
                </a:solidFill>
                <a:effectLst/>
                <a:uLnTx/>
                <a:uFillTx/>
                <a:latin typeface="+mj-lt"/>
                <a:ea typeface="+mj-ea"/>
                <a:cs typeface="+mj-cs"/>
              </a:rPr>
              <a:t>elay</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FCFS Scheduling</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It is an easy algorithm to implement since it does not include any complex way.</a:t>
            </a:r>
          </a:p>
          <a:p>
            <a:pPr algn="just"/>
            <a:r>
              <a:rPr lang="en-US" dirty="0" smtClean="0"/>
              <a:t>Every task should be executed simultaneously as it follows FIFO queue.</a:t>
            </a:r>
          </a:p>
          <a:p>
            <a:pPr algn="just"/>
            <a:r>
              <a:rPr lang="en-US" dirty="0" smtClean="0"/>
              <a:t>FCFS does not give priority to any random important tasks first so it’s a fair scheduling.</a:t>
            </a:r>
          </a:p>
          <a:p>
            <a:pPr algn="just"/>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FCFS Scheduling</a:t>
            </a:r>
            <a:br>
              <a:rPr lang="en-US" dirty="0" smtClean="0"/>
            </a:br>
            <a:endParaRPr lang="en-US" dirty="0"/>
          </a:p>
        </p:txBody>
      </p:sp>
      <p:sp>
        <p:nvSpPr>
          <p:cNvPr id="3" name="Content Placeholder 2"/>
          <p:cNvSpPr>
            <a:spLocks noGrp="1"/>
          </p:cNvSpPr>
          <p:nvPr>
            <p:ph idx="1"/>
          </p:nvPr>
        </p:nvSpPr>
        <p:spPr>
          <a:xfrm>
            <a:off x="457200" y="1143000"/>
            <a:ext cx="8229600" cy="4953000"/>
          </a:xfrm>
        </p:spPr>
        <p:txBody>
          <a:bodyPr>
            <a:normAutofit fontScale="85000" lnSpcReduction="20000"/>
          </a:bodyPr>
          <a:lstStyle/>
          <a:p>
            <a:pPr algn="just"/>
            <a:r>
              <a:rPr lang="en-US" dirty="0" smtClean="0"/>
              <a:t>FCFS results in convoy effect which means if a process with higher burst time comes first in the ready queue then the processes with lower burst time may get blocked and that processes with lower burst time may not be able to get the CPU if the higher burst time task takes time forever.</a:t>
            </a:r>
          </a:p>
          <a:p>
            <a:pPr algn="just"/>
            <a:r>
              <a:rPr lang="en-US" dirty="0" smtClean="0"/>
              <a:t>If a process with long burst time comes in the line first then the other short burst time process have to wait for a long time, so it is not much good as time-sharing systems.</a:t>
            </a:r>
          </a:p>
          <a:p>
            <a:pPr algn="just"/>
            <a:r>
              <a:rPr lang="en-US" dirty="0" smtClean="0"/>
              <a:t>Since it is non-preemptive, it does not release the CPU before it completes its task execution completely.</a:t>
            </a:r>
          </a:p>
          <a:p>
            <a:pPr algn="just"/>
            <a:r>
              <a:rPr lang="en-US" smtClean="0"/>
              <a:t>FCFS is not good for interactive system and not used in modern operating systems</a:t>
            </a:r>
            <a:endParaRPr lang="en-US" dirty="0" smtClean="0"/>
          </a:p>
          <a:p>
            <a:pPr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8200"/>
            <a:ext cx="8229600" cy="4876800"/>
          </a:xfrm>
        </p:spPr>
        <p:txBody>
          <a:bodyPr>
            <a:normAutofit fontScale="55000" lnSpcReduction="20000"/>
          </a:bodyPr>
          <a:lstStyle/>
          <a:p>
            <a:pPr algn="ctr">
              <a:buNone/>
            </a:pPr>
            <a:r>
              <a:rPr lang="en-US" sz="11500" b="1" dirty="0" smtClean="0">
                <a:solidFill>
                  <a:srgbClr val="7030A0"/>
                </a:solidFill>
              </a:rPr>
              <a:t>SJF -</a:t>
            </a:r>
          </a:p>
          <a:p>
            <a:pPr algn="ctr">
              <a:buNone/>
            </a:pPr>
            <a:r>
              <a:rPr lang="en-US" sz="11500" b="1" dirty="0" smtClean="0">
                <a:solidFill>
                  <a:srgbClr val="7030A0"/>
                </a:solidFill>
              </a:rPr>
              <a:t>Shortest Job First</a:t>
            </a:r>
          </a:p>
          <a:p>
            <a:pPr algn="ctr">
              <a:buNone/>
            </a:pPr>
            <a:r>
              <a:rPr lang="en-US" sz="11500" b="1" dirty="0" smtClean="0">
                <a:solidFill>
                  <a:srgbClr val="7030A0"/>
                </a:solidFill>
              </a:rPr>
              <a:t>Algorithm</a:t>
            </a:r>
          </a:p>
          <a:p>
            <a:pPr algn="ctr">
              <a:buNone/>
            </a:pPr>
            <a:r>
              <a:rPr lang="en-US" sz="11500" b="1" dirty="0" smtClean="0">
                <a:solidFill>
                  <a:srgbClr val="7030A0"/>
                </a:solidFill>
              </a:rPr>
              <a:t>(non-preemptive </a:t>
            </a:r>
          </a:p>
          <a:p>
            <a:pPr algn="ctr">
              <a:buNone/>
            </a:pPr>
            <a:r>
              <a:rPr lang="en-US" sz="11500" b="1" dirty="0" smtClean="0">
                <a:solidFill>
                  <a:srgbClr val="7030A0"/>
                </a:solidFill>
              </a:rPr>
              <a:t>&amp; </a:t>
            </a:r>
            <a:r>
              <a:rPr lang="en-US" sz="11600" b="1" dirty="0" smtClean="0">
                <a:solidFill>
                  <a:srgbClr val="7030A0"/>
                </a:solidFill>
              </a:rPr>
              <a:t>Preemptive)</a:t>
            </a:r>
          </a:p>
          <a:p>
            <a:pPr algn="ctr">
              <a:buNone/>
            </a:pPr>
            <a:endParaRPr lang="en-US" sz="11500" b="1" dirty="0">
              <a:solidFill>
                <a:srgbClr val="7030A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b="1" dirty="0" smtClean="0"/>
              <a:t>SJF-shorted Job First </a:t>
            </a:r>
            <a:endParaRPr lang="en-US" b="1" dirty="0"/>
          </a:p>
        </p:txBody>
      </p:sp>
      <p:sp>
        <p:nvSpPr>
          <p:cNvPr id="3" name="Content Placeholder 2"/>
          <p:cNvSpPr>
            <a:spLocks noGrp="1"/>
          </p:cNvSpPr>
          <p:nvPr>
            <p:ph idx="1"/>
          </p:nvPr>
        </p:nvSpPr>
        <p:spPr>
          <a:xfrm>
            <a:off x="533400" y="1752600"/>
            <a:ext cx="8077200" cy="4495800"/>
          </a:xfrm>
        </p:spPr>
        <p:txBody>
          <a:bodyPr>
            <a:normAutofit fontScale="92500" lnSpcReduction="20000"/>
          </a:bodyPr>
          <a:lstStyle/>
          <a:p>
            <a:pPr algn="just"/>
            <a:r>
              <a:rPr lang="en-US" dirty="0" smtClean="0"/>
              <a:t>SJF scheduling algorithm, schedules the  processes according to their burst time.</a:t>
            </a:r>
          </a:p>
          <a:p>
            <a:pPr algn="just"/>
            <a:r>
              <a:rPr lang="en-US" dirty="0" smtClean="0"/>
              <a:t>In SJF scheduling, the process with the lowest burst time, among the list of available processes in the ready queue, is going to be scheduled next.</a:t>
            </a:r>
          </a:p>
          <a:p>
            <a:pPr algn="just"/>
            <a:r>
              <a:rPr lang="en-US" dirty="0" smtClean="0"/>
              <a:t>If the next CPU bursts of two processes are the same ,FCFS scheduling is used .</a:t>
            </a:r>
          </a:p>
          <a:p>
            <a:pPr algn="just"/>
            <a:r>
              <a:rPr lang="en-US" dirty="0" smtClean="0"/>
              <a:t>It can be either preemptive or non-preemptive</a:t>
            </a:r>
          </a:p>
          <a:p>
            <a:pPr algn="just"/>
            <a:r>
              <a:rPr lang="en-US" dirty="0" smtClean="0"/>
              <a:t>Also called Shortest Job Next (SJN).</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CPU-scheduling algorithms</a:t>
            </a:r>
          </a:p>
        </p:txBody>
      </p:sp>
      <p:sp>
        <p:nvSpPr>
          <p:cNvPr id="3" name="Content Placeholder 2"/>
          <p:cNvSpPr>
            <a:spLocks noGrp="1"/>
          </p:cNvSpPr>
          <p:nvPr>
            <p:ph idx="1"/>
          </p:nvPr>
        </p:nvSpPr>
        <p:spPr>
          <a:xfrm>
            <a:off x="457200" y="1143000"/>
            <a:ext cx="8229600" cy="4983163"/>
          </a:xfrm>
        </p:spPr>
        <p:txBody>
          <a:bodyPr/>
          <a:lstStyle/>
          <a:p>
            <a:pPr algn="just"/>
            <a:r>
              <a:rPr lang="en-US" dirty="0" smtClean="0"/>
              <a:t>In </a:t>
            </a:r>
            <a:r>
              <a:rPr lang="en-US" dirty="0"/>
              <a:t>case of multiprogramming, CPU needs to be scheduled, so that multiple works can be performed simultaneously in less time or at a same time</a:t>
            </a:r>
            <a:r>
              <a:rPr lang="en-US" dirty="0" smtClean="0"/>
              <a:t>. </a:t>
            </a:r>
          </a:p>
          <a:p>
            <a:pPr algn="just"/>
            <a:r>
              <a:rPr lang="en-US" dirty="0" smtClean="0"/>
              <a:t>By </a:t>
            </a:r>
            <a:r>
              <a:rPr lang="en-US" dirty="0"/>
              <a:t>CPU scheduling it is decided which of the processes in the ready queue is to be allocated in the CPU.</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to compute below times in SJF using a program?</a:t>
            </a:r>
            <a:r>
              <a:rPr lang="en-US" dirty="0" smtClean="0"/>
              <a:t> </a:t>
            </a:r>
            <a:br>
              <a:rPr lang="en-US" dirty="0" smtClean="0"/>
            </a:br>
            <a:endParaRPr lang="en-US" dirty="0"/>
          </a:p>
        </p:txBody>
      </p:sp>
      <p:sp>
        <p:nvSpPr>
          <p:cNvPr id="3" name="Content Placeholder 2"/>
          <p:cNvSpPr>
            <a:spLocks noGrp="1"/>
          </p:cNvSpPr>
          <p:nvPr>
            <p:ph idx="1"/>
          </p:nvPr>
        </p:nvSpPr>
        <p:spPr>
          <a:xfrm>
            <a:off x="381000" y="1600200"/>
            <a:ext cx="8534400" cy="4525963"/>
          </a:xfrm>
        </p:spPr>
        <p:txBody>
          <a:bodyPr>
            <a:normAutofit/>
          </a:bodyPr>
          <a:lstStyle/>
          <a:p>
            <a:pPr fontAlgn="base"/>
            <a:r>
              <a:rPr lang="en-US" b="1" dirty="0" smtClean="0"/>
              <a:t>Completion Time</a:t>
            </a:r>
            <a:r>
              <a:rPr lang="en-US" dirty="0" smtClean="0"/>
              <a:t>: Time at which process completes its execution.</a:t>
            </a:r>
          </a:p>
          <a:p>
            <a:pPr fontAlgn="base"/>
            <a:r>
              <a:rPr lang="en-US" b="1" dirty="0" smtClean="0"/>
              <a:t>Turn Around Time</a:t>
            </a:r>
            <a:r>
              <a:rPr lang="en-US" dirty="0" smtClean="0"/>
              <a:t>: Time Difference between completion time and arrival time. </a:t>
            </a:r>
            <a:br>
              <a:rPr lang="en-US" dirty="0" smtClean="0"/>
            </a:br>
            <a:r>
              <a:rPr lang="en-US" sz="2800" b="1" dirty="0" smtClean="0">
                <a:solidFill>
                  <a:srgbClr val="C00000"/>
                </a:solidFill>
              </a:rPr>
              <a:t>Turn Around Time = Completion Time – Arrival Time</a:t>
            </a:r>
            <a:endParaRPr lang="en-US" dirty="0" smtClean="0">
              <a:solidFill>
                <a:srgbClr val="C00000"/>
              </a:solidFill>
            </a:endParaRPr>
          </a:p>
          <a:p>
            <a:pPr fontAlgn="base"/>
            <a:r>
              <a:rPr lang="en-US" b="1" dirty="0" smtClean="0"/>
              <a:t>Waiting Time(W.T)</a:t>
            </a:r>
            <a:r>
              <a:rPr lang="en-US" dirty="0" smtClean="0"/>
              <a:t>: Time Difference between turn around time and burst time. </a:t>
            </a:r>
            <a:br>
              <a:rPr lang="en-US" dirty="0" smtClean="0"/>
            </a:br>
            <a:r>
              <a:rPr lang="en-US" b="1" dirty="0" smtClean="0">
                <a:solidFill>
                  <a:srgbClr val="C00000"/>
                </a:solidFill>
              </a:rPr>
              <a:t>Waiting Time = Turn Around Time – Burst Time</a:t>
            </a:r>
            <a:endParaRPr lang="en-US" dirty="0" smtClean="0">
              <a:solidFill>
                <a:srgbClr val="C00000"/>
              </a:solidFill>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5745163"/>
          </a:xfrm>
        </p:spPr>
        <p:txBody>
          <a:bodyPr/>
          <a:lstStyle/>
          <a:p>
            <a:r>
              <a:rPr lang="en-US" dirty="0" smtClean="0"/>
              <a:t>Consider the following set of processes , with the length of the CPU burst given in milliseconds</a:t>
            </a:r>
            <a:endParaRPr lang="en-US" dirty="0"/>
          </a:p>
        </p:txBody>
      </p:sp>
      <p:graphicFrame>
        <p:nvGraphicFramePr>
          <p:cNvPr id="4" name="Table 3"/>
          <p:cNvGraphicFramePr>
            <a:graphicFrameLocks noGrp="1"/>
          </p:cNvGraphicFramePr>
          <p:nvPr/>
        </p:nvGraphicFramePr>
        <p:xfrm>
          <a:off x="381000" y="1752600"/>
          <a:ext cx="3886200" cy="3383280"/>
        </p:xfrm>
        <a:graphic>
          <a:graphicData uri="http://schemas.openxmlformats.org/drawingml/2006/table">
            <a:tbl>
              <a:tblPr firstRow="1" bandRow="1">
                <a:tableStyleId>{5C22544A-7EE6-4342-B048-85BDC9FD1C3A}</a:tableStyleId>
              </a:tblPr>
              <a:tblGrid>
                <a:gridCol w="1600200"/>
                <a:gridCol w="2286000"/>
              </a:tblGrid>
              <a:tr h="370840">
                <a:tc>
                  <a:txBody>
                    <a:bodyPr/>
                    <a:lstStyle/>
                    <a:p>
                      <a:pPr algn="ctr"/>
                      <a:r>
                        <a:rPr lang="en-US" sz="3200" dirty="0" smtClean="0"/>
                        <a:t>Process ID</a:t>
                      </a:r>
                      <a:endParaRPr lang="en-US" sz="3200" dirty="0"/>
                    </a:p>
                  </a:txBody>
                  <a:tcPr/>
                </a:tc>
                <a:tc>
                  <a:txBody>
                    <a:bodyPr/>
                    <a:lstStyle/>
                    <a:p>
                      <a:pPr algn="ctr"/>
                      <a:r>
                        <a:rPr lang="en-US" sz="3200" dirty="0" smtClean="0"/>
                        <a:t>Burst Time</a:t>
                      </a:r>
                      <a:endParaRPr lang="en-US" sz="3200" dirty="0"/>
                    </a:p>
                  </a:txBody>
                  <a:tcPr/>
                </a:tc>
              </a:tr>
              <a:tr h="370840">
                <a:tc>
                  <a:txBody>
                    <a:bodyPr/>
                    <a:lstStyle/>
                    <a:p>
                      <a:pPr algn="ctr"/>
                      <a:r>
                        <a:rPr lang="en-US" sz="3200" dirty="0" smtClean="0"/>
                        <a:t>P1</a:t>
                      </a:r>
                      <a:endParaRPr lang="en-US" sz="3200" dirty="0"/>
                    </a:p>
                  </a:txBody>
                  <a:tcPr/>
                </a:tc>
                <a:tc>
                  <a:txBody>
                    <a:bodyPr/>
                    <a:lstStyle/>
                    <a:p>
                      <a:pPr algn="ctr"/>
                      <a:r>
                        <a:rPr lang="en-US" sz="3200" dirty="0" smtClean="0"/>
                        <a:t>6</a:t>
                      </a:r>
                      <a:endParaRPr lang="en-US" sz="3200" dirty="0"/>
                    </a:p>
                  </a:txBody>
                  <a:tcPr/>
                </a:tc>
              </a:tr>
              <a:tr h="370840">
                <a:tc>
                  <a:txBody>
                    <a:bodyPr/>
                    <a:lstStyle/>
                    <a:p>
                      <a:pPr algn="ctr"/>
                      <a:r>
                        <a:rPr lang="en-US" sz="3200" dirty="0" smtClean="0"/>
                        <a:t>P2</a:t>
                      </a:r>
                      <a:endParaRPr lang="en-US" sz="3200" dirty="0"/>
                    </a:p>
                  </a:txBody>
                  <a:tcPr/>
                </a:tc>
                <a:tc>
                  <a:txBody>
                    <a:bodyPr/>
                    <a:lstStyle/>
                    <a:p>
                      <a:pPr algn="ctr"/>
                      <a:r>
                        <a:rPr lang="en-US" sz="3200" dirty="0" smtClean="0"/>
                        <a:t>8</a:t>
                      </a:r>
                      <a:endParaRPr lang="en-US" sz="3200" dirty="0"/>
                    </a:p>
                  </a:txBody>
                  <a:tcPr/>
                </a:tc>
              </a:tr>
              <a:tr h="370840">
                <a:tc>
                  <a:txBody>
                    <a:bodyPr/>
                    <a:lstStyle/>
                    <a:p>
                      <a:pPr algn="ctr"/>
                      <a:r>
                        <a:rPr lang="en-US" sz="3200" dirty="0" smtClean="0"/>
                        <a:t>P3</a:t>
                      </a:r>
                      <a:endParaRPr lang="en-US" sz="3200" dirty="0"/>
                    </a:p>
                  </a:txBody>
                  <a:tcPr/>
                </a:tc>
                <a:tc>
                  <a:txBody>
                    <a:bodyPr/>
                    <a:lstStyle/>
                    <a:p>
                      <a:pPr algn="ctr"/>
                      <a:r>
                        <a:rPr lang="en-US" sz="3200" dirty="0" smtClean="0"/>
                        <a:t>7</a:t>
                      </a:r>
                      <a:endParaRPr lang="en-US" sz="3200" dirty="0"/>
                    </a:p>
                  </a:txBody>
                  <a:tcPr/>
                </a:tc>
              </a:tr>
              <a:tr h="370840">
                <a:tc>
                  <a:txBody>
                    <a:bodyPr/>
                    <a:lstStyle/>
                    <a:p>
                      <a:pPr algn="ctr"/>
                      <a:r>
                        <a:rPr lang="en-US" sz="3200" dirty="0" smtClean="0"/>
                        <a:t>P4</a:t>
                      </a:r>
                      <a:endParaRPr lang="en-US" sz="3200" dirty="0"/>
                    </a:p>
                  </a:txBody>
                  <a:tcPr/>
                </a:tc>
                <a:tc>
                  <a:txBody>
                    <a:bodyPr/>
                    <a:lstStyle/>
                    <a:p>
                      <a:pPr algn="ctr"/>
                      <a:r>
                        <a:rPr lang="en-US" sz="3200" dirty="0" smtClean="0"/>
                        <a:t>3</a:t>
                      </a:r>
                      <a:endParaRPr lang="en-US" sz="3200" dirty="0"/>
                    </a:p>
                  </a:txBody>
                  <a:tcPr/>
                </a:tc>
              </a:tr>
            </a:tbl>
          </a:graphicData>
        </a:graphic>
      </p:graphicFrame>
      <p:grpSp>
        <p:nvGrpSpPr>
          <p:cNvPr id="24" name="Group 23"/>
          <p:cNvGrpSpPr/>
          <p:nvPr/>
        </p:nvGrpSpPr>
        <p:grpSpPr>
          <a:xfrm>
            <a:off x="4495800" y="1828800"/>
            <a:ext cx="4648200" cy="1905000"/>
            <a:chOff x="4495800" y="1828800"/>
            <a:chExt cx="4648200" cy="1905000"/>
          </a:xfrm>
        </p:grpSpPr>
        <p:grpSp>
          <p:nvGrpSpPr>
            <p:cNvPr id="23" name="Group 22"/>
            <p:cNvGrpSpPr/>
            <p:nvPr/>
          </p:nvGrpSpPr>
          <p:grpSpPr>
            <a:xfrm>
              <a:off x="4495800" y="1828800"/>
              <a:ext cx="4648200" cy="1905000"/>
              <a:chOff x="4495800" y="2743200"/>
              <a:chExt cx="4648200" cy="1905000"/>
            </a:xfrm>
          </p:grpSpPr>
          <p:sp>
            <p:nvSpPr>
              <p:cNvPr id="22" name="Rectangle 21"/>
              <p:cNvSpPr/>
              <p:nvPr/>
            </p:nvSpPr>
            <p:spPr>
              <a:xfrm>
                <a:off x="4495800" y="2743200"/>
                <a:ext cx="4572000" cy="1905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4876800" y="3733800"/>
                <a:ext cx="38862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p:cNvSpPr txBox="1"/>
              <p:nvPr/>
            </p:nvSpPr>
            <p:spPr>
              <a:xfrm>
                <a:off x="4648200" y="3276600"/>
                <a:ext cx="457200" cy="523220"/>
              </a:xfrm>
              <a:prstGeom prst="rect">
                <a:avLst/>
              </a:prstGeom>
              <a:noFill/>
            </p:spPr>
            <p:txBody>
              <a:bodyPr wrap="square" rtlCol="0">
                <a:spAutoFit/>
              </a:bodyPr>
              <a:lstStyle/>
              <a:p>
                <a:r>
                  <a:rPr lang="en-US" sz="2800" b="1" dirty="0" smtClean="0"/>
                  <a:t>0</a:t>
                </a:r>
                <a:endParaRPr lang="en-US" sz="2800" b="1" dirty="0"/>
              </a:p>
            </p:txBody>
          </p:sp>
          <p:sp>
            <p:nvSpPr>
              <p:cNvPr id="13" name="TextBox 12"/>
              <p:cNvSpPr txBox="1"/>
              <p:nvPr/>
            </p:nvSpPr>
            <p:spPr>
              <a:xfrm>
                <a:off x="5486400" y="3286780"/>
                <a:ext cx="457200" cy="523220"/>
              </a:xfrm>
              <a:prstGeom prst="rect">
                <a:avLst/>
              </a:prstGeom>
              <a:noFill/>
            </p:spPr>
            <p:txBody>
              <a:bodyPr wrap="square" rtlCol="0">
                <a:spAutoFit/>
              </a:bodyPr>
              <a:lstStyle/>
              <a:p>
                <a:r>
                  <a:rPr lang="en-US" sz="2800" b="1" dirty="0" smtClean="0"/>
                  <a:t>3</a:t>
                </a:r>
                <a:endParaRPr lang="en-US" sz="2800" b="1" dirty="0"/>
              </a:p>
            </p:txBody>
          </p:sp>
          <p:sp>
            <p:nvSpPr>
              <p:cNvPr id="14" name="TextBox 13"/>
              <p:cNvSpPr txBox="1"/>
              <p:nvPr/>
            </p:nvSpPr>
            <p:spPr>
              <a:xfrm>
                <a:off x="6553200" y="3286780"/>
                <a:ext cx="457200" cy="523220"/>
              </a:xfrm>
              <a:prstGeom prst="rect">
                <a:avLst/>
              </a:prstGeom>
              <a:noFill/>
            </p:spPr>
            <p:txBody>
              <a:bodyPr wrap="square" rtlCol="0">
                <a:spAutoFit/>
              </a:bodyPr>
              <a:lstStyle/>
              <a:p>
                <a:r>
                  <a:rPr lang="en-US" sz="2800" b="1" dirty="0" smtClean="0"/>
                  <a:t>9</a:t>
                </a:r>
                <a:endParaRPr lang="en-US" sz="2800" b="1" dirty="0"/>
              </a:p>
            </p:txBody>
          </p:sp>
          <p:sp>
            <p:nvSpPr>
              <p:cNvPr id="15" name="TextBox 14"/>
              <p:cNvSpPr txBox="1"/>
              <p:nvPr/>
            </p:nvSpPr>
            <p:spPr>
              <a:xfrm>
                <a:off x="7543800" y="3286780"/>
                <a:ext cx="685800" cy="523220"/>
              </a:xfrm>
              <a:prstGeom prst="rect">
                <a:avLst/>
              </a:prstGeom>
              <a:noFill/>
            </p:spPr>
            <p:txBody>
              <a:bodyPr wrap="square" rtlCol="0">
                <a:spAutoFit/>
              </a:bodyPr>
              <a:lstStyle/>
              <a:p>
                <a:r>
                  <a:rPr lang="en-US" sz="2800" b="1" dirty="0" smtClean="0"/>
                  <a:t>16</a:t>
                </a:r>
                <a:endParaRPr lang="en-US" sz="2800" b="1" dirty="0"/>
              </a:p>
            </p:txBody>
          </p:sp>
          <p:sp>
            <p:nvSpPr>
              <p:cNvPr id="16" name="TextBox 15"/>
              <p:cNvSpPr txBox="1"/>
              <p:nvPr/>
            </p:nvSpPr>
            <p:spPr>
              <a:xfrm>
                <a:off x="8458200" y="3286780"/>
                <a:ext cx="685800" cy="523220"/>
              </a:xfrm>
              <a:prstGeom prst="rect">
                <a:avLst/>
              </a:prstGeom>
              <a:noFill/>
            </p:spPr>
            <p:txBody>
              <a:bodyPr wrap="square" rtlCol="0">
                <a:spAutoFit/>
              </a:bodyPr>
              <a:lstStyle/>
              <a:p>
                <a:r>
                  <a:rPr lang="en-US" sz="2800" b="1" dirty="0" smtClean="0"/>
                  <a:t>24</a:t>
                </a:r>
                <a:endParaRPr lang="en-US" sz="2800" b="1" dirty="0"/>
              </a:p>
            </p:txBody>
          </p:sp>
          <p:sp>
            <p:nvSpPr>
              <p:cNvPr id="17" name="TextBox 16"/>
              <p:cNvSpPr txBox="1"/>
              <p:nvPr/>
            </p:nvSpPr>
            <p:spPr>
              <a:xfrm>
                <a:off x="5029200" y="3810000"/>
                <a:ext cx="609600" cy="523220"/>
              </a:xfrm>
              <a:prstGeom prst="rect">
                <a:avLst/>
              </a:prstGeom>
              <a:noFill/>
            </p:spPr>
            <p:txBody>
              <a:bodyPr wrap="square" rtlCol="0">
                <a:spAutoFit/>
              </a:bodyPr>
              <a:lstStyle/>
              <a:p>
                <a:r>
                  <a:rPr lang="en-US" sz="2800" b="1" dirty="0" smtClean="0"/>
                  <a:t>P4</a:t>
                </a:r>
                <a:endParaRPr lang="en-US" sz="2800" b="1" dirty="0"/>
              </a:p>
            </p:txBody>
          </p:sp>
          <p:sp>
            <p:nvSpPr>
              <p:cNvPr id="18" name="TextBox 17"/>
              <p:cNvSpPr txBox="1"/>
              <p:nvPr/>
            </p:nvSpPr>
            <p:spPr>
              <a:xfrm>
                <a:off x="5943600" y="3810000"/>
                <a:ext cx="609600" cy="523220"/>
              </a:xfrm>
              <a:prstGeom prst="rect">
                <a:avLst/>
              </a:prstGeom>
              <a:noFill/>
            </p:spPr>
            <p:txBody>
              <a:bodyPr wrap="square" rtlCol="0">
                <a:spAutoFit/>
              </a:bodyPr>
              <a:lstStyle/>
              <a:p>
                <a:r>
                  <a:rPr lang="en-US" sz="2800" b="1" dirty="0" smtClean="0"/>
                  <a:t>P1</a:t>
                </a:r>
                <a:endParaRPr lang="en-US" sz="2800" b="1" dirty="0"/>
              </a:p>
            </p:txBody>
          </p:sp>
          <p:sp>
            <p:nvSpPr>
              <p:cNvPr id="19" name="TextBox 18"/>
              <p:cNvSpPr txBox="1"/>
              <p:nvPr/>
            </p:nvSpPr>
            <p:spPr>
              <a:xfrm>
                <a:off x="7010400" y="3810000"/>
                <a:ext cx="609600" cy="523220"/>
              </a:xfrm>
              <a:prstGeom prst="rect">
                <a:avLst/>
              </a:prstGeom>
              <a:noFill/>
            </p:spPr>
            <p:txBody>
              <a:bodyPr wrap="square" rtlCol="0">
                <a:spAutoFit/>
              </a:bodyPr>
              <a:lstStyle/>
              <a:p>
                <a:r>
                  <a:rPr lang="en-US" sz="2800" b="1" dirty="0" smtClean="0"/>
                  <a:t>P3</a:t>
                </a:r>
                <a:endParaRPr lang="en-US" sz="2800" b="1" dirty="0"/>
              </a:p>
            </p:txBody>
          </p:sp>
          <p:sp>
            <p:nvSpPr>
              <p:cNvPr id="20" name="TextBox 19"/>
              <p:cNvSpPr txBox="1"/>
              <p:nvPr/>
            </p:nvSpPr>
            <p:spPr>
              <a:xfrm>
                <a:off x="8001000" y="3810000"/>
                <a:ext cx="609600" cy="523220"/>
              </a:xfrm>
              <a:prstGeom prst="rect">
                <a:avLst/>
              </a:prstGeom>
              <a:noFill/>
            </p:spPr>
            <p:txBody>
              <a:bodyPr wrap="square" rtlCol="0">
                <a:spAutoFit/>
              </a:bodyPr>
              <a:lstStyle/>
              <a:p>
                <a:r>
                  <a:rPr lang="en-US" sz="2800" b="1" dirty="0" smtClean="0"/>
                  <a:t>P2</a:t>
                </a:r>
                <a:endParaRPr lang="en-US" sz="2800" b="1" dirty="0"/>
              </a:p>
            </p:txBody>
          </p:sp>
          <p:sp>
            <p:nvSpPr>
              <p:cNvPr id="21" name="TextBox 20"/>
              <p:cNvSpPr txBox="1"/>
              <p:nvPr/>
            </p:nvSpPr>
            <p:spPr>
              <a:xfrm>
                <a:off x="4572000" y="2743200"/>
                <a:ext cx="3276600" cy="523220"/>
              </a:xfrm>
              <a:prstGeom prst="rect">
                <a:avLst/>
              </a:prstGeom>
              <a:noFill/>
            </p:spPr>
            <p:txBody>
              <a:bodyPr wrap="square" rtlCol="0">
                <a:spAutoFit/>
              </a:bodyPr>
              <a:lstStyle/>
              <a:p>
                <a:r>
                  <a:rPr lang="en-US" sz="2800" b="1" dirty="0" smtClean="0"/>
                  <a:t>Gantt Chart:</a:t>
                </a:r>
                <a:endParaRPr lang="en-US" sz="2800" b="1" dirty="0"/>
              </a:p>
            </p:txBody>
          </p:sp>
        </p:grpSp>
        <p:cxnSp>
          <p:nvCxnSpPr>
            <p:cNvPr id="9" name="Straight Connector 8"/>
            <p:cNvCxnSpPr/>
            <p:nvPr/>
          </p:nvCxnSpPr>
          <p:spPr>
            <a:xfrm>
              <a:off x="5715000" y="2819400"/>
              <a:ext cx="0" cy="685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781800" y="2819400"/>
              <a:ext cx="0" cy="685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848600" y="2819400"/>
              <a:ext cx="0" cy="685800"/>
            </a:xfrm>
            <a:prstGeom prst="line">
              <a:avLst/>
            </a:prstGeom>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Arrival time not given </a:t>
            </a:r>
          </a:p>
          <a:p>
            <a:r>
              <a:rPr lang="en-US" dirty="0" err="1" smtClean="0"/>
              <a:t>Avg</a:t>
            </a:r>
            <a:r>
              <a:rPr lang="en-US" dirty="0" smtClean="0"/>
              <a:t> waiting Time </a:t>
            </a:r>
            <a:r>
              <a:rPr lang="en-US" dirty="0" smtClean="0">
                <a:sym typeface="Wingdings" pitchFamily="2" charset="2"/>
              </a:rPr>
              <a:t>= (3+16+9+0)/4 = 28/4 =         							</a:t>
            </a:r>
            <a:r>
              <a:rPr lang="en-US" b="1" dirty="0" smtClean="0">
                <a:solidFill>
                  <a:srgbClr val="C00000"/>
                </a:solidFill>
                <a:sym typeface="Wingdings" pitchFamily="2" charset="2"/>
              </a:rPr>
              <a:t>7ms.</a:t>
            </a:r>
          </a:p>
          <a:p>
            <a:r>
              <a:rPr lang="en-US" dirty="0" err="1" smtClean="0">
                <a:sym typeface="Wingdings" pitchFamily="2" charset="2"/>
              </a:rPr>
              <a:t>Avg</a:t>
            </a:r>
            <a:r>
              <a:rPr lang="en-US" dirty="0" smtClean="0">
                <a:sym typeface="Wingdings" pitchFamily="2" charset="2"/>
              </a:rPr>
              <a:t> TAT =  (9+24+16+3)/4 = 52/4 = </a:t>
            </a:r>
            <a:r>
              <a:rPr lang="en-US" b="1" dirty="0" smtClean="0">
                <a:solidFill>
                  <a:srgbClr val="C00000"/>
                </a:solidFill>
                <a:sym typeface="Wingdings" pitchFamily="2" charset="2"/>
              </a:rPr>
              <a:t>13ms.</a:t>
            </a:r>
            <a:endParaRPr lang="en-US" b="1" dirty="0">
              <a:solidFill>
                <a:srgbClr val="C00000"/>
              </a:solidFill>
            </a:endParaRPr>
          </a:p>
        </p:txBody>
      </p:sp>
      <p:graphicFrame>
        <p:nvGraphicFramePr>
          <p:cNvPr id="4" name="Table 3"/>
          <p:cNvGraphicFramePr>
            <a:graphicFrameLocks noGrp="1"/>
          </p:cNvGraphicFramePr>
          <p:nvPr/>
        </p:nvGraphicFramePr>
        <p:xfrm>
          <a:off x="533400" y="457200"/>
          <a:ext cx="7696200" cy="3581399"/>
        </p:xfrm>
        <a:graphic>
          <a:graphicData uri="http://schemas.openxmlformats.org/drawingml/2006/table">
            <a:tbl>
              <a:tblPr firstRow="1" bandRow="1">
                <a:tableStyleId>{5C22544A-7EE6-4342-B048-85BDC9FD1C3A}</a:tableStyleId>
              </a:tblPr>
              <a:tblGrid>
                <a:gridCol w="1143000"/>
                <a:gridCol w="1478783"/>
                <a:gridCol w="1797817"/>
                <a:gridCol w="1077686"/>
                <a:gridCol w="1208314"/>
                <a:gridCol w="990600"/>
              </a:tblGrid>
              <a:tr h="1410855">
                <a:tc>
                  <a:txBody>
                    <a:bodyPr/>
                    <a:lstStyle/>
                    <a:p>
                      <a:pPr algn="ctr"/>
                      <a:r>
                        <a:rPr lang="en-US" sz="2400" dirty="0" smtClean="0"/>
                        <a:t>Process ID</a:t>
                      </a:r>
                      <a:endParaRPr lang="en-US" sz="2400" dirty="0"/>
                    </a:p>
                  </a:txBody>
                  <a:tcPr/>
                </a:tc>
                <a:tc>
                  <a:txBody>
                    <a:bodyPr/>
                    <a:lstStyle/>
                    <a:p>
                      <a:pPr algn="ctr"/>
                      <a:r>
                        <a:rPr lang="en-US" sz="2400" dirty="0" smtClean="0"/>
                        <a:t>Burst Time</a:t>
                      </a:r>
                      <a:endParaRPr lang="en-US" sz="2400" dirty="0"/>
                    </a:p>
                  </a:txBody>
                  <a:tcPr/>
                </a:tc>
                <a:tc>
                  <a:txBody>
                    <a:bodyPr/>
                    <a:lstStyle/>
                    <a:p>
                      <a:pPr algn="ctr"/>
                      <a:r>
                        <a:rPr lang="en-US" sz="2400" b="1" dirty="0" smtClean="0"/>
                        <a:t>Completion Time</a:t>
                      </a:r>
                      <a:endParaRPr lang="en-US" sz="2400" dirty="0"/>
                    </a:p>
                  </a:txBody>
                  <a:tcPr/>
                </a:tc>
                <a:tc>
                  <a:txBody>
                    <a:bodyPr/>
                    <a:lstStyle/>
                    <a:p>
                      <a:pPr algn="ctr"/>
                      <a:r>
                        <a:rPr lang="en-US" sz="2400" b="1" dirty="0" smtClean="0"/>
                        <a:t>Turn Around Time</a:t>
                      </a:r>
                      <a:endParaRPr lang="en-US" sz="2400" dirty="0"/>
                    </a:p>
                  </a:txBody>
                  <a:tcPr/>
                </a:tc>
                <a:tc>
                  <a:txBody>
                    <a:bodyPr/>
                    <a:lstStyle/>
                    <a:p>
                      <a:pPr algn="ctr"/>
                      <a:r>
                        <a:rPr lang="en-US" sz="2400" b="1" dirty="0" smtClean="0"/>
                        <a:t>Waiting Time</a:t>
                      </a:r>
                      <a:endParaRPr lang="en-US" sz="2400" dirty="0"/>
                    </a:p>
                  </a:txBody>
                  <a:tcPr/>
                </a:tc>
                <a:tc>
                  <a:txBody>
                    <a:bodyPr/>
                    <a:lstStyle/>
                    <a:p>
                      <a:pPr algn="ctr"/>
                      <a:r>
                        <a:rPr lang="en-US" sz="2400" dirty="0" smtClean="0"/>
                        <a:t>Response Time</a:t>
                      </a:r>
                      <a:endParaRPr lang="en-US" sz="2400" dirty="0"/>
                    </a:p>
                  </a:txBody>
                  <a:tcPr/>
                </a:tc>
              </a:tr>
              <a:tr h="542636">
                <a:tc>
                  <a:txBody>
                    <a:bodyPr/>
                    <a:lstStyle/>
                    <a:p>
                      <a:pPr algn="ctr"/>
                      <a:r>
                        <a:rPr lang="en-US" sz="2400" dirty="0" smtClean="0"/>
                        <a:t>P1</a:t>
                      </a:r>
                      <a:endParaRPr lang="en-US" sz="2400" dirty="0"/>
                    </a:p>
                  </a:txBody>
                  <a:tcPr/>
                </a:tc>
                <a:tc>
                  <a:txBody>
                    <a:bodyPr/>
                    <a:lstStyle/>
                    <a:p>
                      <a:pPr algn="ctr"/>
                      <a:r>
                        <a:rPr lang="en-US" sz="2400" dirty="0" smtClean="0"/>
                        <a:t>6</a:t>
                      </a:r>
                      <a:endParaRPr lang="en-US" sz="2400" dirty="0"/>
                    </a:p>
                  </a:txBody>
                  <a:tcPr/>
                </a:tc>
                <a:tc>
                  <a:txBody>
                    <a:bodyPr/>
                    <a:lstStyle/>
                    <a:p>
                      <a:pPr algn="ctr"/>
                      <a:r>
                        <a:rPr lang="en-US" sz="2400" dirty="0" smtClean="0"/>
                        <a:t>9</a:t>
                      </a:r>
                      <a:endParaRPr lang="en-US" sz="2400" dirty="0"/>
                    </a:p>
                  </a:txBody>
                  <a:tcPr/>
                </a:tc>
                <a:tc>
                  <a:txBody>
                    <a:bodyPr/>
                    <a:lstStyle/>
                    <a:p>
                      <a:pPr algn="ctr"/>
                      <a:r>
                        <a:rPr lang="en-US" sz="2400" dirty="0" smtClean="0"/>
                        <a:t>9</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3</a:t>
                      </a:r>
                      <a:endParaRPr lang="en-US" sz="2400" dirty="0"/>
                    </a:p>
                  </a:txBody>
                  <a:tcPr/>
                </a:tc>
              </a:tr>
              <a:tr h="542636">
                <a:tc>
                  <a:txBody>
                    <a:bodyPr/>
                    <a:lstStyle/>
                    <a:p>
                      <a:pPr algn="ctr"/>
                      <a:r>
                        <a:rPr lang="en-US" sz="2400" dirty="0" smtClean="0"/>
                        <a:t>P2</a:t>
                      </a:r>
                      <a:endParaRPr lang="en-US" sz="2400" dirty="0"/>
                    </a:p>
                  </a:txBody>
                  <a:tcPr/>
                </a:tc>
                <a:tc>
                  <a:txBody>
                    <a:bodyPr/>
                    <a:lstStyle/>
                    <a:p>
                      <a:pPr algn="ctr"/>
                      <a:r>
                        <a:rPr lang="en-US" sz="2400" dirty="0" smtClean="0"/>
                        <a:t>8</a:t>
                      </a:r>
                      <a:endParaRPr lang="en-US" sz="2400" dirty="0"/>
                    </a:p>
                  </a:txBody>
                  <a:tcPr/>
                </a:tc>
                <a:tc>
                  <a:txBody>
                    <a:bodyPr/>
                    <a:lstStyle/>
                    <a:p>
                      <a:pPr algn="ctr"/>
                      <a:r>
                        <a:rPr lang="en-US" sz="2400" dirty="0" smtClean="0"/>
                        <a:t>24</a:t>
                      </a:r>
                      <a:endParaRPr lang="en-US" sz="2400" dirty="0"/>
                    </a:p>
                  </a:txBody>
                  <a:tcPr/>
                </a:tc>
                <a:tc>
                  <a:txBody>
                    <a:bodyPr/>
                    <a:lstStyle/>
                    <a:p>
                      <a:pPr algn="ctr"/>
                      <a:r>
                        <a:rPr lang="en-US" sz="2400" dirty="0" smtClean="0"/>
                        <a:t>24</a:t>
                      </a:r>
                      <a:endParaRPr lang="en-US" sz="2400" dirty="0"/>
                    </a:p>
                  </a:txBody>
                  <a:tcPr/>
                </a:tc>
                <a:tc>
                  <a:txBody>
                    <a:bodyPr/>
                    <a:lstStyle/>
                    <a:p>
                      <a:pPr algn="ctr"/>
                      <a:r>
                        <a:rPr lang="en-US" sz="2400" dirty="0" smtClean="0"/>
                        <a:t>16</a:t>
                      </a:r>
                      <a:endParaRPr lang="en-US" sz="2400" dirty="0"/>
                    </a:p>
                  </a:txBody>
                  <a:tcPr/>
                </a:tc>
                <a:tc>
                  <a:txBody>
                    <a:bodyPr/>
                    <a:lstStyle/>
                    <a:p>
                      <a:pPr algn="ctr"/>
                      <a:r>
                        <a:rPr lang="en-US" sz="2400" dirty="0" smtClean="0"/>
                        <a:t>16</a:t>
                      </a:r>
                      <a:endParaRPr lang="en-US" sz="2400" dirty="0"/>
                    </a:p>
                  </a:txBody>
                  <a:tcPr/>
                </a:tc>
              </a:tr>
              <a:tr h="542636">
                <a:tc>
                  <a:txBody>
                    <a:bodyPr/>
                    <a:lstStyle/>
                    <a:p>
                      <a:pPr algn="ctr"/>
                      <a:r>
                        <a:rPr lang="en-US" sz="2400" dirty="0" smtClean="0"/>
                        <a:t>P3</a:t>
                      </a:r>
                      <a:endParaRPr lang="en-US" sz="2400" dirty="0"/>
                    </a:p>
                  </a:txBody>
                  <a:tcPr/>
                </a:tc>
                <a:tc>
                  <a:txBody>
                    <a:bodyPr/>
                    <a:lstStyle/>
                    <a:p>
                      <a:pPr algn="ctr"/>
                      <a:r>
                        <a:rPr lang="en-US" sz="2400" dirty="0" smtClean="0"/>
                        <a:t>7</a:t>
                      </a:r>
                      <a:endParaRPr lang="en-US" sz="2400" dirty="0"/>
                    </a:p>
                  </a:txBody>
                  <a:tcPr/>
                </a:tc>
                <a:tc>
                  <a:txBody>
                    <a:bodyPr/>
                    <a:lstStyle/>
                    <a:p>
                      <a:pPr algn="ctr"/>
                      <a:r>
                        <a:rPr lang="en-US" sz="2400" dirty="0" smtClean="0"/>
                        <a:t>16</a:t>
                      </a:r>
                      <a:endParaRPr lang="en-US" sz="2400" dirty="0"/>
                    </a:p>
                  </a:txBody>
                  <a:tcPr/>
                </a:tc>
                <a:tc>
                  <a:txBody>
                    <a:bodyPr/>
                    <a:lstStyle/>
                    <a:p>
                      <a:pPr algn="ctr"/>
                      <a:r>
                        <a:rPr lang="en-US" sz="2400" dirty="0" smtClean="0"/>
                        <a:t>16</a:t>
                      </a:r>
                      <a:endParaRPr lang="en-US" sz="2400" dirty="0"/>
                    </a:p>
                  </a:txBody>
                  <a:tcPr/>
                </a:tc>
                <a:tc>
                  <a:txBody>
                    <a:bodyPr/>
                    <a:lstStyle/>
                    <a:p>
                      <a:pPr algn="ctr"/>
                      <a:r>
                        <a:rPr lang="en-US" sz="2400" dirty="0" smtClean="0"/>
                        <a:t>9</a:t>
                      </a:r>
                      <a:endParaRPr lang="en-US" sz="2400" dirty="0"/>
                    </a:p>
                  </a:txBody>
                  <a:tcPr/>
                </a:tc>
                <a:tc>
                  <a:txBody>
                    <a:bodyPr/>
                    <a:lstStyle/>
                    <a:p>
                      <a:pPr algn="ctr"/>
                      <a:r>
                        <a:rPr lang="en-US" sz="2400" dirty="0" smtClean="0"/>
                        <a:t>9</a:t>
                      </a:r>
                      <a:endParaRPr lang="en-US" sz="2400" dirty="0"/>
                    </a:p>
                  </a:txBody>
                  <a:tcPr/>
                </a:tc>
              </a:tr>
              <a:tr h="542636">
                <a:tc>
                  <a:txBody>
                    <a:bodyPr/>
                    <a:lstStyle/>
                    <a:p>
                      <a:pPr algn="ctr"/>
                      <a:r>
                        <a:rPr lang="en-US" sz="2400" dirty="0" smtClean="0"/>
                        <a:t>P4</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200" b="1" dirty="0" smtClean="0"/>
              <a:t>Example 2: preemptive</a:t>
            </a:r>
            <a:endParaRPr lang="en-US" sz="3200" b="1" dirty="0"/>
          </a:p>
        </p:txBody>
      </p:sp>
      <p:graphicFrame>
        <p:nvGraphicFramePr>
          <p:cNvPr id="4" name="Content Placeholder 3"/>
          <p:cNvGraphicFramePr>
            <a:graphicFrameLocks noGrp="1"/>
          </p:cNvGraphicFramePr>
          <p:nvPr>
            <p:ph idx="1"/>
          </p:nvPr>
        </p:nvGraphicFramePr>
        <p:xfrm>
          <a:off x="228600" y="1280160"/>
          <a:ext cx="8305801" cy="2453640"/>
        </p:xfrm>
        <a:graphic>
          <a:graphicData uri="http://schemas.openxmlformats.org/drawingml/2006/table">
            <a:tbl>
              <a:tblPr firstRow="1" bandRow="1">
                <a:tableStyleId>{21E4AEA4-8DFA-4A89-87EB-49C32662AFE0}</a:tableStyleId>
              </a:tblPr>
              <a:tblGrid>
                <a:gridCol w="1097625"/>
                <a:gridCol w="968492"/>
                <a:gridCol w="1559921"/>
                <a:gridCol w="1559921"/>
                <a:gridCol w="1559921"/>
                <a:gridCol w="1559921"/>
              </a:tblGrid>
              <a:tr h="370840">
                <a:tc>
                  <a:txBody>
                    <a:bodyPr/>
                    <a:lstStyle/>
                    <a:p>
                      <a:pPr algn="ctr"/>
                      <a:r>
                        <a:rPr lang="en-US" dirty="0" smtClean="0"/>
                        <a:t>Process</a:t>
                      </a:r>
                      <a:endParaRPr lang="en-US" dirty="0"/>
                    </a:p>
                  </a:txBody>
                  <a:tcPr/>
                </a:tc>
                <a:tc>
                  <a:txBody>
                    <a:bodyPr/>
                    <a:lstStyle/>
                    <a:p>
                      <a:pPr algn="ctr"/>
                      <a:r>
                        <a:rPr lang="en-US" dirty="0" smtClean="0"/>
                        <a:t>Arrival Time </a:t>
                      </a:r>
                      <a:endParaRPr lang="en-US" dirty="0"/>
                    </a:p>
                  </a:txBody>
                  <a:tcPr/>
                </a:tc>
                <a:tc>
                  <a:txBody>
                    <a:bodyPr/>
                    <a:lstStyle/>
                    <a:p>
                      <a:pPr algn="ctr"/>
                      <a:r>
                        <a:rPr lang="en-US" dirty="0" smtClean="0"/>
                        <a:t>Burst Time</a:t>
                      </a:r>
                      <a:endParaRPr lang="en-US" dirty="0"/>
                    </a:p>
                  </a:txBody>
                  <a:tcPr/>
                </a:tc>
                <a:tc>
                  <a:txBody>
                    <a:bodyPr/>
                    <a:lstStyle/>
                    <a:p>
                      <a:pPr algn="ctr"/>
                      <a:r>
                        <a:rPr lang="en-US" dirty="0" smtClean="0"/>
                        <a:t>Completion Time</a:t>
                      </a:r>
                      <a:endParaRPr lang="en-US" dirty="0"/>
                    </a:p>
                  </a:txBody>
                  <a:tcPr/>
                </a:tc>
                <a:tc>
                  <a:txBody>
                    <a:bodyPr/>
                    <a:lstStyle/>
                    <a:p>
                      <a:pPr algn="ctr"/>
                      <a:r>
                        <a:rPr lang="en-US" dirty="0" smtClean="0"/>
                        <a:t>Turn Around Time</a:t>
                      </a:r>
                      <a:endParaRPr lang="en-US" dirty="0"/>
                    </a:p>
                  </a:txBody>
                  <a:tcPr/>
                </a:tc>
                <a:tc>
                  <a:txBody>
                    <a:bodyPr/>
                    <a:lstStyle/>
                    <a:p>
                      <a:pPr algn="ctr"/>
                      <a:r>
                        <a:rPr lang="en-US" dirty="0" smtClean="0"/>
                        <a:t>Waiting Time</a:t>
                      </a:r>
                      <a:endParaRPr lang="en-US" dirty="0"/>
                    </a:p>
                  </a:txBody>
                  <a:tcPr/>
                </a:tc>
              </a:tr>
              <a:tr h="370840">
                <a:tc>
                  <a:txBody>
                    <a:bodyPr/>
                    <a:lstStyle/>
                    <a:p>
                      <a:pPr algn="ctr"/>
                      <a:r>
                        <a:rPr lang="en-US" sz="2000" b="1" dirty="0" smtClean="0"/>
                        <a:t>P1</a:t>
                      </a:r>
                      <a:endParaRPr lang="en-US" sz="2000" b="1" dirty="0"/>
                    </a:p>
                  </a:txBody>
                  <a:tcPr/>
                </a:tc>
                <a:tc>
                  <a:txBody>
                    <a:bodyPr/>
                    <a:lstStyle/>
                    <a:p>
                      <a:pPr algn="ctr"/>
                      <a:r>
                        <a:rPr lang="en-US" sz="2000" b="1" dirty="0" smtClean="0"/>
                        <a:t>0</a:t>
                      </a:r>
                      <a:endParaRPr lang="en-US" sz="2000" b="1" dirty="0"/>
                    </a:p>
                  </a:txBody>
                  <a:tcPr/>
                </a:tc>
                <a:tc>
                  <a:txBody>
                    <a:bodyPr/>
                    <a:lstStyle/>
                    <a:p>
                      <a:pPr algn="ctr"/>
                      <a:r>
                        <a:rPr lang="en-US" sz="2000" b="1" dirty="0" smtClean="0"/>
                        <a:t>7</a:t>
                      </a:r>
                      <a:endParaRPr lang="en-US" sz="2000" b="1" dirty="0"/>
                    </a:p>
                  </a:txBody>
                  <a:tcPr/>
                </a:tc>
                <a:tc>
                  <a:txBody>
                    <a:bodyPr/>
                    <a:lstStyle/>
                    <a:p>
                      <a:pPr algn="ctr"/>
                      <a:r>
                        <a:rPr lang="en-US" sz="2000" b="1" dirty="0" smtClean="0"/>
                        <a:t>7</a:t>
                      </a:r>
                      <a:endParaRPr lang="en-US" sz="2000" b="1" dirty="0"/>
                    </a:p>
                  </a:txBody>
                  <a:tcPr/>
                </a:tc>
                <a:tc>
                  <a:txBody>
                    <a:bodyPr/>
                    <a:lstStyle/>
                    <a:p>
                      <a:pPr algn="ctr"/>
                      <a:r>
                        <a:rPr lang="en-US" sz="2000" b="1" dirty="0" smtClean="0"/>
                        <a:t>(7-0) = 7</a:t>
                      </a:r>
                      <a:endParaRPr lang="en-US" sz="2000" b="1" dirty="0"/>
                    </a:p>
                  </a:txBody>
                  <a:tcPr/>
                </a:tc>
                <a:tc>
                  <a:txBody>
                    <a:bodyPr/>
                    <a:lstStyle/>
                    <a:p>
                      <a:pPr algn="ctr"/>
                      <a:r>
                        <a:rPr lang="en-US" sz="2000" b="1" dirty="0" smtClean="0"/>
                        <a:t>(7-7)=0</a:t>
                      </a:r>
                      <a:endParaRPr lang="en-US" sz="2000" b="1" dirty="0"/>
                    </a:p>
                  </a:txBody>
                  <a:tcPr/>
                </a:tc>
              </a:tr>
              <a:tr h="370840">
                <a:tc>
                  <a:txBody>
                    <a:bodyPr/>
                    <a:lstStyle/>
                    <a:p>
                      <a:pPr algn="ctr"/>
                      <a:r>
                        <a:rPr lang="en-US" sz="2000" b="1" dirty="0" smtClean="0"/>
                        <a:t>P2</a:t>
                      </a:r>
                      <a:endParaRPr lang="en-US" sz="2000" b="1" dirty="0"/>
                    </a:p>
                  </a:txBody>
                  <a:tcPr/>
                </a:tc>
                <a:tc>
                  <a:txBody>
                    <a:bodyPr/>
                    <a:lstStyle/>
                    <a:p>
                      <a:pPr algn="ctr"/>
                      <a:r>
                        <a:rPr lang="en-US" sz="2000" b="1" dirty="0" smtClean="0"/>
                        <a:t>2</a:t>
                      </a:r>
                      <a:endParaRPr lang="en-US" sz="2000" b="1" dirty="0"/>
                    </a:p>
                  </a:txBody>
                  <a:tcPr/>
                </a:tc>
                <a:tc>
                  <a:txBody>
                    <a:bodyPr/>
                    <a:lstStyle/>
                    <a:p>
                      <a:pPr algn="ctr"/>
                      <a:r>
                        <a:rPr lang="en-US" sz="2000" b="1" dirty="0" smtClean="0"/>
                        <a:t>4</a:t>
                      </a:r>
                      <a:endParaRPr lang="en-US" sz="2000" b="1" dirty="0"/>
                    </a:p>
                  </a:txBody>
                  <a:tcPr/>
                </a:tc>
                <a:tc>
                  <a:txBody>
                    <a:bodyPr/>
                    <a:lstStyle/>
                    <a:p>
                      <a:pPr algn="ctr"/>
                      <a:r>
                        <a:rPr lang="en-US" sz="2000" b="1" dirty="0" smtClean="0"/>
                        <a:t>12</a:t>
                      </a:r>
                      <a:endParaRPr lang="en-US" sz="2000" b="1" dirty="0"/>
                    </a:p>
                  </a:txBody>
                  <a:tcPr/>
                </a:tc>
                <a:tc>
                  <a:txBody>
                    <a:bodyPr/>
                    <a:lstStyle/>
                    <a:p>
                      <a:pPr algn="ctr"/>
                      <a:r>
                        <a:rPr lang="en-US" sz="2000" b="1" dirty="0" smtClean="0"/>
                        <a:t>(12-2) = 10</a:t>
                      </a:r>
                      <a:endParaRPr lang="en-US" sz="2000" b="1" dirty="0"/>
                    </a:p>
                  </a:txBody>
                  <a:tcPr/>
                </a:tc>
                <a:tc>
                  <a:txBody>
                    <a:bodyPr/>
                    <a:lstStyle/>
                    <a:p>
                      <a:pPr algn="ctr"/>
                      <a:r>
                        <a:rPr lang="en-US" sz="2000" b="1" dirty="0" smtClean="0"/>
                        <a:t>(10-4)=6</a:t>
                      </a:r>
                      <a:endParaRPr lang="en-US" sz="2000" b="1" dirty="0"/>
                    </a:p>
                  </a:txBody>
                  <a:tcPr/>
                </a:tc>
              </a:tr>
              <a:tr h="624840">
                <a:tc>
                  <a:txBody>
                    <a:bodyPr/>
                    <a:lstStyle/>
                    <a:p>
                      <a:pPr algn="ctr"/>
                      <a:r>
                        <a:rPr lang="en-US" sz="2000" b="1" dirty="0" smtClean="0"/>
                        <a:t>P3</a:t>
                      </a:r>
                      <a:endParaRPr lang="en-US" sz="2000" b="1" dirty="0"/>
                    </a:p>
                  </a:txBody>
                  <a:tcPr/>
                </a:tc>
                <a:tc>
                  <a:txBody>
                    <a:bodyPr/>
                    <a:lstStyle/>
                    <a:p>
                      <a:pPr algn="ctr"/>
                      <a:r>
                        <a:rPr lang="en-US" sz="2000" b="1" dirty="0" smtClean="0"/>
                        <a:t>4</a:t>
                      </a:r>
                      <a:endParaRPr lang="en-US" sz="2000" b="1" dirty="0"/>
                    </a:p>
                  </a:txBody>
                  <a:tcPr/>
                </a:tc>
                <a:tc>
                  <a:txBody>
                    <a:bodyPr/>
                    <a:lstStyle/>
                    <a:p>
                      <a:pPr algn="ctr"/>
                      <a:r>
                        <a:rPr lang="en-US" sz="2000" b="1" dirty="0" smtClean="0"/>
                        <a:t>1</a:t>
                      </a:r>
                      <a:endParaRPr lang="en-US" sz="2000" b="1" dirty="0"/>
                    </a:p>
                  </a:txBody>
                  <a:tcPr/>
                </a:tc>
                <a:tc>
                  <a:txBody>
                    <a:bodyPr/>
                    <a:lstStyle/>
                    <a:p>
                      <a:pPr algn="ctr"/>
                      <a:r>
                        <a:rPr lang="en-US" sz="2000" b="1" dirty="0" smtClean="0"/>
                        <a:t>8</a:t>
                      </a:r>
                      <a:endParaRPr lang="en-US" sz="2000" b="1" dirty="0"/>
                    </a:p>
                  </a:txBody>
                  <a:tcPr/>
                </a:tc>
                <a:tc>
                  <a:txBody>
                    <a:bodyPr/>
                    <a:lstStyle/>
                    <a:p>
                      <a:pPr algn="ctr"/>
                      <a:r>
                        <a:rPr lang="en-US" sz="2000" b="1" dirty="0" smtClean="0"/>
                        <a:t>(8-4) = 4</a:t>
                      </a:r>
                      <a:endParaRPr lang="en-US" sz="2000" b="1" dirty="0"/>
                    </a:p>
                  </a:txBody>
                  <a:tcPr/>
                </a:tc>
                <a:tc>
                  <a:txBody>
                    <a:bodyPr/>
                    <a:lstStyle/>
                    <a:p>
                      <a:pPr algn="ctr"/>
                      <a:r>
                        <a:rPr lang="en-US" sz="2000" b="1" dirty="0" smtClean="0"/>
                        <a:t>(4-1)=3</a:t>
                      </a:r>
                      <a:endParaRPr lang="en-US" sz="2000" b="1" dirty="0"/>
                    </a:p>
                  </a:txBody>
                  <a:tcPr/>
                </a:tc>
              </a:tr>
              <a:tr h="370840">
                <a:tc>
                  <a:txBody>
                    <a:bodyPr/>
                    <a:lstStyle/>
                    <a:p>
                      <a:pPr algn="ctr"/>
                      <a:r>
                        <a:rPr lang="en-US" sz="2000" b="1" dirty="0" smtClean="0"/>
                        <a:t>P4</a:t>
                      </a:r>
                      <a:endParaRPr lang="en-US" sz="2000" b="1" dirty="0"/>
                    </a:p>
                  </a:txBody>
                  <a:tcPr/>
                </a:tc>
                <a:tc>
                  <a:txBody>
                    <a:bodyPr/>
                    <a:lstStyle/>
                    <a:p>
                      <a:pPr algn="ctr"/>
                      <a:r>
                        <a:rPr lang="en-US" sz="2000" b="1" dirty="0" smtClean="0"/>
                        <a:t>5</a:t>
                      </a:r>
                      <a:endParaRPr lang="en-US" sz="2000" b="1" dirty="0"/>
                    </a:p>
                  </a:txBody>
                  <a:tcPr/>
                </a:tc>
                <a:tc>
                  <a:txBody>
                    <a:bodyPr/>
                    <a:lstStyle/>
                    <a:p>
                      <a:pPr algn="ctr"/>
                      <a:r>
                        <a:rPr lang="en-US" sz="2000" b="1" dirty="0" smtClean="0"/>
                        <a:t>4</a:t>
                      </a:r>
                      <a:endParaRPr lang="en-US" sz="2000" b="1" dirty="0"/>
                    </a:p>
                  </a:txBody>
                  <a:tcPr/>
                </a:tc>
                <a:tc>
                  <a:txBody>
                    <a:bodyPr/>
                    <a:lstStyle/>
                    <a:p>
                      <a:pPr algn="ctr"/>
                      <a:r>
                        <a:rPr lang="en-US" sz="2000" b="1" dirty="0" smtClean="0"/>
                        <a:t>16</a:t>
                      </a:r>
                      <a:endParaRPr lang="en-US" sz="2000" b="1" dirty="0"/>
                    </a:p>
                  </a:txBody>
                  <a:tcPr/>
                </a:tc>
                <a:tc>
                  <a:txBody>
                    <a:bodyPr/>
                    <a:lstStyle/>
                    <a:p>
                      <a:pPr algn="ctr"/>
                      <a:r>
                        <a:rPr lang="en-US" sz="2000" b="1" dirty="0" smtClean="0"/>
                        <a:t>(16 –5)</a:t>
                      </a:r>
                      <a:r>
                        <a:rPr lang="en-US" sz="2000" b="1" baseline="0" dirty="0" smtClean="0"/>
                        <a:t>= 11</a:t>
                      </a:r>
                      <a:endParaRPr lang="en-US" sz="2000" b="1" dirty="0"/>
                    </a:p>
                  </a:txBody>
                  <a:tcPr/>
                </a:tc>
                <a:tc>
                  <a:txBody>
                    <a:bodyPr/>
                    <a:lstStyle/>
                    <a:p>
                      <a:pPr algn="ctr"/>
                      <a:r>
                        <a:rPr lang="en-US" sz="2000" b="1" dirty="0" smtClean="0"/>
                        <a:t>(11-4)=7</a:t>
                      </a:r>
                      <a:endParaRPr lang="en-US" sz="2000" b="1" dirty="0"/>
                    </a:p>
                  </a:txBody>
                  <a:tcPr/>
                </a:tc>
              </a:tr>
            </a:tbl>
          </a:graphicData>
        </a:graphic>
      </p:graphicFrame>
      <p:sp>
        <p:nvSpPr>
          <p:cNvPr id="22" name="Rectangle 21"/>
          <p:cNvSpPr/>
          <p:nvPr/>
        </p:nvSpPr>
        <p:spPr>
          <a:xfrm>
            <a:off x="762000" y="5581471"/>
            <a:ext cx="7543800" cy="1200329"/>
          </a:xfrm>
          <a:prstGeom prst="rect">
            <a:avLst/>
          </a:prstGeom>
        </p:spPr>
        <p:txBody>
          <a:bodyPr wrap="square">
            <a:spAutoFit/>
          </a:bodyPr>
          <a:lstStyle/>
          <a:p>
            <a:r>
              <a:rPr lang="en-US" sz="2400" b="1" dirty="0" err="1" smtClean="0"/>
              <a:t>Avg</a:t>
            </a:r>
            <a:r>
              <a:rPr lang="en-US" sz="2400" b="1" dirty="0" smtClean="0"/>
              <a:t> Waiting Time =  (0+6+3+7)/4 = 16/4 = 4ms</a:t>
            </a:r>
          </a:p>
          <a:p>
            <a:r>
              <a:rPr lang="en-US" sz="2400" b="1" dirty="0" err="1" smtClean="0"/>
              <a:t>Avg</a:t>
            </a:r>
            <a:r>
              <a:rPr lang="en-US" sz="2400" b="1" dirty="0" smtClean="0"/>
              <a:t> TAT = (7+10+4+11)/4 = 32/4 = 8ms</a:t>
            </a:r>
          </a:p>
          <a:p>
            <a:r>
              <a:rPr lang="en-US" sz="2400" b="1" dirty="0" smtClean="0"/>
              <a:t> </a:t>
            </a:r>
            <a:endParaRPr lang="en-US" sz="2400" dirty="0"/>
          </a:p>
        </p:txBody>
      </p:sp>
      <p:grpSp>
        <p:nvGrpSpPr>
          <p:cNvPr id="21" name="Group 20"/>
          <p:cNvGrpSpPr/>
          <p:nvPr/>
        </p:nvGrpSpPr>
        <p:grpSpPr>
          <a:xfrm>
            <a:off x="533400" y="4038600"/>
            <a:ext cx="5486400" cy="1295400"/>
            <a:chOff x="3505200" y="1143000"/>
            <a:chExt cx="5486400" cy="1295400"/>
          </a:xfrm>
        </p:grpSpPr>
        <p:sp>
          <p:nvSpPr>
            <p:cNvPr id="23" name="Rectangle 22"/>
            <p:cNvSpPr/>
            <p:nvPr/>
          </p:nvSpPr>
          <p:spPr>
            <a:xfrm>
              <a:off x="3733800" y="1600200"/>
              <a:ext cx="4876800" cy="838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24" name="Straight Connector 23"/>
            <p:cNvCxnSpPr/>
            <p:nvPr/>
          </p:nvCxnSpPr>
          <p:spPr>
            <a:xfrm>
              <a:off x="4648200" y="1600200"/>
              <a:ext cx="0" cy="838200"/>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505200" y="1143000"/>
              <a:ext cx="381000" cy="523220"/>
            </a:xfrm>
            <a:prstGeom prst="rect">
              <a:avLst/>
            </a:prstGeom>
            <a:noFill/>
          </p:spPr>
          <p:txBody>
            <a:bodyPr wrap="square" rtlCol="0">
              <a:spAutoFit/>
            </a:bodyPr>
            <a:lstStyle/>
            <a:p>
              <a:r>
                <a:rPr lang="en-US" sz="2800" b="1" dirty="0" smtClean="0"/>
                <a:t>0</a:t>
              </a:r>
              <a:endParaRPr lang="en-US" sz="2800" b="1" dirty="0"/>
            </a:p>
          </p:txBody>
        </p:sp>
        <p:sp>
          <p:nvSpPr>
            <p:cNvPr id="26" name="TextBox 25"/>
            <p:cNvSpPr txBox="1"/>
            <p:nvPr/>
          </p:nvSpPr>
          <p:spPr>
            <a:xfrm>
              <a:off x="3886200" y="1752600"/>
              <a:ext cx="609600" cy="523220"/>
            </a:xfrm>
            <a:prstGeom prst="rect">
              <a:avLst/>
            </a:prstGeom>
            <a:noFill/>
          </p:spPr>
          <p:txBody>
            <a:bodyPr wrap="square" rtlCol="0">
              <a:spAutoFit/>
            </a:bodyPr>
            <a:lstStyle/>
            <a:p>
              <a:r>
                <a:rPr lang="en-US" sz="2800" b="1" dirty="0" smtClean="0"/>
                <a:t>P1</a:t>
              </a:r>
              <a:endParaRPr lang="en-US" sz="2800" b="1" dirty="0"/>
            </a:p>
          </p:txBody>
        </p:sp>
        <p:sp>
          <p:nvSpPr>
            <p:cNvPr id="27" name="TextBox 26"/>
            <p:cNvSpPr txBox="1"/>
            <p:nvPr/>
          </p:nvSpPr>
          <p:spPr>
            <a:xfrm>
              <a:off x="4419600" y="1153180"/>
              <a:ext cx="381000" cy="523220"/>
            </a:xfrm>
            <a:prstGeom prst="rect">
              <a:avLst/>
            </a:prstGeom>
            <a:noFill/>
          </p:spPr>
          <p:txBody>
            <a:bodyPr wrap="square" rtlCol="0">
              <a:spAutoFit/>
            </a:bodyPr>
            <a:lstStyle/>
            <a:p>
              <a:r>
                <a:rPr lang="en-US" sz="2800" b="1" dirty="0" smtClean="0"/>
                <a:t>7</a:t>
              </a:r>
              <a:endParaRPr lang="en-US" sz="2800" b="1" dirty="0"/>
            </a:p>
          </p:txBody>
        </p:sp>
        <p:sp>
          <p:nvSpPr>
            <p:cNvPr id="28" name="TextBox 27"/>
            <p:cNvSpPr txBox="1"/>
            <p:nvPr/>
          </p:nvSpPr>
          <p:spPr>
            <a:xfrm>
              <a:off x="4724400" y="1752600"/>
              <a:ext cx="609600" cy="523220"/>
            </a:xfrm>
            <a:prstGeom prst="rect">
              <a:avLst/>
            </a:prstGeom>
            <a:noFill/>
          </p:spPr>
          <p:txBody>
            <a:bodyPr wrap="square" rtlCol="0">
              <a:spAutoFit/>
            </a:bodyPr>
            <a:lstStyle/>
            <a:p>
              <a:r>
                <a:rPr lang="en-US" sz="2800" b="1" dirty="0" smtClean="0"/>
                <a:t>P3</a:t>
              </a:r>
              <a:endParaRPr lang="en-US" sz="2800" b="1" dirty="0"/>
            </a:p>
          </p:txBody>
        </p:sp>
        <p:sp>
          <p:nvSpPr>
            <p:cNvPr id="29" name="TextBox 28"/>
            <p:cNvSpPr txBox="1"/>
            <p:nvPr/>
          </p:nvSpPr>
          <p:spPr>
            <a:xfrm>
              <a:off x="5943600" y="1752600"/>
              <a:ext cx="609600" cy="523220"/>
            </a:xfrm>
            <a:prstGeom prst="rect">
              <a:avLst/>
            </a:prstGeom>
            <a:noFill/>
          </p:spPr>
          <p:txBody>
            <a:bodyPr wrap="square" rtlCol="0">
              <a:spAutoFit/>
            </a:bodyPr>
            <a:lstStyle/>
            <a:p>
              <a:r>
                <a:rPr lang="en-US" sz="2800" b="1" dirty="0" smtClean="0"/>
                <a:t>P2</a:t>
              </a:r>
              <a:endParaRPr lang="en-US" sz="2800" b="1" dirty="0"/>
            </a:p>
          </p:txBody>
        </p:sp>
        <p:sp>
          <p:nvSpPr>
            <p:cNvPr id="30" name="TextBox 29"/>
            <p:cNvSpPr txBox="1"/>
            <p:nvPr/>
          </p:nvSpPr>
          <p:spPr>
            <a:xfrm>
              <a:off x="7315200" y="1752600"/>
              <a:ext cx="609600" cy="523220"/>
            </a:xfrm>
            <a:prstGeom prst="rect">
              <a:avLst/>
            </a:prstGeom>
            <a:noFill/>
          </p:spPr>
          <p:txBody>
            <a:bodyPr wrap="square" rtlCol="0">
              <a:spAutoFit/>
            </a:bodyPr>
            <a:lstStyle/>
            <a:p>
              <a:r>
                <a:rPr lang="en-US" sz="2800" b="1" dirty="0" smtClean="0"/>
                <a:t>P4</a:t>
              </a:r>
              <a:endParaRPr lang="en-US" sz="2800" b="1" dirty="0"/>
            </a:p>
          </p:txBody>
        </p:sp>
        <p:cxnSp>
          <p:nvCxnSpPr>
            <p:cNvPr id="31" name="Straight Connector 30"/>
            <p:cNvCxnSpPr/>
            <p:nvPr/>
          </p:nvCxnSpPr>
          <p:spPr>
            <a:xfrm>
              <a:off x="5638800" y="1600200"/>
              <a:ext cx="0" cy="838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6934200" y="1600200"/>
              <a:ext cx="0" cy="838200"/>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5257800" y="1153180"/>
              <a:ext cx="381000" cy="523220"/>
            </a:xfrm>
            <a:prstGeom prst="rect">
              <a:avLst/>
            </a:prstGeom>
            <a:noFill/>
          </p:spPr>
          <p:txBody>
            <a:bodyPr wrap="square" rtlCol="0">
              <a:spAutoFit/>
            </a:bodyPr>
            <a:lstStyle/>
            <a:p>
              <a:r>
                <a:rPr lang="en-US" sz="2800" b="1" dirty="0" smtClean="0"/>
                <a:t>8</a:t>
              </a:r>
              <a:endParaRPr lang="en-US" sz="2800" b="1" dirty="0"/>
            </a:p>
          </p:txBody>
        </p:sp>
        <p:sp>
          <p:nvSpPr>
            <p:cNvPr id="34" name="TextBox 33"/>
            <p:cNvSpPr txBox="1"/>
            <p:nvPr/>
          </p:nvSpPr>
          <p:spPr>
            <a:xfrm>
              <a:off x="6629400" y="1153180"/>
              <a:ext cx="685800" cy="523220"/>
            </a:xfrm>
            <a:prstGeom prst="rect">
              <a:avLst/>
            </a:prstGeom>
            <a:noFill/>
          </p:spPr>
          <p:txBody>
            <a:bodyPr wrap="square" rtlCol="0">
              <a:spAutoFit/>
            </a:bodyPr>
            <a:lstStyle/>
            <a:p>
              <a:r>
                <a:rPr lang="en-US" sz="2800" b="1" dirty="0" smtClean="0"/>
                <a:t>12</a:t>
              </a:r>
              <a:endParaRPr lang="en-US" sz="2800" b="1" dirty="0"/>
            </a:p>
          </p:txBody>
        </p:sp>
        <p:sp>
          <p:nvSpPr>
            <p:cNvPr id="35" name="TextBox 34"/>
            <p:cNvSpPr txBox="1"/>
            <p:nvPr/>
          </p:nvSpPr>
          <p:spPr>
            <a:xfrm>
              <a:off x="8229600" y="1143000"/>
              <a:ext cx="762000" cy="523220"/>
            </a:xfrm>
            <a:prstGeom prst="rect">
              <a:avLst/>
            </a:prstGeom>
            <a:noFill/>
          </p:spPr>
          <p:txBody>
            <a:bodyPr wrap="square" rtlCol="0">
              <a:spAutoFit/>
            </a:bodyPr>
            <a:lstStyle/>
            <a:p>
              <a:r>
                <a:rPr lang="en-US" sz="2800" b="1" dirty="0" smtClean="0"/>
                <a:t>16</a:t>
              </a:r>
              <a:endParaRPr lang="en-US" sz="2800" b="1" dirty="0"/>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preemptive</a:t>
            </a:r>
            <a:br>
              <a:rPr lang="en-US" b="1" dirty="0" smtClean="0"/>
            </a:br>
            <a:r>
              <a:rPr lang="en-US" b="1" dirty="0" smtClean="0"/>
              <a:t> (SRTF: Shortest Remaining Time First)</a:t>
            </a:r>
            <a:endParaRPr lang="en-US" dirty="0"/>
          </a:p>
        </p:txBody>
      </p:sp>
      <p:sp>
        <p:nvSpPr>
          <p:cNvPr id="3" name="Content Placeholder 2"/>
          <p:cNvSpPr>
            <a:spLocks noGrp="1"/>
          </p:cNvSpPr>
          <p:nvPr>
            <p:ph idx="1"/>
          </p:nvPr>
        </p:nvSpPr>
        <p:spPr>
          <a:xfrm>
            <a:off x="457200" y="1600200"/>
            <a:ext cx="8305800" cy="4525963"/>
          </a:xfrm>
        </p:spPr>
        <p:txBody>
          <a:bodyPr/>
          <a:lstStyle/>
          <a:p>
            <a:pPr algn="just"/>
            <a:r>
              <a:rPr lang="en-US" dirty="0" smtClean="0"/>
              <a:t>If a process with the least short time arrives, the current process in execution will be stopped and preempted from the execution, and the shortest process is allocated to the CPU cycle.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Example 3: preemptive</a:t>
            </a:r>
            <a:br>
              <a:rPr lang="en-US" b="1" dirty="0" smtClean="0"/>
            </a:br>
            <a:r>
              <a:rPr lang="en-US" b="1" dirty="0" smtClean="0"/>
              <a:t> (SRTF: Shortest Remaining Time First)</a:t>
            </a:r>
            <a:endParaRPr lang="en-US" b="1" dirty="0"/>
          </a:p>
        </p:txBody>
      </p:sp>
      <p:graphicFrame>
        <p:nvGraphicFramePr>
          <p:cNvPr id="4" name="Content Placeholder 3"/>
          <p:cNvGraphicFramePr>
            <a:graphicFrameLocks noGrp="1"/>
          </p:cNvGraphicFramePr>
          <p:nvPr>
            <p:ph idx="1"/>
          </p:nvPr>
        </p:nvGraphicFramePr>
        <p:xfrm>
          <a:off x="228600" y="1219200"/>
          <a:ext cx="7391398" cy="2453640"/>
        </p:xfrm>
        <a:graphic>
          <a:graphicData uri="http://schemas.openxmlformats.org/drawingml/2006/table">
            <a:tbl>
              <a:tblPr firstRow="1" bandRow="1">
                <a:tableStyleId>{21E4AEA4-8DFA-4A89-87EB-49C32662AFE0}</a:tableStyleId>
              </a:tblPr>
              <a:tblGrid>
                <a:gridCol w="976785"/>
                <a:gridCol w="861869"/>
                <a:gridCol w="1388186"/>
                <a:gridCol w="1388186"/>
                <a:gridCol w="1388186"/>
                <a:gridCol w="1388186"/>
              </a:tblGrid>
              <a:tr h="370840">
                <a:tc>
                  <a:txBody>
                    <a:bodyPr/>
                    <a:lstStyle/>
                    <a:p>
                      <a:pPr algn="ctr"/>
                      <a:r>
                        <a:rPr lang="en-US" dirty="0" smtClean="0"/>
                        <a:t>Process</a:t>
                      </a:r>
                      <a:endParaRPr lang="en-US" dirty="0"/>
                    </a:p>
                  </a:txBody>
                  <a:tcPr/>
                </a:tc>
                <a:tc>
                  <a:txBody>
                    <a:bodyPr/>
                    <a:lstStyle/>
                    <a:p>
                      <a:pPr algn="ctr"/>
                      <a:r>
                        <a:rPr lang="en-US" dirty="0" smtClean="0"/>
                        <a:t>Arrival Time </a:t>
                      </a:r>
                      <a:endParaRPr lang="en-US" dirty="0"/>
                    </a:p>
                  </a:txBody>
                  <a:tcPr/>
                </a:tc>
                <a:tc>
                  <a:txBody>
                    <a:bodyPr/>
                    <a:lstStyle/>
                    <a:p>
                      <a:pPr algn="ctr"/>
                      <a:r>
                        <a:rPr lang="en-US" dirty="0" smtClean="0"/>
                        <a:t>Burst Time</a:t>
                      </a:r>
                      <a:endParaRPr lang="en-US" dirty="0"/>
                    </a:p>
                  </a:txBody>
                  <a:tcPr/>
                </a:tc>
                <a:tc>
                  <a:txBody>
                    <a:bodyPr/>
                    <a:lstStyle/>
                    <a:p>
                      <a:pPr algn="ctr"/>
                      <a:r>
                        <a:rPr lang="en-US" dirty="0" smtClean="0"/>
                        <a:t>Completion Time</a:t>
                      </a:r>
                      <a:endParaRPr lang="en-US" dirty="0"/>
                    </a:p>
                  </a:txBody>
                  <a:tcPr/>
                </a:tc>
                <a:tc>
                  <a:txBody>
                    <a:bodyPr/>
                    <a:lstStyle/>
                    <a:p>
                      <a:pPr algn="ctr"/>
                      <a:r>
                        <a:rPr lang="en-US" dirty="0" smtClean="0"/>
                        <a:t>Turn Around Time</a:t>
                      </a:r>
                      <a:endParaRPr lang="en-US" dirty="0"/>
                    </a:p>
                  </a:txBody>
                  <a:tcPr/>
                </a:tc>
                <a:tc>
                  <a:txBody>
                    <a:bodyPr/>
                    <a:lstStyle/>
                    <a:p>
                      <a:pPr algn="ctr"/>
                      <a:r>
                        <a:rPr lang="en-US" dirty="0" smtClean="0"/>
                        <a:t>Waiting Time</a:t>
                      </a:r>
                      <a:endParaRPr lang="en-US" dirty="0"/>
                    </a:p>
                  </a:txBody>
                  <a:tcPr/>
                </a:tc>
              </a:tr>
              <a:tr h="370840">
                <a:tc>
                  <a:txBody>
                    <a:bodyPr/>
                    <a:lstStyle/>
                    <a:p>
                      <a:pPr algn="ctr"/>
                      <a:r>
                        <a:rPr lang="en-US" sz="2000" b="1" dirty="0" smtClean="0"/>
                        <a:t>P1</a:t>
                      </a:r>
                      <a:endParaRPr lang="en-US" sz="2000" b="1" dirty="0"/>
                    </a:p>
                  </a:txBody>
                  <a:tcPr/>
                </a:tc>
                <a:tc>
                  <a:txBody>
                    <a:bodyPr/>
                    <a:lstStyle/>
                    <a:p>
                      <a:pPr algn="ctr"/>
                      <a:r>
                        <a:rPr lang="en-US" sz="2000" b="1" dirty="0" smtClean="0"/>
                        <a:t>0</a:t>
                      </a:r>
                      <a:endParaRPr lang="en-US" sz="2000" b="1" dirty="0"/>
                    </a:p>
                  </a:txBody>
                  <a:tcPr/>
                </a:tc>
                <a:tc>
                  <a:txBody>
                    <a:bodyPr/>
                    <a:lstStyle/>
                    <a:p>
                      <a:pPr algn="ctr"/>
                      <a:r>
                        <a:rPr lang="en-US" sz="2000" b="1" dirty="0" smtClean="0"/>
                        <a:t>8</a:t>
                      </a:r>
                      <a:endParaRPr lang="en-US" sz="2000" b="1" dirty="0"/>
                    </a:p>
                  </a:txBody>
                  <a:tcPr/>
                </a:tc>
                <a:tc>
                  <a:txBody>
                    <a:bodyPr/>
                    <a:lstStyle/>
                    <a:p>
                      <a:pPr algn="ctr"/>
                      <a:r>
                        <a:rPr lang="en-US" sz="2000" b="1" dirty="0" smtClean="0"/>
                        <a:t>17</a:t>
                      </a:r>
                      <a:endParaRPr lang="en-US" sz="2000" b="1" dirty="0"/>
                    </a:p>
                  </a:txBody>
                  <a:tcPr/>
                </a:tc>
                <a:tc>
                  <a:txBody>
                    <a:bodyPr/>
                    <a:lstStyle/>
                    <a:p>
                      <a:pPr algn="ctr"/>
                      <a:r>
                        <a:rPr lang="en-US" sz="2000" b="1" dirty="0" smtClean="0"/>
                        <a:t>17</a:t>
                      </a:r>
                      <a:endParaRPr lang="en-US" sz="2000" b="1" dirty="0"/>
                    </a:p>
                  </a:txBody>
                  <a:tcPr/>
                </a:tc>
                <a:tc>
                  <a:txBody>
                    <a:bodyPr/>
                    <a:lstStyle/>
                    <a:p>
                      <a:pPr algn="ctr"/>
                      <a:r>
                        <a:rPr lang="en-US" sz="2000" b="1" dirty="0" smtClean="0"/>
                        <a:t>9</a:t>
                      </a:r>
                      <a:endParaRPr lang="en-US" sz="2000" b="1" dirty="0"/>
                    </a:p>
                  </a:txBody>
                  <a:tcPr/>
                </a:tc>
              </a:tr>
              <a:tr h="370840">
                <a:tc>
                  <a:txBody>
                    <a:bodyPr/>
                    <a:lstStyle/>
                    <a:p>
                      <a:pPr algn="ctr"/>
                      <a:r>
                        <a:rPr lang="en-US" sz="2000" b="1" dirty="0" smtClean="0"/>
                        <a:t>P2</a:t>
                      </a:r>
                      <a:endParaRPr lang="en-US" sz="2000" b="1" dirty="0"/>
                    </a:p>
                  </a:txBody>
                  <a:tcPr/>
                </a:tc>
                <a:tc>
                  <a:txBody>
                    <a:bodyPr/>
                    <a:lstStyle/>
                    <a:p>
                      <a:pPr algn="ctr"/>
                      <a:r>
                        <a:rPr lang="en-US" sz="2000" b="1" dirty="0" smtClean="0"/>
                        <a:t>1</a:t>
                      </a:r>
                      <a:endParaRPr lang="en-US" sz="2000" b="1" dirty="0"/>
                    </a:p>
                  </a:txBody>
                  <a:tcPr/>
                </a:tc>
                <a:tc>
                  <a:txBody>
                    <a:bodyPr/>
                    <a:lstStyle/>
                    <a:p>
                      <a:pPr algn="ctr"/>
                      <a:r>
                        <a:rPr lang="en-US" sz="2000" b="1" dirty="0" smtClean="0"/>
                        <a:t>4</a:t>
                      </a:r>
                      <a:endParaRPr lang="en-US" sz="2000" b="1" dirty="0"/>
                    </a:p>
                  </a:txBody>
                  <a:tcPr/>
                </a:tc>
                <a:tc>
                  <a:txBody>
                    <a:bodyPr/>
                    <a:lstStyle/>
                    <a:p>
                      <a:pPr algn="ctr"/>
                      <a:r>
                        <a:rPr lang="en-US" sz="2000" b="1" dirty="0" smtClean="0"/>
                        <a:t>5</a:t>
                      </a:r>
                      <a:endParaRPr lang="en-US" sz="2000" b="1" dirty="0"/>
                    </a:p>
                  </a:txBody>
                  <a:tcPr/>
                </a:tc>
                <a:tc>
                  <a:txBody>
                    <a:bodyPr/>
                    <a:lstStyle/>
                    <a:p>
                      <a:pPr algn="ctr"/>
                      <a:r>
                        <a:rPr lang="en-US" sz="2000" b="1" dirty="0" smtClean="0"/>
                        <a:t>4</a:t>
                      </a:r>
                      <a:endParaRPr lang="en-US" sz="2000" b="1" dirty="0"/>
                    </a:p>
                  </a:txBody>
                  <a:tcPr/>
                </a:tc>
                <a:tc>
                  <a:txBody>
                    <a:bodyPr/>
                    <a:lstStyle/>
                    <a:p>
                      <a:pPr algn="ctr"/>
                      <a:r>
                        <a:rPr lang="en-US" sz="2000" b="1" dirty="0" smtClean="0"/>
                        <a:t>0</a:t>
                      </a:r>
                      <a:endParaRPr lang="en-US" sz="2000" b="1" dirty="0"/>
                    </a:p>
                  </a:txBody>
                  <a:tcPr/>
                </a:tc>
              </a:tr>
              <a:tr h="624840">
                <a:tc>
                  <a:txBody>
                    <a:bodyPr/>
                    <a:lstStyle/>
                    <a:p>
                      <a:pPr algn="ctr"/>
                      <a:r>
                        <a:rPr lang="en-US" sz="2000" b="1" dirty="0" smtClean="0"/>
                        <a:t>P3</a:t>
                      </a:r>
                      <a:endParaRPr lang="en-US" sz="2000" b="1" dirty="0"/>
                    </a:p>
                  </a:txBody>
                  <a:tcPr/>
                </a:tc>
                <a:tc>
                  <a:txBody>
                    <a:bodyPr/>
                    <a:lstStyle/>
                    <a:p>
                      <a:pPr algn="ctr"/>
                      <a:r>
                        <a:rPr lang="en-US" sz="2000" b="1" dirty="0" smtClean="0"/>
                        <a:t>2</a:t>
                      </a:r>
                      <a:endParaRPr lang="en-US" sz="2000" b="1" dirty="0"/>
                    </a:p>
                  </a:txBody>
                  <a:tcPr/>
                </a:tc>
                <a:tc>
                  <a:txBody>
                    <a:bodyPr/>
                    <a:lstStyle/>
                    <a:p>
                      <a:pPr algn="ctr"/>
                      <a:r>
                        <a:rPr lang="en-US" sz="2000" b="1" dirty="0" smtClean="0"/>
                        <a:t>9</a:t>
                      </a:r>
                      <a:endParaRPr lang="en-US" sz="2000" b="1" dirty="0"/>
                    </a:p>
                  </a:txBody>
                  <a:tcPr/>
                </a:tc>
                <a:tc>
                  <a:txBody>
                    <a:bodyPr/>
                    <a:lstStyle/>
                    <a:p>
                      <a:pPr algn="ctr"/>
                      <a:r>
                        <a:rPr lang="en-US" sz="2000" b="1" dirty="0" smtClean="0"/>
                        <a:t>26</a:t>
                      </a:r>
                      <a:endParaRPr lang="en-US" sz="2000" b="1" dirty="0"/>
                    </a:p>
                  </a:txBody>
                  <a:tcPr/>
                </a:tc>
                <a:tc>
                  <a:txBody>
                    <a:bodyPr/>
                    <a:lstStyle/>
                    <a:p>
                      <a:pPr algn="ctr"/>
                      <a:r>
                        <a:rPr lang="en-US" sz="2000" b="1" dirty="0" smtClean="0"/>
                        <a:t>24</a:t>
                      </a:r>
                      <a:endParaRPr lang="en-US" sz="2000" b="1" dirty="0"/>
                    </a:p>
                  </a:txBody>
                  <a:tcPr/>
                </a:tc>
                <a:tc>
                  <a:txBody>
                    <a:bodyPr/>
                    <a:lstStyle/>
                    <a:p>
                      <a:pPr algn="ctr"/>
                      <a:r>
                        <a:rPr lang="en-US" sz="2000" b="1" dirty="0" smtClean="0"/>
                        <a:t>15</a:t>
                      </a:r>
                      <a:endParaRPr lang="en-US" sz="2000" b="1" dirty="0"/>
                    </a:p>
                  </a:txBody>
                  <a:tcPr/>
                </a:tc>
              </a:tr>
              <a:tr h="370840">
                <a:tc>
                  <a:txBody>
                    <a:bodyPr/>
                    <a:lstStyle/>
                    <a:p>
                      <a:pPr algn="ctr"/>
                      <a:r>
                        <a:rPr lang="en-US" sz="2000" b="1" dirty="0" smtClean="0"/>
                        <a:t>P4</a:t>
                      </a:r>
                      <a:endParaRPr lang="en-US" sz="2000" b="1" dirty="0"/>
                    </a:p>
                  </a:txBody>
                  <a:tcPr/>
                </a:tc>
                <a:tc>
                  <a:txBody>
                    <a:bodyPr/>
                    <a:lstStyle/>
                    <a:p>
                      <a:pPr algn="ctr"/>
                      <a:r>
                        <a:rPr lang="en-US" sz="2000" b="1" dirty="0" smtClean="0"/>
                        <a:t>3</a:t>
                      </a:r>
                      <a:endParaRPr lang="en-US" sz="2000" b="1" dirty="0"/>
                    </a:p>
                  </a:txBody>
                  <a:tcPr/>
                </a:tc>
                <a:tc>
                  <a:txBody>
                    <a:bodyPr/>
                    <a:lstStyle/>
                    <a:p>
                      <a:pPr algn="ctr"/>
                      <a:r>
                        <a:rPr lang="en-US" sz="2000" b="1" dirty="0" smtClean="0"/>
                        <a:t>5</a:t>
                      </a:r>
                      <a:endParaRPr lang="en-US" sz="2000" b="1" dirty="0"/>
                    </a:p>
                  </a:txBody>
                  <a:tcPr/>
                </a:tc>
                <a:tc>
                  <a:txBody>
                    <a:bodyPr/>
                    <a:lstStyle/>
                    <a:p>
                      <a:pPr algn="ctr"/>
                      <a:r>
                        <a:rPr lang="en-US" sz="2000" b="1" dirty="0" smtClean="0"/>
                        <a:t>10</a:t>
                      </a:r>
                      <a:endParaRPr lang="en-US" sz="2000" b="1" dirty="0"/>
                    </a:p>
                  </a:txBody>
                  <a:tcPr/>
                </a:tc>
                <a:tc>
                  <a:txBody>
                    <a:bodyPr/>
                    <a:lstStyle/>
                    <a:p>
                      <a:pPr algn="ctr"/>
                      <a:r>
                        <a:rPr lang="en-US" sz="2000" b="1" dirty="0" smtClean="0"/>
                        <a:t>7</a:t>
                      </a:r>
                      <a:endParaRPr lang="en-US" sz="2000" b="1" dirty="0"/>
                    </a:p>
                  </a:txBody>
                  <a:tcPr/>
                </a:tc>
                <a:tc>
                  <a:txBody>
                    <a:bodyPr/>
                    <a:lstStyle/>
                    <a:p>
                      <a:pPr algn="ctr"/>
                      <a:r>
                        <a:rPr lang="en-US" sz="2000" b="1" dirty="0" smtClean="0"/>
                        <a:t>2</a:t>
                      </a:r>
                      <a:endParaRPr lang="en-US" sz="2000" b="1" dirty="0"/>
                    </a:p>
                  </a:txBody>
                  <a:tcPr/>
                </a:tc>
              </a:tr>
            </a:tbl>
          </a:graphicData>
        </a:graphic>
      </p:graphicFrame>
      <p:sp>
        <p:nvSpPr>
          <p:cNvPr id="22" name="Rectangle 21"/>
          <p:cNvSpPr/>
          <p:nvPr/>
        </p:nvSpPr>
        <p:spPr>
          <a:xfrm>
            <a:off x="762000" y="5410200"/>
            <a:ext cx="7543800" cy="1200329"/>
          </a:xfrm>
          <a:prstGeom prst="rect">
            <a:avLst/>
          </a:prstGeom>
        </p:spPr>
        <p:txBody>
          <a:bodyPr wrap="square">
            <a:spAutoFit/>
          </a:bodyPr>
          <a:lstStyle/>
          <a:p>
            <a:r>
              <a:rPr lang="en-US" sz="2400" b="1" dirty="0" err="1" smtClean="0"/>
              <a:t>Avg</a:t>
            </a:r>
            <a:r>
              <a:rPr lang="en-US" sz="2400" b="1" dirty="0" smtClean="0"/>
              <a:t> Waiting Time =  26/4 = 6.5ms</a:t>
            </a:r>
          </a:p>
          <a:p>
            <a:r>
              <a:rPr lang="en-US" sz="2400" b="1" dirty="0" err="1" smtClean="0"/>
              <a:t>Avg</a:t>
            </a:r>
            <a:r>
              <a:rPr lang="en-US" sz="2400" b="1" dirty="0" smtClean="0"/>
              <a:t> TAT = 52/4 = 13ms</a:t>
            </a:r>
          </a:p>
          <a:p>
            <a:r>
              <a:rPr lang="en-US" sz="2400" b="1" dirty="0" smtClean="0"/>
              <a:t> </a:t>
            </a:r>
            <a:endParaRPr lang="en-US" sz="2400" dirty="0"/>
          </a:p>
        </p:txBody>
      </p:sp>
      <p:pic>
        <p:nvPicPr>
          <p:cNvPr id="23" name="Picture 2"/>
          <p:cNvPicPr>
            <a:picLocks noChangeAspect="1" noChangeArrowheads="1"/>
          </p:cNvPicPr>
          <p:nvPr/>
        </p:nvPicPr>
        <p:blipFill>
          <a:blip r:embed="rId2" cstate="print"/>
          <a:srcRect/>
          <a:stretch>
            <a:fillRect/>
          </a:stretch>
        </p:blipFill>
        <p:spPr bwMode="auto">
          <a:xfrm>
            <a:off x="304800" y="3733800"/>
            <a:ext cx="7467600" cy="11334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Example 4: preemptive</a:t>
            </a:r>
            <a:endParaRPr lang="en-US" b="1" dirty="0"/>
          </a:p>
        </p:txBody>
      </p:sp>
      <p:graphicFrame>
        <p:nvGraphicFramePr>
          <p:cNvPr id="4" name="Content Placeholder 3"/>
          <p:cNvGraphicFramePr>
            <a:graphicFrameLocks noGrp="1"/>
          </p:cNvGraphicFramePr>
          <p:nvPr>
            <p:ph idx="1"/>
          </p:nvPr>
        </p:nvGraphicFramePr>
        <p:xfrm>
          <a:off x="228600" y="1219200"/>
          <a:ext cx="7391398" cy="2453640"/>
        </p:xfrm>
        <a:graphic>
          <a:graphicData uri="http://schemas.openxmlformats.org/drawingml/2006/table">
            <a:tbl>
              <a:tblPr firstRow="1" bandRow="1">
                <a:tableStyleId>{21E4AEA4-8DFA-4A89-87EB-49C32662AFE0}</a:tableStyleId>
              </a:tblPr>
              <a:tblGrid>
                <a:gridCol w="976785"/>
                <a:gridCol w="861869"/>
                <a:gridCol w="1388186"/>
                <a:gridCol w="1388186"/>
                <a:gridCol w="1388186"/>
                <a:gridCol w="1388186"/>
              </a:tblGrid>
              <a:tr h="370840">
                <a:tc>
                  <a:txBody>
                    <a:bodyPr/>
                    <a:lstStyle/>
                    <a:p>
                      <a:pPr algn="ctr"/>
                      <a:r>
                        <a:rPr lang="en-US" dirty="0" smtClean="0"/>
                        <a:t>Process</a:t>
                      </a:r>
                      <a:endParaRPr lang="en-US" dirty="0"/>
                    </a:p>
                  </a:txBody>
                  <a:tcPr/>
                </a:tc>
                <a:tc>
                  <a:txBody>
                    <a:bodyPr/>
                    <a:lstStyle/>
                    <a:p>
                      <a:pPr algn="ctr"/>
                      <a:r>
                        <a:rPr lang="en-US" dirty="0" smtClean="0"/>
                        <a:t>Arrival Time </a:t>
                      </a:r>
                      <a:endParaRPr lang="en-US" dirty="0"/>
                    </a:p>
                  </a:txBody>
                  <a:tcPr/>
                </a:tc>
                <a:tc>
                  <a:txBody>
                    <a:bodyPr/>
                    <a:lstStyle/>
                    <a:p>
                      <a:pPr algn="ctr"/>
                      <a:r>
                        <a:rPr lang="en-US" dirty="0" smtClean="0"/>
                        <a:t>Burst Time</a:t>
                      </a:r>
                      <a:endParaRPr lang="en-US" dirty="0"/>
                    </a:p>
                  </a:txBody>
                  <a:tcPr/>
                </a:tc>
                <a:tc>
                  <a:txBody>
                    <a:bodyPr/>
                    <a:lstStyle/>
                    <a:p>
                      <a:pPr algn="ctr"/>
                      <a:r>
                        <a:rPr lang="en-US" dirty="0" smtClean="0"/>
                        <a:t>Completion Time</a:t>
                      </a:r>
                      <a:endParaRPr lang="en-US" dirty="0"/>
                    </a:p>
                  </a:txBody>
                  <a:tcPr/>
                </a:tc>
                <a:tc>
                  <a:txBody>
                    <a:bodyPr/>
                    <a:lstStyle/>
                    <a:p>
                      <a:pPr algn="ctr"/>
                      <a:r>
                        <a:rPr lang="en-US" dirty="0" smtClean="0"/>
                        <a:t>Turn Around Time</a:t>
                      </a:r>
                      <a:endParaRPr lang="en-US" dirty="0"/>
                    </a:p>
                  </a:txBody>
                  <a:tcPr/>
                </a:tc>
                <a:tc>
                  <a:txBody>
                    <a:bodyPr/>
                    <a:lstStyle/>
                    <a:p>
                      <a:pPr algn="ctr"/>
                      <a:r>
                        <a:rPr lang="en-US" dirty="0" smtClean="0"/>
                        <a:t>Waiting Time</a:t>
                      </a:r>
                      <a:endParaRPr lang="en-US" dirty="0"/>
                    </a:p>
                  </a:txBody>
                  <a:tcPr/>
                </a:tc>
              </a:tr>
              <a:tr h="370840">
                <a:tc>
                  <a:txBody>
                    <a:bodyPr/>
                    <a:lstStyle/>
                    <a:p>
                      <a:pPr algn="ctr"/>
                      <a:r>
                        <a:rPr lang="en-US" sz="2000" b="1" dirty="0" smtClean="0"/>
                        <a:t>P1</a:t>
                      </a:r>
                      <a:endParaRPr lang="en-US" sz="2000" b="1" dirty="0"/>
                    </a:p>
                  </a:txBody>
                  <a:tcPr/>
                </a:tc>
                <a:tc>
                  <a:txBody>
                    <a:bodyPr/>
                    <a:lstStyle/>
                    <a:p>
                      <a:pPr algn="ctr"/>
                      <a:r>
                        <a:rPr lang="en-US" sz="2000" b="1" dirty="0" smtClean="0"/>
                        <a:t>0</a:t>
                      </a:r>
                      <a:endParaRPr lang="en-US" sz="2000" b="1" dirty="0"/>
                    </a:p>
                  </a:txBody>
                  <a:tcPr/>
                </a:tc>
                <a:tc>
                  <a:txBody>
                    <a:bodyPr/>
                    <a:lstStyle/>
                    <a:p>
                      <a:pPr algn="ctr"/>
                      <a:r>
                        <a:rPr lang="en-US" sz="2000" b="1" dirty="0" smtClean="0"/>
                        <a:t>12</a:t>
                      </a:r>
                      <a:endParaRPr lang="en-US" sz="2000" b="1" dirty="0"/>
                    </a:p>
                  </a:txBody>
                  <a:tcPr/>
                </a:tc>
                <a:tc>
                  <a:txBody>
                    <a:bodyPr/>
                    <a:lstStyle/>
                    <a:p>
                      <a:pPr algn="ctr"/>
                      <a:r>
                        <a:rPr lang="en-US" sz="2000" b="1" dirty="0" smtClean="0"/>
                        <a:t>27</a:t>
                      </a:r>
                      <a:endParaRPr lang="en-US" sz="2000" b="1" dirty="0"/>
                    </a:p>
                  </a:txBody>
                  <a:tcPr/>
                </a:tc>
                <a:tc>
                  <a:txBody>
                    <a:bodyPr/>
                    <a:lstStyle/>
                    <a:p>
                      <a:pPr algn="ctr"/>
                      <a:r>
                        <a:rPr lang="en-US" sz="2000" b="1" dirty="0" smtClean="0"/>
                        <a:t>27</a:t>
                      </a:r>
                      <a:endParaRPr lang="en-US" sz="2000" b="1" dirty="0"/>
                    </a:p>
                  </a:txBody>
                  <a:tcPr/>
                </a:tc>
                <a:tc>
                  <a:txBody>
                    <a:bodyPr/>
                    <a:lstStyle/>
                    <a:p>
                      <a:pPr algn="ctr"/>
                      <a:r>
                        <a:rPr lang="en-US" sz="2000" b="1" dirty="0" smtClean="0"/>
                        <a:t>15</a:t>
                      </a:r>
                      <a:endParaRPr lang="en-US" sz="2000" b="1" dirty="0"/>
                    </a:p>
                  </a:txBody>
                  <a:tcPr/>
                </a:tc>
              </a:tr>
              <a:tr h="370840">
                <a:tc>
                  <a:txBody>
                    <a:bodyPr/>
                    <a:lstStyle/>
                    <a:p>
                      <a:pPr algn="ctr"/>
                      <a:r>
                        <a:rPr lang="en-US" sz="2000" b="1" dirty="0" smtClean="0"/>
                        <a:t>P2</a:t>
                      </a:r>
                      <a:endParaRPr lang="en-US" sz="2000" b="1" dirty="0"/>
                    </a:p>
                  </a:txBody>
                  <a:tcPr/>
                </a:tc>
                <a:tc>
                  <a:txBody>
                    <a:bodyPr/>
                    <a:lstStyle/>
                    <a:p>
                      <a:pPr algn="ctr"/>
                      <a:r>
                        <a:rPr lang="en-US" sz="2000" b="1" dirty="0" smtClean="0"/>
                        <a:t>2</a:t>
                      </a:r>
                      <a:endParaRPr lang="en-US" sz="2000" b="1" dirty="0"/>
                    </a:p>
                  </a:txBody>
                  <a:tcPr/>
                </a:tc>
                <a:tc>
                  <a:txBody>
                    <a:bodyPr/>
                    <a:lstStyle/>
                    <a:p>
                      <a:pPr algn="ctr"/>
                      <a:r>
                        <a:rPr lang="en-US" sz="2000" b="1" dirty="0" smtClean="0"/>
                        <a:t>4</a:t>
                      </a:r>
                      <a:endParaRPr lang="en-US" sz="2000" b="1" dirty="0"/>
                    </a:p>
                  </a:txBody>
                  <a:tcPr/>
                </a:tc>
                <a:tc>
                  <a:txBody>
                    <a:bodyPr/>
                    <a:lstStyle/>
                    <a:p>
                      <a:pPr algn="ctr"/>
                      <a:r>
                        <a:rPr lang="en-US" sz="2000" b="1" dirty="0" smtClean="0"/>
                        <a:t>6</a:t>
                      </a:r>
                      <a:endParaRPr lang="en-US" sz="2000" b="1" dirty="0"/>
                    </a:p>
                  </a:txBody>
                  <a:tcPr/>
                </a:tc>
                <a:tc>
                  <a:txBody>
                    <a:bodyPr/>
                    <a:lstStyle/>
                    <a:p>
                      <a:pPr algn="ctr"/>
                      <a:r>
                        <a:rPr lang="en-US" sz="2000" b="1" dirty="0" smtClean="0"/>
                        <a:t>4</a:t>
                      </a:r>
                      <a:endParaRPr lang="en-US" sz="2000" b="1" dirty="0"/>
                    </a:p>
                  </a:txBody>
                  <a:tcPr/>
                </a:tc>
                <a:tc>
                  <a:txBody>
                    <a:bodyPr/>
                    <a:lstStyle/>
                    <a:p>
                      <a:pPr algn="ctr"/>
                      <a:r>
                        <a:rPr lang="en-US" sz="2000" b="1" dirty="0" smtClean="0"/>
                        <a:t>0</a:t>
                      </a:r>
                      <a:endParaRPr lang="en-US" sz="2000" b="1" dirty="0"/>
                    </a:p>
                  </a:txBody>
                  <a:tcPr/>
                </a:tc>
              </a:tr>
              <a:tr h="624840">
                <a:tc>
                  <a:txBody>
                    <a:bodyPr/>
                    <a:lstStyle/>
                    <a:p>
                      <a:pPr algn="ctr"/>
                      <a:r>
                        <a:rPr lang="en-US" sz="2000" b="1" dirty="0" smtClean="0"/>
                        <a:t>P3</a:t>
                      </a:r>
                      <a:endParaRPr lang="en-US" sz="2000" b="1" dirty="0"/>
                    </a:p>
                  </a:txBody>
                  <a:tcPr/>
                </a:tc>
                <a:tc>
                  <a:txBody>
                    <a:bodyPr/>
                    <a:lstStyle/>
                    <a:p>
                      <a:pPr algn="ctr"/>
                      <a:r>
                        <a:rPr lang="en-US" sz="2000" b="1" dirty="0" smtClean="0"/>
                        <a:t>3</a:t>
                      </a:r>
                      <a:endParaRPr lang="en-US" sz="2000" b="1" dirty="0"/>
                    </a:p>
                  </a:txBody>
                  <a:tcPr/>
                </a:tc>
                <a:tc>
                  <a:txBody>
                    <a:bodyPr/>
                    <a:lstStyle/>
                    <a:p>
                      <a:pPr algn="ctr"/>
                      <a:r>
                        <a:rPr lang="en-US" sz="2000" b="1" dirty="0" smtClean="0"/>
                        <a:t>6</a:t>
                      </a:r>
                      <a:endParaRPr lang="en-US" sz="2000" b="1" dirty="0"/>
                    </a:p>
                  </a:txBody>
                  <a:tcPr/>
                </a:tc>
                <a:tc>
                  <a:txBody>
                    <a:bodyPr/>
                    <a:lstStyle/>
                    <a:p>
                      <a:pPr algn="ctr"/>
                      <a:r>
                        <a:rPr lang="en-US" sz="2000" b="1" dirty="0" smtClean="0"/>
                        <a:t>12</a:t>
                      </a:r>
                      <a:endParaRPr lang="en-US" sz="2000" b="1" dirty="0"/>
                    </a:p>
                  </a:txBody>
                  <a:tcPr/>
                </a:tc>
                <a:tc>
                  <a:txBody>
                    <a:bodyPr/>
                    <a:lstStyle/>
                    <a:p>
                      <a:pPr algn="ctr"/>
                      <a:r>
                        <a:rPr lang="en-US" sz="2000" b="1" dirty="0" smtClean="0"/>
                        <a:t>9</a:t>
                      </a:r>
                      <a:endParaRPr lang="en-US" sz="2000" b="1" dirty="0"/>
                    </a:p>
                  </a:txBody>
                  <a:tcPr/>
                </a:tc>
                <a:tc>
                  <a:txBody>
                    <a:bodyPr/>
                    <a:lstStyle/>
                    <a:p>
                      <a:pPr algn="ctr"/>
                      <a:r>
                        <a:rPr lang="en-US" sz="2000" b="1" dirty="0" smtClean="0"/>
                        <a:t>3</a:t>
                      </a:r>
                      <a:endParaRPr lang="en-US" sz="2000" b="1" dirty="0"/>
                    </a:p>
                  </a:txBody>
                  <a:tcPr/>
                </a:tc>
              </a:tr>
              <a:tr h="370840">
                <a:tc>
                  <a:txBody>
                    <a:bodyPr/>
                    <a:lstStyle/>
                    <a:p>
                      <a:pPr algn="ctr"/>
                      <a:r>
                        <a:rPr lang="en-US" sz="2000" b="1" dirty="0" smtClean="0"/>
                        <a:t>P4</a:t>
                      </a:r>
                      <a:endParaRPr lang="en-US" sz="2000" b="1" dirty="0"/>
                    </a:p>
                  </a:txBody>
                  <a:tcPr/>
                </a:tc>
                <a:tc>
                  <a:txBody>
                    <a:bodyPr/>
                    <a:lstStyle/>
                    <a:p>
                      <a:pPr algn="ctr"/>
                      <a:r>
                        <a:rPr lang="en-US" sz="2000" b="1" dirty="0" smtClean="0"/>
                        <a:t>8</a:t>
                      </a:r>
                      <a:endParaRPr lang="en-US" sz="2000" b="1" dirty="0"/>
                    </a:p>
                  </a:txBody>
                  <a:tcPr/>
                </a:tc>
                <a:tc>
                  <a:txBody>
                    <a:bodyPr/>
                    <a:lstStyle/>
                    <a:p>
                      <a:pPr algn="ctr"/>
                      <a:r>
                        <a:rPr lang="en-US" sz="2000" b="1" dirty="0" smtClean="0"/>
                        <a:t>5</a:t>
                      </a:r>
                      <a:endParaRPr lang="en-US" sz="2000" b="1" dirty="0"/>
                    </a:p>
                  </a:txBody>
                  <a:tcPr/>
                </a:tc>
                <a:tc>
                  <a:txBody>
                    <a:bodyPr/>
                    <a:lstStyle/>
                    <a:p>
                      <a:pPr algn="ctr"/>
                      <a:r>
                        <a:rPr lang="en-US" sz="2000" b="1" dirty="0" smtClean="0"/>
                        <a:t>17</a:t>
                      </a:r>
                      <a:endParaRPr lang="en-US" sz="2000" b="1" dirty="0"/>
                    </a:p>
                  </a:txBody>
                  <a:tcPr/>
                </a:tc>
                <a:tc>
                  <a:txBody>
                    <a:bodyPr/>
                    <a:lstStyle/>
                    <a:p>
                      <a:pPr algn="ctr"/>
                      <a:r>
                        <a:rPr lang="en-US" sz="2000" b="1" dirty="0" smtClean="0"/>
                        <a:t>9</a:t>
                      </a:r>
                      <a:endParaRPr lang="en-US" sz="2000" b="1" dirty="0"/>
                    </a:p>
                  </a:txBody>
                  <a:tcPr/>
                </a:tc>
                <a:tc>
                  <a:txBody>
                    <a:bodyPr/>
                    <a:lstStyle/>
                    <a:p>
                      <a:pPr algn="ctr"/>
                      <a:r>
                        <a:rPr lang="en-US" sz="2000" b="1" dirty="0" smtClean="0"/>
                        <a:t>4</a:t>
                      </a:r>
                      <a:endParaRPr lang="en-US" sz="2000" b="1" dirty="0"/>
                    </a:p>
                  </a:txBody>
                  <a:tcPr/>
                </a:tc>
              </a:tr>
            </a:tbl>
          </a:graphicData>
        </a:graphic>
      </p:graphicFrame>
      <p:sp>
        <p:nvSpPr>
          <p:cNvPr id="22" name="Rectangle 21"/>
          <p:cNvSpPr/>
          <p:nvPr/>
        </p:nvSpPr>
        <p:spPr>
          <a:xfrm>
            <a:off x="762000" y="5410200"/>
            <a:ext cx="7543800" cy="830997"/>
          </a:xfrm>
          <a:prstGeom prst="rect">
            <a:avLst/>
          </a:prstGeom>
        </p:spPr>
        <p:txBody>
          <a:bodyPr wrap="square">
            <a:spAutoFit/>
          </a:bodyPr>
          <a:lstStyle/>
          <a:p>
            <a:r>
              <a:rPr lang="en-US" sz="2400" b="1" dirty="0" err="1" smtClean="0"/>
              <a:t>Avg</a:t>
            </a:r>
            <a:r>
              <a:rPr lang="en-US" sz="2400" b="1" dirty="0" smtClean="0"/>
              <a:t> Waiting Time =  22/4 = 5.5ms</a:t>
            </a:r>
          </a:p>
          <a:p>
            <a:r>
              <a:rPr lang="en-US" sz="2400" b="1" dirty="0" smtClean="0"/>
              <a:t> </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457200" y="4038600"/>
            <a:ext cx="7010400" cy="9525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57200" y="3657600"/>
            <a:ext cx="1171575" cy="40957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Example 5: preemptive</a:t>
            </a:r>
            <a:endParaRPr lang="en-US" b="1" dirty="0"/>
          </a:p>
        </p:txBody>
      </p:sp>
      <p:graphicFrame>
        <p:nvGraphicFramePr>
          <p:cNvPr id="4" name="Content Placeholder 3"/>
          <p:cNvGraphicFramePr>
            <a:graphicFrameLocks noGrp="1"/>
          </p:cNvGraphicFramePr>
          <p:nvPr>
            <p:ph idx="1"/>
          </p:nvPr>
        </p:nvGraphicFramePr>
        <p:xfrm>
          <a:off x="228600" y="990600"/>
          <a:ext cx="7391399" cy="2727960"/>
        </p:xfrm>
        <a:graphic>
          <a:graphicData uri="http://schemas.openxmlformats.org/drawingml/2006/table">
            <a:tbl>
              <a:tblPr firstRow="1" bandRow="1">
                <a:tableStyleId>{21E4AEA4-8DFA-4A89-87EB-49C32662AFE0}</a:tableStyleId>
              </a:tblPr>
              <a:tblGrid>
                <a:gridCol w="822340"/>
                <a:gridCol w="725594"/>
                <a:gridCol w="1168693"/>
                <a:gridCol w="1168693"/>
                <a:gridCol w="1168693"/>
                <a:gridCol w="1168693"/>
                <a:gridCol w="1168693"/>
              </a:tblGrid>
              <a:tr h="370840">
                <a:tc>
                  <a:txBody>
                    <a:bodyPr/>
                    <a:lstStyle/>
                    <a:p>
                      <a:pPr algn="ctr"/>
                      <a:r>
                        <a:rPr lang="en-US" dirty="0" smtClean="0"/>
                        <a:t>Process</a:t>
                      </a:r>
                      <a:endParaRPr lang="en-US" dirty="0"/>
                    </a:p>
                  </a:txBody>
                  <a:tcPr/>
                </a:tc>
                <a:tc>
                  <a:txBody>
                    <a:bodyPr/>
                    <a:lstStyle/>
                    <a:p>
                      <a:pPr algn="ctr"/>
                      <a:r>
                        <a:rPr lang="en-US" dirty="0" smtClean="0"/>
                        <a:t>Arrival Time </a:t>
                      </a:r>
                      <a:endParaRPr lang="en-US" dirty="0"/>
                    </a:p>
                  </a:txBody>
                  <a:tcPr/>
                </a:tc>
                <a:tc>
                  <a:txBody>
                    <a:bodyPr/>
                    <a:lstStyle/>
                    <a:p>
                      <a:pPr algn="ctr"/>
                      <a:r>
                        <a:rPr lang="en-US" dirty="0" smtClean="0"/>
                        <a:t>Burst Time</a:t>
                      </a:r>
                      <a:endParaRPr lang="en-US" dirty="0"/>
                    </a:p>
                  </a:txBody>
                  <a:tcPr/>
                </a:tc>
                <a:tc>
                  <a:txBody>
                    <a:bodyPr/>
                    <a:lstStyle/>
                    <a:p>
                      <a:pPr algn="ctr"/>
                      <a:r>
                        <a:rPr lang="en-US" dirty="0" smtClean="0"/>
                        <a:t>Completion Time</a:t>
                      </a:r>
                      <a:endParaRPr lang="en-US" dirty="0"/>
                    </a:p>
                  </a:txBody>
                  <a:tcPr/>
                </a:tc>
                <a:tc>
                  <a:txBody>
                    <a:bodyPr/>
                    <a:lstStyle/>
                    <a:p>
                      <a:pPr algn="ctr"/>
                      <a:r>
                        <a:rPr lang="en-US" dirty="0" smtClean="0"/>
                        <a:t>Turn Around Time</a:t>
                      </a:r>
                      <a:endParaRPr lang="en-US" dirty="0"/>
                    </a:p>
                  </a:txBody>
                  <a:tcPr/>
                </a:tc>
                <a:tc>
                  <a:txBody>
                    <a:bodyPr/>
                    <a:lstStyle/>
                    <a:p>
                      <a:pPr algn="ctr"/>
                      <a:r>
                        <a:rPr lang="en-US" dirty="0" smtClean="0"/>
                        <a:t>Waiting Time</a:t>
                      </a:r>
                      <a:endParaRPr lang="en-US" dirty="0"/>
                    </a:p>
                  </a:txBody>
                  <a:tcPr/>
                </a:tc>
                <a:tc>
                  <a:txBody>
                    <a:bodyPr/>
                    <a:lstStyle/>
                    <a:p>
                      <a:pPr algn="ctr"/>
                      <a:r>
                        <a:rPr lang="en-US" dirty="0" smtClean="0"/>
                        <a:t>Response Time</a:t>
                      </a:r>
                      <a:endParaRPr lang="en-US" dirty="0"/>
                    </a:p>
                  </a:txBody>
                  <a:tcPr/>
                </a:tc>
              </a:tr>
              <a:tr h="370840">
                <a:tc>
                  <a:txBody>
                    <a:bodyPr/>
                    <a:lstStyle/>
                    <a:p>
                      <a:pPr algn="ctr"/>
                      <a:r>
                        <a:rPr lang="en-US" sz="2000" b="1" dirty="0" smtClean="0"/>
                        <a:t>P1</a:t>
                      </a:r>
                      <a:endParaRPr lang="en-US" sz="2000" b="1" dirty="0"/>
                    </a:p>
                  </a:txBody>
                  <a:tcPr/>
                </a:tc>
                <a:tc>
                  <a:txBody>
                    <a:bodyPr/>
                    <a:lstStyle/>
                    <a:p>
                      <a:pPr algn="ctr"/>
                      <a:r>
                        <a:rPr lang="en-US" sz="2000" b="1" dirty="0" smtClean="0"/>
                        <a:t>0</a:t>
                      </a:r>
                      <a:endParaRPr lang="en-US" sz="2000" b="1" dirty="0"/>
                    </a:p>
                  </a:txBody>
                  <a:tcPr/>
                </a:tc>
                <a:tc>
                  <a:txBody>
                    <a:bodyPr/>
                    <a:lstStyle/>
                    <a:p>
                      <a:pPr algn="ctr"/>
                      <a:r>
                        <a:rPr lang="en-US" sz="2000" b="1" dirty="0" smtClean="0"/>
                        <a:t>5</a:t>
                      </a:r>
                      <a:endParaRPr lang="en-US" sz="2000" b="1" dirty="0"/>
                    </a:p>
                  </a:txBody>
                  <a:tcPr/>
                </a:tc>
                <a:tc>
                  <a:txBody>
                    <a:bodyPr/>
                    <a:lstStyle/>
                    <a:p>
                      <a:pPr algn="ctr"/>
                      <a:r>
                        <a:rPr lang="en-US" sz="2000" b="1" dirty="0" smtClean="0"/>
                        <a:t>9</a:t>
                      </a:r>
                      <a:endParaRPr lang="en-US" sz="2000" b="1" dirty="0"/>
                    </a:p>
                  </a:txBody>
                  <a:tcPr/>
                </a:tc>
                <a:tc>
                  <a:txBody>
                    <a:bodyPr/>
                    <a:lstStyle/>
                    <a:p>
                      <a:pPr algn="ctr"/>
                      <a:r>
                        <a:rPr lang="en-US" sz="2000" b="1" dirty="0" smtClean="0"/>
                        <a:t>9</a:t>
                      </a:r>
                      <a:endParaRPr lang="en-US" sz="2000" b="1" dirty="0"/>
                    </a:p>
                  </a:txBody>
                  <a:tcPr/>
                </a:tc>
                <a:tc>
                  <a:txBody>
                    <a:bodyPr/>
                    <a:lstStyle/>
                    <a:p>
                      <a:pPr algn="ctr"/>
                      <a:r>
                        <a:rPr lang="en-US" sz="2000" b="1" dirty="0" smtClean="0"/>
                        <a:t>4</a:t>
                      </a:r>
                      <a:endParaRPr lang="en-US" sz="2000" b="1" dirty="0"/>
                    </a:p>
                  </a:txBody>
                  <a:tcPr/>
                </a:tc>
                <a:tc>
                  <a:txBody>
                    <a:bodyPr/>
                    <a:lstStyle/>
                    <a:p>
                      <a:pPr algn="ctr"/>
                      <a:r>
                        <a:rPr lang="en-US" sz="2000" b="1" dirty="0" smtClean="0"/>
                        <a:t>0</a:t>
                      </a:r>
                      <a:endParaRPr lang="en-US" sz="2000" b="1" dirty="0"/>
                    </a:p>
                  </a:txBody>
                  <a:tcPr/>
                </a:tc>
              </a:tr>
              <a:tr h="370840">
                <a:tc>
                  <a:txBody>
                    <a:bodyPr/>
                    <a:lstStyle/>
                    <a:p>
                      <a:pPr algn="ctr"/>
                      <a:r>
                        <a:rPr lang="en-US" sz="2000" b="1" dirty="0" smtClean="0"/>
                        <a:t>P2</a:t>
                      </a:r>
                      <a:endParaRPr lang="en-US" sz="2000" b="1" dirty="0"/>
                    </a:p>
                  </a:txBody>
                  <a:tcPr/>
                </a:tc>
                <a:tc>
                  <a:txBody>
                    <a:bodyPr/>
                    <a:lstStyle/>
                    <a:p>
                      <a:pPr algn="ctr"/>
                      <a:r>
                        <a:rPr lang="en-US" sz="2000" b="1" dirty="0" smtClean="0"/>
                        <a:t>1</a:t>
                      </a:r>
                      <a:endParaRPr lang="en-US" sz="2000" b="1" dirty="0"/>
                    </a:p>
                  </a:txBody>
                  <a:tcPr/>
                </a:tc>
                <a:tc>
                  <a:txBody>
                    <a:bodyPr/>
                    <a:lstStyle/>
                    <a:p>
                      <a:pPr algn="ctr"/>
                      <a:r>
                        <a:rPr lang="en-US" sz="2000" b="1" dirty="0" smtClean="0"/>
                        <a:t>3</a:t>
                      </a:r>
                      <a:endParaRPr lang="en-US" sz="2000" b="1" dirty="0"/>
                    </a:p>
                  </a:txBody>
                  <a:tcPr/>
                </a:tc>
                <a:tc>
                  <a:txBody>
                    <a:bodyPr/>
                    <a:lstStyle/>
                    <a:p>
                      <a:pPr algn="ctr"/>
                      <a:r>
                        <a:rPr lang="en-US" sz="2000" b="1" dirty="0" smtClean="0"/>
                        <a:t>4</a:t>
                      </a:r>
                      <a:endParaRPr lang="en-US" sz="2000" b="1" dirty="0"/>
                    </a:p>
                  </a:txBody>
                  <a:tcPr/>
                </a:tc>
                <a:tc>
                  <a:txBody>
                    <a:bodyPr/>
                    <a:lstStyle/>
                    <a:p>
                      <a:pPr algn="ctr"/>
                      <a:r>
                        <a:rPr lang="en-US" sz="2000" b="1" dirty="0" smtClean="0"/>
                        <a:t>3</a:t>
                      </a:r>
                      <a:endParaRPr lang="en-US" sz="2000" b="1" dirty="0"/>
                    </a:p>
                  </a:txBody>
                  <a:tcPr/>
                </a:tc>
                <a:tc>
                  <a:txBody>
                    <a:bodyPr/>
                    <a:lstStyle/>
                    <a:p>
                      <a:pPr algn="ctr"/>
                      <a:r>
                        <a:rPr lang="en-US" sz="2000" b="1" dirty="0" smtClean="0"/>
                        <a:t>0</a:t>
                      </a:r>
                      <a:endParaRPr lang="en-US" sz="2000" b="1" dirty="0"/>
                    </a:p>
                  </a:txBody>
                  <a:tcPr/>
                </a:tc>
                <a:tc>
                  <a:txBody>
                    <a:bodyPr/>
                    <a:lstStyle/>
                    <a:p>
                      <a:pPr algn="ctr"/>
                      <a:r>
                        <a:rPr lang="en-US" sz="2000" b="1" dirty="0" smtClean="0"/>
                        <a:t>0</a:t>
                      </a:r>
                      <a:endParaRPr lang="en-US" sz="2000" b="1" dirty="0"/>
                    </a:p>
                  </a:txBody>
                  <a:tcPr/>
                </a:tc>
              </a:tr>
              <a:tr h="624840">
                <a:tc>
                  <a:txBody>
                    <a:bodyPr/>
                    <a:lstStyle/>
                    <a:p>
                      <a:pPr algn="ctr"/>
                      <a:r>
                        <a:rPr lang="en-US" sz="2000" b="1" dirty="0" smtClean="0"/>
                        <a:t>P3</a:t>
                      </a:r>
                      <a:endParaRPr lang="en-US" sz="2000" b="1" dirty="0"/>
                    </a:p>
                  </a:txBody>
                  <a:tcPr/>
                </a:tc>
                <a:tc>
                  <a:txBody>
                    <a:bodyPr/>
                    <a:lstStyle/>
                    <a:p>
                      <a:pPr algn="ctr"/>
                      <a:r>
                        <a:rPr lang="en-US" sz="2000" b="1" dirty="0" smtClean="0"/>
                        <a:t>2</a:t>
                      </a:r>
                      <a:endParaRPr lang="en-US" sz="2000" b="1" dirty="0"/>
                    </a:p>
                  </a:txBody>
                  <a:tcPr/>
                </a:tc>
                <a:tc>
                  <a:txBody>
                    <a:bodyPr/>
                    <a:lstStyle/>
                    <a:p>
                      <a:pPr algn="ctr"/>
                      <a:r>
                        <a:rPr lang="en-US" sz="2000" b="1" dirty="0" smtClean="0"/>
                        <a:t>4</a:t>
                      </a:r>
                      <a:endParaRPr lang="en-US" sz="2000" b="1" dirty="0"/>
                    </a:p>
                  </a:txBody>
                  <a:tcPr/>
                </a:tc>
                <a:tc>
                  <a:txBody>
                    <a:bodyPr/>
                    <a:lstStyle/>
                    <a:p>
                      <a:pPr algn="ctr"/>
                      <a:r>
                        <a:rPr lang="en-US" sz="2000" b="1" dirty="0" smtClean="0"/>
                        <a:t>13</a:t>
                      </a:r>
                      <a:endParaRPr lang="en-US" sz="2000" b="1" dirty="0"/>
                    </a:p>
                  </a:txBody>
                  <a:tcPr/>
                </a:tc>
                <a:tc>
                  <a:txBody>
                    <a:bodyPr/>
                    <a:lstStyle/>
                    <a:p>
                      <a:pPr algn="ctr"/>
                      <a:r>
                        <a:rPr lang="en-US" sz="2000" b="1" dirty="0" smtClean="0"/>
                        <a:t>11</a:t>
                      </a:r>
                      <a:endParaRPr lang="en-US" sz="2000" b="1" dirty="0"/>
                    </a:p>
                  </a:txBody>
                  <a:tcPr/>
                </a:tc>
                <a:tc>
                  <a:txBody>
                    <a:bodyPr/>
                    <a:lstStyle/>
                    <a:p>
                      <a:pPr algn="ctr"/>
                      <a:r>
                        <a:rPr lang="en-US" sz="2000" b="1" dirty="0" smtClean="0"/>
                        <a:t>7</a:t>
                      </a:r>
                      <a:endParaRPr lang="en-US" sz="2000" b="1" dirty="0"/>
                    </a:p>
                  </a:txBody>
                  <a:tcPr/>
                </a:tc>
                <a:tc>
                  <a:txBody>
                    <a:bodyPr/>
                    <a:lstStyle/>
                    <a:p>
                      <a:pPr algn="ctr"/>
                      <a:r>
                        <a:rPr lang="en-US" sz="2000" b="1" dirty="0" smtClean="0"/>
                        <a:t>7</a:t>
                      </a:r>
                      <a:endParaRPr lang="en-US" sz="2000" b="1" dirty="0"/>
                    </a:p>
                  </a:txBody>
                  <a:tcPr/>
                </a:tc>
              </a:tr>
              <a:tr h="370840">
                <a:tc>
                  <a:txBody>
                    <a:bodyPr/>
                    <a:lstStyle/>
                    <a:p>
                      <a:pPr algn="ctr"/>
                      <a:r>
                        <a:rPr lang="en-US" sz="2000" b="1" dirty="0" smtClean="0"/>
                        <a:t>P4</a:t>
                      </a:r>
                      <a:endParaRPr lang="en-US" sz="2000" b="1" dirty="0"/>
                    </a:p>
                  </a:txBody>
                  <a:tcPr/>
                </a:tc>
                <a:tc>
                  <a:txBody>
                    <a:bodyPr/>
                    <a:lstStyle/>
                    <a:p>
                      <a:pPr algn="ctr"/>
                      <a:r>
                        <a:rPr lang="en-US" sz="2000" b="1" dirty="0" smtClean="0"/>
                        <a:t>4</a:t>
                      </a:r>
                      <a:endParaRPr lang="en-US" sz="2000" b="1" dirty="0"/>
                    </a:p>
                  </a:txBody>
                  <a:tcPr/>
                </a:tc>
                <a:tc>
                  <a:txBody>
                    <a:bodyPr/>
                    <a:lstStyle/>
                    <a:p>
                      <a:pPr algn="ctr"/>
                      <a:r>
                        <a:rPr lang="en-US" sz="2000" b="1" dirty="0" smtClean="0"/>
                        <a:t>1</a:t>
                      </a:r>
                      <a:endParaRPr lang="en-US" sz="2000" b="1" dirty="0"/>
                    </a:p>
                  </a:txBody>
                  <a:tcPr/>
                </a:tc>
                <a:tc>
                  <a:txBody>
                    <a:bodyPr/>
                    <a:lstStyle/>
                    <a:p>
                      <a:pPr algn="ctr"/>
                      <a:r>
                        <a:rPr lang="en-US" sz="2000" b="1" dirty="0" smtClean="0"/>
                        <a:t>5</a:t>
                      </a:r>
                      <a:endParaRPr lang="en-US" sz="2000" b="1" dirty="0"/>
                    </a:p>
                  </a:txBody>
                  <a:tcPr/>
                </a:tc>
                <a:tc>
                  <a:txBody>
                    <a:bodyPr/>
                    <a:lstStyle/>
                    <a:p>
                      <a:pPr algn="ctr"/>
                      <a:r>
                        <a:rPr lang="en-US" sz="2000" b="1" dirty="0" smtClean="0"/>
                        <a:t>1</a:t>
                      </a:r>
                      <a:endParaRPr lang="en-US" sz="2000" b="1" dirty="0"/>
                    </a:p>
                  </a:txBody>
                  <a:tcPr/>
                </a:tc>
                <a:tc>
                  <a:txBody>
                    <a:bodyPr/>
                    <a:lstStyle/>
                    <a:p>
                      <a:pPr algn="ctr"/>
                      <a:r>
                        <a:rPr lang="en-US" sz="2000" b="1" dirty="0" smtClean="0"/>
                        <a:t>0</a:t>
                      </a:r>
                      <a:endParaRPr lang="en-US" sz="2000" b="1" dirty="0"/>
                    </a:p>
                  </a:txBody>
                  <a:tcPr/>
                </a:tc>
                <a:tc>
                  <a:txBody>
                    <a:bodyPr/>
                    <a:lstStyle/>
                    <a:p>
                      <a:pPr algn="ctr"/>
                      <a:r>
                        <a:rPr lang="en-US" sz="2000" b="1" dirty="0" smtClean="0"/>
                        <a:t>0</a:t>
                      </a:r>
                      <a:endParaRPr lang="en-US" sz="2000" b="1" dirty="0"/>
                    </a:p>
                  </a:txBody>
                  <a:tcPr/>
                </a:tc>
              </a:tr>
            </a:tbl>
          </a:graphicData>
        </a:graphic>
      </p:graphicFrame>
      <p:sp>
        <p:nvSpPr>
          <p:cNvPr id="22" name="Rectangle 21"/>
          <p:cNvSpPr/>
          <p:nvPr/>
        </p:nvSpPr>
        <p:spPr>
          <a:xfrm>
            <a:off x="762000" y="5410200"/>
            <a:ext cx="7543800" cy="1569660"/>
          </a:xfrm>
          <a:prstGeom prst="rect">
            <a:avLst/>
          </a:prstGeom>
        </p:spPr>
        <p:txBody>
          <a:bodyPr wrap="square">
            <a:spAutoFit/>
          </a:bodyPr>
          <a:lstStyle/>
          <a:p>
            <a:r>
              <a:rPr lang="en-US" sz="2400" b="1" dirty="0" smtClean="0"/>
              <a:t>Response Time =(CPU first time-AT)</a:t>
            </a:r>
          </a:p>
          <a:p>
            <a:r>
              <a:rPr lang="en-US" sz="2400" b="1" dirty="0" err="1" smtClean="0"/>
              <a:t>Avg</a:t>
            </a:r>
            <a:r>
              <a:rPr lang="en-US" sz="2400" b="1" dirty="0" smtClean="0"/>
              <a:t> Waiting Time =  11/4 = 2.75ms</a:t>
            </a:r>
            <a:br>
              <a:rPr lang="en-US" sz="2400" b="1" dirty="0" smtClean="0"/>
            </a:br>
            <a:r>
              <a:rPr lang="en-US" sz="2400" b="1" dirty="0" err="1" smtClean="0"/>
              <a:t>Avg</a:t>
            </a:r>
            <a:r>
              <a:rPr lang="en-US" sz="2400" b="1" dirty="0" smtClean="0"/>
              <a:t> TAT = 24/4 =6ms</a:t>
            </a:r>
          </a:p>
          <a:p>
            <a:r>
              <a:rPr lang="en-US" sz="2400" b="1" dirty="0" smtClean="0"/>
              <a:t> </a:t>
            </a:r>
            <a:endParaRPr lang="en-US" sz="2400" dirty="0"/>
          </a:p>
        </p:txBody>
      </p:sp>
      <p:grpSp>
        <p:nvGrpSpPr>
          <p:cNvPr id="7" name="Group 6"/>
          <p:cNvGrpSpPr/>
          <p:nvPr/>
        </p:nvGrpSpPr>
        <p:grpSpPr>
          <a:xfrm>
            <a:off x="533400" y="4038600"/>
            <a:ext cx="5486400" cy="1295400"/>
            <a:chOff x="3505200" y="1143000"/>
            <a:chExt cx="5486400" cy="1295400"/>
          </a:xfrm>
        </p:grpSpPr>
        <p:sp>
          <p:nvSpPr>
            <p:cNvPr id="8" name="Rectangle 7"/>
            <p:cNvSpPr/>
            <p:nvPr/>
          </p:nvSpPr>
          <p:spPr>
            <a:xfrm>
              <a:off x="3733800" y="1600200"/>
              <a:ext cx="4876800" cy="838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9" name="Straight Connector 8"/>
            <p:cNvCxnSpPr/>
            <p:nvPr/>
          </p:nvCxnSpPr>
          <p:spPr>
            <a:xfrm>
              <a:off x="4648200" y="1600200"/>
              <a:ext cx="0" cy="83820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505200" y="1143000"/>
              <a:ext cx="381000" cy="523220"/>
            </a:xfrm>
            <a:prstGeom prst="rect">
              <a:avLst/>
            </a:prstGeom>
            <a:noFill/>
          </p:spPr>
          <p:txBody>
            <a:bodyPr wrap="square" rtlCol="0">
              <a:spAutoFit/>
            </a:bodyPr>
            <a:lstStyle/>
            <a:p>
              <a:r>
                <a:rPr lang="en-US" sz="2800" b="1" dirty="0" smtClean="0"/>
                <a:t>0</a:t>
              </a:r>
              <a:endParaRPr lang="en-US" sz="2800" b="1" dirty="0"/>
            </a:p>
          </p:txBody>
        </p:sp>
        <p:sp>
          <p:nvSpPr>
            <p:cNvPr id="11" name="TextBox 10"/>
            <p:cNvSpPr txBox="1"/>
            <p:nvPr/>
          </p:nvSpPr>
          <p:spPr>
            <a:xfrm>
              <a:off x="3886200" y="1752600"/>
              <a:ext cx="609600" cy="523220"/>
            </a:xfrm>
            <a:prstGeom prst="rect">
              <a:avLst/>
            </a:prstGeom>
            <a:noFill/>
          </p:spPr>
          <p:txBody>
            <a:bodyPr wrap="square" rtlCol="0">
              <a:spAutoFit/>
            </a:bodyPr>
            <a:lstStyle/>
            <a:p>
              <a:r>
                <a:rPr lang="en-US" sz="2800" b="1" dirty="0" smtClean="0"/>
                <a:t>P1</a:t>
              </a:r>
              <a:endParaRPr lang="en-US" sz="2800" b="1" dirty="0"/>
            </a:p>
          </p:txBody>
        </p:sp>
        <p:sp>
          <p:nvSpPr>
            <p:cNvPr id="12" name="TextBox 11"/>
            <p:cNvSpPr txBox="1"/>
            <p:nvPr/>
          </p:nvSpPr>
          <p:spPr>
            <a:xfrm>
              <a:off x="4419600" y="1153180"/>
              <a:ext cx="381000" cy="523220"/>
            </a:xfrm>
            <a:prstGeom prst="rect">
              <a:avLst/>
            </a:prstGeom>
            <a:noFill/>
          </p:spPr>
          <p:txBody>
            <a:bodyPr wrap="square" rtlCol="0">
              <a:spAutoFit/>
            </a:bodyPr>
            <a:lstStyle/>
            <a:p>
              <a:r>
                <a:rPr lang="en-US" sz="2800" b="1" dirty="0" smtClean="0"/>
                <a:t>1</a:t>
              </a:r>
              <a:endParaRPr lang="en-US" sz="2800" b="1" dirty="0"/>
            </a:p>
          </p:txBody>
        </p:sp>
        <p:sp>
          <p:nvSpPr>
            <p:cNvPr id="13" name="TextBox 12"/>
            <p:cNvSpPr txBox="1"/>
            <p:nvPr/>
          </p:nvSpPr>
          <p:spPr>
            <a:xfrm>
              <a:off x="4724400" y="1752600"/>
              <a:ext cx="609600" cy="523220"/>
            </a:xfrm>
            <a:prstGeom prst="rect">
              <a:avLst/>
            </a:prstGeom>
            <a:noFill/>
          </p:spPr>
          <p:txBody>
            <a:bodyPr wrap="square" rtlCol="0">
              <a:spAutoFit/>
            </a:bodyPr>
            <a:lstStyle/>
            <a:p>
              <a:r>
                <a:rPr lang="en-US" sz="2800" b="1" dirty="0" smtClean="0"/>
                <a:t>P2</a:t>
              </a:r>
              <a:endParaRPr lang="en-US" sz="2800" b="1" dirty="0"/>
            </a:p>
          </p:txBody>
        </p:sp>
        <p:sp>
          <p:nvSpPr>
            <p:cNvPr id="14" name="TextBox 13"/>
            <p:cNvSpPr txBox="1"/>
            <p:nvPr/>
          </p:nvSpPr>
          <p:spPr>
            <a:xfrm>
              <a:off x="5943600" y="1752600"/>
              <a:ext cx="609600" cy="523220"/>
            </a:xfrm>
            <a:prstGeom prst="rect">
              <a:avLst/>
            </a:prstGeom>
            <a:noFill/>
          </p:spPr>
          <p:txBody>
            <a:bodyPr wrap="square" rtlCol="0">
              <a:spAutoFit/>
            </a:bodyPr>
            <a:lstStyle/>
            <a:p>
              <a:r>
                <a:rPr lang="en-US" sz="2800" b="1" dirty="0" smtClean="0"/>
                <a:t>P4</a:t>
              </a:r>
              <a:endParaRPr lang="en-US" sz="2800" b="1" dirty="0"/>
            </a:p>
          </p:txBody>
        </p:sp>
        <p:sp>
          <p:nvSpPr>
            <p:cNvPr id="15" name="TextBox 14"/>
            <p:cNvSpPr txBox="1"/>
            <p:nvPr/>
          </p:nvSpPr>
          <p:spPr>
            <a:xfrm>
              <a:off x="7086600" y="1752600"/>
              <a:ext cx="609600" cy="523220"/>
            </a:xfrm>
            <a:prstGeom prst="rect">
              <a:avLst/>
            </a:prstGeom>
            <a:noFill/>
          </p:spPr>
          <p:txBody>
            <a:bodyPr wrap="square" rtlCol="0">
              <a:spAutoFit/>
            </a:bodyPr>
            <a:lstStyle/>
            <a:p>
              <a:r>
                <a:rPr lang="en-US" sz="2800" b="1" dirty="0" smtClean="0"/>
                <a:t>P1</a:t>
              </a:r>
              <a:endParaRPr lang="en-US" sz="2800" b="1" dirty="0"/>
            </a:p>
          </p:txBody>
        </p:sp>
        <p:cxnSp>
          <p:nvCxnSpPr>
            <p:cNvPr id="16" name="Straight Connector 15"/>
            <p:cNvCxnSpPr/>
            <p:nvPr/>
          </p:nvCxnSpPr>
          <p:spPr>
            <a:xfrm>
              <a:off x="5638800" y="1600200"/>
              <a:ext cx="0" cy="838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6934200" y="1600200"/>
              <a:ext cx="0" cy="838200"/>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410200" y="1153180"/>
              <a:ext cx="381000" cy="523220"/>
            </a:xfrm>
            <a:prstGeom prst="rect">
              <a:avLst/>
            </a:prstGeom>
            <a:noFill/>
          </p:spPr>
          <p:txBody>
            <a:bodyPr wrap="square" rtlCol="0">
              <a:spAutoFit/>
            </a:bodyPr>
            <a:lstStyle/>
            <a:p>
              <a:r>
                <a:rPr lang="en-US" sz="2800" b="1" dirty="0" smtClean="0"/>
                <a:t>4</a:t>
              </a:r>
              <a:endParaRPr lang="en-US" sz="2800" b="1" dirty="0"/>
            </a:p>
          </p:txBody>
        </p:sp>
        <p:sp>
          <p:nvSpPr>
            <p:cNvPr id="19" name="TextBox 18"/>
            <p:cNvSpPr txBox="1"/>
            <p:nvPr/>
          </p:nvSpPr>
          <p:spPr>
            <a:xfrm>
              <a:off x="6629400" y="1153180"/>
              <a:ext cx="685800" cy="523220"/>
            </a:xfrm>
            <a:prstGeom prst="rect">
              <a:avLst/>
            </a:prstGeom>
            <a:noFill/>
          </p:spPr>
          <p:txBody>
            <a:bodyPr wrap="square" rtlCol="0">
              <a:spAutoFit/>
            </a:bodyPr>
            <a:lstStyle/>
            <a:p>
              <a:r>
                <a:rPr lang="en-US" sz="2800" b="1" dirty="0" smtClean="0"/>
                <a:t>5</a:t>
              </a:r>
              <a:endParaRPr lang="en-US" sz="2800" b="1" dirty="0"/>
            </a:p>
          </p:txBody>
        </p:sp>
        <p:sp>
          <p:nvSpPr>
            <p:cNvPr id="20" name="TextBox 19"/>
            <p:cNvSpPr txBox="1"/>
            <p:nvPr/>
          </p:nvSpPr>
          <p:spPr>
            <a:xfrm>
              <a:off x="8229600" y="1143000"/>
              <a:ext cx="762000" cy="523220"/>
            </a:xfrm>
            <a:prstGeom prst="rect">
              <a:avLst/>
            </a:prstGeom>
            <a:noFill/>
          </p:spPr>
          <p:txBody>
            <a:bodyPr wrap="square" rtlCol="0">
              <a:spAutoFit/>
            </a:bodyPr>
            <a:lstStyle/>
            <a:p>
              <a:r>
                <a:rPr lang="en-US" sz="2800" b="1" dirty="0" smtClean="0"/>
                <a:t>  13</a:t>
              </a:r>
              <a:endParaRPr lang="en-US" sz="2800" b="1" dirty="0"/>
            </a:p>
          </p:txBody>
        </p:sp>
        <p:cxnSp>
          <p:nvCxnSpPr>
            <p:cNvPr id="21" name="Straight Connector 20"/>
            <p:cNvCxnSpPr/>
            <p:nvPr/>
          </p:nvCxnSpPr>
          <p:spPr>
            <a:xfrm>
              <a:off x="7848600" y="1600200"/>
              <a:ext cx="0" cy="838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924800" y="1752600"/>
              <a:ext cx="609600" cy="523220"/>
            </a:xfrm>
            <a:prstGeom prst="rect">
              <a:avLst/>
            </a:prstGeom>
            <a:noFill/>
          </p:spPr>
          <p:txBody>
            <a:bodyPr wrap="square" rtlCol="0">
              <a:spAutoFit/>
            </a:bodyPr>
            <a:lstStyle/>
            <a:p>
              <a:r>
                <a:rPr lang="en-US" sz="2800" b="1" dirty="0" smtClean="0"/>
                <a:t>P3</a:t>
              </a:r>
              <a:endParaRPr lang="en-US" sz="2800" b="1" dirty="0"/>
            </a:p>
          </p:txBody>
        </p:sp>
        <p:sp>
          <p:nvSpPr>
            <p:cNvPr id="24" name="TextBox 23"/>
            <p:cNvSpPr txBox="1"/>
            <p:nvPr/>
          </p:nvSpPr>
          <p:spPr>
            <a:xfrm>
              <a:off x="7391400" y="1153180"/>
              <a:ext cx="762000" cy="523220"/>
            </a:xfrm>
            <a:prstGeom prst="rect">
              <a:avLst/>
            </a:prstGeom>
            <a:noFill/>
          </p:spPr>
          <p:txBody>
            <a:bodyPr wrap="square" rtlCol="0">
              <a:spAutoFit/>
            </a:bodyPr>
            <a:lstStyle/>
            <a:p>
              <a:r>
                <a:rPr lang="en-US" sz="2800" b="1" dirty="0" smtClean="0"/>
                <a:t>   9</a:t>
              </a:r>
              <a:endParaRPr lang="en-US" sz="2800" b="1" dirty="0"/>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6</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381001" y="1509713"/>
            <a:ext cx="8534400" cy="5119687"/>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fontAlgn="base">
              <a:buNone/>
            </a:pPr>
            <a:r>
              <a:rPr lang="en-US" sz="6000" b="1" dirty="0" smtClean="0"/>
              <a:t>Round Robin</a:t>
            </a:r>
          </a:p>
          <a:p>
            <a:pPr algn="ctr" fontAlgn="base">
              <a:buNone/>
            </a:pPr>
            <a:r>
              <a:rPr lang="en-US" sz="6000" b="1" dirty="0" smtClean="0"/>
              <a:t> Scheduling Algorithm</a:t>
            </a:r>
            <a:endParaRPr lang="en-US" sz="6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200" b="1" dirty="0"/>
              <a:t>FCFS (FIRST-COME, FIRST-SERVED) Scheduling</a:t>
            </a:r>
            <a:br>
              <a:rPr lang="en-US" sz="3200" b="1" dirty="0"/>
            </a:br>
            <a:endParaRPr lang="en-US" sz="3200" b="1"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lgn="just"/>
            <a:r>
              <a:rPr lang="en-US" dirty="0"/>
              <a:t>In FCFS algorithm, the process that requests the CPU first is allocated in the CPU first. </a:t>
            </a:r>
            <a:endParaRPr lang="en-US" dirty="0" smtClean="0"/>
          </a:p>
          <a:p>
            <a:pPr algn="just"/>
            <a:r>
              <a:rPr lang="en-US" dirty="0" smtClean="0"/>
              <a:t>The </a:t>
            </a:r>
            <a:r>
              <a:rPr lang="en-US" dirty="0"/>
              <a:t>implementation of FCFS algorithm is managed with FIFO (First in first out) queue. </a:t>
            </a:r>
            <a:endParaRPr lang="en-US" dirty="0" smtClean="0"/>
          </a:p>
          <a:p>
            <a:pPr algn="just"/>
            <a:r>
              <a:rPr lang="en-US" dirty="0" smtClean="0"/>
              <a:t>FCFS </a:t>
            </a:r>
            <a:r>
              <a:rPr lang="en-US" dirty="0"/>
              <a:t>scheduling is non-preemptive. </a:t>
            </a:r>
            <a:endParaRPr lang="en-US" dirty="0" smtClean="0"/>
          </a:p>
          <a:p>
            <a:pPr algn="just"/>
            <a:r>
              <a:rPr lang="en-US" dirty="0" err="1" smtClean="0"/>
              <a:t>Nonpreemptive</a:t>
            </a:r>
            <a:r>
              <a:rPr lang="en-US" dirty="0" smtClean="0"/>
              <a:t> </a:t>
            </a:r>
            <a:r>
              <a:rPr lang="en-US" dirty="0"/>
              <a:t>means, once the CPU has been allocated to a process, that process keeps the CPU until it executes a work or job or task and releases the CPU, either by requesting I/O.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Round-robin scheduling algorithm</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The Round-robin scheduling algorithm is a kind of </a:t>
            </a:r>
            <a:r>
              <a:rPr lang="en-US" b="1" dirty="0" smtClean="0"/>
              <a:t>preemptive</a:t>
            </a:r>
            <a:r>
              <a:rPr lang="en-US" dirty="0" smtClean="0"/>
              <a:t> First come, First Serve CPU Scheduling algorithm </a:t>
            </a:r>
          </a:p>
          <a:p>
            <a:r>
              <a:rPr lang="en-US" dirty="0" smtClean="0"/>
              <a:t>where each process in the ready state gets the CPU for a fixed time  of </a:t>
            </a:r>
            <a:r>
              <a:rPr lang="en-US" b="1" dirty="0" smtClean="0"/>
              <a:t>time quantum</a:t>
            </a:r>
            <a:r>
              <a:rPr lang="en-US" dirty="0" smtClean="0"/>
              <a:t> in a cyclic way (turn by turn). </a:t>
            </a:r>
          </a:p>
          <a:p>
            <a:r>
              <a:rPr lang="en-US" dirty="0" smtClean="0"/>
              <a:t>In this algorithm, every process gets executed in cyclic mode.</a:t>
            </a:r>
          </a:p>
          <a:p>
            <a:r>
              <a:rPr lang="en-US" dirty="0" smtClean="0"/>
              <a:t>It is used in Time Sharing or multitasking OS .</a:t>
            </a:r>
          </a:p>
          <a:p>
            <a:r>
              <a:rPr lang="en-US" dirty="0" smtClean="0"/>
              <a:t>It perform context switching and  save the states of preempted processes.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Round-robin scheduling algorithm</a:t>
            </a:r>
            <a:endParaRPr lang="en-US" b="1" dirty="0"/>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dirty="0" smtClean="0"/>
              <a:t>This means that processes that have their </a:t>
            </a:r>
            <a:r>
              <a:rPr lang="en-US" b="1" dirty="0" smtClean="0"/>
              <a:t>burst time remaining</a:t>
            </a:r>
            <a:r>
              <a:rPr lang="en-US" dirty="0" smtClean="0"/>
              <a:t> after the expiration of the time quantum are sent back to the ready state and wait for their next turn to complete the execution until it </a:t>
            </a:r>
            <a:r>
              <a:rPr lang="en-US" b="1" dirty="0" smtClean="0"/>
              <a:t>terminates</a:t>
            </a:r>
            <a:r>
              <a:rPr lang="en-US" dirty="0" smtClean="0"/>
              <a:t>.</a:t>
            </a:r>
          </a:p>
          <a:p>
            <a:pPr algn="just"/>
            <a:r>
              <a:rPr lang="en-US" dirty="0" smtClean="0"/>
              <a:t> This processing is done in </a:t>
            </a:r>
            <a:r>
              <a:rPr lang="en-US" b="1" dirty="0" smtClean="0"/>
              <a:t>FIFO</a:t>
            </a:r>
            <a:r>
              <a:rPr lang="en-US" dirty="0" smtClean="0"/>
              <a:t> order which suggests that processes are executed on a first-come, first-serve basis.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200" b="1" dirty="0" smtClean="0"/>
              <a:t>How does the Round Robin Algorithm Work?</a:t>
            </a:r>
            <a:br>
              <a:rPr lang="en-US" sz="3200" b="1" dirty="0" smtClean="0"/>
            </a:br>
            <a:endParaRPr lang="en-US" sz="3200" dirty="0"/>
          </a:p>
        </p:txBody>
      </p:sp>
      <p:sp>
        <p:nvSpPr>
          <p:cNvPr id="3" name="Content Placeholder 2"/>
          <p:cNvSpPr>
            <a:spLocks noGrp="1"/>
          </p:cNvSpPr>
          <p:nvPr>
            <p:ph idx="1"/>
          </p:nvPr>
        </p:nvSpPr>
        <p:spPr>
          <a:xfrm>
            <a:off x="457200" y="990600"/>
            <a:ext cx="8229600" cy="5135563"/>
          </a:xfrm>
        </p:spPr>
        <p:txBody>
          <a:bodyPr>
            <a:normAutofit fontScale="92500"/>
          </a:bodyPr>
          <a:lstStyle/>
          <a:p>
            <a:pPr marL="514350" indent="-514350" algn="just">
              <a:buFont typeface="+mj-lt"/>
              <a:buAutoNum type="arabicPeriod"/>
            </a:pPr>
            <a:r>
              <a:rPr lang="en-US" dirty="0" smtClean="0"/>
              <a:t>All the processes are added to the ready queue.</a:t>
            </a:r>
          </a:p>
          <a:p>
            <a:pPr marL="514350" indent="-514350" algn="just">
              <a:buFont typeface="+mj-lt"/>
              <a:buAutoNum type="arabicPeriod"/>
            </a:pPr>
            <a:r>
              <a:rPr lang="en-US" dirty="0" smtClean="0"/>
              <a:t>At first, The burst time of every process is compared to the time quantum of the CPU.</a:t>
            </a:r>
          </a:p>
          <a:p>
            <a:pPr marL="514350" indent="-514350" algn="just">
              <a:buFont typeface="+mj-lt"/>
              <a:buAutoNum type="arabicPeriod"/>
            </a:pPr>
            <a:r>
              <a:rPr lang="en-US" dirty="0" smtClean="0"/>
              <a:t>If the burst time of the process is </a:t>
            </a:r>
            <a:r>
              <a:rPr lang="en-US" b="1" dirty="0" smtClean="0"/>
              <a:t>less than or equal</a:t>
            </a:r>
            <a:r>
              <a:rPr lang="en-US" dirty="0" smtClean="0"/>
              <a:t> to the time quantum in the round-robin scheduling algorithm, the process is executed to its burst time.</a:t>
            </a:r>
          </a:p>
          <a:p>
            <a:pPr marL="514350" indent="-514350" algn="just">
              <a:buFont typeface="+mj-lt"/>
              <a:buAutoNum type="arabicPeriod"/>
            </a:pPr>
            <a:r>
              <a:rPr lang="en-US" dirty="0" smtClean="0"/>
              <a:t>If the burst time of the process is </a:t>
            </a:r>
            <a:r>
              <a:rPr lang="en-US" b="1" dirty="0" smtClean="0"/>
              <a:t>greater than</a:t>
            </a:r>
            <a:r>
              <a:rPr lang="en-US" dirty="0" smtClean="0"/>
              <a:t> the time quantum, the process is executed up to the time quantum (TQ).</a:t>
            </a:r>
          </a:p>
          <a:p>
            <a:pPr marL="514350" indent="-514350" algn="just">
              <a:buFont typeface="+mj-lt"/>
              <a:buAutoNum type="arabicPeriod"/>
            </a:pPr>
            <a:endParaRPr lang="en-US" dirty="0" smtClean="0"/>
          </a:p>
          <a:p>
            <a:pPr marL="514350" indent="-514350" algn="just">
              <a:buNone/>
            </a:pPr>
            <a:endParaRPr lang="en-US" dirty="0" smtClean="0"/>
          </a:p>
          <a:p>
            <a:pPr marL="514350" indent="-514350" algn="just">
              <a:buFont typeface="+mj-lt"/>
              <a:buAutoNum type="arabicPeriod"/>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200" b="1" dirty="0" smtClean="0"/>
              <a:t>How does the Round Robin Algorithm Work?</a:t>
            </a:r>
            <a:br>
              <a:rPr lang="en-US" sz="3200" b="1" dirty="0" smtClean="0"/>
            </a:br>
            <a:endParaRPr lang="en-US" sz="3200" dirty="0"/>
          </a:p>
        </p:txBody>
      </p:sp>
      <p:sp>
        <p:nvSpPr>
          <p:cNvPr id="3" name="Content Placeholder 2"/>
          <p:cNvSpPr>
            <a:spLocks noGrp="1"/>
          </p:cNvSpPr>
          <p:nvPr>
            <p:ph idx="1"/>
          </p:nvPr>
        </p:nvSpPr>
        <p:spPr>
          <a:xfrm>
            <a:off x="457200" y="990600"/>
            <a:ext cx="8229600" cy="5135563"/>
          </a:xfrm>
        </p:spPr>
        <p:txBody>
          <a:bodyPr>
            <a:normAutofit/>
          </a:bodyPr>
          <a:lstStyle/>
          <a:p>
            <a:pPr marL="514350" indent="-514350">
              <a:buAutoNum type="arabicPeriod" startAt="5"/>
            </a:pPr>
            <a:r>
              <a:rPr lang="en-US" dirty="0" smtClean="0"/>
              <a:t>When the time quantum expires, it checks if the process is executed completely or not.</a:t>
            </a:r>
          </a:p>
          <a:p>
            <a:pPr marL="514350" indent="-514350">
              <a:buFont typeface="Arial" pitchFamily="34" charset="0"/>
              <a:buAutoNum type="arabicPeriod" startAt="5"/>
            </a:pPr>
            <a:r>
              <a:rPr lang="en-US" dirty="0" smtClean="0"/>
              <a:t>On completion, the process terminates. Otherwise, it goes back again to the </a:t>
            </a:r>
            <a:r>
              <a:rPr lang="en-US" i="1" dirty="0" smtClean="0"/>
              <a:t>ready state</a:t>
            </a:r>
            <a:r>
              <a:rPr lang="en-US" dirty="0" smtClean="0"/>
              <a:t>.</a:t>
            </a:r>
          </a:p>
          <a:p>
            <a:pPr marL="514350" indent="-514350">
              <a:buNone/>
            </a:pPr>
            <a:endParaRPr lang="en-US" dirty="0" smtClean="0"/>
          </a:p>
          <a:p>
            <a:pPr marL="514350" indent="-514350" algn="just">
              <a:buFont typeface="+mj-lt"/>
              <a:buAutoNum type="arabicPeriod"/>
            </a:pPr>
            <a:endParaRPr lang="en-US" dirty="0" smtClean="0"/>
          </a:p>
          <a:p>
            <a:pPr marL="514350" indent="-514350" algn="just">
              <a:buNone/>
            </a:pPr>
            <a:endParaRPr lang="en-US" dirty="0" smtClean="0"/>
          </a:p>
          <a:p>
            <a:pPr marL="514350" indent="-514350" algn="just">
              <a:buFont typeface="+mj-lt"/>
              <a:buAutoNum type="arabicPeriod"/>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200" b="1" dirty="0" smtClean="0"/>
              <a:t>Flow diagram: How does the Round Robin Algorithm Work?</a:t>
            </a:r>
            <a:br>
              <a:rPr lang="en-US" sz="3200" b="1" dirty="0" smtClean="0"/>
            </a:br>
            <a:endParaRPr lang="en-US" sz="32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62000" y="1353344"/>
            <a:ext cx="7467599" cy="5047456"/>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graphicFrame>
        <p:nvGraphicFramePr>
          <p:cNvPr id="4" name="Content Placeholder 3"/>
          <p:cNvGraphicFramePr>
            <a:graphicFrameLocks noGrp="1"/>
          </p:cNvGraphicFramePr>
          <p:nvPr>
            <p:ph idx="1"/>
          </p:nvPr>
        </p:nvGraphicFramePr>
        <p:xfrm>
          <a:off x="457200" y="1600200"/>
          <a:ext cx="7696200" cy="2346960"/>
        </p:xfrm>
        <a:graphic>
          <a:graphicData uri="http://schemas.openxmlformats.org/drawingml/2006/table">
            <a:tbl>
              <a:tblPr firstRow="1" bandRow="1">
                <a:tableStyleId>{00A15C55-8517-42AA-B614-E9B94910E393}</a:tableStyleId>
              </a:tblPr>
              <a:tblGrid>
                <a:gridCol w="2565400"/>
                <a:gridCol w="2565400"/>
                <a:gridCol w="2565400"/>
              </a:tblGrid>
              <a:tr h="370840">
                <a:tc>
                  <a:txBody>
                    <a:bodyPr/>
                    <a:lstStyle/>
                    <a:p>
                      <a:pPr algn="ctr"/>
                      <a:r>
                        <a:rPr lang="en-US" sz="2800" b="1" i="0" kern="1200" dirty="0" smtClean="0">
                          <a:solidFill>
                            <a:schemeClr val="lt1"/>
                          </a:solidFill>
                          <a:latin typeface="+mn-lt"/>
                          <a:ea typeface="+mn-ea"/>
                          <a:cs typeface="+mn-cs"/>
                        </a:rPr>
                        <a:t>Process ID      </a:t>
                      </a:r>
                      <a:endParaRPr lang="en-US" sz="2800" b="1" dirty="0"/>
                    </a:p>
                  </a:txBody>
                  <a:tcPr/>
                </a:tc>
                <a:tc>
                  <a:txBody>
                    <a:bodyPr/>
                    <a:lstStyle/>
                    <a:p>
                      <a:pPr algn="ctr"/>
                      <a:r>
                        <a:rPr lang="en-US" sz="2800" b="1" i="0" kern="1200" dirty="0" smtClean="0">
                          <a:solidFill>
                            <a:schemeClr val="lt1"/>
                          </a:solidFill>
                          <a:latin typeface="+mn-lt"/>
                          <a:ea typeface="+mn-ea"/>
                          <a:cs typeface="+mn-cs"/>
                        </a:rPr>
                        <a:t> Arrival Time    </a:t>
                      </a:r>
                      <a:endParaRPr lang="en-US" sz="2800" b="1" dirty="0"/>
                    </a:p>
                  </a:txBody>
                  <a:tcPr/>
                </a:tc>
                <a:tc>
                  <a:txBody>
                    <a:bodyPr/>
                    <a:lstStyle/>
                    <a:p>
                      <a:pPr algn="ctr"/>
                      <a:r>
                        <a:rPr lang="en-US" sz="2800" b="1" i="0" kern="1200" dirty="0" smtClean="0">
                          <a:solidFill>
                            <a:schemeClr val="lt1"/>
                          </a:solidFill>
                          <a:latin typeface="+mn-lt"/>
                          <a:ea typeface="+mn-ea"/>
                          <a:cs typeface="+mn-cs"/>
                        </a:rPr>
                        <a:t>Burst Time </a:t>
                      </a:r>
                      <a:endParaRPr lang="en-US" sz="2800" b="1" dirty="0"/>
                    </a:p>
                  </a:txBody>
                  <a:tcPr/>
                </a:tc>
              </a:tr>
              <a:tr h="370840">
                <a:tc>
                  <a:txBody>
                    <a:bodyPr/>
                    <a:lstStyle/>
                    <a:p>
                      <a:pPr algn="ctr"/>
                      <a:r>
                        <a:rPr lang="en-US" sz="2400" b="1" dirty="0" smtClean="0"/>
                        <a:t>P1</a:t>
                      </a:r>
                      <a:endParaRPr lang="en-US" sz="2400" b="1" dirty="0"/>
                    </a:p>
                  </a:txBody>
                  <a:tcPr/>
                </a:tc>
                <a:tc>
                  <a:txBody>
                    <a:bodyPr/>
                    <a:lstStyle/>
                    <a:p>
                      <a:pPr algn="ctr"/>
                      <a:r>
                        <a:rPr lang="en-US" sz="2400" b="1" dirty="0" smtClean="0"/>
                        <a:t>0</a:t>
                      </a:r>
                      <a:endParaRPr lang="en-US" sz="2400" b="1" dirty="0"/>
                    </a:p>
                  </a:txBody>
                  <a:tcPr/>
                </a:tc>
                <a:tc>
                  <a:txBody>
                    <a:bodyPr/>
                    <a:lstStyle/>
                    <a:p>
                      <a:pPr algn="ctr"/>
                      <a:r>
                        <a:rPr lang="en-US" sz="2400" b="1" dirty="0" smtClean="0"/>
                        <a:t>5</a:t>
                      </a:r>
                      <a:endParaRPr lang="en-US" sz="2400" b="1" dirty="0"/>
                    </a:p>
                  </a:txBody>
                  <a:tcPr/>
                </a:tc>
              </a:tr>
              <a:tr h="370840">
                <a:tc>
                  <a:txBody>
                    <a:bodyPr/>
                    <a:lstStyle/>
                    <a:p>
                      <a:pPr algn="ctr"/>
                      <a:r>
                        <a:rPr lang="en-US" sz="2400" b="1" dirty="0" smtClean="0"/>
                        <a:t>P2</a:t>
                      </a:r>
                      <a:endParaRPr lang="en-US" sz="2400" b="1" dirty="0"/>
                    </a:p>
                  </a:txBody>
                  <a:tcPr/>
                </a:tc>
                <a:tc>
                  <a:txBody>
                    <a:bodyPr/>
                    <a:lstStyle/>
                    <a:p>
                      <a:pPr algn="ctr"/>
                      <a:r>
                        <a:rPr lang="en-US" sz="2400" b="1" dirty="0" smtClean="0"/>
                        <a:t>1</a:t>
                      </a:r>
                      <a:endParaRPr lang="en-US" sz="2400" b="1" dirty="0"/>
                    </a:p>
                  </a:txBody>
                  <a:tcPr/>
                </a:tc>
                <a:tc>
                  <a:txBody>
                    <a:bodyPr/>
                    <a:lstStyle/>
                    <a:p>
                      <a:pPr algn="ctr"/>
                      <a:r>
                        <a:rPr lang="en-US" sz="2400" b="1" dirty="0" smtClean="0"/>
                        <a:t>4</a:t>
                      </a:r>
                      <a:endParaRPr lang="en-US" sz="2400" b="1" dirty="0"/>
                    </a:p>
                  </a:txBody>
                  <a:tcPr/>
                </a:tc>
              </a:tr>
              <a:tr h="370840">
                <a:tc>
                  <a:txBody>
                    <a:bodyPr/>
                    <a:lstStyle/>
                    <a:p>
                      <a:pPr algn="ctr"/>
                      <a:r>
                        <a:rPr lang="en-US" sz="2400" b="1" dirty="0" smtClean="0"/>
                        <a:t>P3</a:t>
                      </a:r>
                      <a:endParaRPr lang="en-US" sz="2400" b="1" dirty="0"/>
                    </a:p>
                  </a:txBody>
                  <a:tcPr/>
                </a:tc>
                <a:tc>
                  <a:txBody>
                    <a:bodyPr/>
                    <a:lstStyle/>
                    <a:p>
                      <a:pPr algn="ctr"/>
                      <a:r>
                        <a:rPr lang="en-US" sz="2400" b="1" dirty="0" smtClean="0"/>
                        <a:t>2</a:t>
                      </a:r>
                      <a:endParaRPr lang="en-US" sz="2400" b="1" dirty="0"/>
                    </a:p>
                  </a:txBody>
                  <a:tcPr/>
                </a:tc>
                <a:tc>
                  <a:txBody>
                    <a:bodyPr/>
                    <a:lstStyle/>
                    <a:p>
                      <a:pPr algn="ctr"/>
                      <a:r>
                        <a:rPr lang="en-US" sz="2400" b="1" dirty="0" smtClean="0"/>
                        <a:t>2</a:t>
                      </a:r>
                      <a:endParaRPr lang="en-US" sz="2400" b="1" dirty="0"/>
                    </a:p>
                  </a:txBody>
                  <a:tcPr/>
                </a:tc>
              </a:tr>
              <a:tr h="370840">
                <a:tc>
                  <a:txBody>
                    <a:bodyPr/>
                    <a:lstStyle/>
                    <a:p>
                      <a:pPr algn="ctr"/>
                      <a:r>
                        <a:rPr lang="en-US" sz="2400" b="1" dirty="0" smtClean="0"/>
                        <a:t>P4</a:t>
                      </a:r>
                      <a:endParaRPr lang="en-US" sz="2400" b="1" dirty="0"/>
                    </a:p>
                  </a:txBody>
                  <a:tcPr/>
                </a:tc>
                <a:tc>
                  <a:txBody>
                    <a:bodyPr/>
                    <a:lstStyle/>
                    <a:p>
                      <a:pPr algn="ctr"/>
                      <a:r>
                        <a:rPr lang="en-US" sz="2400" b="1" dirty="0" smtClean="0"/>
                        <a:t>4</a:t>
                      </a:r>
                      <a:endParaRPr lang="en-US" sz="2400" b="1" dirty="0"/>
                    </a:p>
                  </a:txBody>
                  <a:tcPr/>
                </a:tc>
                <a:tc>
                  <a:txBody>
                    <a:bodyPr/>
                    <a:lstStyle/>
                    <a:p>
                      <a:pPr algn="ctr"/>
                      <a:r>
                        <a:rPr lang="en-US" sz="2400" b="1" dirty="0" smtClean="0"/>
                        <a:t>1</a:t>
                      </a:r>
                      <a:endParaRPr lang="en-US" sz="2400" b="1" dirty="0"/>
                    </a:p>
                  </a:txBody>
                  <a:tcPr/>
                </a:tc>
              </a:tr>
            </a:tbl>
          </a:graphicData>
        </a:graphic>
      </p:graphicFrame>
      <p:pic>
        <p:nvPicPr>
          <p:cNvPr id="2050" name="Picture 2"/>
          <p:cNvPicPr>
            <a:picLocks noChangeAspect="1" noChangeArrowheads="1"/>
          </p:cNvPicPr>
          <p:nvPr/>
        </p:nvPicPr>
        <p:blipFill>
          <a:blip r:embed="rId2" cstate="print"/>
          <a:srcRect/>
          <a:stretch>
            <a:fillRect/>
          </a:stretch>
        </p:blipFill>
        <p:spPr bwMode="auto">
          <a:xfrm>
            <a:off x="685800" y="4114800"/>
            <a:ext cx="1637262" cy="1676400"/>
          </a:xfrm>
          <a:prstGeom prst="rect">
            <a:avLst/>
          </a:prstGeom>
          <a:noFill/>
          <a:ln w="9525">
            <a:noFill/>
            <a:miter lim="800000"/>
            <a:headEnd/>
            <a:tailEnd/>
          </a:ln>
        </p:spPr>
      </p:pic>
      <p:sp>
        <p:nvSpPr>
          <p:cNvPr id="6" name="Rectangle 5"/>
          <p:cNvSpPr/>
          <p:nvPr/>
        </p:nvSpPr>
        <p:spPr>
          <a:xfrm>
            <a:off x="152400" y="5791200"/>
            <a:ext cx="3124200" cy="461665"/>
          </a:xfrm>
          <a:prstGeom prst="rect">
            <a:avLst/>
          </a:prstGeom>
        </p:spPr>
        <p:txBody>
          <a:bodyPr wrap="square">
            <a:spAutoFit/>
          </a:bodyPr>
          <a:lstStyle/>
          <a:p>
            <a:r>
              <a:rPr lang="en-US" sz="2400" b="1" dirty="0" smtClean="0"/>
              <a:t>Time quantum  = 2ms</a:t>
            </a:r>
            <a:endParaRPr lang="en-US" sz="2400" dirty="0"/>
          </a:p>
        </p:txBody>
      </p:sp>
      <p:sp>
        <p:nvSpPr>
          <p:cNvPr id="7" name="Rectangle 6"/>
          <p:cNvSpPr/>
          <p:nvPr/>
        </p:nvSpPr>
        <p:spPr>
          <a:xfrm>
            <a:off x="3505200" y="4343400"/>
            <a:ext cx="5105400"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Font typeface="Arial" pitchFamily="34" charset="0"/>
              <a:buChar char="•"/>
            </a:pPr>
            <a:r>
              <a:rPr lang="en-US" sz="2800" dirty="0" smtClean="0"/>
              <a:t>We have to calculate:</a:t>
            </a:r>
          </a:p>
          <a:p>
            <a:pPr lvl="1">
              <a:buFont typeface="Arial" pitchFamily="34" charset="0"/>
              <a:buChar char="•"/>
            </a:pPr>
            <a:r>
              <a:rPr lang="en-US" sz="2800" dirty="0" smtClean="0"/>
              <a:t>Turn Around Time = CT-AT</a:t>
            </a:r>
          </a:p>
          <a:p>
            <a:pPr lvl="1">
              <a:buFont typeface="Arial" pitchFamily="34" charset="0"/>
              <a:buChar char="•"/>
            </a:pPr>
            <a:r>
              <a:rPr lang="en-US" sz="2800" dirty="0" smtClean="0"/>
              <a:t>WT = TAT-BT</a:t>
            </a:r>
          </a:p>
          <a:p>
            <a:pPr lvl="1">
              <a:buFont typeface="Arial" pitchFamily="34" charset="0"/>
              <a:buChar char="•"/>
            </a:pPr>
            <a:r>
              <a:rPr lang="en-US" sz="2800" dirty="0" smtClean="0"/>
              <a:t>RT=(CPU first Time- AT)</a:t>
            </a:r>
            <a:endParaRPr lang="en-US"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228600"/>
          <a:ext cx="7315202" cy="2529840"/>
        </p:xfrm>
        <a:graphic>
          <a:graphicData uri="http://schemas.openxmlformats.org/drawingml/2006/table">
            <a:tbl>
              <a:tblPr firstRow="1" bandRow="1">
                <a:tableStyleId>{00A15C55-8517-42AA-B614-E9B94910E393}</a:tableStyleId>
              </a:tblPr>
              <a:tblGrid>
                <a:gridCol w="1111171"/>
                <a:gridCol w="1111171"/>
                <a:gridCol w="1435258"/>
                <a:gridCol w="601886"/>
                <a:gridCol w="1018572"/>
                <a:gridCol w="1018572"/>
                <a:gridCol w="1018572"/>
              </a:tblGrid>
              <a:tr h="533400">
                <a:tc>
                  <a:txBody>
                    <a:bodyPr/>
                    <a:lstStyle/>
                    <a:p>
                      <a:pPr algn="ctr"/>
                      <a:r>
                        <a:rPr lang="en-US" sz="2000" b="1" i="0" kern="1200" dirty="0" smtClean="0">
                          <a:solidFill>
                            <a:schemeClr val="lt1"/>
                          </a:solidFill>
                          <a:latin typeface="+mn-lt"/>
                          <a:ea typeface="+mn-ea"/>
                          <a:cs typeface="+mn-cs"/>
                        </a:rPr>
                        <a:t>Process ID     </a:t>
                      </a:r>
                      <a:endParaRPr lang="en-US" sz="2000" b="1" dirty="0"/>
                    </a:p>
                  </a:txBody>
                  <a:tcPr/>
                </a:tc>
                <a:tc>
                  <a:txBody>
                    <a:bodyPr/>
                    <a:lstStyle/>
                    <a:p>
                      <a:pPr algn="ctr"/>
                      <a:r>
                        <a:rPr lang="en-US" sz="2000" b="1" i="0" kern="1200" dirty="0" smtClean="0">
                          <a:solidFill>
                            <a:schemeClr val="lt1"/>
                          </a:solidFill>
                          <a:latin typeface="+mn-lt"/>
                          <a:ea typeface="+mn-ea"/>
                          <a:cs typeface="+mn-cs"/>
                        </a:rPr>
                        <a:t> Arrival Time</a:t>
                      </a:r>
                      <a:endParaRPr lang="en-US" sz="2000" b="1" dirty="0"/>
                    </a:p>
                  </a:txBody>
                  <a:tcPr/>
                </a:tc>
                <a:tc>
                  <a:txBody>
                    <a:bodyPr/>
                    <a:lstStyle/>
                    <a:p>
                      <a:pPr algn="ctr"/>
                      <a:r>
                        <a:rPr lang="en-US" sz="2000" b="1" i="0" kern="1200" dirty="0" smtClean="0">
                          <a:solidFill>
                            <a:schemeClr val="lt1"/>
                          </a:solidFill>
                          <a:latin typeface="+mn-lt"/>
                          <a:ea typeface="+mn-ea"/>
                          <a:cs typeface="+mn-cs"/>
                        </a:rPr>
                        <a:t>Burst Time </a:t>
                      </a:r>
                      <a:endParaRPr lang="en-US" sz="2000" b="1" dirty="0"/>
                    </a:p>
                  </a:txBody>
                  <a:tcPr/>
                </a:tc>
                <a:tc>
                  <a:txBody>
                    <a:bodyPr/>
                    <a:lstStyle/>
                    <a:p>
                      <a:pPr algn="ctr"/>
                      <a:r>
                        <a:rPr lang="en-US" sz="2000" b="1" dirty="0" smtClean="0"/>
                        <a:t>CT</a:t>
                      </a:r>
                      <a:endParaRPr lang="en-US" sz="2000" b="1" dirty="0"/>
                    </a:p>
                  </a:txBody>
                  <a:tcPr/>
                </a:tc>
                <a:tc>
                  <a:txBody>
                    <a:bodyPr/>
                    <a:lstStyle/>
                    <a:p>
                      <a:pPr algn="ctr"/>
                      <a:r>
                        <a:rPr lang="en-US" sz="2000" b="1" dirty="0" smtClean="0"/>
                        <a:t>TAT</a:t>
                      </a:r>
                      <a:endParaRPr lang="en-US" sz="2000" b="1" dirty="0"/>
                    </a:p>
                  </a:txBody>
                  <a:tcPr/>
                </a:tc>
                <a:tc>
                  <a:txBody>
                    <a:bodyPr/>
                    <a:lstStyle/>
                    <a:p>
                      <a:pPr algn="ctr"/>
                      <a:r>
                        <a:rPr lang="en-US" sz="2000" b="1" dirty="0" smtClean="0"/>
                        <a:t>WT</a:t>
                      </a:r>
                      <a:endParaRPr lang="en-US" sz="2000" b="1" dirty="0"/>
                    </a:p>
                  </a:txBody>
                  <a:tcPr/>
                </a:tc>
                <a:tc>
                  <a:txBody>
                    <a:bodyPr/>
                    <a:lstStyle/>
                    <a:p>
                      <a:pPr algn="ctr"/>
                      <a:r>
                        <a:rPr lang="en-US" sz="2000" b="1" dirty="0" smtClean="0"/>
                        <a:t>RT</a:t>
                      </a:r>
                      <a:endParaRPr lang="en-US" sz="2000" b="1" dirty="0"/>
                    </a:p>
                  </a:txBody>
                  <a:tcPr/>
                </a:tc>
              </a:tr>
              <a:tr h="337457">
                <a:tc>
                  <a:txBody>
                    <a:bodyPr/>
                    <a:lstStyle/>
                    <a:p>
                      <a:pPr algn="ctr"/>
                      <a:r>
                        <a:rPr lang="en-US" sz="2400" b="1" dirty="0" smtClean="0"/>
                        <a:t>P1</a:t>
                      </a:r>
                      <a:endParaRPr lang="en-US" sz="2400" b="1" dirty="0"/>
                    </a:p>
                  </a:txBody>
                  <a:tcPr/>
                </a:tc>
                <a:tc>
                  <a:txBody>
                    <a:bodyPr/>
                    <a:lstStyle/>
                    <a:p>
                      <a:pPr algn="ctr"/>
                      <a:r>
                        <a:rPr lang="en-US" sz="2400" b="1" dirty="0" smtClean="0"/>
                        <a:t>0</a:t>
                      </a:r>
                      <a:endParaRPr lang="en-US" sz="2400" b="1" dirty="0"/>
                    </a:p>
                  </a:txBody>
                  <a:tcPr/>
                </a:tc>
                <a:tc>
                  <a:txBody>
                    <a:bodyPr/>
                    <a:lstStyle/>
                    <a:p>
                      <a:pPr algn="l"/>
                      <a:r>
                        <a:rPr lang="en-US" sz="2400" b="1" dirty="0" smtClean="0"/>
                        <a:t>5     3  1  0</a:t>
                      </a:r>
                      <a:endParaRPr lang="en-US" sz="2400" b="1" dirty="0"/>
                    </a:p>
                  </a:txBody>
                  <a:tcPr/>
                </a:tc>
                <a:tc>
                  <a:txBody>
                    <a:bodyPr/>
                    <a:lstStyle/>
                    <a:p>
                      <a:pPr algn="ctr"/>
                      <a:r>
                        <a:rPr lang="en-US" sz="2400" b="1" dirty="0" smtClean="0"/>
                        <a:t>12</a:t>
                      </a:r>
                      <a:endParaRPr lang="en-US" sz="2400" b="1" dirty="0"/>
                    </a:p>
                  </a:txBody>
                  <a:tcPr/>
                </a:tc>
                <a:tc>
                  <a:txBody>
                    <a:bodyPr/>
                    <a:lstStyle/>
                    <a:p>
                      <a:pPr algn="ctr"/>
                      <a:r>
                        <a:rPr lang="en-US" sz="2400" b="1" dirty="0" smtClean="0"/>
                        <a:t>12</a:t>
                      </a:r>
                      <a:endParaRPr lang="en-US" sz="2400" b="1" dirty="0"/>
                    </a:p>
                  </a:txBody>
                  <a:tcPr/>
                </a:tc>
                <a:tc>
                  <a:txBody>
                    <a:bodyPr/>
                    <a:lstStyle/>
                    <a:p>
                      <a:pPr algn="ctr"/>
                      <a:r>
                        <a:rPr lang="en-US" sz="2400" b="1" dirty="0" smtClean="0"/>
                        <a:t>7</a:t>
                      </a:r>
                      <a:endParaRPr lang="en-US" sz="2400" b="1" dirty="0"/>
                    </a:p>
                  </a:txBody>
                  <a:tcPr/>
                </a:tc>
                <a:tc>
                  <a:txBody>
                    <a:bodyPr/>
                    <a:lstStyle/>
                    <a:p>
                      <a:pPr algn="ctr"/>
                      <a:r>
                        <a:rPr lang="en-US" sz="2400" b="1" dirty="0" smtClean="0"/>
                        <a:t>0</a:t>
                      </a:r>
                      <a:endParaRPr lang="en-US" sz="2400" b="1" dirty="0"/>
                    </a:p>
                  </a:txBody>
                  <a:tcPr/>
                </a:tc>
              </a:tr>
              <a:tr h="337457">
                <a:tc>
                  <a:txBody>
                    <a:bodyPr/>
                    <a:lstStyle/>
                    <a:p>
                      <a:pPr algn="ctr"/>
                      <a:r>
                        <a:rPr lang="en-US" sz="2400" b="1" dirty="0" smtClean="0"/>
                        <a:t>P2</a:t>
                      </a:r>
                      <a:endParaRPr lang="en-US" sz="2400" b="1" dirty="0"/>
                    </a:p>
                  </a:txBody>
                  <a:tcPr/>
                </a:tc>
                <a:tc>
                  <a:txBody>
                    <a:bodyPr/>
                    <a:lstStyle/>
                    <a:p>
                      <a:pPr algn="ctr"/>
                      <a:r>
                        <a:rPr lang="en-US" sz="2400" b="1" dirty="0" smtClean="0"/>
                        <a:t>1</a:t>
                      </a:r>
                      <a:endParaRPr lang="en-US" sz="2400" b="1" dirty="0"/>
                    </a:p>
                  </a:txBody>
                  <a:tcPr/>
                </a:tc>
                <a:tc>
                  <a:txBody>
                    <a:bodyPr/>
                    <a:lstStyle/>
                    <a:p>
                      <a:pPr algn="l"/>
                      <a:r>
                        <a:rPr lang="en-US" sz="2400" b="1" dirty="0" smtClean="0"/>
                        <a:t>4    2    0</a:t>
                      </a:r>
                      <a:endParaRPr lang="en-US" sz="2400" b="1" dirty="0"/>
                    </a:p>
                  </a:txBody>
                  <a:tcPr/>
                </a:tc>
                <a:tc>
                  <a:txBody>
                    <a:bodyPr/>
                    <a:lstStyle/>
                    <a:p>
                      <a:pPr algn="ctr"/>
                      <a:r>
                        <a:rPr lang="en-US" sz="2400" b="1" dirty="0" smtClean="0"/>
                        <a:t>11</a:t>
                      </a:r>
                      <a:endParaRPr lang="en-US" sz="2400" b="1" dirty="0"/>
                    </a:p>
                  </a:txBody>
                  <a:tcPr/>
                </a:tc>
                <a:tc>
                  <a:txBody>
                    <a:bodyPr/>
                    <a:lstStyle/>
                    <a:p>
                      <a:pPr algn="ctr"/>
                      <a:r>
                        <a:rPr lang="en-US" sz="2400" b="1" dirty="0" smtClean="0"/>
                        <a:t>10</a:t>
                      </a:r>
                      <a:endParaRPr lang="en-US" sz="2400" b="1" dirty="0"/>
                    </a:p>
                  </a:txBody>
                  <a:tcPr/>
                </a:tc>
                <a:tc>
                  <a:txBody>
                    <a:bodyPr/>
                    <a:lstStyle/>
                    <a:p>
                      <a:pPr algn="ctr"/>
                      <a:r>
                        <a:rPr lang="en-US" sz="2400" b="1" dirty="0" smtClean="0"/>
                        <a:t>6</a:t>
                      </a:r>
                      <a:endParaRPr lang="en-US" sz="2400" b="1" dirty="0"/>
                    </a:p>
                  </a:txBody>
                  <a:tcPr/>
                </a:tc>
                <a:tc>
                  <a:txBody>
                    <a:bodyPr/>
                    <a:lstStyle/>
                    <a:p>
                      <a:pPr algn="ctr"/>
                      <a:r>
                        <a:rPr lang="en-US" sz="2400" b="1" dirty="0" smtClean="0"/>
                        <a:t>1</a:t>
                      </a:r>
                      <a:endParaRPr lang="en-US" sz="2400" b="1" dirty="0"/>
                    </a:p>
                  </a:txBody>
                  <a:tcPr/>
                </a:tc>
              </a:tr>
              <a:tr h="337457">
                <a:tc>
                  <a:txBody>
                    <a:bodyPr/>
                    <a:lstStyle/>
                    <a:p>
                      <a:pPr algn="ctr"/>
                      <a:r>
                        <a:rPr lang="en-US" sz="2400" b="1" dirty="0" smtClean="0"/>
                        <a:t>P3</a:t>
                      </a:r>
                      <a:endParaRPr lang="en-US" sz="2400" b="1" dirty="0"/>
                    </a:p>
                  </a:txBody>
                  <a:tcPr/>
                </a:tc>
                <a:tc>
                  <a:txBody>
                    <a:bodyPr/>
                    <a:lstStyle/>
                    <a:p>
                      <a:pPr algn="ctr"/>
                      <a:r>
                        <a:rPr lang="en-US" sz="2400" b="1" dirty="0" smtClean="0"/>
                        <a:t>2</a:t>
                      </a:r>
                      <a:endParaRPr lang="en-US" sz="2400" b="1" dirty="0"/>
                    </a:p>
                  </a:txBody>
                  <a:tcPr/>
                </a:tc>
                <a:tc>
                  <a:txBody>
                    <a:bodyPr/>
                    <a:lstStyle/>
                    <a:p>
                      <a:pPr algn="l"/>
                      <a:r>
                        <a:rPr lang="en-US" sz="2400" b="1" dirty="0" smtClean="0"/>
                        <a:t>2    0</a:t>
                      </a:r>
                      <a:endParaRPr lang="en-US" sz="2400" b="1" dirty="0"/>
                    </a:p>
                  </a:txBody>
                  <a:tcPr/>
                </a:tc>
                <a:tc>
                  <a:txBody>
                    <a:bodyPr/>
                    <a:lstStyle/>
                    <a:p>
                      <a:pPr algn="ctr"/>
                      <a:r>
                        <a:rPr lang="en-US" sz="2400" b="1" dirty="0" smtClean="0"/>
                        <a:t>6</a:t>
                      </a:r>
                      <a:endParaRPr lang="en-US" sz="2400" b="1" dirty="0"/>
                    </a:p>
                  </a:txBody>
                  <a:tcPr/>
                </a:tc>
                <a:tc>
                  <a:txBody>
                    <a:bodyPr/>
                    <a:lstStyle/>
                    <a:p>
                      <a:pPr algn="ctr"/>
                      <a:r>
                        <a:rPr lang="en-US" sz="2400" b="1" dirty="0" smtClean="0"/>
                        <a:t>4</a:t>
                      </a:r>
                      <a:endParaRPr lang="en-US" sz="2400" b="1" dirty="0"/>
                    </a:p>
                  </a:txBody>
                  <a:tcPr/>
                </a:tc>
                <a:tc>
                  <a:txBody>
                    <a:bodyPr/>
                    <a:lstStyle/>
                    <a:p>
                      <a:pPr algn="ctr"/>
                      <a:r>
                        <a:rPr lang="en-US" sz="2400" b="1" dirty="0" smtClean="0"/>
                        <a:t>2</a:t>
                      </a:r>
                      <a:endParaRPr lang="en-US" sz="2400" b="1" dirty="0"/>
                    </a:p>
                  </a:txBody>
                  <a:tcPr/>
                </a:tc>
                <a:tc>
                  <a:txBody>
                    <a:bodyPr/>
                    <a:lstStyle/>
                    <a:p>
                      <a:pPr algn="ctr"/>
                      <a:r>
                        <a:rPr lang="en-US" sz="2400" b="1" dirty="0" smtClean="0"/>
                        <a:t>2</a:t>
                      </a:r>
                      <a:endParaRPr lang="en-US" sz="2400" b="1" dirty="0"/>
                    </a:p>
                  </a:txBody>
                  <a:tcPr/>
                </a:tc>
              </a:tr>
              <a:tr h="337457">
                <a:tc>
                  <a:txBody>
                    <a:bodyPr/>
                    <a:lstStyle/>
                    <a:p>
                      <a:pPr algn="ctr"/>
                      <a:r>
                        <a:rPr lang="en-US" sz="2400" b="1" dirty="0" smtClean="0"/>
                        <a:t>P4</a:t>
                      </a:r>
                      <a:endParaRPr lang="en-US" sz="2400" b="1" dirty="0"/>
                    </a:p>
                  </a:txBody>
                  <a:tcPr/>
                </a:tc>
                <a:tc>
                  <a:txBody>
                    <a:bodyPr/>
                    <a:lstStyle/>
                    <a:p>
                      <a:pPr algn="ctr"/>
                      <a:r>
                        <a:rPr lang="en-US" sz="2400" b="1" dirty="0" smtClean="0"/>
                        <a:t>4</a:t>
                      </a:r>
                      <a:endParaRPr lang="en-US" sz="2400" b="1" dirty="0"/>
                    </a:p>
                  </a:txBody>
                  <a:tcPr/>
                </a:tc>
                <a:tc>
                  <a:txBody>
                    <a:bodyPr/>
                    <a:lstStyle/>
                    <a:p>
                      <a:pPr algn="l"/>
                      <a:r>
                        <a:rPr lang="en-US" sz="2400" b="1" dirty="0" smtClean="0"/>
                        <a:t>1    0</a:t>
                      </a:r>
                      <a:endParaRPr lang="en-US" sz="2400" b="1" dirty="0"/>
                    </a:p>
                  </a:txBody>
                  <a:tcPr/>
                </a:tc>
                <a:tc>
                  <a:txBody>
                    <a:bodyPr/>
                    <a:lstStyle/>
                    <a:p>
                      <a:pPr algn="ctr"/>
                      <a:r>
                        <a:rPr lang="en-US" sz="2400" b="1" dirty="0" smtClean="0"/>
                        <a:t>9</a:t>
                      </a:r>
                      <a:endParaRPr lang="en-US" sz="2400" b="1" dirty="0"/>
                    </a:p>
                  </a:txBody>
                  <a:tcPr/>
                </a:tc>
                <a:tc>
                  <a:txBody>
                    <a:bodyPr/>
                    <a:lstStyle/>
                    <a:p>
                      <a:pPr algn="ctr"/>
                      <a:r>
                        <a:rPr lang="en-US" sz="2400" b="1" dirty="0" smtClean="0"/>
                        <a:t>5</a:t>
                      </a:r>
                      <a:endParaRPr lang="en-US" sz="2400" b="1" dirty="0"/>
                    </a:p>
                  </a:txBody>
                  <a:tcPr/>
                </a:tc>
                <a:tc>
                  <a:txBody>
                    <a:bodyPr/>
                    <a:lstStyle/>
                    <a:p>
                      <a:pPr algn="ctr"/>
                      <a:r>
                        <a:rPr lang="en-US" sz="2400" b="1" dirty="0" smtClean="0"/>
                        <a:t>4</a:t>
                      </a:r>
                      <a:endParaRPr lang="en-US" sz="2400" b="1" dirty="0"/>
                    </a:p>
                  </a:txBody>
                  <a:tcPr/>
                </a:tc>
                <a:tc>
                  <a:txBody>
                    <a:bodyPr/>
                    <a:lstStyle/>
                    <a:p>
                      <a:pPr algn="ctr"/>
                      <a:r>
                        <a:rPr lang="en-US" sz="2400" b="1" dirty="0" smtClean="0"/>
                        <a:t>4</a:t>
                      </a:r>
                      <a:endParaRPr lang="en-US" sz="2400" b="1" dirty="0"/>
                    </a:p>
                  </a:txBody>
                  <a:tcPr/>
                </a:tc>
              </a:tr>
            </a:tbl>
          </a:graphicData>
        </a:graphic>
      </p:graphicFrame>
      <p:sp>
        <p:nvSpPr>
          <p:cNvPr id="6" name="Rectangle 5"/>
          <p:cNvSpPr/>
          <p:nvPr/>
        </p:nvSpPr>
        <p:spPr>
          <a:xfrm>
            <a:off x="7772400" y="228600"/>
            <a:ext cx="1371600" cy="923330"/>
          </a:xfrm>
          <a:prstGeom prst="rect">
            <a:avLst/>
          </a:prstGeom>
        </p:spPr>
        <p:txBody>
          <a:bodyPr wrap="square">
            <a:spAutoFit/>
          </a:bodyPr>
          <a:lstStyle/>
          <a:p>
            <a:r>
              <a:rPr lang="en-US" b="1" dirty="0" smtClean="0"/>
              <a:t>Time  quantum </a:t>
            </a:r>
          </a:p>
          <a:p>
            <a:r>
              <a:rPr lang="en-US" b="1" dirty="0" smtClean="0"/>
              <a:t> = 2ms</a:t>
            </a:r>
            <a:endParaRPr lang="en-US" dirty="0"/>
          </a:p>
        </p:txBody>
      </p:sp>
      <p:grpSp>
        <p:nvGrpSpPr>
          <p:cNvPr id="80" name="Group 79"/>
          <p:cNvGrpSpPr/>
          <p:nvPr/>
        </p:nvGrpSpPr>
        <p:grpSpPr>
          <a:xfrm>
            <a:off x="2514600" y="990600"/>
            <a:ext cx="1066800" cy="1676400"/>
            <a:chOff x="2514600" y="990600"/>
            <a:chExt cx="1066800" cy="1676400"/>
          </a:xfrm>
        </p:grpSpPr>
        <p:cxnSp>
          <p:nvCxnSpPr>
            <p:cNvPr id="69" name="Straight Connector 68"/>
            <p:cNvCxnSpPr/>
            <p:nvPr/>
          </p:nvCxnSpPr>
          <p:spPr>
            <a:xfrm flipH="1">
              <a:off x="2514600" y="990600"/>
              <a:ext cx="228600" cy="304800"/>
            </a:xfrm>
            <a:prstGeom prst="line">
              <a:avLst/>
            </a:prstGeom>
          </p:spPr>
          <p:style>
            <a:lnRef idx="2">
              <a:schemeClr val="accent6"/>
            </a:lnRef>
            <a:fillRef idx="0">
              <a:schemeClr val="accent6"/>
            </a:fillRef>
            <a:effectRef idx="1">
              <a:schemeClr val="accent6"/>
            </a:effectRef>
            <a:fontRef idx="minor">
              <a:schemeClr val="tx1"/>
            </a:fontRef>
          </p:style>
        </p:cxnSp>
        <p:cxnSp>
          <p:nvCxnSpPr>
            <p:cNvPr id="71" name="Straight Connector 70"/>
            <p:cNvCxnSpPr/>
            <p:nvPr/>
          </p:nvCxnSpPr>
          <p:spPr>
            <a:xfrm flipH="1">
              <a:off x="3048000" y="990600"/>
              <a:ext cx="228600" cy="304800"/>
            </a:xfrm>
            <a:prstGeom prst="line">
              <a:avLst/>
            </a:prstGeom>
          </p:spPr>
          <p:style>
            <a:lnRef idx="2">
              <a:schemeClr val="accent6"/>
            </a:lnRef>
            <a:fillRef idx="0">
              <a:schemeClr val="accent6"/>
            </a:fillRef>
            <a:effectRef idx="1">
              <a:schemeClr val="accent6"/>
            </a:effectRef>
            <a:fontRef idx="minor">
              <a:schemeClr val="tx1"/>
            </a:fontRef>
          </p:style>
        </p:cxnSp>
        <p:cxnSp>
          <p:nvCxnSpPr>
            <p:cNvPr id="74" name="Straight Connector 73"/>
            <p:cNvCxnSpPr/>
            <p:nvPr/>
          </p:nvCxnSpPr>
          <p:spPr>
            <a:xfrm flipH="1">
              <a:off x="2590800" y="1447800"/>
              <a:ext cx="228600" cy="304800"/>
            </a:xfrm>
            <a:prstGeom prst="line">
              <a:avLst/>
            </a:prstGeom>
          </p:spPr>
          <p:style>
            <a:lnRef idx="2">
              <a:schemeClr val="accent6"/>
            </a:lnRef>
            <a:fillRef idx="0">
              <a:schemeClr val="accent6"/>
            </a:fillRef>
            <a:effectRef idx="1">
              <a:schemeClr val="accent6"/>
            </a:effectRef>
            <a:fontRef idx="minor">
              <a:schemeClr val="tx1"/>
            </a:fontRef>
          </p:style>
        </p:cxnSp>
        <p:cxnSp>
          <p:nvCxnSpPr>
            <p:cNvPr id="75" name="Straight Connector 74"/>
            <p:cNvCxnSpPr/>
            <p:nvPr/>
          </p:nvCxnSpPr>
          <p:spPr>
            <a:xfrm flipH="1">
              <a:off x="2971800" y="1447800"/>
              <a:ext cx="228600" cy="304800"/>
            </a:xfrm>
            <a:prstGeom prst="line">
              <a:avLst/>
            </a:prstGeom>
          </p:spPr>
          <p:style>
            <a:lnRef idx="2">
              <a:schemeClr val="accent6"/>
            </a:lnRef>
            <a:fillRef idx="0">
              <a:schemeClr val="accent6"/>
            </a:fillRef>
            <a:effectRef idx="1">
              <a:schemeClr val="accent6"/>
            </a:effectRef>
            <a:fontRef idx="minor">
              <a:schemeClr val="tx1"/>
            </a:fontRef>
          </p:style>
        </p:cxnSp>
        <p:cxnSp>
          <p:nvCxnSpPr>
            <p:cNvPr id="76" name="Straight Connector 75"/>
            <p:cNvCxnSpPr/>
            <p:nvPr/>
          </p:nvCxnSpPr>
          <p:spPr>
            <a:xfrm flipH="1">
              <a:off x="2590800" y="1905000"/>
              <a:ext cx="228600" cy="304800"/>
            </a:xfrm>
            <a:prstGeom prst="line">
              <a:avLst/>
            </a:prstGeom>
          </p:spPr>
          <p:style>
            <a:lnRef idx="2">
              <a:schemeClr val="accent6"/>
            </a:lnRef>
            <a:fillRef idx="0">
              <a:schemeClr val="accent6"/>
            </a:fillRef>
            <a:effectRef idx="1">
              <a:schemeClr val="accent6"/>
            </a:effectRef>
            <a:fontRef idx="minor">
              <a:schemeClr val="tx1"/>
            </a:fontRef>
          </p:style>
        </p:cxnSp>
        <p:cxnSp>
          <p:nvCxnSpPr>
            <p:cNvPr id="77" name="Straight Connector 76"/>
            <p:cNvCxnSpPr/>
            <p:nvPr/>
          </p:nvCxnSpPr>
          <p:spPr>
            <a:xfrm flipH="1">
              <a:off x="2590800" y="2362200"/>
              <a:ext cx="228600" cy="304800"/>
            </a:xfrm>
            <a:prstGeom prst="line">
              <a:avLst/>
            </a:prstGeom>
          </p:spPr>
          <p:style>
            <a:lnRef idx="2">
              <a:schemeClr val="accent6"/>
            </a:lnRef>
            <a:fillRef idx="0">
              <a:schemeClr val="accent6"/>
            </a:fillRef>
            <a:effectRef idx="1">
              <a:schemeClr val="accent6"/>
            </a:effectRef>
            <a:fontRef idx="minor">
              <a:schemeClr val="tx1"/>
            </a:fontRef>
          </p:style>
        </p:cxnSp>
        <p:cxnSp>
          <p:nvCxnSpPr>
            <p:cNvPr id="79" name="Straight Connector 78"/>
            <p:cNvCxnSpPr/>
            <p:nvPr/>
          </p:nvCxnSpPr>
          <p:spPr>
            <a:xfrm flipH="1">
              <a:off x="3352800" y="990600"/>
              <a:ext cx="228600" cy="304800"/>
            </a:xfrm>
            <a:prstGeom prst="line">
              <a:avLst/>
            </a:prstGeom>
          </p:spPr>
          <p:style>
            <a:lnRef idx="2">
              <a:schemeClr val="accent6"/>
            </a:lnRef>
            <a:fillRef idx="0">
              <a:schemeClr val="accent6"/>
            </a:fillRef>
            <a:effectRef idx="1">
              <a:schemeClr val="accent6"/>
            </a:effectRef>
            <a:fontRef idx="minor">
              <a:schemeClr val="tx1"/>
            </a:fontRef>
          </p:style>
        </p:cxnSp>
      </p:grpSp>
      <p:grpSp>
        <p:nvGrpSpPr>
          <p:cNvPr id="85" name="Group 84"/>
          <p:cNvGrpSpPr/>
          <p:nvPr/>
        </p:nvGrpSpPr>
        <p:grpSpPr>
          <a:xfrm>
            <a:off x="304800" y="3657600"/>
            <a:ext cx="8534400" cy="2274332"/>
            <a:chOff x="304800" y="4648200"/>
            <a:chExt cx="8534400" cy="2274332"/>
          </a:xfrm>
        </p:grpSpPr>
        <p:grpSp>
          <p:nvGrpSpPr>
            <p:cNvPr id="68" name="Group 67"/>
            <p:cNvGrpSpPr/>
            <p:nvPr/>
          </p:nvGrpSpPr>
          <p:grpSpPr>
            <a:xfrm>
              <a:off x="304800" y="4648200"/>
              <a:ext cx="8534400" cy="2274332"/>
              <a:chOff x="304800" y="4648200"/>
              <a:chExt cx="8534400" cy="2274332"/>
            </a:xfrm>
          </p:grpSpPr>
          <p:grpSp>
            <p:nvGrpSpPr>
              <p:cNvPr id="66" name="Group 65"/>
              <p:cNvGrpSpPr/>
              <p:nvPr/>
            </p:nvGrpSpPr>
            <p:grpSpPr>
              <a:xfrm>
                <a:off x="304800" y="5562600"/>
                <a:ext cx="7239000" cy="1006733"/>
                <a:chOff x="228600" y="4407932"/>
                <a:chExt cx="7239000" cy="1006733"/>
              </a:xfrm>
            </p:grpSpPr>
            <p:grpSp>
              <p:nvGrpSpPr>
                <p:cNvPr id="65" name="Group 64"/>
                <p:cNvGrpSpPr/>
                <p:nvPr/>
              </p:nvGrpSpPr>
              <p:grpSpPr>
                <a:xfrm>
                  <a:off x="228600" y="4419600"/>
                  <a:ext cx="7239000" cy="995065"/>
                  <a:chOff x="228600" y="4419600"/>
                  <a:chExt cx="7239000" cy="995065"/>
                </a:xfrm>
              </p:grpSpPr>
              <p:sp>
                <p:nvSpPr>
                  <p:cNvPr id="14" name="Rectangle 13"/>
                  <p:cNvSpPr/>
                  <p:nvPr/>
                </p:nvSpPr>
                <p:spPr>
                  <a:xfrm>
                    <a:off x="228600" y="4648200"/>
                    <a:ext cx="1752600" cy="646331"/>
                  </a:xfrm>
                  <a:prstGeom prst="rect">
                    <a:avLst/>
                  </a:prstGeom>
                </p:spPr>
                <p:txBody>
                  <a:bodyPr wrap="square">
                    <a:spAutoFit/>
                  </a:bodyPr>
                  <a:lstStyle/>
                  <a:p>
                    <a:r>
                      <a:rPr lang="en-US" b="1" dirty="0" smtClean="0"/>
                      <a:t>Running  Queue Gantt Chart</a:t>
                    </a:r>
                    <a:endParaRPr lang="en-US" dirty="0"/>
                  </a:p>
                </p:txBody>
              </p:sp>
              <p:sp>
                <p:nvSpPr>
                  <p:cNvPr id="22" name="TextBox 21"/>
                  <p:cNvSpPr txBox="1"/>
                  <p:nvPr/>
                </p:nvSpPr>
                <p:spPr>
                  <a:xfrm>
                    <a:off x="3200400" y="4948535"/>
                    <a:ext cx="609600" cy="461665"/>
                  </a:xfrm>
                  <a:prstGeom prst="rect">
                    <a:avLst/>
                  </a:prstGeom>
                  <a:noFill/>
                </p:spPr>
                <p:txBody>
                  <a:bodyPr wrap="square" rtlCol="0">
                    <a:spAutoFit/>
                  </a:bodyPr>
                  <a:lstStyle/>
                  <a:p>
                    <a:pPr algn="ctr"/>
                    <a:r>
                      <a:rPr lang="en-US" sz="2400" dirty="0" smtClean="0"/>
                      <a:t>4</a:t>
                    </a:r>
                    <a:endParaRPr lang="en-US" sz="2400" dirty="0"/>
                  </a:p>
                </p:txBody>
              </p:sp>
              <p:sp>
                <p:nvSpPr>
                  <p:cNvPr id="23" name="Rectangle 22"/>
                  <p:cNvSpPr/>
                  <p:nvPr/>
                </p:nvSpPr>
                <p:spPr>
                  <a:xfrm>
                    <a:off x="1905000" y="4419600"/>
                    <a:ext cx="5181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4" name="Straight Connector 23"/>
                  <p:cNvCxnSpPr/>
                  <p:nvPr/>
                </p:nvCxnSpPr>
                <p:spPr>
                  <a:xfrm>
                    <a:off x="2743200" y="4419600"/>
                    <a:ext cx="0" cy="609600"/>
                  </a:xfrm>
                  <a:prstGeom prst="line">
                    <a:avLst/>
                  </a:prstGeom>
                </p:spPr>
                <p:style>
                  <a:lnRef idx="3">
                    <a:schemeClr val="accent3"/>
                  </a:lnRef>
                  <a:fillRef idx="0">
                    <a:schemeClr val="accent3"/>
                  </a:fillRef>
                  <a:effectRef idx="2">
                    <a:schemeClr val="accent3"/>
                  </a:effectRef>
                  <a:fontRef idx="minor">
                    <a:schemeClr val="tx1"/>
                  </a:fontRef>
                </p:style>
              </p:cxnSp>
              <p:sp>
                <p:nvSpPr>
                  <p:cNvPr id="25" name="TextBox 24"/>
                  <p:cNvSpPr txBox="1"/>
                  <p:nvPr/>
                </p:nvSpPr>
                <p:spPr>
                  <a:xfrm>
                    <a:off x="2057400" y="4507468"/>
                    <a:ext cx="609600" cy="461665"/>
                  </a:xfrm>
                  <a:prstGeom prst="rect">
                    <a:avLst/>
                  </a:prstGeom>
                  <a:noFill/>
                </p:spPr>
                <p:txBody>
                  <a:bodyPr wrap="square" rtlCol="0">
                    <a:spAutoFit/>
                  </a:bodyPr>
                  <a:lstStyle/>
                  <a:p>
                    <a:pPr algn="ctr"/>
                    <a:r>
                      <a:rPr lang="en-US" sz="2400" dirty="0" smtClean="0"/>
                      <a:t>P1</a:t>
                    </a:r>
                    <a:endParaRPr lang="en-US" sz="2400" dirty="0"/>
                  </a:p>
                </p:txBody>
              </p:sp>
              <p:sp>
                <p:nvSpPr>
                  <p:cNvPr id="26" name="TextBox 25"/>
                  <p:cNvSpPr txBox="1"/>
                  <p:nvPr/>
                </p:nvSpPr>
                <p:spPr>
                  <a:xfrm>
                    <a:off x="1676400" y="4948535"/>
                    <a:ext cx="609600" cy="461665"/>
                  </a:xfrm>
                  <a:prstGeom prst="rect">
                    <a:avLst/>
                  </a:prstGeom>
                  <a:noFill/>
                </p:spPr>
                <p:txBody>
                  <a:bodyPr wrap="square" rtlCol="0">
                    <a:spAutoFit/>
                  </a:bodyPr>
                  <a:lstStyle/>
                  <a:p>
                    <a:pPr algn="ctr"/>
                    <a:r>
                      <a:rPr lang="en-US" sz="2400" dirty="0" smtClean="0"/>
                      <a:t>0</a:t>
                    </a:r>
                    <a:endParaRPr lang="en-US" sz="2400" dirty="0"/>
                  </a:p>
                </p:txBody>
              </p:sp>
              <p:cxnSp>
                <p:nvCxnSpPr>
                  <p:cNvPr id="27" name="Straight Connector 26"/>
                  <p:cNvCxnSpPr/>
                  <p:nvPr/>
                </p:nvCxnSpPr>
                <p:spPr>
                  <a:xfrm>
                    <a:off x="3505200" y="4424065"/>
                    <a:ext cx="0" cy="609600"/>
                  </a:xfrm>
                  <a:prstGeom prst="line">
                    <a:avLst/>
                  </a:prstGeom>
                </p:spPr>
                <p:style>
                  <a:lnRef idx="3">
                    <a:schemeClr val="accent3"/>
                  </a:lnRef>
                  <a:fillRef idx="0">
                    <a:schemeClr val="accent3"/>
                  </a:fillRef>
                  <a:effectRef idx="2">
                    <a:schemeClr val="accent3"/>
                  </a:effectRef>
                  <a:fontRef idx="minor">
                    <a:schemeClr val="tx1"/>
                  </a:fontRef>
                </p:style>
              </p:cxnSp>
              <p:sp>
                <p:nvSpPr>
                  <p:cNvPr id="28" name="TextBox 27"/>
                  <p:cNvSpPr txBox="1"/>
                  <p:nvPr/>
                </p:nvSpPr>
                <p:spPr>
                  <a:xfrm>
                    <a:off x="2819400" y="4511933"/>
                    <a:ext cx="609600" cy="461665"/>
                  </a:xfrm>
                  <a:prstGeom prst="rect">
                    <a:avLst/>
                  </a:prstGeom>
                  <a:noFill/>
                </p:spPr>
                <p:txBody>
                  <a:bodyPr wrap="square" rtlCol="0">
                    <a:spAutoFit/>
                  </a:bodyPr>
                  <a:lstStyle/>
                  <a:p>
                    <a:pPr algn="ctr"/>
                    <a:r>
                      <a:rPr lang="en-US" sz="2400" dirty="0" smtClean="0"/>
                      <a:t>P2</a:t>
                    </a:r>
                    <a:endParaRPr lang="en-US" sz="2400" dirty="0"/>
                  </a:p>
                </p:txBody>
              </p:sp>
              <p:sp>
                <p:nvSpPr>
                  <p:cNvPr id="29" name="TextBox 28"/>
                  <p:cNvSpPr txBox="1"/>
                  <p:nvPr/>
                </p:nvSpPr>
                <p:spPr>
                  <a:xfrm>
                    <a:off x="2438400" y="4953000"/>
                    <a:ext cx="609600" cy="461665"/>
                  </a:xfrm>
                  <a:prstGeom prst="rect">
                    <a:avLst/>
                  </a:prstGeom>
                  <a:noFill/>
                </p:spPr>
                <p:txBody>
                  <a:bodyPr wrap="square" rtlCol="0">
                    <a:spAutoFit/>
                  </a:bodyPr>
                  <a:lstStyle/>
                  <a:p>
                    <a:pPr algn="ctr"/>
                    <a:r>
                      <a:rPr lang="en-US" sz="2400" dirty="0" smtClean="0"/>
                      <a:t>2</a:t>
                    </a:r>
                    <a:endParaRPr lang="en-US" sz="2400" dirty="0"/>
                  </a:p>
                </p:txBody>
              </p:sp>
              <p:sp>
                <p:nvSpPr>
                  <p:cNvPr id="32" name="TextBox 31"/>
                  <p:cNvSpPr txBox="1"/>
                  <p:nvPr/>
                </p:nvSpPr>
                <p:spPr>
                  <a:xfrm>
                    <a:off x="3581400" y="4495800"/>
                    <a:ext cx="609600" cy="461665"/>
                  </a:xfrm>
                  <a:prstGeom prst="rect">
                    <a:avLst/>
                  </a:prstGeom>
                  <a:noFill/>
                </p:spPr>
                <p:txBody>
                  <a:bodyPr wrap="square" rtlCol="0">
                    <a:spAutoFit/>
                  </a:bodyPr>
                  <a:lstStyle/>
                  <a:p>
                    <a:pPr algn="ctr"/>
                    <a:r>
                      <a:rPr lang="en-US" sz="2400" dirty="0" smtClean="0"/>
                      <a:t>P3</a:t>
                    </a:r>
                    <a:endParaRPr lang="en-US" sz="2400" dirty="0"/>
                  </a:p>
                </p:txBody>
              </p:sp>
              <p:cxnSp>
                <p:nvCxnSpPr>
                  <p:cNvPr id="33" name="Straight Connector 32"/>
                  <p:cNvCxnSpPr/>
                  <p:nvPr/>
                </p:nvCxnSpPr>
                <p:spPr>
                  <a:xfrm>
                    <a:off x="4191000" y="4419600"/>
                    <a:ext cx="0" cy="609600"/>
                  </a:xfrm>
                  <a:prstGeom prst="line">
                    <a:avLst/>
                  </a:prstGeom>
                </p:spPr>
                <p:style>
                  <a:lnRef idx="3">
                    <a:schemeClr val="accent3"/>
                  </a:lnRef>
                  <a:fillRef idx="0">
                    <a:schemeClr val="accent3"/>
                  </a:fillRef>
                  <a:effectRef idx="2">
                    <a:schemeClr val="accent3"/>
                  </a:effectRef>
                  <a:fontRef idx="minor">
                    <a:schemeClr val="tx1"/>
                  </a:fontRef>
                </p:style>
              </p:cxnSp>
              <p:sp>
                <p:nvSpPr>
                  <p:cNvPr id="35" name="TextBox 34"/>
                  <p:cNvSpPr txBox="1"/>
                  <p:nvPr/>
                </p:nvSpPr>
                <p:spPr>
                  <a:xfrm>
                    <a:off x="4267200" y="4495800"/>
                    <a:ext cx="609600" cy="461665"/>
                  </a:xfrm>
                  <a:prstGeom prst="rect">
                    <a:avLst/>
                  </a:prstGeom>
                  <a:noFill/>
                </p:spPr>
                <p:txBody>
                  <a:bodyPr wrap="square" rtlCol="0">
                    <a:spAutoFit/>
                  </a:bodyPr>
                  <a:lstStyle/>
                  <a:p>
                    <a:pPr algn="ctr"/>
                    <a:r>
                      <a:rPr lang="en-US" sz="2400" dirty="0" smtClean="0"/>
                      <a:t>P1</a:t>
                    </a:r>
                    <a:endParaRPr lang="en-US" sz="2400" dirty="0"/>
                  </a:p>
                </p:txBody>
              </p:sp>
              <p:sp>
                <p:nvSpPr>
                  <p:cNvPr id="36" name="TextBox 35"/>
                  <p:cNvSpPr txBox="1"/>
                  <p:nvPr/>
                </p:nvSpPr>
                <p:spPr>
                  <a:xfrm>
                    <a:off x="4648200" y="4941332"/>
                    <a:ext cx="609600" cy="461665"/>
                  </a:xfrm>
                  <a:prstGeom prst="rect">
                    <a:avLst/>
                  </a:prstGeom>
                  <a:noFill/>
                </p:spPr>
                <p:txBody>
                  <a:bodyPr wrap="square" rtlCol="0">
                    <a:spAutoFit/>
                  </a:bodyPr>
                  <a:lstStyle/>
                  <a:p>
                    <a:pPr algn="ctr"/>
                    <a:r>
                      <a:rPr lang="en-US" sz="2400" dirty="0" smtClean="0"/>
                      <a:t>8</a:t>
                    </a:r>
                    <a:endParaRPr lang="en-US" sz="2400" dirty="0"/>
                  </a:p>
                </p:txBody>
              </p:sp>
              <p:sp>
                <p:nvSpPr>
                  <p:cNvPr id="37" name="TextBox 36"/>
                  <p:cNvSpPr txBox="1"/>
                  <p:nvPr/>
                </p:nvSpPr>
                <p:spPr>
                  <a:xfrm>
                    <a:off x="3886200" y="4953000"/>
                    <a:ext cx="609600" cy="461665"/>
                  </a:xfrm>
                  <a:prstGeom prst="rect">
                    <a:avLst/>
                  </a:prstGeom>
                  <a:noFill/>
                </p:spPr>
                <p:txBody>
                  <a:bodyPr wrap="square" rtlCol="0">
                    <a:spAutoFit/>
                  </a:bodyPr>
                  <a:lstStyle/>
                  <a:p>
                    <a:pPr algn="ctr"/>
                    <a:r>
                      <a:rPr lang="en-US" sz="2400" dirty="0" smtClean="0"/>
                      <a:t>6</a:t>
                    </a:r>
                    <a:endParaRPr lang="en-US" sz="2400" dirty="0"/>
                  </a:p>
                </p:txBody>
              </p:sp>
              <p:cxnSp>
                <p:nvCxnSpPr>
                  <p:cNvPr id="38" name="Straight Connector 37"/>
                  <p:cNvCxnSpPr/>
                  <p:nvPr/>
                </p:nvCxnSpPr>
                <p:spPr>
                  <a:xfrm>
                    <a:off x="5638800" y="4419600"/>
                    <a:ext cx="0" cy="609600"/>
                  </a:xfrm>
                  <a:prstGeom prst="line">
                    <a:avLst/>
                  </a:prstGeom>
                </p:spPr>
                <p:style>
                  <a:lnRef idx="3">
                    <a:schemeClr val="accent3"/>
                  </a:lnRef>
                  <a:fillRef idx="0">
                    <a:schemeClr val="accent3"/>
                  </a:fillRef>
                  <a:effectRef idx="2">
                    <a:schemeClr val="accent3"/>
                  </a:effectRef>
                  <a:fontRef idx="minor">
                    <a:schemeClr val="tx1"/>
                  </a:fontRef>
                </p:style>
              </p:cxnSp>
              <p:sp>
                <p:nvSpPr>
                  <p:cNvPr id="39" name="TextBox 38"/>
                  <p:cNvSpPr txBox="1"/>
                  <p:nvPr/>
                </p:nvSpPr>
                <p:spPr>
                  <a:xfrm>
                    <a:off x="4953000" y="4507468"/>
                    <a:ext cx="609600" cy="461665"/>
                  </a:xfrm>
                  <a:prstGeom prst="rect">
                    <a:avLst/>
                  </a:prstGeom>
                  <a:noFill/>
                </p:spPr>
                <p:txBody>
                  <a:bodyPr wrap="square" rtlCol="0">
                    <a:spAutoFit/>
                  </a:bodyPr>
                  <a:lstStyle/>
                  <a:p>
                    <a:pPr algn="ctr"/>
                    <a:r>
                      <a:rPr lang="en-US" sz="2400" dirty="0" smtClean="0"/>
                      <a:t>P4</a:t>
                    </a:r>
                    <a:endParaRPr lang="en-US" sz="2400" dirty="0"/>
                  </a:p>
                </p:txBody>
              </p:sp>
              <p:sp>
                <p:nvSpPr>
                  <p:cNvPr id="40" name="TextBox 39"/>
                  <p:cNvSpPr txBox="1"/>
                  <p:nvPr/>
                </p:nvSpPr>
                <p:spPr>
                  <a:xfrm>
                    <a:off x="5334000" y="4953000"/>
                    <a:ext cx="609600" cy="461665"/>
                  </a:xfrm>
                  <a:prstGeom prst="rect">
                    <a:avLst/>
                  </a:prstGeom>
                  <a:noFill/>
                </p:spPr>
                <p:txBody>
                  <a:bodyPr wrap="square" rtlCol="0">
                    <a:spAutoFit/>
                  </a:bodyPr>
                  <a:lstStyle/>
                  <a:p>
                    <a:pPr algn="ctr"/>
                    <a:r>
                      <a:rPr lang="en-US" sz="2400" dirty="0" smtClean="0"/>
                      <a:t>9</a:t>
                    </a:r>
                    <a:endParaRPr lang="en-US" sz="2400" dirty="0"/>
                  </a:p>
                </p:txBody>
              </p:sp>
              <p:cxnSp>
                <p:nvCxnSpPr>
                  <p:cNvPr id="41" name="Straight Connector 40"/>
                  <p:cNvCxnSpPr/>
                  <p:nvPr/>
                </p:nvCxnSpPr>
                <p:spPr>
                  <a:xfrm>
                    <a:off x="6400800" y="4419600"/>
                    <a:ext cx="0" cy="609600"/>
                  </a:xfrm>
                  <a:prstGeom prst="line">
                    <a:avLst/>
                  </a:prstGeom>
                </p:spPr>
                <p:style>
                  <a:lnRef idx="3">
                    <a:schemeClr val="accent3"/>
                  </a:lnRef>
                  <a:fillRef idx="0">
                    <a:schemeClr val="accent3"/>
                  </a:fillRef>
                  <a:effectRef idx="2">
                    <a:schemeClr val="accent3"/>
                  </a:effectRef>
                  <a:fontRef idx="minor">
                    <a:schemeClr val="tx1"/>
                  </a:fontRef>
                </p:style>
              </p:cxnSp>
              <p:sp>
                <p:nvSpPr>
                  <p:cNvPr id="42" name="TextBox 41"/>
                  <p:cNvSpPr txBox="1"/>
                  <p:nvPr/>
                </p:nvSpPr>
                <p:spPr>
                  <a:xfrm>
                    <a:off x="5715000" y="4507468"/>
                    <a:ext cx="609600" cy="461665"/>
                  </a:xfrm>
                  <a:prstGeom prst="rect">
                    <a:avLst/>
                  </a:prstGeom>
                  <a:noFill/>
                </p:spPr>
                <p:txBody>
                  <a:bodyPr wrap="square" rtlCol="0">
                    <a:spAutoFit/>
                  </a:bodyPr>
                  <a:lstStyle/>
                  <a:p>
                    <a:pPr algn="ctr"/>
                    <a:r>
                      <a:rPr lang="en-US" sz="2400" dirty="0" smtClean="0"/>
                      <a:t>P2</a:t>
                    </a:r>
                    <a:endParaRPr lang="en-US" sz="2400" dirty="0"/>
                  </a:p>
                </p:txBody>
              </p:sp>
              <p:sp>
                <p:nvSpPr>
                  <p:cNvPr id="43" name="TextBox 42"/>
                  <p:cNvSpPr txBox="1"/>
                  <p:nvPr/>
                </p:nvSpPr>
                <p:spPr>
                  <a:xfrm>
                    <a:off x="6096000" y="4953000"/>
                    <a:ext cx="609600" cy="461665"/>
                  </a:xfrm>
                  <a:prstGeom prst="rect">
                    <a:avLst/>
                  </a:prstGeom>
                  <a:noFill/>
                </p:spPr>
                <p:txBody>
                  <a:bodyPr wrap="square" rtlCol="0">
                    <a:spAutoFit/>
                  </a:bodyPr>
                  <a:lstStyle/>
                  <a:p>
                    <a:pPr algn="ctr"/>
                    <a:r>
                      <a:rPr lang="en-US" sz="2400" dirty="0" smtClean="0"/>
                      <a:t>11</a:t>
                    </a:r>
                    <a:endParaRPr lang="en-US" sz="2400" dirty="0"/>
                  </a:p>
                </p:txBody>
              </p:sp>
              <p:sp>
                <p:nvSpPr>
                  <p:cNvPr id="44" name="TextBox 43"/>
                  <p:cNvSpPr txBox="1"/>
                  <p:nvPr/>
                </p:nvSpPr>
                <p:spPr>
                  <a:xfrm>
                    <a:off x="6477000" y="4507468"/>
                    <a:ext cx="609600" cy="461665"/>
                  </a:xfrm>
                  <a:prstGeom prst="rect">
                    <a:avLst/>
                  </a:prstGeom>
                  <a:noFill/>
                </p:spPr>
                <p:txBody>
                  <a:bodyPr wrap="square" rtlCol="0">
                    <a:spAutoFit/>
                  </a:bodyPr>
                  <a:lstStyle/>
                  <a:p>
                    <a:pPr algn="ctr"/>
                    <a:r>
                      <a:rPr lang="en-US" sz="2400" dirty="0" smtClean="0"/>
                      <a:t>P1</a:t>
                    </a:r>
                    <a:endParaRPr lang="en-US" sz="2400" dirty="0"/>
                  </a:p>
                </p:txBody>
              </p:sp>
              <p:sp>
                <p:nvSpPr>
                  <p:cNvPr id="45" name="TextBox 44"/>
                  <p:cNvSpPr txBox="1"/>
                  <p:nvPr/>
                </p:nvSpPr>
                <p:spPr>
                  <a:xfrm>
                    <a:off x="6858000" y="4953000"/>
                    <a:ext cx="609600" cy="461665"/>
                  </a:xfrm>
                  <a:prstGeom prst="rect">
                    <a:avLst/>
                  </a:prstGeom>
                  <a:noFill/>
                </p:spPr>
                <p:txBody>
                  <a:bodyPr wrap="square" rtlCol="0">
                    <a:spAutoFit/>
                  </a:bodyPr>
                  <a:lstStyle/>
                  <a:p>
                    <a:pPr algn="ctr"/>
                    <a:r>
                      <a:rPr lang="en-US" sz="2400" dirty="0" smtClean="0"/>
                      <a:t>12</a:t>
                    </a:r>
                    <a:endParaRPr lang="en-US" sz="2400" dirty="0"/>
                  </a:p>
                </p:txBody>
              </p:sp>
            </p:grpSp>
            <p:cxnSp>
              <p:nvCxnSpPr>
                <p:cNvPr id="34" name="Straight Connector 33"/>
                <p:cNvCxnSpPr/>
                <p:nvPr/>
              </p:nvCxnSpPr>
              <p:spPr>
                <a:xfrm>
                  <a:off x="4953000" y="4407932"/>
                  <a:ext cx="0" cy="609600"/>
                </a:xfrm>
                <a:prstGeom prst="line">
                  <a:avLst/>
                </a:prstGeom>
              </p:spPr>
              <p:style>
                <a:lnRef idx="3">
                  <a:schemeClr val="accent3"/>
                </a:lnRef>
                <a:fillRef idx="0">
                  <a:schemeClr val="accent3"/>
                </a:fillRef>
                <a:effectRef idx="2">
                  <a:schemeClr val="accent3"/>
                </a:effectRef>
                <a:fontRef idx="minor">
                  <a:schemeClr val="tx1"/>
                </a:fontRef>
              </p:style>
            </p:cxnSp>
          </p:grpSp>
          <p:grpSp>
            <p:nvGrpSpPr>
              <p:cNvPr id="64" name="Group 63"/>
              <p:cNvGrpSpPr/>
              <p:nvPr/>
            </p:nvGrpSpPr>
            <p:grpSpPr>
              <a:xfrm>
                <a:off x="304800" y="4648200"/>
                <a:ext cx="8534400" cy="2274332"/>
                <a:chOff x="228600" y="3124200"/>
                <a:chExt cx="8534400" cy="2274332"/>
              </a:xfrm>
            </p:grpSpPr>
            <p:sp>
              <p:nvSpPr>
                <p:cNvPr id="13" name="Rectangle 12"/>
                <p:cNvSpPr/>
                <p:nvPr/>
              </p:nvSpPr>
              <p:spPr>
                <a:xfrm>
                  <a:off x="228600" y="3276600"/>
                  <a:ext cx="1752600" cy="369332"/>
                </a:xfrm>
                <a:prstGeom prst="rect">
                  <a:avLst/>
                </a:prstGeom>
              </p:spPr>
              <p:txBody>
                <a:bodyPr wrap="square">
                  <a:spAutoFit/>
                </a:bodyPr>
                <a:lstStyle/>
                <a:p>
                  <a:r>
                    <a:rPr lang="en-US" b="1" dirty="0" smtClean="0"/>
                    <a:t>Ready Queue</a:t>
                  </a:r>
                  <a:endParaRPr lang="en-US" dirty="0"/>
                </a:p>
              </p:txBody>
            </p:sp>
            <p:grpSp>
              <p:nvGrpSpPr>
                <p:cNvPr id="63" name="Group 62"/>
                <p:cNvGrpSpPr/>
                <p:nvPr/>
              </p:nvGrpSpPr>
              <p:grpSpPr>
                <a:xfrm>
                  <a:off x="1828800" y="3124200"/>
                  <a:ext cx="5181600" cy="614065"/>
                  <a:chOff x="1981200" y="3124200"/>
                  <a:chExt cx="5181600" cy="614065"/>
                </a:xfrm>
              </p:grpSpPr>
              <p:grpSp>
                <p:nvGrpSpPr>
                  <p:cNvPr id="62" name="Group 61"/>
                  <p:cNvGrpSpPr/>
                  <p:nvPr/>
                </p:nvGrpSpPr>
                <p:grpSpPr>
                  <a:xfrm>
                    <a:off x="1981200" y="3124200"/>
                    <a:ext cx="5181600" cy="609600"/>
                    <a:chOff x="1981200" y="3124200"/>
                    <a:chExt cx="5181600" cy="609600"/>
                  </a:xfrm>
                </p:grpSpPr>
                <p:sp>
                  <p:nvSpPr>
                    <p:cNvPr id="11" name="Rectangle 10"/>
                    <p:cNvSpPr/>
                    <p:nvPr/>
                  </p:nvSpPr>
                  <p:spPr>
                    <a:xfrm>
                      <a:off x="1981200" y="3124200"/>
                      <a:ext cx="5181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TextBox 17"/>
                    <p:cNvSpPr txBox="1"/>
                    <p:nvPr/>
                  </p:nvSpPr>
                  <p:spPr>
                    <a:xfrm>
                      <a:off x="2133600" y="3212068"/>
                      <a:ext cx="609600" cy="461665"/>
                    </a:xfrm>
                    <a:prstGeom prst="rect">
                      <a:avLst/>
                    </a:prstGeom>
                    <a:noFill/>
                  </p:spPr>
                  <p:txBody>
                    <a:bodyPr wrap="square" rtlCol="0">
                      <a:spAutoFit/>
                    </a:bodyPr>
                    <a:lstStyle/>
                    <a:p>
                      <a:pPr algn="ctr"/>
                      <a:r>
                        <a:rPr lang="en-US" sz="2400" dirty="0" smtClean="0"/>
                        <a:t>P1</a:t>
                      </a:r>
                      <a:endParaRPr lang="en-US" sz="2400" dirty="0"/>
                    </a:p>
                  </p:txBody>
                </p:sp>
                <p:sp>
                  <p:nvSpPr>
                    <p:cNvPr id="21" name="TextBox 20"/>
                    <p:cNvSpPr txBox="1"/>
                    <p:nvPr/>
                  </p:nvSpPr>
                  <p:spPr>
                    <a:xfrm>
                      <a:off x="2895600" y="3216533"/>
                      <a:ext cx="609600" cy="461665"/>
                    </a:xfrm>
                    <a:prstGeom prst="rect">
                      <a:avLst/>
                    </a:prstGeom>
                    <a:noFill/>
                  </p:spPr>
                  <p:txBody>
                    <a:bodyPr wrap="square" rtlCol="0">
                      <a:spAutoFit/>
                    </a:bodyPr>
                    <a:lstStyle/>
                    <a:p>
                      <a:pPr algn="ctr"/>
                      <a:r>
                        <a:rPr lang="en-US" sz="2400" dirty="0" smtClean="0"/>
                        <a:t>P2</a:t>
                      </a:r>
                      <a:endParaRPr lang="en-US" sz="2400" dirty="0"/>
                    </a:p>
                  </p:txBody>
                </p:sp>
                <p:sp>
                  <p:nvSpPr>
                    <p:cNvPr id="30" name="TextBox 29"/>
                    <p:cNvSpPr txBox="1"/>
                    <p:nvPr/>
                  </p:nvSpPr>
                  <p:spPr>
                    <a:xfrm>
                      <a:off x="3581400" y="3200400"/>
                      <a:ext cx="609600" cy="461665"/>
                    </a:xfrm>
                    <a:prstGeom prst="rect">
                      <a:avLst/>
                    </a:prstGeom>
                    <a:noFill/>
                  </p:spPr>
                  <p:txBody>
                    <a:bodyPr wrap="square" rtlCol="0">
                      <a:spAutoFit/>
                    </a:bodyPr>
                    <a:lstStyle/>
                    <a:p>
                      <a:pPr algn="ctr"/>
                      <a:r>
                        <a:rPr lang="en-US" sz="2400" dirty="0" smtClean="0"/>
                        <a:t>P3</a:t>
                      </a:r>
                      <a:endParaRPr lang="en-US" sz="2400" dirty="0"/>
                    </a:p>
                  </p:txBody>
                </p:sp>
                <p:sp>
                  <p:nvSpPr>
                    <p:cNvPr id="46" name="TextBox 45"/>
                    <p:cNvSpPr txBox="1"/>
                    <p:nvPr/>
                  </p:nvSpPr>
                  <p:spPr>
                    <a:xfrm>
                      <a:off x="4267200" y="3188732"/>
                      <a:ext cx="609600" cy="461665"/>
                    </a:xfrm>
                    <a:prstGeom prst="rect">
                      <a:avLst/>
                    </a:prstGeom>
                    <a:noFill/>
                  </p:spPr>
                  <p:txBody>
                    <a:bodyPr wrap="square" rtlCol="0">
                      <a:spAutoFit/>
                    </a:bodyPr>
                    <a:lstStyle/>
                    <a:p>
                      <a:pPr algn="ctr"/>
                      <a:r>
                        <a:rPr lang="en-US" sz="2400" dirty="0" smtClean="0"/>
                        <a:t>P1</a:t>
                      </a:r>
                      <a:endParaRPr lang="en-US" sz="2400" dirty="0"/>
                    </a:p>
                  </p:txBody>
                </p:sp>
                <p:sp>
                  <p:nvSpPr>
                    <p:cNvPr id="47" name="TextBox 46"/>
                    <p:cNvSpPr txBox="1"/>
                    <p:nvPr/>
                  </p:nvSpPr>
                  <p:spPr>
                    <a:xfrm>
                      <a:off x="4953000" y="3200400"/>
                      <a:ext cx="609600" cy="461665"/>
                    </a:xfrm>
                    <a:prstGeom prst="rect">
                      <a:avLst/>
                    </a:prstGeom>
                    <a:noFill/>
                  </p:spPr>
                  <p:txBody>
                    <a:bodyPr wrap="square" rtlCol="0">
                      <a:spAutoFit/>
                    </a:bodyPr>
                    <a:lstStyle/>
                    <a:p>
                      <a:pPr algn="ctr"/>
                      <a:r>
                        <a:rPr lang="en-US" sz="2400" dirty="0" smtClean="0"/>
                        <a:t>P4</a:t>
                      </a:r>
                      <a:endParaRPr lang="en-US" sz="2400" dirty="0"/>
                    </a:p>
                  </p:txBody>
                </p:sp>
                <p:sp>
                  <p:nvSpPr>
                    <p:cNvPr id="48" name="TextBox 47"/>
                    <p:cNvSpPr txBox="1"/>
                    <p:nvPr/>
                  </p:nvSpPr>
                  <p:spPr>
                    <a:xfrm>
                      <a:off x="5715000" y="3200400"/>
                      <a:ext cx="609600" cy="461665"/>
                    </a:xfrm>
                    <a:prstGeom prst="rect">
                      <a:avLst/>
                    </a:prstGeom>
                    <a:noFill/>
                  </p:spPr>
                  <p:txBody>
                    <a:bodyPr wrap="square" rtlCol="0">
                      <a:spAutoFit/>
                    </a:bodyPr>
                    <a:lstStyle/>
                    <a:p>
                      <a:pPr algn="ctr"/>
                      <a:r>
                        <a:rPr lang="en-US" sz="2400" dirty="0" smtClean="0"/>
                        <a:t>P2</a:t>
                      </a:r>
                      <a:endParaRPr lang="en-US" sz="2400" dirty="0"/>
                    </a:p>
                  </p:txBody>
                </p:sp>
                <p:sp>
                  <p:nvSpPr>
                    <p:cNvPr id="49" name="TextBox 48"/>
                    <p:cNvSpPr txBox="1"/>
                    <p:nvPr/>
                  </p:nvSpPr>
                  <p:spPr>
                    <a:xfrm>
                      <a:off x="6477000" y="3200400"/>
                      <a:ext cx="609600" cy="461665"/>
                    </a:xfrm>
                    <a:prstGeom prst="rect">
                      <a:avLst/>
                    </a:prstGeom>
                    <a:noFill/>
                  </p:spPr>
                  <p:txBody>
                    <a:bodyPr wrap="square" rtlCol="0">
                      <a:spAutoFit/>
                    </a:bodyPr>
                    <a:lstStyle/>
                    <a:p>
                      <a:pPr algn="ctr"/>
                      <a:r>
                        <a:rPr lang="en-US" sz="2400" dirty="0" smtClean="0"/>
                        <a:t>P1</a:t>
                      </a:r>
                      <a:endParaRPr lang="en-US" sz="2400" dirty="0"/>
                    </a:p>
                  </p:txBody>
                </p:sp>
                <p:cxnSp>
                  <p:nvCxnSpPr>
                    <p:cNvPr id="54" name="Straight Connector 53"/>
                    <p:cNvCxnSpPr/>
                    <p:nvPr/>
                  </p:nvCxnSpPr>
                  <p:spPr>
                    <a:xfrm flipH="1">
                      <a:off x="2209800" y="3200400"/>
                      <a:ext cx="3810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H="1">
                      <a:off x="2971800" y="3200400"/>
                      <a:ext cx="3810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a:off x="3657600" y="3200400"/>
                      <a:ext cx="3810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a:off x="4419600" y="3200400"/>
                      <a:ext cx="3810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H="1">
                      <a:off x="5105400" y="3200400"/>
                      <a:ext cx="3810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a:off x="5867400" y="3276600"/>
                      <a:ext cx="3810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H="1">
                      <a:off x="6553200" y="3200400"/>
                      <a:ext cx="381000" cy="38100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6" name="Straight Connector 15"/>
                  <p:cNvCxnSpPr/>
                  <p:nvPr/>
                </p:nvCxnSpPr>
                <p:spPr>
                  <a:xfrm>
                    <a:off x="2819400" y="3124200"/>
                    <a:ext cx="0" cy="609600"/>
                  </a:xfrm>
                  <a:prstGeom prst="line">
                    <a:avLst/>
                  </a:prstGeom>
                </p:spPr>
                <p:style>
                  <a:lnRef idx="2">
                    <a:schemeClr val="accent6"/>
                  </a:lnRef>
                  <a:fillRef idx="0">
                    <a:schemeClr val="accent6"/>
                  </a:fillRef>
                  <a:effectRef idx="1">
                    <a:schemeClr val="accent6"/>
                  </a:effectRef>
                  <a:fontRef idx="minor">
                    <a:schemeClr val="tx1"/>
                  </a:fontRef>
                </p:style>
              </p:cxnSp>
              <p:cxnSp>
                <p:nvCxnSpPr>
                  <p:cNvPr id="20" name="Straight Connector 19"/>
                  <p:cNvCxnSpPr/>
                  <p:nvPr/>
                </p:nvCxnSpPr>
                <p:spPr>
                  <a:xfrm>
                    <a:off x="3581400" y="3128665"/>
                    <a:ext cx="0" cy="609600"/>
                  </a:xfrm>
                  <a:prstGeom prst="line">
                    <a:avLst/>
                  </a:prstGeom>
                </p:spPr>
                <p:style>
                  <a:lnRef idx="2">
                    <a:schemeClr val="accent6"/>
                  </a:lnRef>
                  <a:fillRef idx="0">
                    <a:schemeClr val="accent6"/>
                  </a:fillRef>
                  <a:effectRef idx="1">
                    <a:schemeClr val="accent6"/>
                  </a:effectRef>
                  <a:fontRef idx="minor">
                    <a:schemeClr val="tx1"/>
                  </a:fontRef>
                </p:style>
              </p:cxnSp>
              <p:cxnSp>
                <p:nvCxnSpPr>
                  <p:cNvPr id="31" name="Straight Connector 30"/>
                  <p:cNvCxnSpPr/>
                  <p:nvPr/>
                </p:nvCxnSpPr>
                <p:spPr>
                  <a:xfrm>
                    <a:off x="4267200" y="3124200"/>
                    <a:ext cx="0" cy="609600"/>
                  </a:xfrm>
                  <a:prstGeom prst="line">
                    <a:avLst/>
                  </a:prstGeom>
                </p:spPr>
                <p:style>
                  <a:lnRef idx="2">
                    <a:schemeClr val="accent6"/>
                  </a:lnRef>
                  <a:fillRef idx="0">
                    <a:schemeClr val="accent6"/>
                  </a:fillRef>
                  <a:effectRef idx="1">
                    <a:schemeClr val="accent6"/>
                  </a:effectRef>
                  <a:fontRef idx="minor">
                    <a:schemeClr val="tx1"/>
                  </a:fontRef>
                </p:style>
              </p:cxnSp>
              <p:cxnSp>
                <p:nvCxnSpPr>
                  <p:cNvPr id="50" name="Straight Connector 49"/>
                  <p:cNvCxnSpPr/>
                  <p:nvPr/>
                </p:nvCxnSpPr>
                <p:spPr>
                  <a:xfrm>
                    <a:off x="6400800" y="3124200"/>
                    <a:ext cx="0" cy="609600"/>
                  </a:xfrm>
                  <a:prstGeom prst="line">
                    <a:avLst/>
                  </a:prstGeom>
                </p:spPr>
                <p:style>
                  <a:lnRef idx="2">
                    <a:schemeClr val="accent6"/>
                  </a:lnRef>
                  <a:fillRef idx="0">
                    <a:schemeClr val="accent6"/>
                  </a:fillRef>
                  <a:effectRef idx="1">
                    <a:schemeClr val="accent6"/>
                  </a:effectRef>
                  <a:fontRef idx="minor">
                    <a:schemeClr val="tx1"/>
                  </a:fontRef>
                </p:style>
              </p:cxnSp>
              <p:cxnSp>
                <p:nvCxnSpPr>
                  <p:cNvPr id="51" name="Straight Connector 50"/>
                  <p:cNvCxnSpPr/>
                  <p:nvPr/>
                </p:nvCxnSpPr>
                <p:spPr>
                  <a:xfrm>
                    <a:off x="5638800" y="3124200"/>
                    <a:ext cx="0" cy="609600"/>
                  </a:xfrm>
                  <a:prstGeom prst="line">
                    <a:avLst/>
                  </a:prstGeom>
                </p:spPr>
                <p:style>
                  <a:lnRef idx="2">
                    <a:schemeClr val="accent6"/>
                  </a:lnRef>
                  <a:fillRef idx="0">
                    <a:schemeClr val="accent6"/>
                  </a:fillRef>
                  <a:effectRef idx="1">
                    <a:schemeClr val="accent6"/>
                  </a:effectRef>
                  <a:fontRef idx="minor">
                    <a:schemeClr val="tx1"/>
                  </a:fontRef>
                </p:style>
              </p:cxnSp>
              <p:cxnSp>
                <p:nvCxnSpPr>
                  <p:cNvPr id="52" name="Straight Connector 51"/>
                  <p:cNvCxnSpPr/>
                  <p:nvPr/>
                </p:nvCxnSpPr>
                <p:spPr>
                  <a:xfrm>
                    <a:off x="4953000" y="3124200"/>
                    <a:ext cx="0" cy="609600"/>
                  </a:xfrm>
                  <a:prstGeom prst="line">
                    <a:avLst/>
                  </a:prstGeom>
                </p:spPr>
                <p:style>
                  <a:lnRef idx="2">
                    <a:schemeClr val="accent6"/>
                  </a:lnRef>
                  <a:fillRef idx="0">
                    <a:schemeClr val="accent6"/>
                  </a:fillRef>
                  <a:effectRef idx="1">
                    <a:schemeClr val="accent6"/>
                  </a:effectRef>
                  <a:fontRef idx="minor">
                    <a:schemeClr val="tx1"/>
                  </a:fontRef>
                </p:style>
              </p:cxnSp>
            </p:grpSp>
            <p:sp>
              <p:nvSpPr>
                <p:cNvPr id="83" name="Rectangle 82"/>
                <p:cNvSpPr/>
                <p:nvPr/>
              </p:nvSpPr>
              <p:spPr>
                <a:xfrm>
                  <a:off x="7467600" y="3810000"/>
                  <a:ext cx="1295400" cy="646331"/>
                </a:xfrm>
                <a:prstGeom prst="rect">
                  <a:avLst/>
                </a:prstGeom>
              </p:spPr>
              <p:txBody>
                <a:bodyPr wrap="square">
                  <a:spAutoFit/>
                </a:bodyPr>
                <a:lstStyle/>
                <a:p>
                  <a:r>
                    <a:rPr lang="en-US" dirty="0" smtClean="0"/>
                    <a:t>Context switching</a:t>
                  </a:r>
                  <a:endParaRPr lang="en-US" dirty="0"/>
                </a:p>
              </p:txBody>
            </p:sp>
            <p:sp>
              <p:nvSpPr>
                <p:cNvPr id="72" name="Rectangle 71"/>
                <p:cNvSpPr/>
                <p:nvPr/>
              </p:nvSpPr>
              <p:spPr>
                <a:xfrm>
                  <a:off x="4267200" y="5029200"/>
                  <a:ext cx="1295400" cy="369332"/>
                </a:xfrm>
                <a:prstGeom prst="rect">
                  <a:avLst/>
                </a:prstGeom>
              </p:spPr>
              <p:txBody>
                <a:bodyPr wrap="square">
                  <a:spAutoFit/>
                </a:bodyPr>
                <a:lstStyle/>
                <a:p>
                  <a:pPr algn="ctr"/>
                  <a:r>
                    <a:rPr lang="en-US" dirty="0" smtClean="0"/>
                    <a:t>Time</a:t>
                  </a:r>
                  <a:endParaRPr lang="en-US" dirty="0"/>
                </a:p>
              </p:txBody>
            </p:sp>
          </p:grpSp>
        </p:grpSp>
        <p:cxnSp>
          <p:nvCxnSpPr>
            <p:cNvPr id="82" name="Straight Arrow Connector 81"/>
            <p:cNvCxnSpPr>
              <a:endCxn id="83" idx="1"/>
            </p:cNvCxnSpPr>
            <p:nvPr/>
          </p:nvCxnSpPr>
          <p:spPr>
            <a:xfrm flipV="1">
              <a:off x="6477000" y="5657166"/>
              <a:ext cx="1066800" cy="578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70" name="Straight Arrow Connector 69"/>
          <p:cNvCxnSpPr/>
          <p:nvPr/>
        </p:nvCxnSpPr>
        <p:spPr>
          <a:xfrm>
            <a:off x="4114800" y="5943600"/>
            <a:ext cx="16764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Example 2</a:t>
            </a:r>
            <a:endParaRPr lang="en-US" dirty="0"/>
          </a:p>
        </p:txBody>
      </p:sp>
      <p:sp>
        <p:nvSpPr>
          <p:cNvPr id="3" name="Content Placeholder 2"/>
          <p:cNvSpPr>
            <a:spLocks noGrp="1"/>
          </p:cNvSpPr>
          <p:nvPr>
            <p:ph idx="1"/>
          </p:nvPr>
        </p:nvSpPr>
        <p:spPr/>
        <p:txBody>
          <a:bodyPr/>
          <a:lstStyle/>
          <a:p>
            <a:endParaRPr lang="en-US"/>
          </a:p>
        </p:txBody>
      </p:sp>
      <p:pic>
        <p:nvPicPr>
          <p:cNvPr id="3075" name="Picture 3"/>
          <p:cNvPicPr>
            <a:picLocks noChangeAspect="1" noChangeArrowheads="1"/>
          </p:cNvPicPr>
          <p:nvPr/>
        </p:nvPicPr>
        <p:blipFill>
          <a:blip r:embed="rId2" cstate="print"/>
          <a:srcRect/>
          <a:stretch>
            <a:fillRect/>
          </a:stretch>
        </p:blipFill>
        <p:spPr bwMode="auto">
          <a:xfrm>
            <a:off x="304800" y="685800"/>
            <a:ext cx="8610599"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Example 3</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533400" y="762000"/>
            <a:ext cx="2667000" cy="28194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5257800" y="838200"/>
            <a:ext cx="3352800" cy="289560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2514600" y="4419600"/>
            <a:ext cx="6096000" cy="2209800"/>
          </a:xfrm>
          <a:prstGeom prst="rect">
            <a:avLst/>
          </a:prstGeom>
          <a:noFill/>
          <a:ln w="9525">
            <a:noFill/>
            <a:miter lim="800000"/>
            <a:headEnd/>
            <a:tailEnd/>
          </a:ln>
        </p:spPr>
      </p:pic>
      <p:sp>
        <p:nvSpPr>
          <p:cNvPr id="7" name="Rectangle 6"/>
          <p:cNvSpPr/>
          <p:nvPr/>
        </p:nvSpPr>
        <p:spPr>
          <a:xfrm>
            <a:off x="609600" y="5562600"/>
            <a:ext cx="2057400" cy="646331"/>
          </a:xfrm>
          <a:prstGeom prst="rect">
            <a:avLst/>
          </a:prstGeom>
        </p:spPr>
        <p:txBody>
          <a:bodyPr wrap="square">
            <a:spAutoFit/>
          </a:bodyPr>
          <a:lstStyle/>
          <a:p>
            <a:r>
              <a:rPr lang="en-US" b="1" dirty="0" smtClean="0"/>
              <a:t>Running  Queue Gantt Chart</a:t>
            </a:r>
            <a:endParaRPr lang="en-US" dirty="0"/>
          </a:p>
        </p:txBody>
      </p:sp>
      <p:sp>
        <p:nvSpPr>
          <p:cNvPr id="8" name="Rectangle 7"/>
          <p:cNvSpPr/>
          <p:nvPr/>
        </p:nvSpPr>
        <p:spPr>
          <a:xfrm>
            <a:off x="914400" y="4560332"/>
            <a:ext cx="1752600" cy="369332"/>
          </a:xfrm>
          <a:prstGeom prst="rect">
            <a:avLst/>
          </a:prstGeom>
        </p:spPr>
        <p:txBody>
          <a:bodyPr wrap="square">
            <a:spAutoFit/>
          </a:bodyPr>
          <a:lstStyle/>
          <a:p>
            <a:r>
              <a:rPr lang="en-US" b="1" dirty="0" smtClean="0"/>
              <a:t>Ready Queue</a:t>
            </a:r>
            <a:endParaRPr lang="en-US" dirty="0"/>
          </a:p>
        </p:txBody>
      </p:sp>
      <p:sp>
        <p:nvSpPr>
          <p:cNvPr id="9" name="Rectangle 8"/>
          <p:cNvSpPr/>
          <p:nvPr/>
        </p:nvSpPr>
        <p:spPr>
          <a:xfrm>
            <a:off x="3429000" y="1524000"/>
            <a:ext cx="1752600" cy="646331"/>
          </a:xfrm>
          <a:prstGeom prst="rect">
            <a:avLst/>
          </a:prstGeom>
        </p:spPr>
        <p:txBody>
          <a:bodyPr wrap="square">
            <a:spAutoFit/>
          </a:bodyPr>
          <a:lstStyle/>
          <a:p>
            <a:pPr algn="ctr"/>
            <a:r>
              <a:rPr lang="en-US" b="1" dirty="0" smtClean="0"/>
              <a:t>Time quantum  = 2ms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Example 4</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533400" y="914400"/>
            <a:ext cx="4953000" cy="2295525"/>
          </a:xfrm>
          <a:prstGeom prst="rect">
            <a:avLst/>
          </a:prstGeom>
          <a:noFill/>
          <a:ln w="9525">
            <a:noFill/>
            <a:miter lim="800000"/>
            <a:headEnd/>
            <a:tailEnd/>
          </a:ln>
        </p:spPr>
      </p:pic>
      <p:pic>
        <p:nvPicPr>
          <p:cNvPr id="6148" name="Picture 4"/>
          <p:cNvPicPr>
            <a:picLocks noChangeAspect="1" noChangeArrowheads="1"/>
          </p:cNvPicPr>
          <p:nvPr/>
        </p:nvPicPr>
        <p:blipFill>
          <a:blip r:embed="rId3" cstate="print"/>
          <a:srcRect/>
          <a:stretch>
            <a:fillRect/>
          </a:stretch>
        </p:blipFill>
        <p:spPr bwMode="auto">
          <a:xfrm>
            <a:off x="5791200" y="1143000"/>
            <a:ext cx="2476500" cy="914400"/>
          </a:xfrm>
          <a:prstGeom prst="rect">
            <a:avLst/>
          </a:prstGeom>
          <a:noFill/>
          <a:ln w="9525">
            <a:noFill/>
            <a:miter lim="800000"/>
            <a:headEnd/>
            <a:tailEnd/>
          </a:ln>
        </p:spPr>
      </p:pic>
      <p:pic>
        <p:nvPicPr>
          <p:cNvPr id="6151" name="Picture 7"/>
          <p:cNvPicPr>
            <a:picLocks noChangeAspect="1" noChangeArrowheads="1"/>
          </p:cNvPicPr>
          <p:nvPr/>
        </p:nvPicPr>
        <p:blipFill>
          <a:blip r:embed="rId4" cstate="print"/>
          <a:srcRect/>
          <a:stretch>
            <a:fillRect/>
          </a:stretch>
        </p:blipFill>
        <p:spPr bwMode="auto">
          <a:xfrm>
            <a:off x="561975" y="4495800"/>
            <a:ext cx="6905625" cy="1752600"/>
          </a:xfrm>
          <a:prstGeom prst="rect">
            <a:avLst/>
          </a:prstGeom>
          <a:noFill/>
          <a:ln w="9525">
            <a:noFill/>
            <a:miter lim="800000"/>
            <a:headEnd/>
            <a:tailEnd/>
          </a:ln>
        </p:spPr>
      </p:pic>
      <p:pic>
        <p:nvPicPr>
          <p:cNvPr id="6152" name="Picture 8"/>
          <p:cNvPicPr>
            <a:picLocks noChangeAspect="1" noChangeArrowheads="1"/>
          </p:cNvPicPr>
          <p:nvPr/>
        </p:nvPicPr>
        <p:blipFill>
          <a:blip r:embed="rId5" cstate="print"/>
          <a:srcRect/>
          <a:stretch>
            <a:fillRect/>
          </a:stretch>
        </p:blipFill>
        <p:spPr bwMode="auto">
          <a:xfrm>
            <a:off x="533400" y="3200400"/>
            <a:ext cx="5962650" cy="13049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life example</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762000" y="1676400"/>
            <a:ext cx="7315200" cy="25908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362200" y="4648200"/>
            <a:ext cx="3886200" cy="18288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457200" y="304800"/>
            <a:ext cx="8077200" cy="243840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228600" y="2667000"/>
            <a:ext cx="8610600" cy="3895725"/>
          </a:xfrm>
          <a:prstGeom prst="rect">
            <a:avLst/>
          </a:prstGeom>
          <a:noFill/>
          <a:ln w="9525">
            <a:noFill/>
            <a:miter lim="800000"/>
            <a:headEnd/>
            <a:tailEnd/>
          </a:ln>
        </p:spPr>
      </p:pic>
      <p:sp>
        <p:nvSpPr>
          <p:cNvPr id="4" name="Title 1"/>
          <p:cNvSpPr>
            <a:spLocks noGrp="1"/>
          </p:cNvSpPr>
          <p:nvPr>
            <p:ph type="title"/>
          </p:nvPr>
        </p:nvSpPr>
        <p:spPr>
          <a:xfrm>
            <a:off x="457200" y="152400"/>
            <a:ext cx="8229600" cy="45719"/>
          </a:xfrm>
        </p:spPr>
        <p:txBody>
          <a:bodyPr>
            <a:normAutofit fontScale="90000"/>
          </a:bodyPr>
          <a:lstStyle/>
          <a:p>
            <a:r>
              <a:rPr lang="en-US" dirty="0" smtClean="0"/>
              <a:t>Example 4 Answer</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US" sz="5400" b="1" dirty="0" smtClean="0"/>
          </a:p>
          <a:p>
            <a:pPr algn="ctr">
              <a:buNone/>
            </a:pPr>
            <a:r>
              <a:rPr lang="en-US" sz="5400" b="1" dirty="0" smtClean="0"/>
              <a:t>Priority Scheduling Algorithm</a:t>
            </a:r>
            <a:endParaRPr lang="en-US" sz="54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Priority scheduling algorithm</a:t>
            </a:r>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pPr algn="just"/>
            <a:r>
              <a:rPr lang="en-US" dirty="0" smtClean="0"/>
              <a:t>Priority scheduling in OS is the scheduling algorithm that schedules processes according to the priority assigned to each of the processes.</a:t>
            </a:r>
          </a:p>
          <a:p>
            <a:pPr algn="just"/>
            <a:r>
              <a:rPr lang="en-US" dirty="0" smtClean="0"/>
              <a:t> Higher priority processes are executed before lower priority processes.</a:t>
            </a:r>
          </a:p>
          <a:p>
            <a:pPr algn="just"/>
            <a:r>
              <a:rPr lang="en-US" dirty="0" smtClean="0"/>
              <a:t>Processes with the same priority are executed on a first-come first served basis.</a:t>
            </a:r>
          </a:p>
          <a:p>
            <a:pPr algn="just"/>
            <a:r>
              <a:rPr lang="en-US" dirty="0" smtClean="0"/>
              <a:t>In priority scheduling, a number is assigned to each process that indicates its priority level.</a:t>
            </a:r>
          </a:p>
          <a:p>
            <a:pPr algn="just"/>
            <a:r>
              <a:rPr lang="en-US" dirty="0" smtClean="0"/>
              <a:t>Priority scheduling algorithm can be used in both preemptive and non-preemptive mode.</a:t>
            </a:r>
          </a:p>
          <a:p>
            <a:pPr algn="just"/>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b="1" dirty="0" smtClean="0"/>
              <a:t>Types of Priority Scheduling Algorithms</a:t>
            </a:r>
            <a:br>
              <a:rPr lang="en-US" sz="3200" b="1" dirty="0" smtClean="0"/>
            </a:br>
            <a:endParaRPr lang="en-US" sz="3200" dirty="0"/>
          </a:p>
        </p:txBody>
      </p:sp>
      <p:sp>
        <p:nvSpPr>
          <p:cNvPr id="3" name="Content Placeholder 2"/>
          <p:cNvSpPr>
            <a:spLocks noGrp="1"/>
          </p:cNvSpPr>
          <p:nvPr>
            <p:ph idx="1"/>
          </p:nvPr>
        </p:nvSpPr>
        <p:spPr>
          <a:xfrm>
            <a:off x="457200" y="762000"/>
            <a:ext cx="8229600" cy="5364163"/>
          </a:xfrm>
        </p:spPr>
        <p:txBody>
          <a:bodyPr>
            <a:normAutofit fontScale="85000" lnSpcReduction="10000"/>
          </a:bodyPr>
          <a:lstStyle/>
          <a:p>
            <a:pPr algn="just">
              <a:buNone/>
            </a:pPr>
            <a:r>
              <a:rPr lang="en-US" b="1" dirty="0" smtClean="0">
                <a:solidFill>
                  <a:srgbClr val="C00000"/>
                </a:solidFill>
              </a:rPr>
              <a:t>Non-Preemptive Scheduling</a:t>
            </a:r>
          </a:p>
          <a:p>
            <a:pPr algn="just">
              <a:buNone/>
            </a:pPr>
            <a:r>
              <a:rPr lang="en-US" dirty="0" smtClean="0"/>
              <a:t>In this type of scheduling:</a:t>
            </a:r>
          </a:p>
          <a:p>
            <a:pPr algn="just"/>
            <a:r>
              <a:rPr lang="en-US" dirty="0" smtClean="0"/>
              <a:t>If during the execution of a process, another process with a higher priority arrives for execution, even then the currently executing process will not be disturbed.</a:t>
            </a:r>
          </a:p>
          <a:p>
            <a:pPr algn="just"/>
            <a:r>
              <a:rPr lang="en-US" dirty="0" smtClean="0"/>
              <a:t>The newly arrived high priority process will be put in next for execution since it has higher priority than the processes that are in a waiting state for execution.</a:t>
            </a:r>
          </a:p>
          <a:p>
            <a:pPr algn="just"/>
            <a:r>
              <a:rPr lang="en-US" dirty="0" smtClean="0"/>
              <a:t>All the other processes will remain in the waiting queue to be processed. </a:t>
            </a:r>
          </a:p>
          <a:p>
            <a:pPr algn="just"/>
            <a:r>
              <a:rPr lang="en-US" dirty="0" smtClean="0"/>
              <a:t>Once the execution of the current process is done, the high-priority process will be given the CPU for execution.</a:t>
            </a:r>
          </a:p>
          <a:p>
            <a:pPr algn="just"/>
            <a:endParaRPr lang="en-US" b="1" dirty="0" smtClean="0"/>
          </a:p>
          <a:p>
            <a:pPr algn="just"/>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b="1" dirty="0" smtClean="0"/>
              <a:t>Types of Priority Scheduling Algorithms</a:t>
            </a:r>
            <a:br>
              <a:rPr lang="en-US" sz="3200" b="1" dirty="0" smtClean="0"/>
            </a:br>
            <a:endParaRPr lang="en-US" sz="3200" dirty="0"/>
          </a:p>
        </p:txBody>
      </p:sp>
      <p:sp>
        <p:nvSpPr>
          <p:cNvPr id="3" name="Content Placeholder 2"/>
          <p:cNvSpPr>
            <a:spLocks noGrp="1"/>
          </p:cNvSpPr>
          <p:nvPr>
            <p:ph idx="1"/>
          </p:nvPr>
        </p:nvSpPr>
        <p:spPr>
          <a:xfrm>
            <a:off x="457200" y="762000"/>
            <a:ext cx="8229600" cy="5364163"/>
          </a:xfrm>
        </p:spPr>
        <p:txBody>
          <a:bodyPr>
            <a:normAutofit/>
          </a:bodyPr>
          <a:lstStyle/>
          <a:p>
            <a:pPr algn="just">
              <a:lnSpc>
                <a:spcPct val="90000"/>
              </a:lnSpc>
              <a:buNone/>
            </a:pPr>
            <a:r>
              <a:rPr lang="en-US" sz="2700" b="1" dirty="0" smtClean="0">
                <a:solidFill>
                  <a:srgbClr val="C00000"/>
                </a:solidFill>
              </a:rPr>
              <a:t>Preemptive Scheduling</a:t>
            </a:r>
          </a:p>
          <a:p>
            <a:pPr algn="just"/>
            <a:r>
              <a:rPr lang="en-US" dirty="0" smtClean="0"/>
              <a:t>Preemptive Scheduling as opposed to non-preemptive scheduling </a:t>
            </a:r>
          </a:p>
          <a:p>
            <a:pPr algn="just"/>
            <a:r>
              <a:rPr lang="en-US" dirty="0" smtClean="0"/>
              <a:t>It will preempt (stop and store the currently executing process) the currently running process </a:t>
            </a:r>
          </a:p>
          <a:p>
            <a:pPr algn="just"/>
            <a:r>
              <a:rPr lang="en-US" dirty="0" smtClean="0"/>
              <a:t>if a higher priority process enters the waiting state for execution and it will execute the higher priority process first and then resume executing the previous process.</a:t>
            </a:r>
          </a:p>
          <a:p>
            <a:pPr algn="just"/>
            <a:endParaRPr lang="en-US" b="1" dirty="0" smtClean="0"/>
          </a:p>
          <a:p>
            <a:pPr algn="just"/>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200" b="1" dirty="0" smtClean="0">
                <a:solidFill>
                  <a:srgbClr val="C00000"/>
                </a:solidFill>
              </a:rPr>
              <a:t>Non-Preemptive Priority Scheduling-Example 1</a:t>
            </a:r>
            <a:br>
              <a:rPr lang="en-US" sz="3200" b="1" dirty="0" smtClean="0">
                <a:solidFill>
                  <a:srgbClr val="C00000"/>
                </a:solidFill>
              </a:rPr>
            </a:br>
            <a:endParaRPr lang="en-US" sz="3200" dirty="0"/>
          </a:p>
        </p:txBody>
      </p:sp>
      <p:sp>
        <p:nvSpPr>
          <p:cNvPr id="3" name="Content Placeholder 2"/>
          <p:cNvSpPr>
            <a:spLocks noGrp="1"/>
          </p:cNvSpPr>
          <p:nvPr>
            <p:ph idx="1"/>
          </p:nvPr>
        </p:nvSpPr>
        <p:spPr>
          <a:xfrm>
            <a:off x="457200" y="1219200"/>
            <a:ext cx="8382000" cy="5410200"/>
          </a:xfrm>
        </p:spPr>
        <p:txBody>
          <a:bodyPr>
            <a:normAutofit fontScale="92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2800" dirty="0" smtClean="0"/>
              <a:t>Lower the number , higher the priority &amp; AT = 0</a:t>
            </a:r>
          </a:p>
          <a:p>
            <a:r>
              <a:rPr lang="en-US" sz="2800" dirty="0" smtClean="0"/>
              <a:t>Here AT is 0 so TAT = CT</a:t>
            </a:r>
          </a:p>
          <a:p>
            <a:r>
              <a:rPr lang="en-US" sz="2800" dirty="0" smtClean="0"/>
              <a:t>WT is calculate from Gantt chart</a:t>
            </a:r>
          </a:p>
          <a:p>
            <a:endParaRPr lang="en-US" sz="2800" dirty="0" smtClean="0"/>
          </a:p>
          <a:p>
            <a:endParaRPr lang="en-US" sz="2800" dirty="0" smtClean="0"/>
          </a:p>
          <a:p>
            <a:r>
              <a:rPr lang="en-US" sz="2400" dirty="0" err="1" smtClean="0"/>
              <a:t>Avg</a:t>
            </a:r>
            <a:r>
              <a:rPr lang="en-US" sz="2400" dirty="0" smtClean="0"/>
              <a:t> TAT= 60/5 = 12 ms &amp; </a:t>
            </a:r>
          </a:p>
          <a:p>
            <a:r>
              <a:rPr lang="en-US" sz="2400" dirty="0" err="1" smtClean="0"/>
              <a:t>Avg</a:t>
            </a:r>
            <a:r>
              <a:rPr lang="en-US" sz="2400" dirty="0" smtClean="0"/>
              <a:t> WT= 41/5 = 8.2 ms</a:t>
            </a:r>
            <a:endParaRPr lang="en-US" sz="2400" dirty="0"/>
          </a:p>
        </p:txBody>
      </p:sp>
      <p:graphicFrame>
        <p:nvGraphicFramePr>
          <p:cNvPr id="4" name="Content Placeholder 3"/>
          <p:cNvGraphicFramePr>
            <a:graphicFrameLocks/>
          </p:cNvGraphicFramePr>
          <p:nvPr/>
        </p:nvGraphicFramePr>
        <p:xfrm>
          <a:off x="457200" y="838200"/>
          <a:ext cx="5219700" cy="2682240"/>
        </p:xfrm>
        <a:graphic>
          <a:graphicData uri="http://schemas.openxmlformats.org/drawingml/2006/table">
            <a:tbl>
              <a:tblPr firstRow="1" bandRow="1">
                <a:tableStyleId>{00A15C55-8517-42AA-B614-E9B94910E393}</a:tableStyleId>
              </a:tblPr>
              <a:tblGrid>
                <a:gridCol w="1371600"/>
                <a:gridCol w="1924050"/>
                <a:gridCol w="1924050"/>
              </a:tblGrid>
              <a:tr h="584202">
                <a:tc>
                  <a:txBody>
                    <a:bodyPr/>
                    <a:lstStyle/>
                    <a:p>
                      <a:pPr algn="ctr"/>
                      <a:r>
                        <a:rPr lang="en-US" sz="2000" b="1" i="0" kern="1200" dirty="0" smtClean="0">
                          <a:solidFill>
                            <a:schemeClr val="lt1"/>
                          </a:solidFill>
                          <a:latin typeface="+mn-lt"/>
                          <a:ea typeface="+mn-ea"/>
                          <a:cs typeface="+mn-cs"/>
                        </a:rPr>
                        <a:t>Process ID      </a:t>
                      </a:r>
                      <a:endParaRPr lang="en-US" sz="2000" b="1" dirty="0"/>
                    </a:p>
                  </a:txBody>
                  <a:tcPr/>
                </a:tc>
                <a:tc>
                  <a:txBody>
                    <a:bodyPr/>
                    <a:lstStyle/>
                    <a:p>
                      <a:pPr algn="ctr"/>
                      <a:r>
                        <a:rPr lang="en-US" sz="2000" b="1" dirty="0" smtClean="0"/>
                        <a:t>Priority</a:t>
                      </a:r>
                      <a:endParaRPr lang="en-US" sz="2000" b="1" dirty="0"/>
                    </a:p>
                  </a:txBody>
                  <a:tcPr/>
                </a:tc>
                <a:tc>
                  <a:txBody>
                    <a:bodyPr/>
                    <a:lstStyle/>
                    <a:p>
                      <a:pPr algn="ctr"/>
                      <a:r>
                        <a:rPr lang="en-US" sz="2000" b="1" i="0" kern="1200" dirty="0" smtClean="0">
                          <a:solidFill>
                            <a:schemeClr val="lt1"/>
                          </a:solidFill>
                          <a:latin typeface="+mn-lt"/>
                          <a:ea typeface="+mn-ea"/>
                          <a:cs typeface="+mn-cs"/>
                        </a:rPr>
                        <a:t>Burst Time </a:t>
                      </a:r>
                      <a:endParaRPr lang="en-US" sz="2000" b="1" dirty="0"/>
                    </a:p>
                  </a:txBody>
                  <a:tcPr/>
                </a:tc>
              </a:tr>
              <a:tr h="368300">
                <a:tc>
                  <a:txBody>
                    <a:bodyPr/>
                    <a:lstStyle/>
                    <a:p>
                      <a:pPr algn="ctr"/>
                      <a:r>
                        <a:rPr lang="en-US" sz="2000" b="1" dirty="0" smtClean="0"/>
                        <a:t>P1</a:t>
                      </a:r>
                      <a:endParaRPr lang="en-US" sz="2000" b="1" dirty="0"/>
                    </a:p>
                  </a:txBody>
                  <a:tcPr/>
                </a:tc>
                <a:tc>
                  <a:txBody>
                    <a:bodyPr/>
                    <a:lstStyle/>
                    <a:p>
                      <a:pPr algn="ctr"/>
                      <a:r>
                        <a:rPr lang="en-US" sz="2000" b="1" dirty="0" smtClean="0"/>
                        <a:t>3</a:t>
                      </a:r>
                      <a:endParaRPr lang="en-US" sz="2000" b="1" dirty="0"/>
                    </a:p>
                  </a:txBody>
                  <a:tcPr/>
                </a:tc>
                <a:tc>
                  <a:txBody>
                    <a:bodyPr/>
                    <a:lstStyle/>
                    <a:p>
                      <a:pPr algn="ctr"/>
                      <a:r>
                        <a:rPr lang="en-US" sz="2000" b="1" dirty="0" smtClean="0"/>
                        <a:t> 10</a:t>
                      </a:r>
                      <a:endParaRPr lang="en-US" sz="2000" b="1" dirty="0"/>
                    </a:p>
                  </a:txBody>
                  <a:tcPr/>
                </a:tc>
              </a:tr>
              <a:tr h="368300">
                <a:tc>
                  <a:txBody>
                    <a:bodyPr/>
                    <a:lstStyle/>
                    <a:p>
                      <a:pPr algn="ctr"/>
                      <a:r>
                        <a:rPr lang="en-US" sz="2000" b="1" dirty="0" smtClean="0"/>
                        <a:t>P2</a:t>
                      </a:r>
                      <a:endParaRPr lang="en-US" sz="2000" b="1" dirty="0"/>
                    </a:p>
                  </a:txBody>
                  <a:tcPr/>
                </a:tc>
                <a:tc>
                  <a:txBody>
                    <a:bodyPr/>
                    <a:lstStyle/>
                    <a:p>
                      <a:pPr algn="ctr"/>
                      <a:r>
                        <a:rPr lang="en-US" sz="2000" b="1" dirty="0" smtClean="0"/>
                        <a:t>1</a:t>
                      </a:r>
                      <a:endParaRPr lang="en-US" sz="2000" b="1" dirty="0"/>
                    </a:p>
                  </a:txBody>
                  <a:tcPr/>
                </a:tc>
                <a:tc>
                  <a:txBody>
                    <a:bodyPr/>
                    <a:lstStyle/>
                    <a:p>
                      <a:pPr algn="ctr"/>
                      <a:r>
                        <a:rPr lang="en-US" sz="2000" b="1" dirty="0" smtClean="0"/>
                        <a:t>1</a:t>
                      </a:r>
                      <a:endParaRPr lang="en-US" sz="2000" b="1" dirty="0"/>
                    </a:p>
                  </a:txBody>
                  <a:tcPr/>
                </a:tc>
              </a:tr>
              <a:tr h="368300">
                <a:tc>
                  <a:txBody>
                    <a:bodyPr/>
                    <a:lstStyle/>
                    <a:p>
                      <a:pPr algn="ctr"/>
                      <a:r>
                        <a:rPr lang="en-US" sz="2000" b="1" dirty="0" smtClean="0"/>
                        <a:t>P3</a:t>
                      </a:r>
                      <a:endParaRPr lang="en-US" sz="2000" b="1" dirty="0"/>
                    </a:p>
                  </a:txBody>
                  <a:tcPr/>
                </a:tc>
                <a:tc>
                  <a:txBody>
                    <a:bodyPr/>
                    <a:lstStyle/>
                    <a:p>
                      <a:pPr algn="ctr"/>
                      <a:r>
                        <a:rPr lang="en-US" sz="2000" b="1" dirty="0" smtClean="0"/>
                        <a:t>4</a:t>
                      </a:r>
                      <a:endParaRPr lang="en-US" sz="2000" b="1" dirty="0"/>
                    </a:p>
                  </a:txBody>
                  <a:tcPr/>
                </a:tc>
                <a:tc>
                  <a:txBody>
                    <a:bodyPr/>
                    <a:lstStyle/>
                    <a:p>
                      <a:pPr algn="ctr"/>
                      <a:r>
                        <a:rPr lang="en-US" sz="2000" b="1" dirty="0" smtClean="0"/>
                        <a:t> 2     </a:t>
                      </a:r>
                      <a:endParaRPr lang="en-US" sz="2000" b="1" dirty="0"/>
                    </a:p>
                  </a:txBody>
                  <a:tcPr/>
                </a:tc>
              </a:tr>
              <a:tr h="368300">
                <a:tc>
                  <a:txBody>
                    <a:bodyPr/>
                    <a:lstStyle/>
                    <a:p>
                      <a:pPr algn="ctr"/>
                      <a:r>
                        <a:rPr lang="en-US" sz="2000" b="1" dirty="0" smtClean="0"/>
                        <a:t>P4</a:t>
                      </a:r>
                      <a:endParaRPr lang="en-US" sz="2000" b="1" dirty="0"/>
                    </a:p>
                  </a:txBody>
                  <a:tcPr/>
                </a:tc>
                <a:tc>
                  <a:txBody>
                    <a:bodyPr/>
                    <a:lstStyle/>
                    <a:p>
                      <a:pPr algn="ctr"/>
                      <a:r>
                        <a:rPr lang="en-US" sz="2000" b="1" dirty="0" smtClean="0"/>
                        <a:t>5</a:t>
                      </a:r>
                      <a:endParaRPr lang="en-US" sz="2000" b="1" dirty="0"/>
                    </a:p>
                  </a:txBody>
                  <a:tcPr/>
                </a:tc>
                <a:tc>
                  <a:txBody>
                    <a:bodyPr/>
                    <a:lstStyle/>
                    <a:p>
                      <a:pPr algn="ctr"/>
                      <a:r>
                        <a:rPr lang="en-US" sz="2000" b="1" dirty="0" smtClean="0"/>
                        <a:t> 1    </a:t>
                      </a:r>
                      <a:endParaRPr lang="en-US" sz="2000" b="1" dirty="0"/>
                    </a:p>
                  </a:txBody>
                  <a:tcPr/>
                </a:tc>
              </a:tr>
              <a:tr h="368300">
                <a:tc>
                  <a:txBody>
                    <a:bodyPr/>
                    <a:lstStyle/>
                    <a:p>
                      <a:pPr algn="ctr"/>
                      <a:r>
                        <a:rPr lang="en-US" sz="2000" b="1" dirty="0" smtClean="0"/>
                        <a:t>P5</a:t>
                      </a:r>
                      <a:endParaRPr lang="en-US" sz="2000" b="1" dirty="0"/>
                    </a:p>
                  </a:txBody>
                  <a:tcPr/>
                </a:tc>
                <a:tc>
                  <a:txBody>
                    <a:bodyPr/>
                    <a:lstStyle/>
                    <a:p>
                      <a:pPr algn="ctr"/>
                      <a:r>
                        <a:rPr lang="en-US" sz="2000" b="1" dirty="0" smtClean="0"/>
                        <a:t>2</a:t>
                      </a:r>
                      <a:endParaRPr lang="en-US" sz="2000" b="1" dirty="0"/>
                    </a:p>
                  </a:txBody>
                  <a:tcPr/>
                </a:tc>
                <a:tc>
                  <a:txBody>
                    <a:bodyPr/>
                    <a:lstStyle/>
                    <a:p>
                      <a:pPr algn="ctr"/>
                      <a:r>
                        <a:rPr lang="en-US" sz="2000" b="1" dirty="0" smtClean="0"/>
                        <a:t> 5</a:t>
                      </a:r>
                      <a:endParaRPr lang="en-US" sz="2000" b="1" dirty="0"/>
                    </a:p>
                  </a:txBody>
                  <a:tcPr/>
                </a:tc>
              </a:tr>
            </a:tbl>
          </a:graphicData>
        </a:graphic>
      </p:graphicFrame>
      <p:grpSp>
        <p:nvGrpSpPr>
          <p:cNvPr id="5" name="Group 65"/>
          <p:cNvGrpSpPr/>
          <p:nvPr/>
        </p:nvGrpSpPr>
        <p:grpSpPr>
          <a:xfrm>
            <a:off x="4495800" y="5181600"/>
            <a:ext cx="4235823" cy="945178"/>
            <a:chOff x="228600" y="4407932"/>
            <a:chExt cx="5715000" cy="945178"/>
          </a:xfrm>
        </p:grpSpPr>
        <p:grpSp>
          <p:nvGrpSpPr>
            <p:cNvPr id="6" name="Group 64"/>
            <p:cNvGrpSpPr/>
            <p:nvPr/>
          </p:nvGrpSpPr>
          <p:grpSpPr>
            <a:xfrm>
              <a:off x="228600" y="4419600"/>
              <a:ext cx="5715000" cy="933510"/>
              <a:chOff x="228600" y="4419600"/>
              <a:chExt cx="5715000" cy="933510"/>
            </a:xfrm>
          </p:grpSpPr>
          <p:sp>
            <p:nvSpPr>
              <p:cNvPr id="37" name="Rectangle 36"/>
              <p:cNvSpPr/>
              <p:nvPr/>
            </p:nvSpPr>
            <p:spPr>
              <a:xfrm>
                <a:off x="228600" y="4648200"/>
                <a:ext cx="1752600" cy="369332"/>
              </a:xfrm>
              <a:prstGeom prst="rect">
                <a:avLst/>
              </a:prstGeom>
            </p:spPr>
            <p:txBody>
              <a:bodyPr wrap="square">
                <a:spAutoFit/>
              </a:bodyPr>
              <a:lstStyle/>
              <a:p>
                <a:r>
                  <a:rPr lang="en-US" b="1" dirty="0" smtClean="0"/>
                  <a:t>Gantt Chart</a:t>
                </a:r>
                <a:endParaRPr lang="en-US" dirty="0"/>
              </a:p>
            </p:txBody>
          </p:sp>
          <p:sp>
            <p:nvSpPr>
              <p:cNvPr id="38" name="TextBox 37"/>
              <p:cNvSpPr txBox="1"/>
              <p:nvPr/>
            </p:nvSpPr>
            <p:spPr>
              <a:xfrm>
                <a:off x="3200400" y="4948535"/>
                <a:ext cx="609600" cy="400110"/>
              </a:xfrm>
              <a:prstGeom prst="rect">
                <a:avLst/>
              </a:prstGeom>
              <a:noFill/>
            </p:spPr>
            <p:txBody>
              <a:bodyPr wrap="square" rtlCol="0">
                <a:spAutoFit/>
              </a:bodyPr>
              <a:lstStyle/>
              <a:p>
                <a:pPr algn="ctr"/>
                <a:r>
                  <a:rPr lang="en-US" sz="2000" dirty="0" smtClean="0"/>
                  <a:t>6</a:t>
                </a:r>
                <a:endParaRPr lang="en-US" sz="2000" dirty="0"/>
              </a:p>
            </p:txBody>
          </p:sp>
          <p:sp>
            <p:nvSpPr>
              <p:cNvPr id="39" name="Rectangle 38"/>
              <p:cNvSpPr/>
              <p:nvPr/>
            </p:nvSpPr>
            <p:spPr>
              <a:xfrm>
                <a:off x="1905001" y="4419600"/>
                <a:ext cx="3669695"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cxnSp>
            <p:nvCxnSpPr>
              <p:cNvPr id="40" name="Straight Connector 39"/>
              <p:cNvCxnSpPr/>
              <p:nvPr/>
            </p:nvCxnSpPr>
            <p:spPr>
              <a:xfrm>
                <a:off x="2743200" y="4419600"/>
                <a:ext cx="0" cy="609600"/>
              </a:xfrm>
              <a:prstGeom prst="line">
                <a:avLst/>
              </a:prstGeom>
            </p:spPr>
            <p:style>
              <a:lnRef idx="3">
                <a:schemeClr val="accent6"/>
              </a:lnRef>
              <a:fillRef idx="0">
                <a:schemeClr val="accent6"/>
              </a:fillRef>
              <a:effectRef idx="2">
                <a:schemeClr val="accent6"/>
              </a:effectRef>
              <a:fontRef idx="minor">
                <a:schemeClr val="tx1"/>
              </a:fontRef>
            </p:style>
          </p:cxnSp>
          <p:sp>
            <p:nvSpPr>
              <p:cNvPr id="41" name="TextBox 40"/>
              <p:cNvSpPr txBox="1"/>
              <p:nvPr/>
            </p:nvSpPr>
            <p:spPr>
              <a:xfrm>
                <a:off x="2057401" y="4507468"/>
                <a:ext cx="609600" cy="400110"/>
              </a:xfrm>
              <a:prstGeom prst="rect">
                <a:avLst/>
              </a:prstGeom>
              <a:noFill/>
            </p:spPr>
            <p:txBody>
              <a:bodyPr wrap="square" rtlCol="0">
                <a:spAutoFit/>
              </a:bodyPr>
              <a:lstStyle/>
              <a:p>
                <a:pPr algn="ctr"/>
                <a:r>
                  <a:rPr lang="en-US" sz="2000" dirty="0" smtClean="0"/>
                  <a:t>P2</a:t>
                </a:r>
                <a:endParaRPr lang="en-US" sz="2000" dirty="0"/>
              </a:p>
            </p:txBody>
          </p:sp>
          <p:sp>
            <p:nvSpPr>
              <p:cNvPr id="42" name="TextBox 41"/>
              <p:cNvSpPr txBox="1"/>
              <p:nvPr/>
            </p:nvSpPr>
            <p:spPr>
              <a:xfrm>
                <a:off x="1676400" y="4948535"/>
                <a:ext cx="609600" cy="400110"/>
              </a:xfrm>
              <a:prstGeom prst="rect">
                <a:avLst/>
              </a:prstGeom>
              <a:noFill/>
            </p:spPr>
            <p:txBody>
              <a:bodyPr wrap="square" rtlCol="0">
                <a:spAutoFit/>
              </a:bodyPr>
              <a:lstStyle/>
              <a:p>
                <a:pPr algn="ctr"/>
                <a:r>
                  <a:rPr lang="en-US" sz="2000" dirty="0" smtClean="0"/>
                  <a:t>0</a:t>
                </a:r>
                <a:endParaRPr lang="en-US" sz="2000" dirty="0"/>
              </a:p>
            </p:txBody>
          </p:sp>
          <p:cxnSp>
            <p:nvCxnSpPr>
              <p:cNvPr id="43" name="Straight Connector 42"/>
              <p:cNvCxnSpPr/>
              <p:nvPr/>
            </p:nvCxnSpPr>
            <p:spPr>
              <a:xfrm>
                <a:off x="3505200" y="4424065"/>
                <a:ext cx="0" cy="609600"/>
              </a:xfrm>
              <a:prstGeom prst="line">
                <a:avLst/>
              </a:prstGeom>
            </p:spPr>
            <p:style>
              <a:lnRef idx="3">
                <a:schemeClr val="accent6"/>
              </a:lnRef>
              <a:fillRef idx="0">
                <a:schemeClr val="accent6"/>
              </a:fillRef>
              <a:effectRef idx="2">
                <a:schemeClr val="accent6"/>
              </a:effectRef>
              <a:fontRef idx="minor">
                <a:schemeClr val="tx1"/>
              </a:fontRef>
            </p:style>
          </p:cxnSp>
          <p:sp>
            <p:nvSpPr>
              <p:cNvPr id="44" name="TextBox 43"/>
              <p:cNvSpPr txBox="1"/>
              <p:nvPr/>
            </p:nvSpPr>
            <p:spPr>
              <a:xfrm>
                <a:off x="2819400" y="4511933"/>
                <a:ext cx="609600" cy="400110"/>
              </a:xfrm>
              <a:prstGeom prst="rect">
                <a:avLst/>
              </a:prstGeom>
              <a:noFill/>
            </p:spPr>
            <p:txBody>
              <a:bodyPr wrap="square" rtlCol="0">
                <a:spAutoFit/>
              </a:bodyPr>
              <a:lstStyle/>
              <a:p>
                <a:pPr algn="ctr"/>
                <a:r>
                  <a:rPr lang="en-US" sz="2000" dirty="0" smtClean="0"/>
                  <a:t>P5</a:t>
                </a:r>
                <a:endParaRPr lang="en-US" sz="2000" dirty="0"/>
              </a:p>
            </p:txBody>
          </p:sp>
          <p:sp>
            <p:nvSpPr>
              <p:cNvPr id="45" name="TextBox 44"/>
              <p:cNvSpPr txBox="1"/>
              <p:nvPr/>
            </p:nvSpPr>
            <p:spPr>
              <a:xfrm>
                <a:off x="2438400" y="4953000"/>
                <a:ext cx="609600" cy="400110"/>
              </a:xfrm>
              <a:prstGeom prst="rect">
                <a:avLst/>
              </a:prstGeom>
              <a:noFill/>
            </p:spPr>
            <p:txBody>
              <a:bodyPr wrap="square" rtlCol="0">
                <a:spAutoFit/>
              </a:bodyPr>
              <a:lstStyle/>
              <a:p>
                <a:pPr algn="ctr"/>
                <a:r>
                  <a:rPr lang="en-US" sz="2000" dirty="0" smtClean="0"/>
                  <a:t>1</a:t>
                </a:r>
                <a:endParaRPr lang="en-US" sz="2000" dirty="0"/>
              </a:p>
            </p:txBody>
          </p:sp>
          <p:sp>
            <p:nvSpPr>
              <p:cNvPr id="46" name="TextBox 31"/>
              <p:cNvSpPr txBox="1"/>
              <p:nvPr/>
            </p:nvSpPr>
            <p:spPr>
              <a:xfrm>
                <a:off x="3581399" y="4495800"/>
                <a:ext cx="609600" cy="400110"/>
              </a:xfrm>
              <a:prstGeom prst="rect">
                <a:avLst/>
              </a:prstGeom>
              <a:noFill/>
            </p:spPr>
            <p:txBody>
              <a:bodyPr wrap="square" rtlCol="0">
                <a:spAutoFit/>
              </a:bodyPr>
              <a:lstStyle/>
              <a:p>
                <a:pPr algn="ctr"/>
                <a:r>
                  <a:rPr lang="en-US" sz="2000" dirty="0" smtClean="0"/>
                  <a:t>P1</a:t>
                </a:r>
                <a:endParaRPr lang="en-US" sz="2000" dirty="0"/>
              </a:p>
            </p:txBody>
          </p:sp>
          <p:cxnSp>
            <p:nvCxnSpPr>
              <p:cNvPr id="47" name="Straight Connector 46"/>
              <p:cNvCxnSpPr/>
              <p:nvPr/>
            </p:nvCxnSpPr>
            <p:spPr>
              <a:xfrm>
                <a:off x="4191000" y="4419600"/>
                <a:ext cx="0" cy="609600"/>
              </a:xfrm>
              <a:prstGeom prst="line">
                <a:avLst/>
              </a:prstGeom>
            </p:spPr>
            <p:style>
              <a:lnRef idx="3">
                <a:schemeClr val="accent6"/>
              </a:lnRef>
              <a:fillRef idx="0">
                <a:schemeClr val="accent6"/>
              </a:fillRef>
              <a:effectRef idx="2">
                <a:schemeClr val="accent6"/>
              </a:effectRef>
              <a:fontRef idx="minor">
                <a:schemeClr val="tx1"/>
              </a:fontRef>
            </p:style>
          </p:cxnSp>
          <p:sp>
            <p:nvSpPr>
              <p:cNvPr id="48" name="TextBox 47"/>
              <p:cNvSpPr txBox="1"/>
              <p:nvPr/>
            </p:nvSpPr>
            <p:spPr>
              <a:xfrm>
                <a:off x="4267200" y="4495800"/>
                <a:ext cx="609600" cy="400110"/>
              </a:xfrm>
              <a:prstGeom prst="rect">
                <a:avLst/>
              </a:prstGeom>
              <a:noFill/>
            </p:spPr>
            <p:txBody>
              <a:bodyPr wrap="square" rtlCol="0">
                <a:spAutoFit/>
              </a:bodyPr>
              <a:lstStyle/>
              <a:p>
                <a:pPr algn="ctr"/>
                <a:r>
                  <a:rPr lang="en-US" sz="2000" dirty="0" smtClean="0"/>
                  <a:t>P3</a:t>
                </a:r>
                <a:endParaRPr lang="en-US" sz="2000" dirty="0"/>
              </a:p>
            </p:txBody>
          </p:sp>
          <p:sp>
            <p:nvSpPr>
              <p:cNvPr id="49" name="TextBox 48"/>
              <p:cNvSpPr txBox="1"/>
              <p:nvPr/>
            </p:nvSpPr>
            <p:spPr>
              <a:xfrm>
                <a:off x="4648201" y="4941332"/>
                <a:ext cx="609600" cy="400110"/>
              </a:xfrm>
              <a:prstGeom prst="rect">
                <a:avLst/>
              </a:prstGeom>
              <a:noFill/>
            </p:spPr>
            <p:txBody>
              <a:bodyPr wrap="square" rtlCol="0">
                <a:spAutoFit/>
              </a:bodyPr>
              <a:lstStyle/>
              <a:p>
                <a:pPr algn="ctr"/>
                <a:r>
                  <a:rPr lang="en-US" sz="2000" dirty="0" smtClean="0"/>
                  <a:t>18</a:t>
                </a:r>
                <a:endParaRPr lang="en-US" sz="2000" dirty="0"/>
              </a:p>
            </p:txBody>
          </p:sp>
          <p:sp>
            <p:nvSpPr>
              <p:cNvPr id="50" name="TextBox 49"/>
              <p:cNvSpPr txBox="1"/>
              <p:nvPr/>
            </p:nvSpPr>
            <p:spPr>
              <a:xfrm>
                <a:off x="3886200" y="4953000"/>
                <a:ext cx="609600" cy="400110"/>
              </a:xfrm>
              <a:prstGeom prst="rect">
                <a:avLst/>
              </a:prstGeom>
              <a:noFill/>
            </p:spPr>
            <p:txBody>
              <a:bodyPr wrap="square" rtlCol="0">
                <a:spAutoFit/>
              </a:bodyPr>
              <a:lstStyle/>
              <a:p>
                <a:pPr algn="ctr"/>
                <a:r>
                  <a:rPr lang="en-US" sz="2000" dirty="0" smtClean="0"/>
                  <a:t>16</a:t>
                </a:r>
                <a:endParaRPr lang="en-US" sz="2000" dirty="0"/>
              </a:p>
            </p:txBody>
          </p:sp>
          <p:cxnSp>
            <p:nvCxnSpPr>
              <p:cNvPr id="51" name="Straight Connector 50"/>
              <p:cNvCxnSpPr/>
              <p:nvPr/>
            </p:nvCxnSpPr>
            <p:spPr>
              <a:xfrm>
                <a:off x="5638800" y="4419600"/>
                <a:ext cx="0" cy="609600"/>
              </a:xfrm>
              <a:prstGeom prst="line">
                <a:avLst/>
              </a:prstGeom>
            </p:spPr>
            <p:style>
              <a:lnRef idx="3">
                <a:schemeClr val="accent6"/>
              </a:lnRef>
              <a:fillRef idx="0">
                <a:schemeClr val="accent6"/>
              </a:fillRef>
              <a:effectRef idx="2">
                <a:schemeClr val="accent6"/>
              </a:effectRef>
              <a:fontRef idx="minor">
                <a:schemeClr val="tx1"/>
              </a:fontRef>
            </p:style>
          </p:cxnSp>
          <p:sp>
            <p:nvSpPr>
              <p:cNvPr id="52" name="TextBox 51"/>
              <p:cNvSpPr txBox="1"/>
              <p:nvPr/>
            </p:nvSpPr>
            <p:spPr>
              <a:xfrm>
                <a:off x="4953000" y="4507468"/>
                <a:ext cx="609600" cy="461665"/>
              </a:xfrm>
              <a:prstGeom prst="rect">
                <a:avLst/>
              </a:prstGeom>
              <a:noFill/>
            </p:spPr>
            <p:txBody>
              <a:bodyPr wrap="square" rtlCol="0">
                <a:spAutoFit/>
              </a:bodyPr>
              <a:lstStyle/>
              <a:p>
                <a:pPr algn="ctr"/>
                <a:endParaRPr lang="en-US" sz="2400" dirty="0"/>
              </a:p>
            </p:txBody>
          </p:sp>
          <p:sp>
            <p:nvSpPr>
              <p:cNvPr id="53" name="TextBox 52"/>
              <p:cNvSpPr txBox="1"/>
              <p:nvPr/>
            </p:nvSpPr>
            <p:spPr>
              <a:xfrm>
                <a:off x="5334000" y="4953000"/>
                <a:ext cx="609600" cy="400110"/>
              </a:xfrm>
              <a:prstGeom prst="rect">
                <a:avLst/>
              </a:prstGeom>
              <a:noFill/>
            </p:spPr>
            <p:txBody>
              <a:bodyPr wrap="square" rtlCol="0">
                <a:spAutoFit/>
              </a:bodyPr>
              <a:lstStyle/>
              <a:p>
                <a:pPr algn="ctr"/>
                <a:r>
                  <a:rPr lang="en-US" sz="2000" dirty="0" smtClean="0"/>
                  <a:t>19</a:t>
                </a:r>
                <a:endParaRPr lang="en-US" sz="2000" dirty="0"/>
              </a:p>
            </p:txBody>
          </p:sp>
          <p:sp>
            <p:nvSpPr>
              <p:cNvPr id="64" name="TextBox 63"/>
              <p:cNvSpPr txBox="1"/>
              <p:nvPr/>
            </p:nvSpPr>
            <p:spPr>
              <a:xfrm>
                <a:off x="5029200" y="4484132"/>
                <a:ext cx="609600" cy="400110"/>
              </a:xfrm>
              <a:prstGeom prst="rect">
                <a:avLst/>
              </a:prstGeom>
              <a:noFill/>
            </p:spPr>
            <p:txBody>
              <a:bodyPr wrap="square" rtlCol="0">
                <a:spAutoFit/>
              </a:bodyPr>
              <a:lstStyle/>
              <a:p>
                <a:pPr algn="ctr"/>
                <a:r>
                  <a:rPr lang="en-US" sz="2000" dirty="0" smtClean="0"/>
                  <a:t>P4</a:t>
                </a:r>
                <a:endParaRPr lang="en-US" sz="2000" dirty="0"/>
              </a:p>
            </p:txBody>
          </p:sp>
        </p:grpSp>
        <p:cxnSp>
          <p:nvCxnSpPr>
            <p:cNvPr id="36" name="Straight Connector 35"/>
            <p:cNvCxnSpPr/>
            <p:nvPr/>
          </p:nvCxnSpPr>
          <p:spPr>
            <a:xfrm>
              <a:off x="4953000" y="4407932"/>
              <a:ext cx="0" cy="609600"/>
            </a:xfrm>
            <a:prstGeom prst="line">
              <a:avLst/>
            </a:prstGeom>
          </p:spPr>
          <p:style>
            <a:lnRef idx="3">
              <a:schemeClr val="accent6"/>
            </a:lnRef>
            <a:fillRef idx="0">
              <a:schemeClr val="accent6"/>
            </a:fillRef>
            <a:effectRef idx="2">
              <a:schemeClr val="accent6"/>
            </a:effectRef>
            <a:fontRef idx="minor">
              <a:schemeClr val="tx1"/>
            </a:fontRef>
          </p:style>
        </p:cxnSp>
      </p:grpSp>
      <p:graphicFrame>
        <p:nvGraphicFramePr>
          <p:cNvPr id="35" name="Table 34"/>
          <p:cNvGraphicFramePr>
            <a:graphicFrameLocks noGrp="1"/>
          </p:cNvGraphicFramePr>
          <p:nvPr/>
        </p:nvGraphicFramePr>
        <p:xfrm>
          <a:off x="5638800" y="838199"/>
          <a:ext cx="1676400" cy="2668517"/>
        </p:xfrm>
        <a:graphic>
          <a:graphicData uri="http://schemas.openxmlformats.org/drawingml/2006/table">
            <a:tbl>
              <a:tblPr firstRow="1" bandRow="1">
                <a:tableStyleId>{775DCB02-9BB8-47FD-8907-85C794F793BA}</a:tableStyleId>
              </a:tblPr>
              <a:tblGrid>
                <a:gridCol w="838200"/>
                <a:gridCol w="838200"/>
              </a:tblGrid>
              <a:tr h="599436">
                <a:tc>
                  <a:txBody>
                    <a:bodyPr/>
                    <a:lstStyle/>
                    <a:p>
                      <a:pPr marL="0" algn="ctr" defTabSz="914400" rtl="0" eaLnBrk="1" latinLnBrk="0" hangingPunct="1"/>
                      <a:r>
                        <a:rPr lang="en-US" sz="2000" b="1" kern="1200" dirty="0" smtClean="0">
                          <a:solidFill>
                            <a:schemeClr val="lt1"/>
                          </a:solidFill>
                          <a:latin typeface="+mn-lt"/>
                          <a:ea typeface="+mn-ea"/>
                          <a:cs typeface="+mn-cs"/>
                        </a:rPr>
                        <a:t>TAT</a:t>
                      </a:r>
                    </a:p>
                  </a:txBody>
                  <a:tcPr/>
                </a:tc>
                <a:tc>
                  <a:txBody>
                    <a:bodyPr/>
                    <a:lstStyle/>
                    <a:p>
                      <a:pPr marL="0" algn="ctr" defTabSz="914400" rtl="0" eaLnBrk="1" latinLnBrk="0" hangingPunct="1"/>
                      <a:r>
                        <a:rPr lang="en-US" sz="2000" b="1" kern="1200" dirty="0" smtClean="0">
                          <a:solidFill>
                            <a:schemeClr val="lt1"/>
                          </a:solidFill>
                          <a:latin typeface="+mn-lt"/>
                          <a:ea typeface="+mn-ea"/>
                          <a:cs typeface="+mn-cs"/>
                        </a:rPr>
                        <a:t>WT</a:t>
                      </a:r>
                    </a:p>
                  </a:txBody>
                  <a:tcPr/>
                </a:tc>
              </a:tr>
              <a:tr h="484121">
                <a:tc>
                  <a:txBody>
                    <a:bodyPr/>
                    <a:lstStyle/>
                    <a:p>
                      <a:pPr marL="0" algn="ctr" defTabSz="914400" rtl="0" eaLnBrk="1" latinLnBrk="0" hangingPunct="1"/>
                      <a:r>
                        <a:rPr lang="en-US" sz="2000" b="1" kern="1200" dirty="0" smtClean="0">
                          <a:solidFill>
                            <a:schemeClr val="dk1"/>
                          </a:solidFill>
                          <a:latin typeface="+mn-lt"/>
                          <a:ea typeface="+mn-ea"/>
                          <a:cs typeface="+mn-cs"/>
                        </a:rPr>
                        <a:t>16</a:t>
                      </a:r>
                    </a:p>
                  </a:txBody>
                  <a:tcPr/>
                </a:tc>
                <a:tc>
                  <a:txBody>
                    <a:bodyPr/>
                    <a:lstStyle/>
                    <a:p>
                      <a:pPr marL="0" algn="ctr" defTabSz="914400" rtl="0" eaLnBrk="1" latinLnBrk="0" hangingPunct="1"/>
                      <a:r>
                        <a:rPr lang="en-US" sz="2000" b="1" kern="1200" dirty="0" smtClean="0">
                          <a:solidFill>
                            <a:schemeClr val="dk1"/>
                          </a:solidFill>
                          <a:latin typeface="+mn-lt"/>
                          <a:ea typeface="+mn-ea"/>
                          <a:cs typeface="+mn-cs"/>
                        </a:rPr>
                        <a:t>6</a:t>
                      </a:r>
                    </a:p>
                  </a:txBody>
                  <a:tcPr/>
                </a:tc>
              </a:tr>
              <a:tr h="376811">
                <a:tc>
                  <a:txBody>
                    <a:bodyPr/>
                    <a:lstStyle/>
                    <a:p>
                      <a:pPr marL="0" algn="ctr" defTabSz="914400" rtl="0" eaLnBrk="1" latinLnBrk="0" hangingPunct="1"/>
                      <a:r>
                        <a:rPr lang="en-US" sz="2000" b="1" kern="1200" dirty="0" smtClean="0">
                          <a:solidFill>
                            <a:schemeClr val="dk1"/>
                          </a:solidFill>
                          <a:latin typeface="+mn-lt"/>
                          <a:ea typeface="+mn-ea"/>
                          <a:cs typeface="+mn-cs"/>
                        </a:rPr>
                        <a:t>1</a:t>
                      </a:r>
                    </a:p>
                  </a:txBody>
                  <a:tcPr/>
                </a:tc>
                <a:tc>
                  <a:txBody>
                    <a:bodyPr/>
                    <a:lstStyle/>
                    <a:p>
                      <a:pPr marL="0" algn="ctr" defTabSz="914400" rtl="0" eaLnBrk="1" latinLnBrk="0" hangingPunct="1"/>
                      <a:r>
                        <a:rPr lang="en-US" sz="2000" b="1" kern="1200" dirty="0" smtClean="0">
                          <a:solidFill>
                            <a:schemeClr val="dk1"/>
                          </a:solidFill>
                          <a:latin typeface="+mn-lt"/>
                          <a:ea typeface="+mn-ea"/>
                          <a:cs typeface="+mn-cs"/>
                        </a:rPr>
                        <a:t>0</a:t>
                      </a:r>
                    </a:p>
                  </a:txBody>
                  <a:tcPr/>
                </a:tc>
              </a:tr>
              <a:tr h="376811">
                <a:tc>
                  <a:txBody>
                    <a:bodyPr/>
                    <a:lstStyle/>
                    <a:p>
                      <a:pPr marL="0" algn="ctr" defTabSz="914400" rtl="0" eaLnBrk="1" latinLnBrk="0" hangingPunct="1"/>
                      <a:r>
                        <a:rPr lang="en-US" sz="2000" b="1" kern="1200" dirty="0" smtClean="0">
                          <a:solidFill>
                            <a:schemeClr val="dk1"/>
                          </a:solidFill>
                          <a:latin typeface="+mn-lt"/>
                          <a:ea typeface="+mn-ea"/>
                          <a:cs typeface="+mn-cs"/>
                        </a:rPr>
                        <a:t>18</a:t>
                      </a:r>
                    </a:p>
                  </a:txBody>
                  <a:tcPr/>
                </a:tc>
                <a:tc>
                  <a:txBody>
                    <a:bodyPr/>
                    <a:lstStyle/>
                    <a:p>
                      <a:pPr marL="0" algn="ctr" defTabSz="914400" rtl="0" eaLnBrk="1" latinLnBrk="0" hangingPunct="1"/>
                      <a:r>
                        <a:rPr lang="en-US" sz="2000" b="1" kern="1200" dirty="0" smtClean="0">
                          <a:solidFill>
                            <a:schemeClr val="dk1"/>
                          </a:solidFill>
                          <a:latin typeface="+mn-lt"/>
                          <a:ea typeface="+mn-ea"/>
                          <a:cs typeface="+mn-cs"/>
                        </a:rPr>
                        <a:t>16</a:t>
                      </a:r>
                    </a:p>
                  </a:txBody>
                  <a:tcPr/>
                </a:tc>
              </a:tr>
              <a:tr h="376811">
                <a:tc>
                  <a:txBody>
                    <a:bodyPr/>
                    <a:lstStyle/>
                    <a:p>
                      <a:pPr marL="0" algn="ctr" defTabSz="914400" rtl="0" eaLnBrk="1" latinLnBrk="0" hangingPunct="1"/>
                      <a:r>
                        <a:rPr lang="en-US" sz="2000" b="1" kern="1200" dirty="0" smtClean="0">
                          <a:solidFill>
                            <a:schemeClr val="dk1"/>
                          </a:solidFill>
                          <a:latin typeface="+mn-lt"/>
                          <a:ea typeface="+mn-ea"/>
                          <a:cs typeface="+mn-cs"/>
                        </a:rPr>
                        <a:t>19</a:t>
                      </a:r>
                    </a:p>
                  </a:txBody>
                  <a:tcPr/>
                </a:tc>
                <a:tc>
                  <a:txBody>
                    <a:bodyPr/>
                    <a:lstStyle/>
                    <a:p>
                      <a:pPr marL="0" algn="ctr" defTabSz="914400" rtl="0" eaLnBrk="1" latinLnBrk="0" hangingPunct="1"/>
                      <a:r>
                        <a:rPr lang="en-US" sz="2000" b="1" kern="1200" dirty="0" smtClean="0">
                          <a:solidFill>
                            <a:schemeClr val="dk1"/>
                          </a:solidFill>
                          <a:latin typeface="+mn-lt"/>
                          <a:ea typeface="+mn-ea"/>
                          <a:cs typeface="+mn-cs"/>
                        </a:rPr>
                        <a:t>18</a:t>
                      </a:r>
                    </a:p>
                  </a:txBody>
                  <a:tcPr/>
                </a:tc>
              </a:tr>
              <a:tr h="376811">
                <a:tc>
                  <a:txBody>
                    <a:bodyPr/>
                    <a:lstStyle/>
                    <a:p>
                      <a:pPr marL="0" algn="ctr" defTabSz="914400" rtl="0" eaLnBrk="1" latinLnBrk="0" hangingPunct="1"/>
                      <a:r>
                        <a:rPr lang="en-US" sz="2000" b="1" kern="1200" dirty="0" smtClean="0">
                          <a:solidFill>
                            <a:schemeClr val="tx1"/>
                          </a:solidFill>
                          <a:latin typeface="+mn-lt"/>
                          <a:ea typeface="+mn-ea"/>
                          <a:cs typeface="+mn-cs"/>
                        </a:rPr>
                        <a:t>6</a:t>
                      </a:r>
                    </a:p>
                  </a:txBody>
                  <a:tcPr/>
                </a:tc>
                <a:tc>
                  <a:txBody>
                    <a:bodyPr/>
                    <a:lstStyle/>
                    <a:p>
                      <a:pPr marL="0" algn="ctr" defTabSz="914400" rtl="0" eaLnBrk="1" latinLnBrk="0" hangingPunct="1"/>
                      <a:r>
                        <a:rPr lang="en-US" sz="2000" b="1" kern="1200" dirty="0" smtClean="0">
                          <a:solidFill>
                            <a:schemeClr val="tx1"/>
                          </a:solidFill>
                          <a:latin typeface="+mn-lt"/>
                          <a:ea typeface="+mn-ea"/>
                          <a:cs typeface="+mn-cs"/>
                        </a:rPr>
                        <a:t>1</a:t>
                      </a:r>
                    </a:p>
                  </a:txBody>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3200" b="1" dirty="0" smtClean="0">
                <a:solidFill>
                  <a:srgbClr val="C00000"/>
                </a:solidFill>
              </a:rPr>
              <a:t>Non-Preemptive Priority Scheduling-Example 2</a:t>
            </a:r>
            <a:endParaRPr lang="en-US" sz="3200" dirty="0"/>
          </a:p>
        </p:txBody>
      </p:sp>
      <p:sp>
        <p:nvSpPr>
          <p:cNvPr id="3" name="Content Placeholder 2"/>
          <p:cNvSpPr>
            <a:spLocks noGrp="1"/>
          </p:cNvSpPr>
          <p:nvPr>
            <p:ph idx="1"/>
          </p:nvPr>
        </p:nvSpPr>
        <p:spPr>
          <a:xfrm>
            <a:off x="457200" y="1219200"/>
            <a:ext cx="8382000" cy="5410200"/>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r>
              <a:rPr lang="en-US" sz="2800" dirty="0" smtClean="0"/>
              <a:t>Lower the number , higher the priority</a:t>
            </a:r>
          </a:p>
          <a:p>
            <a:endParaRPr lang="en-US" sz="2800" dirty="0" smtClean="0"/>
          </a:p>
          <a:p>
            <a:endParaRPr lang="en-US" sz="2800" dirty="0" smtClean="0"/>
          </a:p>
          <a:p>
            <a:r>
              <a:rPr lang="en-US" sz="2400" dirty="0" err="1" smtClean="0"/>
              <a:t>Avg</a:t>
            </a:r>
            <a:r>
              <a:rPr lang="en-US" sz="2400" dirty="0" smtClean="0"/>
              <a:t> TAT= 60/5 = 12 ms &amp; </a:t>
            </a:r>
          </a:p>
          <a:p>
            <a:r>
              <a:rPr lang="en-US" sz="2400" dirty="0" err="1" smtClean="0"/>
              <a:t>Avg</a:t>
            </a:r>
            <a:r>
              <a:rPr lang="en-US" sz="2400" dirty="0" smtClean="0"/>
              <a:t> WT=  33/5 = 6.6 ms</a:t>
            </a:r>
            <a:endParaRPr lang="en-US" sz="2400" dirty="0"/>
          </a:p>
        </p:txBody>
      </p:sp>
      <p:graphicFrame>
        <p:nvGraphicFramePr>
          <p:cNvPr id="4" name="Content Placeholder 3"/>
          <p:cNvGraphicFramePr>
            <a:graphicFrameLocks/>
          </p:cNvGraphicFramePr>
          <p:nvPr/>
        </p:nvGraphicFramePr>
        <p:xfrm>
          <a:off x="457200" y="838200"/>
          <a:ext cx="5219699" cy="2682240"/>
        </p:xfrm>
        <a:graphic>
          <a:graphicData uri="http://schemas.openxmlformats.org/drawingml/2006/table">
            <a:tbl>
              <a:tblPr firstRow="1" bandRow="1">
                <a:tableStyleId>{00A15C55-8517-42AA-B614-E9B94910E393}</a:tableStyleId>
              </a:tblPr>
              <a:tblGrid>
                <a:gridCol w="1002182"/>
                <a:gridCol w="1405839"/>
                <a:gridCol w="1405839"/>
                <a:gridCol w="1405839"/>
              </a:tblGrid>
              <a:tr h="584202">
                <a:tc>
                  <a:txBody>
                    <a:bodyPr/>
                    <a:lstStyle/>
                    <a:p>
                      <a:pPr algn="ctr"/>
                      <a:r>
                        <a:rPr lang="en-US" sz="2000" b="1" i="0" kern="1200" dirty="0" smtClean="0">
                          <a:solidFill>
                            <a:schemeClr val="lt1"/>
                          </a:solidFill>
                          <a:latin typeface="+mn-lt"/>
                          <a:ea typeface="+mn-ea"/>
                          <a:cs typeface="+mn-cs"/>
                        </a:rPr>
                        <a:t>Process ID      </a:t>
                      </a:r>
                      <a:endParaRPr lang="en-US" sz="2000" b="1" dirty="0"/>
                    </a:p>
                  </a:txBody>
                  <a:tcPr/>
                </a:tc>
                <a:tc>
                  <a:txBody>
                    <a:bodyPr/>
                    <a:lstStyle/>
                    <a:p>
                      <a:pPr algn="ctr"/>
                      <a:r>
                        <a:rPr lang="en-US" sz="2000" b="1" dirty="0" smtClean="0"/>
                        <a:t>Arrival Time</a:t>
                      </a:r>
                      <a:endParaRPr lang="en-US" sz="2000" b="1" dirty="0"/>
                    </a:p>
                  </a:txBody>
                  <a:tcPr/>
                </a:tc>
                <a:tc>
                  <a:txBody>
                    <a:bodyPr/>
                    <a:lstStyle/>
                    <a:p>
                      <a:pPr algn="ctr"/>
                      <a:r>
                        <a:rPr lang="en-US" sz="2000" b="1" i="0" kern="1200" dirty="0" smtClean="0">
                          <a:solidFill>
                            <a:schemeClr val="lt1"/>
                          </a:solidFill>
                          <a:latin typeface="+mn-lt"/>
                          <a:ea typeface="+mn-ea"/>
                          <a:cs typeface="+mn-cs"/>
                        </a:rPr>
                        <a:t>Burst Time</a:t>
                      </a:r>
                      <a:endParaRPr lang="en-US" sz="2000" b="1" dirty="0"/>
                    </a:p>
                  </a:txBody>
                  <a:tcPr/>
                </a:tc>
                <a:tc>
                  <a:txBody>
                    <a:bodyPr/>
                    <a:lstStyle/>
                    <a:p>
                      <a:pPr algn="ctr"/>
                      <a:r>
                        <a:rPr lang="en-US" sz="2000" b="1" dirty="0" smtClean="0"/>
                        <a:t>Priority </a:t>
                      </a:r>
                      <a:endParaRPr lang="en-US" sz="2000" b="1" dirty="0"/>
                    </a:p>
                  </a:txBody>
                  <a:tcPr/>
                </a:tc>
              </a:tr>
              <a:tr h="368300">
                <a:tc>
                  <a:txBody>
                    <a:bodyPr/>
                    <a:lstStyle/>
                    <a:p>
                      <a:pPr algn="ctr"/>
                      <a:r>
                        <a:rPr lang="en-US" sz="2000" b="1" dirty="0" smtClean="0"/>
                        <a:t>P1</a:t>
                      </a:r>
                      <a:endParaRPr lang="en-US" sz="2000" b="1" dirty="0"/>
                    </a:p>
                  </a:txBody>
                  <a:tcPr/>
                </a:tc>
                <a:tc>
                  <a:txBody>
                    <a:bodyPr/>
                    <a:lstStyle/>
                    <a:p>
                      <a:pPr algn="ctr"/>
                      <a:r>
                        <a:rPr lang="en-US" sz="2000" b="1" dirty="0" smtClean="0"/>
                        <a:t>0</a:t>
                      </a:r>
                      <a:endParaRPr lang="en-US" sz="2000" b="1" dirty="0"/>
                    </a:p>
                  </a:txBody>
                  <a:tcPr/>
                </a:tc>
                <a:tc>
                  <a:txBody>
                    <a:bodyPr/>
                    <a:lstStyle/>
                    <a:p>
                      <a:pPr algn="ctr"/>
                      <a:r>
                        <a:rPr lang="en-US" sz="2000" b="1" dirty="0" smtClean="0"/>
                        <a:t>12</a:t>
                      </a:r>
                      <a:endParaRPr lang="en-US" sz="2000" b="1" dirty="0"/>
                    </a:p>
                  </a:txBody>
                  <a:tcPr/>
                </a:tc>
                <a:tc>
                  <a:txBody>
                    <a:bodyPr/>
                    <a:lstStyle/>
                    <a:p>
                      <a:pPr algn="ctr"/>
                      <a:r>
                        <a:rPr lang="en-US" sz="2000" b="1" dirty="0" smtClean="0"/>
                        <a:t>4</a:t>
                      </a:r>
                      <a:endParaRPr lang="en-US" sz="2000" b="1" dirty="0"/>
                    </a:p>
                  </a:txBody>
                  <a:tcPr/>
                </a:tc>
              </a:tr>
              <a:tr h="368300">
                <a:tc>
                  <a:txBody>
                    <a:bodyPr/>
                    <a:lstStyle/>
                    <a:p>
                      <a:pPr algn="ctr"/>
                      <a:r>
                        <a:rPr lang="en-US" sz="2000" b="1" dirty="0" smtClean="0"/>
                        <a:t>P2</a:t>
                      </a:r>
                      <a:endParaRPr lang="en-US" sz="2000" b="1" dirty="0"/>
                    </a:p>
                  </a:txBody>
                  <a:tcPr/>
                </a:tc>
                <a:tc>
                  <a:txBody>
                    <a:bodyPr/>
                    <a:lstStyle/>
                    <a:p>
                      <a:pPr algn="ctr"/>
                      <a:r>
                        <a:rPr lang="en-US" sz="2000" b="1" dirty="0" smtClean="0"/>
                        <a:t>4</a:t>
                      </a:r>
                      <a:endParaRPr lang="en-US" sz="2000" b="1" dirty="0"/>
                    </a:p>
                  </a:txBody>
                  <a:tcPr/>
                </a:tc>
                <a:tc>
                  <a:txBody>
                    <a:bodyPr/>
                    <a:lstStyle/>
                    <a:p>
                      <a:pPr algn="ctr"/>
                      <a:r>
                        <a:rPr lang="en-US" sz="2000" b="1" dirty="0" smtClean="0"/>
                        <a:t>7</a:t>
                      </a:r>
                      <a:endParaRPr lang="en-US" sz="2000" b="1" dirty="0"/>
                    </a:p>
                  </a:txBody>
                  <a:tcPr/>
                </a:tc>
                <a:tc>
                  <a:txBody>
                    <a:bodyPr/>
                    <a:lstStyle/>
                    <a:p>
                      <a:pPr algn="ctr"/>
                      <a:r>
                        <a:rPr lang="en-US" sz="2000" b="1" dirty="0" smtClean="0"/>
                        <a:t>3</a:t>
                      </a:r>
                      <a:endParaRPr lang="en-US" sz="2000" b="1" dirty="0"/>
                    </a:p>
                  </a:txBody>
                  <a:tcPr/>
                </a:tc>
              </a:tr>
              <a:tr h="368300">
                <a:tc>
                  <a:txBody>
                    <a:bodyPr/>
                    <a:lstStyle/>
                    <a:p>
                      <a:pPr algn="ctr"/>
                      <a:r>
                        <a:rPr lang="en-US" sz="2000" b="1" dirty="0" smtClean="0"/>
                        <a:t>P3</a:t>
                      </a:r>
                      <a:endParaRPr lang="en-US" sz="2000" b="1" dirty="0"/>
                    </a:p>
                  </a:txBody>
                  <a:tcPr/>
                </a:tc>
                <a:tc>
                  <a:txBody>
                    <a:bodyPr/>
                    <a:lstStyle/>
                    <a:p>
                      <a:pPr algn="ctr"/>
                      <a:r>
                        <a:rPr lang="en-US" sz="2000" b="1" dirty="0" smtClean="0"/>
                        <a:t>7</a:t>
                      </a:r>
                      <a:endParaRPr lang="en-US" sz="2000" b="1" dirty="0"/>
                    </a:p>
                  </a:txBody>
                  <a:tcPr/>
                </a:tc>
                <a:tc>
                  <a:txBody>
                    <a:bodyPr/>
                    <a:lstStyle/>
                    <a:p>
                      <a:pPr algn="ctr"/>
                      <a:r>
                        <a:rPr lang="en-US" sz="2000" b="1" dirty="0" smtClean="0"/>
                        <a:t>3</a:t>
                      </a:r>
                      <a:endParaRPr lang="en-US" sz="2000" b="1" dirty="0"/>
                    </a:p>
                  </a:txBody>
                  <a:tcPr/>
                </a:tc>
                <a:tc>
                  <a:txBody>
                    <a:bodyPr/>
                    <a:lstStyle/>
                    <a:p>
                      <a:pPr algn="ctr"/>
                      <a:r>
                        <a:rPr lang="en-US" sz="2000" b="1" dirty="0" smtClean="0"/>
                        <a:t>1</a:t>
                      </a:r>
                      <a:endParaRPr lang="en-US" sz="2000" b="1" dirty="0"/>
                    </a:p>
                  </a:txBody>
                  <a:tcPr/>
                </a:tc>
              </a:tr>
              <a:tr h="368300">
                <a:tc>
                  <a:txBody>
                    <a:bodyPr/>
                    <a:lstStyle/>
                    <a:p>
                      <a:pPr algn="ctr"/>
                      <a:r>
                        <a:rPr lang="en-US" sz="2000" b="1" dirty="0" smtClean="0"/>
                        <a:t>P4</a:t>
                      </a:r>
                      <a:endParaRPr lang="en-US" sz="2000" b="1" dirty="0"/>
                    </a:p>
                  </a:txBody>
                  <a:tcPr/>
                </a:tc>
                <a:tc>
                  <a:txBody>
                    <a:bodyPr/>
                    <a:lstStyle/>
                    <a:p>
                      <a:pPr algn="ctr"/>
                      <a:r>
                        <a:rPr lang="en-US" sz="2000" b="1" dirty="0" smtClean="0"/>
                        <a:t>9</a:t>
                      </a:r>
                      <a:endParaRPr lang="en-US" sz="2000" b="1" dirty="0"/>
                    </a:p>
                  </a:txBody>
                  <a:tcPr/>
                </a:tc>
                <a:tc>
                  <a:txBody>
                    <a:bodyPr/>
                    <a:lstStyle/>
                    <a:p>
                      <a:pPr algn="ctr"/>
                      <a:r>
                        <a:rPr lang="en-US" sz="2000" b="1" dirty="0" smtClean="0"/>
                        <a:t> 3    </a:t>
                      </a:r>
                      <a:endParaRPr lang="en-US" sz="2000" b="1" dirty="0"/>
                    </a:p>
                  </a:txBody>
                  <a:tcPr/>
                </a:tc>
                <a:tc>
                  <a:txBody>
                    <a:bodyPr/>
                    <a:lstStyle/>
                    <a:p>
                      <a:pPr algn="ctr"/>
                      <a:r>
                        <a:rPr lang="en-US" sz="2000" b="1" dirty="0" smtClean="0"/>
                        <a:t>2</a:t>
                      </a:r>
                      <a:endParaRPr lang="en-US" sz="2000" b="1" dirty="0"/>
                    </a:p>
                  </a:txBody>
                  <a:tcPr/>
                </a:tc>
              </a:tr>
              <a:tr h="368300">
                <a:tc>
                  <a:txBody>
                    <a:bodyPr/>
                    <a:lstStyle/>
                    <a:p>
                      <a:pPr algn="ctr"/>
                      <a:r>
                        <a:rPr lang="en-US" sz="2000" b="1" dirty="0" smtClean="0"/>
                        <a:t>P5</a:t>
                      </a:r>
                      <a:endParaRPr lang="en-US" sz="2000" b="1" dirty="0"/>
                    </a:p>
                  </a:txBody>
                  <a:tcPr/>
                </a:tc>
                <a:tc>
                  <a:txBody>
                    <a:bodyPr/>
                    <a:lstStyle/>
                    <a:p>
                      <a:pPr algn="ctr"/>
                      <a:r>
                        <a:rPr lang="en-US" sz="2000" b="1" dirty="0" smtClean="0"/>
                        <a:t>12</a:t>
                      </a:r>
                      <a:endParaRPr lang="en-US" sz="2000" b="1" dirty="0"/>
                    </a:p>
                  </a:txBody>
                  <a:tcPr/>
                </a:tc>
                <a:tc>
                  <a:txBody>
                    <a:bodyPr/>
                    <a:lstStyle/>
                    <a:p>
                      <a:pPr algn="ctr"/>
                      <a:r>
                        <a:rPr lang="en-US" sz="2000" b="1" dirty="0" smtClean="0"/>
                        <a:t>2</a:t>
                      </a:r>
                      <a:endParaRPr lang="en-US" sz="2000" b="1" dirty="0"/>
                    </a:p>
                  </a:txBody>
                  <a:tcPr/>
                </a:tc>
                <a:tc>
                  <a:txBody>
                    <a:bodyPr/>
                    <a:lstStyle/>
                    <a:p>
                      <a:pPr algn="ctr"/>
                      <a:r>
                        <a:rPr lang="en-US" sz="2000" b="1" dirty="0" smtClean="0"/>
                        <a:t>2</a:t>
                      </a:r>
                      <a:endParaRPr lang="en-US" sz="2000" b="1" dirty="0"/>
                    </a:p>
                  </a:txBody>
                  <a:tcPr/>
                </a:tc>
              </a:tr>
            </a:tbl>
          </a:graphicData>
        </a:graphic>
      </p:graphicFrame>
      <p:grpSp>
        <p:nvGrpSpPr>
          <p:cNvPr id="5" name="Group 65"/>
          <p:cNvGrpSpPr/>
          <p:nvPr/>
        </p:nvGrpSpPr>
        <p:grpSpPr>
          <a:xfrm>
            <a:off x="4495800" y="4953000"/>
            <a:ext cx="4235823" cy="945178"/>
            <a:chOff x="228600" y="4407932"/>
            <a:chExt cx="5715000" cy="945178"/>
          </a:xfrm>
        </p:grpSpPr>
        <p:grpSp>
          <p:nvGrpSpPr>
            <p:cNvPr id="6" name="Group 64"/>
            <p:cNvGrpSpPr/>
            <p:nvPr/>
          </p:nvGrpSpPr>
          <p:grpSpPr>
            <a:xfrm>
              <a:off x="228600" y="4419600"/>
              <a:ext cx="5715000" cy="933510"/>
              <a:chOff x="228600" y="4419600"/>
              <a:chExt cx="5715000" cy="933510"/>
            </a:xfrm>
          </p:grpSpPr>
          <p:sp>
            <p:nvSpPr>
              <p:cNvPr id="37" name="Rectangle 36"/>
              <p:cNvSpPr/>
              <p:nvPr/>
            </p:nvSpPr>
            <p:spPr>
              <a:xfrm>
                <a:off x="228600" y="4648200"/>
                <a:ext cx="1752600" cy="369332"/>
              </a:xfrm>
              <a:prstGeom prst="rect">
                <a:avLst/>
              </a:prstGeom>
            </p:spPr>
            <p:txBody>
              <a:bodyPr wrap="square">
                <a:spAutoFit/>
              </a:bodyPr>
              <a:lstStyle/>
              <a:p>
                <a:r>
                  <a:rPr lang="en-US" b="1" dirty="0" smtClean="0"/>
                  <a:t>Gantt Chart</a:t>
                </a:r>
                <a:endParaRPr lang="en-US" dirty="0"/>
              </a:p>
            </p:txBody>
          </p:sp>
          <p:sp>
            <p:nvSpPr>
              <p:cNvPr id="38" name="TextBox 37"/>
              <p:cNvSpPr txBox="1"/>
              <p:nvPr/>
            </p:nvSpPr>
            <p:spPr>
              <a:xfrm>
                <a:off x="3200400" y="4948535"/>
                <a:ext cx="609600" cy="400110"/>
              </a:xfrm>
              <a:prstGeom prst="rect">
                <a:avLst/>
              </a:prstGeom>
              <a:noFill/>
            </p:spPr>
            <p:txBody>
              <a:bodyPr wrap="square" rtlCol="0">
                <a:spAutoFit/>
              </a:bodyPr>
              <a:lstStyle/>
              <a:p>
                <a:pPr algn="ctr"/>
                <a:r>
                  <a:rPr lang="en-US" sz="2000" dirty="0" smtClean="0"/>
                  <a:t>15</a:t>
                </a:r>
                <a:endParaRPr lang="en-US" sz="2000" dirty="0"/>
              </a:p>
            </p:txBody>
          </p:sp>
          <p:sp>
            <p:nvSpPr>
              <p:cNvPr id="39" name="Rectangle 38"/>
              <p:cNvSpPr/>
              <p:nvPr/>
            </p:nvSpPr>
            <p:spPr>
              <a:xfrm>
                <a:off x="1905001" y="4419600"/>
                <a:ext cx="3669695"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cxnSp>
            <p:nvCxnSpPr>
              <p:cNvPr id="40" name="Straight Connector 39"/>
              <p:cNvCxnSpPr/>
              <p:nvPr/>
            </p:nvCxnSpPr>
            <p:spPr>
              <a:xfrm>
                <a:off x="2743200" y="4419600"/>
                <a:ext cx="0" cy="609600"/>
              </a:xfrm>
              <a:prstGeom prst="line">
                <a:avLst/>
              </a:prstGeom>
            </p:spPr>
            <p:style>
              <a:lnRef idx="3">
                <a:schemeClr val="accent6"/>
              </a:lnRef>
              <a:fillRef idx="0">
                <a:schemeClr val="accent6"/>
              </a:fillRef>
              <a:effectRef idx="2">
                <a:schemeClr val="accent6"/>
              </a:effectRef>
              <a:fontRef idx="minor">
                <a:schemeClr val="tx1"/>
              </a:fontRef>
            </p:style>
          </p:cxnSp>
          <p:sp>
            <p:nvSpPr>
              <p:cNvPr id="41" name="TextBox 40"/>
              <p:cNvSpPr txBox="1"/>
              <p:nvPr/>
            </p:nvSpPr>
            <p:spPr>
              <a:xfrm>
                <a:off x="2057401" y="4507468"/>
                <a:ext cx="609600" cy="400110"/>
              </a:xfrm>
              <a:prstGeom prst="rect">
                <a:avLst/>
              </a:prstGeom>
              <a:noFill/>
            </p:spPr>
            <p:txBody>
              <a:bodyPr wrap="square" rtlCol="0">
                <a:spAutoFit/>
              </a:bodyPr>
              <a:lstStyle/>
              <a:p>
                <a:pPr algn="ctr"/>
                <a:r>
                  <a:rPr lang="en-US" sz="2000" dirty="0" smtClean="0"/>
                  <a:t>P1</a:t>
                </a:r>
                <a:endParaRPr lang="en-US" sz="2000" dirty="0"/>
              </a:p>
            </p:txBody>
          </p:sp>
          <p:sp>
            <p:nvSpPr>
              <p:cNvPr id="42" name="TextBox 41"/>
              <p:cNvSpPr txBox="1"/>
              <p:nvPr/>
            </p:nvSpPr>
            <p:spPr>
              <a:xfrm>
                <a:off x="1676400" y="4948535"/>
                <a:ext cx="609600" cy="400110"/>
              </a:xfrm>
              <a:prstGeom prst="rect">
                <a:avLst/>
              </a:prstGeom>
              <a:noFill/>
            </p:spPr>
            <p:txBody>
              <a:bodyPr wrap="square" rtlCol="0">
                <a:spAutoFit/>
              </a:bodyPr>
              <a:lstStyle/>
              <a:p>
                <a:pPr algn="ctr"/>
                <a:r>
                  <a:rPr lang="en-US" sz="2000" dirty="0" smtClean="0"/>
                  <a:t>0</a:t>
                </a:r>
                <a:endParaRPr lang="en-US" sz="2000" dirty="0"/>
              </a:p>
            </p:txBody>
          </p:sp>
          <p:cxnSp>
            <p:nvCxnSpPr>
              <p:cNvPr id="43" name="Straight Connector 42"/>
              <p:cNvCxnSpPr/>
              <p:nvPr/>
            </p:nvCxnSpPr>
            <p:spPr>
              <a:xfrm>
                <a:off x="3505200" y="4424065"/>
                <a:ext cx="0" cy="609600"/>
              </a:xfrm>
              <a:prstGeom prst="line">
                <a:avLst/>
              </a:prstGeom>
            </p:spPr>
            <p:style>
              <a:lnRef idx="3">
                <a:schemeClr val="accent6"/>
              </a:lnRef>
              <a:fillRef idx="0">
                <a:schemeClr val="accent6"/>
              </a:fillRef>
              <a:effectRef idx="2">
                <a:schemeClr val="accent6"/>
              </a:effectRef>
              <a:fontRef idx="minor">
                <a:schemeClr val="tx1"/>
              </a:fontRef>
            </p:style>
          </p:cxnSp>
          <p:sp>
            <p:nvSpPr>
              <p:cNvPr id="44" name="TextBox 43"/>
              <p:cNvSpPr txBox="1"/>
              <p:nvPr/>
            </p:nvSpPr>
            <p:spPr>
              <a:xfrm>
                <a:off x="2819400" y="4511933"/>
                <a:ext cx="609600" cy="400110"/>
              </a:xfrm>
              <a:prstGeom prst="rect">
                <a:avLst/>
              </a:prstGeom>
              <a:noFill/>
            </p:spPr>
            <p:txBody>
              <a:bodyPr wrap="square" rtlCol="0">
                <a:spAutoFit/>
              </a:bodyPr>
              <a:lstStyle/>
              <a:p>
                <a:pPr algn="ctr"/>
                <a:r>
                  <a:rPr lang="en-US" sz="2000" dirty="0" smtClean="0"/>
                  <a:t>P3</a:t>
                </a:r>
                <a:endParaRPr lang="en-US" sz="2000" dirty="0"/>
              </a:p>
            </p:txBody>
          </p:sp>
          <p:sp>
            <p:nvSpPr>
              <p:cNvPr id="45" name="TextBox 44"/>
              <p:cNvSpPr txBox="1"/>
              <p:nvPr/>
            </p:nvSpPr>
            <p:spPr>
              <a:xfrm>
                <a:off x="2438400" y="4953000"/>
                <a:ext cx="609600" cy="400110"/>
              </a:xfrm>
              <a:prstGeom prst="rect">
                <a:avLst/>
              </a:prstGeom>
              <a:noFill/>
            </p:spPr>
            <p:txBody>
              <a:bodyPr wrap="square" rtlCol="0">
                <a:spAutoFit/>
              </a:bodyPr>
              <a:lstStyle/>
              <a:p>
                <a:pPr algn="ctr"/>
                <a:r>
                  <a:rPr lang="en-US" sz="2000" dirty="0" smtClean="0"/>
                  <a:t>12</a:t>
                </a:r>
                <a:endParaRPr lang="en-US" sz="2000" dirty="0"/>
              </a:p>
            </p:txBody>
          </p:sp>
          <p:sp>
            <p:nvSpPr>
              <p:cNvPr id="46" name="TextBox 31"/>
              <p:cNvSpPr txBox="1"/>
              <p:nvPr/>
            </p:nvSpPr>
            <p:spPr>
              <a:xfrm>
                <a:off x="3581399" y="4495800"/>
                <a:ext cx="609600" cy="400110"/>
              </a:xfrm>
              <a:prstGeom prst="rect">
                <a:avLst/>
              </a:prstGeom>
              <a:noFill/>
            </p:spPr>
            <p:txBody>
              <a:bodyPr wrap="square" rtlCol="0">
                <a:spAutoFit/>
              </a:bodyPr>
              <a:lstStyle/>
              <a:p>
                <a:pPr algn="ctr"/>
                <a:r>
                  <a:rPr lang="en-US" sz="2000" dirty="0" smtClean="0"/>
                  <a:t>P4</a:t>
                </a:r>
                <a:endParaRPr lang="en-US" sz="2000" dirty="0"/>
              </a:p>
            </p:txBody>
          </p:sp>
          <p:cxnSp>
            <p:nvCxnSpPr>
              <p:cNvPr id="47" name="Straight Connector 46"/>
              <p:cNvCxnSpPr/>
              <p:nvPr/>
            </p:nvCxnSpPr>
            <p:spPr>
              <a:xfrm>
                <a:off x="4191000" y="4419600"/>
                <a:ext cx="0" cy="609600"/>
              </a:xfrm>
              <a:prstGeom prst="line">
                <a:avLst/>
              </a:prstGeom>
            </p:spPr>
            <p:style>
              <a:lnRef idx="3">
                <a:schemeClr val="accent6"/>
              </a:lnRef>
              <a:fillRef idx="0">
                <a:schemeClr val="accent6"/>
              </a:fillRef>
              <a:effectRef idx="2">
                <a:schemeClr val="accent6"/>
              </a:effectRef>
              <a:fontRef idx="minor">
                <a:schemeClr val="tx1"/>
              </a:fontRef>
            </p:style>
          </p:cxnSp>
          <p:sp>
            <p:nvSpPr>
              <p:cNvPr id="48" name="TextBox 47"/>
              <p:cNvSpPr txBox="1"/>
              <p:nvPr/>
            </p:nvSpPr>
            <p:spPr>
              <a:xfrm>
                <a:off x="4267200" y="4495800"/>
                <a:ext cx="609600" cy="400110"/>
              </a:xfrm>
              <a:prstGeom prst="rect">
                <a:avLst/>
              </a:prstGeom>
              <a:noFill/>
            </p:spPr>
            <p:txBody>
              <a:bodyPr wrap="square" rtlCol="0">
                <a:spAutoFit/>
              </a:bodyPr>
              <a:lstStyle/>
              <a:p>
                <a:pPr algn="ctr"/>
                <a:r>
                  <a:rPr lang="en-US" sz="2000" dirty="0" smtClean="0"/>
                  <a:t>P5</a:t>
                </a:r>
                <a:endParaRPr lang="en-US" sz="2000" dirty="0"/>
              </a:p>
            </p:txBody>
          </p:sp>
          <p:sp>
            <p:nvSpPr>
              <p:cNvPr id="49" name="TextBox 48"/>
              <p:cNvSpPr txBox="1"/>
              <p:nvPr/>
            </p:nvSpPr>
            <p:spPr>
              <a:xfrm>
                <a:off x="4648201" y="4941332"/>
                <a:ext cx="609600" cy="400110"/>
              </a:xfrm>
              <a:prstGeom prst="rect">
                <a:avLst/>
              </a:prstGeom>
              <a:noFill/>
            </p:spPr>
            <p:txBody>
              <a:bodyPr wrap="square" rtlCol="0">
                <a:spAutoFit/>
              </a:bodyPr>
              <a:lstStyle/>
              <a:p>
                <a:pPr algn="ctr"/>
                <a:r>
                  <a:rPr lang="en-US" sz="2000" dirty="0" smtClean="0"/>
                  <a:t>20</a:t>
                </a:r>
                <a:endParaRPr lang="en-US" sz="2000" dirty="0"/>
              </a:p>
            </p:txBody>
          </p:sp>
          <p:sp>
            <p:nvSpPr>
              <p:cNvPr id="50" name="TextBox 49"/>
              <p:cNvSpPr txBox="1"/>
              <p:nvPr/>
            </p:nvSpPr>
            <p:spPr>
              <a:xfrm>
                <a:off x="3886200" y="4953000"/>
                <a:ext cx="609600" cy="400110"/>
              </a:xfrm>
              <a:prstGeom prst="rect">
                <a:avLst/>
              </a:prstGeom>
              <a:noFill/>
            </p:spPr>
            <p:txBody>
              <a:bodyPr wrap="square" rtlCol="0">
                <a:spAutoFit/>
              </a:bodyPr>
              <a:lstStyle/>
              <a:p>
                <a:pPr algn="ctr"/>
                <a:r>
                  <a:rPr lang="en-US" sz="2000" dirty="0" smtClean="0"/>
                  <a:t>18</a:t>
                </a:r>
                <a:endParaRPr lang="en-US" sz="2000" dirty="0"/>
              </a:p>
            </p:txBody>
          </p:sp>
          <p:cxnSp>
            <p:nvCxnSpPr>
              <p:cNvPr id="51" name="Straight Connector 50"/>
              <p:cNvCxnSpPr/>
              <p:nvPr/>
            </p:nvCxnSpPr>
            <p:spPr>
              <a:xfrm>
                <a:off x="5638800" y="4419600"/>
                <a:ext cx="0" cy="609600"/>
              </a:xfrm>
              <a:prstGeom prst="line">
                <a:avLst/>
              </a:prstGeom>
            </p:spPr>
            <p:style>
              <a:lnRef idx="3">
                <a:schemeClr val="accent6"/>
              </a:lnRef>
              <a:fillRef idx="0">
                <a:schemeClr val="accent6"/>
              </a:fillRef>
              <a:effectRef idx="2">
                <a:schemeClr val="accent6"/>
              </a:effectRef>
              <a:fontRef idx="minor">
                <a:schemeClr val="tx1"/>
              </a:fontRef>
            </p:style>
          </p:cxnSp>
          <p:sp>
            <p:nvSpPr>
              <p:cNvPr id="52" name="TextBox 51"/>
              <p:cNvSpPr txBox="1"/>
              <p:nvPr/>
            </p:nvSpPr>
            <p:spPr>
              <a:xfrm>
                <a:off x="4953000" y="4507468"/>
                <a:ext cx="609600" cy="461665"/>
              </a:xfrm>
              <a:prstGeom prst="rect">
                <a:avLst/>
              </a:prstGeom>
              <a:noFill/>
            </p:spPr>
            <p:txBody>
              <a:bodyPr wrap="square" rtlCol="0">
                <a:spAutoFit/>
              </a:bodyPr>
              <a:lstStyle/>
              <a:p>
                <a:pPr algn="ctr"/>
                <a:endParaRPr lang="en-US" sz="2400" dirty="0"/>
              </a:p>
            </p:txBody>
          </p:sp>
          <p:sp>
            <p:nvSpPr>
              <p:cNvPr id="53" name="TextBox 52"/>
              <p:cNvSpPr txBox="1"/>
              <p:nvPr/>
            </p:nvSpPr>
            <p:spPr>
              <a:xfrm>
                <a:off x="5334000" y="4953000"/>
                <a:ext cx="609600" cy="400110"/>
              </a:xfrm>
              <a:prstGeom prst="rect">
                <a:avLst/>
              </a:prstGeom>
              <a:noFill/>
            </p:spPr>
            <p:txBody>
              <a:bodyPr wrap="square" rtlCol="0">
                <a:spAutoFit/>
              </a:bodyPr>
              <a:lstStyle/>
              <a:p>
                <a:pPr algn="ctr"/>
                <a:r>
                  <a:rPr lang="en-US" sz="2000" dirty="0" smtClean="0"/>
                  <a:t>27</a:t>
                </a:r>
                <a:endParaRPr lang="en-US" sz="2000" dirty="0"/>
              </a:p>
            </p:txBody>
          </p:sp>
          <p:sp>
            <p:nvSpPr>
              <p:cNvPr id="64" name="TextBox 63"/>
              <p:cNvSpPr txBox="1"/>
              <p:nvPr/>
            </p:nvSpPr>
            <p:spPr>
              <a:xfrm>
                <a:off x="5029200" y="4484132"/>
                <a:ext cx="609600" cy="400110"/>
              </a:xfrm>
              <a:prstGeom prst="rect">
                <a:avLst/>
              </a:prstGeom>
              <a:noFill/>
            </p:spPr>
            <p:txBody>
              <a:bodyPr wrap="square" rtlCol="0">
                <a:spAutoFit/>
              </a:bodyPr>
              <a:lstStyle/>
              <a:p>
                <a:pPr algn="ctr"/>
                <a:r>
                  <a:rPr lang="en-US" sz="2000" dirty="0" smtClean="0"/>
                  <a:t>P2</a:t>
                </a:r>
                <a:endParaRPr lang="en-US" sz="2000" dirty="0"/>
              </a:p>
            </p:txBody>
          </p:sp>
        </p:grpSp>
        <p:cxnSp>
          <p:nvCxnSpPr>
            <p:cNvPr id="36" name="Straight Connector 35"/>
            <p:cNvCxnSpPr/>
            <p:nvPr/>
          </p:nvCxnSpPr>
          <p:spPr>
            <a:xfrm>
              <a:off x="4953000" y="4407932"/>
              <a:ext cx="0" cy="609600"/>
            </a:xfrm>
            <a:prstGeom prst="line">
              <a:avLst/>
            </a:prstGeom>
          </p:spPr>
          <p:style>
            <a:lnRef idx="3">
              <a:schemeClr val="accent6"/>
            </a:lnRef>
            <a:fillRef idx="0">
              <a:schemeClr val="accent6"/>
            </a:fillRef>
            <a:effectRef idx="2">
              <a:schemeClr val="accent6"/>
            </a:effectRef>
            <a:fontRef idx="minor">
              <a:schemeClr val="tx1"/>
            </a:fontRef>
          </p:style>
        </p:cxnSp>
      </p:grpSp>
      <p:graphicFrame>
        <p:nvGraphicFramePr>
          <p:cNvPr id="35" name="Table 34"/>
          <p:cNvGraphicFramePr>
            <a:graphicFrameLocks noGrp="1"/>
          </p:cNvGraphicFramePr>
          <p:nvPr/>
        </p:nvGraphicFramePr>
        <p:xfrm>
          <a:off x="5638800" y="838199"/>
          <a:ext cx="2362200" cy="2668517"/>
        </p:xfrm>
        <a:graphic>
          <a:graphicData uri="http://schemas.openxmlformats.org/drawingml/2006/table">
            <a:tbl>
              <a:tblPr firstRow="1" bandRow="1">
                <a:tableStyleId>{775DCB02-9BB8-47FD-8907-85C794F793BA}</a:tableStyleId>
              </a:tblPr>
              <a:tblGrid>
                <a:gridCol w="787400"/>
                <a:gridCol w="787400"/>
                <a:gridCol w="787400"/>
              </a:tblGrid>
              <a:tr h="599436">
                <a:tc>
                  <a:txBody>
                    <a:bodyPr/>
                    <a:lstStyle/>
                    <a:p>
                      <a:pPr marL="0" algn="ctr" defTabSz="914400" rtl="0" eaLnBrk="1" latinLnBrk="0" hangingPunct="1"/>
                      <a:r>
                        <a:rPr lang="en-US" sz="2000" b="1" kern="1200" dirty="0" smtClean="0">
                          <a:solidFill>
                            <a:schemeClr val="lt1"/>
                          </a:solidFill>
                          <a:latin typeface="+mn-lt"/>
                          <a:ea typeface="+mn-ea"/>
                          <a:cs typeface="+mn-cs"/>
                        </a:rPr>
                        <a:t>CT</a:t>
                      </a:r>
                    </a:p>
                  </a:txBody>
                  <a:tcPr/>
                </a:tc>
                <a:tc>
                  <a:txBody>
                    <a:bodyPr/>
                    <a:lstStyle/>
                    <a:p>
                      <a:pPr marL="0" algn="ctr" defTabSz="914400" rtl="0" eaLnBrk="1" latinLnBrk="0" hangingPunct="1"/>
                      <a:r>
                        <a:rPr lang="en-US" sz="2000" b="1" kern="1200" dirty="0" smtClean="0">
                          <a:solidFill>
                            <a:schemeClr val="lt1"/>
                          </a:solidFill>
                          <a:latin typeface="+mn-lt"/>
                          <a:ea typeface="+mn-ea"/>
                          <a:cs typeface="+mn-cs"/>
                        </a:rPr>
                        <a:t>TAT</a:t>
                      </a:r>
                    </a:p>
                  </a:txBody>
                  <a:tcPr/>
                </a:tc>
                <a:tc>
                  <a:txBody>
                    <a:bodyPr/>
                    <a:lstStyle/>
                    <a:p>
                      <a:pPr marL="0" algn="ctr" defTabSz="914400" rtl="0" eaLnBrk="1" latinLnBrk="0" hangingPunct="1"/>
                      <a:r>
                        <a:rPr lang="en-US" sz="2000" b="1" kern="1200" dirty="0" smtClean="0">
                          <a:solidFill>
                            <a:schemeClr val="lt1"/>
                          </a:solidFill>
                          <a:latin typeface="+mn-lt"/>
                          <a:ea typeface="+mn-ea"/>
                          <a:cs typeface="+mn-cs"/>
                        </a:rPr>
                        <a:t>WT</a:t>
                      </a:r>
                    </a:p>
                  </a:txBody>
                  <a:tcPr/>
                </a:tc>
              </a:tr>
              <a:tr h="484121">
                <a:tc>
                  <a:txBody>
                    <a:bodyPr/>
                    <a:lstStyle/>
                    <a:p>
                      <a:r>
                        <a:rPr lang="en-US" b="1" dirty="0" smtClean="0"/>
                        <a:t>  12</a:t>
                      </a:r>
                      <a:endParaRPr lang="en-US" b="1" dirty="0"/>
                    </a:p>
                  </a:txBody>
                  <a:tcPr/>
                </a:tc>
                <a:tc>
                  <a:txBody>
                    <a:bodyPr/>
                    <a:lstStyle/>
                    <a:p>
                      <a:pPr marL="0" algn="ctr" defTabSz="914400" rtl="0" eaLnBrk="1" latinLnBrk="0" hangingPunct="1"/>
                      <a:r>
                        <a:rPr lang="en-US" sz="2000" b="1" kern="1200" dirty="0" smtClean="0">
                          <a:solidFill>
                            <a:schemeClr val="dk1"/>
                          </a:solidFill>
                          <a:latin typeface="+mn-lt"/>
                          <a:ea typeface="+mn-ea"/>
                          <a:cs typeface="+mn-cs"/>
                        </a:rPr>
                        <a:t>12</a:t>
                      </a:r>
                    </a:p>
                  </a:txBody>
                  <a:tcPr/>
                </a:tc>
                <a:tc>
                  <a:txBody>
                    <a:bodyPr/>
                    <a:lstStyle/>
                    <a:p>
                      <a:pPr marL="0" algn="ctr" defTabSz="914400" rtl="0" eaLnBrk="1" latinLnBrk="0" hangingPunct="1"/>
                      <a:r>
                        <a:rPr lang="en-US" sz="2000" b="1" kern="1200" dirty="0" smtClean="0">
                          <a:solidFill>
                            <a:schemeClr val="dk1"/>
                          </a:solidFill>
                          <a:latin typeface="+mn-lt"/>
                          <a:ea typeface="+mn-ea"/>
                          <a:cs typeface="+mn-cs"/>
                        </a:rPr>
                        <a:t>0</a:t>
                      </a:r>
                    </a:p>
                  </a:txBody>
                  <a:tcPr/>
                </a:tc>
              </a:tr>
              <a:tr h="376811">
                <a:tc>
                  <a:txBody>
                    <a:bodyPr/>
                    <a:lstStyle/>
                    <a:p>
                      <a:r>
                        <a:rPr lang="en-US" b="1" dirty="0" smtClean="0"/>
                        <a:t>27</a:t>
                      </a:r>
                      <a:endParaRPr lang="en-US" b="1" dirty="0"/>
                    </a:p>
                  </a:txBody>
                  <a:tcPr/>
                </a:tc>
                <a:tc>
                  <a:txBody>
                    <a:bodyPr/>
                    <a:lstStyle/>
                    <a:p>
                      <a:pPr marL="0" algn="ctr" defTabSz="914400" rtl="0" eaLnBrk="1" latinLnBrk="0" hangingPunct="1"/>
                      <a:r>
                        <a:rPr lang="en-US" sz="2000" b="1" kern="1200" dirty="0" smtClean="0">
                          <a:solidFill>
                            <a:schemeClr val="dk1"/>
                          </a:solidFill>
                          <a:latin typeface="+mn-lt"/>
                          <a:ea typeface="+mn-ea"/>
                          <a:cs typeface="+mn-cs"/>
                        </a:rPr>
                        <a:t>23</a:t>
                      </a:r>
                    </a:p>
                  </a:txBody>
                  <a:tcPr/>
                </a:tc>
                <a:tc>
                  <a:txBody>
                    <a:bodyPr/>
                    <a:lstStyle/>
                    <a:p>
                      <a:pPr marL="0" algn="ctr" defTabSz="914400" rtl="0" eaLnBrk="1" latinLnBrk="0" hangingPunct="1"/>
                      <a:r>
                        <a:rPr lang="en-US" sz="2000" b="1" kern="1200" dirty="0" smtClean="0">
                          <a:solidFill>
                            <a:schemeClr val="dk1"/>
                          </a:solidFill>
                          <a:latin typeface="+mn-lt"/>
                          <a:ea typeface="+mn-ea"/>
                          <a:cs typeface="+mn-cs"/>
                        </a:rPr>
                        <a:t>16</a:t>
                      </a:r>
                    </a:p>
                  </a:txBody>
                  <a:tcPr/>
                </a:tc>
              </a:tr>
              <a:tr h="376811">
                <a:tc>
                  <a:txBody>
                    <a:bodyPr/>
                    <a:lstStyle/>
                    <a:p>
                      <a:r>
                        <a:rPr lang="en-US" b="1" dirty="0" smtClean="0"/>
                        <a:t>15</a:t>
                      </a:r>
                      <a:endParaRPr lang="en-US" b="1" dirty="0"/>
                    </a:p>
                  </a:txBody>
                  <a:tcPr/>
                </a:tc>
                <a:tc>
                  <a:txBody>
                    <a:bodyPr/>
                    <a:lstStyle/>
                    <a:p>
                      <a:pPr marL="0" algn="ctr" defTabSz="914400" rtl="0" eaLnBrk="1" latinLnBrk="0" hangingPunct="1"/>
                      <a:r>
                        <a:rPr lang="en-US" sz="2000" b="1" kern="1200" dirty="0" smtClean="0">
                          <a:solidFill>
                            <a:schemeClr val="dk1"/>
                          </a:solidFill>
                          <a:latin typeface="+mn-lt"/>
                          <a:ea typeface="+mn-ea"/>
                          <a:cs typeface="+mn-cs"/>
                        </a:rPr>
                        <a:t>8</a:t>
                      </a:r>
                    </a:p>
                  </a:txBody>
                  <a:tcPr/>
                </a:tc>
                <a:tc>
                  <a:txBody>
                    <a:bodyPr/>
                    <a:lstStyle/>
                    <a:p>
                      <a:pPr marL="0" algn="ctr" defTabSz="914400" rtl="0" eaLnBrk="1" latinLnBrk="0" hangingPunct="1"/>
                      <a:r>
                        <a:rPr lang="en-US" sz="2000" b="1" kern="1200" dirty="0" smtClean="0">
                          <a:solidFill>
                            <a:schemeClr val="dk1"/>
                          </a:solidFill>
                          <a:latin typeface="+mn-lt"/>
                          <a:ea typeface="+mn-ea"/>
                          <a:cs typeface="+mn-cs"/>
                        </a:rPr>
                        <a:t>5</a:t>
                      </a:r>
                    </a:p>
                  </a:txBody>
                  <a:tcPr/>
                </a:tc>
              </a:tr>
              <a:tr h="376811">
                <a:tc>
                  <a:txBody>
                    <a:bodyPr/>
                    <a:lstStyle/>
                    <a:p>
                      <a:r>
                        <a:rPr lang="en-US" b="1" dirty="0" smtClean="0"/>
                        <a:t>18</a:t>
                      </a:r>
                      <a:endParaRPr lang="en-US" b="1" dirty="0"/>
                    </a:p>
                  </a:txBody>
                  <a:tcPr/>
                </a:tc>
                <a:tc>
                  <a:txBody>
                    <a:bodyPr/>
                    <a:lstStyle/>
                    <a:p>
                      <a:pPr marL="0" algn="ctr" defTabSz="914400" rtl="0" eaLnBrk="1" latinLnBrk="0" hangingPunct="1"/>
                      <a:r>
                        <a:rPr lang="en-US" sz="2000" b="1" kern="1200" dirty="0" smtClean="0">
                          <a:solidFill>
                            <a:schemeClr val="dk1"/>
                          </a:solidFill>
                          <a:latin typeface="+mn-lt"/>
                          <a:ea typeface="+mn-ea"/>
                          <a:cs typeface="+mn-cs"/>
                        </a:rPr>
                        <a:t>9</a:t>
                      </a:r>
                    </a:p>
                  </a:txBody>
                  <a:tcPr/>
                </a:tc>
                <a:tc>
                  <a:txBody>
                    <a:bodyPr/>
                    <a:lstStyle/>
                    <a:p>
                      <a:pPr marL="0" algn="ctr" defTabSz="914400" rtl="0" eaLnBrk="1" latinLnBrk="0" hangingPunct="1"/>
                      <a:r>
                        <a:rPr lang="en-US" sz="2000" b="1" kern="1200" dirty="0" smtClean="0">
                          <a:solidFill>
                            <a:schemeClr val="dk1"/>
                          </a:solidFill>
                          <a:latin typeface="+mn-lt"/>
                          <a:ea typeface="+mn-ea"/>
                          <a:cs typeface="+mn-cs"/>
                        </a:rPr>
                        <a:t>6</a:t>
                      </a:r>
                    </a:p>
                  </a:txBody>
                  <a:tcPr/>
                </a:tc>
              </a:tr>
              <a:tr h="376811">
                <a:tc>
                  <a:txBody>
                    <a:bodyPr/>
                    <a:lstStyle/>
                    <a:p>
                      <a:r>
                        <a:rPr lang="en-US" b="1" dirty="0" smtClean="0"/>
                        <a:t>20</a:t>
                      </a:r>
                      <a:endParaRPr lang="en-US" b="1" dirty="0"/>
                    </a:p>
                  </a:txBody>
                  <a:tcPr/>
                </a:tc>
                <a:tc>
                  <a:txBody>
                    <a:bodyPr/>
                    <a:lstStyle/>
                    <a:p>
                      <a:pPr marL="0" algn="ctr" defTabSz="914400" rtl="0" eaLnBrk="1" latinLnBrk="0" hangingPunct="1"/>
                      <a:r>
                        <a:rPr lang="en-US" sz="2000" b="1" kern="1200" dirty="0" smtClean="0">
                          <a:solidFill>
                            <a:schemeClr val="tx1"/>
                          </a:solidFill>
                          <a:latin typeface="+mn-lt"/>
                          <a:ea typeface="+mn-ea"/>
                          <a:cs typeface="+mn-cs"/>
                        </a:rPr>
                        <a:t>8</a:t>
                      </a:r>
                    </a:p>
                  </a:txBody>
                  <a:tcPr/>
                </a:tc>
                <a:tc>
                  <a:txBody>
                    <a:bodyPr/>
                    <a:lstStyle/>
                    <a:p>
                      <a:pPr marL="0" algn="ctr" defTabSz="914400" rtl="0" eaLnBrk="1" latinLnBrk="0" hangingPunct="1"/>
                      <a:r>
                        <a:rPr lang="en-US" sz="2000" b="1" kern="1200" dirty="0" smtClean="0">
                          <a:solidFill>
                            <a:schemeClr val="tx1"/>
                          </a:solidFill>
                          <a:latin typeface="+mn-lt"/>
                          <a:ea typeface="+mn-ea"/>
                          <a:cs typeface="+mn-cs"/>
                        </a:rPr>
                        <a:t>6</a:t>
                      </a:r>
                    </a:p>
                  </a:txBody>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600" b="1" dirty="0" smtClean="0">
                <a:solidFill>
                  <a:srgbClr val="C00000"/>
                </a:solidFill>
              </a:rPr>
              <a:t>Preemptive Priority Scheduling-Example 1</a:t>
            </a:r>
            <a:br>
              <a:rPr lang="en-US" sz="3600" b="1" dirty="0" smtClean="0">
                <a:solidFill>
                  <a:srgbClr val="C00000"/>
                </a:solidFill>
              </a:rPr>
            </a:br>
            <a:endParaRPr lang="en-US" sz="3600" dirty="0"/>
          </a:p>
        </p:txBody>
      </p:sp>
      <p:sp>
        <p:nvSpPr>
          <p:cNvPr id="3" name="Content Placeholder 2"/>
          <p:cNvSpPr>
            <a:spLocks noGrp="1"/>
          </p:cNvSpPr>
          <p:nvPr>
            <p:ph idx="1"/>
          </p:nvPr>
        </p:nvSpPr>
        <p:spPr>
          <a:xfrm>
            <a:off x="457200" y="914400"/>
            <a:ext cx="8229600" cy="5715000"/>
          </a:xfrm>
        </p:spPr>
        <p:txBody>
          <a:bodyPr>
            <a:normAutofit fontScale="77500" lnSpcReduction="20000"/>
          </a:bodyPr>
          <a:lstStyle/>
          <a:p>
            <a:endParaRPr lang="en-US" dirty="0" smtClean="0"/>
          </a:p>
          <a:p>
            <a:endParaRPr lang="en-US" dirty="0" smtClean="0"/>
          </a:p>
          <a:p>
            <a:endParaRPr lang="en-US" dirty="0" smtClean="0"/>
          </a:p>
          <a:p>
            <a:endParaRPr lang="en-US" dirty="0" smtClean="0"/>
          </a:p>
          <a:p>
            <a:endParaRPr lang="en-US" sz="3000" dirty="0" smtClean="0"/>
          </a:p>
          <a:p>
            <a:endParaRPr lang="en-US" sz="3000" dirty="0" smtClean="0"/>
          </a:p>
          <a:p>
            <a:endParaRPr lang="en-US" sz="3000" dirty="0" smtClean="0"/>
          </a:p>
          <a:p>
            <a:endParaRPr lang="en-US" sz="3000" dirty="0" smtClean="0"/>
          </a:p>
          <a:p>
            <a:r>
              <a:rPr lang="en-US" sz="3000" dirty="0" smtClean="0"/>
              <a:t>Higher the number , higher the priority</a:t>
            </a:r>
          </a:p>
          <a:p>
            <a:endParaRPr lang="en-US" sz="3000" dirty="0" smtClean="0"/>
          </a:p>
          <a:p>
            <a:endParaRPr lang="en-US" sz="3000" dirty="0" smtClean="0"/>
          </a:p>
          <a:p>
            <a:endParaRPr lang="en-US" sz="3000" dirty="0" smtClean="0"/>
          </a:p>
          <a:p>
            <a:endParaRPr lang="en-US" sz="3000" dirty="0" smtClean="0"/>
          </a:p>
          <a:p>
            <a:r>
              <a:rPr lang="en-US" sz="3000" dirty="0" err="1" smtClean="0"/>
              <a:t>Avg</a:t>
            </a:r>
            <a:r>
              <a:rPr lang="en-US" sz="3000" dirty="0" smtClean="0"/>
              <a:t> TAT= 22/4 = 5.5ms &amp; </a:t>
            </a:r>
          </a:p>
          <a:p>
            <a:r>
              <a:rPr lang="en-US" sz="3000" dirty="0" err="1" smtClean="0"/>
              <a:t>Avg</a:t>
            </a:r>
            <a:r>
              <a:rPr lang="en-US" sz="3000" dirty="0" smtClean="0"/>
              <a:t> WT= 10/4=2.5ms</a:t>
            </a:r>
          </a:p>
          <a:p>
            <a:endParaRPr lang="en-US" dirty="0" smtClean="0"/>
          </a:p>
          <a:p>
            <a:endParaRPr lang="en-US" dirty="0"/>
          </a:p>
        </p:txBody>
      </p:sp>
      <p:grpSp>
        <p:nvGrpSpPr>
          <p:cNvPr id="71" name="Group 70"/>
          <p:cNvGrpSpPr/>
          <p:nvPr/>
        </p:nvGrpSpPr>
        <p:grpSpPr>
          <a:xfrm>
            <a:off x="685800" y="990600"/>
            <a:ext cx="7696200" cy="2671132"/>
            <a:chOff x="457200" y="838200"/>
            <a:chExt cx="9144896" cy="2671132"/>
          </a:xfrm>
        </p:grpSpPr>
        <p:graphicFrame>
          <p:nvGraphicFramePr>
            <p:cNvPr id="4" name="Content Placeholder 3"/>
            <p:cNvGraphicFramePr>
              <a:graphicFrameLocks/>
            </p:cNvGraphicFramePr>
            <p:nvPr/>
          </p:nvGraphicFramePr>
          <p:xfrm>
            <a:off x="457200" y="838200"/>
            <a:ext cx="9144896" cy="2671132"/>
          </p:xfrm>
          <a:graphic>
            <a:graphicData uri="http://schemas.openxmlformats.org/drawingml/2006/table">
              <a:tbl>
                <a:tblPr firstRow="1" bandRow="1">
                  <a:tableStyleId>{00A15C55-8517-42AA-B614-E9B94910E393}</a:tableStyleId>
                </a:tblPr>
                <a:tblGrid>
                  <a:gridCol w="1371600"/>
                  <a:gridCol w="2476500"/>
                  <a:gridCol w="1924050"/>
                  <a:gridCol w="1924050"/>
                </a:tblGrid>
                <a:tr h="457200">
                  <a:tc>
                    <a:txBody>
                      <a:bodyPr/>
                      <a:lstStyle/>
                      <a:p>
                        <a:pPr algn="ctr"/>
                        <a:r>
                          <a:rPr lang="en-US" sz="2400" b="1" i="0" kern="1200" dirty="0" smtClean="0">
                            <a:solidFill>
                              <a:schemeClr val="lt1"/>
                            </a:solidFill>
                            <a:latin typeface="+mn-lt"/>
                            <a:ea typeface="+mn-ea"/>
                            <a:cs typeface="+mn-cs"/>
                          </a:rPr>
                          <a:t>Process ID      </a:t>
                        </a:r>
                        <a:endParaRPr lang="en-US" sz="2400" b="1" dirty="0"/>
                      </a:p>
                    </a:txBody>
                    <a:tcPr/>
                  </a:tc>
                  <a:tc>
                    <a:txBody>
                      <a:bodyPr/>
                      <a:lstStyle/>
                      <a:p>
                        <a:pPr algn="ctr"/>
                        <a:r>
                          <a:rPr lang="en-US" sz="2400" b="1" i="0" kern="1200" dirty="0" smtClean="0">
                            <a:solidFill>
                              <a:schemeClr val="lt1"/>
                            </a:solidFill>
                            <a:latin typeface="+mn-lt"/>
                            <a:ea typeface="+mn-ea"/>
                            <a:cs typeface="+mn-cs"/>
                          </a:rPr>
                          <a:t> Arrival Time    </a:t>
                        </a:r>
                        <a:endParaRPr lang="en-US" sz="2400" b="1" dirty="0"/>
                      </a:p>
                    </a:txBody>
                    <a:tcPr/>
                  </a:tc>
                  <a:tc>
                    <a:txBody>
                      <a:bodyPr/>
                      <a:lstStyle/>
                      <a:p>
                        <a:pPr algn="ctr"/>
                        <a:r>
                          <a:rPr lang="en-US" sz="2400" b="1" dirty="0" smtClean="0"/>
                          <a:t>Priority</a:t>
                        </a:r>
                        <a:endParaRPr lang="en-US" sz="2400" b="1" dirty="0"/>
                      </a:p>
                    </a:txBody>
                    <a:tcPr/>
                  </a:tc>
                  <a:tc>
                    <a:txBody>
                      <a:bodyPr/>
                      <a:lstStyle/>
                      <a:p>
                        <a:pPr algn="ctr"/>
                        <a:r>
                          <a:rPr lang="en-US" sz="2400" b="1" i="0" kern="1200" dirty="0" smtClean="0">
                            <a:solidFill>
                              <a:schemeClr val="lt1"/>
                            </a:solidFill>
                            <a:latin typeface="+mn-lt"/>
                            <a:ea typeface="+mn-ea"/>
                            <a:cs typeface="+mn-cs"/>
                          </a:rPr>
                          <a:t>Burst Time </a:t>
                        </a:r>
                        <a:endParaRPr lang="en-US" sz="2400" b="1" dirty="0"/>
                      </a:p>
                    </a:txBody>
                    <a:tcPr/>
                  </a:tc>
                </a:tr>
                <a:tr h="462043">
                  <a:tc>
                    <a:txBody>
                      <a:bodyPr/>
                      <a:lstStyle/>
                      <a:p>
                        <a:pPr algn="ctr"/>
                        <a:r>
                          <a:rPr lang="en-US" sz="2400" b="1" dirty="0" smtClean="0"/>
                          <a:t>P1</a:t>
                        </a:r>
                        <a:endParaRPr lang="en-US" sz="2400" b="1" dirty="0"/>
                      </a:p>
                    </a:txBody>
                    <a:tcPr/>
                  </a:tc>
                  <a:tc>
                    <a:txBody>
                      <a:bodyPr/>
                      <a:lstStyle/>
                      <a:p>
                        <a:pPr algn="ctr"/>
                        <a:r>
                          <a:rPr lang="en-US" sz="2400" b="1" dirty="0" smtClean="0"/>
                          <a:t>0</a:t>
                        </a:r>
                        <a:endParaRPr lang="en-US" sz="2400" b="1" dirty="0"/>
                      </a:p>
                    </a:txBody>
                    <a:tcPr/>
                  </a:tc>
                  <a:tc>
                    <a:txBody>
                      <a:bodyPr/>
                      <a:lstStyle/>
                      <a:p>
                        <a:pPr algn="ctr"/>
                        <a:r>
                          <a:rPr lang="en-US" sz="2400" b="1" dirty="0" smtClean="0"/>
                          <a:t>10</a:t>
                        </a:r>
                        <a:endParaRPr lang="en-US" sz="2400" b="1" dirty="0"/>
                      </a:p>
                    </a:txBody>
                    <a:tcPr/>
                  </a:tc>
                  <a:tc>
                    <a:txBody>
                      <a:bodyPr/>
                      <a:lstStyle/>
                      <a:p>
                        <a:pPr algn="ctr"/>
                        <a:r>
                          <a:rPr lang="en-US" sz="2400" b="1" dirty="0" smtClean="0"/>
                          <a:t>      5       4   0</a:t>
                        </a:r>
                        <a:endParaRPr lang="en-US" sz="2400" b="1" dirty="0"/>
                      </a:p>
                    </a:txBody>
                    <a:tcPr/>
                  </a:tc>
                </a:tr>
                <a:tr h="462043">
                  <a:tc>
                    <a:txBody>
                      <a:bodyPr/>
                      <a:lstStyle/>
                      <a:p>
                        <a:pPr algn="ctr"/>
                        <a:r>
                          <a:rPr lang="en-US" sz="2400" b="1" dirty="0" smtClean="0"/>
                          <a:t>P2</a:t>
                        </a:r>
                        <a:endParaRPr lang="en-US" sz="2400" b="1" dirty="0"/>
                      </a:p>
                    </a:txBody>
                    <a:tcPr/>
                  </a:tc>
                  <a:tc>
                    <a:txBody>
                      <a:bodyPr/>
                      <a:lstStyle/>
                      <a:p>
                        <a:pPr algn="ctr"/>
                        <a:r>
                          <a:rPr lang="en-US" sz="2400" b="1" dirty="0" smtClean="0"/>
                          <a:t>1</a:t>
                        </a:r>
                        <a:endParaRPr lang="en-US" sz="2400" b="1" dirty="0"/>
                      </a:p>
                    </a:txBody>
                    <a:tcPr/>
                  </a:tc>
                  <a:tc>
                    <a:txBody>
                      <a:bodyPr/>
                      <a:lstStyle/>
                      <a:p>
                        <a:pPr algn="ctr"/>
                        <a:r>
                          <a:rPr lang="en-US" sz="2400" b="1" dirty="0" smtClean="0"/>
                          <a:t>20</a:t>
                        </a:r>
                        <a:endParaRPr lang="en-US" sz="2400" b="1" dirty="0"/>
                      </a:p>
                    </a:txBody>
                    <a:tcPr/>
                  </a:tc>
                  <a:tc>
                    <a:txBody>
                      <a:bodyPr/>
                      <a:lstStyle/>
                      <a:p>
                        <a:pPr algn="ctr"/>
                        <a:r>
                          <a:rPr lang="en-US" sz="2400" b="1" dirty="0" smtClean="0"/>
                          <a:t>     4       3   0</a:t>
                        </a:r>
                        <a:endParaRPr lang="en-US" sz="2400" b="1" dirty="0"/>
                      </a:p>
                    </a:txBody>
                    <a:tcPr/>
                  </a:tc>
                </a:tr>
                <a:tr h="462043">
                  <a:tc>
                    <a:txBody>
                      <a:bodyPr/>
                      <a:lstStyle/>
                      <a:p>
                        <a:pPr algn="ctr"/>
                        <a:r>
                          <a:rPr lang="en-US" sz="2400" b="1" dirty="0" smtClean="0"/>
                          <a:t>P3</a:t>
                        </a:r>
                        <a:endParaRPr lang="en-US" sz="2400" b="1" dirty="0"/>
                      </a:p>
                    </a:txBody>
                    <a:tcPr/>
                  </a:tc>
                  <a:tc>
                    <a:txBody>
                      <a:bodyPr/>
                      <a:lstStyle/>
                      <a:p>
                        <a:pPr algn="ctr"/>
                        <a:r>
                          <a:rPr lang="en-US" sz="2400" b="1" dirty="0" smtClean="0"/>
                          <a:t>2</a:t>
                        </a:r>
                        <a:endParaRPr lang="en-US" sz="2400" b="1" dirty="0"/>
                      </a:p>
                    </a:txBody>
                    <a:tcPr/>
                  </a:tc>
                  <a:tc>
                    <a:txBody>
                      <a:bodyPr/>
                      <a:lstStyle/>
                      <a:p>
                        <a:pPr algn="ctr"/>
                        <a:r>
                          <a:rPr lang="en-US" sz="2400" b="1" dirty="0" smtClean="0"/>
                          <a:t>30</a:t>
                        </a:r>
                        <a:endParaRPr lang="en-US" sz="2400" b="1" dirty="0"/>
                      </a:p>
                    </a:txBody>
                    <a:tcPr/>
                  </a:tc>
                  <a:tc>
                    <a:txBody>
                      <a:bodyPr/>
                      <a:lstStyle/>
                      <a:p>
                        <a:pPr algn="ctr"/>
                        <a:r>
                          <a:rPr lang="en-US" sz="2400" b="1" dirty="0" smtClean="0"/>
                          <a:t>2       0</a:t>
                        </a:r>
                        <a:endParaRPr lang="en-US" sz="2400" b="1" dirty="0"/>
                      </a:p>
                    </a:txBody>
                    <a:tcPr/>
                  </a:tc>
                </a:tr>
                <a:tr h="462043">
                  <a:tc>
                    <a:txBody>
                      <a:bodyPr/>
                      <a:lstStyle/>
                      <a:p>
                        <a:pPr algn="ctr"/>
                        <a:r>
                          <a:rPr lang="en-US" sz="2400" b="1" dirty="0" smtClean="0"/>
                          <a:t>P4</a:t>
                        </a:r>
                        <a:endParaRPr lang="en-US" sz="2400" b="1" dirty="0"/>
                      </a:p>
                    </a:txBody>
                    <a:tcPr/>
                  </a:tc>
                  <a:tc>
                    <a:txBody>
                      <a:bodyPr/>
                      <a:lstStyle/>
                      <a:p>
                        <a:pPr algn="ctr"/>
                        <a:r>
                          <a:rPr lang="en-US" sz="2400" b="1" dirty="0" smtClean="0"/>
                          <a:t>4</a:t>
                        </a:r>
                        <a:endParaRPr lang="en-US" sz="2400" b="1" dirty="0"/>
                      </a:p>
                    </a:txBody>
                    <a:tcPr/>
                  </a:tc>
                  <a:tc>
                    <a:txBody>
                      <a:bodyPr/>
                      <a:lstStyle/>
                      <a:p>
                        <a:pPr algn="ctr"/>
                        <a:r>
                          <a:rPr lang="en-US" sz="2400" b="1" dirty="0" smtClean="0"/>
                          <a:t>40</a:t>
                        </a:r>
                        <a:endParaRPr lang="en-US" sz="2400" b="1" dirty="0"/>
                      </a:p>
                    </a:txBody>
                    <a:tcPr/>
                  </a:tc>
                  <a:tc>
                    <a:txBody>
                      <a:bodyPr/>
                      <a:lstStyle/>
                      <a:p>
                        <a:pPr algn="ctr"/>
                        <a:r>
                          <a:rPr lang="en-US" sz="2400" b="1" dirty="0" smtClean="0"/>
                          <a:t>1       0</a:t>
                        </a:r>
                        <a:endParaRPr lang="en-US" sz="2400" b="1" dirty="0"/>
                      </a:p>
                    </a:txBody>
                    <a:tcPr/>
                  </a:tc>
                </a:tr>
              </a:tbl>
            </a:graphicData>
          </a:graphic>
        </p:graphicFrame>
        <p:cxnSp>
          <p:nvCxnSpPr>
            <p:cNvPr id="60" name="Straight Connector 59"/>
            <p:cNvCxnSpPr/>
            <p:nvPr/>
          </p:nvCxnSpPr>
          <p:spPr>
            <a:xfrm flipH="1">
              <a:off x="7791226" y="2209800"/>
              <a:ext cx="452718" cy="228600"/>
            </a:xfrm>
            <a:prstGeom prst="line">
              <a:avLst/>
            </a:prstGeom>
          </p:spPr>
          <p:style>
            <a:lnRef idx="3">
              <a:schemeClr val="accent6"/>
            </a:lnRef>
            <a:fillRef idx="0">
              <a:schemeClr val="accent6"/>
            </a:fillRef>
            <a:effectRef idx="2">
              <a:schemeClr val="accent6"/>
            </a:effectRef>
            <a:fontRef idx="minor">
              <a:schemeClr val="tx1"/>
            </a:fontRef>
          </p:style>
        </p:cxnSp>
        <p:cxnSp>
          <p:nvCxnSpPr>
            <p:cNvPr id="61" name="Straight Connector 60"/>
            <p:cNvCxnSpPr/>
            <p:nvPr/>
          </p:nvCxnSpPr>
          <p:spPr>
            <a:xfrm flipH="1">
              <a:off x="7881769" y="1752600"/>
              <a:ext cx="452718" cy="228600"/>
            </a:xfrm>
            <a:prstGeom prst="line">
              <a:avLst/>
            </a:prstGeom>
          </p:spPr>
          <p:style>
            <a:lnRef idx="3">
              <a:schemeClr val="accent6"/>
            </a:lnRef>
            <a:fillRef idx="0">
              <a:schemeClr val="accent6"/>
            </a:fillRef>
            <a:effectRef idx="2">
              <a:schemeClr val="accent6"/>
            </a:effectRef>
            <a:fontRef idx="minor">
              <a:schemeClr val="tx1"/>
            </a:fontRef>
          </p:style>
        </p:cxnSp>
        <p:cxnSp>
          <p:nvCxnSpPr>
            <p:cNvPr id="62" name="Straight Connector 61"/>
            <p:cNvCxnSpPr/>
            <p:nvPr/>
          </p:nvCxnSpPr>
          <p:spPr>
            <a:xfrm flipH="1">
              <a:off x="7791226" y="2667000"/>
              <a:ext cx="452718" cy="228600"/>
            </a:xfrm>
            <a:prstGeom prst="line">
              <a:avLst/>
            </a:prstGeom>
          </p:spPr>
          <p:style>
            <a:lnRef idx="3">
              <a:schemeClr val="accent6"/>
            </a:lnRef>
            <a:fillRef idx="0">
              <a:schemeClr val="accent6"/>
            </a:fillRef>
            <a:effectRef idx="2">
              <a:schemeClr val="accent6"/>
            </a:effectRef>
            <a:fontRef idx="minor">
              <a:schemeClr val="tx1"/>
            </a:fontRef>
          </p:style>
        </p:cxnSp>
        <p:cxnSp>
          <p:nvCxnSpPr>
            <p:cNvPr id="63" name="Straight Connector 62"/>
            <p:cNvCxnSpPr/>
            <p:nvPr/>
          </p:nvCxnSpPr>
          <p:spPr>
            <a:xfrm flipH="1">
              <a:off x="7791226" y="3124200"/>
              <a:ext cx="452718" cy="228600"/>
            </a:xfrm>
            <a:prstGeom prst="line">
              <a:avLst/>
            </a:prstGeom>
          </p:spPr>
          <p:style>
            <a:lnRef idx="3">
              <a:schemeClr val="accent6"/>
            </a:lnRef>
            <a:fillRef idx="0">
              <a:schemeClr val="accent6"/>
            </a:fillRef>
            <a:effectRef idx="2">
              <a:schemeClr val="accent6"/>
            </a:effectRef>
            <a:fontRef idx="minor">
              <a:schemeClr val="tx1"/>
            </a:fontRef>
          </p:style>
        </p:cxnSp>
        <p:cxnSp>
          <p:nvCxnSpPr>
            <p:cNvPr id="69" name="Straight Connector 68"/>
            <p:cNvCxnSpPr/>
            <p:nvPr/>
          </p:nvCxnSpPr>
          <p:spPr>
            <a:xfrm flipH="1">
              <a:off x="8515574" y="2209800"/>
              <a:ext cx="452718" cy="228600"/>
            </a:xfrm>
            <a:prstGeom prst="line">
              <a:avLst/>
            </a:prstGeom>
          </p:spPr>
          <p:style>
            <a:lnRef idx="3">
              <a:schemeClr val="accent6"/>
            </a:lnRef>
            <a:fillRef idx="0">
              <a:schemeClr val="accent6"/>
            </a:fillRef>
            <a:effectRef idx="2">
              <a:schemeClr val="accent6"/>
            </a:effectRef>
            <a:fontRef idx="minor">
              <a:schemeClr val="tx1"/>
            </a:fontRef>
          </p:style>
        </p:cxnSp>
        <p:cxnSp>
          <p:nvCxnSpPr>
            <p:cNvPr id="70" name="Straight Connector 69"/>
            <p:cNvCxnSpPr/>
            <p:nvPr/>
          </p:nvCxnSpPr>
          <p:spPr>
            <a:xfrm flipH="1">
              <a:off x="8606117" y="1752600"/>
              <a:ext cx="452718" cy="228600"/>
            </a:xfrm>
            <a:prstGeom prst="line">
              <a:avLst/>
            </a:prstGeom>
          </p:spPr>
          <p:style>
            <a:lnRef idx="3">
              <a:schemeClr val="accent6"/>
            </a:lnRef>
            <a:fillRef idx="0">
              <a:schemeClr val="accent6"/>
            </a:fillRef>
            <a:effectRef idx="2">
              <a:schemeClr val="accent6"/>
            </a:effectRef>
            <a:fontRef idx="minor">
              <a:schemeClr val="tx1"/>
            </a:fontRef>
          </p:style>
        </p:cxnSp>
      </p:grpSp>
      <p:grpSp>
        <p:nvGrpSpPr>
          <p:cNvPr id="74" name="Group 65"/>
          <p:cNvGrpSpPr/>
          <p:nvPr/>
        </p:nvGrpSpPr>
        <p:grpSpPr>
          <a:xfrm>
            <a:off x="228600" y="4419600"/>
            <a:ext cx="4800600" cy="945178"/>
            <a:chOff x="228600" y="4407932"/>
            <a:chExt cx="6477000" cy="945178"/>
          </a:xfrm>
        </p:grpSpPr>
        <p:grpSp>
          <p:nvGrpSpPr>
            <p:cNvPr id="75" name="Group 64"/>
            <p:cNvGrpSpPr/>
            <p:nvPr/>
          </p:nvGrpSpPr>
          <p:grpSpPr>
            <a:xfrm>
              <a:off x="228600" y="4419600"/>
              <a:ext cx="6477000" cy="933510"/>
              <a:chOff x="228600" y="4419600"/>
              <a:chExt cx="6477000" cy="933510"/>
            </a:xfrm>
          </p:grpSpPr>
          <p:sp>
            <p:nvSpPr>
              <p:cNvPr id="77" name="Rectangle 76"/>
              <p:cNvSpPr/>
              <p:nvPr/>
            </p:nvSpPr>
            <p:spPr>
              <a:xfrm>
                <a:off x="228600" y="4648200"/>
                <a:ext cx="1752600" cy="369332"/>
              </a:xfrm>
              <a:prstGeom prst="rect">
                <a:avLst/>
              </a:prstGeom>
            </p:spPr>
            <p:txBody>
              <a:bodyPr wrap="square">
                <a:spAutoFit/>
              </a:bodyPr>
              <a:lstStyle/>
              <a:p>
                <a:r>
                  <a:rPr lang="en-US" b="1" dirty="0" smtClean="0"/>
                  <a:t>Gantt Chart</a:t>
                </a:r>
                <a:endParaRPr lang="en-US" dirty="0"/>
              </a:p>
            </p:txBody>
          </p:sp>
          <p:sp>
            <p:nvSpPr>
              <p:cNvPr id="78" name="TextBox 77"/>
              <p:cNvSpPr txBox="1"/>
              <p:nvPr/>
            </p:nvSpPr>
            <p:spPr>
              <a:xfrm>
                <a:off x="3200400" y="4948535"/>
                <a:ext cx="609600" cy="400110"/>
              </a:xfrm>
              <a:prstGeom prst="rect">
                <a:avLst/>
              </a:prstGeom>
              <a:noFill/>
            </p:spPr>
            <p:txBody>
              <a:bodyPr wrap="square" rtlCol="0">
                <a:spAutoFit/>
              </a:bodyPr>
              <a:lstStyle/>
              <a:p>
                <a:pPr algn="ctr"/>
                <a:r>
                  <a:rPr lang="en-US" sz="2000" dirty="0" smtClean="0"/>
                  <a:t>2</a:t>
                </a:r>
                <a:endParaRPr lang="en-US" sz="2000" dirty="0"/>
              </a:p>
            </p:txBody>
          </p:sp>
          <p:sp>
            <p:nvSpPr>
              <p:cNvPr id="79" name="Rectangle 78"/>
              <p:cNvSpPr/>
              <p:nvPr/>
            </p:nvSpPr>
            <p:spPr>
              <a:xfrm>
                <a:off x="1905000" y="4419600"/>
                <a:ext cx="4495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cxnSp>
            <p:nvCxnSpPr>
              <p:cNvPr id="80" name="Straight Connector 79"/>
              <p:cNvCxnSpPr/>
              <p:nvPr/>
            </p:nvCxnSpPr>
            <p:spPr>
              <a:xfrm>
                <a:off x="2743200" y="4419600"/>
                <a:ext cx="0" cy="609600"/>
              </a:xfrm>
              <a:prstGeom prst="line">
                <a:avLst/>
              </a:prstGeom>
            </p:spPr>
            <p:style>
              <a:lnRef idx="3">
                <a:schemeClr val="accent6"/>
              </a:lnRef>
              <a:fillRef idx="0">
                <a:schemeClr val="accent6"/>
              </a:fillRef>
              <a:effectRef idx="2">
                <a:schemeClr val="accent6"/>
              </a:effectRef>
              <a:fontRef idx="minor">
                <a:schemeClr val="tx1"/>
              </a:fontRef>
            </p:style>
          </p:cxnSp>
          <p:sp>
            <p:nvSpPr>
              <p:cNvPr id="81" name="TextBox 80"/>
              <p:cNvSpPr txBox="1"/>
              <p:nvPr/>
            </p:nvSpPr>
            <p:spPr>
              <a:xfrm>
                <a:off x="2057401" y="4507468"/>
                <a:ext cx="609600" cy="400110"/>
              </a:xfrm>
              <a:prstGeom prst="rect">
                <a:avLst/>
              </a:prstGeom>
              <a:noFill/>
            </p:spPr>
            <p:txBody>
              <a:bodyPr wrap="square" rtlCol="0">
                <a:spAutoFit/>
              </a:bodyPr>
              <a:lstStyle/>
              <a:p>
                <a:pPr algn="ctr"/>
                <a:r>
                  <a:rPr lang="en-US" sz="2000" dirty="0" smtClean="0"/>
                  <a:t>P1</a:t>
                </a:r>
                <a:endParaRPr lang="en-US" sz="2000" dirty="0"/>
              </a:p>
            </p:txBody>
          </p:sp>
          <p:sp>
            <p:nvSpPr>
              <p:cNvPr id="82" name="TextBox 81"/>
              <p:cNvSpPr txBox="1"/>
              <p:nvPr/>
            </p:nvSpPr>
            <p:spPr>
              <a:xfrm>
                <a:off x="1676400" y="4948535"/>
                <a:ext cx="609600" cy="400110"/>
              </a:xfrm>
              <a:prstGeom prst="rect">
                <a:avLst/>
              </a:prstGeom>
              <a:noFill/>
            </p:spPr>
            <p:txBody>
              <a:bodyPr wrap="square" rtlCol="0">
                <a:spAutoFit/>
              </a:bodyPr>
              <a:lstStyle/>
              <a:p>
                <a:pPr algn="ctr"/>
                <a:r>
                  <a:rPr lang="en-US" sz="2000" dirty="0" smtClean="0"/>
                  <a:t>0</a:t>
                </a:r>
                <a:endParaRPr lang="en-US" sz="2000" dirty="0"/>
              </a:p>
            </p:txBody>
          </p:sp>
          <p:cxnSp>
            <p:nvCxnSpPr>
              <p:cNvPr id="83" name="Straight Connector 82"/>
              <p:cNvCxnSpPr/>
              <p:nvPr/>
            </p:nvCxnSpPr>
            <p:spPr>
              <a:xfrm>
                <a:off x="3505200" y="4424065"/>
                <a:ext cx="0" cy="609600"/>
              </a:xfrm>
              <a:prstGeom prst="line">
                <a:avLst/>
              </a:prstGeom>
            </p:spPr>
            <p:style>
              <a:lnRef idx="3">
                <a:schemeClr val="accent6"/>
              </a:lnRef>
              <a:fillRef idx="0">
                <a:schemeClr val="accent6"/>
              </a:fillRef>
              <a:effectRef idx="2">
                <a:schemeClr val="accent6"/>
              </a:effectRef>
              <a:fontRef idx="minor">
                <a:schemeClr val="tx1"/>
              </a:fontRef>
            </p:style>
          </p:cxnSp>
          <p:sp>
            <p:nvSpPr>
              <p:cNvPr id="84" name="TextBox 83"/>
              <p:cNvSpPr txBox="1"/>
              <p:nvPr/>
            </p:nvSpPr>
            <p:spPr>
              <a:xfrm>
                <a:off x="2819400" y="4511933"/>
                <a:ext cx="609600" cy="400110"/>
              </a:xfrm>
              <a:prstGeom prst="rect">
                <a:avLst/>
              </a:prstGeom>
              <a:noFill/>
            </p:spPr>
            <p:txBody>
              <a:bodyPr wrap="square" rtlCol="0">
                <a:spAutoFit/>
              </a:bodyPr>
              <a:lstStyle/>
              <a:p>
                <a:pPr algn="ctr"/>
                <a:r>
                  <a:rPr lang="en-US" sz="2000" dirty="0" smtClean="0"/>
                  <a:t>P2</a:t>
                </a:r>
                <a:endParaRPr lang="en-US" sz="2000" dirty="0"/>
              </a:p>
            </p:txBody>
          </p:sp>
          <p:sp>
            <p:nvSpPr>
              <p:cNvPr id="85" name="TextBox 84"/>
              <p:cNvSpPr txBox="1"/>
              <p:nvPr/>
            </p:nvSpPr>
            <p:spPr>
              <a:xfrm>
                <a:off x="2438400" y="4953000"/>
                <a:ext cx="609600" cy="400110"/>
              </a:xfrm>
              <a:prstGeom prst="rect">
                <a:avLst/>
              </a:prstGeom>
              <a:noFill/>
            </p:spPr>
            <p:txBody>
              <a:bodyPr wrap="square" rtlCol="0">
                <a:spAutoFit/>
              </a:bodyPr>
              <a:lstStyle/>
              <a:p>
                <a:pPr algn="ctr"/>
                <a:r>
                  <a:rPr lang="en-US" sz="2000" dirty="0" smtClean="0"/>
                  <a:t>1</a:t>
                </a:r>
                <a:endParaRPr lang="en-US" sz="2000" dirty="0"/>
              </a:p>
            </p:txBody>
          </p:sp>
          <p:sp>
            <p:nvSpPr>
              <p:cNvPr id="86" name="TextBox 31"/>
              <p:cNvSpPr txBox="1"/>
              <p:nvPr/>
            </p:nvSpPr>
            <p:spPr>
              <a:xfrm>
                <a:off x="3581399" y="4495800"/>
                <a:ext cx="609600" cy="400110"/>
              </a:xfrm>
              <a:prstGeom prst="rect">
                <a:avLst/>
              </a:prstGeom>
              <a:noFill/>
            </p:spPr>
            <p:txBody>
              <a:bodyPr wrap="square" rtlCol="0">
                <a:spAutoFit/>
              </a:bodyPr>
              <a:lstStyle/>
              <a:p>
                <a:pPr algn="ctr"/>
                <a:r>
                  <a:rPr lang="en-US" sz="2000" dirty="0" smtClean="0"/>
                  <a:t>P3</a:t>
                </a:r>
                <a:endParaRPr lang="en-US" sz="2000" dirty="0"/>
              </a:p>
            </p:txBody>
          </p:sp>
          <p:cxnSp>
            <p:nvCxnSpPr>
              <p:cNvPr id="87" name="Straight Connector 86"/>
              <p:cNvCxnSpPr/>
              <p:nvPr/>
            </p:nvCxnSpPr>
            <p:spPr>
              <a:xfrm>
                <a:off x="4191000" y="4419600"/>
                <a:ext cx="0" cy="609600"/>
              </a:xfrm>
              <a:prstGeom prst="line">
                <a:avLst/>
              </a:prstGeom>
            </p:spPr>
            <p:style>
              <a:lnRef idx="3">
                <a:schemeClr val="accent6"/>
              </a:lnRef>
              <a:fillRef idx="0">
                <a:schemeClr val="accent6"/>
              </a:fillRef>
              <a:effectRef idx="2">
                <a:schemeClr val="accent6"/>
              </a:effectRef>
              <a:fontRef idx="minor">
                <a:schemeClr val="tx1"/>
              </a:fontRef>
            </p:style>
          </p:cxnSp>
          <p:sp>
            <p:nvSpPr>
              <p:cNvPr id="88" name="TextBox 87"/>
              <p:cNvSpPr txBox="1"/>
              <p:nvPr/>
            </p:nvSpPr>
            <p:spPr>
              <a:xfrm>
                <a:off x="4267200" y="4495800"/>
                <a:ext cx="609600" cy="400110"/>
              </a:xfrm>
              <a:prstGeom prst="rect">
                <a:avLst/>
              </a:prstGeom>
              <a:noFill/>
            </p:spPr>
            <p:txBody>
              <a:bodyPr wrap="square" rtlCol="0">
                <a:spAutoFit/>
              </a:bodyPr>
              <a:lstStyle/>
              <a:p>
                <a:pPr algn="ctr"/>
                <a:r>
                  <a:rPr lang="en-US" sz="2000" dirty="0" smtClean="0"/>
                  <a:t>P4</a:t>
                </a:r>
                <a:endParaRPr lang="en-US" sz="2000" dirty="0"/>
              </a:p>
            </p:txBody>
          </p:sp>
          <p:sp>
            <p:nvSpPr>
              <p:cNvPr id="89" name="TextBox 88"/>
              <p:cNvSpPr txBox="1"/>
              <p:nvPr/>
            </p:nvSpPr>
            <p:spPr>
              <a:xfrm>
                <a:off x="4648201" y="4941332"/>
                <a:ext cx="609600" cy="400110"/>
              </a:xfrm>
              <a:prstGeom prst="rect">
                <a:avLst/>
              </a:prstGeom>
              <a:noFill/>
            </p:spPr>
            <p:txBody>
              <a:bodyPr wrap="square" rtlCol="0">
                <a:spAutoFit/>
              </a:bodyPr>
              <a:lstStyle/>
              <a:p>
                <a:pPr algn="ctr"/>
                <a:r>
                  <a:rPr lang="en-US" sz="2000" dirty="0" smtClean="0"/>
                  <a:t>5</a:t>
                </a:r>
                <a:endParaRPr lang="en-US" sz="2000" dirty="0"/>
              </a:p>
            </p:txBody>
          </p:sp>
          <p:sp>
            <p:nvSpPr>
              <p:cNvPr id="90" name="TextBox 89"/>
              <p:cNvSpPr txBox="1"/>
              <p:nvPr/>
            </p:nvSpPr>
            <p:spPr>
              <a:xfrm>
                <a:off x="3886200" y="4953000"/>
                <a:ext cx="609600" cy="400110"/>
              </a:xfrm>
              <a:prstGeom prst="rect">
                <a:avLst/>
              </a:prstGeom>
              <a:noFill/>
            </p:spPr>
            <p:txBody>
              <a:bodyPr wrap="square" rtlCol="0">
                <a:spAutoFit/>
              </a:bodyPr>
              <a:lstStyle/>
              <a:p>
                <a:pPr algn="ctr"/>
                <a:r>
                  <a:rPr lang="en-US" sz="2000" dirty="0" smtClean="0"/>
                  <a:t>4</a:t>
                </a:r>
                <a:endParaRPr lang="en-US" sz="2000" dirty="0"/>
              </a:p>
            </p:txBody>
          </p:sp>
          <p:cxnSp>
            <p:nvCxnSpPr>
              <p:cNvPr id="91" name="Straight Connector 90"/>
              <p:cNvCxnSpPr/>
              <p:nvPr/>
            </p:nvCxnSpPr>
            <p:spPr>
              <a:xfrm>
                <a:off x="5638800" y="4419600"/>
                <a:ext cx="0" cy="609600"/>
              </a:xfrm>
              <a:prstGeom prst="line">
                <a:avLst/>
              </a:prstGeom>
            </p:spPr>
            <p:style>
              <a:lnRef idx="3">
                <a:schemeClr val="accent6"/>
              </a:lnRef>
              <a:fillRef idx="0">
                <a:schemeClr val="accent6"/>
              </a:fillRef>
              <a:effectRef idx="2">
                <a:schemeClr val="accent6"/>
              </a:effectRef>
              <a:fontRef idx="minor">
                <a:schemeClr val="tx1"/>
              </a:fontRef>
            </p:style>
          </p:cxnSp>
          <p:sp>
            <p:nvSpPr>
              <p:cNvPr id="92" name="TextBox 91"/>
              <p:cNvSpPr txBox="1"/>
              <p:nvPr/>
            </p:nvSpPr>
            <p:spPr>
              <a:xfrm>
                <a:off x="4953000" y="4507468"/>
                <a:ext cx="609600" cy="461665"/>
              </a:xfrm>
              <a:prstGeom prst="rect">
                <a:avLst/>
              </a:prstGeom>
              <a:noFill/>
            </p:spPr>
            <p:txBody>
              <a:bodyPr wrap="square" rtlCol="0">
                <a:spAutoFit/>
              </a:bodyPr>
              <a:lstStyle/>
              <a:p>
                <a:pPr algn="ctr"/>
                <a:endParaRPr lang="en-US" sz="2400" dirty="0"/>
              </a:p>
            </p:txBody>
          </p:sp>
          <p:sp>
            <p:nvSpPr>
              <p:cNvPr id="93" name="TextBox 92"/>
              <p:cNvSpPr txBox="1"/>
              <p:nvPr/>
            </p:nvSpPr>
            <p:spPr>
              <a:xfrm>
                <a:off x="5334000" y="4953000"/>
                <a:ext cx="609600" cy="400110"/>
              </a:xfrm>
              <a:prstGeom prst="rect">
                <a:avLst/>
              </a:prstGeom>
              <a:noFill/>
            </p:spPr>
            <p:txBody>
              <a:bodyPr wrap="square" rtlCol="0">
                <a:spAutoFit/>
              </a:bodyPr>
              <a:lstStyle/>
              <a:p>
                <a:pPr algn="ctr"/>
                <a:r>
                  <a:rPr lang="en-US" sz="2000" dirty="0" smtClean="0"/>
                  <a:t>8</a:t>
                </a:r>
                <a:endParaRPr lang="en-US" sz="2000" dirty="0"/>
              </a:p>
            </p:txBody>
          </p:sp>
          <p:cxnSp>
            <p:nvCxnSpPr>
              <p:cNvPr id="94" name="Straight Connector 93"/>
              <p:cNvCxnSpPr/>
              <p:nvPr/>
            </p:nvCxnSpPr>
            <p:spPr>
              <a:xfrm>
                <a:off x="6400800" y="4419600"/>
                <a:ext cx="0" cy="609600"/>
              </a:xfrm>
              <a:prstGeom prst="line">
                <a:avLst/>
              </a:prstGeom>
            </p:spPr>
            <p:style>
              <a:lnRef idx="3">
                <a:schemeClr val="accent6"/>
              </a:lnRef>
              <a:fillRef idx="0">
                <a:schemeClr val="accent6"/>
              </a:fillRef>
              <a:effectRef idx="2">
                <a:schemeClr val="accent6"/>
              </a:effectRef>
              <a:fontRef idx="minor">
                <a:schemeClr val="tx1"/>
              </a:fontRef>
            </p:style>
          </p:cxnSp>
          <p:sp>
            <p:nvSpPr>
              <p:cNvPr id="95" name="TextBox 94"/>
              <p:cNvSpPr txBox="1"/>
              <p:nvPr/>
            </p:nvSpPr>
            <p:spPr>
              <a:xfrm>
                <a:off x="5715001" y="4507468"/>
                <a:ext cx="609600" cy="400110"/>
              </a:xfrm>
              <a:prstGeom prst="rect">
                <a:avLst/>
              </a:prstGeom>
              <a:noFill/>
            </p:spPr>
            <p:txBody>
              <a:bodyPr wrap="square" rtlCol="0">
                <a:spAutoFit/>
              </a:bodyPr>
              <a:lstStyle/>
              <a:p>
                <a:pPr algn="ctr"/>
                <a:r>
                  <a:rPr lang="en-US" sz="2000" dirty="0" smtClean="0"/>
                  <a:t>P1</a:t>
                </a:r>
                <a:endParaRPr lang="en-US" sz="2000" dirty="0"/>
              </a:p>
            </p:txBody>
          </p:sp>
          <p:sp>
            <p:nvSpPr>
              <p:cNvPr id="96" name="TextBox 95"/>
              <p:cNvSpPr txBox="1"/>
              <p:nvPr/>
            </p:nvSpPr>
            <p:spPr>
              <a:xfrm>
                <a:off x="6096000" y="4953000"/>
                <a:ext cx="609600" cy="400110"/>
              </a:xfrm>
              <a:prstGeom prst="rect">
                <a:avLst/>
              </a:prstGeom>
              <a:noFill/>
            </p:spPr>
            <p:txBody>
              <a:bodyPr wrap="square" rtlCol="0">
                <a:spAutoFit/>
              </a:bodyPr>
              <a:lstStyle/>
              <a:p>
                <a:pPr algn="ctr"/>
                <a:r>
                  <a:rPr lang="en-US" sz="2000" dirty="0" smtClean="0"/>
                  <a:t>12</a:t>
                </a:r>
                <a:endParaRPr lang="en-US" sz="2000" dirty="0"/>
              </a:p>
            </p:txBody>
          </p:sp>
          <p:sp>
            <p:nvSpPr>
              <p:cNvPr id="97" name="TextBox 96"/>
              <p:cNvSpPr txBox="1"/>
              <p:nvPr/>
            </p:nvSpPr>
            <p:spPr>
              <a:xfrm>
                <a:off x="5029200" y="4484132"/>
                <a:ext cx="609600" cy="400110"/>
              </a:xfrm>
              <a:prstGeom prst="rect">
                <a:avLst/>
              </a:prstGeom>
              <a:noFill/>
            </p:spPr>
            <p:txBody>
              <a:bodyPr wrap="square" rtlCol="0">
                <a:spAutoFit/>
              </a:bodyPr>
              <a:lstStyle/>
              <a:p>
                <a:pPr algn="ctr"/>
                <a:r>
                  <a:rPr lang="en-US" sz="2000" dirty="0" smtClean="0"/>
                  <a:t>P2</a:t>
                </a:r>
                <a:endParaRPr lang="en-US" sz="2000" dirty="0"/>
              </a:p>
            </p:txBody>
          </p:sp>
        </p:grpSp>
        <p:cxnSp>
          <p:nvCxnSpPr>
            <p:cNvPr id="76" name="Straight Connector 75"/>
            <p:cNvCxnSpPr/>
            <p:nvPr/>
          </p:nvCxnSpPr>
          <p:spPr>
            <a:xfrm>
              <a:off x="4953000" y="4407932"/>
              <a:ext cx="0" cy="609600"/>
            </a:xfrm>
            <a:prstGeom prst="line">
              <a:avLst/>
            </a:prstGeom>
          </p:spPr>
          <p:style>
            <a:lnRef idx="3">
              <a:schemeClr val="accent6"/>
            </a:lnRef>
            <a:fillRef idx="0">
              <a:schemeClr val="accent6"/>
            </a:fillRef>
            <a:effectRef idx="2">
              <a:schemeClr val="accent6"/>
            </a:effectRef>
            <a:fontRef idx="minor">
              <a:schemeClr val="tx1"/>
            </a:fontRef>
          </p:style>
        </p:cxnSp>
      </p:grpSp>
      <p:graphicFrame>
        <p:nvGraphicFramePr>
          <p:cNvPr id="98" name="Table 97"/>
          <p:cNvGraphicFramePr>
            <a:graphicFrameLocks noGrp="1"/>
          </p:cNvGraphicFramePr>
          <p:nvPr/>
        </p:nvGraphicFramePr>
        <p:xfrm>
          <a:off x="5943600" y="4038600"/>
          <a:ext cx="2514600" cy="1981200"/>
        </p:xfrm>
        <a:graphic>
          <a:graphicData uri="http://schemas.openxmlformats.org/drawingml/2006/table">
            <a:tbl>
              <a:tblPr firstRow="1" bandRow="1">
                <a:tableStyleId>{775DCB02-9BB8-47FD-8907-85C794F793BA}</a:tableStyleId>
              </a:tblPr>
              <a:tblGrid>
                <a:gridCol w="838200"/>
                <a:gridCol w="838200"/>
                <a:gridCol w="838200"/>
              </a:tblGrid>
              <a:tr h="370840">
                <a:tc>
                  <a:txBody>
                    <a:bodyPr/>
                    <a:lstStyle/>
                    <a:p>
                      <a:pPr marL="0" algn="ctr" defTabSz="914400" rtl="0" eaLnBrk="1" latinLnBrk="0" hangingPunct="1"/>
                      <a:r>
                        <a:rPr lang="en-US" sz="2000" b="1" kern="1200" dirty="0" smtClean="0">
                          <a:solidFill>
                            <a:schemeClr val="lt1"/>
                          </a:solidFill>
                          <a:latin typeface="+mn-lt"/>
                          <a:ea typeface="+mn-ea"/>
                          <a:cs typeface="+mn-cs"/>
                        </a:rPr>
                        <a:t>CT</a:t>
                      </a:r>
                    </a:p>
                  </a:txBody>
                  <a:tcPr/>
                </a:tc>
                <a:tc>
                  <a:txBody>
                    <a:bodyPr/>
                    <a:lstStyle/>
                    <a:p>
                      <a:pPr marL="0" algn="ctr" defTabSz="914400" rtl="0" eaLnBrk="1" latinLnBrk="0" hangingPunct="1"/>
                      <a:r>
                        <a:rPr lang="en-US" sz="2000" b="1" kern="1200" dirty="0" smtClean="0">
                          <a:solidFill>
                            <a:schemeClr val="lt1"/>
                          </a:solidFill>
                          <a:latin typeface="+mn-lt"/>
                          <a:ea typeface="+mn-ea"/>
                          <a:cs typeface="+mn-cs"/>
                        </a:rPr>
                        <a:t>TAT</a:t>
                      </a:r>
                    </a:p>
                  </a:txBody>
                  <a:tcPr/>
                </a:tc>
                <a:tc>
                  <a:txBody>
                    <a:bodyPr/>
                    <a:lstStyle/>
                    <a:p>
                      <a:pPr marL="0" algn="ctr" defTabSz="914400" rtl="0" eaLnBrk="1" latinLnBrk="0" hangingPunct="1"/>
                      <a:r>
                        <a:rPr lang="en-US" sz="2000" b="1" kern="1200" dirty="0" smtClean="0">
                          <a:solidFill>
                            <a:schemeClr val="lt1"/>
                          </a:solidFill>
                          <a:latin typeface="+mn-lt"/>
                          <a:ea typeface="+mn-ea"/>
                          <a:cs typeface="+mn-cs"/>
                        </a:rPr>
                        <a:t>WT</a:t>
                      </a:r>
                    </a:p>
                  </a:txBody>
                  <a:tcPr/>
                </a:tc>
              </a:tr>
              <a:tr h="370840">
                <a:tc>
                  <a:txBody>
                    <a:bodyPr/>
                    <a:lstStyle/>
                    <a:p>
                      <a:pPr marL="0" algn="ctr" defTabSz="914400" rtl="0" eaLnBrk="1" latinLnBrk="0" hangingPunct="1"/>
                      <a:r>
                        <a:rPr lang="en-US" sz="2000" b="1" kern="1200" dirty="0" smtClean="0">
                          <a:solidFill>
                            <a:schemeClr val="tx1"/>
                          </a:solidFill>
                          <a:latin typeface="+mn-lt"/>
                          <a:ea typeface="+mn-ea"/>
                          <a:cs typeface="+mn-cs"/>
                        </a:rPr>
                        <a:t>12</a:t>
                      </a:r>
                    </a:p>
                  </a:txBody>
                  <a:tcPr/>
                </a:tc>
                <a:tc>
                  <a:txBody>
                    <a:bodyPr/>
                    <a:lstStyle/>
                    <a:p>
                      <a:pPr marL="0" algn="ctr" defTabSz="914400" rtl="0" eaLnBrk="1" latinLnBrk="0" hangingPunct="1"/>
                      <a:r>
                        <a:rPr lang="en-US" sz="2000" b="1" kern="1200" dirty="0" smtClean="0">
                          <a:solidFill>
                            <a:schemeClr val="tx1"/>
                          </a:solidFill>
                          <a:latin typeface="+mn-lt"/>
                          <a:ea typeface="+mn-ea"/>
                          <a:cs typeface="+mn-cs"/>
                        </a:rPr>
                        <a:t>12</a:t>
                      </a:r>
                    </a:p>
                  </a:txBody>
                  <a:tcPr/>
                </a:tc>
                <a:tc>
                  <a:txBody>
                    <a:bodyPr/>
                    <a:lstStyle/>
                    <a:p>
                      <a:pPr marL="0" algn="ctr" defTabSz="914400" rtl="0" eaLnBrk="1" latinLnBrk="0" hangingPunct="1"/>
                      <a:r>
                        <a:rPr lang="en-US" sz="2000" b="1" kern="1200" dirty="0" smtClean="0">
                          <a:solidFill>
                            <a:schemeClr val="tx1"/>
                          </a:solidFill>
                          <a:latin typeface="+mn-lt"/>
                          <a:ea typeface="+mn-ea"/>
                          <a:cs typeface="+mn-cs"/>
                        </a:rPr>
                        <a:t>7</a:t>
                      </a:r>
                    </a:p>
                  </a:txBody>
                  <a:tcPr/>
                </a:tc>
              </a:tr>
              <a:tr h="370840">
                <a:tc>
                  <a:txBody>
                    <a:bodyPr/>
                    <a:lstStyle/>
                    <a:p>
                      <a:pPr marL="0" algn="ctr" defTabSz="914400" rtl="0" eaLnBrk="1" latinLnBrk="0" hangingPunct="1"/>
                      <a:r>
                        <a:rPr lang="en-US" sz="2000" b="1" kern="1200" dirty="0" smtClean="0">
                          <a:solidFill>
                            <a:schemeClr val="tx1"/>
                          </a:solidFill>
                          <a:latin typeface="+mn-lt"/>
                          <a:ea typeface="+mn-ea"/>
                          <a:cs typeface="+mn-cs"/>
                        </a:rPr>
                        <a:t>8</a:t>
                      </a:r>
                    </a:p>
                  </a:txBody>
                  <a:tcPr/>
                </a:tc>
                <a:tc>
                  <a:txBody>
                    <a:bodyPr/>
                    <a:lstStyle/>
                    <a:p>
                      <a:pPr marL="0" algn="ctr" defTabSz="914400" rtl="0" eaLnBrk="1" latinLnBrk="0" hangingPunct="1"/>
                      <a:r>
                        <a:rPr lang="en-US" sz="2000" b="1" kern="1200" dirty="0" smtClean="0">
                          <a:solidFill>
                            <a:schemeClr val="tx1"/>
                          </a:solidFill>
                          <a:latin typeface="+mn-lt"/>
                          <a:ea typeface="+mn-ea"/>
                          <a:cs typeface="+mn-cs"/>
                        </a:rPr>
                        <a:t>7</a:t>
                      </a:r>
                    </a:p>
                  </a:txBody>
                  <a:tcPr/>
                </a:tc>
                <a:tc>
                  <a:txBody>
                    <a:bodyPr/>
                    <a:lstStyle/>
                    <a:p>
                      <a:pPr marL="0" algn="ctr" defTabSz="914400" rtl="0" eaLnBrk="1" latinLnBrk="0" hangingPunct="1"/>
                      <a:r>
                        <a:rPr lang="en-US" sz="2000" b="1" kern="1200" dirty="0" smtClean="0">
                          <a:solidFill>
                            <a:schemeClr val="tx1"/>
                          </a:solidFill>
                          <a:latin typeface="+mn-lt"/>
                          <a:ea typeface="+mn-ea"/>
                          <a:cs typeface="+mn-cs"/>
                        </a:rPr>
                        <a:t>3</a:t>
                      </a:r>
                    </a:p>
                  </a:txBody>
                  <a:tcPr/>
                </a:tc>
              </a:tr>
              <a:tr h="370840">
                <a:tc>
                  <a:txBody>
                    <a:bodyPr/>
                    <a:lstStyle/>
                    <a:p>
                      <a:pPr marL="0" algn="ctr" defTabSz="914400" rtl="0" eaLnBrk="1" latinLnBrk="0" hangingPunct="1"/>
                      <a:r>
                        <a:rPr lang="en-US" sz="2000" b="1" kern="1200" dirty="0" smtClean="0">
                          <a:solidFill>
                            <a:schemeClr val="tx1"/>
                          </a:solidFill>
                          <a:latin typeface="+mn-lt"/>
                          <a:ea typeface="+mn-ea"/>
                          <a:cs typeface="+mn-cs"/>
                        </a:rPr>
                        <a:t>4</a:t>
                      </a:r>
                    </a:p>
                  </a:txBody>
                  <a:tcPr/>
                </a:tc>
                <a:tc>
                  <a:txBody>
                    <a:bodyPr/>
                    <a:lstStyle/>
                    <a:p>
                      <a:pPr marL="0" algn="ctr" defTabSz="914400" rtl="0" eaLnBrk="1" latinLnBrk="0" hangingPunct="1"/>
                      <a:r>
                        <a:rPr lang="en-US" sz="2000" b="1" kern="1200" dirty="0" smtClean="0">
                          <a:solidFill>
                            <a:schemeClr val="tx1"/>
                          </a:solidFill>
                          <a:latin typeface="+mn-lt"/>
                          <a:ea typeface="+mn-ea"/>
                          <a:cs typeface="+mn-cs"/>
                        </a:rPr>
                        <a:t>2</a:t>
                      </a:r>
                    </a:p>
                  </a:txBody>
                  <a:tcPr/>
                </a:tc>
                <a:tc>
                  <a:txBody>
                    <a:bodyPr/>
                    <a:lstStyle/>
                    <a:p>
                      <a:pPr marL="0" algn="ctr" defTabSz="914400" rtl="0" eaLnBrk="1" latinLnBrk="0" hangingPunct="1"/>
                      <a:r>
                        <a:rPr lang="en-US" sz="2000" b="1" kern="1200" dirty="0" smtClean="0">
                          <a:solidFill>
                            <a:schemeClr val="tx1"/>
                          </a:solidFill>
                          <a:latin typeface="+mn-lt"/>
                          <a:ea typeface="+mn-ea"/>
                          <a:cs typeface="+mn-cs"/>
                        </a:rPr>
                        <a:t>0</a:t>
                      </a:r>
                    </a:p>
                  </a:txBody>
                  <a:tcPr/>
                </a:tc>
              </a:tr>
              <a:tr h="370840">
                <a:tc>
                  <a:txBody>
                    <a:bodyPr/>
                    <a:lstStyle/>
                    <a:p>
                      <a:pPr marL="0" algn="ctr" defTabSz="914400" rtl="0" eaLnBrk="1" latinLnBrk="0" hangingPunct="1"/>
                      <a:r>
                        <a:rPr lang="en-US" sz="2000" b="1" kern="1200" dirty="0" smtClean="0">
                          <a:solidFill>
                            <a:schemeClr val="tx1"/>
                          </a:solidFill>
                          <a:latin typeface="+mn-lt"/>
                          <a:ea typeface="+mn-ea"/>
                          <a:cs typeface="+mn-cs"/>
                        </a:rPr>
                        <a:t>5</a:t>
                      </a:r>
                    </a:p>
                  </a:txBody>
                  <a:tcPr/>
                </a:tc>
                <a:tc>
                  <a:txBody>
                    <a:bodyPr/>
                    <a:lstStyle/>
                    <a:p>
                      <a:pPr marL="0" algn="ctr" defTabSz="914400" rtl="0" eaLnBrk="1" latinLnBrk="0" hangingPunct="1"/>
                      <a:r>
                        <a:rPr lang="en-US" sz="2000" b="1" kern="1200" dirty="0" smtClean="0">
                          <a:solidFill>
                            <a:schemeClr val="tx1"/>
                          </a:solidFill>
                          <a:latin typeface="+mn-lt"/>
                          <a:ea typeface="+mn-ea"/>
                          <a:cs typeface="+mn-cs"/>
                        </a:rPr>
                        <a:t>1</a:t>
                      </a:r>
                    </a:p>
                  </a:txBody>
                  <a:tcPr/>
                </a:tc>
                <a:tc>
                  <a:txBody>
                    <a:bodyPr/>
                    <a:lstStyle/>
                    <a:p>
                      <a:pPr marL="0" algn="ctr" defTabSz="914400" rtl="0" eaLnBrk="1" latinLnBrk="0" hangingPunct="1"/>
                      <a:r>
                        <a:rPr lang="en-US" sz="2000" b="1" kern="1200" dirty="0" smtClean="0">
                          <a:solidFill>
                            <a:schemeClr val="tx1"/>
                          </a:solidFill>
                          <a:latin typeface="+mn-lt"/>
                          <a:ea typeface="+mn-ea"/>
                          <a:cs typeface="+mn-cs"/>
                        </a:rPr>
                        <a:t>0</a:t>
                      </a:r>
                    </a:p>
                  </a:txBody>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200" b="1" dirty="0" smtClean="0">
                <a:solidFill>
                  <a:srgbClr val="C00000"/>
                </a:solidFill>
              </a:rPr>
              <a:t>Preemptive Priority Scheduling-Example 2</a:t>
            </a:r>
            <a:br>
              <a:rPr lang="en-US" sz="3200" b="1" dirty="0" smtClean="0">
                <a:solidFill>
                  <a:srgbClr val="C00000"/>
                </a:solidFill>
              </a:rPr>
            </a:br>
            <a:endParaRPr lang="en-US" sz="3200" dirty="0"/>
          </a:p>
        </p:txBody>
      </p:sp>
      <p:sp>
        <p:nvSpPr>
          <p:cNvPr id="3" name="Content Placeholder 2"/>
          <p:cNvSpPr>
            <a:spLocks noGrp="1"/>
          </p:cNvSpPr>
          <p:nvPr>
            <p:ph idx="1"/>
          </p:nvPr>
        </p:nvSpPr>
        <p:spPr>
          <a:xfrm>
            <a:off x="457200" y="1219200"/>
            <a:ext cx="8382000" cy="5410200"/>
          </a:xfrm>
        </p:spPr>
        <p:txBody>
          <a:bodyPr>
            <a:normAutofit/>
          </a:bodyPr>
          <a:lstStyle/>
          <a:p>
            <a:endParaRPr lang="en-US" dirty="0" smtClean="0"/>
          </a:p>
          <a:p>
            <a:endParaRPr lang="en-US" dirty="0" smtClean="0"/>
          </a:p>
          <a:p>
            <a:endParaRPr lang="en-US" dirty="0" smtClean="0"/>
          </a:p>
          <a:p>
            <a:endParaRPr lang="en-US" dirty="0" smtClean="0"/>
          </a:p>
          <a:p>
            <a:r>
              <a:rPr lang="en-US" sz="2800" dirty="0" smtClean="0"/>
              <a:t>Lower the number , higher the priority</a:t>
            </a:r>
          </a:p>
          <a:p>
            <a:endParaRPr lang="en-US" sz="2800" dirty="0" smtClean="0"/>
          </a:p>
          <a:p>
            <a:endParaRPr lang="en-US" sz="2800" dirty="0" smtClean="0"/>
          </a:p>
          <a:p>
            <a:endParaRPr lang="en-US" sz="2800" dirty="0" smtClean="0"/>
          </a:p>
          <a:p>
            <a:r>
              <a:rPr lang="en-US" sz="2800" dirty="0" err="1" smtClean="0"/>
              <a:t>Avg</a:t>
            </a:r>
            <a:r>
              <a:rPr lang="en-US" sz="2800" dirty="0" smtClean="0"/>
              <a:t> TAT= 40/4 = 10 ms &amp; </a:t>
            </a:r>
          </a:p>
          <a:p>
            <a:r>
              <a:rPr lang="en-US" sz="2800" dirty="0" err="1" smtClean="0"/>
              <a:t>Avg</a:t>
            </a:r>
            <a:r>
              <a:rPr lang="en-US" sz="2800" dirty="0" smtClean="0"/>
              <a:t> WT= 18/4 = 4.5ms</a:t>
            </a:r>
            <a:endParaRPr lang="en-US" sz="2800" dirty="0"/>
          </a:p>
        </p:txBody>
      </p:sp>
      <p:graphicFrame>
        <p:nvGraphicFramePr>
          <p:cNvPr id="4" name="Content Placeholder 3"/>
          <p:cNvGraphicFramePr>
            <a:graphicFrameLocks/>
          </p:cNvGraphicFramePr>
          <p:nvPr/>
        </p:nvGraphicFramePr>
        <p:xfrm>
          <a:off x="457200" y="838200"/>
          <a:ext cx="7696200" cy="2549212"/>
        </p:xfrm>
        <a:graphic>
          <a:graphicData uri="http://schemas.openxmlformats.org/drawingml/2006/table">
            <a:tbl>
              <a:tblPr firstRow="1" bandRow="1">
                <a:tableStyleId>{00A15C55-8517-42AA-B614-E9B94910E393}</a:tableStyleId>
              </a:tblPr>
              <a:tblGrid>
                <a:gridCol w="1371600"/>
                <a:gridCol w="2476500"/>
                <a:gridCol w="1924050"/>
                <a:gridCol w="1924050"/>
              </a:tblGrid>
              <a:tr h="457200">
                <a:tc>
                  <a:txBody>
                    <a:bodyPr/>
                    <a:lstStyle/>
                    <a:p>
                      <a:pPr algn="ctr"/>
                      <a:r>
                        <a:rPr lang="en-US" sz="2000" b="1" i="0" kern="1200" dirty="0" smtClean="0">
                          <a:solidFill>
                            <a:schemeClr val="lt1"/>
                          </a:solidFill>
                          <a:latin typeface="+mn-lt"/>
                          <a:ea typeface="+mn-ea"/>
                          <a:cs typeface="+mn-cs"/>
                        </a:rPr>
                        <a:t>Process ID      </a:t>
                      </a:r>
                      <a:endParaRPr lang="en-US" sz="2000" b="1" dirty="0"/>
                    </a:p>
                  </a:txBody>
                  <a:tcPr/>
                </a:tc>
                <a:tc>
                  <a:txBody>
                    <a:bodyPr/>
                    <a:lstStyle/>
                    <a:p>
                      <a:pPr algn="ctr"/>
                      <a:r>
                        <a:rPr lang="en-US" sz="2000" b="1" i="0" kern="1200" dirty="0" smtClean="0">
                          <a:solidFill>
                            <a:schemeClr val="lt1"/>
                          </a:solidFill>
                          <a:latin typeface="+mn-lt"/>
                          <a:ea typeface="+mn-ea"/>
                          <a:cs typeface="+mn-cs"/>
                        </a:rPr>
                        <a:t> Arrival Time    </a:t>
                      </a:r>
                      <a:endParaRPr lang="en-US" sz="2000" b="1" dirty="0"/>
                    </a:p>
                  </a:txBody>
                  <a:tcPr/>
                </a:tc>
                <a:tc>
                  <a:txBody>
                    <a:bodyPr/>
                    <a:lstStyle/>
                    <a:p>
                      <a:pPr algn="ctr"/>
                      <a:r>
                        <a:rPr lang="en-US" sz="2000" b="1" dirty="0" smtClean="0"/>
                        <a:t>Priority</a:t>
                      </a:r>
                      <a:endParaRPr lang="en-US" sz="2000" b="1" dirty="0"/>
                    </a:p>
                  </a:txBody>
                  <a:tcPr/>
                </a:tc>
                <a:tc>
                  <a:txBody>
                    <a:bodyPr/>
                    <a:lstStyle/>
                    <a:p>
                      <a:pPr algn="ctr"/>
                      <a:r>
                        <a:rPr lang="en-US" sz="2000" b="1" i="0" kern="1200" dirty="0" smtClean="0">
                          <a:solidFill>
                            <a:schemeClr val="lt1"/>
                          </a:solidFill>
                          <a:latin typeface="+mn-lt"/>
                          <a:ea typeface="+mn-ea"/>
                          <a:cs typeface="+mn-cs"/>
                        </a:rPr>
                        <a:t>Burst Time </a:t>
                      </a:r>
                      <a:endParaRPr lang="en-US" sz="2000" b="1" dirty="0"/>
                    </a:p>
                  </a:txBody>
                  <a:tcPr/>
                </a:tc>
              </a:tr>
              <a:tr h="462043">
                <a:tc>
                  <a:txBody>
                    <a:bodyPr/>
                    <a:lstStyle/>
                    <a:p>
                      <a:pPr algn="ctr"/>
                      <a:r>
                        <a:rPr lang="en-US" sz="2000" b="1" dirty="0" smtClean="0"/>
                        <a:t>P0</a:t>
                      </a:r>
                      <a:endParaRPr lang="en-US" sz="2000" b="1" dirty="0"/>
                    </a:p>
                  </a:txBody>
                  <a:tcPr/>
                </a:tc>
                <a:tc>
                  <a:txBody>
                    <a:bodyPr/>
                    <a:lstStyle/>
                    <a:p>
                      <a:pPr algn="ctr"/>
                      <a:r>
                        <a:rPr lang="en-US" sz="2000" b="1" dirty="0" smtClean="0"/>
                        <a:t>0</a:t>
                      </a:r>
                      <a:endParaRPr lang="en-US" sz="2000" b="1" dirty="0"/>
                    </a:p>
                  </a:txBody>
                  <a:tcPr/>
                </a:tc>
                <a:tc>
                  <a:txBody>
                    <a:bodyPr/>
                    <a:lstStyle/>
                    <a:p>
                      <a:pPr algn="ctr"/>
                      <a:r>
                        <a:rPr lang="en-US" sz="2000" b="1" dirty="0" smtClean="0"/>
                        <a:t>5</a:t>
                      </a:r>
                      <a:endParaRPr lang="en-US" sz="2000" b="1" dirty="0"/>
                    </a:p>
                  </a:txBody>
                  <a:tcPr/>
                </a:tc>
                <a:tc>
                  <a:txBody>
                    <a:bodyPr/>
                    <a:lstStyle/>
                    <a:p>
                      <a:pPr algn="l"/>
                      <a:r>
                        <a:rPr lang="en-US" sz="2000" b="1" dirty="0" smtClean="0"/>
                        <a:t> 10   9</a:t>
                      </a:r>
                      <a:endParaRPr lang="en-US" sz="2000" b="1" dirty="0"/>
                    </a:p>
                  </a:txBody>
                  <a:tcPr/>
                </a:tc>
              </a:tr>
              <a:tr h="462043">
                <a:tc>
                  <a:txBody>
                    <a:bodyPr/>
                    <a:lstStyle/>
                    <a:p>
                      <a:pPr algn="ctr"/>
                      <a:r>
                        <a:rPr lang="en-US" sz="2000" b="1" dirty="0" smtClean="0"/>
                        <a:t>P1</a:t>
                      </a:r>
                      <a:endParaRPr lang="en-US" sz="2000" b="1" dirty="0"/>
                    </a:p>
                  </a:txBody>
                  <a:tcPr/>
                </a:tc>
                <a:tc>
                  <a:txBody>
                    <a:bodyPr/>
                    <a:lstStyle/>
                    <a:p>
                      <a:pPr algn="ctr"/>
                      <a:r>
                        <a:rPr lang="en-US" sz="2000" b="1" dirty="0" smtClean="0"/>
                        <a:t>1</a:t>
                      </a:r>
                      <a:endParaRPr lang="en-US" sz="2000" b="1" dirty="0"/>
                    </a:p>
                  </a:txBody>
                  <a:tcPr/>
                </a:tc>
                <a:tc>
                  <a:txBody>
                    <a:bodyPr/>
                    <a:lstStyle/>
                    <a:p>
                      <a:pPr algn="ctr"/>
                      <a:r>
                        <a:rPr lang="en-US" sz="2000" b="1" dirty="0" smtClean="0"/>
                        <a:t>4</a:t>
                      </a:r>
                      <a:endParaRPr lang="en-US" sz="2000" b="1" dirty="0"/>
                    </a:p>
                  </a:txBody>
                  <a:tcPr/>
                </a:tc>
                <a:tc>
                  <a:txBody>
                    <a:bodyPr/>
                    <a:lstStyle/>
                    <a:p>
                      <a:pPr algn="l"/>
                      <a:r>
                        <a:rPr lang="en-US" sz="2000" b="1" dirty="0" smtClean="0"/>
                        <a:t> 6     4</a:t>
                      </a:r>
                      <a:endParaRPr lang="en-US" sz="2000" b="1" dirty="0"/>
                    </a:p>
                  </a:txBody>
                  <a:tcPr/>
                </a:tc>
              </a:tr>
              <a:tr h="462043">
                <a:tc>
                  <a:txBody>
                    <a:bodyPr/>
                    <a:lstStyle/>
                    <a:p>
                      <a:pPr algn="ctr"/>
                      <a:r>
                        <a:rPr lang="en-US" sz="2000" b="1" dirty="0" smtClean="0"/>
                        <a:t>P2</a:t>
                      </a:r>
                      <a:endParaRPr lang="en-US" sz="2000" b="1" dirty="0"/>
                    </a:p>
                  </a:txBody>
                  <a:tcPr/>
                </a:tc>
                <a:tc>
                  <a:txBody>
                    <a:bodyPr/>
                    <a:lstStyle/>
                    <a:p>
                      <a:pPr algn="ctr"/>
                      <a:r>
                        <a:rPr lang="en-US" sz="2000" b="1" dirty="0" smtClean="0"/>
                        <a:t>3</a:t>
                      </a:r>
                      <a:endParaRPr lang="en-US" sz="2000" b="1" dirty="0"/>
                    </a:p>
                  </a:txBody>
                  <a:tcPr/>
                </a:tc>
                <a:tc>
                  <a:txBody>
                    <a:bodyPr/>
                    <a:lstStyle/>
                    <a:p>
                      <a:pPr algn="ctr"/>
                      <a:r>
                        <a:rPr lang="en-US" sz="2000" b="1" dirty="0" smtClean="0"/>
                        <a:t>2</a:t>
                      </a:r>
                      <a:endParaRPr lang="en-US" sz="2000" b="1" dirty="0"/>
                    </a:p>
                  </a:txBody>
                  <a:tcPr/>
                </a:tc>
                <a:tc>
                  <a:txBody>
                    <a:bodyPr/>
                    <a:lstStyle/>
                    <a:p>
                      <a:pPr algn="l"/>
                      <a:r>
                        <a:rPr lang="en-US" sz="2000" b="1" dirty="0" smtClean="0"/>
                        <a:t> 2     0</a:t>
                      </a:r>
                      <a:endParaRPr lang="en-US" sz="2000" b="1" dirty="0"/>
                    </a:p>
                  </a:txBody>
                  <a:tcPr/>
                </a:tc>
              </a:tr>
              <a:tr h="462043">
                <a:tc>
                  <a:txBody>
                    <a:bodyPr/>
                    <a:lstStyle/>
                    <a:p>
                      <a:pPr algn="ctr"/>
                      <a:r>
                        <a:rPr lang="en-US" sz="2000" b="1" dirty="0" smtClean="0"/>
                        <a:t>P3</a:t>
                      </a:r>
                      <a:endParaRPr lang="en-US" sz="2000" b="1" dirty="0"/>
                    </a:p>
                  </a:txBody>
                  <a:tcPr/>
                </a:tc>
                <a:tc>
                  <a:txBody>
                    <a:bodyPr/>
                    <a:lstStyle/>
                    <a:p>
                      <a:pPr algn="ctr"/>
                      <a:r>
                        <a:rPr lang="en-US" sz="2000" b="1" dirty="0" smtClean="0"/>
                        <a:t>5</a:t>
                      </a:r>
                      <a:endParaRPr lang="en-US" sz="2000" b="1" dirty="0"/>
                    </a:p>
                  </a:txBody>
                  <a:tcPr/>
                </a:tc>
                <a:tc>
                  <a:txBody>
                    <a:bodyPr/>
                    <a:lstStyle/>
                    <a:p>
                      <a:pPr algn="ctr"/>
                      <a:r>
                        <a:rPr lang="en-US" sz="2000" b="1" dirty="0" smtClean="0"/>
                        <a:t>0</a:t>
                      </a:r>
                      <a:endParaRPr lang="en-US" sz="2000" b="1" dirty="0"/>
                    </a:p>
                  </a:txBody>
                  <a:tcPr/>
                </a:tc>
                <a:tc>
                  <a:txBody>
                    <a:bodyPr/>
                    <a:lstStyle/>
                    <a:p>
                      <a:pPr algn="l"/>
                      <a:r>
                        <a:rPr lang="en-US" sz="2000" b="1" dirty="0" smtClean="0"/>
                        <a:t> 4     0</a:t>
                      </a:r>
                      <a:endParaRPr lang="en-US" sz="2000" b="1" dirty="0"/>
                    </a:p>
                  </a:txBody>
                  <a:tcPr/>
                </a:tc>
              </a:tr>
            </a:tbl>
          </a:graphicData>
        </a:graphic>
      </p:graphicFrame>
      <p:grpSp>
        <p:nvGrpSpPr>
          <p:cNvPr id="5" name="Group 65"/>
          <p:cNvGrpSpPr/>
          <p:nvPr/>
        </p:nvGrpSpPr>
        <p:grpSpPr>
          <a:xfrm>
            <a:off x="304800" y="4343400"/>
            <a:ext cx="4800600" cy="945178"/>
            <a:chOff x="228600" y="4407932"/>
            <a:chExt cx="6477000" cy="945178"/>
          </a:xfrm>
        </p:grpSpPr>
        <p:grpSp>
          <p:nvGrpSpPr>
            <p:cNvPr id="6" name="Group 64"/>
            <p:cNvGrpSpPr/>
            <p:nvPr/>
          </p:nvGrpSpPr>
          <p:grpSpPr>
            <a:xfrm>
              <a:off x="228600" y="4419600"/>
              <a:ext cx="6477000" cy="933510"/>
              <a:chOff x="228600" y="4419600"/>
              <a:chExt cx="6477000" cy="933510"/>
            </a:xfrm>
          </p:grpSpPr>
          <p:sp>
            <p:nvSpPr>
              <p:cNvPr id="37" name="Rectangle 36"/>
              <p:cNvSpPr/>
              <p:nvPr/>
            </p:nvSpPr>
            <p:spPr>
              <a:xfrm>
                <a:off x="228600" y="4648200"/>
                <a:ext cx="1752600" cy="369332"/>
              </a:xfrm>
              <a:prstGeom prst="rect">
                <a:avLst/>
              </a:prstGeom>
            </p:spPr>
            <p:txBody>
              <a:bodyPr wrap="square">
                <a:spAutoFit/>
              </a:bodyPr>
              <a:lstStyle/>
              <a:p>
                <a:r>
                  <a:rPr lang="en-US" b="1" dirty="0" smtClean="0"/>
                  <a:t>Gantt Chart</a:t>
                </a:r>
                <a:endParaRPr lang="en-US" dirty="0"/>
              </a:p>
            </p:txBody>
          </p:sp>
          <p:sp>
            <p:nvSpPr>
              <p:cNvPr id="38" name="TextBox 37"/>
              <p:cNvSpPr txBox="1"/>
              <p:nvPr/>
            </p:nvSpPr>
            <p:spPr>
              <a:xfrm>
                <a:off x="3200400" y="4948535"/>
                <a:ext cx="609600" cy="400110"/>
              </a:xfrm>
              <a:prstGeom prst="rect">
                <a:avLst/>
              </a:prstGeom>
              <a:noFill/>
            </p:spPr>
            <p:txBody>
              <a:bodyPr wrap="square" rtlCol="0">
                <a:spAutoFit/>
              </a:bodyPr>
              <a:lstStyle/>
              <a:p>
                <a:pPr algn="ctr"/>
                <a:r>
                  <a:rPr lang="en-US" sz="2000" dirty="0" smtClean="0"/>
                  <a:t>3</a:t>
                </a:r>
                <a:endParaRPr lang="en-US" sz="2000" dirty="0"/>
              </a:p>
            </p:txBody>
          </p:sp>
          <p:sp>
            <p:nvSpPr>
              <p:cNvPr id="39" name="Rectangle 38"/>
              <p:cNvSpPr/>
              <p:nvPr/>
            </p:nvSpPr>
            <p:spPr>
              <a:xfrm>
                <a:off x="1905000" y="4419600"/>
                <a:ext cx="4495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cxnSp>
            <p:nvCxnSpPr>
              <p:cNvPr id="40" name="Straight Connector 39"/>
              <p:cNvCxnSpPr/>
              <p:nvPr/>
            </p:nvCxnSpPr>
            <p:spPr>
              <a:xfrm>
                <a:off x="2743200" y="4419600"/>
                <a:ext cx="0" cy="609600"/>
              </a:xfrm>
              <a:prstGeom prst="line">
                <a:avLst/>
              </a:prstGeom>
            </p:spPr>
            <p:style>
              <a:lnRef idx="3">
                <a:schemeClr val="accent6"/>
              </a:lnRef>
              <a:fillRef idx="0">
                <a:schemeClr val="accent6"/>
              </a:fillRef>
              <a:effectRef idx="2">
                <a:schemeClr val="accent6"/>
              </a:effectRef>
              <a:fontRef idx="minor">
                <a:schemeClr val="tx1"/>
              </a:fontRef>
            </p:style>
          </p:cxnSp>
          <p:sp>
            <p:nvSpPr>
              <p:cNvPr id="41" name="TextBox 40"/>
              <p:cNvSpPr txBox="1"/>
              <p:nvPr/>
            </p:nvSpPr>
            <p:spPr>
              <a:xfrm>
                <a:off x="2057401" y="4507468"/>
                <a:ext cx="609600" cy="400110"/>
              </a:xfrm>
              <a:prstGeom prst="rect">
                <a:avLst/>
              </a:prstGeom>
              <a:noFill/>
            </p:spPr>
            <p:txBody>
              <a:bodyPr wrap="square" rtlCol="0">
                <a:spAutoFit/>
              </a:bodyPr>
              <a:lstStyle/>
              <a:p>
                <a:pPr algn="ctr"/>
                <a:r>
                  <a:rPr lang="en-US" sz="2000" dirty="0" smtClean="0"/>
                  <a:t>P0</a:t>
                </a:r>
                <a:endParaRPr lang="en-US" sz="2000" dirty="0"/>
              </a:p>
            </p:txBody>
          </p:sp>
          <p:sp>
            <p:nvSpPr>
              <p:cNvPr id="42" name="TextBox 41"/>
              <p:cNvSpPr txBox="1"/>
              <p:nvPr/>
            </p:nvSpPr>
            <p:spPr>
              <a:xfrm>
                <a:off x="1676400" y="4948535"/>
                <a:ext cx="609600" cy="400110"/>
              </a:xfrm>
              <a:prstGeom prst="rect">
                <a:avLst/>
              </a:prstGeom>
              <a:noFill/>
            </p:spPr>
            <p:txBody>
              <a:bodyPr wrap="square" rtlCol="0">
                <a:spAutoFit/>
              </a:bodyPr>
              <a:lstStyle/>
              <a:p>
                <a:pPr algn="ctr"/>
                <a:r>
                  <a:rPr lang="en-US" sz="2000" dirty="0" smtClean="0"/>
                  <a:t>0</a:t>
                </a:r>
                <a:endParaRPr lang="en-US" sz="2000" dirty="0"/>
              </a:p>
            </p:txBody>
          </p:sp>
          <p:cxnSp>
            <p:nvCxnSpPr>
              <p:cNvPr id="43" name="Straight Connector 42"/>
              <p:cNvCxnSpPr/>
              <p:nvPr/>
            </p:nvCxnSpPr>
            <p:spPr>
              <a:xfrm>
                <a:off x="3505200" y="4424065"/>
                <a:ext cx="0" cy="609600"/>
              </a:xfrm>
              <a:prstGeom prst="line">
                <a:avLst/>
              </a:prstGeom>
            </p:spPr>
            <p:style>
              <a:lnRef idx="3">
                <a:schemeClr val="accent6"/>
              </a:lnRef>
              <a:fillRef idx="0">
                <a:schemeClr val="accent6"/>
              </a:fillRef>
              <a:effectRef idx="2">
                <a:schemeClr val="accent6"/>
              </a:effectRef>
              <a:fontRef idx="minor">
                <a:schemeClr val="tx1"/>
              </a:fontRef>
            </p:style>
          </p:cxnSp>
          <p:sp>
            <p:nvSpPr>
              <p:cNvPr id="44" name="TextBox 43"/>
              <p:cNvSpPr txBox="1"/>
              <p:nvPr/>
            </p:nvSpPr>
            <p:spPr>
              <a:xfrm>
                <a:off x="2819400" y="4511933"/>
                <a:ext cx="609600" cy="400110"/>
              </a:xfrm>
              <a:prstGeom prst="rect">
                <a:avLst/>
              </a:prstGeom>
              <a:noFill/>
            </p:spPr>
            <p:txBody>
              <a:bodyPr wrap="square" rtlCol="0">
                <a:spAutoFit/>
              </a:bodyPr>
              <a:lstStyle/>
              <a:p>
                <a:pPr algn="ctr"/>
                <a:r>
                  <a:rPr lang="en-US" sz="2000" dirty="0" smtClean="0"/>
                  <a:t>P1</a:t>
                </a:r>
                <a:endParaRPr lang="en-US" sz="2000" dirty="0"/>
              </a:p>
            </p:txBody>
          </p:sp>
          <p:sp>
            <p:nvSpPr>
              <p:cNvPr id="45" name="TextBox 44"/>
              <p:cNvSpPr txBox="1"/>
              <p:nvPr/>
            </p:nvSpPr>
            <p:spPr>
              <a:xfrm>
                <a:off x="2438400" y="4953000"/>
                <a:ext cx="609600" cy="400110"/>
              </a:xfrm>
              <a:prstGeom prst="rect">
                <a:avLst/>
              </a:prstGeom>
              <a:noFill/>
            </p:spPr>
            <p:txBody>
              <a:bodyPr wrap="square" rtlCol="0">
                <a:spAutoFit/>
              </a:bodyPr>
              <a:lstStyle/>
              <a:p>
                <a:pPr algn="ctr"/>
                <a:r>
                  <a:rPr lang="en-US" sz="2000" dirty="0" smtClean="0"/>
                  <a:t>1</a:t>
                </a:r>
                <a:endParaRPr lang="en-US" sz="2000" dirty="0"/>
              </a:p>
            </p:txBody>
          </p:sp>
          <p:sp>
            <p:nvSpPr>
              <p:cNvPr id="46" name="TextBox 31"/>
              <p:cNvSpPr txBox="1"/>
              <p:nvPr/>
            </p:nvSpPr>
            <p:spPr>
              <a:xfrm>
                <a:off x="3581399" y="4495800"/>
                <a:ext cx="609600" cy="400110"/>
              </a:xfrm>
              <a:prstGeom prst="rect">
                <a:avLst/>
              </a:prstGeom>
              <a:noFill/>
            </p:spPr>
            <p:txBody>
              <a:bodyPr wrap="square" rtlCol="0">
                <a:spAutoFit/>
              </a:bodyPr>
              <a:lstStyle/>
              <a:p>
                <a:pPr algn="ctr"/>
                <a:r>
                  <a:rPr lang="en-US" sz="2000" dirty="0" smtClean="0"/>
                  <a:t>P2</a:t>
                </a:r>
                <a:endParaRPr lang="en-US" sz="2000" dirty="0"/>
              </a:p>
            </p:txBody>
          </p:sp>
          <p:cxnSp>
            <p:nvCxnSpPr>
              <p:cNvPr id="47" name="Straight Connector 46"/>
              <p:cNvCxnSpPr/>
              <p:nvPr/>
            </p:nvCxnSpPr>
            <p:spPr>
              <a:xfrm>
                <a:off x="4191000" y="4419600"/>
                <a:ext cx="0" cy="609600"/>
              </a:xfrm>
              <a:prstGeom prst="line">
                <a:avLst/>
              </a:prstGeom>
            </p:spPr>
            <p:style>
              <a:lnRef idx="3">
                <a:schemeClr val="accent6"/>
              </a:lnRef>
              <a:fillRef idx="0">
                <a:schemeClr val="accent6"/>
              </a:fillRef>
              <a:effectRef idx="2">
                <a:schemeClr val="accent6"/>
              </a:effectRef>
              <a:fontRef idx="minor">
                <a:schemeClr val="tx1"/>
              </a:fontRef>
            </p:style>
          </p:cxnSp>
          <p:sp>
            <p:nvSpPr>
              <p:cNvPr id="48" name="TextBox 47"/>
              <p:cNvSpPr txBox="1"/>
              <p:nvPr/>
            </p:nvSpPr>
            <p:spPr>
              <a:xfrm>
                <a:off x="4267200" y="4495800"/>
                <a:ext cx="609600" cy="400110"/>
              </a:xfrm>
              <a:prstGeom prst="rect">
                <a:avLst/>
              </a:prstGeom>
              <a:noFill/>
            </p:spPr>
            <p:txBody>
              <a:bodyPr wrap="square" rtlCol="0">
                <a:spAutoFit/>
              </a:bodyPr>
              <a:lstStyle/>
              <a:p>
                <a:pPr algn="ctr"/>
                <a:r>
                  <a:rPr lang="en-US" sz="2000" dirty="0" smtClean="0"/>
                  <a:t>P3</a:t>
                </a:r>
                <a:endParaRPr lang="en-US" sz="2000" dirty="0"/>
              </a:p>
            </p:txBody>
          </p:sp>
          <p:sp>
            <p:nvSpPr>
              <p:cNvPr id="49" name="TextBox 48"/>
              <p:cNvSpPr txBox="1"/>
              <p:nvPr/>
            </p:nvSpPr>
            <p:spPr>
              <a:xfrm>
                <a:off x="4648201" y="4941332"/>
                <a:ext cx="609600" cy="400110"/>
              </a:xfrm>
              <a:prstGeom prst="rect">
                <a:avLst/>
              </a:prstGeom>
              <a:noFill/>
            </p:spPr>
            <p:txBody>
              <a:bodyPr wrap="square" rtlCol="0">
                <a:spAutoFit/>
              </a:bodyPr>
              <a:lstStyle/>
              <a:p>
                <a:pPr algn="ctr"/>
                <a:r>
                  <a:rPr lang="en-US" sz="2000" dirty="0" smtClean="0"/>
                  <a:t>9</a:t>
                </a:r>
                <a:endParaRPr lang="en-US" sz="2000" dirty="0"/>
              </a:p>
            </p:txBody>
          </p:sp>
          <p:sp>
            <p:nvSpPr>
              <p:cNvPr id="50" name="TextBox 49"/>
              <p:cNvSpPr txBox="1"/>
              <p:nvPr/>
            </p:nvSpPr>
            <p:spPr>
              <a:xfrm>
                <a:off x="3886200" y="4953000"/>
                <a:ext cx="609600" cy="400110"/>
              </a:xfrm>
              <a:prstGeom prst="rect">
                <a:avLst/>
              </a:prstGeom>
              <a:noFill/>
            </p:spPr>
            <p:txBody>
              <a:bodyPr wrap="square" rtlCol="0">
                <a:spAutoFit/>
              </a:bodyPr>
              <a:lstStyle/>
              <a:p>
                <a:pPr algn="ctr"/>
                <a:r>
                  <a:rPr lang="en-US" sz="2000" dirty="0" smtClean="0"/>
                  <a:t>5</a:t>
                </a:r>
                <a:endParaRPr lang="en-US" sz="2000" dirty="0"/>
              </a:p>
            </p:txBody>
          </p:sp>
          <p:cxnSp>
            <p:nvCxnSpPr>
              <p:cNvPr id="51" name="Straight Connector 50"/>
              <p:cNvCxnSpPr/>
              <p:nvPr/>
            </p:nvCxnSpPr>
            <p:spPr>
              <a:xfrm>
                <a:off x="5638800" y="4419600"/>
                <a:ext cx="0" cy="609600"/>
              </a:xfrm>
              <a:prstGeom prst="line">
                <a:avLst/>
              </a:prstGeom>
            </p:spPr>
            <p:style>
              <a:lnRef idx="3">
                <a:schemeClr val="accent6"/>
              </a:lnRef>
              <a:fillRef idx="0">
                <a:schemeClr val="accent6"/>
              </a:fillRef>
              <a:effectRef idx="2">
                <a:schemeClr val="accent6"/>
              </a:effectRef>
              <a:fontRef idx="minor">
                <a:schemeClr val="tx1"/>
              </a:fontRef>
            </p:style>
          </p:cxnSp>
          <p:sp>
            <p:nvSpPr>
              <p:cNvPr id="52" name="TextBox 51"/>
              <p:cNvSpPr txBox="1"/>
              <p:nvPr/>
            </p:nvSpPr>
            <p:spPr>
              <a:xfrm>
                <a:off x="4953000" y="4507468"/>
                <a:ext cx="609600" cy="461665"/>
              </a:xfrm>
              <a:prstGeom prst="rect">
                <a:avLst/>
              </a:prstGeom>
              <a:noFill/>
            </p:spPr>
            <p:txBody>
              <a:bodyPr wrap="square" rtlCol="0">
                <a:spAutoFit/>
              </a:bodyPr>
              <a:lstStyle/>
              <a:p>
                <a:pPr algn="ctr"/>
                <a:endParaRPr lang="en-US" sz="2400" dirty="0"/>
              </a:p>
            </p:txBody>
          </p:sp>
          <p:sp>
            <p:nvSpPr>
              <p:cNvPr id="53" name="TextBox 52"/>
              <p:cNvSpPr txBox="1"/>
              <p:nvPr/>
            </p:nvSpPr>
            <p:spPr>
              <a:xfrm>
                <a:off x="5334000" y="4953000"/>
                <a:ext cx="609600" cy="400110"/>
              </a:xfrm>
              <a:prstGeom prst="rect">
                <a:avLst/>
              </a:prstGeom>
              <a:noFill/>
            </p:spPr>
            <p:txBody>
              <a:bodyPr wrap="square" rtlCol="0">
                <a:spAutoFit/>
              </a:bodyPr>
              <a:lstStyle/>
              <a:p>
                <a:pPr algn="ctr"/>
                <a:r>
                  <a:rPr lang="en-US" sz="2000" dirty="0" smtClean="0"/>
                  <a:t>13</a:t>
                </a:r>
                <a:endParaRPr lang="en-US" sz="2000" dirty="0"/>
              </a:p>
            </p:txBody>
          </p:sp>
          <p:cxnSp>
            <p:nvCxnSpPr>
              <p:cNvPr id="54" name="Straight Connector 53"/>
              <p:cNvCxnSpPr/>
              <p:nvPr/>
            </p:nvCxnSpPr>
            <p:spPr>
              <a:xfrm>
                <a:off x="6400800" y="4419600"/>
                <a:ext cx="0" cy="609600"/>
              </a:xfrm>
              <a:prstGeom prst="line">
                <a:avLst/>
              </a:prstGeom>
            </p:spPr>
            <p:style>
              <a:lnRef idx="3">
                <a:schemeClr val="accent6"/>
              </a:lnRef>
              <a:fillRef idx="0">
                <a:schemeClr val="accent6"/>
              </a:fillRef>
              <a:effectRef idx="2">
                <a:schemeClr val="accent6"/>
              </a:effectRef>
              <a:fontRef idx="minor">
                <a:schemeClr val="tx1"/>
              </a:fontRef>
            </p:style>
          </p:cxnSp>
          <p:sp>
            <p:nvSpPr>
              <p:cNvPr id="55" name="TextBox 54"/>
              <p:cNvSpPr txBox="1"/>
              <p:nvPr/>
            </p:nvSpPr>
            <p:spPr>
              <a:xfrm>
                <a:off x="5715001" y="4507468"/>
                <a:ext cx="609600" cy="400110"/>
              </a:xfrm>
              <a:prstGeom prst="rect">
                <a:avLst/>
              </a:prstGeom>
              <a:noFill/>
            </p:spPr>
            <p:txBody>
              <a:bodyPr wrap="square" rtlCol="0">
                <a:spAutoFit/>
              </a:bodyPr>
              <a:lstStyle/>
              <a:p>
                <a:pPr algn="ctr"/>
                <a:r>
                  <a:rPr lang="en-US" sz="2000" dirty="0" smtClean="0"/>
                  <a:t>P0</a:t>
                </a:r>
                <a:endParaRPr lang="en-US" sz="2000" dirty="0"/>
              </a:p>
            </p:txBody>
          </p:sp>
          <p:sp>
            <p:nvSpPr>
              <p:cNvPr id="56" name="TextBox 55"/>
              <p:cNvSpPr txBox="1"/>
              <p:nvPr/>
            </p:nvSpPr>
            <p:spPr>
              <a:xfrm>
                <a:off x="6096000" y="4953000"/>
                <a:ext cx="609600" cy="400110"/>
              </a:xfrm>
              <a:prstGeom prst="rect">
                <a:avLst/>
              </a:prstGeom>
              <a:noFill/>
            </p:spPr>
            <p:txBody>
              <a:bodyPr wrap="square" rtlCol="0">
                <a:spAutoFit/>
              </a:bodyPr>
              <a:lstStyle/>
              <a:p>
                <a:pPr algn="ctr"/>
                <a:r>
                  <a:rPr lang="en-US" sz="2000" dirty="0" smtClean="0"/>
                  <a:t>22</a:t>
                </a:r>
                <a:endParaRPr lang="en-US" sz="2000" dirty="0"/>
              </a:p>
            </p:txBody>
          </p:sp>
          <p:sp>
            <p:nvSpPr>
              <p:cNvPr id="64" name="TextBox 63"/>
              <p:cNvSpPr txBox="1"/>
              <p:nvPr/>
            </p:nvSpPr>
            <p:spPr>
              <a:xfrm>
                <a:off x="5029200" y="4484132"/>
                <a:ext cx="609600" cy="400110"/>
              </a:xfrm>
              <a:prstGeom prst="rect">
                <a:avLst/>
              </a:prstGeom>
              <a:noFill/>
            </p:spPr>
            <p:txBody>
              <a:bodyPr wrap="square" rtlCol="0">
                <a:spAutoFit/>
              </a:bodyPr>
              <a:lstStyle/>
              <a:p>
                <a:pPr algn="ctr"/>
                <a:r>
                  <a:rPr lang="en-US" sz="2000" dirty="0" smtClean="0"/>
                  <a:t>P1</a:t>
                </a:r>
                <a:endParaRPr lang="en-US" sz="2000" dirty="0"/>
              </a:p>
            </p:txBody>
          </p:sp>
        </p:grpSp>
        <p:cxnSp>
          <p:nvCxnSpPr>
            <p:cNvPr id="36" name="Straight Connector 35"/>
            <p:cNvCxnSpPr/>
            <p:nvPr/>
          </p:nvCxnSpPr>
          <p:spPr>
            <a:xfrm>
              <a:off x="4953000" y="4407932"/>
              <a:ext cx="0" cy="609600"/>
            </a:xfrm>
            <a:prstGeom prst="line">
              <a:avLst/>
            </a:prstGeom>
          </p:spPr>
          <p:style>
            <a:lnRef idx="3">
              <a:schemeClr val="accent6"/>
            </a:lnRef>
            <a:fillRef idx="0">
              <a:schemeClr val="accent6"/>
            </a:fillRef>
            <a:effectRef idx="2">
              <a:schemeClr val="accent6"/>
            </a:effectRef>
            <a:fontRef idx="minor">
              <a:schemeClr val="tx1"/>
            </a:fontRef>
          </p:style>
        </p:cxnSp>
      </p:grpSp>
      <p:graphicFrame>
        <p:nvGraphicFramePr>
          <p:cNvPr id="35" name="Table 34"/>
          <p:cNvGraphicFramePr>
            <a:graphicFrameLocks noGrp="1"/>
          </p:cNvGraphicFramePr>
          <p:nvPr/>
        </p:nvGraphicFramePr>
        <p:xfrm>
          <a:off x="5943600" y="4267200"/>
          <a:ext cx="2514600" cy="1981200"/>
        </p:xfrm>
        <a:graphic>
          <a:graphicData uri="http://schemas.openxmlformats.org/drawingml/2006/table">
            <a:tbl>
              <a:tblPr firstRow="1" bandRow="1">
                <a:tableStyleId>{775DCB02-9BB8-47FD-8907-85C794F793BA}</a:tableStyleId>
              </a:tblPr>
              <a:tblGrid>
                <a:gridCol w="838200"/>
                <a:gridCol w="838200"/>
                <a:gridCol w="838200"/>
              </a:tblGrid>
              <a:tr h="370840">
                <a:tc>
                  <a:txBody>
                    <a:bodyPr/>
                    <a:lstStyle/>
                    <a:p>
                      <a:pPr marL="0" algn="ctr" defTabSz="914400" rtl="0" eaLnBrk="1" latinLnBrk="0" hangingPunct="1"/>
                      <a:r>
                        <a:rPr lang="en-US" sz="2000" b="1" kern="1200" dirty="0" smtClean="0">
                          <a:solidFill>
                            <a:schemeClr val="lt1"/>
                          </a:solidFill>
                          <a:latin typeface="+mn-lt"/>
                          <a:ea typeface="+mn-ea"/>
                          <a:cs typeface="+mn-cs"/>
                        </a:rPr>
                        <a:t>CT</a:t>
                      </a:r>
                    </a:p>
                  </a:txBody>
                  <a:tcPr/>
                </a:tc>
                <a:tc>
                  <a:txBody>
                    <a:bodyPr/>
                    <a:lstStyle/>
                    <a:p>
                      <a:pPr marL="0" algn="ctr" defTabSz="914400" rtl="0" eaLnBrk="1" latinLnBrk="0" hangingPunct="1"/>
                      <a:r>
                        <a:rPr lang="en-US" sz="2000" b="1" kern="1200" dirty="0" smtClean="0">
                          <a:solidFill>
                            <a:schemeClr val="lt1"/>
                          </a:solidFill>
                          <a:latin typeface="+mn-lt"/>
                          <a:ea typeface="+mn-ea"/>
                          <a:cs typeface="+mn-cs"/>
                        </a:rPr>
                        <a:t>TAT</a:t>
                      </a:r>
                    </a:p>
                  </a:txBody>
                  <a:tcPr/>
                </a:tc>
                <a:tc>
                  <a:txBody>
                    <a:bodyPr/>
                    <a:lstStyle/>
                    <a:p>
                      <a:pPr marL="0" algn="ctr" defTabSz="914400" rtl="0" eaLnBrk="1" latinLnBrk="0" hangingPunct="1"/>
                      <a:r>
                        <a:rPr lang="en-US" sz="2000" b="1" kern="1200" dirty="0" smtClean="0">
                          <a:solidFill>
                            <a:schemeClr val="lt1"/>
                          </a:solidFill>
                          <a:latin typeface="+mn-lt"/>
                          <a:ea typeface="+mn-ea"/>
                          <a:cs typeface="+mn-cs"/>
                        </a:rPr>
                        <a:t>WT</a:t>
                      </a:r>
                    </a:p>
                  </a:txBody>
                  <a:tcPr/>
                </a:tc>
              </a:tr>
              <a:tr h="370840">
                <a:tc>
                  <a:txBody>
                    <a:bodyPr/>
                    <a:lstStyle/>
                    <a:p>
                      <a:pPr marL="0" algn="ctr" defTabSz="914400" rtl="0" eaLnBrk="1" latinLnBrk="0" hangingPunct="1"/>
                      <a:r>
                        <a:rPr lang="en-US" sz="2000" b="1" kern="1200" dirty="0" smtClean="0">
                          <a:solidFill>
                            <a:schemeClr val="tx1"/>
                          </a:solidFill>
                          <a:latin typeface="+mn-lt"/>
                          <a:ea typeface="+mn-ea"/>
                          <a:cs typeface="+mn-cs"/>
                        </a:rPr>
                        <a:t>22</a:t>
                      </a:r>
                    </a:p>
                  </a:txBody>
                  <a:tcPr/>
                </a:tc>
                <a:tc>
                  <a:txBody>
                    <a:bodyPr/>
                    <a:lstStyle/>
                    <a:p>
                      <a:pPr marL="0" algn="ctr" defTabSz="914400" rtl="0" eaLnBrk="1" latinLnBrk="0" hangingPunct="1"/>
                      <a:r>
                        <a:rPr lang="en-US" sz="2000" b="1" kern="1200" dirty="0" smtClean="0">
                          <a:solidFill>
                            <a:schemeClr val="tx1"/>
                          </a:solidFill>
                          <a:latin typeface="+mn-lt"/>
                          <a:ea typeface="+mn-ea"/>
                          <a:cs typeface="+mn-cs"/>
                        </a:rPr>
                        <a:t>22</a:t>
                      </a:r>
                    </a:p>
                  </a:txBody>
                  <a:tcPr/>
                </a:tc>
                <a:tc>
                  <a:txBody>
                    <a:bodyPr/>
                    <a:lstStyle/>
                    <a:p>
                      <a:pPr marL="0" algn="ctr" defTabSz="914400" rtl="0" eaLnBrk="1" latinLnBrk="0" hangingPunct="1"/>
                      <a:r>
                        <a:rPr lang="en-US" sz="2000" b="1" kern="1200" dirty="0" smtClean="0">
                          <a:solidFill>
                            <a:schemeClr val="tx1"/>
                          </a:solidFill>
                          <a:latin typeface="+mn-lt"/>
                          <a:ea typeface="+mn-ea"/>
                          <a:cs typeface="+mn-cs"/>
                        </a:rPr>
                        <a:t>12</a:t>
                      </a:r>
                    </a:p>
                  </a:txBody>
                  <a:tcPr/>
                </a:tc>
              </a:tr>
              <a:tr h="370840">
                <a:tc>
                  <a:txBody>
                    <a:bodyPr/>
                    <a:lstStyle/>
                    <a:p>
                      <a:pPr marL="0" algn="ctr" defTabSz="914400" rtl="0" eaLnBrk="1" latinLnBrk="0" hangingPunct="1"/>
                      <a:r>
                        <a:rPr lang="en-US" sz="2000" b="1" kern="1200" dirty="0" smtClean="0">
                          <a:solidFill>
                            <a:schemeClr val="tx1"/>
                          </a:solidFill>
                          <a:latin typeface="+mn-lt"/>
                          <a:ea typeface="+mn-ea"/>
                          <a:cs typeface="+mn-cs"/>
                        </a:rPr>
                        <a:t>13</a:t>
                      </a:r>
                    </a:p>
                  </a:txBody>
                  <a:tcPr/>
                </a:tc>
                <a:tc>
                  <a:txBody>
                    <a:bodyPr/>
                    <a:lstStyle/>
                    <a:p>
                      <a:pPr marL="0" algn="ctr" defTabSz="914400" rtl="0" eaLnBrk="1" latinLnBrk="0" hangingPunct="1"/>
                      <a:r>
                        <a:rPr lang="en-US" sz="2000" b="1" kern="1200" dirty="0" smtClean="0">
                          <a:solidFill>
                            <a:schemeClr val="tx1"/>
                          </a:solidFill>
                          <a:latin typeface="+mn-lt"/>
                          <a:ea typeface="+mn-ea"/>
                          <a:cs typeface="+mn-cs"/>
                        </a:rPr>
                        <a:t>12</a:t>
                      </a:r>
                    </a:p>
                  </a:txBody>
                  <a:tcPr/>
                </a:tc>
                <a:tc>
                  <a:txBody>
                    <a:bodyPr/>
                    <a:lstStyle/>
                    <a:p>
                      <a:pPr marL="0" algn="ctr" defTabSz="914400" rtl="0" eaLnBrk="1" latinLnBrk="0" hangingPunct="1"/>
                      <a:r>
                        <a:rPr lang="en-US" sz="2000" b="1" kern="1200" dirty="0" smtClean="0">
                          <a:solidFill>
                            <a:schemeClr val="tx1"/>
                          </a:solidFill>
                          <a:latin typeface="+mn-lt"/>
                          <a:ea typeface="+mn-ea"/>
                          <a:cs typeface="+mn-cs"/>
                        </a:rPr>
                        <a:t>6</a:t>
                      </a:r>
                    </a:p>
                  </a:txBody>
                  <a:tcPr/>
                </a:tc>
              </a:tr>
              <a:tr h="370840">
                <a:tc>
                  <a:txBody>
                    <a:bodyPr/>
                    <a:lstStyle/>
                    <a:p>
                      <a:pPr marL="0" algn="ctr" defTabSz="914400" rtl="0" eaLnBrk="1" latinLnBrk="0" hangingPunct="1"/>
                      <a:r>
                        <a:rPr lang="en-US" sz="2000" b="1" kern="1200" dirty="0" smtClean="0">
                          <a:solidFill>
                            <a:schemeClr val="tx1"/>
                          </a:solidFill>
                          <a:latin typeface="+mn-lt"/>
                          <a:ea typeface="+mn-ea"/>
                          <a:cs typeface="+mn-cs"/>
                        </a:rPr>
                        <a:t>5</a:t>
                      </a:r>
                    </a:p>
                  </a:txBody>
                  <a:tcPr/>
                </a:tc>
                <a:tc>
                  <a:txBody>
                    <a:bodyPr/>
                    <a:lstStyle/>
                    <a:p>
                      <a:pPr marL="0" algn="ctr" defTabSz="914400" rtl="0" eaLnBrk="1" latinLnBrk="0" hangingPunct="1"/>
                      <a:r>
                        <a:rPr lang="en-US" sz="2000" b="1" kern="1200" dirty="0" smtClean="0">
                          <a:solidFill>
                            <a:schemeClr val="tx1"/>
                          </a:solidFill>
                          <a:latin typeface="+mn-lt"/>
                          <a:ea typeface="+mn-ea"/>
                          <a:cs typeface="+mn-cs"/>
                        </a:rPr>
                        <a:t>2</a:t>
                      </a:r>
                    </a:p>
                  </a:txBody>
                  <a:tcPr/>
                </a:tc>
                <a:tc>
                  <a:txBody>
                    <a:bodyPr/>
                    <a:lstStyle/>
                    <a:p>
                      <a:pPr marL="0" algn="ctr" defTabSz="914400" rtl="0" eaLnBrk="1" latinLnBrk="0" hangingPunct="1"/>
                      <a:r>
                        <a:rPr lang="en-US" sz="2000" b="1" kern="1200" dirty="0" smtClean="0">
                          <a:solidFill>
                            <a:schemeClr val="tx1"/>
                          </a:solidFill>
                          <a:latin typeface="+mn-lt"/>
                          <a:ea typeface="+mn-ea"/>
                          <a:cs typeface="+mn-cs"/>
                        </a:rPr>
                        <a:t>0</a:t>
                      </a:r>
                    </a:p>
                  </a:txBody>
                  <a:tcPr/>
                </a:tc>
              </a:tr>
              <a:tr h="370840">
                <a:tc>
                  <a:txBody>
                    <a:bodyPr/>
                    <a:lstStyle/>
                    <a:p>
                      <a:pPr marL="0" algn="ctr" defTabSz="914400" rtl="0" eaLnBrk="1" latinLnBrk="0" hangingPunct="1"/>
                      <a:r>
                        <a:rPr lang="en-US" sz="2000" b="1" kern="1200" dirty="0" smtClean="0">
                          <a:solidFill>
                            <a:schemeClr val="tx1"/>
                          </a:solidFill>
                          <a:latin typeface="+mn-lt"/>
                          <a:ea typeface="+mn-ea"/>
                          <a:cs typeface="+mn-cs"/>
                        </a:rPr>
                        <a:t>9</a:t>
                      </a:r>
                    </a:p>
                  </a:txBody>
                  <a:tcPr/>
                </a:tc>
                <a:tc>
                  <a:txBody>
                    <a:bodyPr/>
                    <a:lstStyle/>
                    <a:p>
                      <a:pPr marL="0" algn="ctr" defTabSz="914400" rtl="0" eaLnBrk="1" latinLnBrk="0" hangingPunct="1"/>
                      <a:r>
                        <a:rPr lang="en-US" sz="2000" b="1" kern="1200" dirty="0" smtClean="0">
                          <a:solidFill>
                            <a:schemeClr val="tx1"/>
                          </a:solidFill>
                          <a:latin typeface="+mn-lt"/>
                          <a:ea typeface="+mn-ea"/>
                          <a:cs typeface="+mn-cs"/>
                        </a:rPr>
                        <a:t>4</a:t>
                      </a:r>
                    </a:p>
                  </a:txBody>
                  <a:tcPr/>
                </a:tc>
                <a:tc>
                  <a:txBody>
                    <a:bodyPr/>
                    <a:lstStyle/>
                    <a:p>
                      <a:pPr marL="0" algn="ctr" defTabSz="914400" rtl="0" eaLnBrk="1" latinLnBrk="0" hangingPunct="1"/>
                      <a:r>
                        <a:rPr lang="en-US" sz="2000" b="1" kern="1200" dirty="0" smtClean="0">
                          <a:solidFill>
                            <a:schemeClr val="tx1"/>
                          </a:solidFill>
                          <a:latin typeface="+mn-lt"/>
                          <a:ea typeface="+mn-ea"/>
                          <a:cs typeface="+mn-cs"/>
                        </a:rPr>
                        <a:t>0</a:t>
                      </a:r>
                    </a:p>
                  </a:txBody>
                  <a:tcPr/>
                </a:tc>
              </a:tr>
            </a:tbl>
          </a:graphicData>
        </a:graphic>
      </p:graphicFrame>
      <p:grpSp>
        <p:nvGrpSpPr>
          <p:cNvPr id="68" name="Group 67"/>
          <p:cNvGrpSpPr/>
          <p:nvPr/>
        </p:nvGrpSpPr>
        <p:grpSpPr>
          <a:xfrm>
            <a:off x="6248400" y="1676400"/>
            <a:ext cx="457200" cy="1524000"/>
            <a:chOff x="6248400" y="1676400"/>
            <a:chExt cx="457200" cy="1524000"/>
          </a:xfrm>
        </p:grpSpPr>
        <p:cxnSp>
          <p:nvCxnSpPr>
            <p:cNvPr id="57" name="Straight Connector 56"/>
            <p:cNvCxnSpPr/>
            <p:nvPr/>
          </p:nvCxnSpPr>
          <p:spPr>
            <a:xfrm flipH="1">
              <a:off x="6248400" y="2057400"/>
              <a:ext cx="381000" cy="228600"/>
            </a:xfrm>
            <a:prstGeom prst="line">
              <a:avLst/>
            </a:prstGeom>
          </p:spPr>
          <p:style>
            <a:lnRef idx="3">
              <a:schemeClr val="accent6"/>
            </a:lnRef>
            <a:fillRef idx="0">
              <a:schemeClr val="accent6"/>
            </a:fillRef>
            <a:effectRef idx="2">
              <a:schemeClr val="accent6"/>
            </a:effectRef>
            <a:fontRef idx="minor">
              <a:schemeClr val="tx1"/>
            </a:fontRef>
          </p:style>
        </p:cxnSp>
        <p:cxnSp>
          <p:nvCxnSpPr>
            <p:cNvPr id="58" name="Straight Connector 57"/>
            <p:cNvCxnSpPr/>
            <p:nvPr/>
          </p:nvCxnSpPr>
          <p:spPr>
            <a:xfrm flipH="1">
              <a:off x="6324600" y="1676400"/>
              <a:ext cx="381000" cy="228600"/>
            </a:xfrm>
            <a:prstGeom prst="line">
              <a:avLst/>
            </a:prstGeom>
          </p:spPr>
          <p:style>
            <a:lnRef idx="3">
              <a:schemeClr val="accent6"/>
            </a:lnRef>
            <a:fillRef idx="0">
              <a:schemeClr val="accent6"/>
            </a:fillRef>
            <a:effectRef idx="2">
              <a:schemeClr val="accent6"/>
            </a:effectRef>
            <a:fontRef idx="minor">
              <a:schemeClr val="tx1"/>
            </a:fontRef>
          </p:style>
        </p:cxnSp>
        <p:cxnSp>
          <p:nvCxnSpPr>
            <p:cNvPr id="59" name="Straight Connector 58"/>
            <p:cNvCxnSpPr/>
            <p:nvPr/>
          </p:nvCxnSpPr>
          <p:spPr>
            <a:xfrm flipH="1">
              <a:off x="6248400" y="2590800"/>
              <a:ext cx="381000" cy="228600"/>
            </a:xfrm>
            <a:prstGeom prst="line">
              <a:avLst/>
            </a:prstGeom>
          </p:spPr>
          <p:style>
            <a:lnRef idx="3">
              <a:schemeClr val="accent6"/>
            </a:lnRef>
            <a:fillRef idx="0">
              <a:schemeClr val="accent6"/>
            </a:fillRef>
            <a:effectRef idx="2">
              <a:schemeClr val="accent6"/>
            </a:effectRef>
            <a:fontRef idx="minor">
              <a:schemeClr val="tx1"/>
            </a:fontRef>
          </p:style>
        </p:cxnSp>
        <p:cxnSp>
          <p:nvCxnSpPr>
            <p:cNvPr id="66" name="Straight Connector 65"/>
            <p:cNvCxnSpPr/>
            <p:nvPr/>
          </p:nvCxnSpPr>
          <p:spPr>
            <a:xfrm flipH="1">
              <a:off x="6248400" y="2971800"/>
              <a:ext cx="381000" cy="228600"/>
            </a:xfrm>
            <a:prstGeom prst="line">
              <a:avLst/>
            </a:prstGeom>
          </p:spPr>
          <p:style>
            <a:lnRef idx="3">
              <a:schemeClr val="accent6"/>
            </a:lnRef>
            <a:fillRef idx="0">
              <a:schemeClr val="accent6"/>
            </a:fillRef>
            <a:effectRef idx="2">
              <a:schemeClr val="accent6"/>
            </a:effectRef>
            <a:fontRef idx="minor">
              <a:schemeClr val="tx1"/>
            </a:fontRef>
          </p:style>
        </p:cxn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Problem with Priority scheduling algorithm</a:t>
            </a:r>
            <a:endParaRPr lang="en-US" sz="3600" dirty="0"/>
          </a:p>
        </p:txBody>
      </p:sp>
      <p:sp>
        <p:nvSpPr>
          <p:cNvPr id="3" name="Content Placeholder 2"/>
          <p:cNvSpPr>
            <a:spLocks noGrp="1"/>
          </p:cNvSpPr>
          <p:nvPr>
            <p:ph idx="1"/>
          </p:nvPr>
        </p:nvSpPr>
        <p:spPr/>
        <p:txBody>
          <a:bodyPr>
            <a:normAutofit fontScale="92500" lnSpcReduction="10000"/>
          </a:bodyPr>
          <a:lstStyle/>
          <a:p>
            <a:pPr algn="just"/>
            <a:r>
              <a:rPr lang="en-US" dirty="0" smtClean="0"/>
              <a:t>Since we only execute high priority processes, this can lead to starvation of the processes that have a low priority.</a:t>
            </a:r>
          </a:p>
          <a:p>
            <a:pPr algn="just"/>
            <a:r>
              <a:rPr lang="en-US" b="1" dirty="0" smtClean="0">
                <a:solidFill>
                  <a:srgbClr val="FF0000"/>
                </a:solidFill>
              </a:rPr>
              <a:t>Aging</a:t>
            </a:r>
            <a:r>
              <a:rPr lang="en-US" dirty="0" smtClean="0"/>
              <a:t> is a scheduling technique used to avoid Starvation.</a:t>
            </a:r>
          </a:p>
          <a:p>
            <a:pPr algn="just"/>
            <a:r>
              <a:rPr lang="en-US" dirty="0" smtClean="0"/>
              <a:t>Aging is a technique of gradually increasing the priority (by time unit) of processes that wait in the system for a long time. </a:t>
            </a:r>
          </a:p>
          <a:p>
            <a:pPr algn="just"/>
            <a:r>
              <a:rPr lang="en-US" dirty="0" smtClean="0"/>
              <a:t>By doing so, as time passes, the lower priority process becomes a higher priority process.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Terminologies Used in CPU Scheduling </a:t>
            </a:r>
            <a:br>
              <a:rPr lang="en-US" sz="3600" b="1" dirty="0"/>
            </a:br>
            <a:endParaRPr lang="en-US" sz="3600"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pPr algn="just" fontAlgn="base"/>
            <a:r>
              <a:rPr lang="en-US" b="1" dirty="0"/>
              <a:t>Arrival Time:</a:t>
            </a:r>
            <a:r>
              <a:rPr lang="en-US" dirty="0"/>
              <a:t> The time at which the process arrives in the ready queue</a:t>
            </a:r>
            <a:r>
              <a:rPr lang="en-US" dirty="0" smtClean="0"/>
              <a:t>.</a:t>
            </a:r>
          </a:p>
          <a:p>
            <a:pPr algn="just" fontAlgn="base"/>
            <a:r>
              <a:rPr lang="en-US" b="1" dirty="0"/>
              <a:t>Burst Time</a:t>
            </a:r>
            <a:r>
              <a:rPr lang="en-US" dirty="0" smtClean="0"/>
              <a:t>: The time that a process required for execution</a:t>
            </a:r>
            <a:endParaRPr lang="en-US" dirty="0"/>
          </a:p>
          <a:p>
            <a:pPr algn="just" fontAlgn="base"/>
            <a:r>
              <a:rPr lang="en-US" b="1" dirty="0"/>
              <a:t>Completion Time:</a:t>
            </a:r>
            <a:r>
              <a:rPr lang="en-US" dirty="0"/>
              <a:t> The time at which the process completes its execution.</a:t>
            </a:r>
          </a:p>
          <a:p>
            <a:pPr algn="just" fontAlgn="base"/>
            <a:r>
              <a:rPr lang="en-US" b="1" dirty="0"/>
              <a:t>Turn Around Time:</a:t>
            </a:r>
            <a:r>
              <a:rPr lang="en-US" dirty="0"/>
              <a:t> Time Difference between completion time and arrival time. </a:t>
            </a:r>
            <a:endParaRPr lang="en-US" dirty="0" smtClean="0"/>
          </a:p>
          <a:p>
            <a:pPr lvl="1" algn="just" fontAlgn="base"/>
            <a:r>
              <a:rPr lang="en-US" dirty="0" smtClean="0"/>
              <a:t>Turn Around Time = (Completion Time – Arrival Time)</a:t>
            </a:r>
          </a:p>
          <a:p>
            <a:pPr algn="just" fontAlgn="base"/>
            <a:r>
              <a:rPr lang="en-US" b="1" dirty="0" smtClean="0"/>
              <a:t>Waiting Time (W. T):</a:t>
            </a:r>
            <a:r>
              <a:rPr lang="en-US" dirty="0" smtClean="0"/>
              <a:t> Time Difference between turnaround time and burst time .</a:t>
            </a:r>
          </a:p>
          <a:p>
            <a:pPr lvl="1" algn="just" fontAlgn="base"/>
            <a:r>
              <a:rPr lang="en-US" i="1" dirty="0" smtClean="0"/>
              <a:t>Waiting Time = (Turn Around Time – Burst Time).</a:t>
            </a:r>
          </a:p>
          <a:p>
            <a:pPr marL="342900" lvl="1" indent="-342900" algn="just" fontAlgn="base">
              <a:buFont typeface="Arial" pitchFamily="34" charset="0"/>
              <a:buChar char="•"/>
            </a:pPr>
            <a:r>
              <a:rPr lang="en-US" sz="3200" b="1" dirty="0" smtClean="0"/>
              <a:t>Gantt Chart - </a:t>
            </a:r>
            <a:r>
              <a:rPr lang="en-US" dirty="0" smtClean="0"/>
              <a:t>Gantt chart is used for visualization , which helps to scheduling and managing particular tasks in a project.</a:t>
            </a:r>
            <a:endParaRPr lang="en-US" sz="3200" b="1" dirty="0"/>
          </a:p>
          <a:p>
            <a:pPr algn="just" fontAlgn="base"/>
            <a:endParaRPr lang="en-US" dirty="0" smtClean="0"/>
          </a:p>
          <a:p>
            <a:pPr algn="just" fontAlgn="base">
              <a:buNone/>
            </a:pPr>
            <a:endParaRPr lang="en-US" dirty="0"/>
          </a:p>
          <a:p>
            <a:pPr algn="just"/>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the method by which the priorities to processes are assigned</a:t>
            </a:r>
            <a:endParaRPr lang="en-US" sz="3200"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algn="just"/>
            <a:r>
              <a:rPr lang="en-US" dirty="0" smtClean="0"/>
              <a:t>The two classifications are:</a:t>
            </a:r>
          </a:p>
          <a:p>
            <a:pPr lvl="1" algn="just"/>
            <a:r>
              <a:rPr lang="en-US" dirty="0" smtClean="0"/>
              <a:t>Static priority</a:t>
            </a:r>
          </a:p>
          <a:p>
            <a:pPr lvl="1" algn="just"/>
            <a:r>
              <a:rPr lang="en-US" dirty="0" smtClean="0"/>
              <a:t>Dynamic priority</a:t>
            </a:r>
          </a:p>
          <a:p>
            <a:pPr algn="just"/>
            <a:r>
              <a:rPr lang="en-US" dirty="0" smtClean="0"/>
              <a:t>The Static Priority algorithm, assigns priorities to processes at design time, and these assigned priorities do not change, they remain constant for the lifetime of that process.</a:t>
            </a:r>
          </a:p>
          <a:p>
            <a:pPr algn="just"/>
            <a:r>
              <a:rPr lang="en-US" dirty="0" smtClean="0"/>
              <a:t> in </a:t>
            </a:r>
            <a:r>
              <a:rPr lang="en-US" b="1" dirty="0" smtClean="0"/>
              <a:t>Dynamic Priority, </a:t>
            </a:r>
            <a:r>
              <a:rPr lang="en-US" dirty="0" smtClean="0"/>
              <a:t>a process's priority can change during its execution (run time) based on certain criteria, such as its waiting time, CPU usage, or other system-defined factors. Ex-Aging</a:t>
            </a:r>
          </a:p>
          <a:p>
            <a:pPr algn="just"/>
            <a:r>
              <a:rPr lang="en-US" b="1" dirty="0" smtClean="0"/>
              <a:t>Preemptive priority scheduling</a:t>
            </a:r>
            <a:r>
              <a:rPr lang="en-US" dirty="0" smtClean="0"/>
              <a:t> can work with both static and dynamic priorities.</a:t>
            </a:r>
          </a:p>
          <a:p>
            <a:pPr algn="just"/>
            <a:r>
              <a:rPr lang="en-US" b="1" dirty="0" smtClean="0"/>
              <a:t>Non-preemptive priority scheduling</a:t>
            </a:r>
            <a:r>
              <a:rPr lang="en-US" dirty="0" smtClean="0"/>
              <a:t> can also use static or dynamic priorities.</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Implementation</a:t>
            </a:r>
            <a:br>
              <a:rPr lang="en-US" b="1" dirty="0"/>
            </a:br>
            <a:endParaRPr lang="en-US" dirty="0"/>
          </a:p>
        </p:txBody>
      </p:sp>
      <p:sp>
        <p:nvSpPr>
          <p:cNvPr id="3" name="Content Placeholder 2"/>
          <p:cNvSpPr>
            <a:spLocks noGrp="1"/>
          </p:cNvSpPr>
          <p:nvPr>
            <p:ph idx="1"/>
          </p:nvPr>
        </p:nvSpPr>
        <p:spPr>
          <a:xfrm>
            <a:off x="457200" y="838200"/>
            <a:ext cx="8229600" cy="5562600"/>
          </a:xfrm>
        </p:spPr>
        <p:txBody>
          <a:bodyPr>
            <a:normAutofit fontScale="92500" lnSpcReduction="20000"/>
          </a:bodyPr>
          <a:lstStyle/>
          <a:p>
            <a:r>
              <a:rPr lang="en-US" dirty="0" smtClean="0"/>
              <a:t>1 - Input the processes along with their burst time (</a:t>
            </a:r>
            <a:r>
              <a:rPr lang="en-US" dirty="0" err="1" smtClean="0"/>
              <a:t>bt</a:t>
            </a:r>
            <a:r>
              <a:rPr lang="en-US" dirty="0" smtClean="0"/>
              <a:t>). </a:t>
            </a:r>
          </a:p>
          <a:p>
            <a:r>
              <a:rPr lang="en-US" dirty="0" smtClean="0"/>
              <a:t>2 - Find waiting time (wt) for all processes. </a:t>
            </a:r>
          </a:p>
          <a:p>
            <a:r>
              <a:rPr lang="en-US" dirty="0" smtClean="0"/>
              <a:t>3 - As first process that comes need not to wait so waiting time for process 1 will be 0 i.e. wt[0] = 0.</a:t>
            </a:r>
          </a:p>
          <a:p>
            <a:r>
              <a:rPr lang="en-US" dirty="0" smtClean="0"/>
              <a:t> 4 - Find </a:t>
            </a:r>
            <a:r>
              <a:rPr lang="en-US" b="1" dirty="0" smtClean="0"/>
              <a:t>waiting time</a:t>
            </a:r>
            <a:r>
              <a:rPr lang="en-US" dirty="0" smtClean="0"/>
              <a:t> for all other processes i.e. for process </a:t>
            </a:r>
            <a:r>
              <a:rPr lang="en-US" dirty="0" err="1" smtClean="0"/>
              <a:t>i</a:t>
            </a:r>
            <a:r>
              <a:rPr lang="en-US" dirty="0" smtClean="0"/>
              <a:t> -&gt; wt[</a:t>
            </a:r>
            <a:r>
              <a:rPr lang="en-US" dirty="0" err="1" smtClean="0"/>
              <a:t>i</a:t>
            </a:r>
            <a:r>
              <a:rPr lang="en-US" dirty="0" smtClean="0"/>
              <a:t>] = </a:t>
            </a:r>
            <a:r>
              <a:rPr lang="en-US" dirty="0" err="1" smtClean="0"/>
              <a:t>bt</a:t>
            </a:r>
            <a:r>
              <a:rPr lang="en-US" dirty="0" smtClean="0"/>
              <a:t>[i-1] + wt[i-1] . </a:t>
            </a:r>
          </a:p>
          <a:p>
            <a:r>
              <a:rPr lang="en-US" dirty="0" smtClean="0"/>
              <a:t>5 - Find </a:t>
            </a:r>
            <a:r>
              <a:rPr lang="en-US" b="1" dirty="0" smtClean="0"/>
              <a:t>turnaround time</a:t>
            </a:r>
            <a:r>
              <a:rPr lang="en-US" dirty="0" smtClean="0"/>
              <a:t> = waiting_time + </a:t>
            </a:r>
            <a:r>
              <a:rPr lang="en-US" dirty="0" err="1" smtClean="0"/>
              <a:t>burst_time</a:t>
            </a:r>
            <a:r>
              <a:rPr lang="en-US" dirty="0" smtClean="0"/>
              <a:t> for all processes. </a:t>
            </a:r>
          </a:p>
          <a:p>
            <a:r>
              <a:rPr lang="en-US" dirty="0" smtClean="0"/>
              <a:t>6 - Find </a:t>
            </a:r>
            <a:r>
              <a:rPr lang="en-US" b="1" dirty="0" smtClean="0"/>
              <a:t>average waiting time</a:t>
            </a:r>
            <a:r>
              <a:rPr lang="en-US" dirty="0" smtClean="0"/>
              <a:t> = </a:t>
            </a:r>
            <a:r>
              <a:rPr lang="en-US" dirty="0" err="1" smtClean="0"/>
              <a:t>total_waiting_time</a:t>
            </a:r>
            <a:r>
              <a:rPr lang="en-US" dirty="0" smtClean="0"/>
              <a:t> / </a:t>
            </a:r>
            <a:r>
              <a:rPr lang="en-US" dirty="0" err="1" smtClean="0"/>
              <a:t>no_of_processes</a:t>
            </a:r>
            <a:r>
              <a:rPr lang="en-US" dirty="0" smtClean="0"/>
              <a:t>. </a:t>
            </a:r>
          </a:p>
          <a:p>
            <a:r>
              <a:rPr lang="en-US" dirty="0" smtClean="0"/>
              <a:t>7 - Similarly, find </a:t>
            </a:r>
            <a:r>
              <a:rPr lang="en-US" b="1" dirty="0" smtClean="0"/>
              <a:t>average turnaround time</a:t>
            </a:r>
            <a:r>
              <a:rPr lang="en-US" dirty="0" smtClean="0"/>
              <a:t> = </a:t>
            </a:r>
            <a:r>
              <a:rPr lang="en-US" dirty="0" err="1" smtClean="0"/>
              <a:t>total_turn_around_time</a:t>
            </a:r>
            <a:r>
              <a:rPr lang="en-US" dirty="0" smtClean="0"/>
              <a:t> / </a:t>
            </a:r>
            <a:r>
              <a:rPr lang="en-US" dirty="0" err="1" smtClean="0"/>
              <a:t>no_of_processes</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Problem 1</a:t>
            </a:r>
            <a:br>
              <a:rPr lang="en-US" dirty="0"/>
            </a:br>
            <a:endParaRPr lang="en-US" dirty="0"/>
          </a:p>
        </p:txBody>
      </p:sp>
      <p:sp>
        <p:nvSpPr>
          <p:cNvPr id="3" name="Content Placeholder 2"/>
          <p:cNvSpPr>
            <a:spLocks noGrp="1"/>
          </p:cNvSpPr>
          <p:nvPr>
            <p:ph idx="1"/>
          </p:nvPr>
        </p:nvSpPr>
        <p:spPr>
          <a:xfrm>
            <a:off x="457200" y="685800"/>
            <a:ext cx="8229600" cy="5440363"/>
          </a:xfrm>
        </p:spPr>
        <p:txBody>
          <a:bodyPr/>
          <a:lstStyle/>
          <a:p>
            <a:pPr algn="just"/>
            <a:r>
              <a:rPr lang="en-US" dirty="0"/>
              <a:t>Consider the given table below and find Completion time (CT), Turn-around time (TAT), Waiting time (WT</a:t>
            </a:r>
            <a:r>
              <a:rPr lang="en-US" dirty="0" smtClean="0"/>
              <a:t>), </a:t>
            </a:r>
            <a:r>
              <a:rPr lang="en-US" dirty="0"/>
              <a:t>Average Turn-around time and Average Waiting time.</a:t>
            </a:r>
          </a:p>
        </p:txBody>
      </p:sp>
      <p:graphicFrame>
        <p:nvGraphicFramePr>
          <p:cNvPr id="4" name="Table 3"/>
          <p:cNvGraphicFramePr>
            <a:graphicFrameLocks noGrp="1"/>
          </p:cNvGraphicFramePr>
          <p:nvPr/>
        </p:nvGraphicFramePr>
        <p:xfrm>
          <a:off x="1371600" y="2819400"/>
          <a:ext cx="6096000" cy="3474720"/>
        </p:xfrm>
        <a:graphic>
          <a:graphicData uri="http://schemas.openxmlformats.org/drawingml/2006/table">
            <a:tbl>
              <a:tblPr firstRow="1" bandRow="1">
                <a:tableStyleId>{21E4AEA4-8DFA-4A89-87EB-49C32662AFE0}</a:tableStyleId>
              </a:tblPr>
              <a:tblGrid>
                <a:gridCol w="2032000"/>
                <a:gridCol w="2032000"/>
                <a:gridCol w="2032000"/>
              </a:tblGrid>
              <a:tr h="561340">
                <a:tc>
                  <a:txBody>
                    <a:bodyPr/>
                    <a:lstStyle/>
                    <a:p>
                      <a:pPr algn="ctr"/>
                      <a:r>
                        <a:rPr lang="en-US" sz="2800" dirty="0"/>
                        <a:t>Process ID</a:t>
                      </a:r>
                      <a:endParaRPr lang="en-US" sz="2800" b="1" dirty="0">
                        <a:latin typeface="inherit"/>
                      </a:endParaRPr>
                    </a:p>
                  </a:txBody>
                  <a:tcPr marL="76200" marR="76200" marT="76200" marB="76200" anchor="ctr"/>
                </a:tc>
                <a:tc>
                  <a:txBody>
                    <a:bodyPr/>
                    <a:lstStyle/>
                    <a:p>
                      <a:pPr algn="ctr"/>
                      <a:r>
                        <a:rPr lang="en-US" sz="2800" dirty="0"/>
                        <a:t>Arrival time</a:t>
                      </a:r>
                      <a:endParaRPr lang="en-US" sz="2800" b="1" dirty="0">
                        <a:latin typeface="inherit"/>
                      </a:endParaRPr>
                    </a:p>
                  </a:txBody>
                  <a:tcPr marL="76200" marR="76200" marT="76200" marB="76200" anchor="ctr"/>
                </a:tc>
                <a:tc>
                  <a:txBody>
                    <a:bodyPr/>
                    <a:lstStyle/>
                    <a:p>
                      <a:pPr algn="ctr"/>
                      <a:r>
                        <a:rPr lang="en-US" sz="2800" dirty="0"/>
                        <a:t>Burst time</a:t>
                      </a:r>
                      <a:endParaRPr lang="en-US" sz="2800" b="1" dirty="0">
                        <a:latin typeface="inherit"/>
                      </a:endParaRPr>
                    </a:p>
                  </a:txBody>
                  <a:tcPr marL="76200" marR="76200" marT="76200" marB="76200" anchor="ctr"/>
                </a:tc>
              </a:tr>
              <a:tr h="561340">
                <a:tc>
                  <a:txBody>
                    <a:bodyPr/>
                    <a:lstStyle/>
                    <a:p>
                      <a:pPr algn="ctr"/>
                      <a:r>
                        <a:rPr lang="en-US" sz="2800"/>
                        <a:t>P1</a:t>
                      </a:r>
                      <a:endParaRPr lang="en-US" sz="2800">
                        <a:latin typeface="inherit"/>
                      </a:endParaRPr>
                    </a:p>
                  </a:txBody>
                  <a:tcPr marL="76200" marR="76200" marT="76200" marB="76200" anchor="ctr"/>
                </a:tc>
                <a:tc>
                  <a:txBody>
                    <a:bodyPr/>
                    <a:lstStyle/>
                    <a:p>
                      <a:pPr algn="ctr"/>
                      <a:r>
                        <a:rPr lang="en-US" sz="2800"/>
                        <a:t>2</a:t>
                      </a:r>
                      <a:endParaRPr lang="en-US" sz="2800">
                        <a:latin typeface="inherit"/>
                      </a:endParaRPr>
                    </a:p>
                  </a:txBody>
                  <a:tcPr marL="76200" marR="76200" marT="76200" marB="76200" anchor="ctr"/>
                </a:tc>
                <a:tc>
                  <a:txBody>
                    <a:bodyPr/>
                    <a:lstStyle/>
                    <a:p>
                      <a:pPr algn="ctr"/>
                      <a:r>
                        <a:rPr lang="en-US" sz="2800"/>
                        <a:t>2</a:t>
                      </a:r>
                      <a:endParaRPr lang="en-US" sz="2800">
                        <a:latin typeface="inherit"/>
                      </a:endParaRPr>
                    </a:p>
                  </a:txBody>
                  <a:tcPr marL="76200" marR="76200" marT="76200" marB="76200" anchor="ctr"/>
                </a:tc>
              </a:tr>
              <a:tr h="561340">
                <a:tc>
                  <a:txBody>
                    <a:bodyPr/>
                    <a:lstStyle/>
                    <a:p>
                      <a:pPr algn="ctr"/>
                      <a:r>
                        <a:rPr lang="en-US" sz="2800"/>
                        <a:t>P2</a:t>
                      </a:r>
                      <a:endParaRPr lang="en-US" sz="2800">
                        <a:latin typeface="inherit"/>
                      </a:endParaRPr>
                    </a:p>
                  </a:txBody>
                  <a:tcPr marL="76200" marR="76200" marT="76200" marB="76200" anchor="ctr"/>
                </a:tc>
                <a:tc>
                  <a:txBody>
                    <a:bodyPr/>
                    <a:lstStyle/>
                    <a:p>
                      <a:pPr algn="ctr"/>
                      <a:r>
                        <a:rPr lang="en-US" sz="2800"/>
                        <a:t>5</a:t>
                      </a:r>
                      <a:endParaRPr lang="en-US" sz="2800">
                        <a:latin typeface="inherit"/>
                      </a:endParaRPr>
                    </a:p>
                  </a:txBody>
                  <a:tcPr marL="76200" marR="76200" marT="76200" marB="76200" anchor="ctr"/>
                </a:tc>
                <a:tc>
                  <a:txBody>
                    <a:bodyPr/>
                    <a:lstStyle/>
                    <a:p>
                      <a:pPr algn="ctr"/>
                      <a:r>
                        <a:rPr lang="en-US" sz="2800" dirty="0"/>
                        <a:t>6</a:t>
                      </a:r>
                      <a:endParaRPr lang="en-US" sz="2800" dirty="0">
                        <a:latin typeface="inherit"/>
                      </a:endParaRPr>
                    </a:p>
                  </a:txBody>
                  <a:tcPr marL="76200" marR="76200" marT="76200" marB="76200" anchor="ctr"/>
                </a:tc>
              </a:tr>
              <a:tr h="561340">
                <a:tc>
                  <a:txBody>
                    <a:bodyPr/>
                    <a:lstStyle/>
                    <a:p>
                      <a:pPr algn="ctr"/>
                      <a:r>
                        <a:rPr lang="en-US" sz="2800"/>
                        <a:t>P3</a:t>
                      </a:r>
                      <a:endParaRPr lang="en-US" sz="2800">
                        <a:latin typeface="inherit"/>
                      </a:endParaRPr>
                    </a:p>
                  </a:txBody>
                  <a:tcPr marL="76200" marR="76200" marT="76200" marB="76200" anchor="ctr"/>
                </a:tc>
                <a:tc>
                  <a:txBody>
                    <a:bodyPr/>
                    <a:lstStyle/>
                    <a:p>
                      <a:pPr algn="ctr"/>
                      <a:r>
                        <a:rPr lang="en-US" sz="2800"/>
                        <a:t>0</a:t>
                      </a:r>
                      <a:endParaRPr lang="en-US" sz="2800">
                        <a:latin typeface="inherit"/>
                      </a:endParaRPr>
                    </a:p>
                  </a:txBody>
                  <a:tcPr marL="76200" marR="76200" marT="76200" marB="76200" anchor="ctr"/>
                </a:tc>
                <a:tc>
                  <a:txBody>
                    <a:bodyPr/>
                    <a:lstStyle/>
                    <a:p>
                      <a:pPr algn="ctr"/>
                      <a:r>
                        <a:rPr lang="en-US" sz="2800"/>
                        <a:t>4</a:t>
                      </a:r>
                      <a:endParaRPr lang="en-US" sz="2800">
                        <a:latin typeface="inherit"/>
                      </a:endParaRPr>
                    </a:p>
                  </a:txBody>
                  <a:tcPr marL="76200" marR="76200" marT="76200" marB="76200" anchor="ctr"/>
                </a:tc>
              </a:tr>
              <a:tr h="561340">
                <a:tc>
                  <a:txBody>
                    <a:bodyPr/>
                    <a:lstStyle/>
                    <a:p>
                      <a:pPr algn="ctr"/>
                      <a:r>
                        <a:rPr lang="en-US" sz="2800"/>
                        <a:t>P4</a:t>
                      </a:r>
                      <a:endParaRPr lang="en-US" sz="2800">
                        <a:latin typeface="inherit"/>
                      </a:endParaRPr>
                    </a:p>
                  </a:txBody>
                  <a:tcPr marL="76200" marR="76200" marT="76200" marB="76200" anchor="ctr"/>
                </a:tc>
                <a:tc>
                  <a:txBody>
                    <a:bodyPr/>
                    <a:lstStyle/>
                    <a:p>
                      <a:pPr algn="ctr"/>
                      <a:r>
                        <a:rPr lang="en-US" sz="2800"/>
                        <a:t>0</a:t>
                      </a:r>
                      <a:endParaRPr lang="en-US" sz="2800">
                        <a:latin typeface="inherit"/>
                      </a:endParaRPr>
                    </a:p>
                  </a:txBody>
                  <a:tcPr marL="76200" marR="76200" marT="76200" marB="76200" anchor="ctr"/>
                </a:tc>
                <a:tc>
                  <a:txBody>
                    <a:bodyPr/>
                    <a:lstStyle/>
                    <a:p>
                      <a:pPr algn="ctr"/>
                      <a:r>
                        <a:rPr lang="en-US" sz="2800"/>
                        <a:t>7</a:t>
                      </a:r>
                      <a:endParaRPr lang="en-US" sz="2800">
                        <a:latin typeface="inherit"/>
                      </a:endParaRPr>
                    </a:p>
                  </a:txBody>
                  <a:tcPr marL="76200" marR="76200" marT="76200" marB="76200" anchor="ctr"/>
                </a:tc>
              </a:tr>
              <a:tr h="561340">
                <a:tc>
                  <a:txBody>
                    <a:bodyPr/>
                    <a:lstStyle/>
                    <a:p>
                      <a:pPr algn="ctr"/>
                      <a:r>
                        <a:rPr lang="en-US" sz="2800"/>
                        <a:t>P5</a:t>
                      </a:r>
                      <a:endParaRPr lang="en-US" sz="2800">
                        <a:latin typeface="inherit"/>
                      </a:endParaRPr>
                    </a:p>
                  </a:txBody>
                  <a:tcPr marL="76200" marR="76200" marT="76200" marB="76200" anchor="ctr"/>
                </a:tc>
                <a:tc>
                  <a:txBody>
                    <a:bodyPr/>
                    <a:lstStyle/>
                    <a:p>
                      <a:pPr algn="ctr"/>
                      <a:r>
                        <a:rPr lang="en-US" sz="2800" dirty="0"/>
                        <a:t>7</a:t>
                      </a:r>
                      <a:endParaRPr lang="en-US" sz="2800" dirty="0">
                        <a:latin typeface="inherit"/>
                      </a:endParaRPr>
                    </a:p>
                  </a:txBody>
                  <a:tcPr marL="76200" marR="76200" marT="76200" marB="76200" anchor="ctr"/>
                </a:tc>
                <a:tc>
                  <a:txBody>
                    <a:bodyPr/>
                    <a:lstStyle/>
                    <a:p>
                      <a:pPr algn="ctr"/>
                      <a:r>
                        <a:rPr lang="en-US" sz="2800" dirty="0"/>
                        <a:t>4</a:t>
                      </a:r>
                      <a:endParaRPr lang="en-US" sz="2800" dirty="0">
                        <a:latin typeface="inherit"/>
                      </a:endParaRPr>
                    </a:p>
                  </a:txBody>
                  <a:tcPr marL="76200" marR="76200" marT="76200" marB="76200"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2057400"/>
          <a:ext cx="8229600" cy="2834640"/>
        </p:xfrm>
        <a:graphic>
          <a:graphicData uri="http://schemas.openxmlformats.org/drawingml/2006/table">
            <a:tbl>
              <a:tblPr firstRow="1" bandRow="1">
                <a:tableStyleId>{5C22544A-7EE6-4342-B048-85BDC9FD1C3A}</a:tableStyleId>
              </a:tblPr>
              <a:tblGrid>
                <a:gridCol w="1371600"/>
                <a:gridCol w="1371600"/>
                <a:gridCol w="1295400"/>
                <a:gridCol w="1447800"/>
                <a:gridCol w="1371600"/>
                <a:gridCol w="1371600"/>
              </a:tblGrid>
              <a:tr h="640736">
                <a:tc>
                  <a:txBody>
                    <a:bodyPr/>
                    <a:lstStyle/>
                    <a:p>
                      <a:pPr algn="just"/>
                      <a:r>
                        <a:rPr lang="en-US" b="1" dirty="0">
                          <a:latin typeface="inherit"/>
                        </a:rPr>
                        <a:t>Process ID</a:t>
                      </a:r>
                    </a:p>
                  </a:txBody>
                  <a:tcPr marL="76200" marR="76200" marT="76200" marB="76200" anchor="ctr"/>
                </a:tc>
                <a:tc>
                  <a:txBody>
                    <a:bodyPr/>
                    <a:lstStyle/>
                    <a:p>
                      <a:pPr algn="just"/>
                      <a:r>
                        <a:rPr lang="en-US" b="1">
                          <a:latin typeface="inherit"/>
                        </a:rPr>
                        <a:t>Arrival time</a:t>
                      </a:r>
                    </a:p>
                  </a:txBody>
                  <a:tcPr marL="76200" marR="76200" marT="76200" marB="76200" anchor="ctr"/>
                </a:tc>
                <a:tc>
                  <a:txBody>
                    <a:bodyPr/>
                    <a:lstStyle/>
                    <a:p>
                      <a:pPr algn="just"/>
                      <a:r>
                        <a:rPr lang="en-US" b="1" dirty="0">
                          <a:latin typeface="inherit"/>
                        </a:rPr>
                        <a:t>Burst time</a:t>
                      </a:r>
                    </a:p>
                  </a:txBody>
                  <a:tcPr marL="76200" marR="76200" marT="76200" marB="76200" anchor="ctr"/>
                </a:tc>
                <a:tc>
                  <a:txBody>
                    <a:bodyPr/>
                    <a:lstStyle/>
                    <a:p>
                      <a:pPr algn="just"/>
                      <a:r>
                        <a:rPr lang="en-US" b="1" dirty="0">
                          <a:latin typeface="inherit"/>
                        </a:rPr>
                        <a:t>CT</a:t>
                      </a:r>
                    </a:p>
                  </a:txBody>
                  <a:tcPr marL="76200" marR="76200" marT="76200" marB="76200" anchor="ctr"/>
                </a:tc>
                <a:tc>
                  <a:txBody>
                    <a:bodyPr/>
                    <a:lstStyle/>
                    <a:p>
                      <a:pPr algn="just"/>
                      <a:r>
                        <a:rPr lang="en-US" b="1">
                          <a:latin typeface="inherit"/>
                        </a:rPr>
                        <a:t>TAT=CT-AT</a:t>
                      </a:r>
                    </a:p>
                  </a:txBody>
                  <a:tcPr marL="76200" marR="76200" marT="76200" marB="76200" anchor="ctr"/>
                </a:tc>
                <a:tc>
                  <a:txBody>
                    <a:bodyPr/>
                    <a:lstStyle/>
                    <a:p>
                      <a:pPr algn="just"/>
                      <a:r>
                        <a:rPr lang="en-US" b="1" dirty="0">
                          <a:latin typeface="inherit"/>
                        </a:rPr>
                        <a:t>WT=TAT-BT</a:t>
                      </a:r>
                    </a:p>
                  </a:txBody>
                  <a:tcPr marL="76200" marR="76200" marT="76200" marB="76200" anchor="ctr"/>
                </a:tc>
              </a:tr>
              <a:tr h="390013">
                <a:tc>
                  <a:txBody>
                    <a:bodyPr/>
                    <a:lstStyle/>
                    <a:p>
                      <a:pPr algn="l"/>
                      <a:r>
                        <a:rPr lang="en-US" dirty="0">
                          <a:latin typeface="inherit"/>
                        </a:rPr>
                        <a:t>P1</a:t>
                      </a:r>
                    </a:p>
                  </a:txBody>
                  <a:tcPr marL="76200" marR="76200" marT="76200" marB="76200" anchor="ctr"/>
                </a:tc>
                <a:tc>
                  <a:txBody>
                    <a:bodyPr/>
                    <a:lstStyle/>
                    <a:p>
                      <a:pPr algn="l"/>
                      <a:r>
                        <a:rPr lang="en-US">
                          <a:latin typeface="inherit"/>
                        </a:rPr>
                        <a:t>2</a:t>
                      </a:r>
                    </a:p>
                  </a:txBody>
                  <a:tcPr marL="76200" marR="76200" marT="76200" marB="76200" anchor="ctr"/>
                </a:tc>
                <a:tc>
                  <a:txBody>
                    <a:bodyPr/>
                    <a:lstStyle/>
                    <a:p>
                      <a:pPr algn="l"/>
                      <a:r>
                        <a:rPr lang="en-US">
                          <a:latin typeface="inherit"/>
                        </a:rPr>
                        <a:t>2</a:t>
                      </a:r>
                    </a:p>
                  </a:txBody>
                  <a:tcPr marL="76200" marR="76200" marT="76200" marB="76200" anchor="ctr"/>
                </a:tc>
                <a:tc>
                  <a:txBody>
                    <a:bodyPr/>
                    <a:lstStyle/>
                    <a:p>
                      <a:pPr algn="l"/>
                      <a:r>
                        <a:rPr lang="en-US">
                          <a:latin typeface="inherit"/>
                        </a:rPr>
                        <a:t>13</a:t>
                      </a:r>
                    </a:p>
                  </a:txBody>
                  <a:tcPr marL="76200" marR="76200" marT="76200" marB="76200" anchor="ctr"/>
                </a:tc>
                <a:tc>
                  <a:txBody>
                    <a:bodyPr/>
                    <a:lstStyle/>
                    <a:p>
                      <a:pPr algn="l"/>
                      <a:r>
                        <a:rPr lang="en-US">
                          <a:latin typeface="inherit"/>
                        </a:rPr>
                        <a:t>13-2= 11</a:t>
                      </a:r>
                    </a:p>
                  </a:txBody>
                  <a:tcPr marL="76200" marR="76200" marT="76200" marB="76200" anchor="ctr"/>
                </a:tc>
                <a:tc>
                  <a:txBody>
                    <a:bodyPr/>
                    <a:lstStyle/>
                    <a:p>
                      <a:pPr algn="l"/>
                      <a:r>
                        <a:rPr lang="en-US" dirty="0">
                          <a:latin typeface="inherit"/>
                        </a:rPr>
                        <a:t>11-2= 9</a:t>
                      </a:r>
                    </a:p>
                  </a:txBody>
                  <a:tcPr marL="76200" marR="76200" marT="76200" marB="76200" anchor="ctr"/>
                </a:tc>
              </a:tr>
              <a:tr h="390013">
                <a:tc>
                  <a:txBody>
                    <a:bodyPr/>
                    <a:lstStyle/>
                    <a:p>
                      <a:pPr algn="l"/>
                      <a:r>
                        <a:rPr lang="en-US" dirty="0">
                          <a:latin typeface="inherit"/>
                        </a:rPr>
                        <a:t>P2</a:t>
                      </a:r>
                    </a:p>
                  </a:txBody>
                  <a:tcPr marL="76200" marR="76200" marT="76200" marB="76200" anchor="ctr"/>
                </a:tc>
                <a:tc>
                  <a:txBody>
                    <a:bodyPr/>
                    <a:lstStyle/>
                    <a:p>
                      <a:pPr algn="l"/>
                      <a:r>
                        <a:rPr lang="en-US">
                          <a:latin typeface="inherit"/>
                        </a:rPr>
                        <a:t>5</a:t>
                      </a:r>
                    </a:p>
                  </a:txBody>
                  <a:tcPr marL="76200" marR="76200" marT="76200" marB="76200" anchor="ctr"/>
                </a:tc>
                <a:tc>
                  <a:txBody>
                    <a:bodyPr/>
                    <a:lstStyle/>
                    <a:p>
                      <a:pPr algn="l"/>
                      <a:r>
                        <a:rPr lang="en-US">
                          <a:latin typeface="inherit"/>
                        </a:rPr>
                        <a:t>6</a:t>
                      </a:r>
                    </a:p>
                  </a:txBody>
                  <a:tcPr marL="76200" marR="76200" marT="76200" marB="76200" anchor="ctr"/>
                </a:tc>
                <a:tc>
                  <a:txBody>
                    <a:bodyPr/>
                    <a:lstStyle/>
                    <a:p>
                      <a:pPr algn="l"/>
                      <a:r>
                        <a:rPr lang="en-US">
                          <a:latin typeface="inherit"/>
                        </a:rPr>
                        <a:t>19</a:t>
                      </a:r>
                    </a:p>
                  </a:txBody>
                  <a:tcPr marL="76200" marR="76200" marT="76200" marB="76200" anchor="ctr"/>
                </a:tc>
                <a:tc>
                  <a:txBody>
                    <a:bodyPr/>
                    <a:lstStyle/>
                    <a:p>
                      <a:pPr algn="l"/>
                      <a:r>
                        <a:rPr lang="en-US">
                          <a:latin typeface="inherit"/>
                        </a:rPr>
                        <a:t>19-5= 14</a:t>
                      </a:r>
                    </a:p>
                  </a:txBody>
                  <a:tcPr marL="76200" marR="76200" marT="76200" marB="76200" anchor="ctr"/>
                </a:tc>
                <a:tc>
                  <a:txBody>
                    <a:bodyPr/>
                    <a:lstStyle/>
                    <a:p>
                      <a:pPr algn="l"/>
                      <a:r>
                        <a:rPr lang="en-US" dirty="0">
                          <a:latin typeface="inherit"/>
                        </a:rPr>
                        <a:t>14-6= 8</a:t>
                      </a:r>
                    </a:p>
                  </a:txBody>
                  <a:tcPr marL="76200" marR="76200" marT="76200" marB="76200" anchor="ctr"/>
                </a:tc>
              </a:tr>
              <a:tr h="390013">
                <a:tc>
                  <a:txBody>
                    <a:bodyPr/>
                    <a:lstStyle/>
                    <a:p>
                      <a:pPr algn="l"/>
                      <a:r>
                        <a:rPr lang="en-US" dirty="0">
                          <a:latin typeface="inherit"/>
                        </a:rPr>
                        <a:t>P3</a:t>
                      </a:r>
                    </a:p>
                  </a:txBody>
                  <a:tcPr marL="76200" marR="76200" marT="76200" marB="76200" anchor="ctr"/>
                </a:tc>
                <a:tc>
                  <a:txBody>
                    <a:bodyPr/>
                    <a:lstStyle/>
                    <a:p>
                      <a:pPr algn="l"/>
                      <a:r>
                        <a:rPr lang="en-US">
                          <a:latin typeface="inherit"/>
                        </a:rPr>
                        <a:t>0</a:t>
                      </a:r>
                    </a:p>
                  </a:txBody>
                  <a:tcPr marL="76200" marR="76200" marT="76200" marB="76200" anchor="ctr"/>
                </a:tc>
                <a:tc>
                  <a:txBody>
                    <a:bodyPr/>
                    <a:lstStyle/>
                    <a:p>
                      <a:pPr algn="l"/>
                      <a:r>
                        <a:rPr lang="en-US">
                          <a:latin typeface="inherit"/>
                        </a:rPr>
                        <a:t>4</a:t>
                      </a:r>
                    </a:p>
                  </a:txBody>
                  <a:tcPr marL="76200" marR="76200" marT="76200" marB="76200" anchor="ctr"/>
                </a:tc>
                <a:tc>
                  <a:txBody>
                    <a:bodyPr/>
                    <a:lstStyle/>
                    <a:p>
                      <a:pPr algn="l"/>
                      <a:r>
                        <a:rPr lang="en-US">
                          <a:latin typeface="inherit"/>
                        </a:rPr>
                        <a:t>4</a:t>
                      </a:r>
                    </a:p>
                  </a:txBody>
                  <a:tcPr marL="76200" marR="76200" marT="76200" marB="76200" anchor="ctr"/>
                </a:tc>
                <a:tc>
                  <a:txBody>
                    <a:bodyPr/>
                    <a:lstStyle/>
                    <a:p>
                      <a:pPr algn="l"/>
                      <a:r>
                        <a:rPr lang="en-US">
                          <a:latin typeface="inherit"/>
                        </a:rPr>
                        <a:t>4-0= 4</a:t>
                      </a:r>
                    </a:p>
                  </a:txBody>
                  <a:tcPr marL="76200" marR="76200" marT="76200" marB="76200" anchor="ctr"/>
                </a:tc>
                <a:tc>
                  <a:txBody>
                    <a:bodyPr/>
                    <a:lstStyle/>
                    <a:p>
                      <a:pPr algn="l"/>
                      <a:r>
                        <a:rPr lang="en-US" dirty="0">
                          <a:latin typeface="inherit"/>
                        </a:rPr>
                        <a:t>4-4= 0</a:t>
                      </a:r>
                    </a:p>
                  </a:txBody>
                  <a:tcPr marL="76200" marR="76200" marT="76200" marB="76200" anchor="ctr"/>
                </a:tc>
              </a:tr>
              <a:tr h="390013">
                <a:tc>
                  <a:txBody>
                    <a:bodyPr/>
                    <a:lstStyle/>
                    <a:p>
                      <a:pPr algn="l"/>
                      <a:r>
                        <a:rPr lang="en-US" dirty="0">
                          <a:latin typeface="inherit"/>
                        </a:rPr>
                        <a:t>P4</a:t>
                      </a:r>
                    </a:p>
                  </a:txBody>
                  <a:tcPr marL="76200" marR="76200" marT="76200" marB="76200" anchor="ctr"/>
                </a:tc>
                <a:tc>
                  <a:txBody>
                    <a:bodyPr/>
                    <a:lstStyle/>
                    <a:p>
                      <a:pPr algn="l"/>
                      <a:r>
                        <a:rPr lang="en-US">
                          <a:latin typeface="inherit"/>
                        </a:rPr>
                        <a:t>0</a:t>
                      </a:r>
                    </a:p>
                  </a:txBody>
                  <a:tcPr marL="76200" marR="76200" marT="76200" marB="76200" anchor="ctr"/>
                </a:tc>
                <a:tc>
                  <a:txBody>
                    <a:bodyPr/>
                    <a:lstStyle/>
                    <a:p>
                      <a:pPr algn="l"/>
                      <a:r>
                        <a:rPr lang="en-US">
                          <a:latin typeface="inherit"/>
                        </a:rPr>
                        <a:t>7</a:t>
                      </a:r>
                    </a:p>
                  </a:txBody>
                  <a:tcPr marL="76200" marR="76200" marT="76200" marB="76200" anchor="ctr"/>
                </a:tc>
                <a:tc>
                  <a:txBody>
                    <a:bodyPr/>
                    <a:lstStyle/>
                    <a:p>
                      <a:pPr algn="l"/>
                      <a:r>
                        <a:rPr lang="en-US">
                          <a:latin typeface="inherit"/>
                        </a:rPr>
                        <a:t>11</a:t>
                      </a:r>
                    </a:p>
                  </a:txBody>
                  <a:tcPr marL="76200" marR="76200" marT="76200" marB="76200" anchor="ctr"/>
                </a:tc>
                <a:tc>
                  <a:txBody>
                    <a:bodyPr/>
                    <a:lstStyle/>
                    <a:p>
                      <a:pPr algn="l"/>
                      <a:r>
                        <a:rPr lang="en-US">
                          <a:latin typeface="inherit"/>
                        </a:rPr>
                        <a:t>11-0= 11</a:t>
                      </a:r>
                    </a:p>
                  </a:txBody>
                  <a:tcPr marL="76200" marR="76200" marT="76200" marB="76200" anchor="ctr"/>
                </a:tc>
                <a:tc>
                  <a:txBody>
                    <a:bodyPr/>
                    <a:lstStyle/>
                    <a:p>
                      <a:pPr algn="l"/>
                      <a:r>
                        <a:rPr lang="en-US" dirty="0">
                          <a:latin typeface="inherit"/>
                        </a:rPr>
                        <a:t>11-7= 4</a:t>
                      </a:r>
                    </a:p>
                  </a:txBody>
                  <a:tcPr marL="76200" marR="76200" marT="76200" marB="76200" anchor="ctr"/>
                </a:tc>
              </a:tr>
              <a:tr h="390013">
                <a:tc>
                  <a:txBody>
                    <a:bodyPr/>
                    <a:lstStyle/>
                    <a:p>
                      <a:pPr algn="l"/>
                      <a:r>
                        <a:rPr lang="en-US" dirty="0">
                          <a:latin typeface="inherit"/>
                        </a:rPr>
                        <a:t>P5</a:t>
                      </a:r>
                    </a:p>
                  </a:txBody>
                  <a:tcPr marL="76200" marR="76200" marT="76200" marB="76200" anchor="ctr"/>
                </a:tc>
                <a:tc>
                  <a:txBody>
                    <a:bodyPr/>
                    <a:lstStyle/>
                    <a:p>
                      <a:pPr algn="l"/>
                      <a:r>
                        <a:rPr lang="en-US">
                          <a:latin typeface="inherit"/>
                        </a:rPr>
                        <a:t>7</a:t>
                      </a:r>
                    </a:p>
                  </a:txBody>
                  <a:tcPr marL="76200" marR="76200" marT="76200" marB="76200" anchor="ctr"/>
                </a:tc>
                <a:tc>
                  <a:txBody>
                    <a:bodyPr/>
                    <a:lstStyle/>
                    <a:p>
                      <a:pPr algn="l"/>
                      <a:r>
                        <a:rPr lang="en-US">
                          <a:latin typeface="inherit"/>
                        </a:rPr>
                        <a:t>4</a:t>
                      </a:r>
                    </a:p>
                  </a:txBody>
                  <a:tcPr marL="76200" marR="76200" marT="76200" marB="76200" anchor="ctr"/>
                </a:tc>
                <a:tc>
                  <a:txBody>
                    <a:bodyPr/>
                    <a:lstStyle/>
                    <a:p>
                      <a:pPr algn="l"/>
                      <a:r>
                        <a:rPr lang="en-US">
                          <a:latin typeface="inherit"/>
                        </a:rPr>
                        <a:t>23</a:t>
                      </a:r>
                    </a:p>
                  </a:txBody>
                  <a:tcPr marL="76200" marR="76200" marT="76200" marB="76200" anchor="ctr"/>
                </a:tc>
                <a:tc>
                  <a:txBody>
                    <a:bodyPr/>
                    <a:lstStyle/>
                    <a:p>
                      <a:pPr algn="l"/>
                      <a:r>
                        <a:rPr lang="en-US">
                          <a:latin typeface="inherit"/>
                        </a:rPr>
                        <a:t>23-7= 16</a:t>
                      </a:r>
                    </a:p>
                  </a:txBody>
                  <a:tcPr marL="76200" marR="76200" marT="76200" marB="76200" anchor="ctr"/>
                </a:tc>
                <a:tc>
                  <a:txBody>
                    <a:bodyPr/>
                    <a:lstStyle/>
                    <a:p>
                      <a:pPr algn="l"/>
                      <a:r>
                        <a:rPr lang="en-US" dirty="0">
                          <a:latin typeface="inherit"/>
                        </a:rPr>
                        <a:t>16-4= 12</a:t>
                      </a:r>
                    </a:p>
                  </a:txBody>
                  <a:tcPr marL="76200" marR="76200" marT="76200" marB="76200" anchor="ctr"/>
                </a:tc>
              </a:tr>
            </a:tbl>
          </a:graphicData>
        </a:graphic>
      </p:graphicFrame>
      <p:pic>
        <p:nvPicPr>
          <p:cNvPr id="1026" name="Picture 2"/>
          <p:cNvPicPr>
            <a:picLocks noChangeAspect="1" noChangeArrowheads="1"/>
          </p:cNvPicPr>
          <p:nvPr/>
        </p:nvPicPr>
        <p:blipFill>
          <a:blip r:embed="rId2" cstate="print"/>
          <a:srcRect/>
          <a:stretch>
            <a:fillRect/>
          </a:stretch>
        </p:blipFill>
        <p:spPr bwMode="auto">
          <a:xfrm>
            <a:off x="762000" y="228600"/>
            <a:ext cx="7848600" cy="1752600"/>
          </a:xfrm>
          <a:prstGeom prst="rect">
            <a:avLst/>
          </a:prstGeom>
          <a:noFill/>
          <a:ln w="9525">
            <a:noFill/>
            <a:miter lim="800000"/>
            <a:headEnd/>
            <a:tailEnd/>
          </a:ln>
        </p:spPr>
      </p:pic>
      <p:sp>
        <p:nvSpPr>
          <p:cNvPr id="5" name="Rectangle 4"/>
          <p:cNvSpPr/>
          <p:nvPr/>
        </p:nvSpPr>
        <p:spPr>
          <a:xfrm>
            <a:off x="228600" y="5103674"/>
            <a:ext cx="8686800" cy="1200329"/>
          </a:xfrm>
          <a:prstGeom prst="rect">
            <a:avLst/>
          </a:prstGeom>
        </p:spPr>
        <p:txBody>
          <a:bodyPr wrap="square">
            <a:spAutoFit/>
          </a:bodyPr>
          <a:lstStyle/>
          <a:p>
            <a:r>
              <a:rPr lang="en-US" sz="2400" b="1" dirty="0" smtClean="0">
                <a:solidFill>
                  <a:srgbClr val="C00000"/>
                </a:solidFill>
              </a:rPr>
              <a:t>Average Waiting time =</a:t>
            </a:r>
            <a:r>
              <a:rPr lang="en-US" sz="2400" dirty="0" smtClean="0"/>
              <a:t> (9+8+0+4+12)/5 = 33/5 = 6.6 milliseconds</a:t>
            </a:r>
          </a:p>
          <a:p>
            <a:r>
              <a:rPr lang="en-US" sz="2400" b="1" dirty="0" smtClean="0">
                <a:solidFill>
                  <a:srgbClr val="C00000"/>
                </a:solidFill>
              </a:rPr>
              <a:t>Average Turn-around time </a:t>
            </a:r>
            <a:r>
              <a:rPr lang="en-US" sz="2400" dirty="0" smtClean="0"/>
              <a:t>= (11+14+4+11+16)/5 = 56/5 = 11.2 milliseconds</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04800" y="152400"/>
            <a:ext cx="8610600" cy="65532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4558</TotalTime>
  <Words>1984</Words>
  <Application>Microsoft Office PowerPoint</Application>
  <PresentationFormat>On-screen Show (4:3)</PresentationFormat>
  <Paragraphs>734</Paragraphs>
  <Slides>50</Slides>
  <Notes>0</Notes>
  <HiddenSlides>1</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Unit 3 </vt:lpstr>
      <vt:lpstr>CPU-scheduling algorithms</vt:lpstr>
      <vt:lpstr>FCFS (FIRST-COME, FIRST-SERVED) Scheduling </vt:lpstr>
      <vt:lpstr>Real life example</vt:lpstr>
      <vt:lpstr>Terminologies Used in CPU Scheduling  </vt:lpstr>
      <vt:lpstr>Implementation </vt:lpstr>
      <vt:lpstr>Problem 1 </vt:lpstr>
      <vt:lpstr>Slide 8</vt:lpstr>
      <vt:lpstr>Slide 9</vt:lpstr>
      <vt:lpstr>Slide 10</vt:lpstr>
      <vt:lpstr>Problem 3</vt:lpstr>
      <vt:lpstr>Slide 12</vt:lpstr>
      <vt:lpstr>Slide 13</vt:lpstr>
      <vt:lpstr>Problem 4</vt:lpstr>
      <vt:lpstr>Slide 15</vt:lpstr>
      <vt:lpstr>Advantages Of FCFS Scheduling </vt:lpstr>
      <vt:lpstr>Disadvantages Of FCFS Scheduling </vt:lpstr>
      <vt:lpstr>Slide 18</vt:lpstr>
      <vt:lpstr>SJF-shorted Job First </vt:lpstr>
      <vt:lpstr>How to compute below times in SJF using a program?  </vt:lpstr>
      <vt:lpstr>Slide 21</vt:lpstr>
      <vt:lpstr>Slide 22</vt:lpstr>
      <vt:lpstr>Example 2: preemptive</vt:lpstr>
      <vt:lpstr>preemptive  (SRTF: Shortest Remaining Time First)</vt:lpstr>
      <vt:lpstr>Example 3: preemptive  (SRTF: Shortest Remaining Time First)</vt:lpstr>
      <vt:lpstr>Example 4: preemptive</vt:lpstr>
      <vt:lpstr>Example 5: preemptive</vt:lpstr>
      <vt:lpstr>Example 6</vt:lpstr>
      <vt:lpstr>Slide 29</vt:lpstr>
      <vt:lpstr>Round-robin scheduling algorithm</vt:lpstr>
      <vt:lpstr>Round-robin scheduling algorithm</vt:lpstr>
      <vt:lpstr>How does the Round Robin Algorithm Work? </vt:lpstr>
      <vt:lpstr>How does the Round Robin Algorithm Work? </vt:lpstr>
      <vt:lpstr>Flow diagram: How does the Round Robin Algorithm Work? </vt:lpstr>
      <vt:lpstr>Example 1</vt:lpstr>
      <vt:lpstr>Slide 36</vt:lpstr>
      <vt:lpstr>Example 2</vt:lpstr>
      <vt:lpstr>Example 3</vt:lpstr>
      <vt:lpstr>Example 4</vt:lpstr>
      <vt:lpstr>Example 4 Answer</vt:lpstr>
      <vt:lpstr>Slide 41</vt:lpstr>
      <vt:lpstr>Priority scheduling algorithm</vt:lpstr>
      <vt:lpstr>Types of Priority Scheduling Algorithms </vt:lpstr>
      <vt:lpstr>Types of Priority Scheduling Algorithms </vt:lpstr>
      <vt:lpstr>Non-Preemptive Priority Scheduling-Example 1 </vt:lpstr>
      <vt:lpstr>Non-Preemptive Priority Scheduling-Example 2</vt:lpstr>
      <vt:lpstr>Preemptive Priority Scheduling-Example 1 </vt:lpstr>
      <vt:lpstr>Preemptive Priority Scheduling-Example 2 </vt:lpstr>
      <vt:lpstr>Problem with Priority scheduling algorithm</vt:lpstr>
      <vt:lpstr>the method by which the priorities to processes are assigned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dc:title>
  <dc:creator>Rahul Dange</dc:creator>
  <cp:lastModifiedBy>Rahul Dange</cp:lastModifiedBy>
  <cp:revision>341</cp:revision>
  <dcterms:created xsi:type="dcterms:W3CDTF">2024-09-16T13:18:57Z</dcterms:created>
  <dcterms:modified xsi:type="dcterms:W3CDTF">2024-09-26T16:15:19Z</dcterms:modified>
</cp:coreProperties>
</file>