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9" r:id="rId23"/>
    <p:sldId id="280" r:id="rId24"/>
    <p:sldId id="282" r:id="rId25"/>
    <p:sldId id="283" r:id="rId26"/>
    <p:sldId id="281" r:id="rId27"/>
    <p:sldId id="278"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296" r:id="rId45"/>
    <p:sldId id="301" r:id="rId46"/>
    <p:sldId id="303" r:id="rId47"/>
    <p:sldId id="305"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6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FFEEA-3B59-4BBA-B241-800F67AB0F0A}"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C2BF-5220-47CA-B4D5-2E67470FF8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FFEEA-3B59-4BBA-B241-800F67AB0F0A}"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CC2BF-5220-47CA-B4D5-2E67470FF8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central-processing-unit-cpu/" TargetMode="External"/><Relationship Id="rId2" Type="http://schemas.openxmlformats.org/officeDocument/2006/relationships/hyperlink" Target="https://www.geeksforgeeks.org/what-is-an-operating-syste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normAutofit fontScale="92500" lnSpcReduction="10000"/>
          </a:bodyPr>
          <a:lstStyle/>
          <a:p>
            <a:r>
              <a:rPr lang="en-US" b="1" dirty="0"/>
              <a:t>I/O management:</a:t>
            </a:r>
            <a:r>
              <a:rPr lang="en-US" dirty="0"/>
              <a:t> I/O Devices - Types, Characteristics of devices, I/O Buffering. Disk Scheduling: FCFS, SSTF, SCAN, C-SCAN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5. Transfer Mechanism</a:t>
            </a:r>
            <a:r>
              <a:rPr lang="en-US" dirty="0" smtClean="0"/>
              <a:t>:</a:t>
            </a:r>
          </a:p>
          <a:p>
            <a:r>
              <a:rPr lang="en-US" b="1" dirty="0" smtClean="0"/>
              <a:t>Direct Memory Access (DMA)</a:t>
            </a:r>
            <a:r>
              <a:rPr lang="en-US" dirty="0" smtClean="0"/>
              <a:t>:</a:t>
            </a:r>
          </a:p>
          <a:p>
            <a:pPr lvl="1"/>
            <a:r>
              <a:rPr lang="en-US" dirty="0" smtClean="0"/>
              <a:t> in this method, a special piece of hardware called the </a:t>
            </a:r>
            <a:r>
              <a:rPr lang="en-US" b="1" dirty="0" smtClean="0"/>
              <a:t>DMA controller</a:t>
            </a:r>
            <a:r>
              <a:rPr lang="en-US" dirty="0" smtClean="0"/>
              <a:t> handles the data transfer.</a:t>
            </a:r>
          </a:p>
          <a:p>
            <a:pPr lvl="1"/>
            <a:r>
              <a:rPr lang="en-US" dirty="0" smtClean="0"/>
              <a:t>The CPU tells the DMA controller what to do and then goes on with its work.</a:t>
            </a:r>
          </a:p>
          <a:p>
            <a:pPr lvl="1"/>
            <a:r>
              <a:rPr lang="en-US" dirty="0" smtClean="0"/>
              <a:t>The DMA controller transfers data directly between the I/O device and the memory without involving the CPU.</a:t>
            </a:r>
          </a:p>
          <a:p>
            <a:pPr lvl="1"/>
            <a:r>
              <a:rPr lang="en-US" dirty="0" smtClean="0"/>
              <a:t>Once the transfer is complete, the DMA controller tells the CPU that the task is done.</a:t>
            </a:r>
          </a:p>
          <a:p>
            <a:pPr lvl="1"/>
            <a:r>
              <a:rPr lang="en-US" dirty="0" smtClean="0"/>
              <a:t>Most efficient because the CPU is free to work on other tasks because the DMA controller manages the transfer.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a:bodyPr>
          <a:lstStyle/>
          <a:p>
            <a:pPr>
              <a:buNone/>
            </a:pPr>
            <a:r>
              <a:rPr lang="en-US" b="1" dirty="0" smtClean="0"/>
              <a:t>6. Error Handling</a:t>
            </a:r>
            <a:r>
              <a:rPr lang="en-US" dirty="0" smtClean="0"/>
              <a:t>:</a:t>
            </a:r>
          </a:p>
          <a:p>
            <a:pPr lvl="1"/>
            <a:r>
              <a:rPr lang="en-US" dirty="0" smtClean="0"/>
              <a:t>Different devices have varying capacities for handling errors. </a:t>
            </a:r>
          </a:p>
          <a:p>
            <a:pPr lvl="1"/>
            <a:r>
              <a:rPr lang="en-US" dirty="0" smtClean="0"/>
              <a:t>Some devices can detect and correct errors on their own (like modern storage devices with error-correcting codes), </a:t>
            </a:r>
          </a:p>
          <a:p>
            <a:pPr lvl="1"/>
            <a:r>
              <a:rPr lang="en-US" dirty="0" smtClean="0"/>
              <a:t>while others may rely on the CPU to manage and recover from errors.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IO Buffering</a:t>
            </a:r>
            <a:r>
              <a:rPr lang="en-US" dirty="0" smtClean="0"/>
              <a:t>:</a:t>
            </a:r>
            <a:endParaRPr lang="en-US" dirty="0"/>
          </a:p>
        </p:txBody>
      </p:sp>
      <p:sp>
        <p:nvSpPr>
          <p:cNvPr id="3" name="Content Placeholder 2"/>
          <p:cNvSpPr>
            <a:spLocks noGrp="1"/>
          </p:cNvSpPr>
          <p:nvPr>
            <p:ph idx="1"/>
          </p:nvPr>
        </p:nvSpPr>
        <p:spPr>
          <a:xfrm>
            <a:off x="304800" y="1600200"/>
            <a:ext cx="8534400" cy="4525963"/>
          </a:xfrm>
        </p:spPr>
        <p:txBody>
          <a:bodyPr>
            <a:normAutofit fontScale="92500" lnSpcReduction="20000"/>
          </a:bodyPr>
          <a:lstStyle/>
          <a:p>
            <a:pPr algn="just"/>
            <a:r>
              <a:rPr lang="en-US" dirty="0" smtClean="0"/>
              <a:t>A </a:t>
            </a:r>
            <a:r>
              <a:rPr lang="en-US" b="1" dirty="0" smtClean="0"/>
              <a:t>buffer</a:t>
            </a:r>
            <a:r>
              <a:rPr lang="en-US" dirty="0" smtClean="0"/>
              <a:t> is a memory area that stores data </a:t>
            </a:r>
            <a:r>
              <a:rPr lang="en-US" b="1" dirty="0" smtClean="0"/>
              <a:t>temporarily ,</a:t>
            </a:r>
            <a:r>
              <a:rPr lang="en-US" dirty="0" smtClean="0"/>
              <a:t>that is being transferred between two devices or between a device and an application. </a:t>
            </a:r>
          </a:p>
          <a:p>
            <a:pPr algn="just"/>
            <a:endParaRPr lang="en-US" dirty="0" smtClean="0"/>
          </a:p>
          <a:p>
            <a:pPr algn="just"/>
            <a:r>
              <a:rPr lang="en-US" dirty="0" smtClean="0"/>
              <a:t>I/O buffering is a technique used in computer systems to improve the efficiency of input and output (I/O) operations.</a:t>
            </a:r>
          </a:p>
          <a:p>
            <a:pPr algn="just"/>
            <a:r>
              <a:rPr lang="en-US" dirty="0" smtClean="0"/>
              <a:t>It involves the temporary storage of data in a buffer, to reduce the number of I/O operations and manage the flow of data between fast and slow devices or processes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Why Buffering is Needed</a:t>
            </a:r>
            <a:endParaRPr lang="en-US" dirty="0"/>
          </a:p>
        </p:txBody>
      </p:sp>
      <p:sp>
        <p:nvSpPr>
          <p:cNvPr id="3" name="Content Placeholder 2"/>
          <p:cNvSpPr>
            <a:spLocks noGrp="1"/>
          </p:cNvSpPr>
          <p:nvPr>
            <p:ph idx="1"/>
          </p:nvPr>
        </p:nvSpPr>
        <p:spPr>
          <a:xfrm>
            <a:off x="304800" y="1600200"/>
            <a:ext cx="8534400" cy="4525963"/>
          </a:xfrm>
        </p:spPr>
        <p:txBody>
          <a:bodyPr>
            <a:normAutofit fontScale="92500" lnSpcReduction="10000"/>
          </a:bodyPr>
          <a:lstStyle/>
          <a:p>
            <a:r>
              <a:rPr lang="en-US" b="1" dirty="0" smtClean="0"/>
              <a:t>Speed Mismatch</a:t>
            </a:r>
            <a:r>
              <a:rPr lang="en-US" dirty="0" smtClean="0"/>
              <a:t>:</a:t>
            </a:r>
          </a:p>
          <a:p>
            <a:pPr lvl="1"/>
            <a:r>
              <a:rPr lang="en-US" dirty="0" smtClean="0"/>
              <a:t>I/O devices (e.g., hard drives, printers) often work much slower than the CPU and main memory. </a:t>
            </a:r>
          </a:p>
          <a:p>
            <a:pPr lvl="1"/>
            <a:r>
              <a:rPr lang="en-US" dirty="0" smtClean="0"/>
              <a:t>Without a buffer, the CPU might have to wait for the slow device to finish transferring data, reducing system efficiency.</a:t>
            </a:r>
          </a:p>
          <a:p>
            <a:r>
              <a:rPr lang="en-US" b="1" dirty="0" smtClean="0"/>
              <a:t>Data Consistency</a:t>
            </a:r>
            <a:r>
              <a:rPr lang="en-US" dirty="0" smtClean="0"/>
              <a:t>:</a:t>
            </a:r>
          </a:p>
          <a:p>
            <a:pPr lvl="1"/>
            <a:r>
              <a:rPr lang="en-US" dirty="0" smtClean="0"/>
              <a:t>Sometimes, data is not available all at once (for example, when reading from a slow device). A buffer can hold partial data until the full data is ready for processing.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Why Buffering is Needed</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r>
              <a:rPr lang="en-US" b="1" dirty="0" smtClean="0"/>
              <a:t>Managing Bursts of Data</a:t>
            </a:r>
            <a:r>
              <a:rPr lang="en-US" dirty="0" smtClean="0"/>
              <a:t>:</a:t>
            </a:r>
          </a:p>
          <a:p>
            <a:pPr lvl="1"/>
            <a:r>
              <a:rPr lang="en-US" dirty="0" smtClean="0"/>
              <a:t>Some devices send data in bursts (like network cards), </a:t>
            </a:r>
          </a:p>
          <a:p>
            <a:pPr lvl="1"/>
            <a:r>
              <a:rPr lang="en-US" dirty="0" smtClean="0"/>
              <a:t>and if the system isn’t ready to handle it immediately, buffering ensures the data isn’t lost.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three main types of buffering in the operating system, such as:</a:t>
            </a:r>
          </a:p>
          <a:p>
            <a:pPr marL="514350" indent="-514350">
              <a:buFont typeface="+mj-lt"/>
              <a:buAutoNum type="arabicPeriod"/>
            </a:pPr>
            <a:r>
              <a:rPr lang="en-US" b="1" dirty="0" smtClean="0"/>
              <a:t>Single Buffer</a:t>
            </a:r>
          </a:p>
          <a:p>
            <a:pPr marL="514350" indent="-514350">
              <a:buFont typeface="+mj-lt"/>
              <a:buAutoNum type="arabicPeriod"/>
            </a:pPr>
            <a:r>
              <a:rPr lang="en-US" b="1" dirty="0" smtClean="0"/>
              <a:t>Double Buffer</a:t>
            </a:r>
          </a:p>
          <a:p>
            <a:pPr marL="514350" indent="-514350">
              <a:buFont typeface="+mj-lt"/>
              <a:buAutoNum type="arabicPeriod"/>
            </a:pPr>
            <a:r>
              <a:rPr lang="en-US" b="1" dirty="0" smtClean="0"/>
              <a:t>Circular Buffer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411162"/>
          </a:xfrm>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a:xfrm>
            <a:off x="457200" y="838200"/>
            <a:ext cx="8229600" cy="4906963"/>
          </a:xfrm>
        </p:spPr>
        <p:txBody>
          <a:bodyPr>
            <a:normAutofit/>
          </a:bodyPr>
          <a:lstStyle/>
          <a:p>
            <a:pPr marL="514350" indent="-514350">
              <a:buFont typeface="+mj-lt"/>
              <a:buAutoNum type="arabicPeriod"/>
            </a:pPr>
            <a:r>
              <a:rPr lang="en-US" sz="2400" b="1" dirty="0" smtClean="0"/>
              <a:t>Single Buffer:</a:t>
            </a:r>
          </a:p>
          <a:p>
            <a:pPr marL="514350" indent="-514350">
              <a:buNone/>
            </a:pPr>
            <a:r>
              <a:rPr lang="en-US" sz="2400" dirty="0" smtClean="0"/>
              <a:t>	A single buffer is allocated in memory, and the system uses it to store data from the I/O device.</a:t>
            </a:r>
          </a:p>
          <a:p>
            <a:r>
              <a:rPr lang="en-US" sz="2400" b="1" dirty="0" smtClean="0"/>
              <a:t>How it works</a:t>
            </a:r>
            <a:r>
              <a:rPr lang="en-US" sz="2400" dirty="0" smtClean="0"/>
              <a:t>:</a:t>
            </a:r>
          </a:p>
          <a:p>
            <a:pPr lvl="1"/>
            <a:r>
              <a:rPr lang="en-US" sz="2000" dirty="0" smtClean="0"/>
              <a:t>While one part of the system (e.g., the CPU) processes the data in the buffer, the I/O device stores more data into the same buffer.</a:t>
            </a:r>
          </a:p>
          <a:p>
            <a:pPr lvl="1"/>
            <a:r>
              <a:rPr lang="en-US" sz="2000" dirty="0" smtClean="0"/>
              <a:t>Once the CPU finishes processing, it can use the new data from the same buffer.</a:t>
            </a:r>
          </a:p>
          <a:p>
            <a:r>
              <a:rPr lang="en-US" sz="2100" b="1" dirty="0" smtClean="0"/>
              <a:t>Limitation:</a:t>
            </a:r>
          </a:p>
          <a:p>
            <a:pPr lvl="1"/>
            <a:r>
              <a:rPr lang="en-US" sz="1700" dirty="0" smtClean="0"/>
              <a:t>The CPU may still need to wait if the buffer is full or if the I/O device hasn’t yet filled the buffer with new data.</a:t>
            </a:r>
          </a:p>
          <a:p>
            <a:pPr lvl="1"/>
            <a:endParaRPr lang="en-US" sz="2000" dirty="0" smtClean="0"/>
          </a:p>
          <a:p>
            <a:pPr marL="514350" indent="-514350">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52600" y="4953000"/>
            <a:ext cx="601027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411162"/>
          </a:xfrm>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a:xfrm>
            <a:off x="457200" y="838200"/>
            <a:ext cx="8229600" cy="4906963"/>
          </a:xfrm>
        </p:spPr>
        <p:txBody>
          <a:bodyPr>
            <a:normAutofit/>
          </a:bodyPr>
          <a:lstStyle/>
          <a:p>
            <a:pPr>
              <a:buNone/>
            </a:pPr>
            <a:r>
              <a:rPr lang="en-US" sz="2100" b="1" dirty="0" smtClean="0"/>
              <a:t>2. Double Buffering</a:t>
            </a:r>
            <a:r>
              <a:rPr lang="en-US" sz="2100" dirty="0" smtClean="0"/>
              <a:t>:</a:t>
            </a:r>
          </a:p>
          <a:p>
            <a:r>
              <a:rPr lang="en-US" sz="2100" dirty="0" smtClean="0"/>
              <a:t>In double buffering, two buffers are used. </a:t>
            </a:r>
          </a:p>
          <a:p>
            <a:r>
              <a:rPr lang="en-US" sz="2100" dirty="0" smtClean="0"/>
              <a:t>While one buffer is being filled by the I/O device, the other buffer is processed by the system (e.g., CPU).</a:t>
            </a:r>
          </a:p>
          <a:p>
            <a:pPr>
              <a:buNone/>
            </a:pPr>
            <a:r>
              <a:rPr lang="en-US" sz="2100" b="1" dirty="0" smtClean="0"/>
              <a:t>How it works</a:t>
            </a:r>
            <a:r>
              <a:rPr lang="en-US" sz="2100" dirty="0" smtClean="0"/>
              <a:t>:</a:t>
            </a:r>
          </a:p>
          <a:p>
            <a:r>
              <a:rPr lang="en-US" sz="2100" dirty="0" smtClean="0"/>
              <a:t>The I/O device writes data to the first buffer </a:t>
            </a:r>
          </a:p>
          <a:p>
            <a:r>
              <a:rPr lang="en-US" sz="2100" dirty="0" smtClean="0"/>
              <a:t>while the CPU reads data from the second buffer.</a:t>
            </a:r>
          </a:p>
          <a:p>
            <a:r>
              <a:rPr lang="en-US" sz="2100" dirty="0" smtClean="0"/>
              <a:t> Once the CPU is done processing one buffer, it switches to the other, allowing both data transfer and processing to happen in parallel.</a:t>
            </a:r>
          </a:p>
          <a:p>
            <a:pPr lvl="1"/>
            <a:endParaRPr lang="en-US" sz="2100" dirty="0" smtClean="0"/>
          </a:p>
          <a:p>
            <a:pPr marL="514350" indent="-514350">
              <a:buNone/>
            </a:pPr>
            <a:endParaRPr lang="en-US" sz="2100" dirty="0"/>
          </a:p>
        </p:txBody>
      </p:sp>
      <p:pic>
        <p:nvPicPr>
          <p:cNvPr id="4098" name="Picture 2"/>
          <p:cNvPicPr>
            <a:picLocks noChangeAspect="1" noChangeArrowheads="1"/>
          </p:cNvPicPr>
          <p:nvPr/>
        </p:nvPicPr>
        <p:blipFill>
          <a:blip r:embed="rId2" cstate="print"/>
          <a:srcRect/>
          <a:stretch>
            <a:fillRect/>
          </a:stretch>
        </p:blipFill>
        <p:spPr bwMode="auto">
          <a:xfrm>
            <a:off x="990600" y="4267201"/>
            <a:ext cx="70866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411162"/>
          </a:xfrm>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a:xfrm>
            <a:off x="457200" y="838200"/>
            <a:ext cx="8229600" cy="4906963"/>
          </a:xfrm>
        </p:spPr>
        <p:txBody>
          <a:bodyPr>
            <a:normAutofit/>
          </a:bodyPr>
          <a:lstStyle/>
          <a:p>
            <a:pPr>
              <a:buNone/>
            </a:pPr>
            <a:r>
              <a:rPr lang="en-US" sz="2400" b="1" dirty="0" smtClean="0"/>
              <a:t>2. Double Buffering</a:t>
            </a:r>
            <a:r>
              <a:rPr lang="en-US" sz="2400" dirty="0" smtClean="0"/>
              <a:t>:</a:t>
            </a:r>
          </a:p>
          <a:p>
            <a:r>
              <a:rPr lang="en-US" sz="2400" b="1" dirty="0" smtClean="0"/>
              <a:t>Example</a:t>
            </a:r>
            <a:r>
              <a:rPr lang="en-US" sz="2400" dirty="0" smtClean="0"/>
              <a:t>:</a:t>
            </a:r>
          </a:p>
          <a:p>
            <a:r>
              <a:rPr lang="en-US" sz="2400" dirty="0" smtClean="0"/>
              <a:t>Imagine you have two bottles. While you’re filling one bottle with water, the other is being emptied. This way, there’s always some water being processed, and there’s no need to wait for one bottle to be filled or emptied.</a:t>
            </a:r>
          </a:p>
          <a:p>
            <a:r>
              <a:rPr lang="en-US" sz="2400" b="1" dirty="0" smtClean="0"/>
              <a:t>Benefit</a:t>
            </a:r>
            <a:r>
              <a:rPr lang="en-US" sz="2400" dirty="0" smtClean="0"/>
              <a:t>:</a:t>
            </a:r>
          </a:p>
          <a:p>
            <a:r>
              <a:rPr lang="en-US" sz="2400" dirty="0" smtClean="0"/>
              <a:t>It minimizes waiting time and improves overall system efficiency since the CPU and I/O device can work simultaneously.</a:t>
            </a:r>
          </a:p>
          <a:p>
            <a:pPr lvl="1"/>
            <a:endParaRPr lang="en-US" sz="2000" dirty="0" smtClean="0"/>
          </a:p>
          <a:p>
            <a:pPr marL="514350" indent="-51435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411162"/>
          </a:xfrm>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a:xfrm>
            <a:off x="457200" y="838200"/>
            <a:ext cx="8229600" cy="5410200"/>
          </a:xfrm>
        </p:spPr>
        <p:txBody>
          <a:bodyPr>
            <a:normAutofit/>
          </a:bodyPr>
          <a:lstStyle/>
          <a:p>
            <a:pPr>
              <a:buNone/>
            </a:pPr>
            <a:r>
              <a:rPr lang="en-US" sz="2200" b="1" dirty="0" smtClean="0"/>
              <a:t>3. Circular Buffer (Ring Buffer)</a:t>
            </a:r>
            <a:r>
              <a:rPr lang="en-US" sz="2200" dirty="0" smtClean="0"/>
              <a:t>:</a:t>
            </a:r>
          </a:p>
          <a:p>
            <a:r>
              <a:rPr lang="en-US" sz="2200" dirty="0" smtClean="0"/>
              <a:t>When more than two buffers are used, the buffers' collection is called a </a:t>
            </a:r>
            <a:r>
              <a:rPr lang="en-US" sz="2200" b="1" dirty="0" smtClean="0"/>
              <a:t>circular buffer</a:t>
            </a:r>
            <a:r>
              <a:rPr lang="en-US" sz="2200" dirty="0" smtClean="0"/>
              <a:t>. </a:t>
            </a:r>
          </a:p>
          <a:p>
            <a:r>
              <a:rPr lang="en-US" sz="2200" dirty="0" smtClean="0"/>
              <a:t>A circular buffer is a buffer that works like a loop. </a:t>
            </a:r>
          </a:p>
          <a:p>
            <a:r>
              <a:rPr lang="en-US" sz="2200" dirty="0" smtClean="0"/>
              <a:t>When the end of the buffer is reached, it wraps around to the beginning. </a:t>
            </a:r>
          </a:p>
          <a:p>
            <a:r>
              <a:rPr lang="en-US" sz="2200" dirty="0" smtClean="0"/>
              <a:t>It’s useful when dealing with continuous streams of data, like in audio or video processing.</a:t>
            </a:r>
          </a:p>
          <a:p>
            <a:r>
              <a:rPr lang="en-US" sz="2200" b="1" dirty="0" smtClean="0"/>
              <a:t>How it works</a:t>
            </a:r>
            <a:r>
              <a:rPr lang="en-US" sz="2200" dirty="0" smtClean="0"/>
              <a:t>:</a:t>
            </a:r>
          </a:p>
          <a:p>
            <a:r>
              <a:rPr lang="en-US" sz="2200" dirty="0" smtClean="0"/>
              <a:t>Data is written into the buffer in a circular fashion. </a:t>
            </a:r>
          </a:p>
          <a:p>
            <a:r>
              <a:rPr lang="en-US" sz="2200" dirty="0" smtClean="0"/>
              <a:t>When the end of the buffer is reached, the new data is written starting from the beginning (if there’s space), </a:t>
            </a:r>
          </a:p>
          <a:p>
            <a:r>
              <a:rPr lang="en-US" sz="2200" dirty="0" smtClean="0"/>
              <a:t>and the reading process follows the same circular pattern.</a:t>
            </a:r>
          </a:p>
          <a:p>
            <a:endParaRPr lang="en-US" sz="2200" dirty="0" smtClean="0"/>
          </a:p>
          <a:p>
            <a:pPr marL="514350" indent="-514350">
              <a:buNone/>
            </a:pP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Device Management in Operating system manages all the hardware or virtual devices of a computer or PC.</a:t>
            </a:r>
          </a:p>
          <a:p>
            <a:endParaRPr lang="en-US" dirty="0" smtClean="0"/>
          </a:p>
          <a:p>
            <a:r>
              <a:rPr lang="en-US" dirty="0" smtClean="0"/>
              <a:t>As all the processes of a PC are controlled or handled by the operating system, </a:t>
            </a:r>
          </a:p>
          <a:p>
            <a:endParaRPr lang="en-US" dirty="0" smtClean="0"/>
          </a:p>
          <a:p>
            <a:r>
              <a:rPr lang="en-US" dirty="0" smtClean="0"/>
              <a:t>the hardware devices, and virtual devices are handled by the Device Management system of the Operating system.</a:t>
            </a:r>
          </a:p>
          <a:p>
            <a:endParaRPr lang="en-US" dirty="0" smtClean="0"/>
          </a:p>
          <a:p>
            <a:r>
              <a:rPr lang="en-US" dirty="0" smtClean="0"/>
              <a:t>The operating system and hardware or the devices of the computer are not connected directly to each other they are connected to each other through special programs known as drivers.</a:t>
            </a:r>
            <a:endParaRPr lang="en-US" dirty="0"/>
          </a:p>
        </p:txBody>
      </p:sp>
      <p:sp>
        <p:nvSpPr>
          <p:cNvPr id="4" name="Title 1"/>
          <p:cNvSpPr>
            <a:spLocks noGrp="1"/>
          </p:cNvSpPr>
          <p:nvPr>
            <p:ph type="title"/>
          </p:nvPr>
        </p:nvSpPr>
        <p:spPr>
          <a:xfrm>
            <a:off x="381000" y="304800"/>
            <a:ext cx="8229600" cy="563562"/>
          </a:xfrm>
        </p:spPr>
        <p:txBody>
          <a:bodyPr>
            <a:normAutofit fontScale="90000"/>
          </a:bodyPr>
          <a:lstStyle/>
          <a:p>
            <a:r>
              <a:rPr lang="en-US" dirty="0" smtClean="0"/>
              <a:t>Device Management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411162"/>
          </a:xfrm>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a:xfrm>
            <a:off x="457200" y="838200"/>
            <a:ext cx="8229600" cy="5410200"/>
          </a:xfrm>
        </p:spPr>
        <p:txBody>
          <a:bodyPr>
            <a:normAutofit fontScale="92500"/>
          </a:bodyPr>
          <a:lstStyle/>
          <a:p>
            <a:pPr>
              <a:buNone/>
            </a:pPr>
            <a:r>
              <a:rPr lang="en-US" sz="2200" b="1" dirty="0" smtClean="0"/>
              <a:t>3. Circular Buffer (Ring Buffer)</a:t>
            </a:r>
            <a:r>
              <a:rPr lang="en-US" sz="2200" dirty="0" smtClean="0"/>
              <a:t>:</a:t>
            </a:r>
          </a:p>
          <a:p>
            <a:r>
              <a:rPr lang="en-US" sz="2200" dirty="0" smtClean="0"/>
              <a:t>When more than two buffers are used, the buffers' collection is called a </a:t>
            </a:r>
            <a:r>
              <a:rPr lang="en-US" sz="2200" b="1" dirty="0" smtClean="0"/>
              <a:t>circular buffer</a:t>
            </a:r>
            <a:r>
              <a:rPr lang="en-US" sz="2200" dirty="0" smtClean="0"/>
              <a:t>. </a:t>
            </a:r>
          </a:p>
          <a:p>
            <a:r>
              <a:rPr lang="en-US" sz="2200" dirty="0" smtClean="0"/>
              <a:t>A circular buffer is a buffer that works like a loop. </a:t>
            </a:r>
          </a:p>
          <a:p>
            <a:r>
              <a:rPr lang="en-US" sz="2200" dirty="0" smtClean="0"/>
              <a:t>When the end of the buffer is reached, it wraps around to the beginning. </a:t>
            </a:r>
          </a:p>
          <a:p>
            <a:r>
              <a:rPr lang="en-US" sz="2200" dirty="0" smtClean="0"/>
              <a:t>It’s useful when dealing with continuous streams of data, like in audio or video processing.</a:t>
            </a:r>
          </a:p>
          <a:p>
            <a:r>
              <a:rPr lang="en-US" sz="2200" b="1" dirty="0" smtClean="0"/>
              <a:t>How it works</a:t>
            </a:r>
            <a:r>
              <a:rPr lang="en-US" sz="2200" dirty="0" smtClean="0"/>
              <a:t>:</a:t>
            </a:r>
          </a:p>
          <a:p>
            <a:r>
              <a:rPr lang="en-US" sz="2200" dirty="0" smtClean="0"/>
              <a:t>Data is written into the buffer in a circular fashion. </a:t>
            </a:r>
          </a:p>
          <a:p>
            <a:r>
              <a:rPr lang="en-US" sz="2200" dirty="0" smtClean="0"/>
              <a:t>When the end of the buffer is reached, the new data is written starting from the beginning (if there’s space), </a:t>
            </a:r>
          </a:p>
          <a:p>
            <a:r>
              <a:rPr lang="en-US" sz="2200" dirty="0" smtClean="0"/>
              <a:t>and the reading process follows the same circular pattern.</a:t>
            </a:r>
          </a:p>
          <a:p>
            <a:r>
              <a:rPr lang="en-US" sz="2400" dirty="0" smtClean="0"/>
              <a:t>When the end of the buffer is reached, the writing starts again from the beginning, overwriting the oldest data if it hasn’t been read or processed yet.</a:t>
            </a:r>
            <a:endParaRPr lang="en-US" sz="2200" dirty="0" smtClean="0"/>
          </a:p>
          <a:p>
            <a:endParaRPr lang="en-US" sz="2200" dirty="0" smtClean="0"/>
          </a:p>
          <a:p>
            <a:pPr marL="514350" indent="-514350">
              <a:buNone/>
            </a:pP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411162"/>
          </a:xfrm>
        </p:spPr>
        <p:txBody>
          <a:bodyPr>
            <a:normAutofit fontScale="90000"/>
          </a:bodyPr>
          <a:lstStyle/>
          <a:p>
            <a:r>
              <a:rPr lang="en-US" dirty="0" smtClean="0"/>
              <a:t>Types of Buffering</a:t>
            </a:r>
            <a:br>
              <a:rPr lang="en-US" dirty="0" smtClean="0"/>
            </a:br>
            <a:endParaRPr lang="en-US" dirty="0"/>
          </a:p>
        </p:txBody>
      </p:sp>
      <p:sp>
        <p:nvSpPr>
          <p:cNvPr id="3" name="Content Placeholder 2"/>
          <p:cNvSpPr>
            <a:spLocks noGrp="1"/>
          </p:cNvSpPr>
          <p:nvPr>
            <p:ph idx="1"/>
          </p:nvPr>
        </p:nvSpPr>
        <p:spPr>
          <a:xfrm>
            <a:off x="457200" y="838200"/>
            <a:ext cx="8382000" cy="5410200"/>
          </a:xfrm>
        </p:spPr>
        <p:txBody>
          <a:bodyPr>
            <a:normAutofit/>
          </a:bodyPr>
          <a:lstStyle/>
          <a:p>
            <a:pPr>
              <a:buNone/>
            </a:pPr>
            <a:r>
              <a:rPr lang="en-US" sz="2200" b="1" dirty="0" smtClean="0"/>
              <a:t>3. Circular Buffer (Ring Buffer)</a:t>
            </a:r>
            <a:r>
              <a:rPr lang="en-US" sz="2200" dirty="0" smtClean="0"/>
              <a:t>:</a:t>
            </a:r>
          </a:p>
          <a:p>
            <a:r>
              <a:rPr lang="en-US" sz="2400" b="1" dirty="0" smtClean="0"/>
              <a:t>Real-World Example:</a:t>
            </a:r>
          </a:p>
          <a:p>
            <a:r>
              <a:rPr lang="en-US" sz="2400" b="1" dirty="0" smtClean="0"/>
              <a:t>Music Streaming</a:t>
            </a:r>
            <a:r>
              <a:rPr lang="en-US" sz="2400" dirty="0" smtClean="0"/>
              <a:t>: When you're streaming music, the app doesn't download the whole song at once. </a:t>
            </a:r>
          </a:p>
          <a:p>
            <a:r>
              <a:rPr lang="en-US" sz="2400" dirty="0" smtClean="0"/>
              <a:t>Instead, it uses a </a:t>
            </a:r>
            <a:r>
              <a:rPr lang="en-US" sz="2400" b="1" dirty="0" smtClean="0"/>
              <a:t>circular buffer</a:t>
            </a:r>
            <a:r>
              <a:rPr lang="en-US" sz="2400" dirty="0" smtClean="0"/>
              <a:t> to store parts of the song (small chunks of audio data) as they arrive. </a:t>
            </a:r>
          </a:p>
          <a:p>
            <a:r>
              <a:rPr lang="en-US" sz="2400" dirty="0" smtClean="0"/>
              <a:t>The buffer continuously refills as you listen, with new audio data replacing the old as it’s played, ensuring smooth playback without interruptions.</a:t>
            </a:r>
          </a:p>
          <a:p>
            <a:endParaRPr lang="en-US" sz="2200" dirty="0" smtClean="0"/>
          </a:p>
          <a:p>
            <a:pPr marL="514350" indent="-514350">
              <a:buNone/>
            </a:pPr>
            <a:endParaRPr lang="en-US" sz="2200" dirty="0"/>
          </a:p>
        </p:txBody>
      </p:sp>
      <p:pic>
        <p:nvPicPr>
          <p:cNvPr id="5122" name="Picture 2"/>
          <p:cNvPicPr>
            <a:picLocks noChangeAspect="1" noChangeArrowheads="1"/>
          </p:cNvPicPr>
          <p:nvPr/>
        </p:nvPicPr>
        <p:blipFill>
          <a:blip r:embed="rId2" cstate="print"/>
          <a:srcRect/>
          <a:stretch>
            <a:fillRect/>
          </a:stretch>
        </p:blipFill>
        <p:spPr bwMode="auto">
          <a:xfrm>
            <a:off x="762000" y="4648200"/>
            <a:ext cx="7696200"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800" dirty="0" smtClean="0"/>
          </a:p>
          <a:p>
            <a:pPr algn="ctr">
              <a:buNone/>
            </a:pPr>
            <a:endParaRPr lang="en-US" sz="4800" dirty="0" smtClean="0"/>
          </a:p>
          <a:p>
            <a:pPr algn="ctr">
              <a:buNone/>
            </a:pPr>
            <a:r>
              <a:rPr lang="en-US" sz="4800" dirty="0" smtClean="0"/>
              <a:t>Disk scheduling Algorithm</a:t>
            </a:r>
            <a:endParaRPr lang="en-US" sz="4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Disk scheduling</a:t>
            </a: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pPr algn="just"/>
            <a:r>
              <a:rPr lang="en-US" dirty="0" smtClean="0"/>
              <a:t>Disk scheduling is a technique operating systems use to manage the order in which disk I/O (input/output) requests are processed. </a:t>
            </a:r>
          </a:p>
          <a:p>
            <a:pPr algn="just"/>
            <a:endParaRPr lang="en-US" dirty="0" smtClean="0"/>
          </a:p>
          <a:p>
            <a:pPr algn="just"/>
            <a:r>
              <a:rPr lang="en-US" dirty="0" smtClean="0"/>
              <a:t>Disk scheduling algorithms are managing how data is read from and written to a computer’s hard disk</a:t>
            </a:r>
          </a:p>
          <a:p>
            <a:pPr algn="just"/>
            <a:endParaRPr lang="en-US" dirty="0" smtClean="0"/>
          </a:p>
          <a:p>
            <a:pPr algn="just"/>
            <a:r>
              <a:rPr lang="en-US" dirty="0" smtClean="0"/>
              <a:t>Disk scheduling is also known as I/O Scheduling.</a:t>
            </a:r>
          </a:p>
          <a:p>
            <a:pPr algn="just"/>
            <a:endParaRPr lang="en-US" dirty="0" smtClean="0"/>
          </a:p>
          <a:p>
            <a:pPr algn="just"/>
            <a:r>
              <a:rPr lang="en-US" dirty="0" smtClean="0"/>
              <a:t>The main goals of disk scheduling are to optimize the performance of disk operations, </a:t>
            </a:r>
          </a:p>
          <a:p>
            <a:pPr algn="just"/>
            <a:endParaRPr lang="en-US" dirty="0" smtClean="0"/>
          </a:p>
          <a:p>
            <a:pPr algn="just"/>
            <a:r>
              <a:rPr lang="en-US" dirty="0" smtClean="0"/>
              <a:t>reduce the time it takes to access data and improve overall system efficiency.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Importance of Disk scheduling </a:t>
            </a:r>
            <a:r>
              <a:rPr lang="en-US" dirty="0" err="1" smtClean="0"/>
              <a:t>algo</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algn="just"/>
            <a:r>
              <a:rPr lang="en-US" dirty="0" smtClean="0"/>
              <a:t>Multiple I/O requests may arrive by different processes and only one I/O request can be served at a time by the disk controller. </a:t>
            </a:r>
          </a:p>
          <a:p>
            <a:pPr algn="just"/>
            <a:endParaRPr lang="en-US" dirty="0" smtClean="0"/>
          </a:p>
          <a:p>
            <a:pPr algn="just"/>
            <a:r>
              <a:rPr lang="en-US" dirty="0" smtClean="0"/>
              <a:t>Thus other I/O requests need to wait in the waiting queue and need to be scheduled.</a:t>
            </a:r>
          </a:p>
          <a:p>
            <a:pPr algn="just"/>
            <a:endParaRPr lang="en-US" dirty="0" smtClean="0"/>
          </a:p>
          <a:p>
            <a:pPr algn="just"/>
            <a:r>
              <a:rPr lang="en-US" dirty="0" smtClean="0"/>
              <a:t>Two or more requests may be far from each other so this can result in greater disk arm movement.</a:t>
            </a:r>
          </a:p>
          <a:p>
            <a:pPr algn="just"/>
            <a:endParaRPr lang="en-US" dirty="0" smtClean="0"/>
          </a:p>
          <a:p>
            <a:pPr algn="just"/>
            <a:r>
              <a:rPr lang="en-US" dirty="0" smtClean="0"/>
              <a:t>Hard drives are one of the slowest parts of the computer system &amp; need to be accessed in an efficient manner.</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Autofit/>
          </a:bodyPr>
          <a:lstStyle/>
          <a:p>
            <a:pPr fontAlgn="base"/>
            <a:r>
              <a:rPr lang="en-US" sz="3200" b="1" dirty="0" smtClean="0"/>
              <a:t>Key Terms Associated with Disk Scheduling</a:t>
            </a:r>
            <a:endParaRPr lang="en-US" sz="3200" b="1" dirty="0"/>
          </a:p>
        </p:txBody>
      </p:sp>
      <p:sp>
        <p:nvSpPr>
          <p:cNvPr id="3" name="Content Placeholder 2"/>
          <p:cNvSpPr>
            <a:spLocks noGrp="1"/>
          </p:cNvSpPr>
          <p:nvPr>
            <p:ph idx="1"/>
          </p:nvPr>
        </p:nvSpPr>
        <p:spPr>
          <a:xfrm>
            <a:off x="457200" y="1066800"/>
            <a:ext cx="8229600" cy="5486400"/>
          </a:xfrm>
        </p:spPr>
        <p:txBody>
          <a:bodyPr>
            <a:normAutofit fontScale="85000" lnSpcReduction="10000"/>
          </a:bodyPr>
          <a:lstStyle/>
          <a:p>
            <a:pPr algn="just"/>
            <a:r>
              <a:rPr lang="en-US" b="1" dirty="0" smtClean="0"/>
              <a:t>Seek Time: </a:t>
            </a:r>
            <a:r>
              <a:rPr lang="en-US" dirty="0" smtClean="0"/>
              <a:t>Seek time is the time taken to locate the disk arm to a specified track where the data is to be read or written.</a:t>
            </a:r>
          </a:p>
          <a:p>
            <a:pPr algn="just"/>
            <a:r>
              <a:rPr lang="en-US" b="1" dirty="0" smtClean="0"/>
              <a:t>Transfer Time:</a:t>
            </a:r>
            <a:r>
              <a:rPr lang="en-US" dirty="0" smtClean="0"/>
              <a:t> Transfer time is the time to transfer the data. It depends on the rotating speed of the disk and the number of bytes to be transferred.</a:t>
            </a:r>
          </a:p>
          <a:p>
            <a:pPr algn="just"/>
            <a:r>
              <a:rPr lang="en-US" b="1" dirty="0" smtClean="0"/>
              <a:t>Rotational Latency</a:t>
            </a:r>
            <a:r>
              <a:rPr lang="en-US" dirty="0" smtClean="0"/>
              <a:t> is the time it takes for the disk to spin so that the desired part (sector) of the disk aligns with the read/write head.</a:t>
            </a:r>
          </a:p>
          <a:p>
            <a:pPr fontAlgn="base"/>
            <a:r>
              <a:rPr lang="en-US" b="1" dirty="0" smtClean="0"/>
              <a:t>Disk Access Time:</a:t>
            </a:r>
            <a:endParaRPr lang="en-US" dirty="0" smtClean="0"/>
          </a:p>
          <a:p>
            <a:pPr lvl="1" fontAlgn="base"/>
            <a:r>
              <a:rPr lang="en-US" dirty="0" smtClean="0"/>
              <a:t>Disk Access Time = Seek Time + Rotational Latency + Transfer Time </a:t>
            </a:r>
          </a:p>
          <a:p>
            <a:pPr lvl="1" fontAlgn="base"/>
            <a:r>
              <a:rPr lang="en-US" dirty="0" smtClean="0"/>
              <a:t>Total Seek Time = Total head Movement * Seek Time</a:t>
            </a:r>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Disk scheduling</a:t>
            </a:r>
            <a:endParaRPr lang="en-US" dirty="0"/>
          </a:p>
        </p:txBody>
      </p:sp>
      <p:sp>
        <p:nvSpPr>
          <p:cNvPr id="3" name="Content Placeholder 2"/>
          <p:cNvSpPr>
            <a:spLocks noGrp="1"/>
          </p:cNvSpPr>
          <p:nvPr>
            <p:ph idx="1"/>
          </p:nvPr>
        </p:nvSpPr>
        <p:spPr>
          <a:xfrm>
            <a:off x="457200" y="1066800"/>
            <a:ext cx="8229600" cy="5486400"/>
          </a:xfrm>
        </p:spPr>
        <p:txBody>
          <a:bodyPr>
            <a:normAutofit/>
          </a:bodyPr>
          <a:lstStyle/>
          <a:p>
            <a:pPr algn="just"/>
            <a:r>
              <a:rPr lang="en-US" dirty="0" smtClean="0"/>
              <a:t>Common disk scheduling methods include : </a:t>
            </a:r>
          </a:p>
          <a:p>
            <a:pPr lvl="1" algn="just"/>
            <a:r>
              <a:rPr lang="en-US" dirty="0" smtClean="0"/>
              <a:t>First-Come First-Served (FCFS),</a:t>
            </a:r>
          </a:p>
          <a:p>
            <a:pPr lvl="1" algn="just"/>
            <a:r>
              <a:rPr lang="en-US" dirty="0" smtClean="0"/>
              <a:t> Shortest Seek Time First (SSTF),</a:t>
            </a:r>
          </a:p>
          <a:p>
            <a:pPr lvl="1" algn="just"/>
            <a:r>
              <a:rPr lang="en-US" dirty="0" smtClean="0"/>
              <a:t> SCAN, </a:t>
            </a:r>
          </a:p>
          <a:p>
            <a:pPr lvl="1" algn="just"/>
            <a:r>
              <a:rPr lang="en-US" dirty="0" smtClean="0"/>
              <a:t>C-SCAN,</a:t>
            </a:r>
          </a:p>
          <a:p>
            <a:pPr lvl="1" algn="just"/>
            <a:r>
              <a:rPr lang="en-US" dirty="0" smtClean="0"/>
              <a:t> LOOK, and </a:t>
            </a:r>
          </a:p>
          <a:p>
            <a:pPr lvl="1" algn="just"/>
            <a:r>
              <a:rPr lang="en-US" dirty="0" smtClean="0"/>
              <a:t>C-LOOK.</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Disk Scheduling: FCFS</a:t>
            </a:r>
            <a:endParaRPr lang="en-US" sz="3600" dirty="0"/>
          </a:p>
        </p:txBody>
      </p:sp>
      <p:sp>
        <p:nvSpPr>
          <p:cNvPr id="3" name="Content Placeholder 2"/>
          <p:cNvSpPr>
            <a:spLocks noGrp="1"/>
          </p:cNvSpPr>
          <p:nvPr>
            <p:ph idx="1"/>
          </p:nvPr>
        </p:nvSpPr>
        <p:spPr/>
        <p:txBody>
          <a:bodyPr>
            <a:normAutofit lnSpcReduction="10000"/>
          </a:bodyPr>
          <a:lstStyle/>
          <a:p>
            <a:pPr algn="just"/>
            <a:r>
              <a:rPr lang="en-US" dirty="0" smtClean="0"/>
              <a:t>It services the IO requests in the order in which they arrive. </a:t>
            </a:r>
          </a:p>
          <a:p>
            <a:pPr algn="just"/>
            <a:r>
              <a:rPr lang="en-US" dirty="0" smtClean="0"/>
              <a:t>There is no starvation in this algorithm, every request is serviced.</a:t>
            </a:r>
          </a:p>
          <a:p>
            <a:pPr algn="just">
              <a:buNone/>
            </a:pPr>
            <a:r>
              <a:rPr lang="en-US" b="1" dirty="0" smtClean="0"/>
              <a:t>Disadvantages</a:t>
            </a:r>
          </a:p>
          <a:p>
            <a:pPr algn="just"/>
            <a:r>
              <a:rPr lang="en-US" dirty="0" smtClean="0"/>
              <a:t>The scheme does not optimize the seek time.</a:t>
            </a:r>
          </a:p>
          <a:p>
            <a:pPr algn="just"/>
            <a:r>
              <a:rPr lang="en-US" dirty="0" smtClean="0"/>
              <a:t>The request may come from different processes therefore there is the possibility of inappropriate movement of the head.</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Disk Scheduling: FCFS</a:t>
            </a:r>
            <a:endParaRPr lang="en-US" sz="3600" dirty="0"/>
          </a:p>
        </p:txBody>
      </p:sp>
      <p:sp>
        <p:nvSpPr>
          <p:cNvPr id="3" name="Content Placeholder 2"/>
          <p:cNvSpPr>
            <a:spLocks noGrp="1"/>
          </p:cNvSpPr>
          <p:nvPr>
            <p:ph idx="1"/>
          </p:nvPr>
        </p:nvSpPr>
        <p:spPr/>
        <p:txBody>
          <a:bodyPr>
            <a:normAutofit/>
          </a:bodyPr>
          <a:lstStyle/>
          <a:p>
            <a:r>
              <a:rPr lang="en-US" dirty="0" smtClean="0"/>
              <a:t>Consider the following disk request sequence for a disk with 100 tracks 45, 21, 67, 90, 4, 50, 89, 52, 61, 87, 25</a:t>
            </a:r>
          </a:p>
          <a:p>
            <a:pPr>
              <a:buNone/>
            </a:pPr>
            <a:r>
              <a:rPr lang="en-US" dirty="0" smtClean="0"/>
              <a:t>    Head pointer starting at 50 and moving in left direction. Find the number of head movements in cylinders using FCFS scheduling.</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28600" y="6172200"/>
            <a:ext cx="83820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8458200" y="6248400"/>
            <a:ext cx="685800" cy="369332"/>
          </a:xfrm>
          <a:prstGeom prst="rect">
            <a:avLst/>
          </a:prstGeom>
          <a:noFill/>
        </p:spPr>
        <p:txBody>
          <a:bodyPr wrap="square" rtlCol="0">
            <a:spAutoFit/>
          </a:bodyPr>
          <a:lstStyle/>
          <a:p>
            <a:r>
              <a:rPr lang="en-US" dirty="0" smtClean="0"/>
              <a:t>100</a:t>
            </a:r>
            <a:endParaRPr lang="en-US" dirty="0"/>
          </a:p>
        </p:txBody>
      </p:sp>
      <p:sp>
        <p:nvSpPr>
          <p:cNvPr id="10" name="Rectangle 9"/>
          <p:cNvSpPr/>
          <p:nvPr/>
        </p:nvSpPr>
        <p:spPr>
          <a:xfrm>
            <a:off x="0" y="0"/>
            <a:ext cx="8839200" cy="369332"/>
          </a:xfrm>
          <a:prstGeom prst="rect">
            <a:avLst/>
          </a:prstGeom>
        </p:spPr>
        <p:txBody>
          <a:bodyPr wrap="square">
            <a:spAutoFit/>
          </a:bodyPr>
          <a:lstStyle/>
          <a:p>
            <a:r>
              <a:rPr lang="en-US" dirty="0" smtClean="0"/>
              <a:t>disk with 100 tracks 45, 21, 67, 90, 4, 50, 89, 52, 61, 87, 25 &amp; Head pointer starting at 50</a:t>
            </a:r>
            <a:endParaRPr lang="en-US" dirty="0"/>
          </a:p>
        </p:txBody>
      </p:sp>
      <p:sp>
        <p:nvSpPr>
          <p:cNvPr id="12" name="TextBox 11"/>
          <p:cNvSpPr txBox="1"/>
          <p:nvPr/>
        </p:nvSpPr>
        <p:spPr>
          <a:xfrm>
            <a:off x="152400" y="6248400"/>
            <a:ext cx="304800" cy="381000"/>
          </a:xfrm>
          <a:prstGeom prst="rect">
            <a:avLst/>
          </a:prstGeom>
          <a:noFill/>
        </p:spPr>
        <p:txBody>
          <a:bodyPr wrap="square" rtlCol="0">
            <a:spAutoFit/>
          </a:bodyPr>
          <a:lstStyle/>
          <a:p>
            <a:r>
              <a:rPr lang="en-US" dirty="0" smtClean="0"/>
              <a:t>0</a:t>
            </a:r>
            <a:endParaRPr lang="en-US" dirty="0"/>
          </a:p>
        </p:txBody>
      </p:sp>
      <p:sp>
        <p:nvSpPr>
          <p:cNvPr id="13" name="TextBox 12"/>
          <p:cNvSpPr txBox="1"/>
          <p:nvPr/>
        </p:nvSpPr>
        <p:spPr>
          <a:xfrm>
            <a:off x="4114800" y="6248400"/>
            <a:ext cx="685800" cy="369332"/>
          </a:xfrm>
          <a:prstGeom prst="rect">
            <a:avLst/>
          </a:prstGeom>
          <a:noFill/>
        </p:spPr>
        <p:txBody>
          <a:bodyPr wrap="square" rtlCol="0">
            <a:spAutoFit/>
          </a:bodyPr>
          <a:lstStyle/>
          <a:p>
            <a:r>
              <a:rPr lang="en-US" dirty="0" smtClean="0"/>
              <a:t>50</a:t>
            </a:r>
            <a:endParaRPr lang="en-US" dirty="0"/>
          </a:p>
        </p:txBody>
      </p:sp>
      <p:sp>
        <p:nvSpPr>
          <p:cNvPr id="14" name="TextBox 13"/>
          <p:cNvSpPr txBox="1"/>
          <p:nvPr/>
        </p:nvSpPr>
        <p:spPr>
          <a:xfrm>
            <a:off x="762000" y="6248400"/>
            <a:ext cx="533400" cy="369332"/>
          </a:xfrm>
          <a:prstGeom prst="rect">
            <a:avLst/>
          </a:prstGeom>
          <a:noFill/>
        </p:spPr>
        <p:txBody>
          <a:bodyPr wrap="square" rtlCol="0">
            <a:spAutoFit/>
          </a:bodyPr>
          <a:lstStyle/>
          <a:p>
            <a:r>
              <a:rPr lang="en-US" dirty="0" smtClean="0"/>
              <a:t>10</a:t>
            </a:r>
            <a:endParaRPr lang="en-US" dirty="0"/>
          </a:p>
        </p:txBody>
      </p:sp>
      <p:sp>
        <p:nvSpPr>
          <p:cNvPr id="15" name="TextBox 14"/>
          <p:cNvSpPr txBox="1"/>
          <p:nvPr/>
        </p:nvSpPr>
        <p:spPr>
          <a:xfrm>
            <a:off x="1447800" y="6248400"/>
            <a:ext cx="533400" cy="369332"/>
          </a:xfrm>
          <a:prstGeom prst="rect">
            <a:avLst/>
          </a:prstGeom>
          <a:noFill/>
        </p:spPr>
        <p:txBody>
          <a:bodyPr wrap="square" rtlCol="0">
            <a:spAutoFit/>
          </a:bodyPr>
          <a:lstStyle/>
          <a:p>
            <a:r>
              <a:rPr lang="en-US" dirty="0" smtClean="0"/>
              <a:t>20</a:t>
            </a:r>
            <a:endParaRPr lang="en-US" dirty="0"/>
          </a:p>
        </p:txBody>
      </p:sp>
      <p:sp>
        <p:nvSpPr>
          <p:cNvPr id="16" name="TextBox 15"/>
          <p:cNvSpPr txBox="1"/>
          <p:nvPr/>
        </p:nvSpPr>
        <p:spPr>
          <a:xfrm>
            <a:off x="3200400" y="6248400"/>
            <a:ext cx="457200" cy="369332"/>
          </a:xfrm>
          <a:prstGeom prst="rect">
            <a:avLst/>
          </a:prstGeom>
          <a:noFill/>
        </p:spPr>
        <p:txBody>
          <a:bodyPr wrap="square" rtlCol="0">
            <a:spAutoFit/>
          </a:bodyPr>
          <a:lstStyle/>
          <a:p>
            <a:r>
              <a:rPr lang="en-US" dirty="0" smtClean="0"/>
              <a:t>40</a:t>
            </a:r>
            <a:endParaRPr lang="en-US" dirty="0"/>
          </a:p>
        </p:txBody>
      </p:sp>
      <p:sp>
        <p:nvSpPr>
          <p:cNvPr id="17" name="TextBox 16"/>
          <p:cNvSpPr txBox="1"/>
          <p:nvPr/>
        </p:nvSpPr>
        <p:spPr>
          <a:xfrm>
            <a:off x="2362200" y="6248400"/>
            <a:ext cx="457200" cy="369332"/>
          </a:xfrm>
          <a:prstGeom prst="rect">
            <a:avLst/>
          </a:prstGeom>
          <a:noFill/>
        </p:spPr>
        <p:txBody>
          <a:bodyPr wrap="square" rtlCol="0">
            <a:spAutoFit/>
          </a:bodyPr>
          <a:lstStyle/>
          <a:p>
            <a:r>
              <a:rPr lang="en-US" dirty="0" smtClean="0"/>
              <a:t>30</a:t>
            </a:r>
            <a:endParaRPr lang="en-US" dirty="0"/>
          </a:p>
        </p:txBody>
      </p:sp>
      <p:sp>
        <p:nvSpPr>
          <p:cNvPr id="18" name="TextBox 17"/>
          <p:cNvSpPr txBox="1"/>
          <p:nvPr/>
        </p:nvSpPr>
        <p:spPr>
          <a:xfrm>
            <a:off x="4800600" y="6248400"/>
            <a:ext cx="685800" cy="369332"/>
          </a:xfrm>
          <a:prstGeom prst="rect">
            <a:avLst/>
          </a:prstGeom>
          <a:noFill/>
        </p:spPr>
        <p:txBody>
          <a:bodyPr wrap="square" rtlCol="0">
            <a:spAutoFit/>
          </a:bodyPr>
          <a:lstStyle/>
          <a:p>
            <a:r>
              <a:rPr lang="en-US" dirty="0" smtClean="0"/>
              <a:t>60</a:t>
            </a:r>
            <a:endParaRPr lang="en-US" dirty="0"/>
          </a:p>
        </p:txBody>
      </p:sp>
      <p:sp>
        <p:nvSpPr>
          <p:cNvPr id="19" name="TextBox 18"/>
          <p:cNvSpPr txBox="1"/>
          <p:nvPr/>
        </p:nvSpPr>
        <p:spPr>
          <a:xfrm>
            <a:off x="5638800" y="6248400"/>
            <a:ext cx="685800" cy="369332"/>
          </a:xfrm>
          <a:prstGeom prst="rect">
            <a:avLst/>
          </a:prstGeom>
          <a:noFill/>
        </p:spPr>
        <p:txBody>
          <a:bodyPr wrap="square" rtlCol="0">
            <a:spAutoFit/>
          </a:bodyPr>
          <a:lstStyle/>
          <a:p>
            <a:r>
              <a:rPr lang="en-US" dirty="0" smtClean="0"/>
              <a:t>70</a:t>
            </a:r>
            <a:endParaRPr lang="en-US" dirty="0"/>
          </a:p>
        </p:txBody>
      </p:sp>
      <p:sp>
        <p:nvSpPr>
          <p:cNvPr id="20" name="TextBox 19"/>
          <p:cNvSpPr txBox="1"/>
          <p:nvPr/>
        </p:nvSpPr>
        <p:spPr>
          <a:xfrm>
            <a:off x="6477000" y="6248400"/>
            <a:ext cx="685800" cy="369332"/>
          </a:xfrm>
          <a:prstGeom prst="rect">
            <a:avLst/>
          </a:prstGeom>
          <a:noFill/>
        </p:spPr>
        <p:txBody>
          <a:bodyPr wrap="square" rtlCol="0">
            <a:spAutoFit/>
          </a:bodyPr>
          <a:lstStyle/>
          <a:p>
            <a:r>
              <a:rPr lang="en-US" dirty="0" smtClean="0"/>
              <a:t>  80</a:t>
            </a:r>
            <a:endParaRPr lang="en-US" dirty="0"/>
          </a:p>
        </p:txBody>
      </p:sp>
      <p:sp>
        <p:nvSpPr>
          <p:cNvPr id="21" name="TextBox 20"/>
          <p:cNvSpPr txBox="1"/>
          <p:nvPr/>
        </p:nvSpPr>
        <p:spPr>
          <a:xfrm>
            <a:off x="7315200" y="6248400"/>
            <a:ext cx="685800" cy="369332"/>
          </a:xfrm>
          <a:prstGeom prst="rect">
            <a:avLst/>
          </a:prstGeom>
          <a:noFill/>
        </p:spPr>
        <p:txBody>
          <a:bodyPr wrap="square" rtlCol="0">
            <a:spAutoFit/>
          </a:bodyPr>
          <a:lstStyle/>
          <a:p>
            <a:r>
              <a:rPr lang="en-US" dirty="0" smtClean="0"/>
              <a:t>    90</a:t>
            </a:r>
            <a:endParaRPr lang="en-US" dirty="0"/>
          </a:p>
        </p:txBody>
      </p:sp>
      <p:sp>
        <p:nvSpPr>
          <p:cNvPr id="22" name="Oval 21"/>
          <p:cNvSpPr/>
          <p:nvPr/>
        </p:nvSpPr>
        <p:spPr>
          <a:xfrm>
            <a:off x="3733800" y="5791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3" idx="0"/>
            <a:endCxn id="22" idx="6"/>
          </p:cNvCxnSpPr>
          <p:nvPr/>
        </p:nvCxnSpPr>
        <p:spPr>
          <a:xfrm flipH="1" flipV="1">
            <a:off x="3886200" y="5905500"/>
            <a:ext cx="571500" cy="342900"/>
          </a:xfrm>
          <a:prstGeom prst="line">
            <a:avLst/>
          </a:prstGeom>
        </p:spPr>
        <p:style>
          <a:lnRef idx="2">
            <a:schemeClr val="accent2"/>
          </a:lnRef>
          <a:fillRef idx="0">
            <a:schemeClr val="accent2"/>
          </a:fillRef>
          <a:effectRef idx="1">
            <a:schemeClr val="accent2"/>
          </a:effectRef>
          <a:fontRef idx="minor">
            <a:schemeClr val="tx1"/>
          </a:fontRef>
        </p:style>
      </p:cxnSp>
      <p:sp>
        <p:nvSpPr>
          <p:cNvPr id="31" name="Oval 30"/>
          <p:cNvSpPr/>
          <p:nvPr/>
        </p:nvSpPr>
        <p:spPr>
          <a:xfrm>
            <a:off x="1752600" y="5410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2" idx="1"/>
            <a:endCxn id="31" idx="6"/>
          </p:cNvCxnSpPr>
          <p:nvPr/>
        </p:nvCxnSpPr>
        <p:spPr>
          <a:xfrm flipH="1" flipV="1">
            <a:off x="1905000" y="5524500"/>
            <a:ext cx="1851118" cy="300178"/>
          </a:xfrm>
          <a:prstGeom prst="line">
            <a:avLst/>
          </a:prstGeom>
        </p:spPr>
        <p:style>
          <a:lnRef idx="3">
            <a:schemeClr val="accent2"/>
          </a:lnRef>
          <a:fillRef idx="0">
            <a:schemeClr val="accent2"/>
          </a:fillRef>
          <a:effectRef idx="2">
            <a:schemeClr val="accent2"/>
          </a:effectRef>
          <a:fontRef idx="minor">
            <a:schemeClr val="tx1"/>
          </a:fontRef>
        </p:style>
      </p:cxnSp>
      <p:sp>
        <p:nvSpPr>
          <p:cNvPr id="34" name="Oval 33"/>
          <p:cNvSpPr/>
          <p:nvPr/>
        </p:nvSpPr>
        <p:spPr>
          <a:xfrm>
            <a:off x="5486400" y="4495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1" idx="7"/>
            <a:endCxn id="34" idx="2"/>
          </p:cNvCxnSpPr>
          <p:nvPr/>
        </p:nvCxnSpPr>
        <p:spPr>
          <a:xfrm flipV="1">
            <a:off x="1882682" y="4610100"/>
            <a:ext cx="3603718" cy="833578"/>
          </a:xfrm>
          <a:prstGeom prst="line">
            <a:avLst/>
          </a:prstGeom>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3962400" y="5562600"/>
            <a:ext cx="533400" cy="381000"/>
          </a:xfrm>
          <a:prstGeom prst="rect">
            <a:avLst/>
          </a:prstGeom>
          <a:noFill/>
        </p:spPr>
        <p:txBody>
          <a:bodyPr wrap="square" rtlCol="0">
            <a:spAutoFit/>
          </a:bodyPr>
          <a:lstStyle/>
          <a:p>
            <a:r>
              <a:rPr lang="en-US" dirty="0" smtClean="0"/>
              <a:t>45</a:t>
            </a:r>
            <a:endParaRPr lang="en-US" dirty="0"/>
          </a:p>
        </p:txBody>
      </p:sp>
      <p:sp>
        <p:nvSpPr>
          <p:cNvPr id="39" name="TextBox 38"/>
          <p:cNvSpPr txBox="1"/>
          <p:nvPr/>
        </p:nvSpPr>
        <p:spPr>
          <a:xfrm>
            <a:off x="1447800" y="4953000"/>
            <a:ext cx="533400" cy="381000"/>
          </a:xfrm>
          <a:prstGeom prst="rect">
            <a:avLst/>
          </a:prstGeom>
          <a:noFill/>
        </p:spPr>
        <p:txBody>
          <a:bodyPr wrap="square" rtlCol="0">
            <a:spAutoFit/>
          </a:bodyPr>
          <a:lstStyle/>
          <a:p>
            <a:r>
              <a:rPr lang="en-US" dirty="0" smtClean="0"/>
              <a:t>21</a:t>
            </a:r>
            <a:endParaRPr lang="en-US" dirty="0"/>
          </a:p>
        </p:txBody>
      </p:sp>
      <p:sp>
        <p:nvSpPr>
          <p:cNvPr id="40" name="TextBox 39"/>
          <p:cNvSpPr txBox="1"/>
          <p:nvPr/>
        </p:nvSpPr>
        <p:spPr>
          <a:xfrm>
            <a:off x="5715000" y="4495800"/>
            <a:ext cx="533400" cy="381000"/>
          </a:xfrm>
          <a:prstGeom prst="rect">
            <a:avLst/>
          </a:prstGeom>
          <a:noFill/>
        </p:spPr>
        <p:txBody>
          <a:bodyPr wrap="square" rtlCol="0">
            <a:spAutoFit/>
          </a:bodyPr>
          <a:lstStyle/>
          <a:p>
            <a:r>
              <a:rPr lang="en-US" dirty="0" smtClean="0"/>
              <a:t>67</a:t>
            </a:r>
            <a:endParaRPr lang="en-US" dirty="0"/>
          </a:p>
        </p:txBody>
      </p:sp>
      <p:sp>
        <p:nvSpPr>
          <p:cNvPr id="41" name="TextBox 40"/>
          <p:cNvSpPr txBox="1"/>
          <p:nvPr/>
        </p:nvSpPr>
        <p:spPr>
          <a:xfrm>
            <a:off x="7620000" y="3048000"/>
            <a:ext cx="533400" cy="381000"/>
          </a:xfrm>
          <a:prstGeom prst="rect">
            <a:avLst/>
          </a:prstGeom>
          <a:noFill/>
        </p:spPr>
        <p:txBody>
          <a:bodyPr wrap="square" rtlCol="0">
            <a:spAutoFit/>
          </a:bodyPr>
          <a:lstStyle/>
          <a:p>
            <a:r>
              <a:rPr lang="en-US" dirty="0" smtClean="0"/>
              <a:t>90</a:t>
            </a:r>
            <a:endParaRPr lang="en-US" dirty="0"/>
          </a:p>
        </p:txBody>
      </p:sp>
      <p:sp>
        <p:nvSpPr>
          <p:cNvPr id="44" name="Oval 43"/>
          <p:cNvSpPr/>
          <p:nvPr/>
        </p:nvSpPr>
        <p:spPr>
          <a:xfrm>
            <a:off x="7696200" y="3352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4" idx="7"/>
            <a:endCxn id="44" idx="4"/>
          </p:cNvCxnSpPr>
          <p:nvPr/>
        </p:nvCxnSpPr>
        <p:spPr>
          <a:xfrm flipV="1">
            <a:off x="5616482" y="3581400"/>
            <a:ext cx="2155918" cy="947878"/>
          </a:xfrm>
          <a:prstGeom prst="line">
            <a:avLst/>
          </a:prstGeom>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609600" y="2667000"/>
            <a:ext cx="533400" cy="381000"/>
          </a:xfrm>
          <a:prstGeom prst="rect">
            <a:avLst/>
          </a:prstGeom>
          <a:noFill/>
        </p:spPr>
        <p:txBody>
          <a:bodyPr wrap="square" rtlCol="0">
            <a:spAutoFit/>
          </a:bodyPr>
          <a:lstStyle/>
          <a:p>
            <a:r>
              <a:rPr lang="en-US" dirty="0" smtClean="0"/>
              <a:t>4</a:t>
            </a:r>
            <a:endParaRPr lang="en-US" dirty="0"/>
          </a:p>
        </p:txBody>
      </p:sp>
      <p:sp>
        <p:nvSpPr>
          <p:cNvPr id="49" name="Oval 48"/>
          <p:cNvSpPr/>
          <p:nvPr/>
        </p:nvSpPr>
        <p:spPr>
          <a:xfrm>
            <a:off x="685800" y="2438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9" idx="5"/>
            <a:endCxn id="44" idx="5"/>
          </p:cNvCxnSpPr>
          <p:nvPr/>
        </p:nvCxnSpPr>
        <p:spPr>
          <a:xfrm>
            <a:off x="815882" y="2633522"/>
            <a:ext cx="7010400" cy="914400"/>
          </a:xfrm>
          <a:prstGeom prst="line">
            <a:avLst/>
          </a:prstGeom>
        </p:spPr>
        <p:style>
          <a:lnRef idx="3">
            <a:schemeClr val="accent2"/>
          </a:lnRef>
          <a:fillRef idx="0">
            <a:schemeClr val="accent2"/>
          </a:fillRef>
          <a:effectRef idx="2">
            <a:schemeClr val="accent2"/>
          </a:effectRef>
          <a:fontRef idx="minor">
            <a:schemeClr val="tx1"/>
          </a:fontRef>
        </p:style>
      </p:cxnSp>
      <p:sp>
        <p:nvSpPr>
          <p:cNvPr id="54" name="TextBox 53"/>
          <p:cNvSpPr txBox="1"/>
          <p:nvPr/>
        </p:nvSpPr>
        <p:spPr>
          <a:xfrm>
            <a:off x="4267200" y="1676400"/>
            <a:ext cx="533400" cy="381000"/>
          </a:xfrm>
          <a:prstGeom prst="rect">
            <a:avLst/>
          </a:prstGeom>
          <a:noFill/>
        </p:spPr>
        <p:txBody>
          <a:bodyPr wrap="square" rtlCol="0">
            <a:spAutoFit/>
          </a:bodyPr>
          <a:lstStyle/>
          <a:p>
            <a:r>
              <a:rPr lang="en-US" dirty="0" smtClean="0"/>
              <a:t>50</a:t>
            </a:r>
            <a:endParaRPr lang="en-US" dirty="0"/>
          </a:p>
        </p:txBody>
      </p:sp>
      <p:sp>
        <p:nvSpPr>
          <p:cNvPr id="55" name="Oval 54"/>
          <p:cNvSpPr/>
          <p:nvPr/>
        </p:nvSpPr>
        <p:spPr>
          <a:xfrm>
            <a:off x="4191000" y="1981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49" idx="6"/>
            <a:endCxn id="55" idx="6"/>
          </p:cNvCxnSpPr>
          <p:nvPr/>
        </p:nvCxnSpPr>
        <p:spPr>
          <a:xfrm flipV="1">
            <a:off x="838200" y="2095500"/>
            <a:ext cx="3505200" cy="457200"/>
          </a:xfrm>
          <a:prstGeom prst="line">
            <a:avLst/>
          </a:prstGeom>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7010400" y="1143000"/>
            <a:ext cx="533400" cy="381000"/>
          </a:xfrm>
          <a:prstGeom prst="rect">
            <a:avLst/>
          </a:prstGeom>
          <a:noFill/>
        </p:spPr>
        <p:txBody>
          <a:bodyPr wrap="square" rtlCol="0">
            <a:spAutoFit/>
          </a:bodyPr>
          <a:lstStyle/>
          <a:p>
            <a:r>
              <a:rPr lang="en-US" dirty="0" smtClean="0"/>
              <a:t>89</a:t>
            </a:r>
            <a:endParaRPr lang="en-US" dirty="0"/>
          </a:p>
        </p:txBody>
      </p:sp>
      <p:sp>
        <p:nvSpPr>
          <p:cNvPr id="60" name="Oval 59"/>
          <p:cNvSpPr/>
          <p:nvPr/>
        </p:nvSpPr>
        <p:spPr>
          <a:xfrm>
            <a:off x="7010400" y="1447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5" idx="1"/>
            <a:endCxn id="60" idx="2"/>
          </p:cNvCxnSpPr>
          <p:nvPr/>
        </p:nvCxnSpPr>
        <p:spPr>
          <a:xfrm flipV="1">
            <a:off x="4213318" y="1562100"/>
            <a:ext cx="2797082" cy="452578"/>
          </a:xfrm>
          <a:prstGeom prst="line">
            <a:avLst/>
          </a:prstGeom>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4648200" y="990600"/>
            <a:ext cx="533400" cy="381000"/>
          </a:xfrm>
          <a:prstGeom prst="rect">
            <a:avLst/>
          </a:prstGeom>
          <a:noFill/>
        </p:spPr>
        <p:txBody>
          <a:bodyPr wrap="square" rtlCol="0">
            <a:spAutoFit/>
          </a:bodyPr>
          <a:lstStyle/>
          <a:p>
            <a:r>
              <a:rPr lang="en-US" dirty="0" smtClean="0"/>
              <a:t>52</a:t>
            </a:r>
            <a:endParaRPr lang="en-US" dirty="0"/>
          </a:p>
        </p:txBody>
      </p:sp>
      <p:sp>
        <p:nvSpPr>
          <p:cNvPr id="66" name="Oval 65"/>
          <p:cNvSpPr/>
          <p:nvPr/>
        </p:nvSpPr>
        <p:spPr>
          <a:xfrm>
            <a:off x="4648200" y="12192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6"/>
            <a:endCxn id="60" idx="2"/>
          </p:cNvCxnSpPr>
          <p:nvPr/>
        </p:nvCxnSpPr>
        <p:spPr>
          <a:xfrm>
            <a:off x="4800600" y="1333500"/>
            <a:ext cx="22098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5029200" y="685800"/>
            <a:ext cx="533400" cy="381000"/>
          </a:xfrm>
          <a:prstGeom prst="rect">
            <a:avLst/>
          </a:prstGeom>
          <a:noFill/>
        </p:spPr>
        <p:txBody>
          <a:bodyPr wrap="square" rtlCol="0">
            <a:spAutoFit/>
          </a:bodyPr>
          <a:lstStyle/>
          <a:p>
            <a:r>
              <a:rPr lang="en-US" dirty="0" smtClean="0"/>
              <a:t>61</a:t>
            </a:r>
            <a:endParaRPr lang="en-US" dirty="0"/>
          </a:p>
        </p:txBody>
      </p:sp>
      <p:sp>
        <p:nvSpPr>
          <p:cNvPr id="72" name="Oval 71"/>
          <p:cNvSpPr/>
          <p:nvPr/>
        </p:nvSpPr>
        <p:spPr>
          <a:xfrm>
            <a:off x="4953000" y="762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66" idx="6"/>
            <a:endCxn id="72" idx="6"/>
          </p:cNvCxnSpPr>
          <p:nvPr/>
        </p:nvCxnSpPr>
        <p:spPr>
          <a:xfrm flipV="1">
            <a:off x="4800600" y="876300"/>
            <a:ext cx="304800" cy="457200"/>
          </a:xfrm>
          <a:prstGeom prst="line">
            <a:avLst/>
          </a:prstGeom>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553200" y="533400"/>
            <a:ext cx="533400" cy="381000"/>
          </a:xfrm>
          <a:prstGeom prst="rect">
            <a:avLst/>
          </a:prstGeom>
          <a:noFill/>
        </p:spPr>
        <p:txBody>
          <a:bodyPr wrap="square" rtlCol="0">
            <a:spAutoFit/>
          </a:bodyPr>
          <a:lstStyle/>
          <a:p>
            <a:r>
              <a:rPr lang="en-US" dirty="0" smtClean="0"/>
              <a:t>87</a:t>
            </a:r>
            <a:endParaRPr lang="en-US" dirty="0"/>
          </a:p>
        </p:txBody>
      </p:sp>
      <p:sp>
        <p:nvSpPr>
          <p:cNvPr id="77" name="Oval 76"/>
          <p:cNvSpPr/>
          <p:nvPr/>
        </p:nvSpPr>
        <p:spPr>
          <a:xfrm>
            <a:off x="6477000" y="762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2"/>
            <a:endCxn id="72" idx="5"/>
          </p:cNvCxnSpPr>
          <p:nvPr/>
        </p:nvCxnSpPr>
        <p:spPr>
          <a:xfrm flipH="1">
            <a:off x="5083082" y="876300"/>
            <a:ext cx="1393918" cy="80822"/>
          </a:xfrm>
          <a:prstGeom prst="line">
            <a:avLst/>
          </a:prstGeom>
        </p:spPr>
        <p:style>
          <a:lnRef idx="3">
            <a:schemeClr val="accent2"/>
          </a:lnRef>
          <a:fillRef idx="0">
            <a:schemeClr val="accent2"/>
          </a:fillRef>
          <a:effectRef idx="2">
            <a:schemeClr val="accent2"/>
          </a:effectRef>
          <a:fontRef idx="minor">
            <a:schemeClr val="tx1"/>
          </a:fontRef>
        </p:style>
      </p:cxnSp>
      <p:sp>
        <p:nvSpPr>
          <p:cNvPr id="81" name="TextBox 80"/>
          <p:cNvSpPr txBox="1"/>
          <p:nvPr/>
        </p:nvSpPr>
        <p:spPr>
          <a:xfrm>
            <a:off x="2514600" y="381000"/>
            <a:ext cx="533400" cy="381000"/>
          </a:xfrm>
          <a:prstGeom prst="rect">
            <a:avLst/>
          </a:prstGeom>
          <a:noFill/>
        </p:spPr>
        <p:txBody>
          <a:bodyPr wrap="square" rtlCol="0">
            <a:spAutoFit/>
          </a:bodyPr>
          <a:lstStyle/>
          <a:p>
            <a:r>
              <a:rPr lang="en-US" dirty="0" smtClean="0"/>
              <a:t>25</a:t>
            </a:r>
            <a:endParaRPr lang="en-US" dirty="0"/>
          </a:p>
        </p:txBody>
      </p:sp>
      <p:sp>
        <p:nvSpPr>
          <p:cNvPr id="82" name="Oval 81"/>
          <p:cNvSpPr/>
          <p:nvPr/>
        </p:nvSpPr>
        <p:spPr>
          <a:xfrm>
            <a:off x="2895600" y="304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a:stCxn id="77" idx="0"/>
            <a:endCxn id="82" idx="6"/>
          </p:cNvCxnSpPr>
          <p:nvPr/>
        </p:nvCxnSpPr>
        <p:spPr>
          <a:xfrm flipH="1" flipV="1">
            <a:off x="3048000" y="419100"/>
            <a:ext cx="3505200" cy="3429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8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3" grpId="1"/>
      <p:bldP spid="14" grpId="0"/>
      <p:bldP spid="15" grpId="0"/>
      <p:bldP spid="16" grpId="0"/>
      <p:bldP spid="17" grpId="0"/>
      <p:bldP spid="18" grpId="0"/>
      <p:bldP spid="19" grpId="0"/>
      <p:bldP spid="20" grpId="0"/>
      <p:bldP spid="21" grpId="0"/>
      <p:bldP spid="22" grpId="0" animBg="1"/>
      <p:bldP spid="31" grpId="0" animBg="1"/>
      <p:bldP spid="34" grpId="0" animBg="1"/>
      <p:bldP spid="38" grpId="0"/>
      <p:bldP spid="39" grpId="0"/>
      <p:bldP spid="40" grpId="0"/>
      <p:bldP spid="41" grpId="0"/>
      <p:bldP spid="44" grpId="0" animBg="1"/>
      <p:bldP spid="48" grpId="0"/>
      <p:bldP spid="49" grpId="0" animBg="1"/>
      <p:bldP spid="54" grpId="0"/>
      <p:bldP spid="55" grpId="0" animBg="1"/>
      <p:bldP spid="59" grpId="0"/>
      <p:bldP spid="60" grpId="0" animBg="1"/>
      <p:bldP spid="65" grpId="0"/>
      <p:bldP spid="66" grpId="0" animBg="1"/>
      <p:bldP spid="71" grpId="0"/>
      <p:bldP spid="72" grpId="0" animBg="1"/>
      <p:bldP spid="76" grpId="0"/>
      <p:bldP spid="77" grpId="0" animBg="1"/>
      <p:bldP spid="81" grpId="0"/>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I/O Devices - Types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Input and output device management.</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1981200"/>
            <a:ext cx="84582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Number of cylinders moved by the head:</a:t>
            </a:r>
          </a:p>
          <a:p>
            <a:pPr>
              <a:buNone/>
            </a:pPr>
            <a:r>
              <a:rPr lang="en-US" dirty="0" smtClean="0"/>
              <a:t> (50-45)+(45-21)+(67-21)+(90-67)+(90-4)+(50-4)+(89-50)+(61-52)+(87-61)+(87-25)</a:t>
            </a:r>
          </a:p>
          <a:p>
            <a:pPr>
              <a:buNone/>
            </a:pPr>
            <a:r>
              <a:rPr lang="en-US" dirty="0" smtClean="0"/>
              <a:t>= 5 + 24 + 46 + 23 + 86 + 46 + 49 + 9 + 26 + 62</a:t>
            </a:r>
          </a:p>
          <a:p>
            <a:pPr>
              <a:buNone/>
            </a:pPr>
            <a:r>
              <a:rPr lang="en-US" dirty="0" smtClean="0"/>
              <a:t>= 376</a:t>
            </a:r>
          </a:p>
          <a:p>
            <a:endParaRPr lang="en-US" dirty="0"/>
          </a:p>
        </p:txBody>
      </p:sp>
      <p:sp>
        <p:nvSpPr>
          <p:cNvPr id="4" name="Rectangle 3"/>
          <p:cNvSpPr/>
          <p:nvPr/>
        </p:nvSpPr>
        <p:spPr>
          <a:xfrm>
            <a:off x="0" y="0"/>
            <a:ext cx="8839200" cy="369332"/>
          </a:xfrm>
          <a:prstGeom prst="rect">
            <a:avLst/>
          </a:prstGeom>
        </p:spPr>
        <p:txBody>
          <a:bodyPr wrap="square">
            <a:spAutoFit/>
          </a:bodyPr>
          <a:lstStyle/>
          <a:p>
            <a:r>
              <a:rPr lang="en-US" dirty="0" smtClean="0"/>
              <a:t>disk with 100 tracks 45, 21, 67, 90, 4, 50, 89, 52, 61, 87, 25 &amp; Head pointer starting at 50</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SSTF Scheduling Algorithm</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r>
              <a:rPr lang="en-US" b="1" dirty="0" smtClean="0"/>
              <a:t>SSTF (Shortest Seek Time First)</a:t>
            </a:r>
            <a:r>
              <a:rPr lang="en-US" dirty="0" smtClean="0"/>
              <a:t> is a disk scheduling algorithm that selects the disk request that is closest to the current position of the disk head. </a:t>
            </a:r>
          </a:p>
          <a:p>
            <a:pPr algn="just"/>
            <a:r>
              <a:rPr lang="en-US" dirty="0" smtClean="0"/>
              <a:t>It reduces the total seek time by always serving the request that requires the least movement of the read/write head</a:t>
            </a:r>
          </a:p>
          <a:p>
            <a:r>
              <a:rPr lang="en-US" b="1" dirty="0" smtClean="0"/>
              <a:t>How SSTF Works:</a:t>
            </a:r>
          </a:p>
          <a:p>
            <a:pPr lvl="1"/>
            <a:r>
              <a:rPr lang="en-US" dirty="0" smtClean="0"/>
              <a:t>The disk head starts at a specific track.</a:t>
            </a:r>
          </a:p>
          <a:p>
            <a:pPr lvl="1"/>
            <a:r>
              <a:rPr lang="en-US" dirty="0" smtClean="0"/>
              <a:t>From the queue of pending requests, SSTF selects the one that is nearest to the current head position.</a:t>
            </a:r>
          </a:p>
          <a:p>
            <a:pPr lvl="1"/>
            <a:r>
              <a:rPr lang="en-US" dirty="0" smtClean="0"/>
              <a:t>After servicing that request, it repeats the process, always selecting the next closest request.</a:t>
            </a:r>
          </a:p>
          <a:p>
            <a:pPr algn="just"/>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SSTF Scheduling Algorithm</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b="1" dirty="0" smtClean="0"/>
              <a:t>Advantages:</a:t>
            </a:r>
          </a:p>
          <a:p>
            <a:pPr lvl="1" algn="just"/>
            <a:r>
              <a:rPr lang="en-US" b="1" dirty="0" smtClean="0"/>
              <a:t>Reduced Seek Time</a:t>
            </a:r>
            <a:r>
              <a:rPr lang="en-US" dirty="0" smtClean="0"/>
              <a:t>: SSTF minimizes the overall seek time compared to FCFS by servicing the closest requests first.</a:t>
            </a:r>
          </a:p>
          <a:p>
            <a:pPr lvl="1" algn="just"/>
            <a:r>
              <a:rPr lang="en-US" b="1" dirty="0" smtClean="0"/>
              <a:t>Better Performance</a:t>
            </a:r>
            <a:r>
              <a:rPr lang="en-US" dirty="0" smtClean="0"/>
              <a:t>: It is more efficient than FCFS in reducing disk head movement.</a:t>
            </a:r>
          </a:p>
          <a:p>
            <a:pPr algn="just"/>
            <a:r>
              <a:rPr lang="en-US" b="1" dirty="0" smtClean="0"/>
              <a:t>Disadvantages:</a:t>
            </a:r>
          </a:p>
          <a:p>
            <a:pPr lvl="1" algn="just"/>
            <a:r>
              <a:rPr lang="en-US" b="1" dirty="0" smtClean="0"/>
              <a:t>Starvation</a:t>
            </a:r>
            <a:r>
              <a:rPr lang="en-US" dirty="0" smtClean="0"/>
              <a:t>: Some requests may get delayed for a long time, especially if new, closer requests keep arriving.</a:t>
            </a:r>
          </a:p>
          <a:p>
            <a:pPr lvl="1" algn="just"/>
            <a:r>
              <a:rPr lang="en-US" b="1" dirty="0" smtClean="0"/>
              <a:t>Not Optimal</a:t>
            </a:r>
            <a:r>
              <a:rPr lang="en-US" dirty="0" smtClean="0"/>
              <a:t>: no. of overheads are more because at every stage we have to find nearest track.</a:t>
            </a:r>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SSTF Scheduling Algorithm</a:t>
            </a:r>
            <a:br>
              <a:rPr lang="en-US" dirty="0" smtClean="0"/>
            </a:br>
            <a:r>
              <a:rPr lang="en-US" dirty="0" smtClean="0"/>
              <a:t>Example</a:t>
            </a:r>
            <a:br>
              <a:rPr lang="en-US" dirty="0" smtClean="0"/>
            </a:br>
            <a:endParaRPr lang="en-US" dirty="0"/>
          </a:p>
        </p:txBody>
      </p:sp>
      <p:sp>
        <p:nvSpPr>
          <p:cNvPr id="3" name="Content Placeholder 2"/>
          <p:cNvSpPr>
            <a:spLocks noGrp="1"/>
          </p:cNvSpPr>
          <p:nvPr>
            <p:ph idx="1"/>
          </p:nvPr>
        </p:nvSpPr>
        <p:spPr/>
        <p:txBody>
          <a:bodyPr/>
          <a:lstStyle/>
          <a:p>
            <a:r>
              <a:rPr lang="en-US" dirty="0" smtClean="0"/>
              <a:t>Consider the following disk request sequence for a disk with 100 tracks</a:t>
            </a:r>
          </a:p>
          <a:p>
            <a:r>
              <a:rPr lang="en-US" dirty="0" smtClean="0"/>
              <a:t>45, 21, 67, 90, 4, 89, 52, 61, 87, 25</a:t>
            </a:r>
          </a:p>
          <a:p>
            <a:r>
              <a:rPr lang="en-US" dirty="0" smtClean="0"/>
              <a:t>Head pointer starting at 50. Find the number of head movements in cylinders using SSTF scheduling.</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t>SSTF Scheduling Algorithm Example</a:t>
            </a:r>
            <a:br>
              <a:rPr lang="en-US" sz="3200" dirty="0" smtClean="0"/>
            </a:br>
            <a:endParaRPr lang="en-US" sz="3200" dirty="0"/>
          </a:p>
        </p:txBody>
      </p:sp>
      <p:sp>
        <p:nvSpPr>
          <p:cNvPr id="5" name="Rectangle 4"/>
          <p:cNvSpPr/>
          <p:nvPr/>
        </p:nvSpPr>
        <p:spPr>
          <a:xfrm>
            <a:off x="304800" y="914400"/>
            <a:ext cx="7924800" cy="400110"/>
          </a:xfrm>
          <a:prstGeom prst="rect">
            <a:avLst/>
          </a:prstGeom>
        </p:spPr>
        <p:txBody>
          <a:bodyPr wrap="square">
            <a:spAutoFit/>
          </a:bodyPr>
          <a:lstStyle/>
          <a:p>
            <a:r>
              <a:rPr lang="en-US" sz="2000" dirty="0" smtClean="0"/>
              <a:t>45, 21, 67, 90, 4, 89, 52, 61, 87, 25 and Head pointer starting at 50. </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SCAN and C-SCAN algorithm :</a:t>
            </a:r>
            <a:br>
              <a:rPr lang="en-US" sz="3600" dirty="0" smtClean="0"/>
            </a:br>
            <a:r>
              <a:rPr lang="en-US" sz="3600" b="1" dirty="0" smtClean="0"/>
              <a:t>Scan Algorithm</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normAutofit fontScale="92500"/>
          </a:bodyPr>
          <a:lstStyle/>
          <a:p>
            <a:pPr algn="just"/>
            <a:r>
              <a:rPr lang="en-US" dirty="0" smtClean="0"/>
              <a:t>it is also called as Elevator Algorithm.</a:t>
            </a:r>
          </a:p>
          <a:p>
            <a:pPr algn="just"/>
            <a:r>
              <a:rPr lang="en-US" dirty="0" smtClean="0"/>
              <a:t>In this algorithm, the disk arm moves into a one direction till the end, satisfying all the requests coming in its path, and </a:t>
            </a:r>
          </a:p>
          <a:p>
            <a:pPr algn="just"/>
            <a:r>
              <a:rPr lang="en-US" dirty="0" smtClean="0"/>
              <a:t>then it turns back and moves in the reverse direction satisfying requests coming in its path.</a:t>
            </a:r>
          </a:p>
          <a:p>
            <a:pPr algn="just"/>
            <a:r>
              <a:rPr lang="en-US" dirty="0" smtClean="0"/>
              <a:t>It works in the way an elevator works, elevator moves in a direction completely till the last floor of that direction and then turns back.</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Scan Algorithm</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Example</a:t>
            </a:r>
          </a:p>
          <a:p>
            <a:pPr algn="just"/>
            <a:r>
              <a:rPr lang="en-US" dirty="0" smtClean="0"/>
              <a:t>Consider the following disk request sequence for a disk with 100 tracks</a:t>
            </a:r>
          </a:p>
          <a:p>
            <a:pPr algn="just"/>
            <a:r>
              <a:rPr lang="en-US" dirty="0" smtClean="0"/>
              <a:t>98, 137, 122, 183, 14, 133, 65, 78. Head pointer starting at 54 and moving in left direction. Find the number of head movements in cylinders using SCAN scheduling.</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Scan Algorithm</a:t>
            </a:r>
            <a:r>
              <a:rPr lang="en-US" sz="3600" dirty="0" smtClean="0"/>
              <a:t/>
            </a:r>
            <a:br>
              <a:rPr lang="en-US" sz="3600" dirty="0" smtClean="0"/>
            </a:b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609600" y="1219200"/>
            <a:ext cx="8001000" cy="5334000"/>
          </a:xfrm>
          <a:prstGeom prst="rect">
            <a:avLst/>
          </a:prstGeom>
          <a:noFill/>
          <a:ln w="9525">
            <a:noFill/>
            <a:miter lim="800000"/>
            <a:headEnd/>
            <a:tailEnd/>
          </a:ln>
        </p:spPr>
      </p:pic>
      <p:sp>
        <p:nvSpPr>
          <p:cNvPr id="6" name="Rectangle 5"/>
          <p:cNvSpPr/>
          <p:nvPr/>
        </p:nvSpPr>
        <p:spPr>
          <a:xfrm>
            <a:off x="76200" y="1600200"/>
            <a:ext cx="2819400" cy="1938992"/>
          </a:xfrm>
          <a:prstGeom prst="rect">
            <a:avLst/>
          </a:prstGeom>
        </p:spPr>
        <p:txBody>
          <a:bodyPr wrap="square">
            <a:spAutoFit/>
          </a:bodyPr>
          <a:lstStyle/>
          <a:p>
            <a:r>
              <a:rPr lang="en-US" sz="2400" dirty="0" smtClean="0"/>
              <a:t>98, 137, 122, 183, 14, 133, 65, 78. Head pointer starting at 54 and moving in left direction. </a:t>
            </a:r>
            <a:endParaRPr lang="en-US" sz="2400" dirty="0"/>
          </a:p>
        </p:txBody>
      </p:sp>
      <p:cxnSp>
        <p:nvCxnSpPr>
          <p:cNvPr id="7" name="Straight Connector 6"/>
          <p:cNvCxnSpPr/>
          <p:nvPr/>
        </p:nvCxnSpPr>
        <p:spPr>
          <a:xfrm flipH="1">
            <a:off x="8382000" y="1752600"/>
            <a:ext cx="76200" cy="4038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7924800" y="1905000"/>
            <a:ext cx="4572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305800" y="5867400"/>
            <a:ext cx="838200" cy="369332"/>
          </a:xfrm>
          <a:prstGeom prst="rect">
            <a:avLst/>
          </a:prstGeom>
          <a:noFill/>
        </p:spPr>
        <p:txBody>
          <a:bodyPr wrap="square" rtlCol="0">
            <a:spAutoFit/>
          </a:bodyPr>
          <a:lstStyle/>
          <a:p>
            <a:r>
              <a:rPr lang="en-US" dirty="0" smtClean="0"/>
              <a:t>199</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Scan Algorithm Example 2</a:t>
            </a:r>
            <a:r>
              <a:rPr lang="en-US" sz="3600" dirty="0" smtClean="0"/>
              <a:t/>
            </a:r>
            <a:br>
              <a:rPr lang="en-US" sz="3600" dirty="0" smtClean="0"/>
            </a:br>
            <a:endParaRPr lang="en-US" sz="3600" dirty="0"/>
          </a:p>
        </p:txBody>
      </p:sp>
      <p:sp>
        <p:nvSpPr>
          <p:cNvPr id="6" name="Rectangle 5"/>
          <p:cNvSpPr/>
          <p:nvPr/>
        </p:nvSpPr>
        <p:spPr>
          <a:xfrm>
            <a:off x="76200" y="1600200"/>
            <a:ext cx="2819400" cy="3785652"/>
          </a:xfrm>
          <a:prstGeom prst="rect">
            <a:avLst/>
          </a:prstGeom>
        </p:spPr>
        <p:txBody>
          <a:bodyPr wrap="square">
            <a:spAutoFit/>
          </a:bodyPr>
          <a:lstStyle/>
          <a:p>
            <a:r>
              <a:rPr lang="en-US" sz="2400" dirty="0" smtClean="0"/>
              <a:t>. 200 Tracks. Request: 82,170,43,140,24,16,190. </a:t>
            </a:r>
          </a:p>
          <a:p>
            <a:r>
              <a:rPr lang="en-US" sz="2400" dirty="0" smtClean="0"/>
              <a:t>Head pointer starting at 50 and moving in right direction</a:t>
            </a:r>
          </a:p>
          <a:p>
            <a:endParaRPr lang="en-US" sz="2400" dirty="0" smtClean="0"/>
          </a:p>
          <a:p>
            <a:endParaRPr lang="en-US" sz="2400" dirty="0" smtClean="0"/>
          </a:p>
          <a:p>
            <a:r>
              <a:rPr lang="en-US" sz="2400" dirty="0" smtClean="0"/>
              <a:t>Answer: 332</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3505200" y="1524000"/>
            <a:ext cx="5334000" cy="3429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04800" y="5410200"/>
            <a:ext cx="4343400" cy="1447800"/>
          </a:xfrm>
          <a:prstGeom prst="rect">
            <a:avLst/>
          </a:prstGeom>
          <a:noFill/>
          <a:ln w="9525">
            <a:noFill/>
            <a:miter lim="800000"/>
            <a:headEnd/>
            <a:tailEnd/>
          </a:ln>
        </p:spPr>
      </p:pic>
      <p:sp>
        <p:nvSpPr>
          <p:cNvPr id="8" name="Rectangle 7"/>
          <p:cNvSpPr/>
          <p:nvPr/>
        </p:nvSpPr>
        <p:spPr>
          <a:xfrm>
            <a:off x="4648200" y="5867400"/>
            <a:ext cx="2416367" cy="369332"/>
          </a:xfrm>
          <a:prstGeom prst="rect">
            <a:avLst/>
          </a:prstGeom>
        </p:spPr>
        <p:txBody>
          <a:bodyPr wrap="none">
            <a:spAutoFit/>
          </a:bodyPr>
          <a:lstStyle/>
          <a:p>
            <a:r>
              <a:rPr lang="en-US" dirty="0" smtClean="0"/>
              <a:t>moving  in left direction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C-SCAN (Circular SCAN)</a:t>
            </a:r>
            <a:endParaRPr lang="en-US" b="1" dirty="0"/>
          </a:p>
        </p:txBody>
      </p:sp>
      <p:sp>
        <p:nvSpPr>
          <p:cNvPr id="3" name="Content Placeholder 2"/>
          <p:cNvSpPr>
            <a:spLocks noGrp="1"/>
          </p:cNvSpPr>
          <p:nvPr>
            <p:ph idx="1"/>
          </p:nvPr>
        </p:nvSpPr>
        <p:spPr>
          <a:xfrm>
            <a:off x="228600" y="1600200"/>
            <a:ext cx="8686800" cy="4800600"/>
          </a:xfrm>
        </p:spPr>
        <p:txBody>
          <a:bodyPr>
            <a:normAutofit fontScale="92500" lnSpcReduction="20000"/>
          </a:bodyPr>
          <a:lstStyle/>
          <a:p>
            <a:pPr algn="just"/>
            <a:r>
              <a:rPr lang="en-US" dirty="0" smtClean="0"/>
              <a:t>The C-SCAN (Circular SCAN) disk scheduling algorithm is an enhancement of the SCAN algorithm.</a:t>
            </a:r>
          </a:p>
          <a:p>
            <a:pPr algn="just"/>
            <a:r>
              <a:rPr lang="en-US" dirty="0" smtClean="0"/>
              <a:t> </a:t>
            </a:r>
          </a:p>
          <a:p>
            <a:pPr algn="just"/>
            <a:r>
              <a:rPr lang="en-US" dirty="0" smtClean="0"/>
              <a:t>Instead of reversing direction after reaching the end of the disk, the C-SCAN algorithm moves the disk arm to the beginning of the disk and continues servicing requests in one direction. </a:t>
            </a:r>
          </a:p>
          <a:p>
            <a:pPr algn="just"/>
            <a:endParaRPr lang="en-US" dirty="0" smtClean="0"/>
          </a:p>
          <a:p>
            <a:pPr algn="just"/>
            <a:r>
              <a:rPr lang="en-US" dirty="0" smtClean="0"/>
              <a:t>This method provides a more uniform wait time for requests as it treats all requests equally, regardless of their position.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Features of Device Management in Operating System</a:t>
            </a:r>
            <a:br>
              <a:rPr lang="en-US" sz="2800" b="1" dirty="0" smtClean="0"/>
            </a:br>
            <a:endParaRPr lang="en-US" sz="2800" dirty="0"/>
          </a:p>
        </p:txBody>
      </p:sp>
      <p:sp>
        <p:nvSpPr>
          <p:cNvPr id="3" name="Content Placeholder 2"/>
          <p:cNvSpPr>
            <a:spLocks noGrp="1"/>
          </p:cNvSpPr>
          <p:nvPr>
            <p:ph idx="1"/>
          </p:nvPr>
        </p:nvSpPr>
        <p:spPr>
          <a:xfrm>
            <a:off x="304800" y="1600200"/>
            <a:ext cx="8534400" cy="4525963"/>
          </a:xfrm>
        </p:spPr>
        <p:txBody>
          <a:bodyPr>
            <a:normAutofit fontScale="85000" lnSpcReduction="20000"/>
          </a:bodyPr>
          <a:lstStyle/>
          <a:p>
            <a:pPr fontAlgn="base"/>
            <a:r>
              <a:rPr lang="en-US" dirty="0" smtClean="0"/>
              <a:t>The </a:t>
            </a:r>
            <a:r>
              <a:rPr lang="en-US" u="sng" dirty="0" smtClean="0">
                <a:hlinkClick r:id="rId2"/>
              </a:rPr>
              <a:t>operating system</a:t>
            </a:r>
            <a:r>
              <a:rPr lang="en-US" dirty="0" smtClean="0"/>
              <a:t> is responsible in managing device communication through their respective drivers.</a:t>
            </a:r>
          </a:p>
          <a:p>
            <a:pPr fontAlgn="base"/>
            <a:r>
              <a:rPr lang="en-US" dirty="0" smtClean="0"/>
              <a:t>The operating system keeps track of all devices by using a program known as an input-output controller.</a:t>
            </a:r>
          </a:p>
          <a:p>
            <a:pPr fontAlgn="base"/>
            <a:r>
              <a:rPr lang="en-US" dirty="0" smtClean="0"/>
              <a:t>It decides which process to assign to </a:t>
            </a:r>
            <a:r>
              <a:rPr lang="en-US" u="sng" dirty="0" smtClean="0">
                <a:hlinkClick r:id="rId3"/>
              </a:rPr>
              <a:t>CPU</a:t>
            </a:r>
            <a:r>
              <a:rPr lang="en-US" dirty="0" smtClean="0"/>
              <a:t> and for how long.</a:t>
            </a:r>
          </a:p>
          <a:p>
            <a:pPr fontAlgn="base"/>
            <a:r>
              <a:rPr lang="en-US" dirty="0" smtClean="0"/>
              <a:t>O.S. is responsible in fulfilling the request of devices to access the process.</a:t>
            </a:r>
          </a:p>
          <a:p>
            <a:pPr fontAlgn="base"/>
            <a:r>
              <a:rPr lang="en-US" dirty="0" smtClean="0"/>
              <a:t>It connects the devices to various programs in an efficient way without error.</a:t>
            </a:r>
          </a:p>
          <a:p>
            <a:pPr fontAlgn="base"/>
            <a:r>
              <a:rPr lang="en-US" dirty="0" smtClean="0"/>
              <a:t>Deallocate devices when they are not in use.</a:t>
            </a:r>
          </a:p>
          <a:p>
            <a:pPr fontAlgn="base"/>
            <a:endParaRPr lang="en-US" dirty="0" smtClean="0"/>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C-SCAN (Circular SCAN)</a:t>
            </a:r>
            <a:endParaRPr lang="en-US" b="1" dirty="0"/>
          </a:p>
        </p:txBody>
      </p:sp>
      <p:sp>
        <p:nvSpPr>
          <p:cNvPr id="3" name="Content Placeholder 2"/>
          <p:cNvSpPr>
            <a:spLocks noGrp="1"/>
          </p:cNvSpPr>
          <p:nvPr>
            <p:ph idx="1"/>
          </p:nvPr>
        </p:nvSpPr>
        <p:spPr>
          <a:xfrm>
            <a:off x="228600" y="1447800"/>
            <a:ext cx="8686800" cy="4953000"/>
          </a:xfrm>
        </p:spPr>
        <p:txBody>
          <a:bodyPr>
            <a:normAutofit fontScale="92500"/>
          </a:bodyPr>
          <a:lstStyle/>
          <a:p>
            <a:pPr>
              <a:buNone/>
            </a:pPr>
            <a:r>
              <a:rPr lang="en-US" b="1" dirty="0" smtClean="0"/>
              <a:t>How C-SCAN Works</a:t>
            </a:r>
          </a:p>
          <a:p>
            <a:r>
              <a:rPr lang="en-US" b="1" dirty="0" smtClean="0"/>
              <a:t>Direction of Movement</a:t>
            </a:r>
            <a:r>
              <a:rPr lang="en-US" dirty="0" smtClean="0"/>
              <a:t>: The disk arm starts moving in one direction (upward or downward) and services all requests in that direction.</a:t>
            </a:r>
          </a:p>
          <a:p>
            <a:r>
              <a:rPr lang="en-US" b="1" dirty="0" smtClean="0"/>
              <a:t>Reaching the End</a:t>
            </a:r>
            <a:r>
              <a:rPr lang="en-US" dirty="0" smtClean="0"/>
              <a:t>: When the disk arm reaches the end of the disk, instead of reversing, it jumps back to the starting position (the beginning of the disk).</a:t>
            </a:r>
          </a:p>
          <a:p>
            <a:r>
              <a:rPr lang="en-US" b="1" dirty="0" smtClean="0"/>
              <a:t>Continuing Service</a:t>
            </a:r>
            <a:r>
              <a:rPr lang="en-US" dirty="0" smtClean="0"/>
              <a:t>: The disk arm then resumes servicing requests from the start of the disk in the same direction.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C-SCAN (Circular SCAN)</a:t>
            </a:r>
            <a:endParaRPr lang="en-US" b="1" dirty="0"/>
          </a:p>
        </p:txBody>
      </p:sp>
      <p:sp>
        <p:nvSpPr>
          <p:cNvPr id="3" name="Content Placeholder 2"/>
          <p:cNvSpPr>
            <a:spLocks noGrp="1"/>
          </p:cNvSpPr>
          <p:nvPr>
            <p:ph idx="1"/>
          </p:nvPr>
        </p:nvSpPr>
        <p:spPr>
          <a:xfrm>
            <a:off x="228600" y="1447800"/>
            <a:ext cx="8686800" cy="4953000"/>
          </a:xfrm>
        </p:spPr>
        <p:txBody>
          <a:bodyPr>
            <a:normAutofit fontScale="92500" lnSpcReduction="20000"/>
          </a:bodyPr>
          <a:lstStyle/>
          <a:p>
            <a:r>
              <a:rPr lang="en-US" b="1" dirty="0" smtClean="0"/>
              <a:t>Step-by-Step Execution</a:t>
            </a:r>
          </a:p>
          <a:p>
            <a:r>
              <a:rPr lang="en-US" b="1" dirty="0" smtClean="0"/>
              <a:t>Initial State</a:t>
            </a:r>
            <a:r>
              <a:rPr lang="en-US" dirty="0" smtClean="0"/>
              <a:t>: The head is at 53, and it starts moving upwards.</a:t>
            </a:r>
          </a:p>
          <a:p>
            <a:r>
              <a:rPr lang="en-US" b="1" dirty="0" smtClean="0"/>
              <a:t>Servicing Requests</a:t>
            </a:r>
            <a:r>
              <a:rPr lang="en-US" dirty="0" smtClean="0"/>
              <a:t>:</a:t>
            </a:r>
          </a:p>
          <a:p>
            <a:pPr lvl="1"/>
            <a:r>
              <a:rPr lang="en-US" dirty="0" smtClean="0"/>
              <a:t>The head services requests in ascending order: 65, 67, 98, 122, 124, 183.</a:t>
            </a:r>
          </a:p>
          <a:p>
            <a:r>
              <a:rPr lang="en-US" b="1" dirty="0" smtClean="0"/>
              <a:t>Reaching End</a:t>
            </a:r>
            <a:r>
              <a:rPr lang="en-US" dirty="0" smtClean="0"/>
              <a:t>: The head continues to the end of the disk (200).</a:t>
            </a:r>
          </a:p>
          <a:p>
            <a:r>
              <a:rPr lang="en-US" b="1" dirty="0" smtClean="0"/>
              <a:t>Jump to Start</a:t>
            </a:r>
            <a:r>
              <a:rPr lang="en-US" dirty="0" smtClean="0"/>
              <a:t>: The head jumps back to the beginning of the disk (0).</a:t>
            </a:r>
          </a:p>
          <a:p>
            <a:r>
              <a:rPr lang="en-US" b="1" dirty="0" smtClean="0"/>
              <a:t>Continue Service</a:t>
            </a:r>
            <a:r>
              <a:rPr lang="en-US" dirty="0" smtClean="0"/>
              <a:t>: The head services the remaining requests in ascending order: 14, 37.</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C-SCAN (Circular SCAN)</a:t>
            </a:r>
            <a:endParaRPr lang="en-US" b="1" dirty="0"/>
          </a:p>
        </p:txBody>
      </p:sp>
      <p:sp>
        <p:nvSpPr>
          <p:cNvPr id="3" name="Content Placeholder 2"/>
          <p:cNvSpPr>
            <a:spLocks noGrp="1"/>
          </p:cNvSpPr>
          <p:nvPr>
            <p:ph idx="1"/>
          </p:nvPr>
        </p:nvSpPr>
        <p:spPr>
          <a:xfrm>
            <a:off x="228600" y="1447800"/>
            <a:ext cx="8686800" cy="4953000"/>
          </a:xfrm>
        </p:spPr>
        <p:txBody>
          <a:bodyPr>
            <a:normAutofit/>
          </a:bodyPr>
          <a:lstStyle/>
          <a:p>
            <a:r>
              <a:rPr lang="en-US" dirty="0" smtClean="0"/>
              <a:t>Example</a:t>
            </a:r>
          </a:p>
          <a:p>
            <a:r>
              <a:rPr lang="en-US" dirty="0" smtClean="0"/>
              <a:t>Consider the following disk request sequence for a disk with 100 tracks</a:t>
            </a:r>
          </a:p>
          <a:p>
            <a:r>
              <a:rPr lang="en-US" dirty="0" smtClean="0"/>
              <a:t>98, 137, 122, 183, 14, 133, 65, 78</a:t>
            </a:r>
          </a:p>
          <a:p>
            <a:r>
              <a:rPr lang="en-US" dirty="0" smtClean="0"/>
              <a:t>Head pointer starting at 54 and moving in left direction. Find the number of head movements in cylinders using C-SCAN scheduling.</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t>C-SCAN (Circular SCAN)</a:t>
            </a:r>
            <a:endParaRPr lang="en-US" b="1" dirty="0"/>
          </a:p>
        </p:txBody>
      </p:sp>
      <p:pic>
        <p:nvPicPr>
          <p:cNvPr id="4098" name="Picture 2"/>
          <p:cNvPicPr>
            <a:picLocks noChangeAspect="1" noChangeArrowheads="1"/>
          </p:cNvPicPr>
          <p:nvPr/>
        </p:nvPicPr>
        <p:blipFill>
          <a:blip r:embed="rId2" cstate="print"/>
          <a:srcRect/>
          <a:stretch>
            <a:fillRect/>
          </a:stretch>
        </p:blipFill>
        <p:spPr bwMode="auto">
          <a:xfrm>
            <a:off x="838200" y="2209800"/>
            <a:ext cx="7619999" cy="4648200"/>
          </a:xfrm>
          <a:prstGeom prst="rect">
            <a:avLst/>
          </a:prstGeom>
          <a:noFill/>
          <a:ln w="9525">
            <a:noFill/>
            <a:miter lim="800000"/>
            <a:headEnd/>
            <a:tailEnd/>
          </a:ln>
        </p:spPr>
      </p:pic>
      <p:sp>
        <p:nvSpPr>
          <p:cNvPr id="6" name="Rectangle 5"/>
          <p:cNvSpPr/>
          <p:nvPr/>
        </p:nvSpPr>
        <p:spPr>
          <a:xfrm>
            <a:off x="304800" y="914400"/>
            <a:ext cx="8458200" cy="1200329"/>
          </a:xfrm>
          <a:prstGeom prst="rect">
            <a:avLst/>
          </a:prstGeom>
        </p:spPr>
        <p:txBody>
          <a:bodyPr wrap="square">
            <a:spAutoFit/>
          </a:bodyPr>
          <a:lstStyle/>
          <a:p>
            <a:r>
              <a:rPr lang="en-US" sz="2400" dirty="0" smtClean="0"/>
              <a:t>200 track .</a:t>
            </a:r>
            <a:br>
              <a:rPr lang="en-US" sz="2400" dirty="0" smtClean="0"/>
            </a:br>
            <a:r>
              <a:rPr lang="en-US" sz="2400" dirty="0" smtClean="0"/>
              <a:t>98, 137, 122, 183, 14, 133, 65, 78</a:t>
            </a:r>
          </a:p>
          <a:p>
            <a:r>
              <a:rPr lang="en-US" sz="2400" dirty="0" smtClean="0"/>
              <a:t>Head pointer starting at 54 and moving in left direction. </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scheduling </a:t>
            </a:r>
            <a:r>
              <a:rPr lang="en-US" dirty="0" err="1" smtClean="0"/>
              <a:t>algo</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LOOK scheduling</a:t>
            </a:r>
            <a:r>
              <a:rPr lang="en-US" dirty="0" smtClean="0"/>
              <a:t> is a variation of the SCAN disk scheduling algorithm, </a:t>
            </a:r>
            <a:endParaRPr lang="en-US" dirty="0" smtClean="0"/>
          </a:p>
          <a:p>
            <a:pPr algn="just"/>
            <a:r>
              <a:rPr lang="en-US" dirty="0" smtClean="0"/>
              <a:t>where </a:t>
            </a:r>
            <a:r>
              <a:rPr lang="en-US" dirty="0" smtClean="0"/>
              <a:t>the disk head moves in one direction, servicing all requests until it reaches the last request in that direction, </a:t>
            </a:r>
            <a:endParaRPr lang="en-US" dirty="0" smtClean="0"/>
          </a:p>
          <a:p>
            <a:pPr algn="just"/>
            <a:r>
              <a:rPr lang="en-US" dirty="0" smtClean="0"/>
              <a:t>then </a:t>
            </a:r>
            <a:r>
              <a:rPr lang="en-US" dirty="0" smtClean="0"/>
              <a:t>reverses and moves in the opposite direction to service pending requests. </a:t>
            </a:r>
            <a:endParaRPr lang="en-US" dirty="0" smtClean="0"/>
          </a:p>
          <a:p>
            <a:pPr algn="just"/>
            <a:r>
              <a:rPr lang="en-US" dirty="0" smtClean="0"/>
              <a:t>The </a:t>
            </a:r>
            <a:r>
              <a:rPr lang="en-US" dirty="0" smtClean="0"/>
              <a:t>key difference between </a:t>
            </a:r>
            <a:r>
              <a:rPr lang="en-US" b="1" dirty="0" smtClean="0"/>
              <a:t>LOOK</a:t>
            </a:r>
            <a:r>
              <a:rPr lang="en-US" dirty="0" smtClean="0"/>
              <a:t> and </a:t>
            </a:r>
            <a:r>
              <a:rPr lang="en-US" b="1" dirty="0" smtClean="0"/>
              <a:t>SCAN</a:t>
            </a:r>
            <a:r>
              <a:rPr lang="en-US" dirty="0" smtClean="0"/>
              <a:t> is that the disk head does not move all the way to the end of the disk if there are no requests at the extremes</a:t>
            </a:r>
            <a:r>
              <a:rPr lang="en-US" dirty="0" smtClean="0"/>
              <a:t>.</a:t>
            </a:r>
          </a:p>
          <a:p>
            <a:pPr algn="just"/>
            <a:r>
              <a:rPr lang="en-US" dirty="0" smtClean="0"/>
              <a:t> </a:t>
            </a:r>
            <a:r>
              <a:rPr lang="en-US" dirty="0" smtClean="0"/>
              <a:t>Instead, it "looks" ahead for the furthest request and stops there before reversing direction.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Look scheduling </a:t>
            </a:r>
            <a:r>
              <a:rPr lang="en-US" dirty="0" err="1" smtClean="0"/>
              <a:t>algo</a:t>
            </a:r>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2286000"/>
            <a:ext cx="8763000" cy="4105275"/>
          </a:xfrm>
          <a:prstGeom prst="rect">
            <a:avLst/>
          </a:prstGeom>
          <a:noFill/>
          <a:ln w="9525">
            <a:noFill/>
            <a:miter lim="800000"/>
            <a:headEnd/>
            <a:tailEnd/>
          </a:ln>
        </p:spPr>
      </p:pic>
      <p:sp>
        <p:nvSpPr>
          <p:cNvPr id="6" name="Rectangle 5"/>
          <p:cNvSpPr/>
          <p:nvPr/>
        </p:nvSpPr>
        <p:spPr>
          <a:xfrm>
            <a:off x="228600" y="838200"/>
            <a:ext cx="8610600" cy="1200329"/>
          </a:xfrm>
          <a:prstGeom prst="rect">
            <a:avLst/>
          </a:prstGeom>
        </p:spPr>
        <p:txBody>
          <a:bodyPr wrap="square">
            <a:spAutoFit/>
          </a:bodyPr>
          <a:lstStyle/>
          <a:p>
            <a:r>
              <a:rPr lang="en-US" dirty="0" smtClean="0"/>
              <a:t>Consider </a:t>
            </a:r>
            <a:r>
              <a:rPr lang="en-US" dirty="0" smtClean="0"/>
              <a:t>the following disk request sequence for a disk with 100 tracks</a:t>
            </a:r>
          </a:p>
          <a:p>
            <a:r>
              <a:rPr lang="en-US" dirty="0" smtClean="0"/>
              <a:t>98, 137, 122, 183, 14, 133, 65, 78</a:t>
            </a:r>
          </a:p>
          <a:p>
            <a:r>
              <a:rPr lang="en-US" dirty="0" smtClean="0"/>
              <a:t>Head pointer starting at 54 and moving in left direction. Find the number of head movements in cylinders using LOOK scheduling.</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C-Look scheduling </a:t>
            </a:r>
            <a:r>
              <a:rPr lang="en-US" dirty="0" err="1" smtClean="0"/>
              <a:t>algo</a:t>
            </a:r>
            <a:r>
              <a:rPr lang="en-US" dirty="0" smtClean="0"/>
              <a:t> </a:t>
            </a:r>
            <a:endParaRPr lang="en-US" dirty="0"/>
          </a:p>
        </p:txBody>
      </p:sp>
      <p:sp>
        <p:nvSpPr>
          <p:cNvPr id="6" name="Rectangle 5"/>
          <p:cNvSpPr/>
          <p:nvPr/>
        </p:nvSpPr>
        <p:spPr>
          <a:xfrm>
            <a:off x="609600" y="838200"/>
            <a:ext cx="8229600" cy="3539430"/>
          </a:xfrm>
          <a:prstGeom prst="rect">
            <a:avLst/>
          </a:prstGeom>
        </p:spPr>
        <p:txBody>
          <a:bodyPr wrap="square">
            <a:spAutoFit/>
          </a:bodyPr>
          <a:lstStyle/>
          <a:p>
            <a:pPr algn="just"/>
            <a:r>
              <a:rPr lang="en-US" sz="3200" b="1" dirty="0" smtClean="0"/>
              <a:t>C-LOOK (Circular LOOK)</a:t>
            </a:r>
            <a:r>
              <a:rPr lang="en-US" sz="3200" dirty="0" smtClean="0"/>
              <a:t>: </a:t>
            </a:r>
            <a:endParaRPr lang="en-US" sz="3200" dirty="0" smtClean="0"/>
          </a:p>
          <a:p>
            <a:pPr algn="just"/>
            <a:endParaRPr lang="en-US" sz="3200" dirty="0" smtClean="0"/>
          </a:p>
          <a:p>
            <a:pPr algn="just">
              <a:buFont typeface="Arial" pitchFamily="34" charset="0"/>
              <a:buChar char="•"/>
            </a:pPr>
            <a:r>
              <a:rPr lang="en-US" sz="3200" dirty="0" smtClean="0"/>
              <a:t> Like </a:t>
            </a:r>
            <a:r>
              <a:rPr lang="en-US" sz="3200" dirty="0" smtClean="0"/>
              <a:t>C-SCAN, </a:t>
            </a:r>
            <a:endParaRPr lang="en-US" sz="3200" dirty="0" smtClean="0"/>
          </a:p>
          <a:p>
            <a:pPr algn="just">
              <a:buFont typeface="Arial" pitchFamily="34" charset="0"/>
              <a:buChar char="•"/>
            </a:pPr>
            <a:r>
              <a:rPr lang="en-US" sz="3200" dirty="0" smtClean="0"/>
              <a:t> </a:t>
            </a:r>
            <a:r>
              <a:rPr lang="en-US" sz="3200" dirty="0" smtClean="0"/>
              <a:t>the </a:t>
            </a:r>
            <a:r>
              <a:rPr lang="en-US" sz="3200" dirty="0" smtClean="0"/>
              <a:t>head only moves in one direction, </a:t>
            </a:r>
            <a:endParaRPr lang="en-US" sz="3200" dirty="0" smtClean="0"/>
          </a:p>
          <a:p>
            <a:pPr algn="just">
              <a:buFont typeface="Arial" pitchFamily="34" charset="0"/>
              <a:buChar char="•"/>
            </a:pPr>
            <a:r>
              <a:rPr lang="en-US" sz="3200" dirty="0" smtClean="0"/>
              <a:t> </a:t>
            </a:r>
            <a:r>
              <a:rPr lang="en-US" sz="3200" dirty="0" smtClean="0"/>
              <a:t>and </a:t>
            </a:r>
            <a:r>
              <a:rPr lang="en-US" sz="3200" dirty="0" smtClean="0"/>
              <a:t>after servicing the furthest request, </a:t>
            </a:r>
            <a:endParaRPr lang="en-US" sz="3200" dirty="0" smtClean="0"/>
          </a:p>
          <a:p>
            <a:pPr algn="just">
              <a:buFont typeface="Arial" pitchFamily="34" charset="0"/>
              <a:buChar char="•"/>
            </a:pPr>
            <a:r>
              <a:rPr lang="en-US" sz="3200" dirty="0" smtClean="0"/>
              <a:t>it </a:t>
            </a:r>
            <a:r>
              <a:rPr lang="en-US" sz="3200" dirty="0" smtClean="0"/>
              <a:t>jumps back to the start without servicing requests on the way back.</a:t>
            </a:r>
            <a:endParaRPr lang="en-US" sz="32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C-Look scheduling </a:t>
            </a:r>
            <a:r>
              <a:rPr lang="en-US" dirty="0" err="1" smtClean="0"/>
              <a:t>algo</a:t>
            </a:r>
            <a:r>
              <a:rPr lang="en-US" dirty="0" smtClean="0"/>
              <a:t> </a:t>
            </a:r>
            <a:endParaRPr lang="en-US" dirty="0"/>
          </a:p>
        </p:txBody>
      </p:sp>
      <p:sp>
        <p:nvSpPr>
          <p:cNvPr id="6" name="Rectangle 5"/>
          <p:cNvSpPr/>
          <p:nvPr/>
        </p:nvSpPr>
        <p:spPr>
          <a:xfrm>
            <a:off x="609600" y="838201"/>
            <a:ext cx="8229600" cy="1938992"/>
          </a:xfrm>
          <a:prstGeom prst="rect">
            <a:avLst/>
          </a:prstGeom>
        </p:spPr>
        <p:txBody>
          <a:bodyPr wrap="square">
            <a:spAutoFit/>
          </a:bodyPr>
          <a:lstStyle/>
          <a:p>
            <a:r>
              <a:rPr lang="en-US" sz="2000" dirty="0" smtClean="0"/>
              <a:t>Example</a:t>
            </a:r>
          </a:p>
          <a:p>
            <a:r>
              <a:rPr lang="en-US" sz="2000" dirty="0" smtClean="0"/>
              <a:t>Consider the following disk request sequence for a disk with 100 tracks</a:t>
            </a:r>
          </a:p>
          <a:p>
            <a:r>
              <a:rPr lang="en-US" sz="2000" dirty="0" smtClean="0"/>
              <a:t>98, 137, 122, 183, 14, 133, 65, 78</a:t>
            </a:r>
          </a:p>
          <a:p>
            <a:r>
              <a:rPr lang="en-US" sz="2000" dirty="0" smtClean="0"/>
              <a:t>Head pointer starting at 54 and moving in left direction. Find the number of head movements in cylinders using C LOOK scheduling.</a:t>
            </a:r>
          </a:p>
          <a:p>
            <a:pPr algn="just"/>
            <a:endParaRPr lang="en-US" sz="2000" dirty="0"/>
          </a:p>
        </p:txBody>
      </p:sp>
      <p:pic>
        <p:nvPicPr>
          <p:cNvPr id="3074" name="Picture 2"/>
          <p:cNvPicPr>
            <a:picLocks noChangeAspect="1" noChangeArrowheads="1"/>
          </p:cNvPicPr>
          <p:nvPr/>
        </p:nvPicPr>
        <p:blipFill>
          <a:blip r:embed="rId2" cstate="print"/>
          <a:srcRect/>
          <a:stretch>
            <a:fillRect/>
          </a:stretch>
        </p:blipFill>
        <p:spPr bwMode="auto">
          <a:xfrm>
            <a:off x="381000" y="2819400"/>
            <a:ext cx="8153400"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C-Look scheduling </a:t>
            </a:r>
            <a:r>
              <a:rPr lang="en-US" dirty="0" err="1" smtClean="0"/>
              <a:t>algo</a:t>
            </a:r>
            <a:r>
              <a:rPr lang="en-US" dirty="0" smtClean="0"/>
              <a:t> Example2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2743200"/>
            <a:ext cx="6934200" cy="36766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1000" y="762000"/>
            <a:ext cx="805815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Each I/O device has unique characteristics that influence its interaction with the operating system and its performance.</a:t>
            </a:r>
          </a:p>
          <a:p>
            <a:r>
              <a:rPr lang="en-US" dirty="0" smtClean="0"/>
              <a:t> These characteristics include:</a:t>
            </a:r>
          </a:p>
          <a:p>
            <a:pPr marL="514350" indent="-514350">
              <a:buFont typeface="+mj-lt"/>
              <a:buAutoNum type="arabicPeriod"/>
            </a:pPr>
            <a:r>
              <a:rPr lang="en-US" b="1" dirty="0" smtClean="0"/>
              <a:t>Data Rate</a:t>
            </a:r>
            <a:r>
              <a:rPr lang="en-US" dirty="0" smtClean="0"/>
              <a:t>:</a:t>
            </a:r>
          </a:p>
          <a:p>
            <a:r>
              <a:rPr lang="en-US" b="1" dirty="0" smtClean="0"/>
              <a:t>Speed</a:t>
            </a:r>
            <a:r>
              <a:rPr lang="en-US" dirty="0" smtClean="0"/>
              <a:t>: I/O devices vary greatly in their speed of data transmission. </a:t>
            </a:r>
          </a:p>
          <a:p>
            <a:pPr lvl="1"/>
            <a:r>
              <a:rPr lang="en-US" dirty="0" smtClean="0"/>
              <a:t>For example, a hard disk might transfer data at hundreds of megabytes per second, while a printer might only process a few kilobytes per second.</a:t>
            </a:r>
          </a:p>
          <a:p>
            <a:r>
              <a:rPr lang="en-US" b="1" dirty="0" smtClean="0"/>
              <a:t>CPU and Memory Overhead</a:t>
            </a:r>
            <a:r>
              <a:rPr lang="en-US" dirty="0" smtClean="0"/>
              <a:t>: Devices like keyboards and mouse generate interrupts for every </a:t>
            </a:r>
            <a:r>
              <a:rPr lang="en-US" dirty="0" err="1" smtClean="0"/>
              <a:t>keypress</a:t>
            </a:r>
            <a:r>
              <a:rPr lang="en-US" dirty="0" smtClean="0"/>
              <a:t> or movement, which can introduce overhead if not managed efficiently.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2. Block vs. Character Devices</a:t>
            </a:r>
            <a:r>
              <a:rPr lang="en-US" dirty="0" smtClean="0"/>
              <a:t>:</a:t>
            </a:r>
          </a:p>
          <a:p>
            <a:r>
              <a:rPr lang="en-US" b="1" dirty="0" smtClean="0"/>
              <a:t>Character Devices</a:t>
            </a:r>
            <a:r>
              <a:rPr lang="en-US" dirty="0" smtClean="0"/>
              <a:t>: </a:t>
            </a:r>
          </a:p>
          <a:p>
            <a:pPr lvl="1"/>
            <a:r>
              <a:rPr lang="en-US" dirty="0" smtClean="0"/>
              <a:t>These handle data as a stream of characters. </a:t>
            </a:r>
          </a:p>
          <a:p>
            <a:pPr lvl="1"/>
            <a:r>
              <a:rPr lang="en-US" dirty="0" smtClean="0"/>
              <a:t>Examples include keyboards and mouse.</a:t>
            </a:r>
          </a:p>
          <a:p>
            <a:pPr lvl="1"/>
            <a:r>
              <a:rPr lang="en-US" dirty="0" smtClean="0"/>
              <a:t> They provide input/output in small units (character by character).</a:t>
            </a:r>
          </a:p>
          <a:p>
            <a:r>
              <a:rPr lang="en-US" b="1" dirty="0" smtClean="0"/>
              <a:t>Block Devices</a:t>
            </a:r>
            <a:r>
              <a:rPr lang="en-US" dirty="0" smtClean="0"/>
              <a:t>: </a:t>
            </a:r>
          </a:p>
          <a:p>
            <a:pPr lvl="1"/>
            <a:r>
              <a:rPr lang="en-US" dirty="0" smtClean="0"/>
              <a:t>These handle data in blocks or chunks, typically used for storage devices like HDDs and SSDs.</a:t>
            </a:r>
          </a:p>
          <a:p>
            <a:pPr lvl="1"/>
            <a:r>
              <a:rPr lang="en-US" dirty="0" smtClean="0"/>
              <a:t> Block devices allow random access to data, meaning you can read/write at any point in the storage medium.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3.  Sequential vs. Random Access</a:t>
            </a:r>
            <a:r>
              <a:rPr lang="en-US" dirty="0" smtClean="0"/>
              <a:t>:</a:t>
            </a:r>
          </a:p>
          <a:p>
            <a:r>
              <a:rPr lang="en-US" b="1" dirty="0" smtClean="0"/>
              <a:t>Sequential Access</a:t>
            </a:r>
            <a:r>
              <a:rPr lang="en-US" dirty="0" smtClean="0"/>
              <a:t>: </a:t>
            </a:r>
          </a:p>
          <a:p>
            <a:pPr lvl="1"/>
            <a:r>
              <a:rPr lang="en-US" dirty="0" smtClean="0"/>
              <a:t>Devices like tape drives access data in a sequence.</a:t>
            </a:r>
          </a:p>
          <a:p>
            <a:pPr lvl="1"/>
            <a:r>
              <a:rPr lang="en-US" dirty="0" smtClean="0"/>
              <a:t> If you want to read data stored towards the end of the tape, you must go through all the earlier data first.</a:t>
            </a:r>
          </a:p>
          <a:p>
            <a:r>
              <a:rPr lang="en-US" b="1" dirty="0" smtClean="0"/>
              <a:t>Random Access</a:t>
            </a:r>
            <a:r>
              <a:rPr lang="en-US" dirty="0" smtClean="0"/>
              <a:t>: </a:t>
            </a:r>
          </a:p>
          <a:p>
            <a:pPr lvl="1"/>
            <a:r>
              <a:rPr lang="en-US" dirty="0" smtClean="0"/>
              <a:t>Devices like SSDs and HDDs allow random access, meaning data can be retrieved or written anywhere in memory without the need to process other data sequentially.</a:t>
            </a:r>
          </a:p>
          <a:p>
            <a:pPr lvl="1"/>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4. Shared vs. Dedicated Devices</a:t>
            </a:r>
            <a:r>
              <a:rPr lang="en-US" dirty="0" smtClean="0"/>
              <a:t>:</a:t>
            </a:r>
          </a:p>
          <a:p>
            <a:r>
              <a:rPr lang="en-US" b="1" dirty="0" smtClean="0"/>
              <a:t>Shared Devices</a:t>
            </a:r>
            <a:r>
              <a:rPr lang="en-US" dirty="0" smtClean="0"/>
              <a:t>:</a:t>
            </a:r>
          </a:p>
          <a:p>
            <a:pPr lvl="1"/>
            <a:r>
              <a:rPr lang="en-US" dirty="0" smtClean="0"/>
              <a:t> Devices that multiple users or processes can share simultaneously.</a:t>
            </a:r>
          </a:p>
          <a:p>
            <a:pPr lvl="1"/>
            <a:r>
              <a:rPr lang="en-US" dirty="0" smtClean="0"/>
              <a:t> An example is a printer in a network, which can receive print jobs from several users.</a:t>
            </a:r>
          </a:p>
          <a:p>
            <a:r>
              <a:rPr lang="en-US" b="1" dirty="0" smtClean="0"/>
              <a:t>Dedicated Devices</a:t>
            </a:r>
            <a:r>
              <a:rPr lang="en-US" dirty="0" smtClean="0"/>
              <a:t>: </a:t>
            </a:r>
          </a:p>
          <a:p>
            <a:pPr lvl="1"/>
            <a:r>
              <a:rPr lang="en-US" dirty="0" smtClean="0"/>
              <a:t>Devices used by one user or process at a time.</a:t>
            </a:r>
          </a:p>
          <a:p>
            <a:pPr lvl="1"/>
            <a:r>
              <a:rPr lang="en-US" dirty="0" smtClean="0"/>
              <a:t> For example, a mouse or keyboard is typically a dedicated device.</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Characteristics of I/O Devices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5. Transfer Mechanism</a:t>
            </a:r>
            <a:r>
              <a:rPr lang="en-US" dirty="0" smtClean="0"/>
              <a:t>:</a:t>
            </a:r>
          </a:p>
          <a:p>
            <a:r>
              <a:rPr lang="en-US" b="1" dirty="0" smtClean="0"/>
              <a:t>Programmed I/O (PIO)</a:t>
            </a:r>
            <a:r>
              <a:rPr lang="en-US" dirty="0" smtClean="0"/>
              <a:t>/Polling:</a:t>
            </a:r>
          </a:p>
          <a:p>
            <a:pPr lvl="1"/>
            <a:r>
              <a:rPr lang="en-US" dirty="0" smtClean="0"/>
              <a:t>Data is transferred under direct control of the CPU. </a:t>
            </a:r>
          </a:p>
          <a:p>
            <a:pPr lvl="1"/>
            <a:r>
              <a:rPr lang="en-US" dirty="0" smtClean="0"/>
              <a:t>CPU constantly checks the I/O device to see if it is ready to send or receive data.</a:t>
            </a:r>
          </a:p>
          <a:p>
            <a:pPr lvl="1"/>
            <a:r>
              <a:rPr lang="en-US" dirty="0" smtClean="0"/>
              <a:t>This can be slow and inefficient because the CPU is busy waiting for the device, even if the device is not ready yet.</a:t>
            </a:r>
          </a:p>
          <a:p>
            <a:r>
              <a:rPr lang="en-US" b="1" dirty="0" smtClean="0"/>
              <a:t>Interrupt-Driven I/O:</a:t>
            </a:r>
          </a:p>
          <a:p>
            <a:pPr lvl="1"/>
            <a:r>
              <a:rPr lang="en-US" dirty="0" smtClean="0"/>
              <a:t>The CPU doesn’t constantly check the I/O device.</a:t>
            </a:r>
          </a:p>
          <a:p>
            <a:pPr lvl="1"/>
            <a:r>
              <a:rPr lang="en-US" dirty="0" smtClean="0"/>
              <a:t>Instead, the device sends an </a:t>
            </a:r>
            <a:r>
              <a:rPr lang="en-US" b="1" dirty="0" smtClean="0"/>
              <a:t>interrupt</a:t>
            </a:r>
            <a:r>
              <a:rPr lang="en-US" dirty="0" smtClean="0"/>
              <a:t> (a signal) to the CPU when it’s ready to transfer data.</a:t>
            </a:r>
          </a:p>
          <a:p>
            <a:pPr lvl="1"/>
            <a:r>
              <a:rPr lang="en-US" dirty="0" smtClean="0"/>
              <a:t>This reduces CPU overhead because the CPU can do other tasks until the device is ready.</a:t>
            </a:r>
            <a:endParaRPr lang="en-US" b="1" dirty="0" smtClean="0"/>
          </a:p>
          <a:p>
            <a:pPr lvl="1"/>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TotalTime>
  <Words>2641</Words>
  <Application>Microsoft Office PowerPoint</Application>
  <PresentationFormat>On-screen Show (4:3)</PresentationFormat>
  <Paragraphs>307</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Unit 6</vt:lpstr>
      <vt:lpstr>Device Management </vt:lpstr>
      <vt:lpstr>I/O Devices - Types</vt:lpstr>
      <vt:lpstr>Features of Device Management in Operating System </vt:lpstr>
      <vt:lpstr>Characteristics of I/O Devices</vt:lpstr>
      <vt:lpstr>Characteristics of I/O Devices</vt:lpstr>
      <vt:lpstr>Characteristics of I/O Devices</vt:lpstr>
      <vt:lpstr>Characteristics of I/O Devices</vt:lpstr>
      <vt:lpstr>Characteristics of I/O Devices</vt:lpstr>
      <vt:lpstr>Characteristics of I/O Devices</vt:lpstr>
      <vt:lpstr>Characteristics of I/O Devices</vt:lpstr>
      <vt:lpstr>IO Buffering:</vt:lpstr>
      <vt:lpstr>Why Buffering is Needed</vt:lpstr>
      <vt:lpstr>Why Buffering is Needed</vt:lpstr>
      <vt:lpstr>Types of Buffering </vt:lpstr>
      <vt:lpstr>Types of Buffering </vt:lpstr>
      <vt:lpstr>Types of Buffering </vt:lpstr>
      <vt:lpstr>Types of Buffering </vt:lpstr>
      <vt:lpstr>Types of Buffering </vt:lpstr>
      <vt:lpstr>Types of Buffering </vt:lpstr>
      <vt:lpstr>Types of Buffering </vt:lpstr>
      <vt:lpstr>Slide 22</vt:lpstr>
      <vt:lpstr>Disk scheduling</vt:lpstr>
      <vt:lpstr>Importance of Disk scheduling algo</vt:lpstr>
      <vt:lpstr>Key Terms Associated with Disk Scheduling</vt:lpstr>
      <vt:lpstr>Disk scheduling</vt:lpstr>
      <vt:lpstr>Disk Scheduling: FCFS</vt:lpstr>
      <vt:lpstr>Disk Scheduling: FCFS</vt:lpstr>
      <vt:lpstr>Slide 29</vt:lpstr>
      <vt:lpstr>Answer:</vt:lpstr>
      <vt:lpstr>SSTF Scheduling Algorithm </vt:lpstr>
      <vt:lpstr>SSTF Scheduling Algorithm </vt:lpstr>
      <vt:lpstr>SSTF Scheduling Algorithm Example </vt:lpstr>
      <vt:lpstr>SSTF Scheduling Algorithm Example </vt:lpstr>
      <vt:lpstr>SCAN and C-SCAN algorithm : Scan Algorithm </vt:lpstr>
      <vt:lpstr>Scan Algorithm </vt:lpstr>
      <vt:lpstr>Scan Algorithm </vt:lpstr>
      <vt:lpstr>Scan Algorithm Example 2 </vt:lpstr>
      <vt:lpstr>C-SCAN (Circular SCAN)</vt:lpstr>
      <vt:lpstr>C-SCAN (Circular SCAN)</vt:lpstr>
      <vt:lpstr>C-SCAN (Circular SCAN)</vt:lpstr>
      <vt:lpstr>C-SCAN (Circular SCAN)</vt:lpstr>
      <vt:lpstr>C-SCAN (Circular SCAN)</vt:lpstr>
      <vt:lpstr>Look scheduling algo </vt:lpstr>
      <vt:lpstr>Look scheduling algo </vt:lpstr>
      <vt:lpstr>C-Look scheduling algo </vt:lpstr>
      <vt:lpstr>C-Look scheduling algo </vt:lpstr>
      <vt:lpstr>C-Look scheduling algo Example2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Rahul Dange</dc:creator>
  <cp:lastModifiedBy>Rahul Dange</cp:lastModifiedBy>
  <cp:revision>102</cp:revision>
  <dcterms:created xsi:type="dcterms:W3CDTF">2024-10-06T05:28:42Z</dcterms:created>
  <dcterms:modified xsi:type="dcterms:W3CDTF">2024-10-11T05:56:44Z</dcterms:modified>
</cp:coreProperties>
</file>