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jiboCygbbFyL8ZQvJMxBzRVZMg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9"/>
          <p:cNvSpPr/>
          <p:nvPr>
            <p:ph idx="2" type="pic"/>
          </p:nvPr>
        </p:nvSpPr>
        <p:spPr>
          <a:xfrm>
            <a:off x="5183188" y="987425"/>
            <a:ext cx="6172200" cy="4873625"/>
          </a:xfrm>
          <a:prstGeom prst="rect">
            <a:avLst/>
          </a:prstGeom>
          <a:noFill/>
          <a:ln>
            <a:noFill/>
          </a:ln>
        </p:spPr>
      </p:sp>
      <p:sp>
        <p:nvSpPr>
          <p:cNvPr id="68" name="Google Shape;68;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6000"/>
              <a:buFont typeface="Calibri"/>
              <a:buNone/>
            </a:pPr>
            <a:r>
              <a:rPr b="1" lang="en-IN">
                <a:solidFill>
                  <a:srgbClr val="C00000"/>
                </a:solidFill>
              </a:rPr>
              <a:t>AVL Tree</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3. LR Rotation</a:t>
            </a:r>
            <a:br>
              <a:rPr lang="en-IN"/>
            </a:br>
            <a:endParaRPr/>
          </a:p>
        </p:txBody>
      </p:sp>
      <p:sp>
        <p:nvSpPr>
          <p:cNvPr id="145" name="Google Shape;145;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IN"/>
              <a:t>Double rotations are bit tougher than single rotation which has already explained above. LR rotation = RR rotation + LL rotation, i.e., first RR rotation is performed on subtree and then LL rotation is performed on full tree, by full tree we mean the first node from the path of inserted node whose balance factor is other than -1, 0, or 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3. LR Rotation</a:t>
            </a:r>
            <a:br>
              <a:rPr lang="en-IN"/>
            </a:br>
            <a:endParaRPr/>
          </a:p>
        </p:txBody>
      </p:sp>
      <p:pic>
        <p:nvPicPr>
          <p:cNvPr id="151" name="Google Shape;151;p11"/>
          <p:cNvPicPr preferRelativeResize="0"/>
          <p:nvPr/>
        </p:nvPicPr>
        <p:blipFill rotWithShape="1">
          <a:blip r:embed="rId3">
            <a:alphaModFix/>
          </a:blip>
          <a:srcRect b="0" l="0" r="0" t="0"/>
          <a:stretch/>
        </p:blipFill>
        <p:spPr>
          <a:xfrm>
            <a:off x="1020417" y="1514889"/>
            <a:ext cx="10111409" cy="4660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3. LR Rotation</a:t>
            </a:r>
            <a:br>
              <a:rPr lang="en-IN"/>
            </a:br>
            <a:endParaRPr/>
          </a:p>
        </p:txBody>
      </p:sp>
      <p:pic>
        <p:nvPicPr>
          <p:cNvPr id="157" name="Google Shape;157;p12"/>
          <p:cNvPicPr preferRelativeResize="0"/>
          <p:nvPr/>
        </p:nvPicPr>
        <p:blipFill rotWithShape="1">
          <a:blip r:embed="rId3">
            <a:alphaModFix/>
          </a:blip>
          <a:srcRect b="0" l="0" r="0" t="0"/>
          <a:stretch/>
        </p:blipFill>
        <p:spPr>
          <a:xfrm>
            <a:off x="1656522" y="1690688"/>
            <a:ext cx="9144000" cy="29873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3. RL Rotation</a:t>
            </a:r>
            <a:br>
              <a:rPr lang="en-IN"/>
            </a:br>
            <a:endParaRPr/>
          </a:p>
        </p:txBody>
      </p:sp>
      <p:sp>
        <p:nvSpPr>
          <p:cNvPr id="164" name="Google Shape;16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IN"/>
              <a:t>R L rotation = LL rotation + RR rotation, i.e., first LL rotation is performed on subtree and then RR rotation is performed on full tree, by full tree we mean the first node from the path of inserted node whose balance factor is other than -1, 0, or 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4. RL Rotation</a:t>
            </a:r>
            <a:br>
              <a:rPr lang="en-IN"/>
            </a:br>
            <a:endParaRPr/>
          </a:p>
        </p:txBody>
      </p:sp>
      <p:pic>
        <p:nvPicPr>
          <p:cNvPr id="170" name="Google Shape;170;p14"/>
          <p:cNvPicPr preferRelativeResize="0"/>
          <p:nvPr/>
        </p:nvPicPr>
        <p:blipFill rotWithShape="1">
          <a:blip r:embed="rId3">
            <a:alphaModFix/>
          </a:blip>
          <a:srcRect b="0" l="0" r="0" t="0"/>
          <a:stretch/>
        </p:blipFill>
        <p:spPr>
          <a:xfrm>
            <a:off x="987287" y="1510748"/>
            <a:ext cx="10217425" cy="48635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4. RL Rotation</a:t>
            </a:r>
            <a:br>
              <a:rPr lang="en-IN"/>
            </a:br>
            <a:endParaRPr/>
          </a:p>
        </p:txBody>
      </p:sp>
      <p:pic>
        <p:nvPicPr>
          <p:cNvPr id="176" name="Google Shape;176;p15"/>
          <p:cNvPicPr preferRelativeResize="0"/>
          <p:nvPr/>
        </p:nvPicPr>
        <p:blipFill rotWithShape="1">
          <a:blip r:embed="rId3">
            <a:alphaModFix/>
          </a:blip>
          <a:srcRect b="0" l="0" r="0" t="0"/>
          <a:stretch/>
        </p:blipFill>
        <p:spPr>
          <a:xfrm>
            <a:off x="1842052" y="1989897"/>
            <a:ext cx="8507896" cy="29796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b="1" lang="en-IN" sz="4000">
                <a:solidFill>
                  <a:srgbClr val="C00000"/>
                </a:solidFill>
              </a:rPr>
              <a:t>Construct an AVL tree having the following elements</a:t>
            </a:r>
            <a:br>
              <a:rPr lang="en-IN"/>
            </a:br>
            <a:r>
              <a:rPr b="1" lang="en-IN"/>
              <a:t>H, I, J, B, A, E, C, F, D, G, K, L</a:t>
            </a:r>
            <a:endParaRPr/>
          </a:p>
        </p:txBody>
      </p:sp>
      <p:pic>
        <p:nvPicPr>
          <p:cNvPr descr="AVL Rotations" id="182" name="Google Shape;182;p16"/>
          <p:cNvPicPr preferRelativeResize="0"/>
          <p:nvPr/>
        </p:nvPicPr>
        <p:blipFill rotWithShape="1">
          <a:blip r:embed="rId3">
            <a:alphaModFix/>
          </a:blip>
          <a:srcRect b="0" l="0" r="0" t="0"/>
          <a:stretch/>
        </p:blipFill>
        <p:spPr>
          <a:xfrm>
            <a:off x="2040835" y="2108062"/>
            <a:ext cx="7871791" cy="41072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Applications of AVL Tree</a:t>
            </a:r>
            <a:br>
              <a:rPr b="1" lang="en-IN"/>
            </a:br>
            <a:endParaRPr/>
          </a:p>
        </p:txBody>
      </p:sp>
      <p:sp>
        <p:nvSpPr>
          <p:cNvPr id="188" name="Google Shape;18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It is used to index huge records in a database and also to efficiently search in that.</a:t>
            </a:r>
            <a:endParaRPr/>
          </a:p>
          <a:p>
            <a:pPr indent="-228600" lvl="0" marL="228600" rtl="0" algn="l">
              <a:lnSpc>
                <a:spcPct val="90000"/>
              </a:lnSpc>
              <a:spcBef>
                <a:spcPts val="1000"/>
              </a:spcBef>
              <a:spcAft>
                <a:spcPts val="0"/>
              </a:spcAft>
              <a:buClr>
                <a:schemeClr val="dk1"/>
              </a:buClr>
              <a:buSzPts val="2800"/>
              <a:buChar char="•"/>
            </a:pPr>
            <a:r>
              <a:rPr lang="en-IN"/>
              <a:t>For all types of in-memory collections, including sets and dictionaries, AVL Trees are used.</a:t>
            </a:r>
            <a:endParaRPr/>
          </a:p>
          <a:p>
            <a:pPr indent="-228600" lvl="0" marL="228600" rtl="0" algn="l">
              <a:lnSpc>
                <a:spcPct val="90000"/>
              </a:lnSpc>
              <a:spcBef>
                <a:spcPts val="1000"/>
              </a:spcBef>
              <a:spcAft>
                <a:spcPts val="0"/>
              </a:spcAft>
              <a:buClr>
                <a:schemeClr val="dk1"/>
              </a:buClr>
              <a:buSzPts val="2800"/>
              <a:buChar char="•"/>
            </a:pPr>
            <a:r>
              <a:rPr lang="en-IN"/>
              <a:t>Database applications, where insertions and deletions are less common but frequent data lookups are necessary</a:t>
            </a:r>
            <a:endParaRPr/>
          </a:p>
          <a:p>
            <a:pPr indent="-228600" lvl="0" marL="228600" rtl="0" algn="l">
              <a:lnSpc>
                <a:spcPct val="90000"/>
              </a:lnSpc>
              <a:spcBef>
                <a:spcPts val="1000"/>
              </a:spcBef>
              <a:spcAft>
                <a:spcPts val="0"/>
              </a:spcAft>
              <a:buClr>
                <a:schemeClr val="dk1"/>
              </a:buClr>
              <a:buSzPts val="2800"/>
              <a:buChar char="•"/>
            </a:pPr>
            <a:r>
              <a:rPr lang="en-IN"/>
              <a:t>Software that needs optimized search.</a:t>
            </a:r>
            <a:endParaRPr/>
          </a:p>
          <a:p>
            <a:pPr indent="-228600" lvl="0" marL="228600" rtl="0" algn="l">
              <a:lnSpc>
                <a:spcPct val="90000"/>
              </a:lnSpc>
              <a:spcBef>
                <a:spcPts val="1000"/>
              </a:spcBef>
              <a:spcAft>
                <a:spcPts val="0"/>
              </a:spcAft>
              <a:buClr>
                <a:schemeClr val="dk1"/>
              </a:buClr>
              <a:buSzPts val="2800"/>
              <a:buChar char="•"/>
            </a:pPr>
            <a:r>
              <a:rPr lang="en-IN"/>
              <a:t>It is applied in corporate areas and storyline games.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Advantages of AVL Tree</a:t>
            </a:r>
            <a:br>
              <a:rPr b="1" lang="en-IN"/>
            </a:br>
            <a:endParaRPr/>
          </a:p>
        </p:txBody>
      </p:sp>
      <p:sp>
        <p:nvSpPr>
          <p:cNvPr id="194" name="Google Shape;19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AVL trees can self-balance themselves.</a:t>
            </a:r>
            <a:endParaRPr/>
          </a:p>
          <a:p>
            <a:pPr indent="-228600" lvl="0" marL="228600" rtl="0" algn="l">
              <a:lnSpc>
                <a:spcPct val="90000"/>
              </a:lnSpc>
              <a:spcBef>
                <a:spcPts val="1000"/>
              </a:spcBef>
              <a:spcAft>
                <a:spcPts val="0"/>
              </a:spcAft>
              <a:buClr>
                <a:schemeClr val="dk1"/>
              </a:buClr>
              <a:buSzPts val="2800"/>
              <a:buChar char="•"/>
            </a:pPr>
            <a:r>
              <a:rPr lang="en-IN"/>
              <a:t>It is surely not skewed.</a:t>
            </a:r>
            <a:endParaRPr/>
          </a:p>
          <a:p>
            <a:pPr indent="-228600" lvl="0" marL="228600" rtl="0" algn="l">
              <a:lnSpc>
                <a:spcPct val="90000"/>
              </a:lnSpc>
              <a:spcBef>
                <a:spcPts val="1000"/>
              </a:spcBef>
              <a:spcAft>
                <a:spcPts val="0"/>
              </a:spcAft>
              <a:buClr>
                <a:schemeClr val="dk1"/>
              </a:buClr>
              <a:buSzPts val="2800"/>
              <a:buChar char="•"/>
            </a:pPr>
            <a:r>
              <a:rPr lang="en-IN"/>
              <a:t>It provides faster lookups than Red-Black Trees</a:t>
            </a:r>
            <a:endParaRPr/>
          </a:p>
          <a:p>
            <a:pPr indent="-228600" lvl="0" marL="228600" rtl="0" algn="l">
              <a:lnSpc>
                <a:spcPct val="90000"/>
              </a:lnSpc>
              <a:spcBef>
                <a:spcPts val="1000"/>
              </a:spcBef>
              <a:spcAft>
                <a:spcPts val="0"/>
              </a:spcAft>
              <a:buClr>
                <a:schemeClr val="dk1"/>
              </a:buClr>
              <a:buSzPts val="2800"/>
              <a:buChar char="•"/>
            </a:pPr>
            <a:r>
              <a:rPr lang="en-IN"/>
              <a:t>Better searching time complexity compared to other trees like binary tree.</a:t>
            </a:r>
            <a:endParaRPr/>
          </a:p>
          <a:p>
            <a:pPr indent="-228600" lvl="0" marL="228600" rtl="0" algn="l">
              <a:lnSpc>
                <a:spcPct val="90000"/>
              </a:lnSpc>
              <a:spcBef>
                <a:spcPts val="1000"/>
              </a:spcBef>
              <a:spcAft>
                <a:spcPts val="0"/>
              </a:spcAft>
              <a:buClr>
                <a:schemeClr val="dk1"/>
              </a:buClr>
              <a:buSzPts val="2800"/>
              <a:buChar char="•"/>
            </a:pPr>
            <a:r>
              <a:rPr lang="en-IN"/>
              <a:t>Height cannot exceed log(N), where, N is the total number of nodes in the tree.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Disadvantages of AVL Tree</a:t>
            </a:r>
            <a:br>
              <a:rPr b="1" lang="en-IN"/>
            </a:br>
            <a:endParaRPr/>
          </a:p>
        </p:txBody>
      </p:sp>
      <p:sp>
        <p:nvSpPr>
          <p:cNvPr id="200" name="Google Shape;200;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It is difficult to implement.</a:t>
            </a:r>
            <a:endParaRPr/>
          </a:p>
          <a:p>
            <a:pPr indent="-228600" lvl="0" marL="228600" rtl="0" algn="l">
              <a:lnSpc>
                <a:spcPct val="90000"/>
              </a:lnSpc>
              <a:spcBef>
                <a:spcPts val="1000"/>
              </a:spcBef>
              <a:spcAft>
                <a:spcPts val="0"/>
              </a:spcAft>
              <a:buClr>
                <a:schemeClr val="dk1"/>
              </a:buClr>
              <a:buSzPts val="2800"/>
              <a:buChar char="•"/>
            </a:pPr>
            <a:r>
              <a:rPr lang="en-IN"/>
              <a:t>It has high constant factors for some of the operations.</a:t>
            </a:r>
            <a:endParaRPr/>
          </a:p>
          <a:p>
            <a:pPr indent="-228600" lvl="0" marL="228600" rtl="0" algn="l">
              <a:lnSpc>
                <a:spcPct val="90000"/>
              </a:lnSpc>
              <a:spcBef>
                <a:spcPts val="1000"/>
              </a:spcBef>
              <a:spcAft>
                <a:spcPts val="0"/>
              </a:spcAft>
              <a:buClr>
                <a:schemeClr val="dk1"/>
              </a:buClr>
              <a:buSzPts val="2800"/>
              <a:buChar char="•"/>
            </a:pPr>
            <a:r>
              <a:rPr lang="en-IN"/>
              <a:t>Less used compared to Red-Black trees.</a:t>
            </a:r>
            <a:endParaRPr/>
          </a:p>
          <a:p>
            <a:pPr indent="-228600" lvl="0" marL="228600" rtl="0" algn="l">
              <a:lnSpc>
                <a:spcPct val="90000"/>
              </a:lnSpc>
              <a:spcBef>
                <a:spcPts val="1000"/>
              </a:spcBef>
              <a:spcAft>
                <a:spcPts val="0"/>
              </a:spcAft>
              <a:buClr>
                <a:schemeClr val="dk1"/>
              </a:buClr>
              <a:buSzPts val="2800"/>
              <a:buChar char="•"/>
            </a:pPr>
            <a:r>
              <a:rPr lang="en-IN"/>
              <a:t>Due to its rather strict balance, AVL trees provide complicated insertion and removal operations as more rotations are performed.</a:t>
            </a:r>
            <a:endParaRPr/>
          </a:p>
          <a:p>
            <a:pPr indent="-228600" lvl="0" marL="228600" rtl="0" algn="l">
              <a:lnSpc>
                <a:spcPct val="90000"/>
              </a:lnSpc>
              <a:spcBef>
                <a:spcPts val="1000"/>
              </a:spcBef>
              <a:spcAft>
                <a:spcPts val="0"/>
              </a:spcAft>
              <a:buClr>
                <a:schemeClr val="dk1"/>
              </a:buClr>
              <a:buSzPts val="2800"/>
              <a:buChar char="•"/>
            </a:pPr>
            <a:r>
              <a:rPr lang="en-IN"/>
              <a:t>Take more processing for balancing.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AVL Tree</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chemeClr val="dk1"/>
              </a:buClr>
              <a:buSzPct val="100000"/>
              <a:buChar char="•"/>
            </a:pPr>
            <a:r>
              <a:rPr lang="en-IN"/>
              <a:t>AVL Tree is invented by GM Adelson - Velsky and EM Landis in 1962. The tree is named AVL in honour of its inventors.</a:t>
            </a:r>
            <a:endParaRPr/>
          </a:p>
          <a:p>
            <a:pPr indent="-228600" lvl="0" marL="228600" rtl="0" algn="just">
              <a:lnSpc>
                <a:spcPct val="90000"/>
              </a:lnSpc>
              <a:spcBef>
                <a:spcPts val="1000"/>
              </a:spcBef>
              <a:spcAft>
                <a:spcPts val="0"/>
              </a:spcAft>
              <a:buClr>
                <a:schemeClr val="dk1"/>
              </a:buClr>
              <a:buSzPct val="100000"/>
              <a:buChar char="•"/>
            </a:pPr>
            <a:r>
              <a:rPr lang="en-IN"/>
              <a:t>AVL Tree can be defined as height balanced binary search tree in which each node is associated with a balance factor which is calculated by subtracting the height of its right sub-tree from that of its left sub-tree.</a:t>
            </a:r>
            <a:endParaRPr/>
          </a:p>
          <a:p>
            <a:pPr indent="-228600" lvl="0" marL="228600" rtl="0" algn="just">
              <a:lnSpc>
                <a:spcPct val="90000"/>
              </a:lnSpc>
              <a:spcBef>
                <a:spcPts val="1000"/>
              </a:spcBef>
              <a:spcAft>
                <a:spcPts val="0"/>
              </a:spcAft>
              <a:buClr>
                <a:schemeClr val="dk1"/>
              </a:buClr>
              <a:buSzPct val="100000"/>
              <a:buChar char="•"/>
            </a:pPr>
            <a:r>
              <a:rPr lang="en-IN"/>
              <a:t>Tree is said to be balanced if balance factor of each node is in between -1 to 1, otherwise, the tree will be unbalanced and need to be balanced.</a:t>
            </a:r>
            <a:endParaRPr/>
          </a:p>
          <a:p>
            <a:pPr indent="-228600" lvl="0" marL="228600" rtl="0" algn="just">
              <a:lnSpc>
                <a:spcPct val="90000"/>
              </a:lnSpc>
              <a:spcBef>
                <a:spcPts val="1000"/>
              </a:spcBef>
              <a:spcAft>
                <a:spcPts val="0"/>
              </a:spcAft>
              <a:buClr>
                <a:schemeClr val="dk1"/>
              </a:buClr>
              <a:buSzPct val="100000"/>
              <a:buChar char="•"/>
            </a:pPr>
            <a:r>
              <a:rPr lang="en-IN"/>
              <a:t>Balance Factor (k) = height (left(k)) - height (right(k))</a:t>
            </a:r>
            <a:endParaRPr/>
          </a:p>
          <a:p>
            <a:pPr indent="-228600" lvl="0" marL="228600" rtl="0" algn="just">
              <a:lnSpc>
                <a:spcPct val="90000"/>
              </a:lnSpc>
              <a:spcBef>
                <a:spcPts val="1000"/>
              </a:spcBef>
              <a:spcAft>
                <a:spcPts val="0"/>
              </a:spcAft>
              <a:buClr>
                <a:schemeClr val="dk1"/>
              </a:buClr>
              <a:buSzPct val="100000"/>
              <a:buChar char="•"/>
            </a:pPr>
            <a:r>
              <a:rPr lang="en-IN"/>
              <a:t>If balance factor of any node is 1, it means that the left sub-tree is one level higher than the right sub-tree.</a:t>
            </a:r>
            <a:endParaRPr/>
          </a:p>
          <a:p>
            <a:pPr indent="-228600" lvl="0" marL="228600" rtl="0" algn="just">
              <a:lnSpc>
                <a:spcPct val="90000"/>
              </a:lnSpc>
              <a:spcBef>
                <a:spcPts val="1000"/>
              </a:spcBef>
              <a:spcAft>
                <a:spcPts val="0"/>
              </a:spcAft>
              <a:buClr>
                <a:schemeClr val="dk1"/>
              </a:buClr>
              <a:buSzPct val="100000"/>
              <a:buChar char="•"/>
            </a:pPr>
            <a:r>
              <a:rPr lang="en-IN"/>
              <a:t>If balance factor of any node is 0, it means that the left sub-tree and right sub-tree contain equal height.</a:t>
            </a:r>
            <a:endParaRPr/>
          </a:p>
          <a:p>
            <a:pPr indent="-228600" lvl="0" marL="228600" rtl="0" algn="just">
              <a:lnSpc>
                <a:spcPct val="90000"/>
              </a:lnSpc>
              <a:spcBef>
                <a:spcPts val="1000"/>
              </a:spcBef>
              <a:spcAft>
                <a:spcPts val="0"/>
              </a:spcAft>
              <a:buClr>
                <a:schemeClr val="dk1"/>
              </a:buClr>
              <a:buSzPct val="100000"/>
              <a:buChar char="•"/>
            </a:pPr>
            <a:r>
              <a:rPr lang="en-IN"/>
              <a:t>If balance factor of any node is -1, it means that the left sub-tree is one level lower than the right sub-tree.</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AVL tree</a:t>
            </a:r>
            <a:endParaRPr/>
          </a:p>
        </p:txBody>
      </p:sp>
      <p:pic>
        <p:nvPicPr>
          <p:cNvPr descr="AVL Tree" id="101" name="Google Shape;101;p3"/>
          <p:cNvPicPr preferRelativeResize="0"/>
          <p:nvPr/>
        </p:nvPicPr>
        <p:blipFill rotWithShape="1">
          <a:blip r:embed="rId3">
            <a:alphaModFix/>
          </a:blip>
          <a:srcRect b="0" l="0" r="0" t="0"/>
          <a:stretch/>
        </p:blipFill>
        <p:spPr>
          <a:xfrm>
            <a:off x="2570923" y="1429578"/>
            <a:ext cx="6612834" cy="5000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Why AVL Tree?</a:t>
            </a:r>
            <a:br>
              <a:rPr lang="en-IN"/>
            </a:br>
            <a:endParaRPr/>
          </a:p>
        </p:txBody>
      </p:sp>
      <p:sp>
        <p:nvSpPr>
          <p:cNvPr id="107" name="Google Shape;10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IN"/>
              <a:t>AVL tree controls the height of the binary search tree by not letting it to be skewed. </a:t>
            </a:r>
            <a:endParaRPr/>
          </a:p>
          <a:p>
            <a:pPr indent="-228600" lvl="0" marL="228600" rtl="0" algn="just">
              <a:lnSpc>
                <a:spcPct val="90000"/>
              </a:lnSpc>
              <a:spcBef>
                <a:spcPts val="1000"/>
              </a:spcBef>
              <a:spcAft>
                <a:spcPts val="0"/>
              </a:spcAft>
              <a:buClr>
                <a:schemeClr val="dk1"/>
              </a:buClr>
              <a:buSzPts val="2800"/>
              <a:buChar char="•"/>
            </a:pPr>
            <a:r>
              <a:rPr lang="en-IN"/>
              <a:t>The time taken for all operations in a binary search tree of height h is </a:t>
            </a:r>
            <a:r>
              <a:rPr b="1" lang="en-IN"/>
              <a:t>O(h)</a:t>
            </a:r>
            <a:r>
              <a:rPr lang="en-IN"/>
              <a:t>. </a:t>
            </a:r>
            <a:endParaRPr/>
          </a:p>
          <a:p>
            <a:pPr indent="-228600" lvl="0" marL="228600" rtl="0" algn="just">
              <a:lnSpc>
                <a:spcPct val="90000"/>
              </a:lnSpc>
              <a:spcBef>
                <a:spcPts val="1000"/>
              </a:spcBef>
              <a:spcAft>
                <a:spcPts val="0"/>
              </a:spcAft>
              <a:buClr>
                <a:schemeClr val="dk1"/>
              </a:buClr>
              <a:buSzPts val="2800"/>
              <a:buChar char="•"/>
            </a:pPr>
            <a:r>
              <a:rPr lang="en-IN"/>
              <a:t>However, it can be extended to </a:t>
            </a:r>
            <a:r>
              <a:rPr b="1" lang="en-IN"/>
              <a:t>O(n)</a:t>
            </a:r>
            <a:r>
              <a:rPr lang="en-IN"/>
              <a:t> if the BST becomes skewed (i.e. worst case). By limiting this height to log n, AVL tree imposes an upper bound on each operation to be </a:t>
            </a:r>
            <a:r>
              <a:rPr b="1" lang="en-IN"/>
              <a:t>O(log n)</a:t>
            </a:r>
            <a:r>
              <a:rPr lang="en-IN"/>
              <a:t> where n is the number of nodes.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Insertion</a:t>
            </a:r>
            <a:endParaRPr/>
          </a:p>
        </p:txBody>
      </p:sp>
      <p:sp>
        <p:nvSpPr>
          <p:cNvPr id="113" name="Google Shape;11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IN"/>
              <a:t>Insertion in AVL tree is performed in the same way as it is performed in a binary search tree. However, it may lead to violation in the AVL tree property and therefore the tree may need balancing. The tree can be balanced by applying rotations.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Deletion</a:t>
            </a:r>
            <a:endParaRPr b="1">
              <a:solidFill>
                <a:srgbClr val="C00000"/>
              </a:solidFill>
            </a:endParaRPr>
          </a:p>
        </p:txBody>
      </p:sp>
      <p:sp>
        <p:nvSpPr>
          <p:cNvPr id="119" name="Google Shape;1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IN"/>
              <a:t>Deletion can also be performed in the same way as it is performed in a binary search tree. Deletion may also disturb the balance of the tree therefore, various types of rotations are used to rebalance the tree.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AVL Rotations</a:t>
            </a:r>
            <a:br>
              <a:rPr lang="en-IN"/>
            </a:br>
            <a:endParaRPr/>
          </a:p>
        </p:txBody>
      </p:sp>
      <p:sp>
        <p:nvSpPr>
          <p:cNvPr id="125" name="Google Shape;125;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We perform rotation in AVL tree only in case if Balance Factor is other than </a:t>
            </a:r>
            <a:r>
              <a:rPr b="1" lang="en-IN"/>
              <a:t>-1, 0, and 1</a:t>
            </a:r>
            <a:r>
              <a:rPr lang="en-IN"/>
              <a:t>. There are basically four types of rotations which are as follows:</a:t>
            </a:r>
            <a:endParaRPr/>
          </a:p>
          <a:p>
            <a:pPr indent="-514350" lvl="1" marL="971550" rtl="0" algn="l">
              <a:lnSpc>
                <a:spcPct val="90000"/>
              </a:lnSpc>
              <a:spcBef>
                <a:spcPts val="500"/>
              </a:spcBef>
              <a:spcAft>
                <a:spcPts val="0"/>
              </a:spcAft>
              <a:buClr>
                <a:schemeClr val="dk1"/>
              </a:buClr>
              <a:buSzPts val="2400"/>
              <a:buFont typeface="Calibri"/>
              <a:buAutoNum type="arabicPeriod"/>
            </a:pPr>
            <a:r>
              <a:rPr lang="en-IN"/>
              <a:t>L L rotation: Inserted node is in the left subtree of left subtree of A</a:t>
            </a:r>
            <a:endParaRPr/>
          </a:p>
          <a:p>
            <a:pPr indent="-514350" lvl="1" marL="971550" rtl="0" algn="l">
              <a:lnSpc>
                <a:spcPct val="90000"/>
              </a:lnSpc>
              <a:spcBef>
                <a:spcPts val="500"/>
              </a:spcBef>
              <a:spcAft>
                <a:spcPts val="0"/>
              </a:spcAft>
              <a:buClr>
                <a:schemeClr val="dk1"/>
              </a:buClr>
              <a:buSzPts val="2400"/>
              <a:buFont typeface="Calibri"/>
              <a:buAutoNum type="arabicPeriod"/>
            </a:pPr>
            <a:r>
              <a:rPr lang="en-IN"/>
              <a:t>R R rotation : Inserted node is in the right subtree of right subtree of A</a:t>
            </a:r>
            <a:endParaRPr/>
          </a:p>
          <a:p>
            <a:pPr indent="-514350" lvl="1" marL="971550" rtl="0" algn="l">
              <a:lnSpc>
                <a:spcPct val="90000"/>
              </a:lnSpc>
              <a:spcBef>
                <a:spcPts val="500"/>
              </a:spcBef>
              <a:spcAft>
                <a:spcPts val="0"/>
              </a:spcAft>
              <a:buClr>
                <a:schemeClr val="dk1"/>
              </a:buClr>
              <a:buSzPts val="2400"/>
              <a:buFont typeface="Calibri"/>
              <a:buAutoNum type="arabicPeriod"/>
            </a:pPr>
            <a:r>
              <a:rPr lang="en-IN"/>
              <a:t>L R rotation : Inserted node is in the right subtree of left subtree of A</a:t>
            </a:r>
            <a:endParaRPr/>
          </a:p>
          <a:p>
            <a:pPr indent="-514350" lvl="1" marL="971550" rtl="0" algn="l">
              <a:lnSpc>
                <a:spcPct val="90000"/>
              </a:lnSpc>
              <a:spcBef>
                <a:spcPts val="500"/>
              </a:spcBef>
              <a:spcAft>
                <a:spcPts val="0"/>
              </a:spcAft>
              <a:buClr>
                <a:schemeClr val="dk1"/>
              </a:buClr>
              <a:buSzPts val="2400"/>
              <a:buFont typeface="Calibri"/>
              <a:buAutoNum type="arabicPeriod"/>
            </a:pPr>
            <a:r>
              <a:rPr lang="en-IN"/>
              <a:t>R L rotation : Inserted node is in the left subtree of right subtree of A</a:t>
            </a:r>
            <a:endParaRPr/>
          </a:p>
          <a:p>
            <a:pPr indent="-228600" lvl="0" marL="228600" rtl="0" algn="l">
              <a:lnSpc>
                <a:spcPct val="90000"/>
              </a:lnSpc>
              <a:spcBef>
                <a:spcPts val="1000"/>
              </a:spcBef>
              <a:spcAft>
                <a:spcPts val="0"/>
              </a:spcAft>
              <a:buClr>
                <a:schemeClr val="dk1"/>
              </a:buClr>
              <a:buSzPts val="2800"/>
              <a:buChar char="•"/>
            </a:pPr>
            <a:r>
              <a:rPr lang="en-IN"/>
              <a:t>Where node A is the node whose balance Factor is other than -1, 0, 1.</a:t>
            </a:r>
            <a:endParaRPr/>
          </a:p>
          <a:p>
            <a:pPr indent="-228600" lvl="0" marL="228600" rtl="0" algn="l">
              <a:lnSpc>
                <a:spcPct val="90000"/>
              </a:lnSpc>
              <a:spcBef>
                <a:spcPts val="1000"/>
              </a:spcBef>
              <a:spcAft>
                <a:spcPts val="0"/>
              </a:spcAft>
              <a:buClr>
                <a:schemeClr val="dk1"/>
              </a:buClr>
              <a:buSzPts val="2800"/>
              <a:buChar char="•"/>
            </a:pPr>
            <a:r>
              <a:rPr lang="en-IN"/>
              <a:t>The first two rotations LL and RR are single rotations and the next two rotations LR and RL are double rotations. For a tree to be unbalanced, minimum height must be at least 2</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1. RR Rotation</a:t>
            </a:r>
            <a:br>
              <a:rPr lang="en-IN"/>
            </a:br>
            <a:endParaRPr/>
          </a:p>
        </p:txBody>
      </p:sp>
      <p:sp>
        <p:nvSpPr>
          <p:cNvPr id="131" name="Google Shape;13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When BST becomes unbalanced, due to a node is inserted into the right subtree of the right subtree of A, then we perform RR rotation</a:t>
            </a:r>
            <a:endParaRPr/>
          </a:p>
          <a:p>
            <a:pPr indent="-228600" lvl="0" marL="228600" rtl="0" algn="l">
              <a:lnSpc>
                <a:spcPct val="90000"/>
              </a:lnSpc>
              <a:spcBef>
                <a:spcPts val="1000"/>
              </a:spcBef>
              <a:spcAft>
                <a:spcPts val="0"/>
              </a:spcAft>
              <a:buClr>
                <a:schemeClr val="dk1"/>
              </a:buClr>
              <a:buSzPts val="2800"/>
              <a:buChar char="•"/>
            </a:pPr>
            <a:r>
              <a:rPr lang="en-IN"/>
              <a:t>RR rotation is an anticlockwise rotation, which is applied on the edge below a node having balance factor -2</a:t>
            </a:r>
            <a:endParaRPr/>
          </a:p>
          <a:p>
            <a:pPr indent="-228600" lvl="8" marL="3886200" rtl="0" algn="l">
              <a:lnSpc>
                <a:spcPct val="150000"/>
              </a:lnSpc>
              <a:spcBef>
                <a:spcPts val="500"/>
              </a:spcBef>
              <a:spcAft>
                <a:spcPts val="0"/>
              </a:spcAft>
              <a:buClr>
                <a:srgbClr val="00B0F0"/>
              </a:buClr>
              <a:buSzPts val="1800"/>
              <a:buChar char="•"/>
            </a:pPr>
            <a:r>
              <a:rPr lang="en-IN">
                <a:solidFill>
                  <a:srgbClr val="00B0F0"/>
                </a:solidFill>
              </a:rPr>
              <a:t>                                  Node A has balance factor -2 because a node C is                      </a:t>
            </a:r>
            <a:endParaRPr/>
          </a:p>
          <a:p>
            <a:pPr indent="-228600" lvl="8" marL="3886200" rtl="0" algn="l">
              <a:lnSpc>
                <a:spcPct val="150000"/>
              </a:lnSpc>
              <a:spcBef>
                <a:spcPts val="500"/>
              </a:spcBef>
              <a:spcAft>
                <a:spcPts val="0"/>
              </a:spcAft>
              <a:buClr>
                <a:srgbClr val="00B0F0"/>
              </a:buClr>
              <a:buSzPts val="1800"/>
              <a:buChar char="•"/>
            </a:pPr>
            <a:r>
              <a:rPr lang="en-IN">
                <a:solidFill>
                  <a:srgbClr val="00B0F0"/>
                </a:solidFill>
              </a:rPr>
              <a:t>                                  inserted in the right subtree of A right subtree.            </a:t>
            </a:r>
            <a:endParaRPr/>
          </a:p>
          <a:p>
            <a:pPr indent="-228600" lvl="8" marL="3886200" rtl="0" algn="l">
              <a:lnSpc>
                <a:spcPct val="150000"/>
              </a:lnSpc>
              <a:spcBef>
                <a:spcPts val="500"/>
              </a:spcBef>
              <a:spcAft>
                <a:spcPts val="0"/>
              </a:spcAft>
              <a:buClr>
                <a:srgbClr val="00B0F0"/>
              </a:buClr>
              <a:buSzPts val="1800"/>
              <a:buChar char="•"/>
            </a:pPr>
            <a:r>
              <a:rPr lang="en-IN">
                <a:solidFill>
                  <a:srgbClr val="00B0F0"/>
                </a:solidFill>
              </a:rPr>
              <a:t>                                  We  perform the RR rotation on the edge below A</a:t>
            </a:r>
            <a:endParaRPr/>
          </a:p>
        </p:txBody>
      </p:sp>
      <p:pic>
        <p:nvPicPr>
          <p:cNvPr descr="AVL Rotations" id="132" name="Google Shape;132;p8"/>
          <p:cNvPicPr preferRelativeResize="0"/>
          <p:nvPr/>
        </p:nvPicPr>
        <p:blipFill rotWithShape="1">
          <a:blip r:embed="rId3">
            <a:alphaModFix/>
          </a:blip>
          <a:srcRect b="0" l="0" r="0" t="0"/>
          <a:stretch/>
        </p:blipFill>
        <p:spPr>
          <a:xfrm>
            <a:off x="1175992" y="3659601"/>
            <a:ext cx="4762500" cy="176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2. LL Rotation</a:t>
            </a:r>
            <a:br>
              <a:rPr lang="en-IN"/>
            </a:br>
            <a:endParaRPr/>
          </a:p>
        </p:txBody>
      </p:sp>
      <p:sp>
        <p:nvSpPr>
          <p:cNvPr id="138" name="Google Shape;13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When BST becomes unbalanced, due to a node is inserted into the left subtree of the left subtree of C, then we perform LL rotation, LL rotation is clockwise rotation, which is applied on the edge below a node having balance factor </a:t>
            </a:r>
            <a:endParaRPr/>
          </a:p>
          <a:p>
            <a:pPr indent="0" lvl="8" marL="3657600" rtl="0" algn="l">
              <a:lnSpc>
                <a:spcPct val="150000"/>
              </a:lnSpc>
              <a:spcBef>
                <a:spcPts val="500"/>
              </a:spcBef>
              <a:spcAft>
                <a:spcPts val="0"/>
              </a:spcAft>
              <a:buClr>
                <a:srgbClr val="00B0F0"/>
              </a:buClr>
              <a:buSzPts val="1800"/>
              <a:buNone/>
            </a:pPr>
            <a:r>
              <a:rPr lang="en-IN">
                <a:solidFill>
                  <a:srgbClr val="00B0F0"/>
                </a:solidFill>
              </a:rPr>
              <a:t>                              Node C has balance factor 2 because a node A is           </a:t>
            </a:r>
            <a:endParaRPr/>
          </a:p>
          <a:p>
            <a:pPr indent="0" lvl="8" marL="3657600" rtl="0" algn="l">
              <a:lnSpc>
                <a:spcPct val="150000"/>
              </a:lnSpc>
              <a:spcBef>
                <a:spcPts val="500"/>
              </a:spcBef>
              <a:spcAft>
                <a:spcPts val="0"/>
              </a:spcAft>
              <a:buClr>
                <a:srgbClr val="00B0F0"/>
              </a:buClr>
              <a:buSzPts val="1800"/>
              <a:buNone/>
            </a:pPr>
            <a:r>
              <a:rPr lang="en-IN">
                <a:solidFill>
                  <a:srgbClr val="00B0F0"/>
                </a:solidFill>
              </a:rPr>
              <a:t>                              inserted in the left subtree of C left subtree. We </a:t>
            </a:r>
            <a:endParaRPr>
              <a:solidFill>
                <a:srgbClr val="00B0F0"/>
              </a:solidFill>
            </a:endParaRPr>
          </a:p>
          <a:p>
            <a:pPr indent="0" lvl="8" marL="3657600" rtl="0" algn="l">
              <a:lnSpc>
                <a:spcPct val="150000"/>
              </a:lnSpc>
              <a:spcBef>
                <a:spcPts val="500"/>
              </a:spcBef>
              <a:spcAft>
                <a:spcPts val="0"/>
              </a:spcAft>
              <a:buClr>
                <a:srgbClr val="00B0F0"/>
              </a:buClr>
              <a:buSzPts val="1800"/>
              <a:buNone/>
            </a:pPr>
            <a:r>
              <a:rPr lang="en-IN">
                <a:solidFill>
                  <a:srgbClr val="00B0F0"/>
                </a:solidFill>
              </a:rPr>
              <a:t>                              perform the LL rotation on the edge below A.</a:t>
            </a:r>
            <a:endParaRPr/>
          </a:p>
        </p:txBody>
      </p:sp>
      <p:pic>
        <p:nvPicPr>
          <p:cNvPr descr="AVL Rotations" id="139" name="Google Shape;139;p9"/>
          <p:cNvPicPr preferRelativeResize="0"/>
          <p:nvPr/>
        </p:nvPicPr>
        <p:blipFill rotWithShape="1">
          <a:blip r:embed="rId3">
            <a:alphaModFix/>
          </a:blip>
          <a:srcRect b="0" l="0" r="0" t="0"/>
          <a:stretch/>
        </p:blipFill>
        <p:spPr>
          <a:xfrm>
            <a:off x="1096479" y="3577397"/>
            <a:ext cx="4762500" cy="1724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2023-07-18T10:43:07Z</dcterms:created>
  <dc:creator>onkar sathe</dc:creator>
</cp:coreProperties>
</file>