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3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43528-2B15-4F68-A6B7-9F3FB58318B6}" type="datetimeFigureOut">
              <a:rPr lang="en-IN" smtClean="0"/>
              <a:t>17-07-2023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0F4BB-6ED8-4151-A3ED-8F6969EF48C4}" type="slidenum">
              <a:rPr lang="en-IN" smtClean="0"/>
              <a:t>‹#›</a:t>
            </a:fld>
            <a:endParaRPr lang="en-IN"/>
          </a:p>
        </p:txBody>
      </p:sp>
    </p:spTree>
    <p:extLst>
      <p:ext uri="{BB962C8B-B14F-4D97-AF65-F5344CB8AC3E}">
        <p14:creationId xmlns:p14="http://schemas.microsoft.com/office/powerpoint/2010/main" val="105586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D0F4BB-6ED8-4151-A3ED-8F6969EF48C4}" type="slidenum">
              <a:rPr lang="en-IN" smtClean="0"/>
              <a:t>10</a:t>
            </a:fld>
            <a:endParaRPr lang="en-IN"/>
          </a:p>
        </p:txBody>
      </p:sp>
    </p:spTree>
    <p:extLst>
      <p:ext uri="{BB962C8B-B14F-4D97-AF65-F5344CB8AC3E}">
        <p14:creationId xmlns:p14="http://schemas.microsoft.com/office/powerpoint/2010/main" val="366380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D0F4BB-6ED8-4151-A3ED-8F6969EF48C4}" type="slidenum">
              <a:rPr lang="en-IN" smtClean="0"/>
              <a:t>11</a:t>
            </a:fld>
            <a:endParaRPr lang="en-IN"/>
          </a:p>
        </p:txBody>
      </p:sp>
    </p:spTree>
    <p:extLst>
      <p:ext uri="{BB962C8B-B14F-4D97-AF65-F5344CB8AC3E}">
        <p14:creationId xmlns:p14="http://schemas.microsoft.com/office/powerpoint/2010/main" val="1681392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D84ABD-77ED-4EA5-AC1A-5EDCEDF4158C}"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51402-57EF-47CC-B9AD-D9C0515F71C7}" type="slidenum">
              <a:rPr lang="en-IN" smtClean="0"/>
              <a:t>‹#›</a:t>
            </a:fld>
            <a:endParaRPr lang="en-IN"/>
          </a:p>
        </p:txBody>
      </p:sp>
    </p:spTree>
    <p:extLst>
      <p:ext uri="{BB962C8B-B14F-4D97-AF65-F5344CB8AC3E}">
        <p14:creationId xmlns:p14="http://schemas.microsoft.com/office/powerpoint/2010/main" val="194849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D84ABD-77ED-4EA5-AC1A-5EDCEDF4158C}"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51402-57EF-47CC-B9AD-D9C0515F71C7}" type="slidenum">
              <a:rPr lang="en-IN" smtClean="0"/>
              <a:t>‹#›</a:t>
            </a:fld>
            <a:endParaRPr lang="en-IN"/>
          </a:p>
        </p:txBody>
      </p:sp>
    </p:spTree>
    <p:extLst>
      <p:ext uri="{BB962C8B-B14F-4D97-AF65-F5344CB8AC3E}">
        <p14:creationId xmlns:p14="http://schemas.microsoft.com/office/powerpoint/2010/main" val="31063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D84ABD-77ED-4EA5-AC1A-5EDCEDF4158C}"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51402-57EF-47CC-B9AD-D9C0515F71C7}" type="slidenum">
              <a:rPr lang="en-IN" smtClean="0"/>
              <a:t>‹#›</a:t>
            </a:fld>
            <a:endParaRPr lang="en-IN"/>
          </a:p>
        </p:txBody>
      </p:sp>
    </p:spTree>
    <p:extLst>
      <p:ext uri="{BB962C8B-B14F-4D97-AF65-F5344CB8AC3E}">
        <p14:creationId xmlns:p14="http://schemas.microsoft.com/office/powerpoint/2010/main" val="10422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D84ABD-77ED-4EA5-AC1A-5EDCEDF4158C}"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51402-57EF-47CC-B9AD-D9C0515F71C7}" type="slidenum">
              <a:rPr lang="en-IN" smtClean="0"/>
              <a:t>‹#›</a:t>
            </a:fld>
            <a:endParaRPr lang="en-IN"/>
          </a:p>
        </p:txBody>
      </p:sp>
    </p:spTree>
    <p:extLst>
      <p:ext uri="{BB962C8B-B14F-4D97-AF65-F5344CB8AC3E}">
        <p14:creationId xmlns:p14="http://schemas.microsoft.com/office/powerpoint/2010/main" val="417806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4ABD-77ED-4EA5-AC1A-5EDCEDF4158C}"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51402-57EF-47CC-B9AD-D9C0515F71C7}" type="slidenum">
              <a:rPr lang="en-IN" smtClean="0"/>
              <a:t>‹#›</a:t>
            </a:fld>
            <a:endParaRPr lang="en-IN"/>
          </a:p>
        </p:txBody>
      </p:sp>
    </p:spTree>
    <p:extLst>
      <p:ext uri="{BB962C8B-B14F-4D97-AF65-F5344CB8AC3E}">
        <p14:creationId xmlns:p14="http://schemas.microsoft.com/office/powerpoint/2010/main" val="98857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D84ABD-77ED-4EA5-AC1A-5EDCEDF4158C}"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51402-57EF-47CC-B9AD-D9C0515F71C7}" type="slidenum">
              <a:rPr lang="en-IN" smtClean="0"/>
              <a:t>‹#›</a:t>
            </a:fld>
            <a:endParaRPr lang="en-IN"/>
          </a:p>
        </p:txBody>
      </p:sp>
    </p:spTree>
    <p:extLst>
      <p:ext uri="{BB962C8B-B14F-4D97-AF65-F5344CB8AC3E}">
        <p14:creationId xmlns:p14="http://schemas.microsoft.com/office/powerpoint/2010/main" val="635574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D84ABD-77ED-4EA5-AC1A-5EDCEDF4158C}" type="datetimeFigureOut">
              <a:rPr lang="en-IN" smtClean="0"/>
              <a:t>17-07-2023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951402-57EF-47CC-B9AD-D9C0515F71C7}" type="slidenum">
              <a:rPr lang="en-IN" smtClean="0"/>
              <a:t>‹#›</a:t>
            </a:fld>
            <a:endParaRPr lang="en-IN"/>
          </a:p>
        </p:txBody>
      </p:sp>
    </p:spTree>
    <p:extLst>
      <p:ext uri="{BB962C8B-B14F-4D97-AF65-F5344CB8AC3E}">
        <p14:creationId xmlns:p14="http://schemas.microsoft.com/office/powerpoint/2010/main" val="37144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D84ABD-77ED-4EA5-AC1A-5EDCEDF4158C}" type="datetimeFigureOut">
              <a:rPr lang="en-IN" smtClean="0"/>
              <a:t>17-07-2023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951402-57EF-47CC-B9AD-D9C0515F71C7}" type="slidenum">
              <a:rPr lang="en-IN" smtClean="0"/>
              <a:t>‹#›</a:t>
            </a:fld>
            <a:endParaRPr lang="en-IN"/>
          </a:p>
        </p:txBody>
      </p:sp>
    </p:spTree>
    <p:extLst>
      <p:ext uri="{BB962C8B-B14F-4D97-AF65-F5344CB8AC3E}">
        <p14:creationId xmlns:p14="http://schemas.microsoft.com/office/powerpoint/2010/main" val="115120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84ABD-77ED-4EA5-AC1A-5EDCEDF4158C}" type="datetimeFigureOut">
              <a:rPr lang="en-IN" smtClean="0"/>
              <a:t>17-07-2023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951402-57EF-47CC-B9AD-D9C0515F71C7}" type="slidenum">
              <a:rPr lang="en-IN" smtClean="0"/>
              <a:t>‹#›</a:t>
            </a:fld>
            <a:endParaRPr lang="en-IN"/>
          </a:p>
        </p:txBody>
      </p:sp>
    </p:spTree>
    <p:extLst>
      <p:ext uri="{BB962C8B-B14F-4D97-AF65-F5344CB8AC3E}">
        <p14:creationId xmlns:p14="http://schemas.microsoft.com/office/powerpoint/2010/main" val="58212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84ABD-77ED-4EA5-AC1A-5EDCEDF4158C}"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51402-57EF-47CC-B9AD-D9C0515F71C7}" type="slidenum">
              <a:rPr lang="en-IN" smtClean="0"/>
              <a:t>‹#›</a:t>
            </a:fld>
            <a:endParaRPr lang="en-IN"/>
          </a:p>
        </p:txBody>
      </p:sp>
    </p:spTree>
    <p:extLst>
      <p:ext uri="{BB962C8B-B14F-4D97-AF65-F5344CB8AC3E}">
        <p14:creationId xmlns:p14="http://schemas.microsoft.com/office/powerpoint/2010/main" val="114421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84ABD-77ED-4EA5-AC1A-5EDCEDF4158C}"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51402-57EF-47CC-B9AD-D9C0515F71C7}" type="slidenum">
              <a:rPr lang="en-IN" smtClean="0"/>
              <a:t>‹#›</a:t>
            </a:fld>
            <a:endParaRPr lang="en-IN"/>
          </a:p>
        </p:txBody>
      </p:sp>
    </p:spTree>
    <p:extLst>
      <p:ext uri="{BB962C8B-B14F-4D97-AF65-F5344CB8AC3E}">
        <p14:creationId xmlns:p14="http://schemas.microsoft.com/office/powerpoint/2010/main" val="4182107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84ABD-77ED-4EA5-AC1A-5EDCEDF4158C}" type="datetimeFigureOut">
              <a:rPr lang="en-IN" smtClean="0"/>
              <a:t>17-07-2023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51402-57EF-47CC-B9AD-D9C0515F71C7}" type="slidenum">
              <a:rPr lang="en-IN" smtClean="0"/>
              <a:t>‹#›</a:t>
            </a:fld>
            <a:endParaRPr lang="en-IN"/>
          </a:p>
        </p:txBody>
      </p:sp>
    </p:spTree>
    <p:extLst>
      <p:ext uri="{BB962C8B-B14F-4D97-AF65-F5344CB8AC3E}">
        <p14:creationId xmlns:p14="http://schemas.microsoft.com/office/powerpoint/2010/main" val="3679768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rgbClr val="C00000"/>
                </a:solidFill>
              </a:rPr>
              <a:t>Binary Search Tree</a:t>
            </a:r>
            <a:endParaRPr lang="en-IN" b="1" dirty="0">
              <a:solidFill>
                <a:srgbClr val="C00000"/>
              </a:solidFill>
            </a:endParaRPr>
          </a:p>
        </p:txBody>
      </p:sp>
    </p:spTree>
    <p:extLst>
      <p:ext uri="{BB962C8B-B14F-4D97-AF65-F5344CB8AC3E}">
        <p14:creationId xmlns:p14="http://schemas.microsoft.com/office/powerpoint/2010/main" val="87510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Searching in Binary search tree</a:t>
            </a:r>
            <a:r>
              <a:rPr lang="en-IN" dirty="0" smtClean="0"/>
              <a:t/>
            </a:r>
            <a:br>
              <a:rPr lang="en-IN" dirty="0" smtClean="0"/>
            </a:b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838200" y="1825625"/>
            <a:ext cx="5098774" cy="4351338"/>
          </a:xfrm>
          <a:prstGeom prst="rect">
            <a:avLst/>
          </a:prstGeom>
        </p:spPr>
      </p:pic>
      <p:pic>
        <p:nvPicPr>
          <p:cNvPr id="5" name="Picture 4"/>
          <p:cNvPicPr>
            <a:picLocks noChangeAspect="1"/>
          </p:cNvPicPr>
          <p:nvPr/>
        </p:nvPicPr>
        <p:blipFill>
          <a:blip r:embed="rId4"/>
          <a:stretch>
            <a:fillRect/>
          </a:stretch>
        </p:blipFill>
        <p:spPr>
          <a:xfrm>
            <a:off x="6096000" y="1943099"/>
            <a:ext cx="4452730" cy="3927613"/>
          </a:xfrm>
          <a:prstGeom prst="rect">
            <a:avLst/>
          </a:prstGeom>
        </p:spPr>
      </p:pic>
    </p:spTree>
    <p:extLst>
      <p:ext uri="{BB962C8B-B14F-4D97-AF65-F5344CB8AC3E}">
        <p14:creationId xmlns:p14="http://schemas.microsoft.com/office/powerpoint/2010/main" val="11754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Searching in Binary search tree</a:t>
            </a:r>
            <a:r>
              <a:rPr lang="en-IN" dirty="0" smtClean="0"/>
              <a:t/>
            </a:r>
            <a:br>
              <a:rPr lang="en-IN" dirty="0" smtClean="0"/>
            </a:br>
            <a:endParaRPr lang="en-IN" dirty="0"/>
          </a:p>
        </p:txBody>
      </p:sp>
      <p:sp>
        <p:nvSpPr>
          <p:cNvPr id="3" name="Content Placeholder 2"/>
          <p:cNvSpPr>
            <a:spLocks noGrp="1"/>
          </p:cNvSpPr>
          <p:nvPr>
            <p:ph idx="1"/>
          </p:nvPr>
        </p:nvSpPr>
        <p:spPr>
          <a:xfrm>
            <a:off x="5417126" y="1825625"/>
            <a:ext cx="5936673" cy="4351338"/>
          </a:xfrm>
        </p:spPr>
        <p:txBody>
          <a:bodyPr>
            <a:normAutofit fontScale="92500" lnSpcReduction="10000"/>
          </a:bodyPr>
          <a:lstStyle/>
          <a:p>
            <a:r>
              <a:rPr lang="en-IN" dirty="0" smtClean="0"/>
              <a:t> Algorithm </a:t>
            </a:r>
            <a:r>
              <a:rPr lang="en-IN" dirty="0"/>
              <a:t>to search an </a:t>
            </a:r>
            <a:r>
              <a:rPr lang="en-IN" dirty="0" smtClean="0"/>
              <a:t>element </a:t>
            </a:r>
          </a:p>
          <a:p>
            <a:pPr marL="0" indent="0">
              <a:buNone/>
            </a:pPr>
            <a:r>
              <a:rPr lang="en-IN" dirty="0" smtClean="0"/>
              <a:t>Search</a:t>
            </a:r>
            <a:r>
              <a:rPr lang="en-IN" dirty="0"/>
              <a:t> (root, item)  </a:t>
            </a:r>
          </a:p>
          <a:p>
            <a:pPr marL="457200" lvl="1" indent="0">
              <a:buNone/>
            </a:pPr>
            <a:r>
              <a:rPr lang="en-IN" dirty="0"/>
              <a:t>Step 1 - if (item = root → data) or (root = NULL)  </a:t>
            </a:r>
          </a:p>
          <a:p>
            <a:pPr marL="457200" lvl="1" indent="0">
              <a:buNone/>
            </a:pPr>
            <a:r>
              <a:rPr lang="en-IN" dirty="0"/>
              <a:t>return root  </a:t>
            </a:r>
          </a:p>
          <a:p>
            <a:pPr marL="457200" lvl="1" indent="0">
              <a:buNone/>
            </a:pPr>
            <a:r>
              <a:rPr lang="en-IN" dirty="0"/>
              <a:t>else if (item </a:t>
            </a:r>
            <a:r>
              <a:rPr lang="en-IN" b="1" dirty="0"/>
              <a:t>&lt;</a:t>
            </a:r>
            <a:r>
              <a:rPr lang="en-IN" dirty="0"/>
              <a:t> </a:t>
            </a:r>
            <a:r>
              <a:rPr lang="en-IN" b="1" dirty="0"/>
              <a:t>root</a:t>
            </a:r>
            <a:r>
              <a:rPr lang="en-IN" dirty="0"/>
              <a:t> → data)  </a:t>
            </a:r>
          </a:p>
          <a:p>
            <a:pPr marL="457200" lvl="1" indent="0">
              <a:buNone/>
            </a:pPr>
            <a:r>
              <a:rPr lang="en-IN" dirty="0"/>
              <a:t>return Search(root → left, item)  </a:t>
            </a:r>
          </a:p>
          <a:p>
            <a:pPr marL="457200" lvl="1" indent="0">
              <a:buNone/>
            </a:pPr>
            <a:r>
              <a:rPr lang="en-IN" dirty="0"/>
              <a:t>else  </a:t>
            </a:r>
          </a:p>
          <a:p>
            <a:pPr marL="457200" lvl="1" indent="0">
              <a:buNone/>
            </a:pPr>
            <a:r>
              <a:rPr lang="en-IN" dirty="0"/>
              <a:t>return Search(root → right, item)  </a:t>
            </a:r>
          </a:p>
          <a:p>
            <a:pPr marL="457200" lvl="1" indent="0">
              <a:buNone/>
            </a:pPr>
            <a:r>
              <a:rPr lang="en-IN" dirty="0"/>
              <a:t>END if  </a:t>
            </a:r>
          </a:p>
          <a:p>
            <a:pPr marL="457200" lvl="1" indent="0">
              <a:buNone/>
            </a:pPr>
            <a:r>
              <a:rPr lang="en-IN" dirty="0"/>
              <a:t>Step 2 - END</a:t>
            </a:r>
          </a:p>
          <a:p>
            <a:pPr marL="0" indent="0">
              <a:buNone/>
            </a:pPr>
            <a:r>
              <a:rPr lang="en-IN" dirty="0" smtClean="0"/>
              <a:t>                                                                 </a:t>
            </a:r>
            <a:endParaRPr lang="en-IN" dirty="0"/>
          </a:p>
        </p:txBody>
      </p:sp>
      <p:pic>
        <p:nvPicPr>
          <p:cNvPr id="6" name="Picture 5"/>
          <p:cNvPicPr>
            <a:picLocks noChangeAspect="1"/>
          </p:cNvPicPr>
          <p:nvPr/>
        </p:nvPicPr>
        <p:blipFill>
          <a:blip r:embed="rId3"/>
          <a:stretch>
            <a:fillRect/>
          </a:stretch>
        </p:blipFill>
        <p:spPr>
          <a:xfrm>
            <a:off x="885825" y="1825625"/>
            <a:ext cx="4406611" cy="4124601"/>
          </a:xfrm>
          <a:prstGeom prst="rect">
            <a:avLst/>
          </a:prstGeom>
        </p:spPr>
      </p:pic>
    </p:spTree>
    <p:extLst>
      <p:ext uri="{BB962C8B-B14F-4D97-AF65-F5344CB8AC3E}">
        <p14:creationId xmlns:p14="http://schemas.microsoft.com/office/powerpoint/2010/main" val="284880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Deletion in Binary Search tree</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In a binary search tree, we must delete a node from the tree by keeping in mind that the property of BST is not violated. To delete a node from BST, there are three possible situations occur -</a:t>
            </a:r>
          </a:p>
          <a:p>
            <a:pPr lvl="1"/>
            <a:r>
              <a:rPr lang="en-IN" dirty="0"/>
              <a:t>The node to be deleted is the leaf node, or,</a:t>
            </a:r>
          </a:p>
          <a:p>
            <a:pPr lvl="1"/>
            <a:r>
              <a:rPr lang="en-IN" dirty="0"/>
              <a:t>The node to be deleted has only one child, and,</a:t>
            </a:r>
          </a:p>
          <a:p>
            <a:pPr lvl="1"/>
            <a:r>
              <a:rPr lang="en-IN" dirty="0"/>
              <a:t>The node to be deleted has two children</a:t>
            </a:r>
          </a:p>
          <a:p>
            <a:endParaRPr lang="en-IN" dirty="0"/>
          </a:p>
        </p:txBody>
      </p:sp>
    </p:spTree>
    <p:extLst>
      <p:ext uri="{BB962C8B-B14F-4D97-AF65-F5344CB8AC3E}">
        <p14:creationId xmlns:p14="http://schemas.microsoft.com/office/powerpoint/2010/main" val="284146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When the node to be deleted is the leaf node</a:t>
            </a:r>
            <a:endParaRPr lang="en-IN" dirty="0">
              <a:solidFill>
                <a:srgbClr val="C00000"/>
              </a:solidFill>
            </a:endParaRPr>
          </a:p>
        </p:txBody>
      </p:sp>
      <p:sp>
        <p:nvSpPr>
          <p:cNvPr id="3" name="Content Placeholder 2"/>
          <p:cNvSpPr>
            <a:spLocks noGrp="1"/>
          </p:cNvSpPr>
          <p:nvPr>
            <p:ph idx="1"/>
          </p:nvPr>
        </p:nvSpPr>
        <p:spPr/>
        <p:txBody>
          <a:bodyPr/>
          <a:lstStyle/>
          <a:p>
            <a:r>
              <a:rPr lang="en-IN" dirty="0"/>
              <a:t>It is the simplest case to delete a node in BST. Here, we have to replace the leaf node with NULL and simply free the allocated space.</a:t>
            </a:r>
          </a:p>
        </p:txBody>
      </p:sp>
      <p:pic>
        <p:nvPicPr>
          <p:cNvPr id="4" name="Picture 3"/>
          <p:cNvPicPr>
            <a:picLocks noChangeAspect="1"/>
          </p:cNvPicPr>
          <p:nvPr/>
        </p:nvPicPr>
        <p:blipFill>
          <a:blip r:embed="rId2"/>
          <a:stretch>
            <a:fillRect/>
          </a:stretch>
        </p:blipFill>
        <p:spPr>
          <a:xfrm>
            <a:off x="2391810" y="3008450"/>
            <a:ext cx="7414799" cy="3061046"/>
          </a:xfrm>
          <a:prstGeom prst="rect">
            <a:avLst/>
          </a:prstGeom>
        </p:spPr>
      </p:pic>
    </p:spTree>
    <p:extLst>
      <p:ext uri="{BB962C8B-B14F-4D97-AF65-F5344CB8AC3E}">
        <p14:creationId xmlns:p14="http://schemas.microsoft.com/office/powerpoint/2010/main" val="3781187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solidFill>
                  <a:srgbClr val="C00000"/>
                </a:solidFill>
              </a:rPr>
              <a:t>When the node to be deleted has only one child</a:t>
            </a:r>
            <a:endParaRPr lang="en-IN" sz="4000" dirty="0">
              <a:solidFill>
                <a:srgbClr val="C00000"/>
              </a:solidFill>
            </a:endParaRPr>
          </a:p>
        </p:txBody>
      </p:sp>
      <p:sp>
        <p:nvSpPr>
          <p:cNvPr id="3" name="Content Placeholder 2"/>
          <p:cNvSpPr>
            <a:spLocks noGrp="1"/>
          </p:cNvSpPr>
          <p:nvPr>
            <p:ph idx="1"/>
          </p:nvPr>
        </p:nvSpPr>
        <p:spPr/>
        <p:txBody>
          <a:bodyPr/>
          <a:lstStyle/>
          <a:p>
            <a:pPr algn="just"/>
            <a:r>
              <a:rPr lang="en-IN" dirty="0"/>
              <a:t>In this case, we have to replace the target node with its child, and then delete the child node. It means that after replacing the target node with its child node, the child node will now contain the value to be deleted. So, we simply have to replace the child node with NULL and free up the allocated space.</a:t>
            </a:r>
          </a:p>
        </p:txBody>
      </p:sp>
      <p:pic>
        <p:nvPicPr>
          <p:cNvPr id="4" name="Picture 3"/>
          <p:cNvPicPr>
            <a:picLocks noChangeAspect="1"/>
          </p:cNvPicPr>
          <p:nvPr/>
        </p:nvPicPr>
        <p:blipFill>
          <a:blip r:embed="rId2"/>
          <a:stretch>
            <a:fillRect/>
          </a:stretch>
        </p:blipFill>
        <p:spPr>
          <a:xfrm>
            <a:off x="2093844" y="3864458"/>
            <a:ext cx="6944140" cy="2682116"/>
          </a:xfrm>
          <a:prstGeom prst="rect">
            <a:avLst/>
          </a:prstGeom>
        </p:spPr>
      </p:pic>
    </p:spTree>
    <p:extLst>
      <p:ext uri="{BB962C8B-B14F-4D97-AF65-F5344CB8AC3E}">
        <p14:creationId xmlns:p14="http://schemas.microsoft.com/office/powerpoint/2010/main" val="136494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When the node to be deleted has two children</a:t>
            </a:r>
            <a:endParaRPr lang="en-IN" dirty="0">
              <a:solidFill>
                <a:srgbClr val="C00000"/>
              </a:solidFill>
            </a:endParaRPr>
          </a:p>
        </p:txBody>
      </p:sp>
      <p:sp>
        <p:nvSpPr>
          <p:cNvPr id="3" name="Content Placeholder 2"/>
          <p:cNvSpPr>
            <a:spLocks noGrp="1"/>
          </p:cNvSpPr>
          <p:nvPr>
            <p:ph idx="1"/>
          </p:nvPr>
        </p:nvSpPr>
        <p:spPr/>
        <p:txBody>
          <a:bodyPr>
            <a:normAutofit/>
          </a:bodyPr>
          <a:lstStyle/>
          <a:p>
            <a:pPr algn="just"/>
            <a:r>
              <a:rPr lang="en-IN" dirty="0"/>
              <a:t>This case of deleting a node in BST is a bit complex among other two cases. In such a case, the steps to be followed are listed as follows -</a:t>
            </a:r>
          </a:p>
          <a:p>
            <a:pPr lvl="1" algn="just"/>
            <a:r>
              <a:rPr lang="en-IN" dirty="0"/>
              <a:t>First, find the </a:t>
            </a:r>
            <a:r>
              <a:rPr lang="en-IN" dirty="0" err="1"/>
              <a:t>inorder</a:t>
            </a:r>
            <a:r>
              <a:rPr lang="en-IN" dirty="0"/>
              <a:t> successor of the node to be deleted.</a:t>
            </a:r>
          </a:p>
          <a:p>
            <a:pPr lvl="1" algn="just"/>
            <a:r>
              <a:rPr lang="en-IN" dirty="0"/>
              <a:t>After that, replace that node with the </a:t>
            </a:r>
            <a:r>
              <a:rPr lang="en-IN" dirty="0" err="1"/>
              <a:t>inorder</a:t>
            </a:r>
            <a:r>
              <a:rPr lang="en-IN" dirty="0"/>
              <a:t> successor until the target node is placed at the leaf of tree.</a:t>
            </a:r>
          </a:p>
          <a:p>
            <a:pPr lvl="1" algn="just"/>
            <a:r>
              <a:rPr lang="en-IN" dirty="0"/>
              <a:t>And at last, replace the node with NULL and free up the allocated space.</a:t>
            </a:r>
          </a:p>
          <a:p>
            <a:pPr algn="just"/>
            <a:r>
              <a:rPr lang="en-IN" dirty="0"/>
              <a:t>The </a:t>
            </a:r>
            <a:r>
              <a:rPr lang="en-IN" dirty="0" err="1"/>
              <a:t>inorder</a:t>
            </a:r>
            <a:r>
              <a:rPr lang="en-IN" dirty="0"/>
              <a:t> successor is required when the right child of the node is not empty. We can obtain the </a:t>
            </a:r>
            <a:r>
              <a:rPr lang="en-IN" dirty="0" err="1"/>
              <a:t>inorder</a:t>
            </a:r>
            <a:r>
              <a:rPr lang="en-IN" dirty="0"/>
              <a:t> successor by finding the minimum element in the right child of the node.</a:t>
            </a:r>
          </a:p>
          <a:p>
            <a:endParaRPr lang="en-IN" dirty="0"/>
          </a:p>
        </p:txBody>
      </p:sp>
    </p:spTree>
    <p:extLst>
      <p:ext uri="{BB962C8B-B14F-4D97-AF65-F5344CB8AC3E}">
        <p14:creationId xmlns:p14="http://schemas.microsoft.com/office/powerpoint/2010/main" val="90015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To delete </a:t>
            </a:r>
            <a:r>
              <a:rPr lang="en-IN" b="1" dirty="0">
                <a:solidFill>
                  <a:srgbClr val="C00000"/>
                </a:solidFill>
              </a:rPr>
              <a:t>node 45 that is the root node</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113183" y="1825625"/>
            <a:ext cx="9581321" cy="3541505"/>
          </a:xfrm>
          <a:prstGeom prst="rect">
            <a:avLst/>
          </a:prstGeom>
        </p:spPr>
      </p:pic>
    </p:spTree>
    <p:extLst>
      <p:ext uri="{BB962C8B-B14F-4D97-AF65-F5344CB8AC3E}">
        <p14:creationId xmlns:p14="http://schemas.microsoft.com/office/powerpoint/2010/main" val="1925784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Insertion in Binary Search tree</a:t>
            </a:r>
            <a:r>
              <a:rPr lang="en-IN" dirty="0"/>
              <a:t/>
            </a:r>
            <a:br>
              <a:rPr lang="en-IN" dirty="0"/>
            </a:br>
            <a:endParaRPr lang="en-IN" dirty="0"/>
          </a:p>
        </p:txBody>
      </p:sp>
      <p:sp>
        <p:nvSpPr>
          <p:cNvPr id="3" name="Content Placeholder 2"/>
          <p:cNvSpPr>
            <a:spLocks noGrp="1"/>
          </p:cNvSpPr>
          <p:nvPr>
            <p:ph idx="1"/>
          </p:nvPr>
        </p:nvSpPr>
        <p:spPr/>
        <p:txBody>
          <a:bodyPr/>
          <a:lstStyle/>
          <a:p>
            <a:pPr algn="just"/>
            <a:r>
              <a:rPr lang="en-IN" dirty="0"/>
              <a:t>A new key in BST is always inserted at the leaf. </a:t>
            </a:r>
            <a:endParaRPr lang="en-IN" dirty="0" smtClean="0"/>
          </a:p>
          <a:p>
            <a:pPr algn="just"/>
            <a:r>
              <a:rPr lang="en-IN" dirty="0" smtClean="0"/>
              <a:t>To </a:t>
            </a:r>
            <a:r>
              <a:rPr lang="en-IN" dirty="0"/>
              <a:t>insert an element in BST, we have to start searching from the root node; if the node to be inserted is less than the root node, then search for an empty location in the left subtree. </a:t>
            </a:r>
            <a:endParaRPr lang="en-IN" dirty="0" smtClean="0"/>
          </a:p>
          <a:p>
            <a:pPr algn="just"/>
            <a:r>
              <a:rPr lang="en-IN" dirty="0" smtClean="0"/>
              <a:t>Else</a:t>
            </a:r>
            <a:r>
              <a:rPr lang="en-IN" dirty="0"/>
              <a:t>, search for the empty location in the right subtree and insert the data. </a:t>
            </a:r>
            <a:endParaRPr lang="en-IN" dirty="0" smtClean="0"/>
          </a:p>
          <a:p>
            <a:pPr algn="just"/>
            <a:r>
              <a:rPr lang="en-IN" dirty="0" smtClean="0"/>
              <a:t>Insert </a:t>
            </a:r>
            <a:r>
              <a:rPr lang="en-IN" dirty="0"/>
              <a:t>in BST is similar to searching, as we always have to maintain the rule that the left subtree is smaller than the root, and right subtree is larger than the root.</a:t>
            </a:r>
          </a:p>
        </p:txBody>
      </p:sp>
    </p:spTree>
    <p:extLst>
      <p:ext uri="{BB962C8B-B14F-4D97-AF65-F5344CB8AC3E}">
        <p14:creationId xmlns:p14="http://schemas.microsoft.com/office/powerpoint/2010/main" val="285519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C00000"/>
                </a:solidFill>
              </a:rPr>
              <a:t> </a:t>
            </a:r>
            <a:r>
              <a:rPr lang="en-IN" dirty="0" smtClean="0">
                <a:solidFill>
                  <a:srgbClr val="C00000"/>
                </a:solidFill>
              </a:rPr>
              <a:t>I</a:t>
            </a:r>
            <a:r>
              <a:rPr lang="en-IN" b="1" dirty="0" smtClean="0">
                <a:solidFill>
                  <a:srgbClr val="C00000"/>
                </a:solidFill>
              </a:rPr>
              <a:t>nserting a node 60 </a:t>
            </a:r>
            <a:r>
              <a:rPr lang="en-IN" b="1" dirty="0">
                <a:solidFill>
                  <a:srgbClr val="C00000"/>
                </a:solidFill>
              </a:rPr>
              <a:t>into </a:t>
            </a:r>
            <a:r>
              <a:rPr lang="en-IN" b="1" dirty="0" smtClean="0">
                <a:solidFill>
                  <a:srgbClr val="C00000"/>
                </a:solidFill>
              </a:rPr>
              <a:t>BST</a:t>
            </a:r>
            <a:endParaRPr lang="en-IN" b="1" dirty="0">
              <a:solidFill>
                <a:srgbClr val="C00000"/>
              </a:solidFill>
            </a:endParaRP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838200" y="1520065"/>
            <a:ext cx="10515600" cy="5053013"/>
          </a:xfrm>
          <a:prstGeom prst="rect">
            <a:avLst/>
          </a:prstGeom>
        </p:spPr>
      </p:pic>
    </p:spTree>
    <p:extLst>
      <p:ext uri="{BB962C8B-B14F-4D97-AF65-F5344CB8AC3E}">
        <p14:creationId xmlns:p14="http://schemas.microsoft.com/office/powerpoint/2010/main" val="125334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What is a Binary Search tree?</a:t>
            </a:r>
            <a:r>
              <a:rPr lang="en-IN" dirty="0"/>
              <a:t/>
            </a:r>
            <a:br>
              <a:rPr lang="en-IN" dirty="0"/>
            </a:br>
            <a:endParaRPr lang="en-IN" dirty="0"/>
          </a:p>
        </p:txBody>
      </p:sp>
      <p:sp>
        <p:nvSpPr>
          <p:cNvPr id="3" name="Content Placeholder 2"/>
          <p:cNvSpPr>
            <a:spLocks noGrp="1"/>
          </p:cNvSpPr>
          <p:nvPr>
            <p:ph idx="1"/>
          </p:nvPr>
        </p:nvSpPr>
        <p:spPr/>
        <p:txBody>
          <a:bodyPr/>
          <a:lstStyle/>
          <a:p>
            <a:pPr algn="just"/>
            <a:r>
              <a:rPr lang="en-IN" dirty="0"/>
              <a:t>In a Binary search tree, the value of left node must be smaller than the parent node, and the value of right node must be greater than the parent node. This rule is applied recursively to the left and right subtrees of the root.</a:t>
            </a:r>
          </a:p>
        </p:txBody>
      </p:sp>
      <p:pic>
        <p:nvPicPr>
          <p:cNvPr id="4" name="Picture 3"/>
          <p:cNvPicPr>
            <a:picLocks noChangeAspect="1"/>
          </p:cNvPicPr>
          <p:nvPr/>
        </p:nvPicPr>
        <p:blipFill>
          <a:blip r:embed="rId2"/>
          <a:stretch>
            <a:fillRect/>
          </a:stretch>
        </p:blipFill>
        <p:spPr>
          <a:xfrm>
            <a:off x="4200525" y="3333750"/>
            <a:ext cx="3790950" cy="2628900"/>
          </a:xfrm>
          <a:prstGeom prst="rect">
            <a:avLst/>
          </a:prstGeom>
        </p:spPr>
      </p:pic>
    </p:spTree>
    <p:extLst>
      <p:ext uri="{BB962C8B-B14F-4D97-AF65-F5344CB8AC3E}">
        <p14:creationId xmlns:p14="http://schemas.microsoft.com/office/powerpoint/2010/main" val="112375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Advantages of Binary search tree</a:t>
            </a:r>
            <a:r>
              <a:rPr lang="en-IN" dirty="0"/>
              <a:t/>
            </a:r>
            <a:br>
              <a:rPr lang="en-IN" dirty="0"/>
            </a:br>
            <a:endParaRPr lang="en-IN" dirty="0"/>
          </a:p>
        </p:txBody>
      </p:sp>
      <p:sp>
        <p:nvSpPr>
          <p:cNvPr id="3" name="Content Placeholder 2"/>
          <p:cNvSpPr>
            <a:spLocks noGrp="1"/>
          </p:cNvSpPr>
          <p:nvPr>
            <p:ph idx="1"/>
          </p:nvPr>
        </p:nvSpPr>
        <p:spPr/>
        <p:txBody>
          <a:bodyPr/>
          <a:lstStyle/>
          <a:p>
            <a:pPr algn="just"/>
            <a:r>
              <a:rPr lang="en-IN" dirty="0"/>
              <a:t>Searching an element in the Binary search tree is easy as we always have a hint that which subtree has the desired element.</a:t>
            </a:r>
          </a:p>
          <a:p>
            <a:pPr algn="just"/>
            <a:r>
              <a:rPr lang="en-IN" dirty="0"/>
              <a:t>As compared to array and linked lists, insertion and deletion operations are faster in BST.</a:t>
            </a:r>
          </a:p>
        </p:txBody>
      </p:sp>
    </p:spTree>
    <p:extLst>
      <p:ext uri="{BB962C8B-B14F-4D97-AF65-F5344CB8AC3E}">
        <p14:creationId xmlns:p14="http://schemas.microsoft.com/office/powerpoint/2010/main" val="384848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dirty="0">
                <a:solidFill>
                  <a:srgbClr val="C00000"/>
                </a:solidFill>
              </a:rPr>
              <a:t>Example of creating a binary search tree</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45, 15, 79, 90, 10, 55, 12, 20, 50</a:t>
            </a:r>
            <a:endParaRPr lang="en-IN" dirty="0"/>
          </a:p>
        </p:txBody>
      </p:sp>
      <p:pic>
        <p:nvPicPr>
          <p:cNvPr id="4" name="Picture 3"/>
          <p:cNvPicPr>
            <a:picLocks noChangeAspect="1"/>
          </p:cNvPicPr>
          <p:nvPr/>
        </p:nvPicPr>
        <p:blipFill>
          <a:blip r:embed="rId2"/>
          <a:stretch>
            <a:fillRect/>
          </a:stretch>
        </p:blipFill>
        <p:spPr>
          <a:xfrm>
            <a:off x="1057275" y="2456553"/>
            <a:ext cx="5038725" cy="3855347"/>
          </a:xfrm>
          <a:prstGeom prst="rect">
            <a:avLst/>
          </a:prstGeom>
        </p:spPr>
      </p:pic>
    </p:spTree>
    <p:extLst>
      <p:ext uri="{BB962C8B-B14F-4D97-AF65-F5344CB8AC3E}">
        <p14:creationId xmlns:p14="http://schemas.microsoft.com/office/powerpoint/2010/main" val="218298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dirty="0">
                <a:solidFill>
                  <a:srgbClr val="C00000"/>
                </a:solidFill>
              </a:rPr>
              <a:t>Example of creating a binary search tree</a:t>
            </a:r>
            <a:r>
              <a:rPr lang="en-IN" dirty="0"/>
              <a:t/>
            </a:r>
            <a:br>
              <a:rPr lang="en-IN" dirty="0"/>
            </a:br>
            <a:endParaRPr lang="en-IN" dirty="0"/>
          </a:p>
        </p:txBody>
      </p:sp>
      <p:sp>
        <p:nvSpPr>
          <p:cNvPr id="5" name="Content Placeholder 4"/>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941526" y="1825625"/>
            <a:ext cx="4306336" cy="4351338"/>
          </a:xfrm>
          <a:prstGeom prst="rect">
            <a:avLst/>
          </a:prstGeom>
        </p:spPr>
      </p:pic>
      <p:pic>
        <p:nvPicPr>
          <p:cNvPr id="7" name="Picture 6"/>
          <p:cNvPicPr>
            <a:picLocks noChangeAspect="1"/>
          </p:cNvPicPr>
          <p:nvPr/>
        </p:nvPicPr>
        <p:blipFill>
          <a:blip r:embed="rId3"/>
          <a:stretch>
            <a:fillRect/>
          </a:stretch>
        </p:blipFill>
        <p:spPr>
          <a:xfrm>
            <a:off x="6704980" y="1825625"/>
            <a:ext cx="4082290" cy="714375"/>
          </a:xfrm>
          <a:prstGeom prst="rect">
            <a:avLst/>
          </a:prstGeom>
        </p:spPr>
      </p:pic>
      <p:pic>
        <p:nvPicPr>
          <p:cNvPr id="8" name="Picture 7"/>
          <p:cNvPicPr>
            <a:picLocks noChangeAspect="1"/>
          </p:cNvPicPr>
          <p:nvPr/>
        </p:nvPicPr>
        <p:blipFill>
          <a:blip r:embed="rId4"/>
          <a:stretch>
            <a:fillRect/>
          </a:stretch>
        </p:blipFill>
        <p:spPr>
          <a:xfrm>
            <a:off x="6400593" y="3109913"/>
            <a:ext cx="3800475" cy="3067050"/>
          </a:xfrm>
          <a:prstGeom prst="rect">
            <a:avLst/>
          </a:prstGeom>
        </p:spPr>
      </p:pic>
    </p:spTree>
    <p:extLst>
      <p:ext uri="{BB962C8B-B14F-4D97-AF65-F5344CB8AC3E}">
        <p14:creationId xmlns:p14="http://schemas.microsoft.com/office/powerpoint/2010/main" val="29344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dirty="0">
                <a:solidFill>
                  <a:srgbClr val="C00000"/>
                </a:solidFill>
              </a:rPr>
              <a:t>Example of creating a binary search tree</a:t>
            </a:r>
            <a:r>
              <a:rPr lang="en-IN" dirty="0"/>
              <a:t/>
            </a:r>
            <a:br>
              <a:rPr lang="en-IN" dirty="0"/>
            </a:br>
            <a:endParaRPr lang="en-IN" dirty="0"/>
          </a:p>
        </p:txBody>
      </p:sp>
      <p:sp>
        <p:nvSpPr>
          <p:cNvPr id="5" name="Content Placeholder 4"/>
          <p:cNvSpPr>
            <a:spLocks noGrp="1"/>
          </p:cNvSpPr>
          <p:nvPr>
            <p:ph idx="1"/>
          </p:nvPr>
        </p:nvSpPr>
        <p:spPr/>
        <p:txBody>
          <a:bodyPr/>
          <a:lstStyle/>
          <a:p>
            <a:endParaRPr lang="en-IN" dirty="0"/>
          </a:p>
        </p:txBody>
      </p:sp>
      <p:pic>
        <p:nvPicPr>
          <p:cNvPr id="3" name="Picture 2"/>
          <p:cNvPicPr>
            <a:picLocks noChangeAspect="1"/>
          </p:cNvPicPr>
          <p:nvPr/>
        </p:nvPicPr>
        <p:blipFill>
          <a:blip r:embed="rId2"/>
          <a:stretch>
            <a:fillRect/>
          </a:stretch>
        </p:blipFill>
        <p:spPr>
          <a:xfrm>
            <a:off x="847725" y="1825625"/>
            <a:ext cx="5075997" cy="4351338"/>
          </a:xfrm>
          <a:prstGeom prst="rect">
            <a:avLst/>
          </a:prstGeom>
        </p:spPr>
      </p:pic>
      <p:pic>
        <p:nvPicPr>
          <p:cNvPr id="4" name="Picture 3"/>
          <p:cNvPicPr>
            <a:picLocks noChangeAspect="1"/>
          </p:cNvPicPr>
          <p:nvPr/>
        </p:nvPicPr>
        <p:blipFill>
          <a:blip r:embed="rId3"/>
          <a:stretch>
            <a:fillRect/>
          </a:stretch>
        </p:blipFill>
        <p:spPr>
          <a:xfrm>
            <a:off x="5752686" y="1825625"/>
            <a:ext cx="5772150" cy="4351338"/>
          </a:xfrm>
          <a:prstGeom prst="rect">
            <a:avLst/>
          </a:prstGeom>
        </p:spPr>
      </p:pic>
    </p:spTree>
    <p:extLst>
      <p:ext uri="{BB962C8B-B14F-4D97-AF65-F5344CB8AC3E}">
        <p14:creationId xmlns:p14="http://schemas.microsoft.com/office/powerpoint/2010/main" val="83891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dirty="0">
                <a:solidFill>
                  <a:srgbClr val="C00000"/>
                </a:solidFill>
              </a:rPr>
              <a:t>Example of creating a binary search tree</a:t>
            </a:r>
            <a:r>
              <a:rPr lang="en-IN" dirty="0"/>
              <a:t/>
            </a:r>
            <a:br>
              <a:rPr lang="en-IN" dirty="0"/>
            </a:br>
            <a:endParaRPr lang="en-IN" dirty="0"/>
          </a:p>
        </p:txBody>
      </p:sp>
      <p:pic>
        <p:nvPicPr>
          <p:cNvPr id="8" name="Content Placeholder 7"/>
          <p:cNvPicPr>
            <a:picLocks noGrp="1" noChangeAspect="1"/>
          </p:cNvPicPr>
          <p:nvPr>
            <p:ph idx="1"/>
          </p:nvPr>
        </p:nvPicPr>
        <p:blipFill>
          <a:blip r:embed="rId2"/>
          <a:stretch>
            <a:fillRect/>
          </a:stretch>
        </p:blipFill>
        <p:spPr>
          <a:xfrm>
            <a:off x="838199" y="1777205"/>
            <a:ext cx="5628861" cy="4689856"/>
          </a:xfrm>
          <a:prstGeom prst="rect">
            <a:avLst/>
          </a:prstGeom>
        </p:spPr>
      </p:pic>
      <p:pic>
        <p:nvPicPr>
          <p:cNvPr id="7" name="Picture 6"/>
          <p:cNvPicPr>
            <a:picLocks noChangeAspect="1"/>
          </p:cNvPicPr>
          <p:nvPr/>
        </p:nvPicPr>
        <p:blipFill>
          <a:blip r:embed="rId3"/>
          <a:stretch>
            <a:fillRect/>
          </a:stretch>
        </p:blipFill>
        <p:spPr>
          <a:xfrm>
            <a:off x="6467060" y="1777205"/>
            <a:ext cx="5464037" cy="4795873"/>
          </a:xfrm>
          <a:prstGeom prst="rect">
            <a:avLst/>
          </a:prstGeom>
        </p:spPr>
      </p:pic>
    </p:spTree>
    <p:extLst>
      <p:ext uri="{BB962C8B-B14F-4D97-AF65-F5344CB8AC3E}">
        <p14:creationId xmlns:p14="http://schemas.microsoft.com/office/powerpoint/2010/main" val="1586572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dirty="0">
                <a:solidFill>
                  <a:srgbClr val="C00000"/>
                </a:solidFill>
              </a:rPr>
              <a:t>Example of creating a binary search tree</a:t>
            </a:r>
            <a:r>
              <a:rPr lang="en-IN" dirty="0"/>
              <a:t/>
            </a:r>
            <a:br>
              <a:rPr lang="en-IN" dirty="0"/>
            </a:br>
            <a:endParaRPr lang="en-IN" dirty="0"/>
          </a:p>
        </p:txBody>
      </p:sp>
      <p:pic>
        <p:nvPicPr>
          <p:cNvPr id="4" name="Picture 3"/>
          <p:cNvPicPr>
            <a:picLocks noChangeAspect="1"/>
          </p:cNvPicPr>
          <p:nvPr/>
        </p:nvPicPr>
        <p:blipFill>
          <a:blip r:embed="rId2"/>
          <a:stretch>
            <a:fillRect/>
          </a:stretch>
        </p:blipFill>
        <p:spPr>
          <a:xfrm>
            <a:off x="2486646" y="2085768"/>
            <a:ext cx="7889806" cy="4606580"/>
          </a:xfrm>
          <a:prstGeom prst="rect">
            <a:avLst/>
          </a:prstGeom>
        </p:spPr>
      </p:pic>
      <p:pic>
        <p:nvPicPr>
          <p:cNvPr id="5" name="Picture 4"/>
          <p:cNvPicPr>
            <a:picLocks noChangeAspect="1"/>
          </p:cNvPicPr>
          <p:nvPr/>
        </p:nvPicPr>
        <p:blipFill>
          <a:blip r:embed="rId3"/>
          <a:stretch>
            <a:fillRect/>
          </a:stretch>
        </p:blipFill>
        <p:spPr>
          <a:xfrm>
            <a:off x="1401210" y="1559615"/>
            <a:ext cx="1779312" cy="335446"/>
          </a:xfrm>
          <a:prstGeom prst="rect">
            <a:avLst/>
          </a:prstGeom>
        </p:spPr>
      </p:pic>
    </p:spTree>
    <p:extLst>
      <p:ext uri="{BB962C8B-B14F-4D97-AF65-F5344CB8AC3E}">
        <p14:creationId xmlns:p14="http://schemas.microsoft.com/office/powerpoint/2010/main" val="269075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Searching in Binary search tree</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Searching means to find or locate a specific element or node in a data structure. </a:t>
            </a:r>
            <a:endParaRPr lang="en-IN" dirty="0" smtClean="0"/>
          </a:p>
          <a:p>
            <a:r>
              <a:rPr lang="en-IN" dirty="0" smtClean="0"/>
              <a:t>In </a:t>
            </a:r>
            <a:r>
              <a:rPr lang="en-IN" dirty="0"/>
              <a:t>Binary search tree, searching a node is easy because elements in BST are stored in a specific order. </a:t>
            </a:r>
            <a:endParaRPr lang="en-IN" dirty="0" smtClean="0"/>
          </a:p>
          <a:p>
            <a:r>
              <a:rPr lang="en-IN" dirty="0" smtClean="0"/>
              <a:t>The </a:t>
            </a:r>
            <a:r>
              <a:rPr lang="en-IN" dirty="0"/>
              <a:t>steps of searching a node in Binary Search tree are listed as follows </a:t>
            </a:r>
            <a:r>
              <a:rPr lang="en-IN" dirty="0" smtClean="0"/>
              <a:t>–</a:t>
            </a:r>
          </a:p>
          <a:p>
            <a:pPr marL="971550" lvl="1" indent="-514350">
              <a:buFont typeface="+mj-lt"/>
              <a:buAutoNum type="arabicPeriod"/>
            </a:pPr>
            <a:r>
              <a:rPr lang="en-IN" dirty="0"/>
              <a:t>First, compare the element to be searched with the root element of the tree.</a:t>
            </a:r>
          </a:p>
          <a:p>
            <a:pPr marL="971550" lvl="1" indent="-514350">
              <a:buFont typeface="+mj-lt"/>
              <a:buAutoNum type="arabicPeriod"/>
            </a:pPr>
            <a:r>
              <a:rPr lang="en-IN" dirty="0"/>
              <a:t>If root is matched with the target element, then return the node's location.</a:t>
            </a:r>
          </a:p>
          <a:p>
            <a:pPr marL="971550" lvl="1" indent="-514350">
              <a:buFont typeface="+mj-lt"/>
              <a:buAutoNum type="arabicPeriod"/>
            </a:pPr>
            <a:r>
              <a:rPr lang="en-IN" dirty="0"/>
              <a:t>If it is not matched, then check whether the item is less than the root element, if it is smaller than the root element, then move to the left subtree.</a:t>
            </a:r>
          </a:p>
          <a:p>
            <a:pPr marL="971550" lvl="1" indent="-514350">
              <a:buFont typeface="+mj-lt"/>
              <a:buAutoNum type="arabicPeriod"/>
            </a:pPr>
            <a:r>
              <a:rPr lang="en-IN" dirty="0"/>
              <a:t>If it is larger than the root element, then move to the right subtree.</a:t>
            </a:r>
          </a:p>
          <a:p>
            <a:pPr marL="971550" lvl="1" indent="-514350">
              <a:buFont typeface="+mj-lt"/>
              <a:buAutoNum type="arabicPeriod"/>
            </a:pPr>
            <a:r>
              <a:rPr lang="en-IN" dirty="0"/>
              <a:t>Repeat the above procedure recursively until the match is found.</a:t>
            </a:r>
          </a:p>
          <a:p>
            <a:pPr marL="971550" lvl="1" indent="-514350">
              <a:buFont typeface="+mj-lt"/>
              <a:buAutoNum type="arabicPeriod"/>
            </a:pPr>
            <a:r>
              <a:rPr lang="en-IN" dirty="0"/>
              <a:t>If the element is not found or not present in the tree, then return NULL.</a:t>
            </a:r>
          </a:p>
          <a:p>
            <a:endParaRPr lang="en-IN" dirty="0"/>
          </a:p>
        </p:txBody>
      </p:sp>
    </p:spTree>
    <p:extLst>
      <p:ext uri="{BB962C8B-B14F-4D97-AF65-F5344CB8AC3E}">
        <p14:creationId xmlns:p14="http://schemas.microsoft.com/office/powerpoint/2010/main" val="3745362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780</Words>
  <Application>Microsoft Office PowerPoint</Application>
  <PresentationFormat>Widescreen</PresentationFormat>
  <Paragraphs>59</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Binary Search Tree</vt:lpstr>
      <vt:lpstr>What is a Binary Search tree? </vt:lpstr>
      <vt:lpstr>Advantages of Binary search tree </vt:lpstr>
      <vt:lpstr>Example of creating a binary search tree </vt:lpstr>
      <vt:lpstr>Example of creating a binary search tree </vt:lpstr>
      <vt:lpstr>Example of creating a binary search tree </vt:lpstr>
      <vt:lpstr>Example of creating a binary search tree </vt:lpstr>
      <vt:lpstr>Example of creating a binary search tree </vt:lpstr>
      <vt:lpstr>Searching in Binary search tree </vt:lpstr>
      <vt:lpstr>Searching in Binary search tree </vt:lpstr>
      <vt:lpstr>Searching in Binary search tree </vt:lpstr>
      <vt:lpstr>Deletion in Binary Search tree </vt:lpstr>
      <vt:lpstr>When the node to be deleted is the leaf node</vt:lpstr>
      <vt:lpstr>When the node to be deleted has only one child</vt:lpstr>
      <vt:lpstr>When the node to be deleted has two children</vt:lpstr>
      <vt:lpstr>To delete node 45 that is the root node</vt:lpstr>
      <vt:lpstr>Insertion in Binary Search tree </vt:lpstr>
      <vt:lpstr> Inserting a node 60 into BST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dc:title>
  <dc:creator>onkar sathe</dc:creator>
  <cp:lastModifiedBy>onkar sathe</cp:lastModifiedBy>
  <cp:revision>22</cp:revision>
  <dcterms:created xsi:type="dcterms:W3CDTF">2023-07-17T10:02:55Z</dcterms:created>
  <dcterms:modified xsi:type="dcterms:W3CDTF">2023-07-17T11:33:41Z</dcterms:modified>
</cp:coreProperties>
</file>