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3" r:id="rId3"/>
    <p:sldId id="294" r:id="rId4"/>
    <p:sldId id="295" r:id="rId5"/>
    <p:sldId id="296" r:id="rId6"/>
    <p:sldId id="297" r:id="rId7"/>
    <p:sldId id="298" r:id="rId8"/>
    <p:sldId id="299" r:id="rId9"/>
    <p:sldId id="300" r:id="rId10"/>
    <p:sldId id="301" r:id="rId11"/>
    <p:sldId id="305" r:id="rId12"/>
    <p:sldId id="306" r:id="rId13"/>
    <p:sldId id="307" r:id="rId14"/>
    <p:sldId id="308" r:id="rId15"/>
    <p:sldId id="309" r:id="rId16"/>
    <p:sldId id="310" r:id="rId17"/>
    <p:sldId id="311" r:id="rId18"/>
    <p:sldId id="312" r:id="rId19"/>
    <p:sldId id="313" r:id="rId20"/>
    <p:sldId id="314"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3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A579B-ED2F-420F-B391-423ABC495D34}" type="datetimeFigureOut">
              <a:rPr lang="en-IN" smtClean="0"/>
              <a:t>18-07-2023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3DBDF-436C-4F49-9FF0-5263CEE08BDB}" type="slidenum">
              <a:rPr lang="en-IN" smtClean="0"/>
              <a:t>‹#›</a:t>
            </a:fld>
            <a:endParaRPr lang="en-IN"/>
          </a:p>
        </p:txBody>
      </p:sp>
    </p:spTree>
    <p:extLst>
      <p:ext uri="{BB962C8B-B14F-4D97-AF65-F5344CB8AC3E}">
        <p14:creationId xmlns:p14="http://schemas.microsoft.com/office/powerpoint/2010/main" val="147793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793CDD-4AC5-4AD6-A8EF-DBEB32051D1E}"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762AE-FA33-45B5-9B23-F19F2C85D11C}" type="slidenum">
              <a:rPr lang="en-IN" smtClean="0"/>
              <a:t>‹#›</a:t>
            </a:fld>
            <a:endParaRPr lang="en-IN"/>
          </a:p>
        </p:txBody>
      </p:sp>
    </p:spTree>
    <p:extLst>
      <p:ext uri="{BB962C8B-B14F-4D97-AF65-F5344CB8AC3E}">
        <p14:creationId xmlns:p14="http://schemas.microsoft.com/office/powerpoint/2010/main" val="202837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793CDD-4AC5-4AD6-A8EF-DBEB32051D1E}"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762AE-FA33-45B5-9B23-F19F2C85D11C}" type="slidenum">
              <a:rPr lang="en-IN" smtClean="0"/>
              <a:t>‹#›</a:t>
            </a:fld>
            <a:endParaRPr lang="en-IN"/>
          </a:p>
        </p:txBody>
      </p:sp>
    </p:spTree>
    <p:extLst>
      <p:ext uri="{BB962C8B-B14F-4D97-AF65-F5344CB8AC3E}">
        <p14:creationId xmlns:p14="http://schemas.microsoft.com/office/powerpoint/2010/main" val="401682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793CDD-4AC5-4AD6-A8EF-DBEB32051D1E}"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762AE-FA33-45B5-9B23-F19F2C85D11C}" type="slidenum">
              <a:rPr lang="en-IN" smtClean="0"/>
              <a:t>‹#›</a:t>
            </a:fld>
            <a:endParaRPr lang="en-IN"/>
          </a:p>
        </p:txBody>
      </p:sp>
    </p:spTree>
    <p:extLst>
      <p:ext uri="{BB962C8B-B14F-4D97-AF65-F5344CB8AC3E}">
        <p14:creationId xmlns:p14="http://schemas.microsoft.com/office/powerpoint/2010/main" val="31279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793CDD-4AC5-4AD6-A8EF-DBEB32051D1E}"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762AE-FA33-45B5-9B23-F19F2C85D11C}" type="slidenum">
              <a:rPr lang="en-IN" smtClean="0"/>
              <a:t>‹#›</a:t>
            </a:fld>
            <a:endParaRPr lang="en-IN"/>
          </a:p>
        </p:txBody>
      </p:sp>
    </p:spTree>
    <p:extLst>
      <p:ext uri="{BB962C8B-B14F-4D97-AF65-F5344CB8AC3E}">
        <p14:creationId xmlns:p14="http://schemas.microsoft.com/office/powerpoint/2010/main" val="91959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93CDD-4AC5-4AD6-A8EF-DBEB32051D1E}"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762AE-FA33-45B5-9B23-F19F2C85D11C}" type="slidenum">
              <a:rPr lang="en-IN" smtClean="0"/>
              <a:t>‹#›</a:t>
            </a:fld>
            <a:endParaRPr lang="en-IN"/>
          </a:p>
        </p:txBody>
      </p:sp>
    </p:spTree>
    <p:extLst>
      <p:ext uri="{BB962C8B-B14F-4D97-AF65-F5344CB8AC3E}">
        <p14:creationId xmlns:p14="http://schemas.microsoft.com/office/powerpoint/2010/main" val="217247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793CDD-4AC5-4AD6-A8EF-DBEB32051D1E}"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762AE-FA33-45B5-9B23-F19F2C85D11C}" type="slidenum">
              <a:rPr lang="en-IN" smtClean="0"/>
              <a:t>‹#›</a:t>
            </a:fld>
            <a:endParaRPr lang="en-IN"/>
          </a:p>
        </p:txBody>
      </p:sp>
    </p:spTree>
    <p:extLst>
      <p:ext uri="{BB962C8B-B14F-4D97-AF65-F5344CB8AC3E}">
        <p14:creationId xmlns:p14="http://schemas.microsoft.com/office/powerpoint/2010/main" val="43162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793CDD-4AC5-4AD6-A8EF-DBEB32051D1E}" type="datetimeFigureOut">
              <a:rPr lang="en-IN" smtClean="0"/>
              <a:t>18-07-2023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E762AE-FA33-45B5-9B23-F19F2C85D11C}" type="slidenum">
              <a:rPr lang="en-IN" smtClean="0"/>
              <a:t>‹#›</a:t>
            </a:fld>
            <a:endParaRPr lang="en-IN"/>
          </a:p>
        </p:txBody>
      </p:sp>
    </p:spTree>
    <p:extLst>
      <p:ext uri="{BB962C8B-B14F-4D97-AF65-F5344CB8AC3E}">
        <p14:creationId xmlns:p14="http://schemas.microsoft.com/office/powerpoint/2010/main" val="54353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793CDD-4AC5-4AD6-A8EF-DBEB32051D1E}"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E762AE-FA33-45B5-9B23-F19F2C85D11C}" type="slidenum">
              <a:rPr lang="en-IN" smtClean="0"/>
              <a:t>‹#›</a:t>
            </a:fld>
            <a:endParaRPr lang="en-IN"/>
          </a:p>
        </p:txBody>
      </p:sp>
    </p:spTree>
    <p:extLst>
      <p:ext uri="{BB962C8B-B14F-4D97-AF65-F5344CB8AC3E}">
        <p14:creationId xmlns:p14="http://schemas.microsoft.com/office/powerpoint/2010/main" val="61537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93CDD-4AC5-4AD6-A8EF-DBEB32051D1E}" type="datetimeFigureOut">
              <a:rPr lang="en-IN" smtClean="0"/>
              <a:t>18-07-2023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E762AE-FA33-45B5-9B23-F19F2C85D11C}" type="slidenum">
              <a:rPr lang="en-IN" smtClean="0"/>
              <a:t>‹#›</a:t>
            </a:fld>
            <a:endParaRPr lang="en-IN"/>
          </a:p>
        </p:txBody>
      </p:sp>
    </p:spTree>
    <p:extLst>
      <p:ext uri="{BB962C8B-B14F-4D97-AF65-F5344CB8AC3E}">
        <p14:creationId xmlns:p14="http://schemas.microsoft.com/office/powerpoint/2010/main" val="284870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93CDD-4AC5-4AD6-A8EF-DBEB32051D1E}"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762AE-FA33-45B5-9B23-F19F2C85D11C}" type="slidenum">
              <a:rPr lang="en-IN" smtClean="0"/>
              <a:t>‹#›</a:t>
            </a:fld>
            <a:endParaRPr lang="en-IN"/>
          </a:p>
        </p:txBody>
      </p:sp>
    </p:spTree>
    <p:extLst>
      <p:ext uri="{BB962C8B-B14F-4D97-AF65-F5344CB8AC3E}">
        <p14:creationId xmlns:p14="http://schemas.microsoft.com/office/powerpoint/2010/main" val="2096578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93CDD-4AC5-4AD6-A8EF-DBEB32051D1E}"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762AE-FA33-45B5-9B23-F19F2C85D11C}" type="slidenum">
              <a:rPr lang="en-IN" smtClean="0"/>
              <a:t>‹#›</a:t>
            </a:fld>
            <a:endParaRPr lang="en-IN"/>
          </a:p>
        </p:txBody>
      </p:sp>
    </p:spTree>
    <p:extLst>
      <p:ext uri="{BB962C8B-B14F-4D97-AF65-F5344CB8AC3E}">
        <p14:creationId xmlns:p14="http://schemas.microsoft.com/office/powerpoint/2010/main" val="276309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93CDD-4AC5-4AD6-A8EF-DBEB32051D1E}" type="datetimeFigureOut">
              <a:rPr lang="en-IN" smtClean="0"/>
              <a:t>18-07-2023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762AE-FA33-45B5-9B23-F19F2C85D11C}" type="slidenum">
              <a:rPr lang="en-IN" smtClean="0"/>
              <a:t>‹#›</a:t>
            </a:fld>
            <a:endParaRPr lang="en-IN"/>
          </a:p>
        </p:txBody>
      </p:sp>
    </p:spTree>
    <p:extLst>
      <p:ext uri="{BB962C8B-B14F-4D97-AF65-F5344CB8AC3E}">
        <p14:creationId xmlns:p14="http://schemas.microsoft.com/office/powerpoint/2010/main" val="2907360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rgbClr val="C00000"/>
                </a:solidFill>
              </a:rPr>
              <a:t>Operations on Binary Trees</a:t>
            </a:r>
            <a:endParaRPr lang="en-IN" b="1" dirty="0">
              <a:solidFill>
                <a:srgbClr val="C00000"/>
              </a:solidFill>
            </a:endParaRPr>
          </a:p>
        </p:txBody>
      </p:sp>
    </p:spTree>
    <p:extLst>
      <p:ext uri="{BB962C8B-B14F-4D97-AF65-F5344CB8AC3E}">
        <p14:creationId xmlns:p14="http://schemas.microsoft.com/office/powerpoint/2010/main" val="70537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zh-TW"/>
              <a:t>CHAPTER 5</a:t>
            </a:r>
          </a:p>
        </p:txBody>
      </p:sp>
      <p:sp>
        <p:nvSpPr>
          <p:cNvPr id="7" name="Slide Number Placeholder 3"/>
          <p:cNvSpPr>
            <a:spLocks noGrp="1"/>
          </p:cNvSpPr>
          <p:nvPr>
            <p:ph type="sldNum" sz="quarter" idx="12"/>
          </p:nvPr>
        </p:nvSpPr>
        <p:spPr/>
        <p:txBody>
          <a:bodyPr/>
          <a:lstStyle/>
          <a:p>
            <a:fld id="{D2DEA761-E769-4EFC-BA60-BB5C9D48274E}" type="slidenum">
              <a:rPr lang="en-US" altLang="zh-TW"/>
              <a:pPr/>
              <a:t>10</a:t>
            </a:fld>
            <a:endParaRPr lang="en-US" altLang="zh-TW"/>
          </a:p>
        </p:txBody>
      </p:sp>
      <p:sp>
        <p:nvSpPr>
          <p:cNvPr id="56322" name="Rectangle 2"/>
          <p:cNvSpPr>
            <a:spLocks noChangeArrowheads="1"/>
          </p:cNvSpPr>
          <p:nvPr/>
        </p:nvSpPr>
        <p:spPr bwMode="auto">
          <a:xfrm>
            <a:off x="1866900" y="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4400">
                <a:solidFill>
                  <a:schemeClr val="tx2"/>
                </a:solidFill>
                <a:latin typeface="Times New Roman" panose="02020603050405020304" pitchFamily="18" charset="0"/>
                <a:ea typeface="PMingLiU" pitchFamily="18" charset="-120"/>
              </a:defRPr>
            </a:lvl1pPr>
            <a:lvl2pPr>
              <a:defRPr kumimoji="1" sz="4400">
                <a:solidFill>
                  <a:schemeClr val="tx2"/>
                </a:solidFill>
                <a:latin typeface="Times New Roman" panose="02020603050405020304" pitchFamily="18" charset="0"/>
                <a:ea typeface="PMingLiU" pitchFamily="18" charset="-120"/>
              </a:defRPr>
            </a:lvl2pPr>
            <a:lvl3pPr>
              <a:defRPr kumimoji="1" sz="4400">
                <a:solidFill>
                  <a:schemeClr val="tx2"/>
                </a:solidFill>
                <a:latin typeface="Times New Roman" panose="02020603050405020304" pitchFamily="18" charset="0"/>
                <a:ea typeface="PMingLiU" pitchFamily="18" charset="-120"/>
              </a:defRPr>
            </a:lvl3pPr>
            <a:lvl4pPr>
              <a:defRPr kumimoji="1" sz="4400">
                <a:solidFill>
                  <a:schemeClr val="tx2"/>
                </a:solidFill>
                <a:latin typeface="Times New Roman" panose="02020603050405020304" pitchFamily="18" charset="0"/>
                <a:ea typeface="PMingLiU" pitchFamily="18" charset="-120"/>
              </a:defRPr>
            </a:lvl4pPr>
            <a:lvl5pPr>
              <a:defRPr kumimoji="1" sz="4400">
                <a:solidFill>
                  <a:schemeClr val="tx2"/>
                </a:solidFill>
                <a:latin typeface="Times New Roman" panose="02020603050405020304" pitchFamily="18" charset="0"/>
                <a:ea typeface="PMingLiU" pitchFamily="18" charset="-120"/>
              </a:defRPr>
            </a:lvl5pPr>
            <a:lvl6pPr marL="457200" fontAlgn="base">
              <a:spcBef>
                <a:spcPct val="0"/>
              </a:spcBef>
              <a:spcAft>
                <a:spcPct val="0"/>
              </a:spcAft>
              <a:defRPr kumimoji="1" sz="4400">
                <a:solidFill>
                  <a:schemeClr val="tx2"/>
                </a:solidFill>
                <a:latin typeface="Times New Roman" panose="02020603050405020304" pitchFamily="18" charset="0"/>
                <a:ea typeface="PMingLiU" pitchFamily="18" charset="-120"/>
              </a:defRPr>
            </a:lvl6pPr>
            <a:lvl7pPr marL="914400" fontAlgn="base">
              <a:spcBef>
                <a:spcPct val="0"/>
              </a:spcBef>
              <a:spcAft>
                <a:spcPct val="0"/>
              </a:spcAft>
              <a:defRPr kumimoji="1" sz="4400">
                <a:solidFill>
                  <a:schemeClr val="tx2"/>
                </a:solidFill>
                <a:latin typeface="Times New Roman" panose="02020603050405020304" pitchFamily="18" charset="0"/>
                <a:ea typeface="PMingLiU" pitchFamily="18" charset="-120"/>
              </a:defRPr>
            </a:lvl7pPr>
            <a:lvl8pPr marL="1371600" fontAlgn="base">
              <a:spcBef>
                <a:spcPct val="0"/>
              </a:spcBef>
              <a:spcAft>
                <a:spcPct val="0"/>
              </a:spcAft>
              <a:defRPr kumimoji="1" sz="4400">
                <a:solidFill>
                  <a:schemeClr val="tx2"/>
                </a:solidFill>
                <a:latin typeface="Times New Roman" panose="02020603050405020304" pitchFamily="18" charset="0"/>
                <a:ea typeface="PMingLiU" pitchFamily="18" charset="-120"/>
              </a:defRPr>
            </a:lvl8pPr>
            <a:lvl9pPr marL="1828800" fontAlgn="base">
              <a:spcBef>
                <a:spcPct val="0"/>
              </a:spcBef>
              <a:spcAft>
                <a:spcPct val="0"/>
              </a:spcAft>
              <a:defRPr kumimoji="1" sz="4400">
                <a:solidFill>
                  <a:schemeClr val="tx2"/>
                </a:solidFill>
                <a:latin typeface="Times New Roman" panose="02020603050405020304" pitchFamily="18" charset="0"/>
                <a:ea typeface="PMingLiU" pitchFamily="18" charset="-120"/>
              </a:defRPr>
            </a:lvl9pPr>
          </a:lstStyle>
          <a:p>
            <a:pPr algn="ctr"/>
            <a:r>
              <a:rPr lang="en-US" altLang="zh-TW" b="1" dirty="0">
                <a:solidFill>
                  <a:srgbClr val="C00000"/>
                </a:solidFill>
                <a:latin typeface="+mj-lt"/>
              </a:rPr>
              <a:t>Iterative </a:t>
            </a:r>
            <a:r>
              <a:rPr lang="en-US" altLang="zh-TW" b="1" dirty="0" err="1">
                <a:solidFill>
                  <a:srgbClr val="C00000"/>
                </a:solidFill>
                <a:latin typeface="+mj-lt"/>
              </a:rPr>
              <a:t>Inorder</a:t>
            </a:r>
            <a:r>
              <a:rPr lang="en-US" altLang="zh-TW" b="1" dirty="0">
                <a:solidFill>
                  <a:srgbClr val="C00000"/>
                </a:solidFill>
                <a:latin typeface="+mj-lt"/>
              </a:rPr>
              <a:t> Traversal</a:t>
            </a:r>
            <a:br>
              <a:rPr lang="en-US" altLang="zh-TW" b="1" dirty="0">
                <a:solidFill>
                  <a:srgbClr val="C00000"/>
                </a:solidFill>
                <a:latin typeface="+mj-lt"/>
              </a:rPr>
            </a:br>
            <a:r>
              <a:rPr lang="en-US" altLang="zh-TW" sz="2400" dirty="0">
                <a:solidFill>
                  <a:schemeClr val="tx1"/>
                </a:solidFill>
              </a:rPr>
              <a:t>(</a:t>
            </a:r>
            <a:r>
              <a:rPr lang="en-US" altLang="zh-TW" sz="2400" dirty="0">
                <a:solidFill>
                  <a:srgbClr val="CC3300"/>
                </a:solidFill>
              </a:rPr>
              <a:t>using stack</a:t>
            </a:r>
            <a:r>
              <a:rPr lang="en-US" altLang="zh-TW" sz="2400" dirty="0">
                <a:solidFill>
                  <a:schemeClr val="tx1"/>
                </a:solidFill>
              </a:rPr>
              <a:t>)</a:t>
            </a:r>
            <a:endParaRPr lang="en-US" altLang="zh-TW" dirty="0"/>
          </a:p>
        </p:txBody>
      </p:sp>
      <p:sp>
        <p:nvSpPr>
          <p:cNvPr id="56323" name="Rectangle 3"/>
          <p:cNvSpPr>
            <a:spLocks noChangeArrowheads="1"/>
          </p:cNvSpPr>
          <p:nvPr/>
        </p:nvSpPr>
        <p:spPr bwMode="auto">
          <a:xfrm>
            <a:off x="2352675" y="1209675"/>
            <a:ext cx="9163050"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0000"/>
              <a:buFont typeface="Monotype Sorts"/>
              <a:buChar char="n"/>
              <a:defRPr kumimoji="1" sz="3200">
                <a:solidFill>
                  <a:schemeClr val="tx1"/>
                </a:solidFill>
                <a:latin typeface="Times New Roman" panose="02020603050405020304" pitchFamily="18" charset="0"/>
                <a:ea typeface="PMingLiU"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PMingLiU"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PMingLiU"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PMingLiU"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PMingLiU" pitchFamily="18" charset="-120"/>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9pPr>
          </a:lstStyle>
          <a:p>
            <a:pPr>
              <a:lnSpc>
                <a:spcPct val="70000"/>
              </a:lnSpc>
              <a:buFont typeface="Monotype Sorts"/>
              <a:buNone/>
            </a:pPr>
            <a:r>
              <a:rPr lang="en-US" altLang="zh-TW" sz="2800" b="1" dirty="0">
                <a:latin typeface="Courier New" panose="02070309020205020404" pitchFamily="49" charset="0"/>
              </a:rPr>
              <a:t>void </a:t>
            </a:r>
            <a:r>
              <a:rPr lang="en-US" altLang="zh-TW" sz="2800" b="1" dirty="0" err="1">
                <a:latin typeface="Courier New" panose="02070309020205020404" pitchFamily="49" charset="0"/>
              </a:rPr>
              <a:t>iter_inorder</a:t>
            </a:r>
            <a:r>
              <a:rPr lang="en-US" altLang="zh-TW" sz="2800" b="1" dirty="0">
                <a:latin typeface="Courier New" panose="02070309020205020404" pitchFamily="49" charset="0"/>
              </a:rPr>
              <a:t>(</a:t>
            </a:r>
            <a:r>
              <a:rPr lang="en-US" altLang="zh-TW" sz="2800" b="1" dirty="0" err="1">
                <a:latin typeface="Courier New" panose="02070309020205020404" pitchFamily="49" charset="0"/>
              </a:rPr>
              <a:t>tree_pointer</a:t>
            </a:r>
            <a:r>
              <a:rPr lang="en-US" altLang="zh-TW" sz="2800" b="1" dirty="0">
                <a:latin typeface="Courier New" panose="02070309020205020404" pitchFamily="49" charset="0"/>
              </a:rPr>
              <a:t> node)</a:t>
            </a:r>
          </a:p>
          <a:p>
            <a:pPr>
              <a:lnSpc>
                <a:spcPct val="70000"/>
              </a:lnSpc>
              <a:buFont typeface="Monotype Sorts"/>
              <a:buNone/>
            </a:pPr>
            <a:r>
              <a:rPr lang="en-US" altLang="zh-TW" sz="2800" b="1" dirty="0">
                <a:latin typeface="Courier New" panose="02070309020205020404" pitchFamily="49" charset="0"/>
              </a:rPr>
              <a:t>{</a:t>
            </a:r>
          </a:p>
          <a:p>
            <a:pPr>
              <a:lnSpc>
                <a:spcPct val="70000"/>
              </a:lnSpc>
              <a:buFont typeface="Monotype Sorts"/>
              <a:buNone/>
            </a:pPr>
            <a:r>
              <a:rPr lang="en-US" altLang="zh-TW" sz="2800" b="1" dirty="0">
                <a:latin typeface="Courier New" panose="02070309020205020404" pitchFamily="49" charset="0"/>
              </a:rPr>
              <a:t>  </a:t>
            </a:r>
            <a:r>
              <a:rPr lang="en-US" altLang="zh-TW" sz="2800" b="1" dirty="0" err="1">
                <a:latin typeface="Courier New" panose="02070309020205020404" pitchFamily="49" charset="0"/>
              </a:rPr>
              <a:t>int</a:t>
            </a:r>
            <a:r>
              <a:rPr lang="en-US" altLang="zh-TW" sz="2800" b="1" dirty="0">
                <a:latin typeface="Courier New" panose="02070309020205020404" pitchFamily="49" charset="0"/>
              </a:rPr>
              <a:t> top= -1; /* initialize stack */</a:t>
            </a:r>
          </a:p>
          <a:p>
            <a:pPr>
              <a:lnSpc>
                <a:spcPct val="70000"/>
              </a:lnSpc>
              <a:buFont typeface="Monotype Sorts"/>
              <a:buNone/>
            </a:pPr>
            <a:r>
              <a:rPr lang="en-US" altLang="zh-TW" sz="2800" b="1" dirty="0">
                <a:latin typeface="Courier New" panose="02070309020205020404" pitchFamily="49" charset="0"/>
              </a:rPr>
              <a:t>  </a:t>
            </a:r>
            <a:r>
              <a:rPr lang="en-US" altLang="zh-TW" sz="2800" b="1" dirty="0" err="1">
                <a:latin typeface="Courier New" panose="02070309020205020404" pitchFamily="49" charset="0"/>
              </a:rPr>
              <a:t>tree_pointer</a:t>
            </a:r>
            <a:r>
              <a:rPr lang="en-US" altLang="zh-TW" sz="2800" b="1" dirty="0">
                <a:latin typeface="Courier New" panose="02070309020205020404" pitchFamily="49" charset="0"/>
              </a:rPr>
              <a:t> stack[MAX_STACK_SIZE];</a:t>
            </a:r>
          </a:p>
          <a:p>
            <a:pPr>
              <a:lnSpc>
                <a:spcPct val="70000"/>
              </a:lnSpc>
              <a:buFont typeface="Monotype Sorts"/>
              <a:buNone/>
            </a:pPr>
            <a:r>
              <a:rPr lang="en-US" altLang="zh-TW" sz="2800" b="1" dirty="0">
                <a:latin typeface="Courier New" panose="02070309020205020404" pitchFamily="49" charset="0"/>
              </a:rPr>
              <a:t>  for (;;) {</a:t>
            </a:r>
          </a:p>
          <a:p>
            <a:pPr>
              <a:lnSpc>
                <a:spcPct val="70000"/>
              </a:lnSpc>
              <a:buFont typeface="Monotype Sorts"/>
              <a:buNone/>
            </a:pPr>
            <a:r>
              <a:rPr lang="en-US" altLang="zh-TW" sz="2800" b="1" dirty="0">
                <a:latin typeface="Courier New" panose="02070309020205020404" pitchFamily="49" charset="0"/>
              </a:rPr>
              <a:t>   for (; node; node=node-&gt;</a:t>
            </a:r>
            <a:r>
              <a:rPr lang="en-US" altLang="zh-TW" sz="2800" b="1" dirty="0" err="1">
                <a:latin typeface="Courier New" panose="02070309020205020404" pitchFamily="49" charset="0"/>
              </a:rPr>
              <a:t>left_child</a:t>
            </a:r>
            <a:r>
              <a:rPr lang="en-US" altLang="zh-TW" sz="2800" b="1" dirty="0">
                <a:latin typeface="Courier New" panose="02070309020205020404" pitchFamily="49" charset="0"/>
              </a:rPr>
              <a:t>)</a:t>
            </a:r>
          </a:p>
          <a:p>
            <a:pPr>
              <a:lnSpc>
                <a:spcPct val="70000"/>
              </a:lnSpc>
              <a:buFont typeface="Monotype Sorts"/>
              <a:buNone/>
            </a:pPr>
            <a:r>
              <a:rPr lang="en-US" altLang="zh-TW" sz="2800" b="1" dirty="0">
                <a:latin typeface="Courier New" panose="02070309020205020404" pitchFamily="49" charset="0"/>
              </a:rPr>
              <a:t>     add(&amp;top, node);/* </a:t>
            </a:r>
            <a:r>
              <a:rPr lang="en-US" altLang="zh-TW" sz="2800" b="1" dirty="0">
                <a:solidFill>
                  <a:srgbClr val="CC3300"/>
                </a:solidFill>
                <a:latin typeface="Courier New" panose="02070309020205020404" pitchFamily="49" charset="0"/>
              </a:rPr>
              <a:t>add to stack</a:t>
            </a:r>
            <a:r>
              <a:rPr lang="en-US" altLang="zh-TW" sz="2800" b="1" dirty="0">
                <a:latin typeface="Courier New" panose="02070309020205020404" pitchFamily="49" charset="0"/>
              </a:rPr>
              <a:t> */</a:t>
            </a:r>
          </a:p>
          <a:p>
            <a:pPr>
              <a:lnSpc>
                <a:spcPct val="70000"/>
              </a:lnSpc>
              <a:buFont typeface="Monotype Sorts"/>
              <a:buNone/>
            </a:pPr>
            <a:r>
              <a:rPr lang="en-US" altLang="zh-TW" sz="2800" b="1" dirty="0">
                <a:latin typeface="Courier New" panose="02070309020205020404" pitchFamily="49" charset="0"/>
              </a:rPr>
              <a:t>   node= delete(&amp;top); </a:t>
            </a:r>
          </a:p>
          <a:p>
            <a:pPr>
              <a:lnSpc>
                <a:spcPct val="70000"/>
              </a:lnSpc>
              <a:buFont typeface="Monotype Sorts"/>
              <a:buNone/>
            </a:pPr>
            <a:r>
              <a:rPr lang="en-US" altLang="zh-TW" sz="2800" b="1" dirty="0">
                <a:latin typeface="Courier New" panose="02070309020205020404" pitchFamily="49" charset="0"/>
              </a:rPr>
              <a:t>                /* </a:t>
            </a:r>
            <a:r>
              <a:rPr lang="en-US" altLang="zh-TW" sz="2800" b="1" dirty="0">
                <a:solidFill>
                  <a:srgbClr val="CC3300"/>
                </a:solidFill>
                <a:latin typeface="Courier New" panose="02070309020205020404" pitchFamily="49" charset="0"/>
              </a:rPr>
              <a:t>delete from stack</a:t>
            </a:r>
            <a:r>
              <a:rPr lang="en-US" altLang="zh-TW" sz="2800" b="1" dirty="0">
                <a:latin typeface="Courier New" panose="02070309020205020404" pitchFamily="49" charset="0"/>
              </a:rPr>
              <a:t> */</a:t>
            </a:r>
          </a:p>
          <a:p>
            <a:pPr>
              <a:lnSpc>
                <a:spcPct val="70000"/>
              </a:lnSpc>
              <a:buFont typeface="Monotype Sorts"/>
              <a:buNone/>
            </a:pPr>
            <a:r>
              <a:rPr lang="en-US" altLang="zh-TW" sz="2800" b="1" dirty="0">
                <a:latin typeface="Courier New" panose="02070309020205020404" pitchFamily="49" charset="0"/>
              </a:rPr>
              <a:t>   if (!node) break; /* </a:t>
            </a:r>
            <a:r>
              <a:rPr lang="en-US" altLang="zh-TW" sz="2800" b="1" dirty="0">
                <a:solidFill>
                  <a:srgbClr val="CC3300"/>
                </a:solidFill>
                <a:latin typeface="Courier New" panose="02070309020205020404" pitchFamily="49" charset="0"/>
              </a:rPr>
              <a:t>empty stack</a:t>
            </a:r>
            <a:r>
              <a:rPr lang="en-US" altLang="zh-TW" sz="2800" b="1" dirty="0">
                <a:latin typeface="Courier New" panose="02070309020205020404" pitchFamily="49" charset="0"/>
              </a:rPr>
              <a:t> */</a:t>
            </a:r>
          </a:p>
          <a:p>
            <a:pPr>
              <a:lnSpc>
                <a:spcPct val="70000"/>
              </a:lnSpc>
              <a:buFont typeface="Monotype Sorts"/>
              <a:buNone/>
            </a:pPr>
            <a:r>
              <a:rPr lang="en-US" altLang="zh-TW" sz="2800" b="1" dirty="0">
                <a:latin typeface="Courier New" panose="02070309020205020404" pitchFamily="49" charset="0"/>
              </a:rPr>
              <a:t>   </a:t>
            </a:r>
            <a:r>
              <a:rPr lang="en-US" altLang="zh-TW" sz="2800" b="1" dirty="0" err="1">
                <a:latin typeface="Courier New" panose="02070309020205020404" pitchFamily="49" charset="0"/>
              </a:rPr>
              <a:t>printf</a:t>
            </a:r>
            <a:r>
              <a:rPr lang="en-US" altLang="zh-TW" sz="2800" b="1" dirty="0">
                <a:latin typeface="Courier New" panose="02070309020205020404" pitchFamily="49" charset="0"/>
              </a:rPr>
              <a:t>(“%D”, node-&gt;data);</a:t>
            </a:r>
          </a:p>
          <a:p>
            <a:pPr>
              <a:lnSpc>
                <a:spcPct val="70000"/>
              </a:lnSpc>
              <a:buFont typeface="Monotype Sorts"/>
              <a:buNone/>
            </a:pPr>
            <a:r>
              <a:rPr lang="en-US" altLang="zh-TW" sz="2800" b="1" dirty="0">
                <a:latin typeface="Courier New" panose="02070309020205020404" pitchFamily="49" charset="0"/>
              </a:rPr>
              <a:t>   node = node-&gt;</a:t>
            </a:r>
            <a:r>
              <a:rPr lang="en-US" altLang="zh-TW" sz="2800" b="1" dirty="0" err="1">
                <a:latin typeface="Courier New" panose="02070309020205020404" pitchFamily="49" charset="0"/>
              </a:rPr>
              <a:t>right_child</a:t>
            </a:r>
            <a:r>
              <a:rPr lang="en-US" altLang="zh-TW" sz="2800" b="1" dirty="0">
                <a:latin typeface="Courier New" panose="02070309020205020404" pitchFamily="49" charset="0"/>
              </a:rPr>
              <a:t>;</a:t>
            </a:r>
          </a:p>
          <a:p>
            <a:pPr>
              <a:lnSpc>
                <a:spcPct val="70000"/>
              </a:lnSpc>
              <a:buFont typeface="Monotype Sorts"/>
              <a:buNone/>
            </a:pPr>
            <a:r>
              <a:rPr lang="en-US" altLang="zh-TW" sz="2800" b="1" dirty="0">
                <a:latin typeface="Courier New" panose="02070309020205020404" pitchFamily="49" charset="0"/>
              </a:rPr>
              <a:t> }</a:t>
            </a:r>
          </a:p>
          <a:p>
            <a:pPr>
              <a:lnSpc>
                <a:spcPct val="70000"/>
              </a:lnSpc>
              <a:buFont typeface="Monotype Sorts"/>
              <a:buNone/>
            </a:pPr>
            <a:r>
              <a:rPr lang="en-US" altLang="zh-TW" sz="2800" b="1" dirty="0">
                <a:latin typeface="Courier New" panose="02070309020205020404" pitchFamily="49" charset="0"/>
              </a:rPr>
              <a:t>}</a:t>
            </a:r>
          </a:p>
        </p:txBody>
      </p:sp>
      <p:sp>
        <p:nvSpPr>
          <p:cNvPr id="56324" name="Text Box 4"/>
          <p:cNvSpPr txBox="1">
            <a:spLocks noChangeArrowheads="1"/>
          </p:cNvSpPr>
          <p:nvPr/>
        </p:nvSpPr>
        <p:spPr bwMode="auto">
          <a:xfrm>
            <a:off x="4251326" y="6038851"/>
            <a:ext cx="938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b="1">
                <a:solidFill>
                  <a:srgbClr val="CC3300"/>
                </a:solidFill>
              </a:rPr>
              <a:t>O(n)</a:t>
            </a:r>
          </a:p>
        </p:txBody>
      </p:sp>
    </p:spTree>
    <p:extLst>
      <p:ext uri="{BB962C8B-B14F-4D97-AF65-F5344CB8AC3E}">
        <p14:creationId xmlns:p14="http://schemas.microsoft.com/office/powerpoint/2010/main" val="370525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solidFill>
                  <a:srgbClr val="C00000"/>
                </a:solidFill>
              </a:rPr>
              <a:t>Mirror Image</a:t>
            </a:r>
            <a:endParaRPr lang="en-IN" sz="4800" b="1" dirty="0">
              <a:solidFill>
                <a:srgbClr val="C00000"/>
              </a:solidFill>
            </a:endParaRPr>
          </a:p>
        </p:txBody>
      </p:sp>
      <p:sp>
        <p:nvSpPr>
          <p:cNvPr id="3" name="Content Placeholder 2"/>
          <p:cNvSpPr>
            <a:spLocks noGrp="1"/>
          </p:cNvSpPr>
          <p:nvPr>
            <p:ph idx="1"/>
          </p:nvPr>
        </p:nvSpPr>
        <p:spPr/>
        <p:txBody>
          <a:bodyPr/>
          <a:lstStyle/>
          <a:p>
            <a:pPr algn="just"/>
            <a:r>
              <a:rPr lang="en-IN" dirty="0"/>
              <a:t>Mirror image of a binary tree is another binary tree which can be created by swapping left child and right child at each node of a tree. So, to find the mirror image of a binary tree, we just have to swap the left child and right child of each node in the binary tree. </a:t>
            </a:r>
          </a:p>
        </p:txBody>
      </p:sp>
      <p:pic>
        <p:nvPicPr>
          <p:cNvPr id="4" name="Picture 3"/>
          <p:cNvPicPr>
            <a:picLocks noChangeAspect="1"/>
          </p:cNvPicPr>
          <p:nvPr/>
        </p:nvPicPr>
        <p:blipFill>
          <a:blip r:embed="rId2"/>
          <a:stretch>
            <a:fillRect/>
          </a:stretch>
        </p:blipFill>
        <p:spPr>
          <a:xfrm>
            <a:off x="1061623" y="3497331"/>
            <a:ext cx="4239247" cy="2990850"/>
          </a:xfrm>
          <a:prstGeom prst="rect">
            <a:avLst/>
          </a:prstGeom>
        </p:spPr>
      </p:pic>
      <p:pic>
        <p:nvPicPr>
          <p:cNvPr id="6" name="Picture 5"/>
          <p:cNvPicPr>
            <a:picLocks noChangeAspect="1"/>
          </p:cNvPicPr>
          <p:nvPr/>
        </p:nvPicPr>
        <p:blipFill>
          <a:blip r:embed="rId3"/>
          <a:stretch>
            <a:fillRect/>
          </a:stretch>
        </p:blipFill>
        <p:spPr>
          <a:xfrm>
            <a:off x="5719763" y="3497331"/>
            <a:ext cx="4802464" cy="3143250"/>
          </a:xfrm>
          <a:prstGeom prst="rect">
            <a:avLst/>
          </a:prstGeom>
        </p:spPr>
      </p:pic>
    </p:spTree>
    <p:extLst>
      <p:ext uri="{BB962C8B-B14F-4D97-AF65-F5344CB8AC3E}">
        <p14:creationId xmlns:p14="http://schemas.microsoft.com/office/powerpoint/2010/main" val="426223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solidFill>
                  <a:srgbClr val="C00000"/>
                </a:solidFill>
              </a:rPr>
              <a:t>Mirror Image</a:t>
            </a:r>
            <a:endParaRPr lang="en-IN" sz="4800" b="1" dirty="0">
              <a:solidFill>
                <a:srgbClr val="C00000"/>
              </a:solidFill>
            </a:endParaRPr>
          </a:p>
        </p:txBody>
      </p:sp>
      <p:sp>
        <p:nvSpPr>
          <p:cNvPr id="3" name="Content Placeholder 2"/>
          <p:cNvSpPr>
            <a:spLocks noGrp="1"/>
          </p:cNvSpPr>
          <p:nvPr>
            <p:ph idx="1"/>
          </p:nvPr>
        </p:nvSpPr>
        <p:spPr/>
        <p:txBody>
          <a:bodyPr>
            <a:normAutofit/>
          </a:bodyPr>
          <a:lstStyle/>
          <a:p>
            <a:r>
              <a:rPr lang="en-IN" dirty="0" smtClean="0"/>
              <a:t>Create </a:t>
            </a:r>
            <a:r>
              <a:rPr lang="en-IN" dirty="0"/>
              <a:t>the binary tree with dummy data.</a:t>
            </a:r>
          </a:p>
          <a:p>
            <a:r>
              <a:rPr lang="en-IN" dirty="0"/>
              <a:t>Write a recursive function to find the mirror of the given binary tree.</a:t>
            </a:r>
          </a:p>
          <a:p>
            <a:pPr lvl="1"/>
            <a:r>
              <a:rPr lang="en-IN" dirty="0"/>
              <a:t>Recursively call the function with left and right nodes.</a:t>
            </a:r>
          </a:p>
          <a:p>
            <a:pPr lvl="1"/>
            <a:r>
              <a:rPr lang="en-IN" dirty="0"/>
              <a:t>Swap the left node data with the right node data.</a:t>
            </a:r>
          </a:p>
          <a:p>
            <a:r>
              <a:rPr lang="en-IN" dirty="0"/>
              <a:t>Print the tree</a:t>
            </a:r>
            <a:r>
              <a:rPr lang="en-IN" dirty="0" smtClean="0"/>
              <a:t>.</a:t>
            </a:r>
            <a:endParaRPr lang="en-IN" dirty="0"/>
          </a:p>
        </p:txBody>
      </p:sp>
    </p:spTree>
    <p:extLst>
      <p:ext uri="{BB962C8B-B14F-4D97-AF65-F5344CB8AC3E}">
        <p14:creationId xmlns:p14="http://schemas.microsoft.com/office/powerpoint/2010/main" val="77692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solidFill>
                  <a:srgbClr val="C00000"/>
                </a:solidFill>
              </a:rPr>
              <a:t>Mirror Image</a:t>
            </a:r>
            <a:endParaRPr lang="en-IN" sz="4800" b="1" dirty="0">
              <a:solidFill>
                <a:srgbClr val="C00000"/>
              </a:solidFill>
            </a:endParaRPr>
          </a:p>
        </p:txBody>
      </p:sp>
      <p:sp>
        <p:nvSpPr>
          <p:cNvPr id="3" name="Content Placeholder 2"/>
          <p:cNvSpPr>
            <a:spLocks noGrp="1"/>
          </p:cNvSpPr>
          <p:nvPr>
            <p:ph idx="1"/>
          </p:nvPr>
        </p:nvSpPr>
        <p:spPr/>
        <p:txBody>
          <a:bodyPr>
            <a:normAutofit/>
          </a:bodyPr>
          <a:lstStyle/>
          <a:p>
            <a:pPr marL="0" indent="0">
              <a:buNone/>
            </a:pPr>
            <a:endParaRPr lang="en-IN" dirty="0"/>
          </a:p>
        </p:txBody>
      </p:sp>
      <p:pic>
        <p:nvPicPr>
          <p:cNvPr id="5" name="Picture 4"/>
          <p:cNvPicPr>
            <a:picLocks noChangeAspect="1"/>
          </p:cNvPicPr>
          <p:nvPr/>
        </p:nvPicPr>
        <p:blipFill>
          <a:blip r:embed="rId2"/>
          <a:stretch>
            <a:fillRect/>
          </a:stretch>
        </p:blipFill>
        <p:spPr>
          <a:xfrm>
            <a:off x="838200" y="1825625"/>
            <a:ext cx="8610600" cy="4351338"/>
          </a:xfrm>
          <a:prstGeom prst="rect">
            <a:avLst/>
          </a:prstGeom>
        </p:spPr>
      </p:pic>
    </p:spTree>
    <p:extLst>
      <p:ext uri="{BB962C8B-B14F-4D97-AF65-F5344CB8AC3E}">
        <p14:creationId xmlns:p14="http://schemas.microsoft.com/office/powerpoint/2010/main" val="78869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solidFill>
                  <a:srgbClr val="C00000"/>
                </a:solidFill>
              </a:rPr>
              <a:t>Height</a:t>
            </a:r>
            <a:endParaRPr lang="en-IN" sz="4800" b="1" dirty="0">
              <a:solidFill>
                <a:srgbClr val="C00000"/>
              </a:solidFill>
            </a:endParaRPr>
          </a:p>
        </p:txBody>
      </p:sp>
      <p:sp>
        <p:nvSpPr>
          <p:cNvPr id="3" name="Content Placeholder 2"/>
          <p:cNvSpPr>
            <a:spLocks noGrp="1"/>
          </p:cNvSpPr>
          <p:nvPr>
            <p:ph idx="1"/>
          </p:nvPr>
        </p:nvSpPr>
        <p:spPr/>
        <p:txBody>
          <a:bodyPr/>
          <a:lstStyle/>
          <a:p>
            <a:r>
              <a:rPr lang="en-IN" dirty="0"/>
              <a:t>The height of a Binary Tree is defined as the maximum depth of any leaf node from the root node. That is, it is the length of the longest path from the root node to any leaf node.</a:t>
            </a:r>
          </a:p>
        </p:txBody>
      </p:sp>
      <p:pic>
        <p:nvPicPr>
          <p:cNvPr id="4" name="Picture 3"/>
          <p:cNvPicPr>
            <a:picLocks noChangeAspect="1"/>
          </p:cNvPicPr>
          <p:nvPr/>
        </p:nvPicPr>
        <p:blipFill>
          <a:blip r:embed="rId2"/>
          <a:stretch>
            <a:fillRect/>
          </a:stretch>
        </p:blipFill>
        <p:spPr>
          <a:xfrm>
            <a:off x="3400425" y="3071813"/>
            <a:ext cx="5391150" cy="3105150"/>
          </a:xfrm>
          <a:prstGeom prst="rect">
            <a:avLst/>
          </a:prstGeom>
        </p:spPr>
      </p:pic>
    </p:spTree>
    <p:extLst>
      <p:ext uri="{BB962C8B-B14F-4D97-AF65-F5344CB8AC3E}">
        <p14:creationId xmlns:p14="http://schemas.microsoft.com/office/powerpoint/2010/main" val="1523528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Finding Height of Binary Tree</a:t>
            </a:r>
            <a:endParaRPr lang="en-IN" b="1"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IN" dirty="0"/>
              <a:t>// Find height of a tree, defined by the root node</a:t>
            </a:r>
          </a:p>
          <a:p>
            <a:pPr marL="0" indent="0">
              <a:buNone/>
            </a:pPr>
            <a:r>
              <a:rPr lang="en-IN" dirty="0" err="1"/>
              <a:t>int</a:t>
            </a:r>
            <a:r>
              <a:rPr lang="en-IN" dirty="0"/>
              <a:t> </a:t>
            </a:r>
            <a:r>
              <a:rPr lang="en-IN" dirty="0" err="1" smtClean="0"/>
              <a:t>tree_height</a:t>
            </a:r>
            <a:r>
              <a:rPr lang="en-IN" dirty="0" smtClean="0"/>
              <a:t> (</a:t>
            </a:r>
            <a:r>
              <a:rPr lang="en-IN" dirty="0"/>
              <a:t>Node* root) {</a:t>
            </a:r>
          </a:p>
          <a:p>
            <a:pPr marL="0" indent="0">
              <a:buNone/>
            </a:pPr>
            <a:r>
              <a:rPr lang="en-IN" dirty="0"/>
              <a:t>    if (root == NULL) </a:t>
            </a:r>
          </a:p>
          <a:p>
            <a:pPr marL="0" indent="0">
              <a:buNone/>
            </a:pPr>
            <a:r>
              <a:rPr lang="en-IN" dirty="0"/>
              <a:t>        return 0;</a:t>
            </a:r>
          </a:p>
          <a:p>
            <a:pPr marL="0" indent="0">
              <a:buNone/>
            </a:pPr>
            <a:r>
              <a:rPr lang="en-IN" dirty="0"/>
              <a:t>    else {</a:t>
            </a:r>
          </a:p>
          <a:p>
            <a:pPr marL="0" indent="0">
              <a:buNone/>
            </a:pPr>
            <a:r>
              <a:rPr lang="en-IN" dirty="0"/>
              <a:t>        // Find the height of left, right subtrees</a:t>
            </a:r>
          </a:p>
          <a:p>
            <a:pPr marL="0" indent="0">
              <a:buNone/>
            </a:pPr>
            <a:r>
              <a:rPr lang="en-IN" dirty="0"/>
              <a:t>        </a:t>
            </a:r>
            <a:r>
              <a:rPr lang="en-IN" dirty="0" err="1"/>
              <a:t>left_height</a:t>
            </a:r>
            <a:r>
              <a:rPr lang="en-IN" dirty="0"/>
              <a:t> = </a:t>
            </a:r>
            <a:r>
              <a:rPr lang="en-IN" dirty="0" err="1"/>
              <a:t>tree_height</a:t>
            </a:r>
            <a:r>
              <a:rPr lang="en-IN" dirty="0"/>
              <a:t>(root-&gt;left);</a:t>
            </a:r>
          </a:p>
          <a:p>
            <a:pPr marL="0" indent="0">
              <a:buNone/>
            </a:pPr>
            <a:r>
              <a:rPr lang="en-IN" dirty="0"/>
              <a:t>        </a:t>
            </a:r>
            <a:r>
              <a:rPr lang="en-IN" dirty="0" err="1"/>
              <a:t>right_height</a:t>
            </a:r>
            <a:r>
              <a:rPr lang="en-IN" dirty="0"/>
              <a:t> = </a:t>
            </a:r>
            <a:r>
              <a:rPr lang="en-IN" dirty="0" err="1"/>
              <a:t>tree_height</a:t>
            </a:r>
            <a:r>
              <a:rPr lang="en-IN" dirty="0"/>
              <a:t>(root-&gt;right);</a:t>
            </a:r>
          </a:p>
          <a:p>
            <a:pPr marL="0" indent="0">
              <a:buNone/>
            </a:pPr>
            <a:r>
              <a:rPr lang="en-IN" dirty="0"/>
              <a:t>         </a:t>
            </a:r>
          </a:p>
          <a:p>
            <a:pPr marL="0" indent="0">
              <a:buNone/>
            </a:pPr>
            <a:r>
              <a:rPr lang="en-IN" dirty="0"/>
              <a:t>        // Find max(</a:t>
            </a:r>
            <a:r>
              <a:rPr lang="en-IN" dirty="0" err="1"/>
              <a:t>subtree_height</a:t>
            </a:r>
            <a:r>
              <a:rPr lang="en-IN" dirty="0"/>
              <a:t>) + 1 to get the height of the tree</a:t>
            </a:r>
          </a:p>
          <a:p>
            <a:pPr marL="0" indent="0">
              <a:buNone/>
            </a:pPr>
            <a:r>
              <a:rPr lang="en-IN" dirty="0"/>
              <a:t>        return max(</a:t>
            </a:r>
            <a:r>
              <a:rPr lang="en-IN" dirty="0" err="1"/>
              <a:t>left_height</a:t>
            </a:r>
            <a:r>
              <a:rPr lang="en-IN" dirty="0"/>
              <a:t>, </a:t>
            </a:r>
            <a:r>
              <a:rPr lang="en-IN" dirty="0" err="1"/>
              <a:t>right_height</a:t>
            </a:r>
            <a:r>
              <a:rPr lang="en-IN" dirty="0"/>
              <a:t>) + 1;</a:t>
            </a:r>
          </a:p>
          <a:p>
            <a:pPr marL="0" indent="0">
              <a:buNone/>
            </a:pPr>
            <a:r>
              <a:rPr lang="en-IN" dirty="0"/>
              <a:t>}</a:t>
            </a:r>
          </a:p>
        </p:txBody>
      </p:sp>
    </p:spTree>
    <p:extLst>
      <p:ext uri="{BB962C8B-B14F-4D97-AF65-F5344CB8AC3E}">
        <p14:creationId xmlns:p14="http://schemas.microsoft.com/office/powerpoint/2010/main" val="2662282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solidFill>
                  <a:srgbClr val="C00000"/>
                </a:solidFill>
              </a:rPr>
              <a:t>Finding Leaf Nodes</a:t>
            </a:r>
            <a:endParaRPr lang="en-IN" sz="4800" b="1" dirty="0">
              <a:solidFill>
                <a:srgbClr val="C00000"/>
              </a:solidFill>
            </a:endParaRPr>
          </a:p>
        </p:txBody>
      </p:sp>
      <p:sp>
        <p:nvSpPr>
          <p:cNvPr id="3" name="Content Placeholder 2"/>
          <p:cNvSpPr>
            <a:spLocks noGrp="1"/>
          </p:cNvSpPr>
          <p:nvPr>
            <p:ph idx="1"/>
          </p:nvPr>
        </p:nvSpPr>
        <p:spPr/>
        <p:txBody>
          <a:bodyPr/>
          <a:lstStyle/>
          <a:p>
            <a:pPr algn="just"/>
            <a:r>
              <a:rPr lang="en-IN" dirty="0"/>
              <a:t>Given a binary tree, we need to write a program to print all leaf nodes of the given binary tree from left to right. That is, the nodes should be printed in the order they appear from left to right in the given tree. </a:t>
            </a:r>
            <a:endParaRPr lang="en-IN" dirty="0" smtClean="0"/>
          </a:p>
          <a:p>
            <a:pPr algn="just"/>
            <a:endParaRPr lang="en-IN" dirty="0"/>
          </a:p>
          <a:p>
            <a:pPr algn="just"/>
            <a:endParaRPr lang="en-IN" dirty="0" smtClean="0"/>
          </a:p>
          <a:p>
            <a:pPr lvl="8" algn="just"/>
            <a:r>
              <a:rPr lang="en-IN" dirty="0"/>
              <a:t> </a:t>
            </a:r>
            <a:r>
              <a:rPr lang="en-IN" dirty="0" smtClean="0"/>
              <a:t>                              Leaf Nodes: 4,6,7,9,10</a:t>
            </a:r>
            <a:endParaRPr lang="en-IN" dirty="0"/>
          </a:p>
        </p:txBody>
      </p:sp>
      <p:pic>
        <p:nvPicPr>
          <p:cNvPr id="4" name="Picture 3"/>
          <p:cNvPicPr>
            <a:picLocks noChangeAspect="1"/>
          </p:cNvPicPr>
          <p:nvPr/>
        </p:nvPicPr>
        <p:blipFill>
          <a:blip r:embed="rId2"/>
          <a:stretch>
            <a:fillRect/>
          </a:stretch>
        </p:blipFill>
        <p:spPr>
          <a:xfrm>
            <a:off x="1507435" y="3281363"/>
            <a:ext cx="4724400" cy="2895600"/>
          </a:xfrm>
          <a:prstGeom prst="rect">
            <a:avLst/>
          </a:prstGeom>
        </p:spPr>
      </p:pic>
    </p:spTree>
    <p:extLst>
      <p:ext uri="{BB962C8B-B14F-4D97-AF65-F5344CB8AC3E}">
        <p14:creationId xmlns:p14="http://schemas.microsoft.com/office/powerpoint/2010/main" val="2254551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solidFill>
                  <a:srgbClr val="C00000"/>
                </a:solidFill>
              </a:rPr>
              <a:t>Algorithm to Print Leaf Nodes</a:t>
            </a:r>
            <a:endParaRPr lang="en-IN" sz="4800" b="1" dirty="0">
              <a:solidFill>
                <a:srgbClr val="C00000"/>
              </a:solidFill>
            </a:endParaRPr>
          </a:p>
        </p:txBody>
      </p:sp>
      <p:sp>
        <p:nvSpPr>
          <p:cNvPr id="3" name="Content Placeholder 2"/>
          <p:cNvSpPr>
            <a:spLocks noGrp="1"/>
          </p:cNvSpPr>
          <p:nvPr>
            <p:ph idx="1"/>
          </p:nvPr>
        </p:nvSpPr>
        <p:spPr/>
        <p:txBody>
          <a:bodyPr/>
          <a:lstStyle/>
          <a:p>
            <a:pPr algn="just" fontAlgn="base"/>
            <a:r>
              <a:rPr lang="en-IN" dirty="0"/>
              <a:t>Check if the given node is null. If null, then return from the function.</a:t>
            </a:r>
          </a:p>
          <a:p>
            <a:pPr algn="just" fontAlgn="base"/>
            <a:r>
              <a:rPr lang="en-IN" dirty="0"/>
              <a:t>Check if it is a leaf node. If the node is a leaf node, then print its data.</a:t>
            </a:r>
          </a:p>
          <a:p>
            <a:pPr algn="just" fontAlgn="base"/>
            <a:r>
              <a:rPr lang="en-IN" dirty="0"/>
              <a:t>If in the above step, the node is not a leaf node then check if the left and right children of node exist. If yes then call the function for left and right child of the node recursively.</a:t>
            </a:r>
          </a:p>
          <a:p>
            <a:endParaRPr lang="en-IN" dirty="0"/>
          </a:p>
        </p:txBody>
      </p:sp>
    </p:spTree>
    <p:extLst>
      <p:ext uri="{BB962C8B-B14F-4D97-AF65-F5344CB8AC3E}">
        <p14:creationId xmlns:p14="http://schemas.microsoft.com/office/powerpoint/2010/main" val="2932219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solidFill>
                  <a:srgbClr val="C00000"/>
                </a:solidFill>
              </a:rPr>
              <a:t>Algorithm to Print Leaf Nodes</a:t>
            </a:r>
            <a:endParaRPr lang="en-IN" sz="4800" b="1" dirty="0">
              <a:solidFill>
                <a:srgbClr val="C00000"/>
              </a:solidFill>
            </a:endParaRPr>
          </a:p>
        </p:txBody>
      </p:sp>
      <p:sp>
        <p:nvSpPr>
          <p:cNvPr id="3" name="Content Placeholder 2"/>
          <p:cNvSpPr>
            <a:spLocks noGrp="1"/>
          </p:cNvSpPr>
          <p:nvPr>
            <p:ph idx="1"/>
          </p:nvPr>
        </p:nvSpPr>
        <p:spPr>
          <a:xfrm>
            <a:off x="838200" y="1825625"/>
            <a:ext cx="5297557" cy="4351338"/>
          </a:xfrm>
        </p:spPr>
        <p:txBody>
          <a:bodyPr>
            <a:normAutofit fontScale="25000" lnSpcReduction="20000"/>
          </a:bodyPr>
          <a:lstStyle/>
          <a:p>
            <a:pPr marL="0" indent="0">
              <a:buNone/>
            </a:pPr>
            <a:r>
              <a:rPr lang="en-IN" sz="8000" dirty="0" smtClean="0"/>
              <a:t>void </a:t>
            </a:r>
            <a:r>
              <a:rPr lang="en-IN" sz="8000" dirty="0" err="1"/>
              <a:t>printLeafNodes</a:t>
            </a:r>
            <a:r>
              <a:rPr lang="en-IN" sz="8000" dirty="0"/>
              <a:t>(Node *root)</a:t>
            </a:r>
          </a:p>
          <a:p>
            <a:pPr marL="0" indent="0">
              <a:buNone/>
            </a:pPr>
            <a:r>
              <a:rPr lang="en-IN" sz="8000" dirty="0"/>
              <a:t>{</a:t>
            </a:r>
          </a:p>
          <a:p>
            <a:pPr marL="0" indent="0">
              <a:buNone/>
            </a:pPr>
            <a:r>
              <a:rPr lang="en-IN" sz="8000" dirty="0"/>
              <a:t>	// if node is null, return</a:t>
            </a:r>
          </a:p>
          <a:p>
            <a:pPr marL="0" indent="0">
              <a:buNone/>
            </a:pPr>
            <a:r>
              <a:rPr lang="en-IN" sz="8000" dirty="0"/>
              <a:t>	if (!root)</a:t>
            </a:r>
          </a:p>
          <a:p>
            <a:pPr marL="0" indent="0">
              <a:buNone/>
            </a:pPr>
            <a:r>
              <a:rPr lang="en-IN" sz="8000" dirty="0"/>
              <a:t>		return;</a:t>
            </a:r>
          </a:p>
          <a:p>
            <a:pPr marL="0" indent="0">
              <a:buNone/>
            </a:pPr>
            <a:r>
              <a:rPr lang="en-IN" sz="8000" dirty="0"/>
              <a:t>	</a:t>
            </a:r>
          </a:p>
          <a:p>
            <a:pPr marL="0" indent="0">
              <a:buNone/>
            </a:pPr>
            <a:r>
              <a:rPr lang="en-IN" sz="8000" dirty="0"/>
              <a:t>	// if node is leaf node, print its data</a:t>
            </a:r>
          </a:p>
          <a:p>
            <a:pPr marL="0" indent="0">
              <a:buNone/>
            </a:pPr>
            <a:r>
              <a:rPr lang="en-IN" sz="8000" dirty="0"/>
              <a:t>	if (!root-&gt;left &amp;&amp; !root-&gt;right)</a:t>
            </a:r>
          </a:p>
          <a:p>
            <a:pPr marL="0" indent="0">
              <a:buNone/>
            </a:pPr>
            <a:r>
              <a:rPr lang="en-IN" sz="8000" dirty="0"/>
              <a:t>	{</a:t>
            </a:r>
          </a:p>
          <a:p>
            <a:pPr marL="0" indent="0">
              <a:buNone/>
            </a:pPr>
            <a:r>
              <a:rPr lang="en-IN" sz="8000" dirty="0"/>
              <a:t>		cout &lt;&lt; root-&gt;data &lt;&lt; " ";</a:t>
            </a:r>
          </a:p>
          <a:p>
            <a:pPr marL="0" indent="0">
              <a:buNone/>
            </a:pPr>
            <a:r>
              <a:rPr lang="en-IN" sz="8000" dirty="0"/>
              <a:t>		return;</a:t>
            </a:r>
          </a:p>
          <a:p>
            <a:pPr marL="0" indent="0">
              <a:buNone/>
            </a:pPr>
            <a:r>
              <a:rPr lang="en-IN" sz="8000" dirty="0"/>
              <a:t>	}</a:t>
            </a:r>
          </a:p>
          <a:p>
            <a:pPr marL="0" indent="0">
              <a:buNone/>
            </a:pPr>
            <a:endParaRPr lang="en-IN" sz="8000" dirty="0"/>
          </a:p>
          <a:p>
            <a:pPr marL="0" indent="0">
              <a:buNone/>
            </a:pPr>
            <a:r>
              <a:rPr lang="en-IN" sz="8000" dirty="0"/>
              <a:t>	</a:t>
            </a:r>
            <a:endParaRPr lang="en-IN" dirty="0"/>
          </a:p>
        </p:txBody>
      </p:sp>
      <p:sp>
        <p:nvSpPr>
          <p:cNvPr id="5" name="Content Placeholder 2"/>
          <p:cNvSpPr txBox="1">
            <a:spLocks/>
          </p:cNvSpPr>
          <p:nvPr/>
        </p:nvSpPr>
        <p:spPr>
          <a:xfrm>
            <a:off x="6397487" y="1825625"/>
            <a:ext cx="5297557"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8000" dirty="0" smtClean="0"/>
          </a:p>
          <a:p>
            <a:pPr marL="0" indent="0">
              <a:buFont typeface="Arial" panose="020B0604020202020204" pitchFamily="34" charset="0"/>
              <a:buNone/>
            </a:pPr>
            <a:r>
              <a:rPr lang="en-IN" sz="8000" dirty="0" smtClean="0"/>
              <a:t>	// if left child exists, check for leaf</a:t>
            </a:r>
          </a:p>
          <a:p>
            <a:pPr marL="0" indent="0">
              <a:buFont typeface="Arial" panose="020B0604020202020204" pitchFamily="34" charset="0"/>
              <a:buNone/>
            </a:pPr>
            <a:r>
              <a:rPr lang="en-IN" sz="8000" dirty="0" smtClean="0"/>
              <a:t>	// recursively</a:t>
            </a:r>
          </a:p>
          <a:p>
            <a:pPr marL="0" indent="0">
              <a:buFont typeface="Arial" panose="020B0604020202020204" pitchFamily="34" charset="0"/>
              <a:buNone/>
            </a:pPr>
            <a:r>
              <a:rPr lang="en-IN" sz="8000" dirty="0" smtClean="0"/>
              <a:t>	if (root-&gt;left)</a:t>
            </a:r>
          </a:p>
          <a:p>
            <a:pPr marL="0" indent="0">
              <a:buFont typeface="Arial" panose="020B0604020202020204" pitchFamily="34" charset="0"/>
              <a:buNone/>
            </a:pPr>
            <a:r>
              <a:rPr lang="en-IN" sz="8000" dirty="0" smtClean="0"/>
              <a:t>	</a:t>
            </a:r>
            <a:r>
              <a:rPr lang="en-IN" sz="8000" dirty="0" err="1" smtClean="0"/>
              <a:t>printLeafNodes</a:t>
            </a:r>
            <a:r>
              <a:rPr lang="en-IN" sz="8000" dirty="0" smtClean="0"/>
              <a:t>(root-&gt;left);</a:t>
            </a:r>
          </a:p>
          <a:p>
            <a:pPr marL="0" indent="0">
              <a:buFont typeface="Arial" panose="020B0604020202020204" pitchFamily="34" charset="0"/>
              <a:buNone/>
            </a:pPr>
            <a:r>
              <a:rPr lang="en-IN" sz="8000" dirty="0" smtClean="0"/>
              <a:t>		</a:t>
            </a:r>
          </a:p>
          <a:p>
            <a:pPr marL="0" indent="0">
              <a:buFont typeface="Arial" panose="020B0604020202020204" pitchFamily="34" charset="0"/>
              <a:buNone/>
            </a:pPr>
            <a:r>
              <a:rPr lang="en-IN" sz="8000" dirty="0" smtClean="0"/>
              <a:t>	// if right child exists, check for leaf</a:t>
            </a:r>
          </a:p>
          <a:p>
            <a:pPr marL="0" indent="0">
              <a:buFont typeface="Arial" panose="020B0604020202020204" pitchFamily="34" charset="0"/>
              <a:buNone/>
            </a:pPr>
            <a:r>
              <a:rPr lang="en-IN" sz="8000" dirty="0" smtClean="0"/>
              <a:t>	// recursively</a:t>
            </a:r>
          </a:p>
          <a:p>
            <a:pPr marL="0" indent="0">
              <a:buFont typeface="Arial" panose="020B0604020202020204" pitchFamily="34" charset="0"/>
              <a:buNone/>
            </a:pPr>
            <a:r>
              <a:rPr lang="en-IN" sz="8000" dirty="0" smtClean="0"/>
              <a:t>	if (root-&gt;right)</a:t>
            </a:r>
          </a:p>
          <a:p>
            <a:pPr marL="0" indent="0">
              <a:buFont typeface="Arial" panose="020B0604020202020204" pitchFamily="34" charset="0"/>
              <a:buNone/>
            </a:pPr>
            <a:r>
              <a:rPr lang="en-IN" sz="8000" dirty="0" smtClean="0"/>
              <a:t>	</a:t>
            </a:r>
            <a:r>
              <a:rPr lang="en-IN" sz="8000" dirty="0" err="1" smtClean="0"/>
              <a:t>printLeafNodes</a:t>
            </a:r>
            <a:r>
              <a:rPr lang="en-IN" sz="8000" dirty="0" smtClean="0"/>
              <a:t>(root-&gt;right);</a:t>
            </a:r>
          </a:p>
          <a:p>
            <a:pPr marL="0" indent="0">
              <a:buFont typeface="Arial" panose="020B0604020202020204" pitchFamily="34" charset="0"/>
              <a:buNone/>
            </a:pPr>
            <a:r>
              <a:rPr lang="en-IN" sz="8000" dirty="0" smtClean="0"/>
              <a:t>   }</a:t>
            </a:r>
          </a:p>
          <a:p>
            <a:endParaRPr lang="en-IN" dirty="0"/>
          </a:p>
        </p:txBody>
      </p:sp>
      <p:cxnSp>
        <p:nvCxnSpPr>
          <p:cNvPr id="8" name="Straight Connector 7"/>
          <p:cNvCxnSpPr/>
          <p:nvPr/>
        </p:nvCxnSpPr>
        <p:spPr>
          <a:xfrm flipH="1">
            <a:off x="6220239" y="1825625"/>
            <a:ext cx="8284" cy="45354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7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Counting the number of nodes</a:t>
            </a:r>
            <a:endParaRPr lang="en-IN" b="1" dirty="0">
              <a:solidFill>
                <a:srgbClr val="C00000"/>
              </a:solidFill>
            </a:endParaRPr>
          </a:p>
        </p:txBody>
      </p:sp>
      <p:sp>
        <p:nvSpPr>
          <p:cNvPr id="4" name="Rectangle 1"/>
          <p:cNvSpPr>
            <a:spLocks noGrp="1" noChangeArrowheads="1"/>
          </p:cNvSpPr>
          <p:nvPr>
            <p:ph idx="1"/>
          </p:nvPr>
        </p:nvSpPr>
        <p:spPr bwMode="auto">
          <a:xfrm>
            <a:off x="838200" y="1462138"/>
            <a:ext cx="10515600" cy="5078313"/>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t"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993333"/>
                </a:solidFill>
                <a:effectLst/>
                <a:cs typeface="Courier New" panose="02070309020205020404" pitchFamily="49" charset="0"/>
              </a:rPr>
              <a:t>static</a:t>
            </a:r>
            <a:r>
              <a:rPr kumimoji="0" lang="en-US" altLang="en-US" sz="2400" b="0" i="0" u="none" strike="noStrike" cap="none" normalizeH="0" baseline="0" dirty="0" smtClean="0">
                <a:ln>
                  <a:noFill/>
                </a:ln>
                <a:solidFill>
                  <a:srgbClr val="3A3A3A"/>
                </a:solidFill>
                <a:effectLst/>
                <a:cs typeface="Courier New" panose="02070309020205020404" pitchFamily="49" charset="0"/>
              </a:rPr>
              <a:t> </a:t>
            </a:r>
            <a:r>
              <a:rPr kumimoji="0" lang="en-US" altLang="en-US" sz="2400" b="0" i="0" u="none" strike="noStrike" cap="none" normalizeH="0" baseline="0" dirty="0" err="1" smtClean="0">
                <a:ln>
                  <a:noFill/>
                </a:ln>
                <a:solidFill>
                  <a:srgbClr val="993333"/>
                </a:solidFill>
                <a:effectLst/>
                <a:cs typeface="Courier New" panose="02070309020205020404" pitchFamily="49" charset="0"/>
              </a:rPr>
              <a:t>int</a:t>
            </a:r>
            <a:r>
              <a:rPr kumimoji="0" lang="en-US" altLang="en-US" sz="2400" b="0" i="0" u="none" strike="noStrike" cap="none" normalizeH="0" baseline="0" dirty="0" smtClean="0">
                <a:ln>
                  <a:noFill/>
                </a:ln>
                <a:solidFill>
                  <a:srgbClr val="3A3A3A"/>
                </a:solidFill>
                <a:effectLst/>
                <a:cs typeface="Courier New" panose="02070309020205020404" pitchFamily="49" charset="0"/>
              </a:rPr>
              <a:t> count </a:t>
            </a:r>
            <a:r>
              <a:rPr kumimoji="0" lang="en-US" altLang="en-US" sz="2400" b="0" i="0" u="none" strike="noStrike" cap="none" normalizeH="0" baseline="0" dirty="0" smtClean="0">
                <a:ln>
                  <a:noFill/>
                </a:ln>
                <a:solidFill>
                  <a:srgbClr val="339933"/>
                </a:solidFill>
                <a:effectLst/>
                <a:cs typeface="Courier New" panose="02070309020205020404" pitchFamily="49" charset="0"/>
              </a:rPr>
              <a:t>=</a:t>
            </a:r>
            <a:r>
              <a:rPr kumimoji="0" lang="en-US" altLang="en-US" sz="2400" b="0" i="0" u="none" strike="noStrike" cap="none" normalizeH="0" baseline="0" dirty="0" smtClean="0">
                <a:ln>
                  <a:noFill/>
                </a:ln>
                <a:solidFill>
                  <a:srgbClr val="3A3A3A"/>
                </a:solidFill>
                <a:effectLst/>
                <a:cs typeface="Courier New" panose="02070309020205020404" pitchFamily="49" charset="0"/>
              </a:rPr>
              <a:t> </a:t>
            </a:r>
            <a:r>
              <a:rPr kumimoji="0" lang="en-US" altLang="en-US" sz="2400" b="0" i="0" u="none" strike="noStrike" cap="none" normalizeH="0" baseline="0" dirty="0" smtClean="0">
                <a:ln>
                  <a:noFill/>
                </a:ln>
                <a:solidFill>
                  <a:srgbClr val="0000DD"/>
                </a:solidFill>
                <a:effectLst/>
                <a:cs typeface="Courier New" panose="02070309020205020404" pitchFamily="49" charset="0"/>
              </a:rPr>
              <a:t>0</a:t>
            </a:r>
            <a:r>
              <a:rPr kumimoji="0" lang="en-US" altLang="en-US" sz="2400" b="0" i="0" u="none" strike="noStrike" cap="none" normalizeH="0" baseline="0" dirty="0" smtClean="0">
                <a:ln>
                  <a:noFill/>
                </a:ln>
                <a:solidFill>
                  <a:srgbClr val="339933"/>
                </a:solidFill>
                <a:effectLst/>
                <a:cs typeface="Courier New" panose="02070309020205020404" pitchFamily="49" charset="0"/>
              </a:rPr>
              <a:t>;</a:t>
            </a:r>
          </a:p>
          <a:p>
            <a:pPr marL="0" marR="0" lvl="0" indent="0" algn="l" defTabSz="914400" rtl="0" eaLnBrk="0" fontAlgn="t"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rgbClr val="3A3A3A"/>
              </a:solidFill>
              <a:effectLst/>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993333"/>
                </a:solidFill>
                <a:effectLst/>
                <a:cs typeface="Courier New" panose="02070309020205020404" pitchFamily="49" charset="0"/>
              </a:rPr>
              <a:t>	</a:t>
            </a:r>
            <a:r>
              <a:rPr kumimoji="0" lang="en-US" altLang="en-US" sz="2400" b="0" i="0" u="none" strike="noStrike" cap="none" normalizeH="0" baseline="0" dirty="0" err="1" smtClean="0">
                <a:ln>
                  <a:noFill/>
                </a:ln>
                <a:solidFill>
                  <a:srgbClr val="993333"/>
                </a:solidFill>
                <a:effectLst/>
                <a:cs typeface="Courier New" panose="02070309020205020404" pitchFamily="49" charset="0"/>
              </a:rPr>
              <a:t>int</a:t>
            </a:r>
            <a:r>
              <a:rPr kumimoji="0" lang="en-US" altLang="en-US" sz="2400" b="0" i="0" u="none" strike="noStrike" cap="none" normalizeH="0" baseline="0" dirty="0" smtClean="0">
                <a:ln>
                  <a:noFill/>
                </a:ln>
                <a:solidFill>
                  <a:srgbClr val="3A3A3A"/>
                </a:solidFill>
                <a:effectLst/>
                <a:cs typeface="Courier New" panose="02070309020205020404" pitchFamily="49" charset="0"/>
              </a:rPr>
              <a:t> </a:t>
            </a:r>
            <a:r>
              <a:rPr kumimoji="0" lang="en-US" altLang="en-US" sz="2400" b="0" i="0" u="none" strike="noStrike" cap="none" normalizeH="0" baseline="0" dirty="0" err="1" smtClean="0">
                <a:ln>
                  <a:noFill/>
                </a:ln>
                <a:solidFill>
                  <a:srgbClr val="3A3A3A"/>
                </a:solidFill>
                <a:effectLst/>
                <a:cs typeface="Courier New" panose="02070309020205020404" pitchFamily="49" charset="0"/>
              </a:rPr>
              <a:t>countnodes</a:t>
            </a:r>
            <a:r>
              <a:rPr kumimoji="0" lang="en-US" altLang="en-US" sz="2400" b="0" i="0" u="none" strike="noStrike" cap="none" normalizeH="0" baseline="0" dirty="0" smtClean="0">
                <a:ln>
                  <a:noFill/>
                </a:ln>
                <a:solidFill>
                  <a:srgbClr val="009900"/>
                </a:solidFill>
                <a:effectLst/>
                <a:cs typeface="Courier New" panose="02070309020205020404" pitchFamily="49" charset="0"/>
              </a:rPr>
              <a:t>(</a:t>
            </a:r>
            <a:r>
              <a:rPr kumimoji="0" lang="en-US" altLang="en-US" sz="2400" b="0" i="0" u="none" strike="noStrike" cap="none" normalizeH="0" baseline="0" dirty="0" err="1" smtClean="0">
                <a:ln>
                  <a:noFill/>
                </a:ln>
                <a:solidFill>
                  <a:srgbClr val="993333"/>
                </a:solidFill>
                <a:effectLst/>
                <a:cs typeface="Courier New" panose="02070309020205020404" pitchFamily="49" charset="0"/>
              </a:rPr>
              <a:t>struct</a:t>
            </a:r>
            <a:r>
              <a:rPr kumimoji="0" lang="en-US" altLang="en-US" sz="2400" b="0" i="0" u="none" strike="noStrike" cap="none" normalizeH="0" baseline="0" dirty="0" smtClean="0">
                <a:ln>
                  <a:noFill/>
                </a:ln>
                <a:solidFill>
                  <a:srgbClr val="3A3A3A"/>
                </a:solidFill>
                <a:effectLst/>
                <a:cs typeface="Courier New" panose="02070309020205020404" pitchFamily="49" charset="0"/>
              </a:rPr>
              <a:t> node </a:t>
            </a:r>
            <a:r>
              <a:rPr kumimoji="0" lang="en-US" altLang="en-US" sz="2400" b="0" i="0" u="none" strike="noStrike" cap="none" normalizeH="0" baseline="0" dirty="0" smtClean="0">
                <a:ln>
                  <a:noFill/>
                </a:ln>
                <a:solidFill>
                  <a:srgbClr val="339933"/>
                </a:solidFill>
                <a:effectLst/>
                <a:cs typeface="Courier New" panose="02070309020205020404" pitchFamily="49" charset="0"/>
              </a:rPr>
              <a:t>*</a:t>
            </a:r>
            <a:r>
              <a:rPr kumimoji="0" lang="en-US" altLang="en-US" sz="2400" b="0" i="0" u="none" strike="noStrike" cap="none" normalizeH="0" baseline="0" dirty="0" smtClean="0">
                <a:ln>
                  <a:noFill/>
                </a:ln>
                <a:solidFill>
                  <a:srgbClr val="3A3A3A"/>
                </a:solidFill>
                <a:effectLst/>
                <a:cs typeface="Courier New" panose="02070309020205020404" pitchFamily="49" charset="0"/>
              </a:rPr>
              <a:t>root</a:t>
            </a:r>
            <a:r>
              <a:rPr kumimoji="0" lang="en-US" altLang="en-US" sz="2400" b="0" i="0" u="none" strike="noStrike" cap="none" normalizeH="0" baseline="0" dirty="0" smtClean="0">
                <a:ln>
                  <a:noFill/>
                </a:ln>
                <a:solidFill>
                  <a:srgbClr val="009900"/>
                </a:solidFill>
                <a:effectLst/>
                <a:cs typeface="Courier New" panose="02070309020205020404" pitchFamily="49" charset="0"/>
              </a:rPr>
              <a:t>)</a:t>
            </a:r>
            <a:endParaRPr kumimoji="0" lang="en-US" altLang="en-US" sz="2400" b="0" i="0" u="none" strike="noStrike" cap="none" normalizeH="0" baseline="0" dirty="0" smtClean="0">
              <a:ln>
                <a:noFill/>
              </a:ln>
              <a:solidFill>
                <a:srgbClr val="3A3A3A"/>
              </a:solidFill>
              <a:effectLst/>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009900"/>
                </a:solidFill>
                <a:effectLst/>
                <a:cs typeface="Courier New" panose="02070309020205020404" pitchFamily="49" charset="0"/>
              </a:rPr>
              <a:t>	{</a:t>
            </a:r>
            <a:endParaRPr kumimoji="0" lang="en-US" altLang="en-US" sz="2400" b="0" i="0" u="none" strike="noStrike" cap="none" normalizeH="0" baseline="0" dirty="0" smtClean="0">
              <a:ln>
                <a:noFill/>
              </a:ln>
              <a:solidFill>
                <a:srgbClr val="3A3A3A"/>
              </a:solidFill>
              <a:effectLst/>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B1B100"/>
                </a:solidFill>
                <a:effectLst/>
                <a:cs typeface="Courier New" panose="02070309020205020404" pitchFamily="49" charset="0"/>
              </a:rPr>
              <a:t>		if</a:t>
            </a:r>
            <a:r>
              <a:rPr kumimoji="0" lang="en-US" altLang="en-US" sz="2400" b="0" i="0" u="none" strike="noStrike" cap="none" normalizeH="0" baseline="0" dirty="0" smtClean="0">
                <a:ln>
                  <a:noFill/>
                </a:ln>
                <a:solidFill>
                  <a:srgbClr val="009900"/>
                </a:solidFill>
                <a:effectLst/>
                <a:cs typeface="Courier New" panose="02070309020205020404" pitchFamily="49" charset="0"/>
              </a:rPr>
              <a:t>(</a:t>
            </a:r>
            <a:r>
              <a:rPr kumimoji="0" lang="en-US" altLang="en-US" sz="2400" b="0" i="0" u="none" strike="noStrike" cap="none" normalizeH="0" baseline="0" dirty="0" smtClean="0">
                <a:ln>
                  <a:noFill/>
                </a:ln>
                <a:solidFill>
                  <a:srgbClr val="3A3A3A"/>
                </a:solidFill>
                <a:effectLst/>
                <a:cs typeface="Courier New" panose="02070309020205020404" pitchFamily="49" charset="0"/>
              </a:rPr>
              <a:t>root </a:t>
            </a:r>
            <a:r>
              <a:rPr kumimoji="0" lang="en-US" altLang="en-US" sz="2400" b="0" i="0" u="none" strike="noStrike" cap="none" normalizeH="0" baseline="0" dirty="0" smtClean="0">
                <a:ln>
                  <a:noFill/>
                </a:ln>
                <a:solidFill>
                  <a:srgbClr val="339933"/>
                </a:solidFill>
                <a:effectLst/>
                <a:cs typeface="Courier New" panose="02070309020205020404" pitchFamily="49" charset="0"/>
              </a:rPr>
              <a:t>!=</a:t>
            </a:r>
            <a:r>
              <a:rPr kumimoji="0" lang="en-US" altLang="en-US" sz="2400" b="0" i="0" u="none" strike="noStrike" cap="none" normalizeH="0" baseline="0" dirty="0" smtClean="0">
                <a:ln>
                  <a:noFill/>
                </a:ln>
                <a:solidFill>
                  <a:srgbClr val="3A3A3A"/>
                </a:solidFill>
                <a:effectLst/>
                <a:cs typeface="Courier New" panose="02070309020205020404" pitchFamily="49" charset="0"/>
              </a:rPr>
              <a:t> NULL</a:t>
            </a:r>
            <a:r>
              <a:rPr kumimoji="0" lang="en-US" altLang="en-US" sz="2400" b="0" i="0" u="none" strike="noStrike" cap="none" normalizeH="0" baseline="0" dirty="0" smtClean="0">
                <a:ln>
                  <a:noFill/>
                </a:ln>
                <a:solidFill>
                  <a:srgbClr val="009900"/>
                </a:solidFill>
                <a:effectLst/>
                <a:cs typeface="Courier New" panose="02070309020205020404" pitchFamily="49" charset="0"/>
              </a:rPr>
              <a:t>)</a:t>
            </a:r>
            <a:endParaRPr kumimoji="0" lang="en-US" altLang="en-US" sz="2400" b="0" i="0" u="none" strike="noStrike" cap="none" normalizeH="0" baseline="0" dirty="0" smtClean="0">
              <a:ln>
                <a:noFill/>
              </a:ln>
              <a:solidFill>
                <a:srgbClr val="3A3A3A"/>
              </a:solidFill>
              <a:effectLst/>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009900"/>
                </a:solidFill>
                <a:effectLst/>
                <a:cs typeface="Courier New" panose="02070309020205020404" pitchFamily="49" charset="0"/>
              </a:rPr>
              <a:t>		{</a:t>
            </a:r>
            <a:endParaRPr kumimoji="0" lang="en-US" altLang="en-US" sz="2400" b="0" i="0" u="none" strike="noStrike" cap="none" normalizeH="0" baseline="0" dirty="0" smtClean="0">
              <a:ln>
                <a:noFill/>
              </a:ln>
              <a:solidFill>
                <a:srgbClr val="3A3A3A"/>
              </a:solidFill>
              <a:effectLst/>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3A3A3A"/>
                </a:solidFill>
                <a:effectLst/>
                <a:cs typeface="Courier New" panose="02070309020205020404" pitchFamily="49" charset="0"/>
              </a:rPr>
              <a:t>			</a:t>
            </a:r>
            <a:r>
              <a:rPr kumimoji="0" lang="en-US" altLang="en-US" sz="2400" b="0" i="0" u="none" strike="noStrike" cap="none" normalizeH="0" baseline="0" dirty="0" err="1" smtClean="0">
                <a:ln>
                  <a:noFill/>
                </a:ln>
                <a:solidFill>
                  <a:srgbClr val="3A3A3A"/>
                </a:solidFill>
                <a:effectLst/>
                <a:cs typeface="Courier New" panose="02070309020205020404" pitchFamily="49" charset="0"/>
              </a:rPr>
              <a:t>countnodes</a:t>
            </a:r>
            <a:r>
              <a:rPr kumimoji="0" lang="en-US" altLang="en-US" sz="2400" b="0" i="0" u="none" strike="noStrike" cap="none" normalizeH="0" baseline="0" dirty="0" smtClean="0">
                <a:ln>
                  <a:noFill/>
                </a:ln>
                <a:solidFill>
                  <a:srgbClr val="009900"/>
                </a:solidFill>
                <a:effectLst/>
                <a:cs typeface="Courier New" panose="02070309020205020404" pitchFamily="49" charset="0"/>
              </a:rPr>
              <a:t>(</a:t>
            </a:r>
            <a:r>
              <a:rPr kumimoji="0" lang="en-US" altLang="en-US" sz="2400" b="0" i="0" u="none" strike="noStrike" cap="none" normalizeH="0" baseline="0" dirty="0" smtClean="0">
                <a:ln>
                  <a:noFill/>
                </a:ln>
                <a:solidFill>
                  <a:srgbClr val="3A3A3A"/>
                </a:solidFill>
                <a:effectLst/>
                <a:cs typeface="Courier New" panose="02070309020205020404" pitchFamily="49" charset="0"/>
              </a:rPr>
              <a:t>root</a:t>
            </a:r>
            <a:r>
              <a:rPr kumimoji="0" lang="en-US" altLang="en-US" sz="2400" b="0" i="0" u="none" strike="noStrike" cap="none" normalizeH="0" baseline="0" dirty="0" smtClean="0">
                <a:ln>
                  <a:noFill/>
                </a:ln>
                <a:solidFill>
                  <a:srgbClr val="339933"/>
                </a:solidFill>
                <a:effectLst/>
                <a:cs typeface="Courier New" panose="02070309020205020404" pitchFamily="49" charset="0"/>
              </a:rPr>
              <a:t>-&gt;</a:t>
            </a:r>
            <a:r>
              <a:rPr kumimoji="0" lang="en-US" altLang="en-US" sz="2400" b="0" i="0" u="none" strike="noStrike" cap="none" normalizeH="0" baseline="0" dirty="0" smtClean="0">
                <a:ln>
                  <a:noFill/>
                </a:ln>
                <a:solidFill>
                  <a:srgbClr val="3A3A3A"/>
                </a:solidFill>
                <a:effectLst/>
                <a:cs typeface="Courier New" panose="02070309020205020404" pitchFamily="49" charset="0"/>
              </a:rPr>
              <a:t>left</a:t>
            </a:r>
            <a:r>
              <a:rPr kumimoji="0" lang="en-US" altLang="en-US" sz="2400" b="0" i="0" u="none" strike="noStrike" cap="none" normalizeH="0" baseline="0" dirty="0" smtClean="0">
                <a:ln>
                  <a:noFill/>
                </a:ln>
                <a:solidFill>
                  <a:srgbClr val="009900"/>
                </a:solidFill>
                <a:effectLst/>
                <a:cs typeface="Courier New" panose="02070309020205020404" pitchFamily="49" charset="0"/>
              </a:rPr>
              <a:t>)</a:t>
            </a:r>
            <a:r>
              <a:rPr kumimoji="0" lang="en-US" altLang="en-US" sz="2400" b="0" i="0" u="none" strike="noStrike" cap="none" normalizeH="0" baseline="0" dirty="0" smtClean="0">
                <a:ln>
                  <a:noFill/>
                </a:ln>
                <a:solidFill>
                  <a:srgbClr val="339933"/>
                </a:solidFill>
                <a:effectLst/>
                <a:cs typeface="Courier New" panose="02070309020205020404" pitchFamily="49" charset="0"/>
              </a:rPr>
              <a:t>;</a:t>
            </a:r>
            <a:endParaRPr kumimoji="0" lang="en-US" altLang="en-US" sz="2400" b="0" i="0" u="none" strike="noStrike" cap="none" normalizeH="0" baseline="0" dirty="0" smtClean="0">
              <a:ln>
                <a:noFill/>
              </a:ln>
              <a:solidFill>
                <a:srgbClr val="3A3A3A"/>
              </a:solidFill>
              <a:effectLst/>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3A3A3A"/>
                </a:solidFill>
                <a:effectLst/>
                <a:cs typeface="Courier New" panose="02070309020205020404" pitchFamily="49" charset="0"/>
              </a:rPr>
              <a:t>			count</a:t>
            </a:r>
            <a:r>
              <a:rPr kumimoji="0" lang="en-US" altLang="en-US" sz="2400" b="0" i="0" u="none" strike="noStrike" cap="none" normalizeH="0" baseline="0" dirty="0" smtClean="0">
                <a:ln>
                  <a:noFill/>
                </a:ln>
                <a:solidFill>
                  <a:srgbClr val="339933"/>
                </a:solidFill>
                <a:effectLst/>
                <a:cs typeface="Courier New" panose="02070309020205020404" pitchFamily="49" charset="0"/>
              </a:rPr>
              <a:t>++;</a:t>
            </a:r>
            <a:endParaRPr kumimoji="0" lang="en-US" altLang="en-US" sz="2400" b="0" i="0" u="none" strike="noStrike" cap="none" normalizeH="0" baseline="0" dirty="0" smtClean="0">
              <a:ln>
                <a:noFill/>
              </a:ln>
              <a:solidFill>
                <a:srgbClr val="3A3A3A"/>
              </a:solidFill>
              <a:effectLst/>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3A3A3A"/>
                </a:solidFill>
                <a:effectLst/>
                <a:cs typeface="Courier New" panose="02070309020205020404" pitchFamily="49" charset="0"/>
              </a:rPr>
              <a:t>			</a:t>
            </a:r>
            <a:r>
              <a:rPr kumimoji="0" lang="en-US" altLang="en-US" sz="2400" b="0" i="0" u="none" strike="noStrike" cap="none" normalizeH="0" baseline="0" dirty="0" err="1" smtClean="0">
                <a:ln>
                  <a:noFill/>
                </a:ln>
                <a:solidFill>
                  <a:srgbClr val="3A3A3A"/>
                </a:solidFill>
                <a:effectLst/>
                <a:cs typeface="Courier New" panose="02070309020205020404" pitchFamily="49" charset="0"/>
              </a:rPr>
              <a:t>countnodes</a:t>
            </a:r>
            <a:r>
              <a:rPr kumimoji="0" lang="en-US" altLang="en-US" sz="2400" b="0" i="0" u="none" strike="noStrike" cap="none" normalizeH="0" baseline="0" dirty="0" smtClean="0">
                <a:ln>
                  <a:noFill/>
                </a:ln>
                <a:solidFill>
                  <a:srgbClr val="009900"/>
                </a:solidFill>
                <a:effectLst/>
                <a:cs typeface="Courier New" panose="02070309020205020404" pitchFamily="49" charset="0"/>
              </a:rPr>
              <a:t>(</a:t>
            </a:r>
            <a:r>
              <a:rPr kumimoji="0" lang="en-US" altLang="en-US" sz="2400" b="0" i="0" u="none" strike="noStrike" cap="none" normalizeH="0" baseline="0" dirty="0" smtClean="0">
                <a:ln>
                  <a:noFill/>
                </a:ln>
                <a:solidFill>
                  <a:srgbClr val="3A3A3A"/>
                </a:solidFill>
                <a:effectLst/>
                <a:cs typeface="Courier New" panose="02070309020205020404" pitchFamily="49" charset="0"/>
              </a:rPr>
              <a:t>root</a:t>
            </a:r>
            <a:r>
              <a:rPr kumimoji="0" lang="en-US" altLang="en-US" sz="2400" b="0" i="0" u="none" strike="noStrike" cap="none" normalizeH="0" baseline="0" dirty="0" smtClean="0">
                <a:ln>
                  <a:noFill/>
                </a:ln>
                <a:solidFill>
                  <a:srgbClr val="339933"/>
                </a:solidFill>
                <a:effectLst/>
                <a:cs typeface="Courier New" panose="02070309020205020404" pitchFamily="49" charset="0"/>
              </a:rPr>
              <a:t>-&gt;</a:t>
            </a:r>
            <a:r>
              <a:rPr kumimoji="0" lang="en-US" altLang="en-US" sz="2400" b="0" i="0" u="none" strike="noStrike" cap="none" normalizeH="0" baseline="0" dirty="0" smtClean="0">
                <a:ln>
                  <a:noFill/>
                </a:ln>
                <a:solidFill>
                  <a:srgbClr val="3A3A3A"/>
                </a:solidFill>
                <a:effectLst/>
                <a:cs typeface="Courier New" panose="02070309020205020404" pitchFamily="49" charset="0"/>
              </a:rPr>
              <a:t>right</a:t>
            </a:r>
            <a:r>
              <a:rPr kumimoji="0" lang="en-US" altLang="en-US" sz="2400" b="0" i="0" u="none" strike="noStrike" cap="none" normalizeH="0" baseline="0" dirty="0" smtClean="0">
                <a:ln>
                  <a:noFill/>
                </a:ln>
                <a:solidFill>
                  <a:srgbClr val="009900"/>
                </a:solidFill>
                <a:effectLst/>
                <a:cs typeface="Courier New" panose="02070309020205020404" pitchFamily="49" charset="0"/>
              </a:rPr>
              <a:t>)</a:t>
            </a:r>
            <a:r>
              <a:rPr kumimoji="0" lang="en-US" altLang="en-US" sz="2400" b="0" i="0" u="none" strike="noStrike" cap="none" normalizeH="0" baseline="0" dirty="0" smtClean="0">
                <a:ln>
                  <a:noFill/>
                </a:ln>
                <a:solidFill>
                  <a:srgbClr val="339933"/>
                </a:solidFill>
                <a:effectLst/>
                <a:cs typeface="Courier New" panose="02070309020205020404" pitchFamily="49" charset="0"/>
              </a:rPr>
              <a:t>;</a:t>
            </a:r>
            <a:endParaRPr kumimoji="0" lang="en-US" altLang="en-US" sz="2400" b="0" i="0" u="none" strike="noStrike" cap="none" normalizeH="0" baseline="0" dirty="0" smtClean="0">
              <a:ln>
                <a:noFill/>
              </a:ln>
              <a:solidFill>
                <a:srgbClr val="3A3A3A"/>
              </a:solidFill>
              <a:effectLst/>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009900"/>
                </a:solidFill>
                <a:effectLst/>
                <a:cs typeface="Courier New" panose="02070309020205020404" pitchFamily="49" charset="0"/>
              </a:rPr>
              <a:t>		}</a:t>
            </a:r>
            <a:endParaRPr kumimoji="0" lang="en-US" altLang="en-US" sz="2400" b="0" i="0" u="none" strike="noStrike" cap="none" normalizeH="0" baseline="0" dirty="0" smtClean="0">
              <a:ln>
                <a:noFill/>
              </a:ln>
              <a:solidFill>
                <a:srgbClr val="3A3A3A"/>
              </a:solidFill>
              <a:effectLst/>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B1B100"/>
                </a:solidFill>
                <a:effectLst/>
                <a:cs typeface="Courier New" panose="02070309020205020404" pitchFamily="49" charset="0"/>
              </a:rPr>
              <a:t>		return</a:t>
            </a:r>
            <a:r>
              <a:rPr kumimoji="0" lang="en-US" altLang="en-US" sz="2400" b="0" i="0" u="none" strike="noStrike" cap="none" normalizeH="0" baseline="0" dirty="0" smtClean="0">
                <a:ln>
                  <a:noFill/>
                </a:ln>
                <a:solidFill>
                  <a:srgbClr val="3A3A3A"/>
                </a:solidFill>
                <a:effectLst/>
                <a:cs typeface="Courier New" panose="02070309020205020404" pitchFamily="49" charset="0"/>
              </a:rPr>
              <a:t> count</a:t>
            </a:r>
            <a:r>
              <a:rPr kumimoji="0" lang="en-US" altLang="en-US" sz="2400" b="0" i="0" u="none" strike="noStrike" cap="none" normalizeH="0" baseline="0" dirty="0" smtClean="0">
                <a:ln>
                  <a:noFill/>
                </a:ln>
                <a:solidFill>
                  <a:srgbClr val="339933"/>
                </a:solidFill>
                <a:effectLst/>
                <a:cs typeface="Courier New" panose="02070309020205020404" pitchFamily="49" charset="0"/>
              </a:rPr>
              <a:t>;</a:t>
            </a:r>
            <a:endParaRPr kumimoji="0" lang="en-US" altLang="en-US" sz="2400" b="0" i="0" u="none" strike="noStrike" cap="none" normalizeH="0" baseline="0" dirty="0" smtClean="0">
              <a:ln>
                <a:noFill/>
              </a:ln>
              <a:solidFill>
                <a:srgbClr val="3A3A3A"/>
              </a:solidFill>
              <a:effectLst/>
              <a:cs typeface="Courier New" panose="02070309020205020404" pitchFamily="49" charset="0"/>
            </a:endParaRPr>
          </a:p>
          <a:p>
            <a:pPr marL="0" marR="0" lvl="0" indent="0" algn="l" defTabSz="914400" rtl="0" eaLnBrk="0" fontAlgn="t"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009900"/>
                </a:solidFill>
                <a:effectLst/>
                <a:cs typeface="Courier New" panose="02070309020205020404" pitchFamily="49" charset="0"/>
              </a:rPr>
              <a:t>	}</a:t>
            </a:r>
            <a:endParaRPr kumimoji="0" lang="en-US" altLang="en-US" sz="2400" b="0" i="0" u="none" strike="noStrike" cap="none" normalizeH="0" baseline="0" dirty="0" smtClean="0">
              <a:ln>
                <a:noFill/>
              </a:ln>
              <a:solidFill>
                <a:srgbClr val="3A3A3A"/>
              </a:solidFill>
              <a:effectLs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24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ctr"/>
            <a:r>
              <a:rPr lang="en-US" altLang="en-US" b="1" dirty="0" smtClean="0">
                <a:solidFill>
                  <a:srgbClr val="C00000"/>
                </a:solidFill>
              </a:rPr>
              <a:t>Representation of Binary Tree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9919894"/>
              </p:ext>
            </p:extLst>
          </p:nvPr>
        </p:nvGraphicFramePr>
        <p:xfrm>
          <a:off x="3607420" y="1839074"/>
          <a:ext cx="4743858" cy="1742583"/>
        </p:xfrm>
        <a:graphic>
          <a:graphicData uri="http://schemas.openxmlformats.org/drawingml/2006/table">
            <a:tbl>
              <a:tblPr/>
              <a:tblGrid>
                <a:gridCol w="4743858"/>
              </a:tblGrid>
              <a:tr h="1742583">
                <a:tc>
                  <a:txBody>
                    <a:bodyPr/>
                    <a:lstStyle/>
                    <a:p>
                      <a:pPr algn="l"/>
                      <a:r>
                        <a:rPr lang="en-US" sz="1600" i="1" dirty="0">
                          <a:solidFill>
                            <a:srgbClr val="0000CC"/>
                          </a:solidFill>
                          <a:effectLst/>
                          <a:latin typeface="Courier New"/>
                        </a:rPr>
                        <a:t/>
                      </a:r>
                      <a:br>
                        <a:rPr lang="en-US" sz="1600" i="1" dirty="0">
                          <a:solidFill>
                            <a:srgbClr val="0000CC"/>
                          </a:solidFill>
                          <a:effectLst/>
                          <a:latin typeface="Courier New"/>
                        </a:rPr>
                      </a:br>
                      <a:r>
                        <a:rPr lang="en-US" sz="1600" i="1" dirty="0" err="1">
                          <a:solidFill>
                            <a:srgbClr val="0000CC"/>
                          </a:solidFill>
                          <a:effectLst/>
                          <a:latin typeface="Courier New"/>
                        </a:rPr>
                        <a:t>Struct</a:t>
                      </a:r>
                      <a:r>
                        <a:rPr lang="en-US" sz="1600" i="1" dirty="0">
                          <a:solidFill>
                            <a:srgbClr val="990000"/>
                          </a:solidFill>
                          <a:effectLst/>
                          <a:latin typeface="Courier New"/>
                        </a:rPr>
                        <a:t> node </a:t>
                      </a:r>
                      <a:br>
                        <a:rPr lang="en-US" sz="1600" i="1" dirty="0">
                          <a:solidFill>
                            <a:srgbClr val="990000"/>
                          </a:solidFill>
                          <a:effectLst/>
                          <a:latin typeface="Courier New"/>
                        </a:rPr>
                      </a:br>
                      <a:r>
                        <a:rPr lang="en-US" sz="1600" i="1" dirty="0">
                          <a:solidFill>
                            <a:srgbClr val="990000"/>
                          </a:solidFill>
                          <a:effectLst/>
                          <a:latin typeface="Courier New"/>
                        </a:rPr>
                        <a:t>{ </a:t>
                      </a:r>
                      <a:br>
                        <a:rPr lang="en-US" sz="1600" i="1" dirty="0">
                          <a:solidFill>
                            <a:srgbClr val="990000"/>
                          </a:solidFill>
                          <a:effectLst/>
                          <a:latin typeface="Courier New"/>
                        </a:rPr>
                      </a:br>
                      <a:r>
                        <a:rPr lang="en-US" sz="1600" i="1" dirty="0">
                          <a:solidFill>
                            <a:srgbClr val="990000"/>
                          </a:solidFill>
                          <a:effectLst/>
                          <a:latin typeface="Courier New"/>
                        </a:rPr>
                        <a:t> </a:t>
                      </a:r>
                      <a:br>
                        <a:rPr lang="en-US" sz="1600" i="1" dirty="0">
                          <a:solidFill>
                            <a:srgbClr val="990000"/>
                          </a:solidFill>
                          <a:effectLst/>
                          <a:latin typeface="Courier New"/>
                        </a:rPr>
                      </a:br>
                      <a:r>
                        <a:rPr lang="en-US" sz="1600" i="1" dirty="0" err="1">
                          <a:solidFill>
                            <a:srgbClr val="0000CC"/>
                          </a:solidFill>
                          <a:effectLst/>
                          <a:latin typeface="Courier New"/>
                        </a:rPr>
                        <a:t>int</a:t>
                      </a:r>
                      <a:r>
                        <a:rPr lang="en-US" sz="1600" i="1" dirty="0">
                          <a:solidFill>
                            <a:srgbClr val="990000"/>
                          </a:solidFill>
                          <a:effectLst/>
                          <a:latin typeface="Courier New"/>
                        </a:rPr>
                        <a:t> data; </a:t>
                      </a:r>
                      <a:br>
                        <a:rPr lang="en-US" sz="1600" i="1" dirty="0">
                          <a:solidFill>
                            <a:srgbClr val="990000"/>
                          </a:solidFill>
                          <a:effectLst/>
                          <a:latin typeface="Courier New"/>
                        </a:rPr>
                      </a:br>
                      <a:r>
                        <a:rPr lang="en-US" sz="1600" i="1" dirty="0" err="1" smtClean="0">
                          <a:solidFill>
                            <a:srgbClr val="0000CC"/>
                          </a:solidFill>
                          <a:effectLst/>
                          <a:latin typeface="Courier New"/>
                        </a:rPr>
                        <a:t>struct</a:t>
                      </a:r>
                      <a:r>
                        <a:rPr lang="en-US" sz="1600" i="1" dirty="0" smtClean="0">
                          <a:solidFill>
                            <a:srgbClr val="990000"/>
                          </a:solidFill>
                          <a:effectLst/>
                          <a:latin typeface="Courier New"/>
                        </a:rPr>
                        <a:t> node * left, right;</a:t>
                      </a:r>
                      <a:r>
                        <a:rPr lang="en-US" sz="1600" i="1" dirty="0">
                          <a:solidFill>
                            <a:srgbClr val="990000"/>
                          </a:solidFill>
                          <a:effectLst/>
                          <a:latin typeface="Courier New"/>
                        </a:rPr>
                        <a:t> </a:t>
                      </a:r>
                      <a:br>
                        <a:rPr lang="en-US" sz="1600" i="1" dirty="0">
                          <a:solidFill>
                            <a:srgbClr val="990000"/>
                          </a:solidFill>
                          <a:effectLst/>
                          <a:latin typeface="Courier New"/>
                        </a:rPr>
                      </a:br>
                      <a:r>
                        <a:rPr lang="en-US" sz="1600" i="1" dirty="0">
                          <a:solidFill>
                            <a:srgbClr val="990000"/>
                          </a:solidFill>
                          <a:effectLst/>
                          <a:latin typeface="Courier New"/>
                        </a:rPr>
                        <a:t>}; </a:t>
                      </a:r>
                      <a:endParaRPr lang="en-US" sz="1600" dirty="0">
                        <a:effectLst/>
                        <a:latin typeface="Arial"/>
                      </a:endParaRPr>
                    </a:p>
                  </a:txBody>
                  <a:tcPr marL="0" marR="0" marT="0" marB="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355422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Level wise Traversal</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IN" dirty="0" smtClean="0"/>
              <a:t>First </a:t>
            </a:r>
            <a:r>
              <a:rPr lang="en-IN" dirty="0"/>
              <a:t>find the height of the tree</a:t>
            </a:r>
          </a:p>
          <a:p>
            <a:r>
              <a:rPr lang="en-IN" dirty="0" smtClean="0"/>
              <a:t>Print </a:t>
            </a:r>
            <a:r>
              <a:rPr lang="en-IN" dirty="0"/>
              <a:t>the nodes corresponding to every level</a:t>
            </a:r>
            <a:r>
              <a:rPr lang="en-IN" dirty="0" smtClean="0"/>
              <a:t>.</a:t>
            </a:r>
          </a:p>
          <a:p>
            <a:pPr marL="0" indent="0">
              <a:buNone/>
            </a:pPr>
            <a:endParaRPr lang="en-IN" dirty="0" smtClean="0"/>
          </a:p>
          <a:p>
            <a:r>
              <a:rPr lang="en-IN" dirty="0"/>
              <a:t> </a:t>
            </a:r>
            <a:r>
              <a:rPr lang="en-IN" dirty="0" smtClean="0"/>
              <a:t>Iterate </a:t>
            </a:r>
            <a:r>
              <a:rPr lang="en-IN" dirty="0"/>
              <a:t>all levels until the height, and print nodes at every level.</a:t>
            </a:r>
          </a:p>
          <a:p>
            <a:pPr marL="457200" lvl="1" indent="0">
              <a:buNone/>
            </a:pPr>
            <a:r>
              <a:rPr lang="en-IN" dirty="0"/>
              <a:t>void </a:t>
            </a:r>
            <a:r>
              <a:rPr lang="en-IN" dirty="0" err="1"/>
              <a:t>print_tree_level_order</a:t>
            </a:r>
            <a:r>
              <a:rPr lang="en-IN" dirty="0"/>
              <a:t>(Node* root) {</a:t>
            </a:r>
          </a:p>
          <a:p>
            <a:pPr marL="457200" lvl="1" indent="0">
              <a:buNone/>
            </a:pPr>
            <a:r>
              <a:rPr lang="en-IN" dirty="0"/>
              <a:t>    </a:t>
            </a:r>
            <a:r>
              <a:rPr lang="en-IN" dirty="0" err="1"/>
              <a:t>int</a:t>
            </a:r>
            <a:r>
              <a:rPr lang="en-IN" dirty="0"/>
              <a:t> height = </a:t>
            </a:r>
            <a:r>
              <a:rPr lang="en-IN" dirty="0" err="1"/>
              <a:t>tree_height</a:t>
            </a:r>
            <a:r>
              <a:rPr lang="en-IN" dirty="0"/>
              <a:t>(root);</a:t>
            </a:r>
          </a:p>
          <a:p>
            <a:pPr marL="457200" lvl="1" indent="0">
              <a:buNone/>
            </a:pPr>
            <a:r>
              <a:rPr lang="en-IN" dirty="0"/>
              <a:t>    for (</a:t>
            </a:r>
            <a:r>
              <a:rPr lang="en-IN" dirty="0" err="1"/>
              <a:t>int</a:t>
            </a:r>
            <a:r>
              <a:rPr lang="en-IN" dirty="0"/>
              <a:t> </a:t>
            </a:r>
            <a:r>
              <a:rPr lang="en-IN" dirty="0" err="1"/>
              <a:t>i</a:t>
            </a:r>
            <a:r>
              <a:rPr lang="en-IN" dirty="0"/>
              <a:t>=0; </a:t>
            </a:r>
            <a:r>
              <a:rPr lang="en-IN" dirty="0" err="1"/>
              <a:t>i</a:t>
            </a:r>
            <a:r>
              <a:rPr lang="en-IN" dirty="0"/>
              <a:t>&lt;height; </a:t>
            </a:r>
            <a:r>
              <a:rPr lang="en-IN" dirty="0" err="1"/>
              <a:t>i</a:t>
            </a:r>
            <a:r>
              <a:rPr lang="en-IN" dirty="0"/>
              <a:t>++) {</a:t>
            </a:r>
          </a:p>
          <a:p>
            <a:pPr marL="457200" lvl="1" indent="0">
              <a:buNone/>
            </a:pPr>
            <a:r>
              <a:rPr lang="en-IN" dirty="0"/>
              <a:t>        // Print the </a:t>
            </a:r>
            <a:r>
              <a:rPr lang="en-IN" dirty="0" err="1"/>
              <a:t>ith</a:t>
            </a:r>
            <a:r>
              <a:rPr lang="en-IN" dirty="0"/>
              <a:t> level</a:t>
            </a:r>
          </a:p>
          <a:p>
            <a:pPr marL="457200" lvl="1" indent="0">
              <a:buNone/>
            </a:pPr>
            <a:r>
              <a:rPr lang="en-IN" dirty="0"/>
              <a:t>        </a:t>
            </a:r>
            <a:r>
              <a:rPr lang="en-IN" dirty="0" err="1"/>
              <a:t>print_level</a:t>
            </a:r>
            <a:r>
              <a:rPr lang="en-IN" dirty="0"/>
              <a:t>(root, </a:t>
            </a:r>
            <a:r>
              <a:rPr lang="en-IN" dirty="0" err="1"/>
              <a:t>i</a:t>
            </a:r>
            <a:r>
              <a:rPr lang="en-IN" dirty="0"/>
              <a:t>);</a:t>
            </a:r>
          </a:p>
          <a:p>
            <a:pPr marL="457200" lvl="1" indent="0">
              <a:buNone/>
            </a:pPr>
            <a:r>
              <a:rPr lang="en-IN" dirty="0"/>
              <a:t>    }</a:t>
            </a:r>
          </a:p>
          <a:p>
            <a:pPr marL="457200" lvl="1" indent="0">
              <a:buNone/>
            </a:pPr>
            <a:r>
              <a:rPr lang="en-IN" dirty="0"/>
              <a:t>}</a:t>
            </a:r>
          </a:p>
        </p:txBody>
      </p:sp>
    </p:spTree>
    <p:extLst>
      <p:ext uri="{BB962C8B-B14F-4D97-AF65-F5344CB8AC3E}">
        <p14:creationId xmlns:p14="http://schemas.microsoft.com/office/powerpoint/2010/main" val="2451728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Level wise Traversal</a:t>
            </a:r>
            <a:endParaRPr lang="en-IN" b="1" dirty="0">
              <a:solidFill>
                <a:srgbClr val="C00000"/>
              </a:solidFill>
            </a:endParaRPr>
          </a:p>
        </p:txBody>
      </p:sp>
      <p:sp>
        <p:nvSpPr>
          <p:cNvPr id="3" name="Content Placeholder 2"/>
          <p:cNvSpPr>
            <a:spLocks noGrp="1"/>
          </p:cNvSpPr>
          <p:nvPr>
            <p:ph idx="1"/>
          </p:nvPr>
        </p:nvSpPr>
        <p:spPr>
          <a:xfrm>
            <a:off x="838200" y="1825625"/>
            <a:ext cx="5420139" cy="4351338"/>
          </a:xfrm>
        </p:spPr>
        <p:txBody>
          <a:bodyPr>
            <a:normAutofit fontScale="25000" lnSpcReduction="20000"/>
          </a:bodyPr>
          <a:lstStyle/>
          <a:p>
            <a:pPr marL="0" indent="0">
              <a:buNone/>
            </a:pPr>
            <a:r>
              <a:rPr lang="en-IN" sz="9600" dirty="0"/>
              <a:t>void </a:t>
            </a:r>
            <a:r>
              <a:rPr lang="en-IN" sz="9600" dirty="0" err="1"/>
              <a:t>print_level</a:t>
            </a:r>
            <a:r>
              <a:rPr lang="en-IN" sz="9600" dirty="0"/>
              <a:t>(Node* root, </a:t>
            </a:r>
            <a:r>
              <a:rPr lang="en-IN" sz="9600" dirty="0" err="1"/>
              <a:t>int</a:t>
            </a:r>
            <a:r>
              <a:rPr lang="en-IN" sz="9600" dirty="0"/>
              <a:t> </a:t>
            </a:r>
            <a:r>
              <a:rPr lang="en-IN" sz="9600" dirty="0" err="1"/>
              <a:t>level_no</a:t>
            </a:r>
            <a:r>
              <a:rPr lang="en-IN" sz="9600" dirty="0"/>
              <a:t>) {</a:t>
            </a:r>
          </a:p>
          <a:p>
            <a:pPr marL="0" indent="0">
              <a:buNone/>
            </a:pPr>
            <a:r>
              <a:rPr lang="en-IN" sz="9600" dirty="0"/>
              <a:t>    // Prints the nodes in the tree</a:t>
            </a:r>
          </a:p>
          <a:p>
            <a:pPr marL="0" indent="0">
              <a:buNone/>
            </a:pPr>
            <a:r>
              <a:rPr lang="en-IN" sz="9600" dirty="0"/>
              <a:t>    // having a level = </a:t>
            </a:r>
            <a:r>
              <a:rPr lang="en-IN" sz="9600" dirty="0" err="1"/>
              <a:t>level_no</a:t>
            </a:r>
            <a:endParaRPr lang="en-IN" sz="9600" dirty="0"/>
          </a:p>
          <a:p>
            <a:pPr marL="0" indent="0">
              <a:buNone/>
            </a:pPr>
            <a:r>
              <a:rPr lang="en-IN" sz="9600" dirty="0"/>
              <a:t>    </a:t>
            </a:r>
            <a:r>
              <a:rPr lang="en-IN" sz="9600" dirty="0" smtClean="0"/>
              <a:t>// </a:t>
            </a:r>
            <a:r>
              <a:rPr lang="en-IN" sz="9600" dirty="0"/>
              <a:t>We have a auxiliary root node</a:t>
            </a:r>
          </a:p>
          <a:p>
            <a:pPr marL="0" indent="0">
              <a:buNone/>
            </a:pPr>
            <a:r>
              <a:rPr lang="en-IN" sz="9600" dirty="0"/>
              <a:t>    // for printing the root of </a:t>
            </a:r>
            <a:r>
              <a:rPr lang="en-IN" sz="9600" dirty="0" smtClean="0"/>
              <a:t>every sub-tree</a:t>
            </a:r>
            <a:endParaRPr lang="en-IN" sz="9600" dirty="0"/>
          </a:p>
          <a:p>
            <a:pPr marL="0" indent="0">
              <a:buNone/>
            </a:pPr>
            <a:r>
              <a:rPr lang="en-IN" sz="9600" dirty="0"/>
              <a:t>    if (!root)</a:t>
            </a:r>
          </a:p>
          <a:p>
            <a:pPr marL="0" indent="0">
              <a:buNone/>
            </a:pPr>
            <a:r>
              <a:rPr lang="en-IN" sz="9600" dirty="0"/>
              <a:t>        return;</a:t>
            </a:r>
          </a:p>
          <a:p>
            <a:pPr marL="0" indent="0">
              <a:buNone/>
            </a:pPr>
            <a:r>
              <a:rPr lang="en-IN" sz="9600" dirty="0"/>
              <a:t>    if (</a:t>
            </a:r>
            <a:r>
              <a:rPr lang="en-IN" sz="9600" dirty="0" err="1"/>
              <a:t>level_no</a:t>
            </a:r>
            <a:r>
              <a:rPr lang="en-IN" sz="9600" dirty="0"/>
              <a:t> == 0) {</a:t>
            </a:r>
          </a:p>
          <a:p>
            <a:pPr marL="0" indent="0">
              <a:buNone/>
            </a:pPr>
            <a:r>
              <a:rPr lang="en-IN" sz="9600" dirty="0"/>
              <a:t>        // We are at the top of a sub-tree</a:t>
            </a:r>
          </a:p>
          <a:p>
            <a:pPr marL="0" indent="0">
              <a:buNone/>
            </a:pPr>
            <a:r>
              <a:rPr lang="en-IN" sz="9600" dirty="0"/>
              <a:t>        // So print the auxiliary root node</a:t>
            </a:r>
          </a:p>
          <a:p>
            <a:pPr marL="0" indent="0">
              <a:buNone/>
            </a:pPr>
            <a:r>
              <a:rPr lang="en-IN" sz="9600" dirty="0"/>
              <a:t>        </a:t>
            </a:r>
            <a:r>
              <a:rPr lang="en-IN" sz="9600" dirty="0" err="1"/>
              <a:t>printf</a:t>
            </a:r>
            <a:r>
              <a:rPr lang="en-IN" sz="9600" dirty="0"/>
              <a:t>("%d -&gt; ", root-&gt;value);</a:t>
            </a:r>
          </a:p>
          <a:p>
            <a:pPr marL="0" indent="0">
              <a:buNone/>
            </a:pPr>
            <a:r>
              <a:rPr lang="en-IN" sz="9600" dirty="0"/>
              <a:t>    }</a:t>
            </a:r>
          </a:p>
          <a:p>
            <a:pPr marL="0" indent="0">
              <a:buNone/>
            </a:pPr>
            <a:r>
              <a:rPr lang="en-IN" sz="9600" dirty="0"/>
              <a:t>    </a:t>
            </a:r>
          </a:p>
          <a:p>
            <a:endParaRPr lang="en-IN" dirty="0"/>
          </a:p>
          <a:p>
            <a:r>
              <a:rPr lang="en-IN" dirty="0"/>
              <a:t>}</a:t>
            </a:r>
          </a:p>
        </p:txBody>
      </p:sp>
      <p:sp>
        <p:nvSpPr>
          <p:cNvPr id="4" name="Content Placeholder 2"/>
          <p:cNvSpPr txBox="1">
            <a:spLocks/>
          </p:cNvSpPr>
          <p:nvPr/>
        </p:nvSpPr>
        <p:spPr>
          <a:xfrm>
            <a:off x="6404113" y="1825625"/>
            <a:ext cx="5787887"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9600" dirty="0" smtClean="0"/>
          </a:p>
          <a:p>
            <a:pPr marL="0" indent="0">
              <a:buFont typeface="Arial" panose="020B0604020202020204" pitchFamily="34" charset="0"/>
              <a:buNone/>
            </a:pPr>
            <a:r>
              <a:rPr lang="en-IN" sz="9600" dirty="0" smtClean="0"/>
              <a:t>    else {</a:t>
            </a:r>
          </a:p>
          <a:p>
            <a:pPr marL="0" indent="0">
              <a:buFont typeface="Arial" panose="020B0604020202020204" pitchFamily="34" charset="0"/>
              <a:buNone/>
            </a:pPr>
            <a:r>
              <a:rPr lang="en-IN" sz="9600" dirty="0" smtClean="0"/>
              <a:t>        // Make the auxiliary root node to</a:t>
            </a:r>
          </a:p>
          <a:p>
            <a:pPr marL="0" indent="0">
              <a:buFont typeface="Arial" panose="020B0604020202020204" pitchFamily="34" charset="0"/>
              <a:buNone/>
            </a:pPr>
            <a:r>
              <a:rPr lang="en-IN" sz="9600" dirty="0" smtClean="0"/>
              <a:t>        // be the left and right nodes for</a:t>
            </a:r>
          </a:p>
          <a:p>
            <a:pPr marL="0" indent="0">
              <a:buFont typeface="Arial" panose="020B0604020202020204" pitchFamily="34" charset="0"/>
              <a:buNone/>
            </a:pPr>
            <a:r>
              <a:rPr lang="en-IN" sz="9600" dirty="0" smtClean="0"/>
              <a:t>        // the sub-trees and decrease level by 1, </a:t>
            </a:r>
          </a:p>
          <a:p>
            <a:pPr marL="0" indent="0">
              <a:buFont typeface="Arial" panose="020B0604020202020204" pitchFamily="34" charset="0"/>
              <a:buNone/>
            </a:pPr>
            <a:r>
              <a:rPr lang="en-IN" sz="9600" dirty="0" smtClean="0"/>
              <a:t>       </a:t>
            </a:r>
            <a:r>
              <a:rPr lang="en-IN" sz="9600" dirty="0" err="1" smtClean="0"/>
              <a:t>print_level</a:t>
            </a:r>
            <a:r>
              <a:rPr lang="en-IN" sz="9600" dirty="0" smtClean="0"/>
              <a:t>(root-&gt;left, </a:t>
            </a:r>
            <a:r>
              <a:rPr lang="en-IN" sz="9600" dirty="0" err="1" smtClean="0"/>
              <a:t>level_no</a:t>
            </a:r>
            <a:r>
              <a:rPr lang="en-IN" sz="9600" dirty="0" smtClean="0"/>
              <a:t> - 1);</a:t>
            </a:r>
          </a:p>
          <a:p>
            <a:pPr marL="0" indent="0">
              <a:buFont typeface="Arial" panose="020B0604020202020204" pitchFamily="34" charset="0"/>
              <a:buNone/>
            </a:pPr>
            <a:r>
              <a:rPr lang="en-IN" sz="9600" dirty="0" smtClean="0"/>
              <a:t>        </a:t>
            </a:r>
            <a:r>
              <a:rPr lang="en-IN" sz="9600" dirty="0" err="1" smtClean="0"/>
              <a:t>print_level</a:t>
            </a:r>
            <a:r>
              <a:rPr lang="en-IN" sz="9600" dirty="0" smtClean="0"/>
              <a:t>(root-&gt;right, </a:t>
            </a:r>
            <a:r>
              <a:rPr lang="en-IN" sz="9600" dirty="0" err="1" smtClean="0"/>
              <a:t>level_no</a:t>
            </a:r>
            <a:r>
              <a:rPr lang="en-IN" sz="9600" dirty="0" smtClean="0"/>
              <a:t> - 1);</a:t>
            </a:r>
          </a:p>
          <a:p>
            <a:pPr marL="0" indent="0">
              <a:buFont typeface="Arial" panose="020B0604020202020204" pitchFamily="34" charset="0"/>
              <a:buNone/>
            </a:pPr>
            <a:r>
              <a:rPr lang="en-IN" sz="9600" dirty="0" smtClean="0"/>
              <a:t>    }</a:t>
            </a:r>
          </a:p>
          <a:p>
            <a:endParaRPr lang="en-IN" dirty="0" smtClean="0"/>
          </a:p>
          <a:p>
            <a:r>
              <a:rPr lang="en-IN" dirty="0" smtClean="0"/>
              <a:t>}</a:t>
            </a:r>
            <a:endParaRPr lang="en-IN" dirty="0"/>
          </a:p>
        </p:txBody>
      </p:sp>
      <p:cxnSp>
        <p:nvCxnSpPr>
          <p:cNvPr id="6" name="Straight Connector 5"/>
          <p:cNvCxnSpPr/>
          <p:nvPr/>
        </p:nvCxnSpPr>
        <p:spPr>
          <a:xfrm>
            <a:off x="6404113" y="1758156"/>
            <a:ext cx="0" cy="44862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56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pPr algn="ctr"/>
            <a:r>
              <a:rPr lang="en-US" altLang="en-US" sz="4800" b="1" dirty="0" smtClean="0">
                <a:solidFill>
                  <a:srgbClr val="C00000"/>
                </a:solidFill>
              </a:rPr>
              <a:t>Binary Tree Traversal</a:t>
            </a:r>
          </a:p>
        </p:txBody>
      </p:sp>
      <p:sp>
        <p:nvSpPr>
          <p:cNvPr id="36867" name="Content Placeholder 2"/>
          <p:cNvSpPr>
            <a:spLocks noGrp="1"/>
          </p:cNvSpPr>
          <p:nvPr>
            <p:ph idx="1"/>
          </p:nvPr>
        </p:nvSpPr>
        <p:spPr/>
        <p:txBody>
          <a:bodyPr/>
          <a:lstStyle/>
          <a:p>
            <a:pPr>
              <a:buFont typeface="Times New Roman" pitchFamily="18" charset="0"/>
              <a:buNone/>
            </a:pPr>
            <a:endParaRPr lang="en-US" altLang="en-US" dirty="0" smtClean="0"/>
          </a:p>
          <a:p>
            <a:pPr>
              <a:buFont typeface="Times New Roman" pitchFamily="18" charset="0"/>
              <a:buNone/>
            </a:pPr>
            <a:r>
              <a:rPr lang="en-US" altLang="en-US" b="1" dirty="0" smtClean="0"/>
              <a:t>1. Preorder traversal:-</a:t>
            </a:r>
            <a:r>
              <a:rPr lang="en-US" altLang="en-US" dirty="0" smtClean="0"/>
              <a:t>In this traversal method first process root element, then left sub tree and then right sub tree. </a:t>
            </a:r>
          </a:p>
          <a:p>
            <a:pPr>
              <a:buFont typeface="Times New Roman" pitchFamily="18" charset="0"/>
              <a:buNone/>
            </a:pPr>
            <a:r>
              <a:rPr lang="en-US" altLang="en-US" dirty="0" smtClean="0"/>
              <a:t>Procedure:- </a:t>
            </a:r>
          </a:p>
          <a:p>
            <a:pPr>
              <a:buFont typeface="Times New Roman" pitchFamily="18" charset="0"/>
              <a:buNone/>
            </a:pPr>
            <a:r>
              <a:rPr lang="en-US" altLang="en-US" dirty="0" smtClean="0"/>
              <a:t>Step 1: Visit root node </a:t>
            </a:r>
          </a:p>
          <a:p>
            <a:pPr>
              <a:buFont typeface="Times New Roman" pitchFamily="18" charset="0"/>
              <a:buNone/>
            </a:pPr>
            <a:r>
              <a:rPr lang="en-US" altLang="en-US" dirty="0" smtClean="0"/>
              <a:t>Step 2: Visit left sub tree in preorder </a:t>
            </a:r>
          </a:p>
          <a:p>
            <a:pPr>
              <a:buFont typeface="Times New Roman" pitchFamily="18" charset="0"/>
              <a:buNone/>
            </a:pPr>
            <a:r>
              <a:rPr lang="en-US" altLang="en-US" dirty="0" smtClean="0"/>
              <a:t>Step 3: Visit right sub tree in preorder </a:t>
            </a:r>
          </a:p>
        </p:txBody>
      </p:sp>
    </p:spTree>
    <p:extLst>
      <p:ext uri="{BB962C8B-B14F-4D97-AF65-F5344CB8AC3E}">
        <p14:creationId xmlns:p14="http://schemas.microsoft.com/office/powerpoint/2010/main" val="651989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lstStyle/>
          <a:p>
            <a:pPr>
              <a:buFont typeface="Times New Roman" pitchFamily="18" charset="0"/>
              <a:buNone/>
            </a:pPr>
            <a:r>
              <a:rPr lang="en-US" altLang="en-US" b="1" dirty="0" smtClean="0"/>
              <a:t>2. </a:t>
            </a:r>
            <a:r>
              <a:rPr lang="en-US" altLang="en-US" b="1" dirty="0" err="1" smtClean="0"/>
              <a:t>Inorder</a:t>
            </a:r>
            <a:r>
              <a:rPr lang="en-US" altLang="en-US" b="1" dirty="0" smtClean="0"/>
              <a:t> traversal:- </a:t>
            </a:r>
          </a:p>
          <a:p>
            <a:pPr>
              <a:buFont typeface="Times New Roman" pitchFamily="18" charset="0"/>
              <a:buNone/>
            </a:pPr>
            <a:endParaRPr lang="en-US" altLang="en-US" dirty="0" smtClean="0"/>
          </a:p>
          <a:p>
            <a:pPr>
              <a:buFont typeface="Times New Roman" pitchFamily="18" charset="0"/>
              <a:buNone/>
            </a:pPr>
            <a:r>
              <a:rPr lang="en-US" altLang="en-US" dirty="0" smtClean="0"/>
              <a:t>In this traversal method first process left element, then root element and then the right element. </a:t>
            </a:r>
          </a:p>
          <a:p>
            <a:pPr>
              <a:buFont typeface="Times New Roman" pitchFamily="18" charset="0"/>
              <a:buNone/>
            </a:pPr>
            <a:r>
              <a:rPr lang="en-US" altLang="en-US" dirty="0" smtClean="0"/>
              <a:t>Procedure:- </a:t>
            </a:r>
          </a:p>
          <a:p>
            <a:pPr>
              <a:buFont typeface="Times New Roman" pitchFamily="18" charset="0"/>
              <a:buNone/>
            </a:pPr>
            <a:r>
              <a:rPr lang="en-US" altLang="en-US" dirty="0" smtClean="0"/>
              <a:t>Step 1: Visit left sub tree in </a:t>
            </a:r>
            <a:r>
              <a:rPr lang="en-US" altLang="en-US" dirty="0" err="1" smtClean="0"/>
              <a:t>inorder</a:t>
            </a:r>
            <a:r>
              <a:rPr lang="en-US" altLang="en-US" dirty="0" smtClean="0"/>
              <a:t> </a:t>
            </a:r>
          </a:p>
          <a:p>
            <a:pPr>
              <a:buFont typeface="Times New Roman" pitchFamily="18" charset="0"/>
              <a:buNone/>
            </a:pPr>
            <a:r>
              <a:rPr lang="en-US" altLang="en-US" dirty="0" smtClean="0"/>
              <a:t>Step 2: Visit root node </a:t>
            </a:r>
          </a:p>
          <a:p>
            <a:pPr>
              <a:buFont typeface="Times New Roman" pitchFamily="18" charset="0"/>
              <a:buNone/>
            </a:pPr>
            <a:r>
              <a:rPr lang="en-US" altLang="en-US" dirty="0" smtClean="0"/>
              <a:t>Step 3: Visit right sub tree in </a:t>
            </a:r>
            <a:r>
              <a:rPr lang="en-US" altLang="en-US" dirty="0" err="1" smtClean="0"/>
              <a:t>inorder</a:t>
            </a:r>
            <a:r>
              <a:rPr lang="en-US" altLang="en-US" dirty="0" smtClean="0"/>
              <a:t> </a:t>
            </a:r>
          </a:p>
          <a:p>
            <a:pPr>
              <a:buFont typeface="Times New Roman" pitchFamily="18" charset="0"/>
              <a:buNone/>
            </a:pPr>
            <a:endParaRPr lang="en-US" altLang="en-US" dirty="0" smtClean="0"/>
          </a:p>
        </p:txBody>
      </p:sp>
    </p:spTree>
    <p:extLst>
      <p:ext uri="{BB962C8B-B14F-4D97-AF65-F5344CB8AC3E}">
        <p14:creationId xmlns:p14="http://schemas.microsoft.com/office/powerpoint/2010/main" val="4065960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p:txBody>
          <a:bodyPr/>
          <a:lstStyle/>
          <a:p>
            <a:pPr>
              <a:buFont typeface="Times New Roman" pitchFamily="18" charset="0"/>
              <a:buNone/>
            </a:pPr>
            <a:r>
              <a:rPr lang="en-US" altLang="en-US" b="1" dirty="0" smtClean="0"/>
              <a:t>3. </a:t>
            </a:r>
            <a:r>
              <a:rPr lang="en-US" altLang="en-US" b="1" dirty="0" err="1" smtClean="0"/>
              <a:t>Postorder</a:t>
            </a:r>
            <a:r>
              <a:rPr lang="en-US" altLang="en-US" b="1" dirty="0" smtClean="0"/>
              <a:t> traversal:- </a:t>
            </a:r>
          </a:p>
          <a:p>
            <a:pPr>
              <a:buFont typeface="Times New Roman" pitchFamily="18" charset="0"/>
              <a:buNone/>
            </a:pPr>
            <a:endParaRPr lang="en-US" altLang="en-US" dirty="0" smtClean="0"/>
          </a:p>
          <a:p>
            <a:pPr>
              <a:buFont typeface="Times New Roman" pitchFamily="18" charset="0"/>
              <a:buNone/>
            </a:pPr>
            <a:r>
              <a:rPr lang="en-US" altLang="en-US" dirty="0" smtClean="0"/>
              <a:t>In this traversal first visit / process left sub tree, then right sub tree and then the root element. </a:t>
            </a:r>
          </a:p>
          <a:p>
            <a:pPr>
              <a:buFont typeface="Times New Roman" pitchFamily="18" charset="0"/>
              <a:buNone/>
            </a:pPr>
            <a:r>
              <a:rPr lang="en-US" altLang="en-US" dirty="0" smtClean="0"/>
              <a:t>Procedure:- </a:t>
            </a:r>
          </a:p>
          <a:p>
            <a:pPr>
              <a:buFont typeface="Times New Roman" pitchFamily="18" charset="0"/>
              <a:buNone/>
            </a:pPr>
            <a:r>
              <a:rPr lang="en-US" altLang="en-US" dirty="0" smtClean="0"/>
              <a:t>Step 1: Visit left sub tree in </a:t>
            </a:r>
            <a:r>
              <a:rPr lang="en-US" altLang="en-US" dirty="0" err="1" smtClean="0"/>
              <a:t>postorder</a:t>
            </a:r>
            <a:r>
              <a:rPr lang="en-US" altLang="en-US" dirty="0" smtClean="0"/>
              <a:t> </a:t>
            </a:r>
          </a:p>
          <a:p>
            <a:pPr>
              <a:buFont typeface="Times New Roman" pitchFamily="18" charset="0"/>
              <a:buNone/>
            </a:pPr>
            <a:r>
              <a:rPr lang="en-US" altLang="en-US" dirty="0" smtClean="0"/>
              <a:t>Step 2: Visit right sub tree in </a:t>
            </a:r>
            <a:r>
              <a:rPr lang="en-US" altLang="en-US" dirty="0" err="1" smtClean="0"/>
              <a:t>postorder</a:t>
            </a:r>
            <a:r>
              <a:rPr lang="en-US" altLang="en-US" dirty="0" smtClean="0"/>
              <a:t> </a:t>
            </a:r>
          </a:p>
          <a:p>
            <a:pPr>
              <a:buFont typeface="Times New Roman" pitchFamily="18" charset="0"/>
              <a:buNone/>
            </a:pPr>
            <a:r>
              <a:rPr lang="en-US" altLang="en-US" dirty="0" smtClean="0"/>
              <a:t>Step 3: Visit root node </a:t>
            </a:r>
          </a:p>
          <a:p>
            <a:pPr>
              <a:buFont typeface="Times New Roman" pitchFamily="18" charset="0"/>
              <a:buNone/>
            </a:pPr>
            <a:endParaRPr lang="en-US" altLang="en-US" dirty="0" smtClean="0"/>
          </a:p>
        </p:txBody>
      </p:sp>
    </p:spTree>
    <p:extLst>
      <p:ext uri="{BB962C8B-B14F-4D97-AF65-F5344CB8AC3E}">
        <p14:creationId xmlns:p14="http://schemas.microsoft.com/office/powerpoint/2010/main" val="634456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2"/>
          <p:cNvSpPr>
            <a:spLocks noGrp="1"/>
          </p:cNvSpPr>
          <p:nvPr>
            <p:ph type="ftr" sz="quarter" idx="11"/>
          </p:nvPr>
        </p:nvSpPr>
        <p:spPr/>
        <p:txBody>
          <a:bodyPr/>
          <a:lstStyle/>
          <a:p>
            <a:r>
              <a:rPr lang="en-US" altLang="zh-TW"/>
              <a:t>CHAPTER 5</a:t>
            </a:r>
          </a:p>
        </p:txBody>
      </p:sp>
      <p:sp>
        <p:nvSpPr>
          <p:cNvPr id="61" name="Slide Number Placeholder 3"/>
          <p:cNvSpPr>
            <a:spLocks noGrp="1"/>
          </p:cNvSpPr>
          <p:nvPr>
            <p:ph type="sldNum" sz="quarter" idx="12"/>
          </p:nvPr>
        </p:nvSpPr>
        <p:spPr/>
        <p:txBody>
          <a:bodyPr/>
          <a:lstStyle/>
          <a:p>
            <a:fld id="{8ADF2350-B240-4C3D-912B-8F6FD3905B95}" type="slidenum">
              <a:rPr lang="en-US" altLang="zh-TW"/>
              <a:pPr/>
              <a:t>6</a:t>
            </a:fld>
            <a:endParaRPr lang="en-US" altLang="zh-TW"/>
          </a:p>
        </p:txBody>
      </p:sp>
      <p:sp>
        <p:nvSpPr>
          <p:cNvPr id="51202" name="Rectangle 2"/>
          <p:cNvSpPr>
            <a:spLocks noChangeArrowheads="1"/>
          </p:cNvSpPr>
          <p:nvPr/>
        </p:nvSpPr>
        <p:spPr bwMode="auto">
          <a:xfrm>
            <a:off x="1866900" y="48895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4400">
                <a:solidFill>
                  <a:schemeClr val="tx2"/>
                </a:solidFill>
                <a:latin typeface="Times New Roman" panose="02020603050405020304" pitchFamily="18" charset="0"/>
                <a:ea typeface="PMingLiU" pitchFamily="18" charset="-120"/>
              </a:defRPr>
            </a:lvl1pPr>
            <a:lvl2pPr>
              <a:defRPr kumimoji="1" sz="4400">
                <a:solidFill>
                  <a:schemeClr val="tx2"/>
                </a:solidFill>
                <a:latin typeface="Times New Roman" panose="02020603050405020304" pitchFamily="18" charset="0"/>
                <a:ea typeface="PMingLiU" pitchFamily="18" charset="-120"/>
              </a:defRPr>
            </a:lvl2pPr>
            <a:lvl3pPr>
              <a:defRPr kumimoji="1" sz="4400">
                <a:solidFill>
                  <a:schemeClr val="tx2"/>
                </a:solidFill>
                <a:latin typeface="Times New Roman" panose="02020603050405020304" pitchFamily="18" charset="0"/>
                <a:ea typeface="PMingLiU" pitchFamily="18" charset="-120"/>
              </a:defRPr>
            </a:lvl3pPr>
            <a:lvl4pPr>
              <a:defRPr kumimoji="1" sz="4400">
                <a:solidFill>
                  <a:schemeClr val="tx2"/>
                </a:solidFill>
                <a:latin typeface="Times New Roman" panose="02020603050405020304" pitchFamily="18" charset="0"/>
                <a:ea typeface="PMingLiU" pitchFamily="18" charset="-120"/>
              </a:defRPr>
            </a:lvl4pPr>
            <a:lvl5pPr>
              <a:defRPr kumimoji="1" sz="4400">
                <a:solidFill>
                  <a:schemeClr val="tx2"/>
                </a:solidFill>
                <a:latin typeface="Times New Roman" panose="02020603050405020304" pitchFamily="18" charset="0"/>
                <a:ea typeface="PMingLiU" pitchFamily="18" charset="-120"/>
              </a:defRPr>
            </a:lvl5pPr>
            <a:lvl6pPr marL="457200" fontAlgn="base">
              <a:spcBef>
                <a:spcPct val="0"/>
              </a:spcBef>
              <a:spcAft>
                <a:spcPct val="0"/>
              </a:spcAft>
              <a:defRPr kumimoji="1" sz="4400">
                <a:solidFill>
                  <a:schemeClr val="tx2"/>
                </a:solidFill>
                <a:latin typeface="Times New Roman" panose="02020603050405020304" pitchFamily="18" charset="0"/>
                <a:ea typeface="PMingLiU" pitchFamily="18" charset="-120"/>
              </a:defRPr>
            </a:lvl6pPr>
            <a:lvl7pPr marL="914400" fontAlgn="base">
              <a:spcBef>
                <a:spcPct val="0"/>
              </a:spcBef>
              <a:spcAft>
                <a:spcPct val="0"/>
              </a:spcAft>
              <a:defRPr kumimoji="1" sz="4400">
                <a:solidFill>
                  <a:schemeClr val="tx2"/>
                </a:solidFill>
                <a:latin typeface="Times New Roman" panose="02020603050405020304" pitchFamily="18" charset="0"/>
                <a:ea typeface="PMingLiU" pitchFamily="18" charset="-120"/>
              </a:defRPr>
            </a:lvl7pPr>
            <a:lvl8pPr marL="1371600" fontAlgn="base">
              <a:spcBef>
                <a:spcPct val="0"/>
              </a:spcBef>
              <a:spcAft>
                <a:spcPct val="0"/>
              </a:spcAft>
              <a:defRPr kumimoji="1" sz="4400">
                <a:solidFill>
                  <a:schemeClr val="tx2"/>
                </a:solidFill>
                <a:latin typeface="Times New Roman" panose="02020603050405020304" pitchFamily="18" charset="0"/>
                <a:ea typeface="PMingLiU" pitchFamily="18" charset="-120"/>
              </a:defRPr>
            </a:lvl8pPr>
            <a:lvl9pPr marL="1828800" fontAlgn="base">
              <a:spcBef>
                <a:spcPct val="0"/>
              </a:spcBef>
              <a:spcAft>
                <a:spcPct val="0"/>
              </a:spcAft>
              <a:defRPr kumimoji="1" sz="4400">
                <a:solidFill>
                  <a:schemeClr val="tx2"/>
                </a:solidFill>
                <a:latin typeface="Times New Roman" panose="02020603050405020304" pitchFamily="18" charset="0"/>
                <a:ea typeface="PMingLiU" pitchFamily="18" charset="-120"/>
              </a:defRPr>
            </a:lvl9pPr>
          </a:lstStyle>
          <a:p>
            <a:pPr algn="ctr"/>
            <a:r>
              <a:rPr lang="en-US" altLang="zh-TW" b="1" dirty="0">
                <a:solidFill>
                  <a:srgbClr val="C00000"/>
                </a:solidFill>
                <a:latin typeface="+mj-lt"/>
              </a:rPr>
              <a:t>Arithmetic Expression Using BT</a:t>
            </a:r>
          </a:p>
        </p:txBody>
      </p:sp>
      <p:grpSp>
        <p:nvGrpSpPr>
          <p:cNvPr id="51203" name="Group 3"/>
          <p:cNvGrpSpPr>
            <a:grpSpLocks/>
          </p:cNvGrpSpPr>
          <p:nvPr/>
        </p:nvGrpSpPr>
        <p:grpSpPr bwMode="auto">
          <a:xfrm>
            <a:off x="5899150" y="1768476"/>
            <a:ext cx="571500" cy="569913"/>
            <a:chOff x="2664" y="1090"/>
            <a:chExt cx="360" cy="359"/>
          </a:xfrm>
        </p:grpSpPr>
        <p:sp>
          <p:nvSpPr>
            <p:cNvPr id="51204" name="Oval 4"/>
            <p:cNvSpPr>
              <a:spLocks noChangeArrowheads="1"/>
            </p:cNvSpPr>
            <p:nvPr/>
          </p:nvSpPr>
          <p:spPr bwMode="auto">
            <a:xfrm>
              <a:off x="2664" y="1090"/>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05" name="Rectangle 5"/>
            <p:cNvSpPr>
              <a:spLocks noChangeArrowheads="1"/>
            </p:cNvSpPr>
            <p:nvPr/>
          </p:nvSpPr>
          <p:spPr bwMode="auto">
            <a:xfrm>
              <a:off x="2733" y="1143"/>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a:t>
              </a:r>
            </a:p>
          </p:txBody>
        </p:sp>
      </p:grpSp>
      <p:grpSp>
        <p:nvGrpSpPr>
          <p:cNvPr id="51206" name="Group 6"/>
          <p:cNvGrpSpPr>
            <a:grpSpLocks/>
          </p:cNvGrpSpPr>
          <p:nvPr/>
        </p:nvGrpSpPr>
        <p:grpSpPr bwMode="auto">
          <a:xfrm>
            <a:off x="5287963" y="2671763"/>
            <a:ext cx="571500" cy="569912"/>
            <a:chOff x="2279" y="1659"/>
            <a:chExt cx="360" cy="359"/>
          </a:xfrm>
        </p:grpSpPr>
        <p:sp>
          <p:nvSpPr>
            <p:cNvPr id="51207" name="Oval 7"/>
            <p:cNvSpPr>
              <a:spLocks noChangeArrowheads="1"/>
            </p:cNvSpPr>
            <p:nvPr/>
          </p:nvSpPr>
          <p:spPr bwMode="auto">
            <a:xfrm>
              <a:off x="2279" y="1659"/>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08" name="Rectangle 8"/>
            <p:cNvSpPr>
              <a:spLocks noChangeArrowheads="1"/>
            </p:cNvSpPr>
            <p:nvPr/>
          </p:nvSpPr>
          <p:spPr bwMode="auto">
            <a:xfrm>
              <a:off x="2348" y="1712"/>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a:t>
              </a:r>
            </a:p>
          </p:txBody>
        </p:sp>
      </p:grpSp>
      <p:sp>
        <p:nvSpPr>
          <p:cNvPr id="51209" name="Line 9"/>
          <p:cNvSpPr>
            <a:spLocks noChangeShapeType="1"/>
          </p:cNvSpPr>
          <p:nvPr/>
        </p:nvSpPr>
        <p:spPr bwMode="auto">
          <a:xfrm flipH="1">
            <a:off x="5670551" y="2327275"/>
            <a:ext cx="341313" cy="3571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1210" name="Group 10"/>
          <p:cNvGrpSpPr>
            <a:grpSpLocks/>
          </p:cNvGrpSpPr>
          <p:nvPr/>
        </p:nvGrpSpPr>
        <p:grpSpPr bwMode="auto">
          <a:xfrm>
            <a:off x="3279775" y="5373688"/>
            <a:ext cx="571500" cy="569912"/>
            <a:chOff x="1014" y="3361"/>
            <a:chExt cx="360" cy="359"/>
          </a:xfrm>
        </p:grpSpPr>
        <p:sp>
          <p:nvSpPr>
            <p:cNvPr id="51211" name="Oval 11"/>
            <p:cNvSpPr>
              <a:spLocks noChangeArrowheads="1"/>
            </p:cNvSpPr>
            <p:nvPr/>
          </p:nvSpPr>
          <p:spPr bwMode="auto">
            <a:xfrm>
              <a:off x="1014" y="3361"/>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2" name="Rectangle 12"/>
            <p:cNvSpPr>
              <a:spLocks noChangeArrowheads="1"/>
            </p:cNvSpPr>
            <p:nvPr/>
          </p:nvSpPr>
          <p:spPr bwMode="auto">
            <a:xfrm>
              <a:off x="1083" y="3414"/>
              <a:ext cx="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A</a:t>
              </a:r>
            </a:p>
          </p:txBody>
        </p:sp>
      </p:grpSp>
      <p:sp>
        <p:nvSpPr>
          <p:cNvPr id="51213" name="Line 13"/>
          <p:cNvSpPr>
            <a:spLocks noChangeShapeType="1"/>
          </p:cNvSpPr>
          <p:nvPr/>
        </p:nvSpPr>
        <p:spPr bwMode="auto">
          <a:xfrm flipH="1">
            <a:off x="3595689" y="5027613"/>
            <a:ext cx="439737" cy="3429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1214" name="Group 14"/>
          <p:cNvGrpSpPr>
            <a:grpSpLocks/>
          </p:cNvGrpSpPr>
          <p:nvPr/>
        </p:nvGrpSpPr>
        <p:grpSpPr bwMode="auto">
          <a:xfrm>
            <a:off x="4603750" y="3586163"/>
            <a:ext cx="571500" cy="569912"/>
            <a:chOff x="1848" y="2235"/>
            <a:chExt cx="360" cy="359"/>
          </a:xfrm>
        </p:grpSpPr>
        <p:sp>
          <p:nvSpPr>
            <p:cNvPr id="51215" name="Oval 15"/>
            <p:cNvSpPr>
              <a:spLocks noChangeArrowheads="1"/>
            </p:cNvSpPr>
            <p:nvPr/>
          </p:nvSpPr>
          <p:spPr bwMode="auto">
            <a:xfrm>
              <a:off x="1848" y="2235"/>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6" name="Rectangle 16"/>
            <p:cNvSpPr>
              <a:spLocks noChangeArrowheads="1"/>
            </p:cNvSpPr>
            <p:nvPr/>
          </p:nvSpPr>
          <p:spPr bwMode="auto">
            <a:xfrm>
              <a:off x="1917" y="2288"/>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a:t>
              </a:r>
            </a:p>
          </p:txBody>
        </p:sp>
      </p:grpSp>
      <p:grpSp>
        <p:nvGrpSpPr>
          <p:cNvPr id="51217" name="Group 17"/>
          <p:cNvGrpSpPr>
            <a:grpSpLocks/>
          </p:cNvGrpSpPr>
          <p:nvPr/>
        </p:nvGrpSpPr>
        <p:grpSpPr bwMode="auto">
          <a:xfrm>
            <a:off x="3924300" y="4502151"/>
            <a:ext cx="571500" cy="569913"/>
            <a:chOff x="1420" y="2812"/>
            <a:chExt cx="360" cy="359"/>
          </a:xfrm>
        </p:grpSpPr>
        <p:sp>
          <p:nvSpPr>
            <p:cNvPr id="51218" name="Oval 18"/>
            <p:cNvSpPr>
              <a:spLocks noChangeArrowheads="1"/>
            </p:cNvSpPr>
            <p:nvPr/>
          </p:nvSpPr>
          <p:spPr bwMode="auto">
            <a:xfrm>
              <a:off x="1420" y="2812"/>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9" name="Rectangle 19"/>
            <p:cNvSpPr>
              <a:spLocks noChangeArrowheads="1"/>
            </p:cNvSpPr>
            <p:nvPr/>
          </p:nvSpPr>
          <p:spPr bwMode="auto">
            <a:xfrm>
              <a:off x="1489" y="2865"/>
              <a:ext cx="1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a:t>
              </a:r>
            </a:p>
          </p:txBody>
        </p:sp>
      </p:grpSp>
      <p:sp>
        <p:nvSpPr>
          <p:cNvPr id="51220" name="Line 20"/>
          <p:cNvSpPr>
            <a:spLocks noChangeShapeType="1"/>
          </p:cNvSpPr>
          <p:nvPr/>
        </p:nvSpPr>
        <p:spPr bwMode="auto">
          <a:xfrm flipH="1">
            <a:off x="4887914" y="3211514"/>
            <a:ext cx="492125" cy="357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1" name="Line 21"/>
          <p:cNvSpPr>
            <a:spLocks noChangeShapeType="1"/>
          </p:cNvSpPr>
          <p:nvPr/>
        </p:nvSpPr>
        <p:spPr bwMode="auto">
          <a:xfrm flipH="1">
            <a:off x="4208464" y="4125914"/>
            <a:ext cx="490537" cy="3778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1222" name="Group 22"/>
          <p:cNvGrpSpPr>
            <a:grpSpLocks/>
          </p:cNvGrpSpPr>
          <p:nvPr/>
        </p:nvGrpSpPr>
        <p:grpSpPr bwMode="auto">
          <a:xfrm>
            <a:off x="6562725" y="2686051"/>
            <a:ext cx="571500" cy="569913"/>
            <a:chOff x="3082" y="1668"/>
            <a:chExt cx="360" cy="359"/>
          </a:xfrm>
        </p:grpSpPr>
        <p:sp>
          <p:nvSpPr>
            <p:cNvPr id="51223" name="Oval 23"/>
            <p:cNvSpPr>
              <a:spLocks noChangeArrowheads="1"/>
            </p:cNvSpPr>
            <p:nvPr/>
          </p:nvSpPr>
          <p:spPr bwMode="auto">
            <a:xfrm>
              <a:off x="3082" y="166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4" name="Rectangle 24"/>
            <p:cNvSpPr>
              <a:spLocks noChangeArrowheads="1"/>
            </p:cNvSpPr>
            <p:nvPr/>
          </p:nvSpPr>
          <p:spPr bwMode="auto">
            <a:xfrm>
              <a:off x="3151" y="1721"/>
              <a:ext cx="2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E</a:t>
              </a:r>
            </a:p>
          </p:txBody>
        </p:sp>
      </p:grpSp>
      <p:grpSp>
        <p:nvGrpSpPr>
          <p:cNvPr id="51225" name="Group 25"/>
          <p:cNvGrpSpPr>
            <a:grpSpLocks/>
          </p:cNvGrpSpPr>
          <p:nvPr/>
        </p:nvGrpSpPr>
        <p:grpSpPr bwMode="auto">
          <a:xfrm>
            <a:off x="5899150" y="3587751"/>
            <a:ext cx="571500" cy="569913"/>
            <a:chOff x="2664" y="2236"/>
            <a:chExt cx="360" cy="359"/>
          </a:xfrm>
        </p:grpSpPr>
        <p:sp>
          <p:nvSpPr>
            <p:cNvPr id="51226" name="Oval 26"/>
            <p:cNvSpPr>
              <a:spLocks noChangeArrowheads="1"/>
            </p:cNvSpPr>
            <p:nvPr/>
          </p:nvSpPr>
          <p:spPr bwMode="auto">
            <a:xfrm>
              <a:off x="2664" y="223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7" name="Rectangle 27"/>
            <p:cNvSpPr>
              <a:spLocks noChangeArrowheads="1"/>
            </p:cNvSpPr>
            <p:nvPr/>
          </p:nvSpPr>
          <p:spPr bwMode="auto">
            <a:xfrm>
              <a:off x="2733" y="2289"/>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D</a:t>
              </a:r>
            </a:p>
          </p:txBody>
        </p:sp>
      </p:grpSp>
      <p:grpSp>
        <p:nvGrpSpPr>
          <p:cNvPr id="51228" name="Group 28"/>
          <p:cNvGrpSpPr>
            <a:grpSpLocks/>
          </p:cNvGrpSpPr>
          <p:nvPr/>
        </p:nvGrpSpPr>
        <p:grpSpPr bwMode="auto">
          <a:xfrm>
            <a:off x="5270500" y="4471988"/>
            <a:ext cx="571500" cy="569912"/>
            <a:chOff x="2268" y="2793"/>
            <a:chExt cx="360" cy="359"/>
          </a:xfrm>
        </p:grpSpPr>
        <p:sp>
          <p:nvSpPr>
            <p:cNvPr id="51229" name="Oval 29"/>
            <p:cNvSpPr>
              <a:spLocks noChangeArrowheads="1"/>
            </p:cNvSpPr>
            <p:nvPr/>
          </p:nvSpPr>
          <p:spPr bwMode="auto">
            <a:xfrm>
              <a:off x="2268" y="279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0" name="Rectangle 30"/>
            <p:cNvSpPr>
              <a:spLocks noChangeArrowheads="1"/>
            </p:cNvSpPr>
            <p:nvPr/>
          </p:nvSpPr>
          <p:spPr bwMode="auto">
            <a:xfrm>
              <a:off x="2337" y="2846"/>
              <a:ext cx="2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C</a:t>
              </a:r>
            </a:p>
          </p:txBody>
        </p:sp>
      </p:grpSp>
      <p:sp>
        <p:nvSpPr>
          <p:cNvPr id="51231" name="Line 31"/>
          <p:cNvSpPr>
            <a:spLocks noChangeShapeType="1"/>
          </p:cNvSpPr>
          <p:nvPr/>
        </p:nvSpPr>
        <p:spPr bwMode="auto">
          <a:xfrm>
            <a:off x="6369051" y="2309814"/>
            <a:ext cx="441325" cy="357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2" name="Line 32"/>
          <p:cNvSpPr>
            <a:spLocks noChangeShapeType="1"/>
          </p:cNvSpPr>
          <p:nvPr/>
        </p:nvSpPr>
        <p:spPr bwMode="auto">
          <a:xfrm>
            <a:off x="5705475" y="3228975"/>
            <a:ext cx="458788" cy="3571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3" name="Line 33"/>
          <p:cNvSpPr>
            <a:spLocks noChangeShapeType="1"/>
          </p:cNvSpPr>
          <p:nvPr/>
        </p:nvSpPr>
        <p:spPr bwMode="auto">
          <a:xfrm>
            <a:off x="5110164" y="4078288"/>
            <a:ext cx="390525" cy="374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1234" name="Group 34"/>
          <p:cNvGrpSpPr>
            <a:grpSpLocks/>
          </p:cNvGrpSpPr>
          <p:nvPr/>
        </p:nvGrpSpPr>
        <p:grpSpPr bwMode="auto">
          <a:xfrm>
            <a:off x="4556125" y="5372101"/>
            <a:ext cx="571500" cy="569913"/>
            <a:chOff x="1818" y="3360"/>
            <a:chExt cx="360" cy="359"/>
          </a:xfrm>
        </p:grpSpPr>
        <p:sp>
          <p:nvSpPr>
            <p:cNvPr id="51235" name="Oval 35"/>
            <p:cNvSpPr>
              <a:spLocks noChangeArrowheads="1"/>
            </p:cNvSpPr>
            <p:nvPr/>
          </p:nvSpPr>
          <p:spPr bwMode="auto">
            <a:xfrm>
              <a:off x="1818" y="3360"/>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6" name="Rectangle 36"/>
            <p:cNvSpPr>
              <a:spLocks noChangeArrowheads="1"/>
            </p:cNvSpPr>
            <p:nvPr/>
          </p:nvSpPr>
          <p:spPr bwMode="auto">
            <a:xfrm>
              <a:off x="1887" y="3413"/>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B</a:t>
              </a:r>
            </a:p>
          </p:txBody>
        </p:sp>
      </p:grpSp>
      <p:sp>
        <p:nvSpPr>
          <p:cNvPr id="51237" name="Line 37"/>
          <p:cNvSpPr>
            <a:spLocks noChangeShapeType="1"/>
          </p:cNvSpPr>
          <p:nvPr/>
        </p:nvSpPr>
        <p:spPr bwMode="auto">
          <a:xfrm>
            <a:off x="4360863" y="5030788"/>
            <a:ext cx="425450" cy="322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8" name="Rectangle 38"/>
          <p:cNvSpPr>
            <a:spLocks noChangeArrowheads="1"/>
          </p:cNvSpPr>
          <p:nvPr/>
        </p:nvSpPr>
        <p:spPr bwMode="auto">
          <a:xfrm>
            <a:off x="3040063" y="6296026"/>
            <a:ext cx="412750" cy="2079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9" name="Rectangle 39"/>
          <p:cNvSpPr>
            <a:spLocks noChangeArrowheads="1"/>
          </p:cNvSpPr>
          <p:nvPr/>
        </p:nvSpPr>
        <p:spPr bwMode="auto">
          <a:xfrm>
            <a:off x="3633788" y="6296026"/>
            <a:ext cx="412750" cy="2079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0" name="Line 40"/>
          <p:cNvSpPr>
            <a:spLocks noChangeShapeType="1"/>
          </p:cNvSpPr>
          <p:nvPr/>
        </p:nvSpPr>
        <p:spPr bwMode="auto">
          <a:xfrm flipH="1">
            <a:off x="3238500" y="5949951"/>
            <a:ext cx="185738"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1" name="Line 41"/>
          <p:cNvSpPr>
            <a:spLocks noChangeShapeType="1"/>
          </p:cNvSpPr>
          <p:nvPr/>
        </p:nvSpPr>
        <p:spPr bwMode="auto">
          <a:xfrm>
            <a:off x="3679826" y="5932489"/>
            <a:ext cx="169863" cy="357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2" name="Rectangle 42"/>
          <p:cNvSpPr>
            <a:spLocks noChangeArrowheads="1"/>
          </p:cNvSpPr>
          <p:nvPr/>
        </p:nvSpPr>
        <p:spPr bwMode="auto">
          <a:xfrm>
            <a:off x="4332288" y="6313488"/>
            <a:ext cx="412750" cy="20796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3" name="Rectangle 43"/>
          <p:cNvSpPr>
            <a:spLocks noChangeArrowheads="1"/>
          </p:cNvSpPr>
          <p:nvPr/>
        </p:nvSpPr>
        <p:spPr bwMode="auto">
          <a:xfrm>
            <a:off x="4926013" y="6313488"/>
            <a:ext cx="412750" cy="20796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4" name="Line 44"/>
          <p:cNvSpPr>
            <a:spLocks noChangeShapeType="1"/>
          </p:cNvSpPr>
          <p:nvPr/>
        </p:nvSpPr>
        <p:spPr bwMode="auto">
          <a:xfrm flipH="1">
            <a:off x="4530725" y="5967414"/>
            <a:ext cx="185738"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5" name="Line 45"/>
          <p:cNvSpPr>
            <a:spLocks noChangeShapeType="1"/>
          </p:cNvSpPr>
          <p:nvPr/>
        </p:nvSpPr>
        <p:spPr bwMode="auto">
          <a:xfrm>
            <a:off x="4972051" y="5949950"/>
            <a:ext cx="169863" cy="3571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6" name="Rectangle 46"/>
          <p:cNvSpPr>
            <a:spLocks noChangeArrowheads="1"/>
          </p:cNvSpPr>
          <p:nvPr/>
        </p:nvSpPr>
        <p:spPr bwMode="auto">
          <a:xfrm>
            <a:off x="5046663" y="5189538"/>
            <a:ext cx="412750" cy="20796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7" name="Rectangle 47"/>
          <p:cNvSpPr>
            <a:spLocks noChangeArrowheads="1"/>
          </p:cNvSpPr>
          <p:nvPr/>
        </p:nvSpPr>
        <p:spPr bwMode="auto">
          <a:xfrm>
            <a:off x="5640388" y="5189538"/>
            <a:ext cx="412750" cy="20796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8" name="Line 48"/>
          <p:cNvSpPr>
            <a:spLocks noChangeShapeType="1"/>
          </p:cNvSpPr>
          <p:nvPr/>
        </p:nvSpPr>
        <p:spPr bwMode="auto">
          <a:xfrm flipH="1">
            <a:off x="5245101" y="5048250"/>
            <a:ext cx="238125" cy="1349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9" name="Line 49"/>
          <p:cNvSpPr>
            <a:spLocks noChangeShapeType="1"/>
          </p:cNvSpPr>
          <p:nvPr/>
        </p:nvSpPr>
        <p:spPr bwMode="auto">
          <a:xfrm>
            <a:off x="5653088" y="5030788"/>
            <a:ext cx="2032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50" name="Rectangle 50"/>
          <p:cNvSpPr>
            <a:spLocks noChangeArrowheads="1"/>
          </p:cNvSpPr>
          <p:nvPr/>
        </p:nvSpPr>
        <p:spPr bwMode="auto">
          <a:xfrm>
            <a:off x="5741988" y="4287838"/>
            <a:ext cx="412750" cy="20796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51" name="Rectangle 51"/>
          <p:cNvSpPr>
            <a:spLocks noChangeArrowheads="1"/>
          </p:cNvSpPr>
          <p:nvPr/>
        </p:nvSpPr>
        <p:spPr bwMode="auto">
          <a:xfrm>
            <a:off x="6284913" y="4287838"/>
            <a:ext cx="412750" cy="20796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52" name="Line 52"/>
          <p:cNvSpPr>
            <a:spLocks noChangeShapeType="1"/>
          </p:cNvSpPr>
          <p:nvPr/>
        </p:nvSpPr>
        <p:spPr bwMode="auto">
          <a:xfrm flipH="1">
            <a:off x="5873751" y="4146550"/>
            <a:ext cx="238125" cy="1349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53" name="Line 53"/>
          <p:cNvSpPr>
            <a:spLocks noChangeShapeType="1"/>
          </p:cNvSpPr>
          <p:nvPr/>
        </p:nvSpPr>
        <p:spPr bwMode="auto">
          <a:xfrm>
            <a:off x="6315075" y="4146550"/>
            <a:ext cx="2032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54" name="Rectangle 54"/>
          <p:cNvSpPr>
            <a:spLocks noChangeArrowheads="1"/>
          </p:cNvSpPr>
          <p:nvPr/>
        </p:nvSpPr>
        <p:spPr bwMode="auto">
          <a:xfrm>
            <a:off x="6372225" y="3403601"/>
            <a:ext cx="412750" cy="2079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55" name="Rectangle 55"/>
          <p:cNvSpPr>
            <a:spLocks noChangeArrowheads="1"/>
          </p:cNvSpPr>
          <p:nvPr/>
        </p:nvSpPr>
        <p:spPr bwMode="auto">
          <a:xfrm>
            <a:off x="6915150" y="3403601"/>
            <a:ext cx="412750" cy="2079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56" name="Line 56"/>
          <p:cNvSpPr>
            <a:spLocks noChangeShapeType="1"/>
          </p:cNvSpPr>
          <p:nvPr/>
        </p:nvSpPr>
        <p:spPr bwMode="auto">
          <a:xfrm flipH="1">
            <a:off x="6519864" y="3262314"/>
            <a:ext cx="238125" cy="1349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57" name="Line 57"/>
          <p:cNvSpPr>
            <a:spLocks noChangeShapeType="1"/>
          </p:cNvSpPr>
          <p:nvPr/>
        </p:nvSpPr>
        <p:spPr bwMode="auto">
          <a:xfrm>
            <a:off x="6927850" y="3244850"/>
            <a:ext cx="2032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58" name="Rectangle 58"/>
          <p:cNvSpPr>
            <a:spLocks noChangeArrowheads="1"/>
          </p:cNvSpPr>
          <p:nvPr/>
        </p:nvSpPr>
        <p:spPr bwMode="auto">
          <a:xfrm>
            <a:off x="7721601" y="1838325"/>
            <a:ext cx="2672655" cy="4155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CC3300"/>
                </a:solidFill>
              </a:rPr>
              <a:t>inorder traversal</a:t>
            </a:r>
            <a:endParaRPr lang="en-US" altLang="zh-TW" sz="2400"/>
          </a:p>
          <a:p>
            <a:pPr eaLnBrk="0" hangingPunct="0"/>
            <a:r>
              <a:rPr lang="en-US" altLang="zh-TW" sz="2400"/>
              <a:t>A / B * C * D + E</a:t>
            </a:r>
          </a:p>
          <a:p>
            <a:pPr eaLnBrk="0" hangingPunct="0"/>
            <a:r>
              <a:rPr lang="en-US" altLang="zh-TW" sz="2400"/>
              <a:t>infix expression</a:t>
            </a:r>
          </a:p>
          <a:p>
            <a:pPr eaLnBrk="0" hangingPunct="0"/>
            <a:r>
              <a:rPr lang="en-US" altLang="zh-TW" sz="2400">
                <a:solidFill>
                  <a:srgbClr val="CC3300"/>
                </a:solidFill>
              </a:rPr>
              <a:t>preorder traversal</a:t>
            </a:r>
          </a:p>
          <a:p>
            <a:pPr eaLnBrk="0" hangingPunct="0"/>
            <a:r>
              <a:rPr lang="en-US" altLang="zh-TW" sz="2400"/>
              <a:t>+ * * / A B C D E</a:t>
            </a:r>
          </a:p>
          <a:p>
            <a:pPr eaLnBrk="0" hangingPunct="0"/>
            <a:r>
              <a:rPr lang="en-US" altLang="zh-TW" sz="2400"/>
              <a:t>prefix expression</a:t>
            </a:r>
          </a:p>
          <a:p>
            <a:pPr eaLnBrk="0" hangingPunct="0"/>
            <a:r>
              <a:rPr lang="en-US" altLang="zh-TW" sz="2400">
                <a:solidFill>
                  <a:srgbClr val="CC3300"/>
                </a:solidFill>
              </a:rPr>
              <a:t>postorder traversal</a:t>
            </a:r>
          </a:p>
          <a:p>
            <a:pPr eaLnBrk="0" hangingPunct="0"/>
            <a:r>
              <a:rPr lang="en-US" altLang="zh-TW" sz="2400"/>
              <a:t>A B / C * D * E +</a:t>
            </a:r>
          </a:p>
          <a:p>
            <a:pPr eaLnBrk="0" hangingPunct="0"/>
            <a:r>
              <a:rPr lang="en-US" altLang="zh-TW" sz="2400"/>
              <a:t>postfix expression</a:t>
            </a:r>
          </a:p>
          <a:p>
            <a:pPr eaLnBrk="0" hangingPunct="0"/>
            <a:r>
              <a:rPr lang="en-US" altLang="zh-TW" sz="2400">
                <a:solidFill>
                  <a:srgbClr val="CC3300"/>
                </a:solidFill>
              </a:rPr>
              <a:t>level order traversal</a:t>
            </a:r>
          </a:p>
          <a:p>
            <a:pPr eaLnBrk="0" hangingPunct="0"/>
            <a:r>
              <a:rPr lang="en-US" altLang="zh-TW" sz="2400"/>
              <a:t>+ * E * D / C A B</a:t>
            </a:r>
          </a:p>
        </p:txBody>
      </p:sp>
    </p:spTree>
    <p:extLst>
      <p:ext uri="{BB962C8B-B14F-4D97-AF65-F5344CB8AC3E}">
        <p14:creationId xmlns:p14="http://schemas.microsoft.com/office/powerpoint/2010/main" val="401763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zh-TW"/>
              <a:t>CHAPTER 5</a:t>
            </a:r>
          </a:p>
        </p:txBody>
      </p:sp>
      <p:sp>
        <p:nvSpPr>
          <p:cNvPr id="7" name="Slide Number Placeholder 3"/>
          <p:cNvSpPr>
            <a:spLocks noGrp="1"/>
          </p:cNvSpPr>
          <p:nvPr>
            <p:ph type="sldNum" sz="quarter" idx="12"/>
          </p:nvPr>
        </p:nvSpPr>
        <p:spPr/>
        <p:txBody>
          <a:bodyPr/>
          <a:lstStyle/>
          <a:p>
            <a:fld id="{03F82C06-1A1A-4648-801B-E91FD3EF3FE1}" type="slidenum">
              <a:rPr lang="en-US" altLang="zh-TW"/>
              <a:pPr/>
              <a:t>7</a:t>
            </a:fld>
            <a:endParaRPr lang="en-US" altLang="zh-TW"/>
          </a:p>
        </p:txBody>
      </p:sp>
      <p:sp>
        <p:nvSpPr>
          <p:cNvPr id="52226" name="Rectangle 2"/>
          <p:cNvSpPr>
            <a:spLocks noChangeArrowheads="1"/>
          </p:cNvSpPr>
          <p:nvPr/>
        </p:nvSpPr>
        <p:spPr bwMode="auto">
          <a:xfrm>
            <a:off x="1524000" y="60960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4400">
                <a:solidFill>
                  <a:schemeClr val="tx2"/>
                </a:solidFill>
                <a:latin typeface="Times New Roman" panose="02020603050405020304" pitchFamily="18" charset="0"/>
                <a:ea typeface="PMingLiU" pitchFamily="18" charset="-120"/>
              </a:defRPr>
            </a:lvl1pPr>
            <a:lvl2pPr>
              <a:defRPr kumimoji="1" sz="4400">
                <a:solidFill>
                  <a:schemeClr val="tx2"/>
                </a:solidFill>
                <a:latin typeface="Times New Roman" panose="02020603050405020304" pitchFamily="18" charset="0"/>
                <a:ea typeface="PMingLiU" pitchFamily="18" charset="-120"/>
              </a:defRPr>
            </a:lvl2pPr>
            <a:lvl3pPr>
              <a:defRPr kumimoji="1" sz="4400">
                <a:solidFill>
                  <a:schemeClr val="tx2"/>
                </a:solidFill>
                <a:latin typeface="Times New Roman" panose="02020603050405020304" pitchFamily="18" charset="0"/>
                <a:ea typeface="PMingLiU" pitchFamily="18" charset="-120"/>
              </a:defRPr>
            </a:lvl3pPr>
            <a:lvl4pPr>
              <a:defRPr kumimoji="1" sz="4400">
                <a:solidFill>
                  <a:schemeClr val="tx2"/>
                </a:solidFill>
                <a:latin typeface="Times New Roman" panose="02020603050405020304" pitchFamily="18" charset="0"/>
                <a:ea typeface="PMingLiU" pitchFamily="18" charset="-120"/>
              </a:defRPr>
            </a:lvl4pPr>
            <a:lvl5pPr>
              <a:defRPr kumimoji="1" sz="4400">
                <a:solidFill>
                  <a:schemeClr val="tx2"/>
                </a:solidFill>
                <a:latin typeface="Times New Roman" panose="02020603050405020304" pitchFamily="18" charset="0"/>
                <a:ea typeface="PMingLiU" pitchFamily="18" charset="-120"/>
              </a:defRPr>
            </a:lvl5pPr>
            <a:lvl6pPr marL="457200" fontAlgn="base">
              <a:spcBef>
                <a:spcPct val="0"/>
              </a:spcBef>
              <a:spcAft>
                <a:spcPct val="0"/>
              </a:spcAft>
              <a:defRPr kumimoji="1" sz="4400">
                <a:solidFill>
                  <a:schemeClr val="tx2"/>
                </a:solidFill>
                <a:latin typeface="Times New Roman" panose="02020603050405020304" pitchFamily="18" charset="0"/>
                <a:ea typeface="PMingLiU" pitchFamily="18" charset="-120"/>
              </a:defRPr>
            </a:lvl6pPr>
            <a:lvl7pPr marL="914400" fontAlgn="base">
              <a:spcBef>
                <a:spcPct val="0"/>
              </a:spcBef>
              <a:spcAft>
                <a:spcPct val="0"/>
              </a:spcAft>
              <a:defRPr kumimoji="1" sz="4400">
                <a:solidFill>
                  <a:schemeClr val="tx2"/>
                </a:solidFill>
                <a:latin typeface="Times New Roman" panose="02020603050405020304" pitchFamily="18" charset="0"/>
                <a:ea typeface="PMingLiU" pitchFamily="18" charset="-120"/>
              </a:defRPr>
            </a:lvl7pPr>
            <a:lvl8pPr marL="1371600" fontAlgn="base">
              <a:spcBef>
                <a:spcPct val="0"/>
              </a:spcBef>
              <a:spcAft>
                <a:spcPct val="0"/>
              </a:spcAft>
              <a:defRPr kumimoji="1" sz="4400">
                <a:solidFill>
                  <a:schemeClr val="tx2"/>
                </a:solidFill>
                <a:latin typeface="Times New Roman" panose="02020603050405020304" pitchFamily="18" charset="0"/>
                <a:ea typeface="PMingLiU" pitchFamily="18" charset="-120"/>
              </a:defRPr>
            </a:lvl8pPr>
            <a:lvl9pPr marL="1828800" fontAlgn="base">
              <a:spcBef>
                <a:spcPct val="0"/>
              </a:spcBef>
              <a:spcAft>
                <a:spcPct val="0"/>
              </a:spcAft>
              <a:defRPr kumimoji="1" sz="4400">
                <a:solidFill>
                  <a:schemeClr val="tx2"/>
                </a:solidFill>
                <a:latin typeface="Times New Roman" panose="02020603050405020304" pitchFamily="18" charset="0"/>
                <a:ea typeface="PMingLiU" pitchFamily="18" charset="-120"/>
              </a:defRPr>
            </a:lvl9pPr>
          </a:lstStyle>
          <a:p>
            <a:pPr algn="ctr"/>
            <a:r>
              <a:rPr lang="en-US" altLang="zh-TW" b="1" dirty="0" err="1">
                <a:solidFill>
                  <a:srgbClr val="C00000"/>
                </a:solidFill>
                <a:latin typeface="+mj-lt"/>
              </a:rPr>
              <a:t>Inorder</a:t>
            </a:r>
            <a:r>
              <a:rPr lang="en-US" altLang="zh-TW" b="1" dirty="0">
                <a:solidFill>
                  <a:srgbClr val="C00000"/>
                </a:solidFill>
                <a:latin typeface="+mj-lt"/>
              </a:rPr>
              <a:t> Traversal </a:t>
            </a:r>
            <a:r>
              <a:rPr lang="en-US" altLang="zh-TW" sz="2400" b="1" dirty="0">
                <a:solidFill>
                  <a:srgbClr val="C00000"/>
                </a:solidFill>
                <a:latin typeface="+mj-lt"/>
              </a:rPr>
              <a:t>(recursive version)</a:t>
            </a:r>
            <a:endParaRPr lang="en-US" altLang="zh-TW" b="1" dirty="0">
              <a:solidFill>
                <a:srgbClr val="C00000"/>
              </a:solidFill>
              <a:latin typeface="+mj-lt"/>
            </a:endParaRPr>
          </a:p>
        </p:txBody>
      </p:sp>
      <p:sp>
        <p:nvSpPr>
          <p:cNvPr id="52227" name="Rectangle 3"/>
          <p:cNvSpPr>
            <a:spLocks noChangeArrowheads="1"/>
          </p:cNvSpPr>
          <p:nvPr/>
        </p:nvSpPr>
        <p:spPr bwMode="auto">
          <a:xfrm>
            <a:off x="2514600" y="2019300"/>
            <a:ext cx="91630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0000"/>
              <a:buFont typeface="Monotype Sorts"/>
              <a:buChar char="n"/>
              <a:defRPr kumimoji="1" sz="3200">
                <a:solidFill>
                  <a:schemeClr val="tx1"/>
                </a:solidFill>
                <a:latin typeface="Times New Roman" panose="02020603050405020304" pitchFamily="18" charset="0"/>
                <a:ea typeface="PMingLiU"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PMingLiU"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PMingLiU"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PMingLiU"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PMingLiU" pitchFamily="18" charset="-120"/>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9pPr>
          </a:lstStyle>
          <a:p>
            <a:pPr>
              <a:buFont typeface="Monotype Sorts"/>
              <a:buNone/>
            </a:pPr>
            <a:r>
              <a:rPr lang="en-US" altLang="zh-TW" sz="2800" b="1">
                <a:latin typeface="Courier New" panose="02070309020205020404" pitchFamily="49" charset="0"/>
              </a:rPr>
              <a:t>void inorder(tree_pointer ptr)</a:t>
            </a:r>
          </a:p>
          <a:p>
            <a:pPr>
              <a:buFont typeface="Monotype Sorts"/>
              <a:buNone/>
            </a:pPr>
            <a:r>
              <a:rPr lang="en-US" altLang="zh-TW" sz="2800" b="1">
                <a:latin typeface="Courier New" panose="02070309020205020404" pitchFamily="49" charset="0"/>
              </a:rPr>
              <a:t>/* inorder tree traversal */</a:t>
            </a:r>
          </a:p>
          <a:p>
            <a:pPr>
              <a:buFont typeface="Monotype Sorts"/>
              <a:buNone/>
            </a:pPr>
            <a:r>
              <a:rPr lang="en-US" altLang="zh-TW" sz="2800" b="1">
                <a:latin typeface="Courier New" panose="02070309020205020404" pitchFamily="49" charset="0"/>
              </a:rPr>
              <a:t>{</a:t>
            </a:r>
          </a:p>
          <a:p>
            <a:pPr>
              <a:buFont typeface="Monotype Sorts"/>
              <a:buNone/>
            </a:pPr>
            <a:r>
              <a:rPr lang="en-US" altLang="zh-TW" sz="2800" b="1">
                <a:latin typeface="Courier New" panose="02070309020205020404" pitchFamily="49" charset="0"/>
              </a:rPr>
              <a:t>    if (ptr) {</a:t>
            </a:r>
          </a:p>
          <a:p>
            <a:pPr>
              <a:buFont typeface="Monotype Sorts"/>
              <a:buNone/>
            </a:pPr>
            <a:r>
              <a:rPr lang="en-US" altLang="zh-TW" sz="2800" b="1">
                <a:latin typeface="Courier New" panose="02070309020205020404" pitchFamily="49" charset="0"/>
              </a:rPr>
              <a:t>        inorder(ptr-&gt;left_child);</a:t>
            </a:r>
          </a:p>
          <a:p>
            <a:pPr>
              <a:buFont typeface="Monotype Sorts"/>
              <a:buNone/>
            </a:pPr>
            <a:r>
              <a:rPr lang="en-US" altLang="zh-TW" sz="2800" b="1">
                <a:latin typeface="Courier New" panose="02070309020205020404" pitchFamily="49" charset="0"/>
              </a:rPr>
              <a:t>        printf(“%d”, ptr-&gt;data);</a:t>
            </a:r>
          </a:p>
          <a:p>
            <a:pPr>
              <a:buFont typeface="Monotype Sorts"/>
              <a:buNone/>
            </a:pPr>
            <a:r>
              <a:rPr lang="en-US" altLang="zh-TW" sz="2800" b="1">
                <a:latin typeface="Courier New" panose="02070309020205020404" pitchFamily="49" charset="0"/>
              </a:rPr>
              <a:t>        indorder(ptr-&gt;right_child);</a:t>
            </a:r>
          </a:p>
          <a:p>
            <a:pPr>
              <a:buFont typeface="Monotype Sorts"/>
              <a:buNone/>
            </a:pPr>
            <a:r>
              <a:rPr lang="en-US" altLang="zh-TW" sz="2800" b="1">
                <a:latin typeface="Courier New" panose="02070309020205020404" pitchFamily="49" charset="0"/>
              </a:rPr>
              <a:t>    }</a:t>
            </a:r>
          </a:p>
          <a:p>
            <a:pPr>
              <a:buFont typeface="Monotype Sorts"/>
              <a:buNone/>
            </a:pPr>
            <a:r>
              <a:rPr lang="en-US" altLang="zh-TW" sz="2800" b="1">
                <a:latin typeface="Courier New" panose="02070309020205020404" pitchFamily="49" charset="0"/>
              </a:rPr>
              <a:t>}</a:t>
            </a:r>
          </a:p>
        </p:txBody>
      </p:sp>
      <p:sp>
        <p:nvSpPr>
          <p:cNvPr id="52228" name="Rectangle 4"/>
          <p:cNvSpPr>
            <a:spLocks noChangeArrowheads="1"/>
          </p:cNvSpPr>
          <p:nvPr/>
        </p:nvSpPr>
        <p:spPr bwMode="auto">
          <a:xfrm>
            <a:off x="7773989" y="3298826"/>
            <a:ext cx="2165657" cy="46230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A / B * C * D + E</a:t>
            </a:r>
          </a:p>
        </p:txBody>
      </p:sp>
    </p:spTree>
    <p:extLst>
      <p:ext uri="{BB962C8B-B14F-4D97-AF65-F5344CB8AC3E}">
        <p14:creationId xmlns:p14="http://schemas.microsoft.com/office/powerpoint/2010/main" val="72866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zh-TW"/>
              <a:t>CHAPTER 5</a:t>
            </a:r>
          </a:p>
        </p:txBody>
      </p:sp>
      <p:sp>
        <p:nvSpPr>
          <p:cNvPr id="7" name="Slide Number Placeholder 3"/>
          <p:cNvSpPr>
            <a:spLocks noGrp="1"/>
          </p:cNvSpPr>
          <p:nvPr>
            <p:ph type="sldNum" sz="quarter" idx="12"/>
          </p:nvPr>
        </p:nvSpPr>
        <p:spPr/>
        <p:txBody>
          <a:bodyPr/>
          <a:lstStyle/>
          <a:p>
            <a:fld id="{9875C895-53CD-4599-BAED-86F45872E6F3}" type="slidenum">
              <a:rPr lang="en-US" altLang="zh-TW"/>
              <a:pPr/>
              <a:t>8</a:t>
            </a:fld>
            <a:endParaRPr lang="en-US" altLang="zh-TW"/>
          </a:p>
        </p:txBody>
      </p:sp>
      <p:sp>
        <p:nvSpPr>
          <p:cNvPr id="54274" name="Rectangle 2"/>
          <p:cNvSpPr>
            <a:spLocks noChangeArrowheads="1"/>
          </p:cNvSpPr>
          <p:nvPr/>
        </p:nvSpPr>
        <p:spPr bwMode="auto">
          <a:xfrm>
            <a:off x="1524000" y="60960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4400">
                <a:solidFill>
                  <a:schemeClr val="tx2"/>
                </a:solidFill>
                <a:latin typeface="Times New Roman" panose="02020603050405020304" pitchFamily="18" charset="0"/>
                <a:ea typeface="PMingLiU" pitchFamily="18" charset="-120"/>
              </a:defRPr>
            </a:lvl1pPr>
            <a:lvl2pPr>
              <a:defRPr kumimoji="1" sz="4400">
                <a:solidFill>
                  <a:schemeClr val="tx2"/>
                </a:solidFill>
                <a:latin typeface="Times New Roman" panose="02020603050405020304" pitchFamily="18" charset="0"/>
                <a:ea typeface="PMingLiU" pitchFamily="18" charset="-120"/>
              </a:defRPr>
            </a:lvl2pPr>
            <a:lvl3pPr>
              <a:defRPr kumimoji="1" sz="4400">
                <a:solidFill>
                  <a:schemeClr val="tx2"/>
                </a:solidFill>
                <a:latin typeface="Times New Roman" panose="02020603050405020304" pitchFamily="18" charset="0"/>
                <a:ea typeface="PMingLiU" pitchFamily="18" charset="-120"/>
              </a:defRPr>
            </a:lvl3pPr>
            <a:lvl4pPr>
              <a:defRPr kumimoji="1" sz="4400">
                <a:solidFill>
                  <a:schemeClr val="tx2"/>
                </a:solidFill>
                <a:latin typeface="Times New Roman" panose="02020603050405020304" pitchFamily="18" charset="0"/>
                <a:ea typeface="PMingLiU" pitchFamily="18" charset="-120"/>
              </a:defRPr>
            </a:lvl4pPr>
            <a:lvl5pPr>
              <a:defRPr kumimoji="1" sz="4400">
                <a:solidFill>
                  <a:schemeClr val="tx2"/>
                </a:solidFill>
                <a:latin typeface="Times New Roman" panose="02020603050405020304" pitchFamily="18" charset="0"/>
                <a:ea typeface="PMingLiU" pitchFamily="18" charset="-120"/>
              </a:defRPr>
            </a:lvl5pPr>
            <a:lvl6pPr marL="457200" fontAlgn="base">
              <a:spcBef>
                <a:spcPct val="0"/>
              </a:spcBef>
              <a:spcAft>
                <a:spcPct val="0"/>
              </a:spcAft>
              <a:defRPr kumimoji="1" sz="4400">
                <a:solidFill>
                  <a:schemeClr val="tx2"/>
                </a:solidFill>
                <a:latin typeface="Times New Roman" panose="02020603050405020304" pitchFamily="18" charset="0"/>
                <a:ea typeface="PMingLiU" pitchFamily="18" charset="-120"/>
              </a:defRPr>
            </a:lvl6pPr>
            <a:lvl7pPr marL="914400" fontAlgn="base">
              <a:spcBef>
                <a:spcPct val="0"/>
              </a:spcBef>
              <a:spcAft>
                <a:spcPct val="0"/>
              </a:spcAft>
              <a:defRPr kumimoji="1" sz="4400">
                <a:solidFill>
                  <a:schemeClr val="tx2"/>
                </a:solidFill>
                <a:latin typeface="Times New Roman" panose="02020603050405020304" pitchFamily="18" charset="0"/>
                <a:ea typeface="PMingLiU" pitchFamily="18" charset="-120"/>
              </a:defRPr>
            </a:lvl7pPr>
            <a:lvl8pPr marL="1371600" fontAlgn="base">
              <a:spcBef>
                <a:spcPct val="0"/>
              </a:spcBef>
              <a:spcAft>
                <a:spcPct val="0"/>
              </a:spcAft>
              <a:defRPr kumimoji="1" sz="4400">
                <a:solidFill>
                  <a:schemeClr val="tx2"/>
                </a:solidFill>
                <a:latin typeface="Times New Roman" panose="02020603050405020304" pitchFamily="18" charset="0"/>
                <a:ea typeface="PMingLiU" pitchFamily="18" charset="-120"/>
              </a:defRPr>
            </a:lvl8pPr>
            <a:lvl9pPr marL="1828800" fontAlgn="base">
              <a:spcBef>
                <a:spcPct val="0"/>
              </a:spcBef>
              <a:spcAft>
                <a:spcPct val="0"/>
              </a:spcAft>
              <a:defRPr kumimoji="1" sz="4400">
                <a:solidFill>
                  <a:schemeClr val="tx2"/>
                </a:solidFill>
                <a:latin typeface="Times New Roman" panose="02020603050405020304" pitchFamily="18" charset="0"/>
                <a:ea typeface="PMingLiU" pitchFamily="18" charset="-120"/>
              </a:defRPr>
            </a:lvl9pPr>
          </a:lstStyle>
          <a:p>
            <a:pPr algn="ctr"/>
            <a:r>
              <a:rPr lang="en-US" altLang="zh-TW" sz="4800" b="1" dirty="0">
                <a:solidFill>
                  <a:srgbClr val="C00000"/>
                </a:solidFill>
                <a:latin typeface="+mj-lt"/>
              </a:rPr>
              <a:t>Preorder Traversal (recursive version)</a:t>
            </a:r>
          </a:p>
        </p:txBody>
      </p:sp>
      <p:sp>
        <p:nvSpPr>
          <p:cNvPr id="54275" name="Rectangle 3"/>
          <p:cNvSpPr>
            <a:spLocks noChangeArrowheads="1"/>
          </p:cNvSpPr>
          <p:nvPr/>
        </p:nvSpPr>
        <p:spPr bwMode="auto">
          <a:xfrm>
            <a:off x="2495550" y="1981200"/>
            <a:ext cx="91630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0000"/>
              <a:buFont typeface="Monotype Sorts"/>
              <a:buChar char="n"/>
              <a:defRPr kumimoji="1" sz="3200">
                <a:solidFill>
                  <a:schemeClr val="tx1"/>
                </a:solidFill>
                <a:latin typeface="Times New Roman" panose="02020603050405020304" pitchFamily="18" charset="0"/>
                <a:ea typeface="PMingLiU"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PMingLiU"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PMingLiU"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PMingLiU"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PMingLiU" pitchFamily="18" charset="-120"/>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9pPr>
          </a:lstStyle>
          <a:p>
            <a:pPr>
              <a:buFont typeface="Monotype Sorts"/>
              <a:buNone/>
            </a:pPr>
            <a:r>
              <a:rPr lang="en-US" altLang="zh-TW" sz="2800" b="1" dirty="0">
                <a:latin typeface="Courier New" panose="02070309020205020404" pitchFamily="49" charset="0"/>
              </a:rPr>
              <a:t>void preorder(</a:t>
            </a:r>
            <a:r>
              <a:rPr lang="en-US" altLang="zh-TW" sz="2800" b="1" dirty="0" err="1">
                <a:latin typeface="Courier New" panose="02070309020205020404" pitchFamily="49" charset="0"/>
              </a:rPr>
              <a:t>tree_pointer</a:t>
            </a:r>
            <a:r>
              <a:rPr lang="en-US" altLang="zh-TW" sz="2800" b="1" dirty="0">
                <a:latin typeface="Courier New" panose="02070309020205020404" pitchFamily="49" charset="0"/>
              </a:rPr>
              <a:t> </a:t>
            </a:r>
            <a:r>
              <a:rPr lang="en-US" altLang="zh-TW" sz="2800" b="1" dirty="0" err="1">
                <a:latin typeface="Courier New" panose="02070309020205020404" pitchFamily="49" charset="0"/>
              </a:rPr>
              <a:t>ptr</a:t>
            </a:r>
            <a:r>
              <a:rPr lang="en-US" altLang="zh-TW" sz="2800" b="1" dirty="0">
                <a:latin typeface="Courier New" panose="02070309020205020404" pitchFamily="49" charset="0"/>
              </a:rPr>
              <a:t>)</a:t>
            </a:r>
          </a:p>
          <a:p>
            <a:pPr>
              <a:buFont typeface="Monotype Sorts"/>
              <a:buNone/>
            </a:pPr>
            <a:r>
              <a:rPr lang="en-US" altLang="zh-TW" sz="2800" b="1" dirty="0">
                <a:latin typeface="Courier New" panose="02070309020205020404" pitchFamily="49" charset="0"/>
              </a:rPr>
              <a:t>/* preorder tree traversal */</a:t>
            </a:r>
          </a:p>
          <a:p>
            <a:pPr>
              <a:buFont typeface="Monotype Sorts"/>
              <a:buNone/>
            </a:pPr>
            <a:r>
              <a:rPr lang="en-US" altLang="zh-TW" sz="2800" b="1" dirty="0">
                <a:latin typeface="Courier New" panose="02070309020205020404" pitchFamily="49" charset="0"/>
              </a:rPr>
              <a:t>{</a:t>
            </a:r>
          </a:p>
          <a:p>
            <a:pPr>
              <a:buFont typeface="Monotype Sorts"/>
              <a:buNone/>
            </a:pPr>
            <a:r>
              <a:rPr lang="en-US" altLang="zh-TW" sz="2800" b="1" dirty="0">
                <a:latin typeface="Courier New" panose="02070309020205020404" pitchFamily="49" charset="0"/>
              </a:rPr>
              <a:t>    if (</a:t>
            </a:r>
            <a:r>
              <a:rPr lang="en-US" altLang="zh-TW" sz="2800" b="1" dirty="0" err="1">
                <a:latin typeface="Courier New" panose="02070309020205020404" pitchFamily="49" charset="0"/>
              </a:rPr>
              <a:t>ptr</a:t>
            </a:r>
            <a:r>
              <a:rPr lang="en-US" altLang="zh-TW" sz="2800" b="1" dirty="0">
                <a:latin typeface="Courier New" panose="02070309020205020404" pitchFamily="49" charset="0"/>
              </a:rPr>
              <a:t>) {</a:t>
            </a:r>
          </a:p>
          <a:p>
            <a:pPr>
              <a:buFont typeface="Monotype Sorts"/>
              <a:buNone/>
            </a:pPr>
            <a:r>
              <a:rPr lang="en-US" altLang="zh-TW" sz="2800" b="1" dirty="0">
                <a:latin typeface="Courier New" panose="02070309020205020404" pitchFamily="49" charset="0"/>
              </a:rPr>
              <a:t>        </a:t>
            </a:r>
            <a:r>
              <a:rPr lang="en-US" altLang="zh-TW" sz="2800" b="1" dirty="0" err="1">
                <a:latin typeface="Courier New" panose="02070309020205020404" pitchFamily="49" charset="0"/>
              </a:rPr>
              <a:t>printf</a:t>
            </a:r>
            <a:r>
              <a:rPr lang="en-US" altLang="zh-TW" sz="2800" b="1" dirty="0">
                <a:latin typeface="Courier New" panose="02070309020205020404" pitchFamily="49" charset="0"/>
              </a:rPr>
              <a:t>(“%d”, </a:t>
            </a:r>
            <a:r>
              <a:rPr lang="en-US" altLang="zh-TW" sz="2800" b="1" dirty="0" err="1">
                <a:latin typeface="Courier New" panose="02070309020205020404" pitchFamily="49" charset="0"/>
              </a:rPr>
              <a:t>ptr</a:t>
            </a:r>
            <a:r>
              <a:rPr lang="en-US" altLang="zh-TW" sz="2800" b="1" dirty="0">
                <a:latin typeface="Courier New" panose="02070309020205020404" pitchFamily="49" charset="0"/>
              </a:rPr>
              <a:t>-&gt;data);</a:t>
            </a:r>
          </a:p>
          <a:p>
            <a:pPr>
              <a:buFont typeface="Monotype Sorts"/>
              <a:buNone/>
            </a:pPr>
            <a:r>
              <a:rPr lang="en-US" altLang="zh-TW" sz="2800" b="1" dirty="0">
                <a:latin typeface="Courier New" panose="02070309020205020404" pitchFamily="49" charset="0"/>
              </a:rPr>
              <a:t>        preorder(</a:t>
            </a:r>
            <a:r>
              <a:rPr lang="en-US" altLang="zh-TW" sz="2800" b="1" dirty="0" err="1">
                <a:latin typeface="Courier New" panose="02070309020205020404" pitchFamily="49" charset="0"/>
              </a:rPr>
              <a:t>ptr</a:t>
            </a:r>
            <a:r>
              <a:rPr lang="en-US" altLang="zh-TW" sz="2800" b="1" dirty="0">
                <a:latin typeface="Courier New" panose="02070309020205020404" pitchFamily="49" charset="0"/>
              </a:rPr>
              <a:t>-&gt;</a:t>
            </a:r>
            <a:r>
              <a:rPr lang="en-US" altLang="zh-TW" sz="2800" b="1" dirty="0" err="1">
                <a:latin typeface="Courier New" panose="02070309020205020404" pitchFamily="49" charset="0"/>
              </a:rPr>
              <a:t>left_child</a:t>
            </a:r>
            <a:r>
              <a:rPr lang="en-US" altLang="zh-TW" sz="2800" b="1" dirty="0">
                <a:latin typeface="Courier New" panose="02070309020205020404" pitchFamily="49" charset="0"/>
              </a:rPr>
              <a:t>);</a:t>
            </a:r>
          </a:p>
          <a:p>
            <a:pPr>
              <a:buFont typeface="Monotype Sorts"/>
              <a:buNone/>
            </a:pPr>
            <a:r>
              <a:rPr lang="en-US" altLang="zh-TW" sz="2800" b="1" dirty="0">
                <a:latin typeface="Courier New" panose="02070309020205020404" pitchFamily="49" charset="0"/>
              </a:rPr>
              <a:t>        </a:t>
            </a:r>
            <a:r>
              <a:rPr lang="en-US" altLang="zh-TW" sz="2800" b="1" dirty="0" err="1">
                <a:latin typeface="Courier New" panose="02070309020205020404" pitchFamily="49" charset="0"/>
              </a:rPr>
              <a:t>predorder</a:t>
            </a:r>
            <a:r>
              <a:rPr lang="en-US" altLang="zh-TW" sz="2800" b="1" dirty="0">
                <a:latin typeface="Courier New" panose="02070309020205020404" pitchFamily="49" charset="0"/>
              </a:rPr>
              <a:t>(</a:t>
            </a:r>
            <a:r>
              <a:rPr lang="en-US" altLang="zh-TW" sz="2800" b="1" dirty="0" err="1">
                <a:latin typeface="Courier New" panose="02070309020205020404" pitchFamily="49" charset="0"/>
              </a:rPr>
              <a:t>ptr</a:t>
            </a:r>
            <a:r>
              <a:rPr lang="en-US" altLang="zh-TW" sz="2800" b="1" dirty="0">
                <a:latin typeface="Courier New" panose="02070309020205020404" pitchFamily="49" charset="0"/>
              </a:rPr>
              <a:t>-&gt;</a:t>
            </a:r>
            <a:r>
              <a:rPr lang="en-US" altLang="zh-TW" sz="2800" b="1" dirty="0" err="1">
                <a:latin typeface="Courier New" panose="02070309020205020404" pitchFamily="49" charset="0"/>
              </a:rPr>
              <a:t>right_child</a:t>
            </a:r>
            <a:r>
              <a:rPr lang="en-US" altLang="zh-TW" sz="2800" b="1" dirty="0">
                <a:latin typeface="Courier New" panose="02070309020205020404" pitchFamily="49" charset="0"/>
              </a:rPr>
              <a:t>);</a:t>
            </a:r>
          </a:p>
          <a:p>
            <a:pPr>
              <a:buFont typeface="Monotype Sorts"/>
              <a:buNone/>
            </a:pPr>
            <a:r>
              <a:rPr lang="en-US" altLang="zh-TW" sz="2800" b="1" dirty="0">
                <a:latin typeface="Courier New" panose="02070309020205020404" pitchFamily="49" charset="0"/>
              </a:rPr>
              <a:t>    }</a:t>
            </a:r>
          </a:p>
          <a:p>
            <a:pPr>
              <a:buFont typeface="Monotype Sorts"/>
              <a:buNone/>
            </a:pPr>
            <a:r>
              <a:rPr lang="en-US" altLang="zh-TW" sz="2800" b="1" dirty="0">
                <a:latin typeface="Courier New" panose="02070309020205020404" pitchFamily="49" charset="0"/>
              </a:rPr>
              <a:t>}</a:t>
            </a:r>
          </a:p>
        </p:txBody>
      </p:sp>
      <p:sp>
        <p:nvSpPr>
          <p:cNvPr id="54276" name="Rectangle 4"/>
          <p:cNvSpPr>
            <a:spLocks noChangeArrowheads="1"/>
          </p:cNvSpPr>
          <p:nvPr/>
        </p:nvSpPr>
        <p:spPr bwMode="auto">
          <a:xfrm>
            <a:off x="7594601" y="3221039"/>
            <a:ext cx="2165657" cy="46230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 * * / A B C D E</a:t>
            </a:r>
          </a:p>
        </p:txBody>
      </p:sp>
    </p:spTree>
    <p:extLst>
      <p:ext uri="{BB962C8B-B14F-4D97-AF65-F5344CB8AC3E}">
        <p14:creationId xmlns:p14="http://schemas.microsoft.com/office/powerpoint/2010/main" val="108232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ltLang="zh-TW"/>
              <a:t>CHAPTER 5</a:t>
            </a:r>
          </a:p>
        </p:txBody>
      </p:sp>
      <p:sp>
        <p:nvSpPr>
          <p:cNvPr id="7" name="Slide Number Placeholder 3"/>
          <p:cNvSpPr>
            <a:spLocks noGrp="1"/>
          </p:cNvSpPr>
          <p:nvPr>
            <p:ph type="sldNum" sz="quarter" idx="12"/>
          </p:nvPr>
        </p:nvSpPr>
        <p:spPr/>
        <p:txBody>
          <a:bodyPr/>
          <a:lstStyle/>
          <a:p>
            <a:fld id="{44B1A66E-2B9C-44BC-B779-6AC25CAE57E1}" type="slidenum">
              <a:rPr lang="en-US" altLang="zh-TW"/>
              <a:pPr/>
              <a:t>9</a:t>
            </a:fld>
            <a:endParaRPr lang="en-US" altLang="zh-TW"/>
          </a:p>
        </p:txBody>
      </p:sp>
      <p:sp>
        <p:nvSpPr>
          <p:cNvPr id="55298" name="Rectangle 1026"/>
          <p:cNvSpPr>
            <a:spLocks noChangeArrowheads="1"/>
          </p:cNvSpPr>
          <p:nvPr/>
        </p:nvSpPr>
        <p:spPr bwMode="auto">
          <a:xfrm>
            <a:off x="1524000" y="60960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4400">
                <a:solidFill>
                  <a:schemeClr val="tx2"/>
                </a:solidFill>
                <a:latin typeface="Times New Roman" panose="02020603050405020304" pitchFamily="18" charset="0"/>
                <a:ea typeface="PMingLiU" pitchFamily="18" charset="-120"/>
              </a:defRPr>
            </a:lvl1pPr>
            <a:lvl2pPr>
              <a:defRPr kumimoji="1" sz="4400">
                <a:solidFill>
                  <a:schemeClr val="tx2"/>
                </a:solidFill>
                <a:latin typeface="Times New Roman" panose="02020603050405020304" pitchFamily="18" charset="0"/>
                <a:ea typeface="PMingLiU" pitchFamily="18" charset="-120"/>
              </a:defRPr>
            </a:lvl2pPr>
            <a:lvl3pPr>
              <a:defRPr kumimoji="1" sz="4400">
                <a:solidFill>
                  <a:schemeClr val="tx2"/>
                </a:solidFill>
                <a:latin typeface="Times New Roman" panose="02020603050405020304" pitchFamily="18" charset="0"/>
                <a:ea typeface="PMingLiU" pitchFamily="18" charset="-120"/>
              </a:defRPr>
            </a:lvl3pPr>
            <a:lvl4pPr>
              <a:defRPr kumimoji="1" sz="4400">
                <a:solidFill>
                  <a:schemeClr val="tx2"/>
                </a:solidFill>
                <a:latin typeface="Times New Roman" panose="02020603050405020304" pitchFamily="18" charset="0"/>
                <a:ea typeface="PMingLiU" pitchFamily="18" charset="-120"/>
              </a:defRPr>
            </a:lvl4pPr>
            <a:lvl5pPr>
              <a:defRPr kumimoji="1" sz="4400">
                <a:solidFill>
                  <a:schemeClr val="tx2"/>
                </a:solidFill>
                <a:latin typeface="Times New Roman" panose="02020603050405020304" pitchFamily="18" charset="0"/>
                <a:ea typeface="PMingLiU" pitchFamily="18" charset="-120"/>
              </a:defRPr>
            </a:lvl5pPr>
            <a:lvl6pPr marL="457200" fontAlgn="base">
              <a:spcBef>
                <a:spcPct val="0"/>
              </a:spcBef>
              <a:spcAft>
                <a:spcPct val="0"/>
              </a:spcAft>
              <a:defRPr kumimoji="1" sz="4400">
                <a:solidFill>
                  <a:schemeClr val="tx2"/>
                </a:solidFill>
                <a:latin typeface="Times New Roman" panose="02020603050405020304" pitchFamily="18" charset="0"/>
                <a:ea typeface="PMingLiU" pitchFamily="18" charset="-120"/>
              </a:defRPr>
            </a:lvl6pPr>
            <a:lvl7pPr marL="914400" fontAlgn="base">
              <a:spcBef>
                <a:spcPct val="0"/>
              </a:spcBef>
              <a:spcAft>
                <a:spcPct val="0"/>
              </a:spcAft>
              <a:defRPr kumimoji="1" sz="4400">
                <a:solidFill>
                  <a:schemeClr val="tx2"/>
                </a:solidFill>
                <a:latin typeface="Times New Roman" panose="02020603050405020304" pitchFamily="18" charset="0"/>
                <a:ea typeface="PMingLiU" pitchFamily="18" charset="-120"/>
              </a:defRPr>
            </a:lvl7pPr>
            <a:lvl8pPr marL="1371600" fontAlgn="base">
              <a:spcBef>
                <a:spcPct val="0"/>
              </a:spcBef>
              <a:spcAft>
                <a:spcPct val="0"/>
              </a:spcAft>
              <a:defRPr kumimoji="1" sz="4400">
                <a:solidFill>
                  <a:schemeClr val="tx2"/>
                </a:solidFill>
                <a:latin typeface="Times New Roman" panose="02020603050405020304" pitchFamily="18" charset="0"/>
                <a:ea typeface="PMingLiU" pitchFamily="18" charset="-120"/>
              </a:defRPr>
            </a:lvl8pPr>
            <a:lvl9pPr marL="1828800" fontAlgn="base">
              <a:spcBef>
                <a:spcPct val="0"/>
              </a:spcBef>
              <a:spcAft>
                <a:spcPct val="0"/>
              </a:spcAft>
              <a:defRPr kumimoji="1" sz="4400">
                <a:solidFill>
                  <a:schemeClr val="tx2"/>
                </a:solidFill>
                <a:latin typeface="Times New Roman" panose="02020603050405020304" pitchFamily="18" charset="0"/>
                <a:ea typeface="PMingLiU" pitchFamily="18" charset="-120"/>
              </a:defRPr>
            </a:lvl9pPr>
          </a:lstStyle>
          <a:p>
            <a:pPr algn="ctr"/>
            <a:r>
              <a:rPr lang="en-US" altLang="zh-TW" sz="4800" b="1" dirty="0" err="1">
                <a:solidFill>
                  <a:srgbClr val="C00000"/>
                </a:solidFill>
                <a:latin typeface="+mj-lt"/>
              </a:rPr>
              <a:t>Postorder</a:t>
            </a:r>
            <a:r>
              <a:rPr lang="en-US" altLang="zh-TW" sz="4800" b="1" dirty="0">
                <a:solidFill>
                  <a:srgbClr val="C00000"/>
                </a:solidFill>
                <a:latin typeface="+mj-lt"/>
              </a:rPr>
              <a:t> Traversal (recursive version)</a:t>
            </a:r>
          </a:p>
        </p:txBody>
      </p:sp>
      <p:sp>
        <p:nvSpPr>
          <p:cNvPr id="55299" name="Rectangle 1027"/>
          <p:cNvSpPr>
            <a:spLocks noChangeArrowheads="1"/>
          </p:cNvSpPr>
          <p:nvPr/>
        </p:nvSpPr>
        <p:spPr bwMode="auto">
          <a:xfrm>
            <a:off x="2571750" y="1981200"/>
            <a:ext cx="91630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0000"/>
              <a:buFont typeface="Monotype Sorts"/>
              <a:buChar char="n"/>
              <a:defRPr kumimoji="1" sz="3200">
                <a:solidFill>
                  <a:schemeClr val="tx1"/>
                </a:solidFill>
                <a:latin typeface="Times New Roman" panose="02020603050405020304" pitchFamily="18" charset="0"/>
                <a:ea typeface="PMingLiU"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PMingLiU"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PMingLiU"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PMingLiU"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PMingLiU" pitchFamily="18" charset="-120"/>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PMingLiU" pitchFamily="18" charset="-120"/>
              </a:defRPr>
            </a:lvl9pPr>
          </a:lstStyle>
          <a:p>
            <a:pPr>
              <a:buFont typeface="Monotype Sorts"/>
              <a:buNone/>
            </a:pPr>
            <a:r>
              <a:rPr lang="en-US" altLang="zh-TW" sz="2800" b="1">
                <a:latin typeface="Courier New" panose="02070309020205020404" pitchFamily="49" charset="0"/>
              </a:rPr>
              <a:t>void postorder(tree_pointer ptr)</a:t>
            </a:r>
          </a:p>
          <a:p>
            <a:pPr>
              <a:buFont typeface="Monotype Sorts"/>
              <a:buNone/>
            </a:pPr>
            <a:r>
              <a:rPr lang="en-US" altLang="zh-TW" sz="2800" b="1">
                <a:latin typeface="Courier New" panose="02070309020205020404" pitchFamily="49" charset="0"/>
              </a:rPr>
              <a:t>/* postorder tree traversal */</a:t>
            </a:r>
          </a:p>
          <a:p>
            <a:pPr>
              <a:buFont typeface="Monotype Sorts"/>
              <a:buNone/>
            </a:pPr>
            <a:r>
              <a:rPr lang="en-US" altLang="zh-TW" sz="2800" b="1">
                <a:latin typeface="Courier New" panose="02070309020205020404" pitchFamily="49" charset="0"/>
              </a:rPr>
              <a:t>{</a:t>
            </a:r>
          </a:p>
          <a:p>
            <a:pPr>
              <a:buFont typeface="Monotype Sorts"/>
              <a:buNone/>
            </a:pPr>
            <a:r>
              <a:rPr lang="en-US" altLang="zh-TW" sz="2800" b="1">
                <a:latin typeface="Courier New" panose="02070309020205020404" pitchFamily="49" charset="0"/>
              </a:rPr>
              <a:t>    if (ptr) {</a:t>
            </a:r>
          </a:p>
          <a:p>
            <a:pPr>
              <a:buFont typeface="Monotype Sorts"/>
              <a:buNone/>
            </a:pPr>
            <a:r>
              <a:rPr lang="en-US" altLang="zh-TW" sz="2800" b="1">
                <a:latin typeface="Courier New" panose="02070309020205020404" pitchFamily="49" charset="0"/>
              </a:rPr>
              <a:t>        postorder(ptr-&gt;left_child);</a:t>
            </a:r>
          </a:p>
          <a:p>
            <a:pPr>
              <a:buFont typeface="Monotype Sorts"/>
              <a:buNone/>
            </a:pPr>
            <a:r>
              <a:rPr lang="en-US" altLang="zh-TW" sz="2800" b="1">
                <a:latin typeface="Courier New" panose="02070309020205020404" pitchFamily="49" charset="0"/>
              </a:rPr>
              <a:t>        postdorder(ptr-&gt;right_child);</a:t>
            </a:r>
          </a:p>
          <a:p>
            <a:pPr>
              <a:buFont typeface="Monotype Sorts"/>
              <a:buNone/>
            </a:pPr>
            <a:r>
              <a:rPr lang="en-US" altLang="zh-TW" sz="2800" b="1">
                <a:latin typeface="Courier New" panose="02070309020205020404" pitchFamily="49" charset="0"/>
              </a:rPr>
              <a:t>        printf(“%d”, ptr-&gt;data);</a:t>
            </a:r>
          </a:p>
          <a:p>
            <a:pPr>
              <a:buFont typeface="Monotype Sorts"/>
              <a:buNone/>
            </a:pPr>
            <a:r>
              <a:rPr lang="en-US" altLang="zh-TW" sz="2800" b="1">
                <a:latin typeface="Courier New" panose="02070309020205020404" pitchFamily="49" charset="0"/>
              </a:rPr>
              <a:t>    }</a:t>
            </a:r>
          </a:p>
          <a:p>
            <a:pPr>
              <a:buFont typeface="Monotype Sorts"/>
              <a:buNone/>
            </a:pPr>
            <a:r>
              <a:rPr lang="en-US" altLang="zh-TW" sz="2800" b="1">
                <a:latin typeface="Courier New" panose="02070309020205020404" pitchFamily="49" charset="0"/>
              </a:rPr>
              <a:t>}</a:t>
            </a:r>
          </a:p>
        </p:txBody>
      </p:sp>
      <p:sp>
        <p:nvSpPr>
          <p:cNvPr id="55300" name="Rectangle 1028"/>
          <p:cNvSpPr>
            <a:spLocks noChangeArrowheads="1"/>
          </p:cNvSpPr>
          <p:nvPr/>
        </p:nvSpPr>
        <p:spPr bwMode="auto">
          <a:xfrm>
            <a:off x="7489826" y="3227389"/>
            <a:ext cx="2165657" cy="46230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A B / C * D * E +</a:t>
            </a:r>
          </a:p>
        </p:txBody>
      </p:sp>
    </p:spTree>
    <p:extLst>
      <p:ext uri="{BB962C8B-B14F-4D97-AF65-F5344CB8AC3E}">
        <p14:creationId xmlns:p14="http://schemas.microsoft.com/office/powerpoint/2010/main" val="1713209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1052</Words>
  <Application>Microsoft Office PowerPoint</Application>
  <PresentationFormat>Widescreen</PresentationFormat>
  <Paragraphs>215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Courier New</vt:lpstr>
      <vt:lpstr>Monotype Sorts</vt:lpstr>
      <vt:lpstr>新細明體</vt:lpstr>
      <vt:lpstr>新細明體</vt:lpstr>
      <vt:lpstr>Times New Roman</vt:lpstr>
      <vt:lpstr>Office Theme</vt:lpstr>
      <vt:lpstr>Operations on Binary Trees</vt:lpstr>
      <vt:lpstr>Representation of Binary Tree</vt:lpstr>
      <vt:lpstr>Binary Tree Traversal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Mirror Image</vt:lpstr>
      <vt:lpstr>Mirror Image</vt:lpstr>
      <vt:lpstr>Mirror Image</vt:lpstr>
      <vt:lpstr>Height</vt:lpstr>
      <vt:lpstr>Finding Height of Binary Tree</vt:lpstr>
      <vt:lpstr>Finding Leaf Nodes</vt:lpstr>
      <vt:lpstr>Algorithm to Print Leaf Nodes</vt:lpstr>
      <vt:lpstr>Algorithm to Print Leaf Nodes</vt:lpstr>
      <vt:lpstr>Counting the number of nodes</vt:lpstr>
      <vt:lpstr>Level wise Traversal</vt:lpstr>
      <vt:lpstr>Level wise Traversal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onkar sathe</dc:creator>
  <cp:lastModifiedBy>onkar sathe</cp:lastModifiedBy>
  <cp:revision>35</cp:revision>
  <dcterms:created xsi:type="dcterms:W3CDTF">2023-07-13T08:08:31Z</dcterms:created>
  <dcterms:modified xsi:type="dcterms:W3CDTF">2023-07-18T05:03:59Z</dcterms:modified>
</cp:coreProperties>
</file>