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1" roundtripDataSignature="AMtx7mjoobWMG5NkmM+S2URltmJuvr6E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B870CF-86C9-42DB-9FCD-C1A9D1195034}">
  <a:tblStyle styleId="{9CB870CF-86C9-42DB-9FCD-C1A9D119503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58" name="Google Shape;158;p10: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9" name="Google Shape;159;p10: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66" name="Google Shape;166;p11: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7" name="Google Shape;167;p11: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74" name="Google Shape;174;p12: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5" name="Google Shape;175;p12: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82" name="Google Shape;182;p13: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3" name="Google Shape;183;p13: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90" name="Google Shape;190;p14: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1" name="Google Shape;191;p14: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98" name="Google Shape;198;p15: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9" name="Google Shape;199;p15: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206" name="Google Shape;206;p16: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7" name="Google Shape;207;p16: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214" name="Google Shape;214;p17: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5" name="Google Shape;215;p17: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p:nvPr>
            <p:ph idx="2" type="sldImg"/>
          </p:nvPr>
        </p:nvSpPr>
        <p:spPr>
          <a:xfrm>
            <a:off x="717550" y="841375"/>
            <a:ext cx="7370763" cy="4146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23" name="Google Shape;22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96" name="Google Shape;96;p2: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7" name="Google Shape;97;p2: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18" name="Google Shape;118;p5: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9" name="Google Shape;119;p5: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26" name="Google Shape;126;p6: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7" name="Google Shape;127;p6: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34" name="Google Shape;134;p7: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5" name="Google Shape;135;p7: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42" name="Google Shape;142;p8: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3" name="Google Shape;143;p8: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50" name="Google Shape;150;p9: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1" name="Google Shape;151;p9: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56"/>
          <p:cNvSpPr/>
          <p:nvPr>
            <p:ph idx="2" type="pic"/>
          </p:nvPr>
        </p:nvSpPr>
        <p:spPr>
          <a:xfrm>
            <a:off x="5183188" y="987425"/>
            <a:ext cx="6172200" cy="4873625"/>
          </a:xfrm>
          <a:prstGeom prst="rect">
            <a:avLst/>
          </a:prstGeom>
          <a:noFill/>
          <a:ln>
            <a:noFill/>
          </a:ln>
        </p:spPr>
      </p:sp>
      <p:sp>
        <p:nvSpPr>
          <p:cNvPr id="73" name="Google Shape;73;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5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5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5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1" name="Shape 21"/>
        <p:cNvGrpSpPr/>
        <p:nvPr/>
      </p:nvGrpSpPr>
      <p:grpSpPr>
        <a:xfrm>
          <a:off x="0" y="0"/>
          <a:ext cx="0" cy="0"/>
          <a:chOff x="0" y="0"/>
          <a:chExt cx="0" cy="0"/>
        </a:xfrm>
      </p:grpSpPr>
      <p:sp>
        <p:nvSpPr>
          <p:cNvPr id="22" name="Google Shape;22;p48"/>
          <p:cNvSpPr txBox="1"/>
          <p:nvPr>
            <p:ph type="title"/>
          </p:nvPr>
        </p:nvSpPr>
        <p:spPr>
          <a:xfrm>
            <a:off x="608641" y="273629"/>
            <a:ext cx="10968959" cy="11434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5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5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5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5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5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5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2.jp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8.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6000"/>
              <a:buFont typeface="Calibri"/>
              <a:buNone/>
            </a:pPr>
            <a:r>
              <a:rPr b="1" lang="en-US">
                <a:solidFill>
                  <a:srgbClr val="C00000"/>
                </a:solidFill>
              </a:rPr>
              <a:t>Trees</a:t>
            </a:r>
            <a:endParaRPr b="1">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idx="4294967295" type="title"/>
          </p:nvPr>
        </p:nvSpPr>
        <p:spPr>
          <a:xfrm>
            <a:off x="1980049" y="273629"/>
            <a:ext cx="8229024" cy="1144921"/>
          </a:xfrm>
          <a:prstGeom prst="rect">
            <a:avLst/>
          </a:prstGeom>
          <a:noFill/>
          <a:ln>
            <a:noFill/>
          </a:ln>
        </p:spPr>
        <p:txBody>
          <a:bodyPr anchorCtr="0" anchor="ctr" bIns="45700" lIns="91425" spcFirstLastPara="1" rIns="91425" wrap="square" tIns="352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6. Leaf Node</a:t>
            </a:r>
            <a:endParaRPr/>
          </a:p>
        </p:txBody>
      </p:sp>
      <p:sp>
        <p:nvSpPr>
          <p:cNvPr id="162" name="Google Shape;162;p10"/>
          <p:cNvSpPr txBox="1"/>
          <p:nvPr>
            <p:ph idx="4294967295" type="body"/>
          </p:nvPr>
        </p:nvSpPr>
        <p:spPr>
          <a:xfrm>
            <a:off x="1980049" y="1604329"/>
            <a:ext cx="8046124" cy="3977698"/>
          </a:xfrm>
          <a:prstGeom prst="rect">
            <a:avLst/>
          </a:prstGeom>
          <a:noFill/>
          <a:ln>
            <a:noFill/>
          </a:ln>
        </p:spPr>
        <p:txBody>
          <a:bodyPr anchorCtr="0" anchor="t" bIns="45700" lIns="91425" spcFirstLastPara="1" rIns="91425" wrap="square" tIns="19200">
            <a:normAutofit/>
          </a:bodyPr>
          <a:lstStyle/>
          <a:p>
            <a:pPr indent="-293797" lvl="0" marL="391729" rtl="0" algn="l">
              <a:lnSpc>
                <a:spcPct val="90000"/>
              </a:lnSpc>
              <a:spcBef>
                <a:spcPts val="0"/>
              </a:spcBef>
              <a:spcAft>
                <a:spcPts val="0"/>
              </a:spcAft>
              <a:buClr>
                <a:schemeClr val="dk1"/>
              </a:buClr>
              <a:buSzPts val="980"/>
              <a:buFont typeface="Noto Sans Symbols"/>
              <a:buChar char="●"/>
            </a:pPr>
            <a:r>
              <a:rPr lang="en-US" sz="2177"/>
              <a:t>The node which does not have a child is called as LEAF Node.</a:t>
            </a:r>
            <a:endParaRPr/>
          </a:p>
          <a:p>
            <a:pPr indent="-293797" lvl="0" marL="391729" rtl="0" algn="l">
              <a:lnSpc>
                <a:spcPct val="90000"/>
              </a:lnSpc>
              <a:spcBef>
                <a:spcPts val="1000"/>
              </a:spcBef>
              <a:spcAft>
                <a:spcPts val="0"/>
              </a:spcAft>
              <a:buClr>
                <a:schemeClr val="dk1"/>
              </a:buClr>
              <a:buSzPts val="980"/>
              <a:buFont typeface="Noto Sans Symbols"/>
              <a:buChar char="●"/>
            </a:pPr>
            <a:r>
              <a:rPr lang="en-US" sz="2177"/>
              <a:t>The leaf nodes are also called as External Nodes  or  'Terminal' node.</a:t>
            </a:r>
            <a:endParaRPr/>
          </a:p>
          <a:p>
            <a:pPr indent="-231589" lvl="0" marL="391729" rtl="0" algn="l">
              <a:lnSpc>
                <a:spcPct val="90000"/>
              </a:lnSpc>
              <a:spcBef>
                <a:spcPts val="1000"/>
              </a:spcBef>
              <a:spcAft>
                <a:spcPts val="0"/>
              </a:spcAft>
              <a:buClr>
                <a:schemeClr val="dk1"/>
              </a:buClr>
              <a:buSzPts val="980"/>
              <a:buFont typeface="Noto Sans Symbols"/>
              <a:buNone/>
            </a:pPr>
            <a:r>
              <a:t/>
            </a:r>
            <a:endParaRPr sz="2177"/>
          </a:p>
        </p:txBody>
      </p:sp>
      <p:pic>
        <p:nvPicPr>
          <p:cNvPr id="163" name="Google Shape;163;p10"/>
          <p:cNvPicPr preferRelativeResize="0"/>
          <p:nvPr/>
        </p:nvPicPr>
        <p:blipFill rotWithShape="1">
          <a:blip r:embed="rId3">
            <a:alphaModFix/>
          </a:blip>
          <a:srcRect b="0" l="0" r="0" t="0"/>
          <a:stretch/>
        </p:blipFill>
        <p:spPr>
          <a:xfrm>
            <a:off x="2659800" y="3221619"/>
            <a:ext cx="6963131" cy="304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idx="4294967295" type="title"/>
          </p:nvPr>
        </p:nvSpPr>
        <p:spPr>
          <a:xfrm>
            <a:off x="1980049" y="273629"/>
            <a:ext cx="8229024" cy="1144921"/>
          </a:xfrm>
          <a:prstGeom prst="rect">
            <a:avLst/>
          </a:prstGeom>
          <a:noFill/>
          <a:ln>
            <a:noFill/>
          </a:ln>
        </p:spPr>
        <p:txBody>
          <a:bodyPr anchorCtr="0" anchor="ctr" bIns="45700" lIns="91425" spcFirstLastPara="1" rIns="91425" wrap="square" tIns="352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7. Internal Nodes</a:t>
            </a:r>
            <a:endParaRPr/>
          </a:p>
        </p:txBody>
      </p:sp>
      <p:sp>
        <p:nvSpPr>
          <p:cNvPr id="170" name="Google Shape;170;p11"/>
          <p:cNvSpPr txBox="1"/>
          <p:nvPr>
            <p:ph idx="4294967295" type="body"/>
          </p:nvPr>
        </p:nvSpPr>
        <p:spPr>
          <a:xfrm>
            <a:off x="1980049" y="1604329"/>
            <a:ext cx="8046124" cy="4535037"/>
          </a:xfrm>
          <a:prstGeom prst="rect">
            <a:avLst/>
          </a:prstGeom>
          <a:noFill/>
          <a:ln>
            <a:noFill/>
          </a:ln>
        </p:spPr>
        <p:txBody>
          <a:bodyPr anchorCtr="0" anchor="t" bIns="45700" lIns="91425" spcFirstLastPara="1" rIns="91425" wrap="square" tIns="19200">
            <a:normAutofit/>
          </a:bodyPr>
          <a:lstStyle/>
          <a:p>
            <a:pPr indent="-293797" lvl="0" marL="391729" rtl="0" algn="l">
              <a:lnSpc>
                <a:spcPct val="90000"/>
              </a:lnSpc>
              <a:spcBef>
                <a:spcPts val="0"/>
              </a:spcBef>
              <a:spcAft>
                <a:spcPts val="0"/>
              </a:spcAft>
              <a:buClr>
                <a:schemeClr val="dk1"/>
              </a:buClr>
              <a:buSzPts val="980"/>
              <a:buFont typeface="Noto Sans Symbols"/>
              <a:buChar char="●"/>
            </a:pPr>
            <a:r>
              <a:rPr lang="en-US" sz="2177"/>
              <a:t>An internal node is a node with atleast one child.</a:t>
            </a:r>
            <a:endParaRPr/>
          </a:p>
          <a:p>
            <a:pPr indent="-293797" lvl="0" marL="391729" rtl="0" algn="l">
              <a:lnSpc>
                <a:spcPct val="90000"/>
              </a:lnSpc>
              <a:spcBef>
                <a:spcPts val="1000"/>
              </a:spcBef>
              <a:spcAft>
                <a:spcPts val="0"/>
              </a:spcAft>
              <a:buClr>
                <a:schemeClr val="dk1"/>
              </a:buClr>
              <a:buSzPts val="980"/>
              <a:buFont typeface="Noto Sans Symbols"/>
              <a:buChar char="●"/>
            </a:pPr>
            <a:r>
              <a:rPr lang="en-US" sz="2177"/>
              <a:t>Nodes other than leaf nodes are called as Internal Nodes. </a:t>
            </a:r>
            <a:endParaRPr/>
          </a:p>
          <a:p>
            <a:pPr indent="-293797" lvl="0" marL="391729" rtl="0" algn="l">
              <a:lnSpc>
                <a:spcPct val="90000"/>
              </a:lnSpc>
              <a:spcBef>
                <a:spcPts val="1000"/>
              </a:spcBef>
              <a:spcAft>
                <a:spcPts val="0"/>
              </a:spcAft>
              <a:buClr>
                <a:schemeClr val="dk1"/>
              </a:buClr>
              <a:buSzPts val="980"/>
              <a:buFont typeface="Noto Sans Symbols"/>
              <a:buChar char="●"/>
            </a:pPr>
            <a:r>
              <a:rPr lang="en-US" sz="2177"/>
              <a:t>The root node is also said to be Internal Node if the tree has more than one node. Internal nodes are also called as 'Non-Terminal' nodes.</a:t>
            </a:r>
            <a:endParaRPr/>
          </a:p>
          <a:p>
            <a:pPr indent="-231589" lvl="0" marL="391729" rtl="0" algn="l">
              <a:lnSpc>
                <a:spcPct val="90000"/>
              </a:lnSpc>
              <a:spcBef>
                <a:spcPts val="1000"/>
              </a:spcBef>
              <a:spcAft>
                <a:spcPts val="0"/>
              </a:spcAft>
              <a:buClr>
                <a:schemeClr val="dk1"/>
              </a:buClr>
              <a:buSzPts val="980"/>
              <a:buFont typeface="Noto Sans Symbols"/>
              <a:buNone/>
            </a:pPr>
            <a:r>
              <a:t/>
            </a:r>
            <a:endParaRPr sz="2177"/>
          </a:p>
        </p:txBody>
      </p:sp>
      <p:pic>
        <p:nvPicPr>
          <p:cNvPr id="171" name="Google Shape;171;p11"/>
          <p:cNvPicPr preferRelativeResize="0"/>
          <p:nvPr/>
        </p:nvPicPr>
        <p:blipFill rotWithShape="1">
          <a:blip r:embed="rId3">
            <a:alphaModFix/>
          </a:blip>
          <a:srcRect b="0" l="0" r="0" t="0"/>
          <a:stretch/>
        </p:blipFill>
        <p:spPr>
          <a:xfrm>
            <a:off x="2855661" y="3526931"/>
            <a:ext cx="6048635" cy="28745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idx="4294967295" type="title"/>
          </p:nvPr>
        </p:nvSpPr>
        <p:spPr>
          <a:xfrm>
            <a:off x="1980049" y="273629"/>
            <a:ext cx="8229024" cy="1144921"/>
          </a:xfrm>
          <a:prstGeom prst="rect">
            <a:avLst/>
          </a:prstGeom>
          <a:noFill/>
          <a:ln>
            <a:noFill/>
          </a:ln>
        </p:spPr>
        <p:txBody>
          <a:bodyPr anchorCtr="0" anchor="ctr" bIns="45700" lIns="91425" spcFirstLastPara="1" rIns="91425" wrap="square" tIns="352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8. Degree</a:t>
            </a:r>
            <a:endParaRPr/>
          </a:p>
        </p:txBody>
      </p:sp>
      <p:sp>
        <p:nvSpPr>
          <p:cNvPr id="178" name="Google Shape;178;p12"/>
          <p:cNvSpPr txBox="1"/>
          <p:nvPr>
            <p:ph idx="4294967295" type="body"/>
          </p:nvPr>
        </p:nvSpPr>
        <p:spPr>
          <a:xfrm>
            <a:off x="1980049" y="1604329"/>
            <a:ext cx="8046124" cy="3977698"/>
          </a:xfrm>
          <a:prstGeom prst="rect">
            <a:avLst/>
          </a:prstGeom>
          <a:noFill/>
          <a:ln>
            <a:noFill/>
          </a:ln>
        </p:spPr>
        <p:txBody>
          <a:bodyPr anchorCtr="0" anchor="t" bIns="45700" lIns="91425" spcFirstLastPara="1" rIns="91425" wrap="square" tIns="45700">
            <a:normAutofit/>
          </a:bodyPr>
          <a:lstStyle/>
          <a:p>
            <a:pPr indent="-293797" lvl="0" marL="391729" rtl="0" algn="l">
              <a:lnSpc>
                <a:spcPct val="90000"/>
              </a:lnSpc>
              <a:spcBef>
                <a:spcPts val="0"/>
              </a:spcBef>
              <a:spcAft>
                <a:spcPts val="0"/>
              </a:spcAft>
              <a:buClr>
                <a:schemeClr val="dk1"/>
              </a:buClr>
              <a:buSzPts val="1260"/>
              <a:buFont typeface="Noto Sans Symbols"/>
              <a:buChar char="●"/>
            </a:pPr>
            <a:r>
              <a:rPr lang="en-US"/>
              <a:t>In a tree data structure, the total number of children of a node is called as DEGREE of that Node.</a:t>
            </a:r>
            <a:endParaRPr/>
          </a:p>
          <a:p>
            <a:pPr indent="-213787" lvl="0" marL="391729" rtl="0" algn="l">
              <a:lnSpc>
                <a:spcPct val="90000"/>
              </a:lnSpc>
              <a:spcBef>
                <a:spcPts val="1000"/>
              </a:spcBef>
              <a:spcAft>
                <a:spcPts val="0"/>
              </a:spcAft>
              <a:buClr>
                <a:schemeClr val="dk1"/>
              </a:buClr>
              <a:buSzPts val="1260"/>
              <a:buFont typeface="Noto Sans Symbols"/>
              <a:buNone/>
            </a:pPr>
            <a:r>
              <a:t/>
            </a:r>
            <a:endParaRPr/>
          </a:p>
        </p:txBody>
      </p:sp>
      <p:pic>
        <p:nvPicPr>
          <p:cNvPr id="179" name="Google Shape;179;p12"/>
          <p:cNvPicPr preferRelativeResize="0"/>
          <p:nvPr/>
        </p:nvPicPr>
        <p:blipFill rotWithShape="1">
          <a:blip r:embed="rId3">
            <a:alphaModFix/>
          </a:blip>
          <a:srcRect b="0" l="0" r="0" t="0"/>
          <a:stretch/>
        </p:blipFill>
        <p:spPr>
          <a:xfrm>
            <a:off x="2528746" y="3004156"/>
            <a:ext cx="7092745" cy="32662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idx="4294967295" type="title"/>
          </p:nvPr>
        </p:nvSpPr>
        <p:spPr>
          <a:xfrm>
            <a:off x="1980049" y="273629"/>
            <a:ext cx="8229024" cy="1144921"/>
          </a:xfrm>
          <a:prstGeom prst="rect">
            <a:avLst/>
          </a:prstGeom>
          <a:noFill/>
          <a:ln>
            <a:noFill/>
          </a:ln>
        </p:spPr>
        <p:txBody>
          <a:bodyPr anchorCtr="0" anchor="ctr" bIns="45700" lIns="91425" spcFirstLastPara="1" rIns="91425" wrap="square" tIns="352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9. Level</a:t>
            </a:r>
            <a:endParaRPr/>
          </a:p>
        </p:txBody>
      </p:sp>
      <p:sp>
        <p:nvSpPr>
          <p:cNvPr id="186" name="Google Shape;186;p13"/>
          <p:cNvSpPr txBox="1"/>
          <p:nvPr>
            <p:ph idx="4294967295" type="body"/>
          </p:nvPr>
        </p:nvSpPr>
        <p:spPr>
          <a:xfrm>
            <a:off x="1980049" y="1604329"/>
            <a:ext cx="8046124" cy="3977698"/>
          </a:xfrm>
          <a:prstGeom prst="rect">
            <a:avLst/>
          </a:prstGeom>
          <a:noFill/>
          <a:ln>
            <a:noFill/>
          </a:ln>
        </p:spPr>
        <p:txBody>
          <a:bodyPr anchorCtr="0" anchor="t" bIns="45700" lIns="91425" spcFirstLastPara="1" rIns="91425" wrap="square" tIns="17600">
            <a:normAutofit/>
          </a:bodyPr>
          <a:lstStyle/>
          <a:p>
            <a:pPr indent="-293797" lvl="0" marL="391729" rtl="0" algn="l">
              <a:lnSpc>
                <a:spcPct val="90000"/>
              </a:lnSpc>
              <a:spcBef>
                <a:spcPts val="0"/>
              </a:spcBef>
              <a:spcAft>
                <a:spcPts val="0"/>
              </a:spcAft>
              <a:buClr>
                <a:schemeClr val="dk1"/>
              </a:buClr>
              <a:buSzPts val="898"/>
              <a:buFont typeface="Noto Sans Symbols"/>
              <a:buChar char="●"/>
            </a:pPr>
            <a:r>
              <a:rPr lang="en-US" sz="1995"/>
              <a:t>In a tree data structure, the root node is said to be at Level 0 and the children of root node are at Level 1 and the children of the nodes which are at Level 1 will be at Level 2 and so on... </a:t>
            </a:r>
            <a:endParaRPr/>
          </a:p>
          <a:p>
            <a:pPr indent="-293797" lvl="0" marL="391729" rtl="0" algn="l">
              <a:lnSpc>
                <a:spcPct val="90000"/>
              </a:lnSpc>
              <a:spcBef>
                <a:spcPts val="1000"/>
              </a:spcBef>
              <a:spcAft>
                <a:spcPts val="0"/>
              </a:spcAft>
              <a:buClr>
                <a:schemeClr val="dk1"/>
              </a:buClr>
              <a:buSzPts val="898"/>
              <a:buFont typeface="Noto Sans Symbols"/>
              <a:buChar char="●"/>
            </a:pPr>
            <a:r>
              <a:rPr lang="en-US" sz="1995"/>
              <a:t>In a tree each step from top to bottom is called as a Level and the Level count starts with '0' and incremented by one at each level (Step).</a:t>
            </a:r>
            <a:endParaRPr/>
          </a:p>
          <a:p>
            <a:pPr indent="-236761" lvl="0" marL="391729" rtl="0" algn="l">
              <a:lnSpc>
                <a:spcPct val="90000"/>
              </a:lnSpc>
              <a:spcBef>
                <a:spcPts val="1000"/>
              </a:spcBef>
              <a:spcAft>
                <a:spcPts val="0"/>
              </a:spcAft>
              <a:buClr>
                <a:schemeClr val="dk1"/>
              </a:buClr>
              <a:buSzPts val="898"/>
              <a:buFont typeface="Noto Sans Symbols"/>
              <a:buNone/>
            </a:pPr>
            <a:r>
              <a:t/>
            </a:r>
            <a:endParaRPr sz="1995"/>
          </a:p>
        </p:txBody>
      </p:sp>
      <p:pic>
        <p:nvPicPr>
          <p:cNvPr id="187" name="Google Shape;187;p13"/>
          <p:cNvPicPr preferRelativeResize="0"/>
          <p:nvPr/>
        </p:nvPicPr>
        <p:blipFill rotWithShape="1">
          <a:blip r:embed="rId3">
            <a:alphaModFix/>
          </a:blip>
          <a:srcRect b="0" l="0" r="0" t="0"/>
          <a:stretch/>
        </p:blipFill>
        <p:spPr>
          <a:xfrm>
            <a:off x="3025599" y="3555734"/>
            <a:ext cx="6205611" cy="29767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ph idx="4294967295" type="title"/>
          </p:nvPr>
        </p:nvSpPr>
        <p:spPr>
          <a:xfrm>
            <a:off x="1980049" y="273629"/>
            <a:ext cx="8229024" cy="1144921"/>
          </a:xfrm>
          <a:prstGeom prst="rect">
            <a:avLst/>
          </a:prstGeom>
          <a:noFill/>
          <a:ln>
            <a:noFill/>
          </a:ln>
        </p:spPr>
        <p:txBody>
          <a:bodyPr anchorCtr="0" anchor="ctr" bIns="45700" lIns="91425" spcFirstLastPara="1" rIns="91425" wrap="square" tIns="352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10. Height</a:t>
            </a:r>
            <a:endParaRPr/>
          </a:p>
        </p:txBody>
      </p:sp>
      <p:sp>
        <p:nvSpPr>
          <p:cNvPr id="194" name="Google Shape;194;p14"/>
          <p:cNvSpPr txBox="1"/>
          <p:nvPr>
            <p:ph idx="4294967295" type="body"/>
          </p:nvPr>
        </p:nvSpPr>
        <p:spPr>
          <a:xfrm>
            <a:off x="1980049" y="1604329"/>
            <a:ext cx="8046124" cy="3977698"/>
          </a:xfrm>
          <a:prstGeom prst="rect">
            <a:avLst/>
          </a:prstGeom>
          <a:noFill/>
          <a:ln>
            <a:noFill/>
          </a:ln>
        </p:spPr>
        <p:txBody>
          <a:bodyPr anchorCtr="0" anchor="t" bIns="45700" lIns="91425" spcFirstLastPara="1" rIns="91425" wrap="square" tIns="17600">
            <a:normAutofit/>
          </a:bodyPr>
          <a:lstStyle/>
          <a:p>
            <a:pPr indent="-293797" lvl="0" marL="391729" rtl="0" algn="l">
              <a:lnSpc>
                <a:spcPct val="90000"/>
              </a:lnSpc>
              <a:spcBef>
                <a:spcPts val="0"/>
              </a:spcBef>
              <a:spcAft>
                <a:spcPts val="0"/>
              </a:spcAft>
              <a:buClr>
                <a:schemeClr val="dk1"/>
              </a:buClr>
              <a:buSzPts val="898"/>
              <a:buFont typeface="Noto Sans Symbols"/>
              <a:buChar char="●"/>
            </a:pPr>
            <a:r>
              <a:rPr lang="en-US" sz="1995"/>
              <a:t>The total number of egdes from leaf node to a particular node in the longest path is called as HEIGHT of that Node.</a:t>
            </a:r>
            <a:endParaRPr/>
          </a:p>
          <a:p>
            <a:pPr indent="-293797" lvl="0" marL="391729" rtl="0" algn="l">
              <a:lnSpc>
                <a:spcPct val="90000"/>
              </a:lnSpc>
              <a:spcBef>
                <a:spcPts val="1000"/>
              </a:spcBef>
              <a:spcAft>
                <a:spcPts val="0"/>
              </a:spcAft>
              <a:buClr>
                <a:schemeClr val="dk1"/>
              </a:buClr>
              <a:buSzPts val="898"/>
              <a:buFont typeface="Noto Sans Symbols"/>
              <a:buChar char="●"/>
            </a:pPr>
            <a:r>
              <a:rPr lang="en-US" sz="1995"/>
              <a:t>In a tree, height of the root node is said to be height of the tree.</a:t>
            </a:r>
            <a:endParaRPr/>
          </a:p>
          <a:p>
            <a:pPr indent="-236761" lvl="0" marL="391729" rtl="0" algn="l">
              <a:lnSpc>
                <a:spcPct val="90000"/>
              </a:lnSpc>
              <a:spcBef>
                <a:spcPts val="1000"/>
              </a:spcBef>
              <a:spcAft>
                <a:spcPts val="0"/>
              </a:spcAft>
              <a:buClr>
                <a:schemeClr val="dk1"/>
              </a:buClr>
              <a:buSzPts val="898"/>
              <a:buFont typeface="Noto Sans Symbols"/>
              <a:buNone/>
            </a:pPr>
            <a:r>
              <a:t/>
            </a:r>
            <a:endParaRPr sz="1995"/>
          </a:p>
        </p:txBody>
      </p:sp>
      <p:pic>
        <p:nvPicPr>
          <p:cNvPr id="195" name="Google Shape;195;p14"/>
          <p:cNvPicPr preferRelativeResize="0"/>
          <p:nvPr/>
        </p:nvPicPr>
        <p:blipFill rotWithShape="1">
          <a:blip r:embed="rId3">
            <a:alphaModFix/>
          </a:blip>
          <a:srcRect b="0" l="0" r="0" t="0"/>
          <a:stretch/>
        </p:blipFill>
        <p:spPr>
          <a:xfrm>
            <a:off x="3051521" y="2874542"/>
            <a:ext cx="6048635" cy="35269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idx="4294967295" type="title"/>
          </p:nvPr>
        </p:nvSpPr>
        <p:spPr>
          <a:xfrm>
            <a:off x="1980049" y="273629"/>
            <a:ext cx="8229024" cy="1144921"/>
          </a:xfrm>
          <a:prstGeom prst="rect">
            <a:avLst/>
          </a:prstGeom>
          <a:noFill/>
          <a:ln>
            <a:noFill/>
          </a:ln>
        </p:spPr>
        <p:txBody>
          <a:bodyPr anchorCtr="0" anchor="ctr" bIns="45700" lIns="91425" spcFirstLastPara="1" rIns="91425" wrap="square" tIns="352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11. Depth</a:t>
            </a:r>
            <a:endParaRPr/>
          </a:p>
        </p:txBody>
      </p:sp>
      <p:sp>
        <p:nvSpPr>
          <p:cNvPr id="202" name="Google Shape;202;p15"/>
          <p:cNvSpPr txBox="1"/>
          <p:nvPr>
            <p:ph idx="4294967295" type="body"/>
          </p:nvPr>
        </p:nvSpPr>
        <p:spPr>
          <a:xfrm>
            <a:off x="1980049" y="1604329"/>
            <a:ext cx="8046124" cy="3977698"/>
          </a:xfrm>
          <a:prstGeom prst="rect">
            <a:avLst/>
          </a:prstGeom>
          <a:noFill/>
          <a:ln>
            <a:noFill/>
          </a:ln>
        </p:spPr>
        <p:txBody>
          <a:bodyPr anchorCtr="0" anchor="t" bIns="45700" lIns="91425" spcFirstLastPara="1" rIns="91425" wrap="square" tIns="17600">
            <a:normAutofit/>
          </a:bodyPr>
          <a:lstStyle/>
          <a:p>
            <a:pPr indent="-293797" lvl="0" marL="391729" rtl="0" algn="l">
              <a:lnSpc>
                <a:spcPct val="90000"/>
              </a:lnSpc>
              <a:spcBef>
                <a:spcPts val="0"/>
              </a:spcBef>
              <a:spcAft>
                <a:spcPts val="0"/>
              </a:spcAft>
              <a:buClr>
                <a:schemeClr val="dk1"/>
              </a:buClr>
              <a:buSzPts val="898"/>
              <a:buFont typeface="Noto Sans Symbols"/>
              <a:buChar char="●"/>
            </a:pPr>
            <a:r>
              <a:rPr lang="en-US" sz="1995"/>
              <a:t>In a tree data structure, the total number of egdes from root node to a particular node is called as DEPTH of that Node.</a:t>
            </a:r>
            <a:endParaRPr/>
          </a:p>
        </p:txBody>
      </p:sp>
      <p:pic>
        <p:nvPicPr>
          <p:cNvPr id="203" name="Google Shape;203;p15"/>
          <p:cNvPicPr preferRelativeResize="0"/>
          <p:nvPr/>
        </p:nvPicPr>
        <p:blipFill rotWithShape="1">
          <a:blip r:embed="rId3">
            <a:alphaModFix/>
          </a:blip>
          <a:srcRect b="0" l="0" r="0" t="0"/>
          <a:stretch/>
        </p:blipFill>
        <p:spPr>
          <a:xfrm>
            <a:off x="3076003" y="2645559"/>
            <a:ext cx="6048635" cy="25922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idx="4294967295" type="title"/>
          </p:nvPr>
        </p:nvSpPr>
        <p:spPr>
          <a:xfrm>
            <a:off x="1980049" y="273629"/>
            <a:ext cx="8229024" cy="1144921"/>
          </a:xfrm>
          <a:prstGeom prst="rect">
            <a:avLst/>
          </a:prstGeom>
          <a:noFill/>
          <a:ln>
            <a:noFill/>
          </a:ln>
        </p:spPr>
        <p:txBody>
          <a:bodyPr anchorCtr="0" anchor="ctr" bIns="45700" lIns="91425" spcFirstLastPara="1" rIns="91425" wrap="square" tIns="352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12. Path</a:t>
            </a:r>
            <a:endParaRPr/>
          </a:p>
        </p:txBody>
      </p:sp>
      <p:sp>
        <p:nvSpPr>
          <p:cNvPr id="210" name="Google Shape;210;p16"/>
          <p:cNvSpPr txBox="1"/>
          <p:nvPr>
            <p:ph idx="4294967295" type="body"/>
          </p:nvPr>
        </p:nvSpPr>
        <p:spPr>
          <a:xfrm>
            <a:off x="1980049" y="1604329"/>
            <a:ext cx="8046124" cy="3977698"/>
          </a:xfrm>
          <a:prstGeom prst="rect">
            <a:avLst/>
          </a:prstGeom>
          <a:noFill/>
          <a:ln>
            <a:noFill/>
          </a:ln>
        </p:spPr>
        <p:txBody>
          <a:bodyPr anchorCtr="0" anchor="t" bIns="45700" lIns="91425" spcFirstLastPara="1" rIns="91425" wrap="square" tIns="17600">
            <a:normAutofit/>
          </a:bodyPr>
          <a:lstStyle/>
          <a:p>
            <a:pPr indent="-293797" lvl="0" marL="391729" rtl="0" algn="l">
              <a:lnSpc>
                <a:spcPct val="90000"/>
              </a:lnSpc>
              <a:spcBef>
                <a:spcPts val="0"/>
              </a:spcBef>
              <a:spcAft>
                <a:spcPts val="0"/>
              </a:spcAft>
              <a:buClr>
                <a:schemeClr val="dk1"/>
              </a:buClr>
              <a:buSzPts val="898"/>
              <a:buFont typeface="Noto Sans Symbols"/>
              <a:buChar char="●"/>
            </a:pPr>
            <a:r>
              <a:rPr lang="en-US" sz="1995"/>
              <a:t>In a tree data structure, the sequence of Nodes and Edges from one node to another node is called as PATH between that two Nodes.</a:t>
            </a:r>
            <a:endParaRPr/>
          </a:p>
          <a:p>
            <a:pPr indent="-293797" lvl="0" marL="391729" rtl="0" algn="l">
              <a:lnSpc>
                <a:spcPct val="90000"/>
              </a:lnSpc>
              <a:spcBef>
                <a:spcPts val="1000"/>
              </a:spcBef>
              <a:spcAft>
                <a:spcPts val="0"/>
              </a:spcAft>
              <a:buClr>
                <a:schemeClr val="dk1"/>
              </a:buClr>
              <a:buSzPts val="898"/>
              <a:buFont typeface="Noto Sans Symbols"/>
              <a:buChar char="●"/>
            </a:pPr>
            <a:r>
              <a:rPr lang="en-US" sz="1995"/>
              <a:t> Length of a Path is total number of nodes in that path. In below example the path A - B - E - J has length 4.</a:t>
            </a:r>
            <a:endParaRPr/>
          </a:p>
          <a:p>
            <a:pPr indent="-236761" lvl="0" marL="391729" rtl="0" algn="l">
              <a:lnSpc>
                <a:spcPct val="90000"/>
              </a:lnSpc>
              <a:spcBef>
                <a:spcPts val="1000"/>
              </a:spcBef>
              <a:spcAft>
                <a:spcPts val="0"/>
              </a:spcAft>
              <a:buClr>
                <a:schemeClr val="dk1"/>
              </a:buClr>
              <a:buSzPts val="898"/>
              <a:buFont typeface="Noto Sans Symbols"/>
              <a:buNone/>
            </a:pPr>
            <a:r>
              <a:t/>
            </a:r>
            <a:endParaRPr sz="1995"/>
          </a:p>
        </p:txBody>
      </p:sp>
      <p:pic>
        <p:nvPicPr>
          <p:cNvPr id="211" name="Google Shape;211;p16"/>
          <p:cNvPicPr preferRelativeResize="0"/>
          <p:nvPr/>
        </p:nvPicPr>
        <p:blipFill rotWithShape="1">
          <a:blip r:embed="rId3">
            <a:alphaModFix/>
          </a:blip>
          <a:srcRect b="0" l="0" r="0" t="0"/>
          <a:stretch/>
        </p:blipFill>
        <p:spPr>
          <a:xfrm>
            <a:off x="2829738" y="3462124"/>
            <a:ext cx="6048635" cy="25922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7"/>
          <p:cNvSpPr txBox="1"/>
          <p:nvPr>
            <p:ph idx="4294967295" type="title"/>
          </p:nvPr>
        </p:nvSpPr>
        <p:spPr>
          <a:xfrm>
            <a:off x="1980049" y="273629"/>
            <a:ext cx="8229024" cy="1144921"/>
          </a:xfrm>
          <a:prstGeom prst="rect">
            <a:avLst/>
          </a:prstGeom>
          <a:noFill/>
          <a:ln>
            <a:noFill/>
          </a:ln>
        </p:spPr>
        <p:txBody>
          <a:bodyPr anchorCtr="0" anchor="ctr" bIns="45700" lIns="91425" spcFirstLastPara="1" rIns="91425" wrap="square" tIns="352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13. Sub Tree</a:t>
            </a:r>
            <a:endParaRPr/>
          </a:p>
        </p:txBody>
      </p:sp>
      <p:sp>
        <p:nvSpPr>
          <p:cNvPr id="218" name="Google Shape;218;p17"/>
          <p:cNvSpPr txBox="1"/>
          <p:nvPr>
            <p:ph idx="4294967295" type="body"/>
          </p:nvPr>
        </p:nvSpPr>
        <p:spPr>
          <a:xfrm>
            <a:off x="1980049" y="1604329"/>
            <a:ext cx="8046124" cy="3977698"/>
          </a:xfrm>
          <a:prstGeom prst="rect">
            <a:avLst/>
          </a:prstGeom>
          <a:noFill/>
          <a:ln>
            <a:noFill/>
          </a:ln>
        </p:spPr>
        <p:txBody>
          <a:bodyPr anchorCtr="0" anchor="t" bIns="45700" lIns="91425" spcFirstLastPara="1" rIns="91425" wrap="square" tIns="45700">
            <a:normAutofit/>
          </a:bodyPr>
          <a:lstStyle/>
          <a:p>
            <a:pPr indent="-293797" lvl="0" marL="391729" rtl="0" algn="l">
              <a:lnSpc>
                <a:spcPct val="90000"/>
              </a:lnSpc>
              <a:spcBef>
                <a:spcPts val="0"/>
              </a:spcBef>
              <a:spcAft>
                <a:spcPts val="0"/>
              </a:spcAft>
              <a:buClr>
                <a:schemeClr val="dk1"/>
              </a:buClr>
              <a:buSzPts val="1260"/>
              <a:buFont typeface="Noto Sans Symbols"/>
              <a:buChar char="●"/>
            </a:pPr>
            <a:r>
              <a:rPr lang="en-US"/>
              <a:t> Every child node will form a subtree on its parent node.</a:t>
            </a:r>
            <a:endParaRPr/>
          </a:p>
          <a:p>
            <a:pPr indent="-213787" lvl="0" marL="391729" rtl="0" algn="l">
              <a:lnSpc>
                <a:spcPct val="90000"/>
              </a:lnSpc>
              <a:spcBef>
                <a:spcPts val="1000"/>
              </a:spcBef>
              <a:spcAft>
                <a:spcPts val="0"/>
              </a:spcAft>
              <a:buClr>
                <a:schemeClr val="dk1"/>
              </a:buClr>
              <a:buSzPts val="1260"/>
              <a:buFont typeface="Noto Sans Symbols"/>
              <a:buNone/>
            </a:pPr>
            <a:r>
              <a:t/>
            </a:r>
            <a:endParaRPr/>
          </a:p>
        </p:txBody>
      </p:sp>
      <p:pic>
        <p:nvPicPr>
          <p:cNvPr id="219" name="Google Shape;219;p17"/>
          <p:cNvPicPr preferRelativeResize="0"/>
          <p:nvPr/>
        </p:nvPicPr>
        <p:blipFill rotWithShape="1">
          <a:blip r:embed="rId3">
            <a:alphaModFix/>
          </a:blip>
          <a:srcRect b="0" l="0" r="0" t="0"/>
          <a:stretch/>
        </p:blipFill>
        <p:spPr>
          <a:xfrm>
            <a:off x="3076003" y="2645559"/>
            <a:ext cx="6048635" cy="25922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Type of Trees</a:t>
            </a:r>
            <a:endParaRPr/>
          </a:p>
        </p:txBody>
      </p:sp>
      <p:sp>
        <p:nvSpPr>
          <p:cNvPr id="226" name="Google Shape;22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14772" lvl="0" marL="414772" rtl="0" algn="l">
              <a:lnSpc>
                <a:spcPct val="90000"/>
              </a:lnSpc>
              <a:spcBef>
                <a:spcPts val="0"/>
              </a:spcBef>
              <a:spcAft>
                <a:spcPts val="0"/>
              </a:spcAft>
              <a:buClr>
                <a:schemeClr val="dk1"/>
              </a:buClr>
              <a:buSzPts val="2800"/>
              <a:buChar char="•"/>
            </a:pPr>
            <a:r>
              <a:rPr lang="en-US"/>
              <a:t>General tree</a:t>
            </a:r>
            <a:endParaRPr/>
          </a:p>
          <a:p>
            <a:pPr indent="-414772" lvl="0" marL="414772" rtl="0" algn="l">
              <a:lnSpc>
                <a:spcPct val="90000"/>
              </a:lnSpc>
              <a:spcBef>
                <a:spcPts val="1000"/>
              </a:spcBef>
              <a:spcAft>
                <a:spcPts val="0"/>
              </a:spcAft>
              <a:buClr>
                <a:schemeClr val="dk1"/>
              </a:buClr>
              <a:buSzPts val="2800"/>
              <a:buChar char="•"/>
            </a:pPr>
            <a:r>
              <a:rPr lang="en-US"/>
              <a:t>Binary tree</a:t>
            </a:r>
            <a:endParaRPr/>
          </a:p>
          <a:p>
            <a:pPr indent="-414772" lvl="0" marL="414772" rtl="0" algn="l">
              <a:lnSpc>
                <a:spcPct val="90000"/>
              </a:lnSpc>
              <a:spcBef>
                <a:spcPts val="1000"/>
              </a:spcBef>
              <a:spcAft>
                <a:spcPts val="0"/>
              </a:spcAft>
              <a:buClr>
                <a:schemeClr val="dk1"/>
              </a:buClr>
              <a:buSzPts val="2800"/>
              <a:buChar char="•"/>
            </a:pPr>
            <a:r>
              <a:rPr lang="en-US"/>
              <a:t>Binary Search Tree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General Tree</a:t>
            </a:r>
            <a:r>
              <a:rPr lang="en-US"/>
              <a:t>	</a:t>
            </a:r>
            <a:endParaRPr/>
          </a:p>
        </p:txBody>
      </p:sp>
      <p:sp>
        <p:nvSpPr>
          <p:cNvPr id="232" name="Google Shape;232;p19"/>
          <p:cNvSpPr txBox="1"/>
          <p:nvPr>
            <p:ph idx="1" type="body"/>
          </p:nvPr>
        </p:nvSpPr>
        <p:spPr>
          <a:xfrm>
            <a:off x="1980049" y="1604329"/>
            <a:ext cx="8044685" cy="4797144"/>
          </a:xfrm>
          <a:prstGeom prst="rect">
            <a:avLst/>
          </a:prstGeom>
          <a:noFill/>
          <a:ln>
            <a:noFill/>
          </a:ln>
        </p:spPr>
        <p:txBody>
          <a:bodyPr anchorCtr="0" anchor="t" bIns="45700" lIns="91425" spcFirstLastPara="1" rIns="91425" wrap="square" tIns="45700">
            <a:normAutofit fontScale="92500" lnSpcReduction="10000"/>
          </a:bodyPr>
          <a:lstStyle/>
          <a:p>
            <a:pPr indent="-414832" lvl="0" marL="414772" rtl="0" algn="l">
              <a:lnSpc>
                <a:spcPct val="90000"/>
              </a:lnSpc>
              <a:spcBef>
                <a:spcPts val="0"/>
              </a:spcBef>
              <a:spcAft>
                <a:spcPts val="0"/>
              </a:spcAft>
              <a:buClr>
                <a:schemeClr val="dk1"/>
              </a:buClr>
              <a:buSzPct val="100000"/>
              <a:buChar char="•"/>
            </a:pPr>
            <a:r>
              <a:rPr lang="en-US" sz="1814"/>
              <a:t>A general tree is a </a:t>
            </a:r>
            <a:r>
              <a:rPr b="1" lang="en-US" sz="1814"/>
              <a:t>data structure </a:t>
            </a:r>
            <a:r>
              <a:rPr lang="en-US" sz="1814"/>
              <a:t>in that each node can have infinite number of children .</a:t>
            </a:r>
            <a:endParaRPr/>
          </a:p>
          <a:p>
            <a:pPr indent="-414832" lvl="0" marL="414772" rtl="0" algn="l">
              <a:lnSpc>
                <a:spcPct val="90000"/>
              </a:lnSpc>
              <a:spcBef>
                <a:spcPts val="1000"/>
              </a:spcBef>
              <a:spcAft>
                <a:spcPts val="0"/>
              </a:spcAft>
              <a:buClr>
                <a:schemeClr val="dk1"/>
              </a:buClr>
              <a:buSzPct val="100000"/>
              <a:buChar char="•"/>
            </a:pPr>
            <a:r>
              <a:rPr lang="en-US" sz="1814"/>
              <a:t>In general tree, root has </a:t>
            </a:r>
            <a:r>
              <a:rPr b="1" lang="en-US" sz="1814"/>
              <a:t>in-degree 0 </a:t>
            </a:r>
            <a:r>
              <a:rPr lang="en-US" sz="1814"/>
              <a:t>and maximum </a:t>
            </a:r>
            <a:r>
              <a:rPr b="1" lang="en-US" sz="1814"/>
              <a:t>out-degree n</a:t>
            </a:r>
            <a:r>
              <a:rPr lang="en-US" sz="1814"/>
              <a:t>. </a:t>
            </a:r>
            <a:endParaRPr/>
          </a:p>
          <a:p>
            <a:pPr indent="-414832" lvl="0" marL="414772" rtl="0" algn="l">
              <a:lnSpc>
                <a:spcPct val="90000"/>
              </a:lnSpc>
              <a:spcBef>
                <a:spcPts val="1000"/>
              </a:spcBef>
              <a:spcAft>
                <a:spcPts val="0"/>
              </a:spcAft>
              <a:buClr>
                <a:schemeClr val="dk1"/>
              </a:buClr>
              <a:buSzPct val="100000"/>
              <a:buChar char="•"/>
            </a:pPr>
            <a:r>
              <a:rPr b="1" lang="en-US" sz="1814"/>
              <a:t>Height </a:t>
            </a:r>
            <a:r>
              <a:rPr lang="en-US" sz="1814"/>
              <a:t>of a general tree is the length of longest path from root to the leaf of tree. Height(T) = {</a:t>
            </a:r>
            <a:r>
              <a:rPr b="1" lang="en-US" sz="1814"/>
              <a:t>max</a:t>
            </a:r>
            <a:r>
              <a:rPr lang="en-US" sz="1814"/>
              <a:t>(height(child1) , height(child2) , … height(child-n) ) +1} </a:t>
            </a:r>
            <a:endParaRPr/>
          </a:p>
          <a:p>
            <a:pPr indent="-308282" lvl="0" marL="414772" rtl="0" algn="l">
              <a:lnSpc>
                <a:spcPct val="90000"/>
              </a:lnSpc>
              <a:spcBef>
                <a:spcPts val="1000"/>
              </a:spcBef>
              <a:spcAft>
                <a:spcPts val="0"/>
              </a:spcAft>
              <a:buClr>
                <a:schemeClr val="dk1"/>
              </a:buClr>
              <a:buSzPct val="100000"/>
              <a:buNone/>
            </a:pPr>
            <a:r>
              <a:t/>
            </a:r>
            <a:endParaRPr sz="1814"/>
          </a:p>
          <a:p>
            <a:pPr indent="-308282" lvl="0" marL="414772" rtl="0" algn="l">
              <a:lnSpc>
                <a:spcPct val="90000"/>
              </a:lnSpc>
              <a:spcBef>
                <a:spcPts val="1000"/>
              </a:spcBef>
              <a:spcAft>
                <a:spcPts val="0"/>
              </a:spcAft>
              <a:buClr>
                <a:schemeClr val="dk1"/>
              </a:buClr>
              <a:buSzPct val="100000"/>
              <a:buNone/>
            </a:pPr>
            <a:r>
              <a:t/>
            </a:r>
            <a:endParaRPr b="1" sz="1814"/>
          </a:p>
          <a:p>
            <a:pPr indent="0" lvl="0" marL="0" rtl="0" algn="l">
              <a:lnSpc>
                <a:spcPct val="90000"/>
              </a:lnSpc>
              <a:spcBef>
                <a:spcPts val="1000"/>
              </a:spcBef>
              <a:spcAft>
                <a:spcPts val="0"/>
              </a:spcAft>
              <a:buClr>
                <a:schemeClr val="dk1"/>
              </a:buClr>
              <a:buSzPct val="100000"/>
              <a:buNone/>
            </a:pPr>
            <a:r>
              <a:rPr lang="en-US"/>
              <a:t>	</a:t>
            </a:r>
            <a:endParaRPr/>
          </a:p>
          <a:p>
            <a:pPr indent="-250307" lvl="0" marL="414772"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Font typeface="Times New Roman"/>
              <a:buNone/>
            </a:pPr>
            <a:r>
              <a:rPr lang="en-US"/>
              <a:t>	</a:t>
            </a:r>
            <a:endParaRPr/>
          </a:p>
          <a:p>
            <a:pPr indent="-228600" lvl="0" marL="228600" rtl="0" algn="l">
              <a:lnSpc>
                <a:spcPct val="90000"/>
              </a:lnSpc>
              <a:spcBef>
                <a:spcPts val="1000"/>
              </a:spcBef>
              <a:spcAft>
                <a:spcPts val="0"/>
              </a:spcAft>
              <a:buClr>
                <a:schemeClr val="dk1"/>
              </a:buClr>
              <a:buSzPct val="100000"/>
              <a:buFont typeface="Times New Roman"/>
              <a:buNone/>
            </a:pPr>
            <a:r>
              <a:t/>
            </a:r>
            <a:endParaRPr/>
          </a:p>
          <a:p>
            <a:pPr indent="-228600" lvl="0" marL="228600" rtl="0" algn="l">
              <a:lnSpc>
                <a:spcPct val="90000"/>
              </a:lnSpc>
              <a:spcBef>
                <a:spcPts val="1000"/>
              </a:spcBef>
              <a:spcAft>
                <a:spcPts val="0"/>
              </a:spcAft>
              <a:buClr>
                <a:schemeClr val="dk1"/>
              </a:buClr>
              <a:buSzPct val="100000"/>
              <a:buFont typeface="Times New Roman"/>
              <a:buNone/>
            </a:pPr>
            <a:r>
              <a:rPr lang="en-US"/>
              <a:t>	</a:t>
            </a:r>
            <a:endParaRPr/>
          </a:p>
          <a:p>
            <a:pPr indent="-228600" lvl="0" marL="228600" rtl="0" algn="l">
              <a:lnSpc>
                <a:spcPct val="90000"/>
              </a:lnSpc>
              <a:spcBef>
                <a:spcPts val="1000"/>
              </a:spcBef>
              <a:spcAft>
                <a:spcPts val="0"/>
              </a:spcAft>
              <a:buClr>
                <a:schemeClr val="dk1"/>
              </a:buClr>
              <a:buSzPct val="100000"/>
              <a:buFont typeface="Times New Roman"/>
              <a:buNone/>
            </a:pPr>
            <a:r>
              <a:rPr lang="en-US"/>
              <a:t>	</a:t>
            </a:r>
            <a:endParaRPr/>
          </a:p>
          <a:p>
            <a:pPr indent="-228600" lvl="0" marL="228600" rtl="0" algn="l">
              <a:lnSpc>
                <a:spcPct val="90000"/>
              </a:lnSpc>
              <a:spcBef>
                <a:spcPts val="1000"/>
              </a:spcBef>
              <a:spcAft>
                <a:spcPts val="0"/>
              </a:spcAft>
              <a:buClr>
                <a:schemeClr val="dk1"/>
              </a:buClr>
              <a:buSzPct val="100000"/>
              <a:buFont typeface="Times New Roman"/>
              <a:buNone/>
            </a:pPr>
            <a:r>
              <a:t/>
            </a:r>
            <a:endParaRPr/>
          </a:p>
        </p:txBody>
      </p:sp>
      <p:pic>
        <p:nvPicPr>
          <p:cNvPr id="233" name="Google Shape;233;p19"/>
          <p:cNvPicPr preferRelativeResize="0"/>
          <p:nvPr/>
        </p:nvPicPr>
        <p:blipFill rotWithShape="1">
          <a:blip r:embed="rId3">
            <a:alphaModFix/>
          </a:blip>
          <a:srcRect b="0" l="0" r="0" t="0"/>
          <a:stretch/>
        </p:blipFill>
        <p:spPr>
          <a:xfrm>
            <a:off x="3564215" y="3636382"/>
            <a:ext cx="4838908" cy="23964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idx="4294967295" type="title"/>
          </p:nvPr>
        </p:nvSpPr>
        <p:spPr>
          <a:xfrm>
            <a:off x="1980049" y="273629"/>
            <a:ext cx="8229024" cy="1144921"/>
          </a:xfrm>
          <a:prstGeom prst="rect">
            <a:avLst/>
          </a:prstGeom>
          <a:noFill/>
          <a:ln>
            <a:noFill/>
          </a:ln>
        </p:spPr>
        <p:txBody>
          <a:bodyPr anchorCtr="0" anchor="ctr" bIns="45700" lIns="91425" spcFirstLastPara="1" rIns="91425" wrap="square" tIns="28800">
            <a:normAutofit/>
          </a:bodyPr>
          <a:lstStyle/>
          <a:p>
            <a:pPr indent="0" lvl="0" marL="0" rtl="0" algn="ctr">
              <a:lnSpc>
                <a:spcPct val="90000"/>
              </a:lnSpc>
              <a:spcBef>
                <a:spcPts val="0"/>
              </a:spcBef>
              <a:spcAft>
                <a:spcPts val="0"/>
              </a:spcAft>
              <a:buClr>
                <a:srgbClr val="C00000"/>
              </a:buClr>
              <a:buSzPts val="4800"/>
              <a:buFont typeface="Calibri"/>
              <a:buNone/>
            </a:pPr>
            <a:r>
              <a:rPr b="1" lang="en-US" sz="4800">
                <a:solidFill>
                  <a:srgbClr val="C00000"/>
                </a:solidFill>
              </a:rPr>
              <a:t>Tree Definition</a:t>
            </a:r>
            <a:endParaRPr/>
          </a:p>
        </p:txBody>
      </p:sp>
      <p:sp>
        <p:nvSpPr>
          <p:cNvPr id="100" name="Google Shape;100;p2"/>
          <p:cNvSpPr txBox="1"/>
          <p:nvPr>
            <p:ph idx="4294967295" type="subTitle"/>
          </p:nvPr>
        </p:nvSpPr>
        <p:spPr>
          <a:xfrm>
            <a:off x="1541259" y="1538027"/>
            <a:ext cx="8397872" cy="423991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FF00"/>
              </a:buClr>
              <a:buSzPts val="2800"/>
              <a:buFont typeface="Arial"/>
              <a:buNone/>
            </a:pPr>
            <a:r>
              <a:rPr b="0" i="0" lang="en-US" sz="2800" u="none" cap="none" strike="noStrike">
                <a:solidFill>
                  <a:srgbClr val="00FF00"/>
                </a:solidFill>
                <a:latin typeface="Calibri"/>
                <a:ea typeface="Calibri"/>
                <a:cs typeface="Calibri"/>
                <a:sym typeface="Calibri"/>
              </a:rPr>
              <a:t>Tree is a non-linear data structure which organizes data in hierarchical structure and this is a recursive definition.</a:t>
            </a:r>
            <a:endParaRPr/>
          </a:p>
          <a:p>
            <a:pPr indent="0" lvl="0" marL="0" marR="0" rtl="0" algn="ctr">
              <a:lnSpc>
                <a:spcPct val="90000"/>
              </a:lnSpc>
              <a:spcBef>
                <a:spcPts val="1000"/>
              </a:spcBef>
              <a:spcAft>
                <a:spcPts val="0"/>
              </a:spcAft>
              <a:buClr>
                <a:schemeClr val="dk1"/>
              </a:buClr>
              <a:buSzPts val="2800"/>
              <a:buFont typeface="Arial"/>
              <a:buNone/>
            </a:pPr>
            <a:r>
              <a:t/>
            </a:r>
            <a:endParaRPr b="0" i="0" sz="2800" u="none" cap="none" strike="noStrike">
              <a:solidFill>
                <a:srgbClr val="00FF00"/>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t/>
            </a:r>
            <a:endParaRPr b="0" i="0" sz="2800" u="none" cap="none" strike="noStrike">
              <a:solidFill>
                <a:srgbClr val="00FF00"/>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t/>
            </a:r>
            <a:endParaRPr b="0" i="0" sz="2800" u="none" cap="none" strike="noStrike">
              <a:solidFill>
                <a:srgbClr val="00FF00"/>
              </a:solidFill>
              <a:latin typeface="Calibri"/>
              <a:ea typeface="Calibri"/>
              <a:cs typeface="Calibri"/>
              <a:sym typeface="Calibri"/>
            </a:endParaRPr>
          </a:p>
        </p:txBody>
      </p:sp>
      <p:pic>
        <p:nvPicPr>
          <p:cNvPr id="101" name="Google Shape;101;p2"/>
          <p:cNvPicPr preferRelativeResize="0"/>
          <p:nvPr/>
        </p:nvPicPr>
        <p:blipFill rotWithShape="1">
          <a:blip r:embed="rId3">
            <a:alphaModFix/>
          </a:blip>
          <a:srcRect b="0" l="0" r="0" t="0"/>
          <a:stretch/>
        </p:blipFill>
        <p:spPr>
          <a:xfrm>
            <a:off x="2894545" y="3657985"/>
            <a:ext cx="6466279" cy="261243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lang="en-US"/>
            </a:br>
            <a:r>
              <a:rPr b="1" lang="en-US">
                <a:solidFill>
                  <a:srgbClr val="C00000"/>
                </a:solidFill>
              </a:rPr>
              <a:t>Binary tree</a:t>
            </a:r>
            <a:br>
              <a:rPr lang="en-US"/>
            </a:br>
            <a:endParaRPr/>
          </a:p>
        </p:txBody>
      </p:sp>
      <p:sp>
        <p:nvSpPr>
          <p:cNvPr id="239" name="Google Shape;239;p20"/>
          <p:cNvSpPr txBox="1"/>
          <p:nvPr>
            <p:ph idx="1" type="body"/>
          </p:nvPr>
        </p:nvSpPr>
        <p:spPr>
          <a:xfrm>
            <a:off x="2017493" y="1355183"/>
            <a:ext cx="8044685" cy="4797143"/>
          </a:xfrm>
          <a:prstGeom prst="rect">
            <a:avLst/>
          </a:prstGeom>
          <a:noFill/>
          <a:ln>
            <a:noFill/>
          </a:ln>
        </p:spPr>
        <p:txBody>
          <a:bodyPr anchorCtr="0" anchor="t" bIns="45700" lIns="91425" spcFirstLastPara="1" rIns="91425" wrap="square" tIns="45700">
            <a:normAutofit/>
          </a:bodyPr>
          <a:lstStyle/>
          <a:p>
            <a:pPr indent="-414772" lvl="0" marL="414772" rtl="0" algn="l">
              <a:lnSpc>
                <a:spcPct val="90000"/>
              </a:lnSpc>
              <a:spcBef>
                <a:spcPts val="0"/>
              </a:spcBef>
              <a:spcAft>
                <a:spcPts val="0"/>
              </a:spcAft>
              <a:buClr>
                <a:schemeClr val="dk1"/>
              </a:buClr>
              <a:buSzPts val="2177"/>
              <a:buChar char="•"/>
            </a:pPr>
            <a:r>
              <a:rPr lang="en-US" sz="2177">
                <a:latin typeface="Times New Roman"/>
                <a:ea typeface="Times New Roman"/>
                <a:cs typeface="Times New Roman"/>
                <a:sym typeface="Times New Roman"/>
              </a:rPr>
              <a:t>A Binary tree is a data structure in that each node has at most </a:t>
            </a:r>
            <a:r>
              <a:rPr b="1" lang="en-US" sz="2177">
                <a:latin typeface="Times New Roman"/>
                <a:ea typeface="Times New Roman"/>
                <a:cs typeface="Times New Roman"/>
                <a:sym typeface="Times New Roman"/>
              </a:rPr>
              <a:t>two nodes </a:t>
            </a:r>
            <a:r>
              <a:rPr lang="en-US" sz="2177">
                <a:latin typeface="Times New Roman"/>
                <a:ea typeface="Times New Roman"/>
                <a:cs typeface="Times New Roman"/>
                <a:sym typeface="Times New Roman"/>
              </a:rPr>
              <a:t>left and right </a:t>
            </a:r>
            <a:endParaRPr/>
          </a:p>
          <a:p>
            <a:pPr indent="-414772" lvl="0" marL="414772" rtl="0" algn="l">
              <a:lnSpc>
                <a:spcPct val="90000"/>
              </a:lnSpc>
              <a:spcBef>
                <a:spcPts val="1000"/>
              </a:spcBef>
              <a:spcAft>
                <a:spcPts val="0"/>
              </a:spcAft>
              <a:buClr>
                <a:schemeClr val="dk1"/>
              </a:buClr>
              <a:buSzPts val="2177"/>
              <a:buChar char="•"/>
            </a:pPr>
            <a:r>
              <a:rPr lang="en-US" sz="2177">
                <a:latin typeface="Times New Roman"/>
                <a:ea typeface="Times New Roman"/>
                <a:cs typeface="Times New Roman"/>
                <a:sym typeface="Times New Roman"/>
              </a:rPr>
              <a:t>In binary tree, root has </a:t>
            </a:r>
            <a:r>
              <a:rPr b="1" lang="en-US" sz="2177">
                <a:latin typeface="Times New Roman"/>
                <a:ea typeface="Times New Roman"/>
                <a:cs typeface="Times New Roman"/>
                <a:sym typeface="Times New Roman"/>
              </a:rPr>
              <a:t>in-degree 0 </a:t>
            </a:r>
            <a:r>
              <a:rPr lang="en-US" sz="2177">
                <a:latin typeface="Times New Roman"/>
                <a:ea typeface="Times New Roman"/>
                <a:cs typeface="Times New Roman"/>
                <a:sym typeface="Times New Roman"/>
              </a:rPr>
              <a:t>and maximum </a:t>
            </a:r>
            <a:r>
              <a:rPr b="1" lang="en-US" sz="2177">
                <a:latin typeface="Times New Roman"/>
                <a:ea typeface="Times New Roman"/>
                <a:cs typeface="Times New Roman"/>
                <a:sym typeface="Times New Roman"/>
              </a:rPr>
              <a:t>out-degree 2</a:t>
            </a:r>
            <a:r>
              <a:rPr lang="en-US" sz="2177">
                <a:latin typeface="Times New Roman"/>
                <a:ea typeface="Times New Roman"/>
                <a:cs typeface="Times New Roman"/>
                <a:sym typeface="Times New Roman"/>
              </a:rPr>
              <a:t>. 	</a:t>
            </a:r>
            <a:endParaRPr/>
          </a:p>
          <a:p>
            <a:pPr indent="-414772" lvl="0" marL="414772" rtl="0" algn="l">
              <a:lnSpc>
                <a:spcPct val="90000"/>
              </a:lnSpc>
              <a:spcBef>
                <a:spcPts val="1000"/>
              </a:spcBef>
              <a:spcAft>
                <a:spcPts val="0"/>
              </a:spcAft>
              <a:buClr>
                <a:schemeClr val="dk1"/>
              </a:buClr>
              <a:buSzPts val="2177"/>
              <a:buChar char="•"/>
            </a:pPr>
            <a:r>
              <a:rPr lang="en-US" sz="2177">
                <a:latin typeface="Times New Roman"/>
                <a:ea typeface="Times New Roman"/>
                <a:cs typeface="Times New Roman"/>
                <a:sym typeface="Times New Roman"/>
              </a:rPr>
              <a:t>In binary tree, each node have in-degree </a:t>
            </a:r>
            <a:r>
              <a:rPr b="1" lang="en-US" sz="2177">
                <a:latin typeface="Times New Roman"/>
                <a:ea typeface="Times New Roman"/>
                <a:cs typeface="Times New Roman"/>
                <a:sym typeface="Times New Roman"/>
              </a:rPr>
              <a:t>one </a:t>
            </a:r>
            <a:r>
              <a:rPr lang="en-US" sz="2177">
                <a:latin typeface="Times New Roman"/>
                <a:ea typeface="Times New Roman"/>
                <a:cs typeface="Times New Roman"/>
                <a:sym typeface="Times New Roman"/>
              </a:rPr>
              <a:t>and maximum out-degree </a:t>
            </a:r>
            <a:r>
              <a:rPr b="1" lang="en-US" sz="2177">
                <a:latin typeface="Times New Roman"/>
                <a:ea typeface="Times New Roman"/>
                <a:cs typeface="Times New Roman"/>
                <a:sym typeface="Times New Roman"/>
              </a:rPr>
              <a:t>2</a:t>
            </a:r>
            <a:r>
              <a:rPr lang="en-US" sz="2177">
                <a:latin typeface="Times New Roman"/>
                <a:ea typeface="Times New Roman"/>
                <a:cs typeface="Times New Roman"/>
                <a:sym typeface="Times New Roman"/>
              </a:rPr>
              <a:t>. 	</a:t>
            </a:r>
            <a:endParaRPr/>
          </a:p>
          <a:p>
            <a:pPr indent="-414772" lvl="0" marL="414772" rtl="0" algn="l">
              <a:lnSpc>
                <a:spcPct val="90000"/>
              </a:lnSpc>
              <a:spcBef>
                <a:spcPts val="1000"/>
              </a:spcBef>
              <a:spcAft>
                <a:spcPts val="0"/>
              </a:spcAft>
              <a:buClr>
                <a:schemeClr val="dk1"/>
              </a:buClr>
              <a:buSzPts val="2177"/>
              <a:buChar char="•"/>
            </a:pPr>
            <a:r>
              <a:rPr lang="en-US" sz="2177">
                <a:latin typeface="Times New Roman"/>
                <a:ea typeface="Times New Roman"/>
                <a:cs typeface="Times New Roman"/>
                <a:sym typeface="Times New Roman"/>
              </a:rPr>
              <a:t>Height of a binary tree is : Height(T) = { </a:t>
            </a:r>
            <a:r>
              <a:rPr b="1" lang="en-US" sz="2177">
                <a:latin typeface="Times New Roman"/>
                <a:ea typeface="Times New Roman"/>
                <a:cs typeface="Times New Roman"/>
                <a:sym typeface="Times New Roman"/>
              </a:rPr>
              <a:t>max </a:t>
            </a:r>
            <a:r>
              <a:rPr lang="en-US" sz="2177">
                <a:latin typeface="Times New Roman"/>
                <a:ea typeface="Times New Roman"/>
                <a:cs typeface="Times New Roman"/>
                <a:sym typeface="Times New Roman"/>
              </a:rPr>
              <a:t>(Height(Left Child) , Height(Right Child) + 1} 	</a:t>
            </a:r>
            <a:endParaRPr/>
          </a:p>
          <a:p>
            <a:pPr indent="0" lvl="0" marL="0" rtl="0" algn="l">
              <a:lnSpc>
                <a:spcPct val="90000"/>
              </a:lnSpc>
              <a:spcBef>
                <a:spcPts val="1000"/>
              </a:spcBef>
              <a:spcAft>
                <a:spcPts val="0"/>
              </a:spcAft>
              <a:buClr>
                <a:schemeClr val="dk1"/>
              </a:buClr>
              <a:buSzPts val="2177"/>
              <a:buNone/>
            </a:pPr>
            <a:r>
              <a:rPr lang="en-US" sz="2177">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ts val="2177"/>
              <a:buFont typeface="Times New Roman"/>
              <a:buNone/>
            </a:pPr>
            <a:r>
              <a:t/>
            </a:r>
            <a:endParaRPr sz="2177">
              <a:latin typeface="Times New Roman"/>
              <a:ea typeface="Times New Roman"/>
              <a:cs typeface="Times New Roman"/>
              <a:sym typeface="Times New Roman"/>
            </a:endParaRPr>
          </a:p>
        </p:txBody>
      </p:sp>
      <p:pic>
        <p:nvPicPr>
          <p:cNvPr id="240" name="Google Shape;240;p20"/>
          <p:cNvPicPr preferRelativeResize="0"/>
          <p:nvPr/>
        </p:nvPicPr>
        <p:blipFill rotWithShape="1">
          <a:blip r:embed="rId3">
            <a:alphaModFix/>
          </a:blip>
          <a:srcRect b="0" l="0" r="0" t="0"/>
          <a:stretch/>
        </p:blipFill>
        <p:spPr>
          <a:xfrm>
            <a:off x="3607420" y="4241246"/>
            <a:ext cx="3979137" cy="22293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Representation of Binary Tree</a:t>
            </a:r>
            <a:endParaRPr/>
          </a:p>
        </p:txBody>
      </p:sp>
      <p:sp>
        <p:nvSpPr>
          <p:cNvPr id="246" name="Google Shape;24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66617" lvl="0" marL="466617" rtl="0" algn="l">
              <a:lnSpc>
                <a:spcPct val="90000"/>
              </a:lnSpc>
              <a:spcBef>
                <a:spcPts val="0"/>
              </a:spcBef>
              <a:spcAft>
                <a:spcPts val="0"/>
              </a:spcAft>
              <a:buClr>
                <a:schemeClr val="dk1"/>
              </a:buClr>
              <a:buSzPts val="2800"/>
              <a:buFont typeface="Arial"/>
              <a:buAutoNum type="arabicPeriod"/>
            </a:pPr>
            <a:r>
              <a:rPr lang="en-US"/>
              <a:t>Array Representation</a:t>
            </a:r>
            <a:endParaRPr/>
          </a:p>
          <a:p>
            <a:pPr indent="-466617" lvl="0" marL="466617" rtl="0" algn="l">
              <a:lnSpc>
                <a:spcPct val="90000"/>
              </a:lnSpc>
              <a:spcBef>
                <a:spcPts val="1000"/>
              </a:spcBef>
              <a:spcAft>
                <a:spcPts val="0"/>
              </a:spcAft>
              <a:buClr>
                <a:schemeClr val="dk1"/>
              </a:buClr>
              <a:buSzPts val="2800"/>
              <a:buFont typeface="Arial"/>
              <a:buAutoNum type="arabicPeriod"/>
            </a:pPr>
            <a:r>
              <a:rPr lang="en-US"/>
              <a:t>Linked List Representation.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Representation of Binary Tree</a:t>
            </a:r>
            <a:endParaRPr/>
          </a:p>
        </p:txBody>
      </p:sp>
      <p:graphicFrame>
        <p:nvGraphicFramePr>
          <p:cNvPr id="252" name="Google Shape;252;p22"/>
          <p:cNvGraphicFramePr/>
          <p:nvPr/>
        </p:nvGraphicFramePr>
        <p:xfrm>
          <a:off x="3607420" y="1839074"/>
          <a:ext cx="3000000" cy="3000000"/>
        </p:xfrm>
        <a:graphic>
          <a:graphicData uri="http://schemas.openxmlformats.org/drawingml/2006/table">
            <a:tbl>
              <a:tblPr>
                <a:noFill/>
                <a:tableStyleId>{9CB870CF-86C9-42DB-9FCD-C1A9D1195034}</a:tableStyleId>
              </a:tblPr>
              <a:tblGrid>
                <a:gridCol w="4743850"/>
              </a:tblGrid>
              <a:tr h="1742575">
                <a:tc>
                  <a:txBody>
                    <a:bodyPr/>
                    <a:lstStyle/>
                    <a:p>
                      <a:pPr indent="0" lvl="0" marL="0" marR="0" rtl="0" algn="l">
                        <a:spcBef>
                          <a:spcPts val="0"/>
                        </a:spcBef>
                        <a:spcAft>
                          <a:spcPts val="0"/>
                        </a:spcAft>
                        <a:buNone/>
                      </a:pPr>
                      <a:br>
                        <a:rPr i="1" lang="en-US" sz="1600" u="none" cap="none" strike="noStrike">
                          <a:solidFill>
                            <a:srgbClr val="0000CC"/>
                          </a:solidFill>
                          <a:latin typeface="Courier New"/>
                          <a:ea typeface="Courier New"/>
                          <a:cs typeface="Courier New"/>
                          <a:sym typeface="Courier New"/>
                        </a:rPr>
                      </a:br>
                      <a:r>
                        <a:rPr i="1" lang="en-US" sz="1600" u="none" cap="none" strike="noStrike">
                          <a:solidFill>
                            <a:srgbClr val="0000CC"/>
                          </a:solidFill>
                          <a:latin typeface="Courier New"/>
                          <a:ea typeface="Courier New"/>
                          <a:cs typeface="Courier New"/>
                          <a:sym typeface="Courier New"/>
                        </a:rPr>
                        <a:t>Struct</a:t>
                      </a:r>
                      <a:r>
                        <a:rPr i="1" lang="en-US" sz="1600" u="none" cap="none" strike="noStrike">
                          <a:solidFill>
                            <a:srgbClr val="990000"/>
                          </a:solidFill>
                          <a:latin typeface="Courier New"/>
                          <a:ea typeface="Courier New"/>
                          <a:cs typeface="Courier New"/>
                          <a:sym typeface="Courier New"/>
                        </a:rPr>
                        <a:t> node </a:t>
                      </a:r>
                      <a:br>
                        <a:rPr i="1" lang="en-US" sz="1600" u="none" cap="none" strike="noStrike">
                          <a:solidFill>
                            <a:srgbClr val="990000"/>
                          </a:solidFill>
                          <a:latin typeface="Courier New"/>
                          <a:ea typeface="Courier New"/>
                          <a:cs typeface="Courier New"/>
                          <a:sym typeface="Courier New"/>
                        </a:rPr>
                      </a:br>
                      <a:r>
                        <a:rPr i="1" lang="en-US" sz="1600" u="none" cap="none" strike="noStrike">
                          <a:solidFill>
                            <a:srgbClr val="990000"/>
                          </a:solidFill>
                          <a:latin typeface="Courier New"/>
                          <a:ea typeface="Courier New"/>
                          <a:cs typeface="Courier New"/>
                          <a:sym typeface="Courier New"/>
                        </a:rPr>
                        <a:t>{ </a:t>
                      </a:r>
                      <a:br>
                        <a:rPr i="1" lang="en-US" sz="1600" u="none" cap="none" strike="noStrike">
                          <a:solidFill>
                            <a:srgbClr val="990000"/>
                          </a:solidFill>
                          <a:latin typeface="Courier New"/>
                          <a:ea typeface="Courier New"/>
                          <a:cs typeface="Courier New"/>
                          <a:sym typeface="Courier New"/>
                        </a:rPr>
                      </a:br>
                      <a:r>
                        <a:rPr i="1" lang="en-US" sz="1600" u="none" cap="none" strike="noStrike">
                          <a:solidFill>
                            <a:srgbClr val="990000"/>
                          </a:solidFill>
                          <a:latin typeface="Courier New"/>
                          <a:ea typeface="Courier New"/>
                          <a:cs typeface="Courier New"/>
                          <a:sym typeface="Courier New"/>
                        </a:rPr>
                        <a:t> </a:t>
                      </a:r>
                      <a:br>
                        <a:rPr i="1" lang="en-US" sz="1600" u="none" cap="none" strike="noStrike">
                          <a:solidFill>
                            <a:srgbClr val="990000"/>
                          </a:solidFill>
                          <a:latin typeface="Courier New"/>
                          <a:ea typeface="Courier New"/>
                          <a:cs typeface="Courier New"/>
                          <a:sym typeface="Courier New"/>
                        </a:rPr>
                      </a:br>
                      <a:r>
                        <a:rPr i="1" lang="en-US" sz="1600" u="none" cap="none" strike="noStrike">
                          <a:solidFill>
                            <a:srgbClr val="0000CC"/>
                          </a:solidFill>
                          <a:latin typeface="Courier New"/>
                          <a:ea typeface="Courier New"/>
                          <a:cs typeface="Courier New"/>
                          <a:sym typeface="Courier New"/>
                        </a:rPr>
                        <a:t>int</a:t>
                      </a:r>
                      <a:r>
                        <a:rPr i="1" lang="en-US" sz="1600" u="none" cap="none" strike="noStrike">
                          <a:solidFill>
                            <a:srgbClr val="990000"/>
                          </a:solidFill>
                          <a:latin typeface="Courier New"/>
                          <a:ea typeface="Courier New"/>
                          <a:cs typeface="Courier New"/>
                          <a:sym typeface="Courier New"/>
                        </a:rPr>
                        <a:t> data; </a:t>
                      </a:r>
                      <a:br>
                        <a:rPr i="1" lang="en-US" sz="1600" u="none" cap="none" strike="noStrike">
                          <a:solidFill>
                            <a:srgbClr val="990000"/>
                          </a:solidFill>
                          <a:latin typeface="Courier New"/>
                          <a:ea typeface="Courier New"/>
                          <a:cs typeface="Courier New"/>
                          <a:sym typeface="Courier New"/>
                        </a:rPr>
                      </a:br>
                      <a:r>
                        <a:rPr i="1" lang="en-US" sz="1600" u="none" cap="none" strike="noStrike">
                          <a:solidFill>
                            <a:srgbClr val="0000CC"/>
                          </a:solidFill>
                          <a:latin typeface="Courier New"/>
                          <a:ea typeface="Courier New"/>
                          <a:cs typeface="Courier New"/>
                          <a:sym typeface="Courier New"/>
                        </a:rPr>
                        <a:t>struct</a:t>
                      </a:r>
                      <a:r>
                        <a:rPr i="1" lang="en-US" sz="1600" u="none" cap="none" strike="noStrike">
                          <a:solidFill>
                            <a:srgbClr val="990000"/>
                          </a:solidFill>
                          <a:latin typeface="Courier New"/>
                          <a:ea typeface="Courier New"/>
                          <a:cs typeface="Courier New"/>
                          <a:sym typeface="Courier New"/>
                        </a:rPr>
                        <a:t> node * left, right; </a:t>
                      </a:r>
                      <a:br>
                        <a:rPr i="1" lang="en-US" sz="1600" u="none" cap="none" strike="noStrike">
                          <a:solidFill>
                            <a:srgbClr val="990000"/>
                          </a:solidFill>
                          <a:latin typeface="Courier New"/>
                          <a:ea typeface="Courier New"/>
                          <a:cs typeface="Courier New"/>
                          <a:sym typeface="Courier New"/>
                        </a:rPr>
                      </a:br>
                      <a:r>
                        <a:rPr i="1" lang="en-US" sz="1600" u="none" cap="none" strike="noStrike">
                          <a:solidFill>
                            <a:srgbClr val="990000"/>
                          </a:solidFill>
                          <a:latin typeface="Courier New"/>
                          <a:ea typeface="Courier New"/>
                          <a:cs typeface="Courier New"/>
                          <a:sym typeface="Courier New"/>
                        </a:rPr>
                        <a:t>}; </a:t>
                      </a:r>
                      <a:endParaRPr sz="1600" u="none" cap="none" strike="noStrike">
                        <a:latin typeface="Arial"/>
                        <a:ea typeface="Arial"/>
                        <a:cs typeface="Arial"/>
                        <a:sym typeface="Arial"/>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Array Representation</a:t>
            </a:r>
            <a:endParaRPr/>
          </a:p>
        </p:txBody>
      </p:sp>
      <p:sp>
        <p:nvSpPr>
          <p:cNvPr id="258" name="Google Shape;25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66617" lvl="0" marL="466617" rtl="0" algn="l">
              <a:lnSpc>
                <a:spcPct val="90000"/>
              </a:lnSpc>
              <a:spcBef>
                <a:spcPts val="0"/>
              </a:spcBef>
              <a:spcAft>
                <a:spcPts val="0"/>
              </a:spcAft>
              <a:buClr>
                <a:schemeClr val="dk1"/>
              </a:buClr>
              <a:buSzPts val="2177"/>
              <a:buFont typeface="Arial"/>
              <a:buAutoNum type="arabicPeriod"/>
            </a:pPr>
            <a:r>
              <a:rPr lang="en-US" sz="2177"/>
              <a:t>To represent a tree in one dimensional array nodes are marked sequentially from left to right start with root node.</a:t>
            </a:r>
            <a:endParaRPr/>
          </a:p>
          <a:p>
            <a:pPr indent="-466617" lvl="0" marL="466617" rtl="0" algn="l">
              <a:lnSpc>
                <a:spcPct val="90000"/>
              </a:lnSpc>
              <a:spcBef>
                <a:spcPts val="1000"/>
              </a:spcBef>
              <a:spcAft>
                <a:spcPts val="0"/>
              </a:spcAft>
              <a:buClr>
                <a:schemeClr val="dk1"/>
              </a:buClr>
              <a:buSzPts val="2177"/>
              <a:buFont typeface="Arial"/>
              <a:buAutoNum type="arabicPeriod"/>
            </a:pPr>
            <a:r>
              <a:rPr lang="en-US" sz="2177"/>
              <a:t>First array location can be used to store no of nodes in a tree.</a:t>
            </a:r>
            <a:endParaRPr/>
          </a:p>
        </p:txBody>
      </p:sp>
      <p:pic>
        <p:nvPicPr>
          <p:cNvPr id="259" name="Google Shape;259;p23"/>
          <p:cNvPicPr preferRelativeResize="0"/>
          <p:nvPr/>
        </p:nvPicPr>
        <p:blipFill rotWithShape="1">
          <a:blip r:embed="rId3">
            <a:alphaModFix/>
          </a:blip>
          <a:srcRect b="0" l="0" r="0" t="0"/>
          <a:stretch/>
        </p:blipFill>
        <p:spPr>
          <a:xfrm>
            <a:off x="2501383" y="2945110"/>
            <a:ext cx="2920627" cy="2717565"/>
          </a:xfrm>
          <a:prstGeom prst="rect">
            <a:avLst/>
          </a:prstGeom>
          <a:noFill/>
          <a:ln>
            <a:noFill/>
          </a:ln>
        </p:spPr>
      </p:pic>
      <p:pic>
        <p:nvPicPr>
          <p:cNvPr id="260" name="Google Shape;260;p23"/>
          <p:cNvPicPr preferRelativeResize="0"/>
          <p:nvPr/>
        </p:nvPicPr>
        <p:blipFill rotWithShape="1">
          <a:blip r:embed="rId4">
            <a:alphaModFix/>
          </a:blip>
          <a:srcRect b="0" l="0" r="0" t="0"/>
          <a:stretch/>
        </p:blipFill>
        <p:spPr>
          <a:xfrm>
            <a:off x="6026874" y="3429001"/>
            <a:ext cx="4000740" cy="17584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Linked Representation</a:t>
            </a:r>
            <a:endParaRPr/>
          </a:p>
        </p:txBody>
      </p:sp>
      <p:sp>
        <p:nvSpPr>
          <p:cNvPr id="266" name="Google Shape;26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66617" lvl="0" marL="466617" rtl="0" algn="l">
              <a:lnSpc>
                <a:spcPct val="90000"/>
              </a:lnSpc>
              <a:spcBef>
                <a:spcPts val="0"/>
              </a:spcBef>
              <a:spcAft>
                <a:spcPts val="0"/>
              </a:spcAft>
              <a:buClr>
                <a:schemeClr val="dk1"/>
              </a:buClr>
              <a:buSzPts val="1633"/>
              <a:buFont typeface="Arial"/>
              <a:buAutoNum type="arabicPeriod"/>
            </a:pPr>
            <a:r>
              <a:rPr lang="en-US" sz="1633"/>
              <a:t>This type of representation is more efficient as compared to array.</a:t>
            </a:r>
            <a:endParaRPr/>
          </a:p>
          <a:p>
            <a:pPr indent="-466617" lvl="0" marL="466617" rtl="0" algn="l">
              <a:lnSpc>
                <a:spcPct val="90000"/>
              </a:lnSpc>
              <a:spcBef>
                <a:spcPts val="1000"/>
              </a:spcBef>
              <a:spcAft>
                <a:spcPts val="0"/>
              </a:spcAft>
              <a:buClr>
                <a:schemeClr val="dk1"/>
              </a:buClr>
              <a:buSzPts val="1633"/>
              <a:buFont typeface="Arial"/>
              <a:buAutoNum type="arabicPeriod"/>
            </a:pPr>
            <a:r>
              <a:rPr lang="en-US" sz="1633"/>
              <a:t>Left and right are pointer type fields left holds address of left child and right holds address of right child.</a:t>
            </a:r>
            <a:endParaRPr/>
          </a:p>
          <a:p>
            <a:pPr indent="-466617" lvl="0" marL="466617" rtl="0" algn="l">
              <a:lnSpc>
                <a:spcPct val="90000"/>
              </a:lnSpc>
              <a:spcBef>
                <a:spcPts val="1000"/>
              </a:spcBef>
              <a:spcAft>
                <a:spcPts val="0"/>
              </a:spcAft>
              <a:buClr>
                <a:srgbClr val="0000CC"/>
              </a:buClr>
              <a:buSzPts val="1633"/>
              <a:buFont typeface="Arial"/>
              <a:buAutoNum type="arabicPeriod"/>
            </a:pPr>
            <a:r>
              <a:rPr i="1" lang="en-US" sz="1633">
                <a:solidFill>
                  <a:srgbClr val="0000CC"/>
                </a:solidFill>
                <a:latin typeface="Courier New"/>
                <a:ea typeface="Courier New"/>
                <a:cs typeface="Courier New"/>
                <a:sym typeface="Courier New"/>
              </a:rPr>
              <a:t>Struct</a:t>
            </a:r>
            <a:r>
              <a:rPr i="1" lang="en-US" sz="1633">
                <a:solidFill>
                  <a:srgbClr val="990000"/>
                </a:solidFill>
                <a:latin typeface="Courier New"/>
                <a:ea typeface="Courier New"/>
                <a:cs typeface="Courier New"/>
                <a:sym typeface="Courier New"/>
              </a:rPr>
              <a:t> node </a:t>
            </a:r>
            <a:br>
              <a:rPr i="1" lang="en-US" sz="1633">
                <a:solidFill>
                  <a:srgbClr val="990000"/>
                </a:solidFill>
                <a:latin typeface="Courier New"/>
                <a:ea typeface="Courier New"/>
                <a:cs typeface="Courier New"/>
                <a:sym typeface="Courier New"/>
              </a:rPr>
            </a:br>
            <a:r>
              <a:rPr i="1" lang="en-US" sz="1633">
                <a:solidFill>
                  <a:srgbClr val="990000"/>
                </a:solidFill>
                <a:latin typeface="Courier New"/>
                <a:ea typeface="Courier New"/>
                <a:cs typeface="Courier New"/>
                <a:sym typeface="Courier New"/>
              </a:rPr>
              <a:t>{ </a:t>
            </a:r>
            <a:br>
              <a:rPr i="1" lang="en-US" sz="1633">
                <a:solidFill>
                  <a:srgbClr val="990000"/>
                </a:solidFill>
                <a:latin typeface="Courier New"/>
                <a:ea typeface="Courier New"/>
                <a:cs typeface="Courier New"/>
                <a:sym typeface="Courier New"/>
              </a:rPr>
            </a:br>
            <a:r>
              <a:rPr i="1" lang="en-US" sz="1633">
                <a:solidFill>
                  <a:srgbClr val="990000"/>
                </a:solidFill>
                <a:latin typeface="Courier New"/>
                <a:ea typeface="Courier New"/>
                <a:cs typeface="Courier New"/>
                <a:sym typeface="Courier New"/>
              </a:rPr>
              <a:t> </a:t>
            </a:r>
            <a:br>
              <a:rPr i="1" lang="en-US" sz="1633">
                <a:solidFill>
                  <a:srgbClr val="990000"/>
                </a:solidFill>
                <a:latin typeface="Courier New"/>
                <a:ea typeface="Courier New"/>
                <a:cs typeface="Courier New"/>
                <a:sym typeface="Courier New"/>
              </a:rPr>
            </a:br>
            <a:r>
              <a:rPr i="1" lang="en-US" sz="1633">
                <a:solidFill>
                  <a:srgbClr val="0000CC"/>
                </a:solidFill>
                <a:latin typeface="Courier New"/>
                <a:ea typeface="Courier New"/>
                <a:cs typeface="Courier New"/>
                <a:sym typeface="Courier New"/>
              </a:rPr>
              <a:t>int</a:t>
            </a:r>
            <a:r>
              <a:rPr i="1" lang="en-US" sz="1633">
                <a:solidFill>
                  <a:srgbClr val="990000"/>
                </a:solidFill>
                <a:latin typeface="Courier New"/>
                <a:ea typeface="Courier New"/>
                <a:cs typeface="Courier New"/>
                <a:sym typeface="Courier New"/>
              </a:rPr>
              <a:t> data; </a:t>
            </a:r>
            <a:br>
              <a:rPr i="1" lang="en-US" sz="1633">
                <a:solidFill>
                  <a:srgbClr val="990000"/>
                </a:solidFill>
                <a:latin typeface="Courier New"/>
                <a:ea typeface="Courier New"/>
                <a:cs typeface="Courier New"/>
                <a:sym typeface="Courier New"/>
              </a:rPr>
            </a:br>
            <a:r>
              <a:rPr i="1" lang="en-US" sz="1633">
                <a:solidFill>
                  <a:srgbClr val="0000CC"/>
                </a:solidFill>
                <a:latin typeface="Courier New"/>
                <a:ea typeface="Courier New"/>
                <a:cs typeface="Courier New"/>
                <a:sym typeface="Courier New"/>
              </a:rPr>
              <a:t>struct</a:t>
            </a:r>
            <a:r>
              <a:rPr i="1" lang="en-US" sz="1633">
                <a:solidFill>
                  <a:srgbClr val="990000"/>
                </a:solidFill>
                <a:latin typeface="Courier New"/>
                <a:ea typeface="Courier New"/>
                <a:cs typeface="Courier New"/>
                <a:sym typeface="Courier New"/>
              </a:rPr>
              <a:t> node * left,*right; </a:t>
            </a:r>
            <a:br>
              <a:rPr i="1" lang="en-US" sz="1633">
                <a:solidFill>
                  <a:srgbClr val="990000"/>
                </a:solidFill>
                <a:latin typeface="Courier New"/>
                <a:ea typeface="Courier New"/>
                <a:cs typeface="Courier New"/>
                <a:sym typeface="Courier New"/>
              </a:rPr>
            </a:br>
            <a:r>
              <a:rPr i="1" lang="en-US" sz="1633">
                <a:solidFill>
                  <a:srgbClr val="990000"/>
                </a:solidFill>
                <a:latin typeface="Courier New"/>
                <a:ea typeface="Courier New"/>
                <a:cs typeface="Courier New"/>
                <a:sym typeface="Courier New"/>
              </a:rPr>
              <a:t>}; </a:t>
            </a:r>
            <a:endParaRPr sz="1633"/>
          </a:p>
          <a:p>
            <a:pPr indent="-362922" lvl="0" marL="466617" rtl="0" algn="l">
              <a:lnSpc>
                <a:spcPct val="90000"/>
              </a:lnSpc>
              <a:spcBef>
                <a:spcPts val="1000"/>
              </a:spcBef>
              <a:spcAft>
                <a:spcPts val="0"/>
              </a:spcAft>
              <a:buClr>
                <a:schemeClr val="dk1"/>
              </a:buClr>
              <a:buSzPts val="1633"/>
              <a:buFont typeface="Arial"/>
              <a:buNone/>
            </a:pPr>
            <a:r>
              <a:t/>
            </a:r>
            <a:endParaRPr sz="1633"/>
          </a:p>
          <a:p>
            <a:pPr indent="-362922" lvl="0" marL="466617" rtl="0" algn="l">
              <a:lnSpc>
                <a:spcPct val="90000"/>
              </a:lnSpc>
              <a:spcBef>
                <a:spcPts val="1000"/>
              </a:spcBef>
              <a:spcAft>
                <a:spcPts val="0"/>
              </a:spcAft>
              <a:buClr>
                <a:schemeClr val="dk1"/>
              </a:buClr>
              <a:buSzPts val="1633"/>
              <a:buFont typeface="Arial"/>
              <a:buNone/>
            </a:pPr>
            <a:r>
              <a:t/>
            </a:r>
            <a:endParaRPr sz="1633"/>
          </a:p>
        </p:txBody>
      </p:sp>
      <p:pic>
        <p:nvPicPr>
          <p:cNvPr id="267" name="Google Shape;267;p24"/>
          <p:cNvPicPr preferRelativeResize="0"/>
          <p:nvPr/>
        </p:nvPicPr>
        <p:blipFill rotWithShape="1">
          <a:blip r:embed="rId3">
            <a:alphaModFix/>
          </a:blip>
          <a:srcRect b="0" l="0" r="0" t="0"/>
          <a:stretch/>
        </p:blipFill>
        <p:spPr>
          <a:xfrm>
            <a:off x="2432256" y="4120274"/>
            <a:ext cx="3871126" cy="1875077"/>
          </a:xfrm>
          <a:prstGeom prst="rect">
            <a:avLst/>
          </a:prstGeom>
          <a:noFill/>
          <a:ln>
            <a:noFill/>
          </a:ln>
        </p:spPr>
      </p:pic>
      <p:pic>
        <p:nvPicPr>
          <p:cNvPr id="268" name="Google Shape;268;p24"/>
          <p:cNvPicPr preferRelativeResize="0"/>
          <p:nvPr/>
        </p:nvPicPr>
        <p:blipFill rotWithShape="1">
          <a:blip r:embed="rId4">
            <a:alphaModFix/>
          </a:blip>
          <a:srcRect b="0" l="0" r="0" t="0"/>
          <a:stretch/>
        </p:blipFill>
        <p:spPr>
          <a:xfrm>
            <a:off x="6579892" y="2759331"/>
            <a:ext cx="3482286" cy="305024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Binary Tree Types</a:t>
            </a:r>
            <a:endParaRPr/>
          </a:p>
        </p:txBody>
      </p:sp>
      <p:sp>
        <p:nvSpPr>
          <p:cNvPr id="274" name="Google Shape;274;p25"/>
          <p:cNvSpPr txBox="1"/>
          <p:nvPr>
            <p:ph idx="1" type="body"/>
          </p:nvPr>
        </p:nvSpPr>
        <p:spPr>
          <a:xfrm>
            <a:off x="2017493" y="1700820"/>
            <a:ext cx="8044685" cy="3976257"/>
          </a:xfrm>
          <a:prstGeom prst="rect">
            <a:avLst/>
          </a:prstGeom>
          <a:noFill/>
          <a:ln>
            <a:noFill/>
          </a:ln>
        </p:spPr>
        <p:txBody>
          <a:bodyPr anchorCtr="0" anchor="t" bIns="45700" lIns="91425" spcFirstLastPara="1" rIns="91425" wrap="square" tIns="45700">
            <a:normAutofit/>
          </a:bodyPr>
          <a:lstStyle/>
          <a:p>
            <a:pPr indent="-466617" lvl="0" marL="466617" rtl="0" algn="l">
              <a:lnSpc>
                <a:spcPct val="90000"/>
              </a:lnSpc>
              <a:spcBef>
                <a:spcPts val="0"/>
              </a:spcBef>
              <a:spcAft>
                <a:spcPts val="0"/>
              </a:spcAft>
              <a:buClr>
                <a:schemeClr val="dk1"/>
              </a:buClr>
              <a:buSzPts val="2800"/>
              <a:buFont typeface="Times New Roman"/>
              <a:buAutoNum type="arabicPeriod"/>
            </a:pPr>
            <a:r>
              <a:rPr lang="en-US"/>
              <a:t>Extended Binary Tree</a:t>
            </a:r>
            <a:endParaRPr/>
          </a:p>
          <a:p>
            <a:pPr indent="-466617" lvl="0" marL="466617" rtl="0" algn="l">
              <a:lnSpc>
                <a:spcPct val="90000"/>
              </a:lnSpc>
              <a:spcBef>
                <a:spcPts val="1000"/>
              </a:spcBef>
              <a:spcAft>
                <a:spcPts val="0"/>
              </a:spcAft>
              <a:buClr>
                <a:schemeClr val="dk1"/>
              </a:buClr>
              <a:buSzPts val="2800"/>
              <a:buFont typeface="Times New Roman"/>
              <a:buAutoNum type="arabicPeriod"/>
            </a:pPr>
            <a:r>
              <a:rPr lang="en-US"/>
              <a:t>Complete Binary Tree</a:t>
            </a:r>
            <a:endParaRPr/>
          </a:p>
          <a:p>
            <a:pPr indent="-466617" lvl="0" marL="466617" rtl="0" algn="l">
              <a:lnSpc>
                <a:spcPct val="90000"/>
              </a:lnSpc>
              <a:spcBef>
                <a:spcPts val="1000"/>
              </a:spcBef>
              <a:spcAft>
                <a:spcPts val="0"/>
              </a:spcAft>
              <a:buClr>
                <a:schemeClr val="dk1"/>
              </a:buClr>
              <a:buSzPts val="2800"/>
              <a:buFont typeface="Times New Roman"/>
              <a:buAutoNum type="arabicPeriod"/>
            </a:pPr>
            <a:r>
              <a:rPr lang="en-US"/>
              <a:t>Full Binary Tree</a:t>
            </a:r>
            <a:endParaRPr/>
          </a:p>
          <a:p>
            <a:pPr indent="-466617" lvl="0" marL="466617" rtl="0" algn="l">
              <a:lnSpc>
                <a:spcPct val="90000"/>
              </a:lnSpc>
              <a:spcBef>
                <a:spcPts val="1000"/>
              </a:spcBef>
              <a:spcAft>
                <a:spcPts val="0"/>
              </a:spcAft>
              <a:buClr>
                <a:schemeClr val="dk1"/>
              </a:buClr>
              <a:buSzPts val="2800"/>
              <a:buFont typeface="Times New Roman"/>
              <a:buAutoNum type="arabicPeriod"/>
            </a:pPr>
            <a:r>
              <a:rPr lang="en-US"/>
              <a:t>Skewed Binary Tree</a:t>
            </a:r>
            <a:endParaRPr/>
          </a:p>
          <a:p>
            <a:pPr indent="-466617" lvl="0" marL="466617" rtl="0" algn="l">
              <a:lnSpc>
                <a:spcPct val="90000"/>
              </a:lnSpc>
              <a:spcBef>
                <a:spcPts val="1000"/>
              </a:spcBef>
              <a:spcAft>
                <a:spcPts val="0"/>
              </a:spcAft>
              <a:buClr>
                <a:schemeClr val="dk1"/>
              </a:buClr>
              <a:buSzPts val="2800"/>
              <a:buFont typeface="Times New Roman"/>
              <a:buAutoNum type="arabicPeriod"/>
            </a:pPr>
            <a:r>
              <a:rPr lang="en-US"/>
              <a:t>Strictly Binary Tree</a:t>
            </a:r>
            <a:endParaRPr/>
          </a:p>
          <a:p>
            <a:pPr indent="-466617" lvl="0" marL="466617" rtl="0" algn="l">
              <a:lnSpc>
                <a:spcPct val="90000"/>
              </a:lnSpc>
              <a:spcBef>
                <a:spcPts val="1000"/>
              </a:spcBef>
              <a:spcAft>
                <a:spcPts val="0"/>
              </a:spcAft>
              <a:buClr>
                <a:schemeClr val="dk1"/>
              </a:buClr>
              <a:buSzPts val="2800"/>
              <a:buFont typeface="Times New Roman"/>
              <a:buAutoNum type="arabicPeriod"/>
            </a:pPr>
            <a:r>
              <a:rPr lang="en-US"/>
              <a:t>Expression Binary tree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800"/>
              <a:buFont typeface="Calibri"/>
              <a:buNone/>
            </a:pPr>
            <a:r>
              <a:rPr b="1" lang="en-US" sz="4800">
                <a:solidFill>
                  <a:srgbClr val="C00000"/>
                </a:solidFill>
              </a:rPr>
              <a:t>Extended Binary Tree</a:t>
            </a:r>
            <a:br>
              <a:rPr lang="en-US" sz="3266"/>
            </a:br>
            <a:endParaRPr sz="3266"/>
          </a:p>
        </p:txBody>
      </p:sp>
      <p:sp>
        <p:nvSpPr>
          <p:cNvPr id="280" name="Google Shape;280;p26"/>
          <p:cNvSpPr txBox="1"/>
          <p:nvPr>
            <p:ph idx="1" type="body"/>
          </p:nvPr>
        </p:nvSpPr>
        <p:spPr>
          <a:xfrm>
            <a:off x="1980049" y="1604329"/>
            <a:ext cx="8044685" cy="472801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540"/>
              <a:buFont typeface="Times New Roman"/>
              <a:buNone/>
            </a:pPr>
            <a:r>
              <a:rPr lang="en-US" sz="2540"/>
              <a:t>	</a:t>
            </a:r>
            <a:r>
              <a:rPr lang="en-US" sz="1814"/>
              <a:t>An </a:t>
            </a:r>
            <a:r>
              <a:rPr b="1" lang="en-US" sz="1814"/>
              <a:t>extended binary tree</a:t>
            </a:r>
            <a:r>
              <a:rPr lang="en-US" sz="1814"/>
              <a:t> is a transformation of any </a:t>
            </a:r>
            <a:r>
              <a:rPr b="1" lang="en-US" sz="1814"/>
              <a:t>binary tree</a:t>
            </a:r>
            <a:r>
              <a:rPr lang="en-US" sz="1814"/>
              <a:t> into a complete </a:t>
            </a:r>
            <a:r>
              <a:rPr b="1" lang="en-US" sz="1814"/>
              <a:t>binary tree</a:t>
            </a:r>
            <a:r>
              <a:rPr lang="en-US" sz="1814"/>
              <a:t>. This transformation consists of replacing every null subtree of the original </a:t>
            </a:r>
            <a:r>
              <a:rPr b="1" lang="en-US" sz="1814"/>
              <a:t>tree</a:t>
            </a:r>
            <a:r>
              <a:rPr lang="en-US" sz="1814"/>
              <a:t> with “special nodes” or “failure nodes”. The nodes from the original </a:t>
            </a:r>
            <a:r>
              <a:rPr b="1" lang="en-US" sz="1814"/>
              <a:t>tree</a:t>
            </a:r>
            <a:r>
              <a:rPr lang="en-US" sz="1814"/>
              <a:t> are then internal nodes, while the “special nodes” are external nodes.</a:t>
            </a:r>
            <a:endParaRPr/>
          </a:p>
          <a:p>
            <a:pPr indent="-228600" lvl="0" marL="228600" rtl="0" algn="l">
              <a:lnSpc>
                <a:spcPct val="90000"/>
              </a:lnSpc>
              <a:spcBef>
                <a:spcPts val="1000"/>
              </a:spcBef>
              <a:spcAft>
                <a:spcPts val="0"/>
              </a:spcAft>
              <a:buClr>
                <a:schemeClr val="dk1"/>
              </a:buClr>
              <a:buSzPts val="1814"/>
              <a:buFont typeface="Times New Roman"/>
              <a:buNone/>
            </a:pPr>
            <a:r>
              <a:t/>
            </a:r>
            <a:endParaRPr sz="1814"/>
          </a:p>
        </p:txBody>
      </p:sp>
      <p:pic>
        <p:nvPicPr>
          <p:cNvPr id="281" name="Google Shape;281;p26"/>
          <p:cNvPicPr preferRelativeResize="0"/>
          <p:nvPr/>
        </p:nvPicPr>
        <p:blipFill rotWithShape="1">
          <a:blip r:embed="rId3">
            <a:alphaModFix/>
          </a:blip>
          <a:srcRect b="0" l="0" r="0" t="0"/>
          <a:stretch/>
        </p:blipFill>
        <p:spPr>
          <a:xfrm>
            <a:off x="2363129" y="3429001"/>
            <a:ext cx="7465744" cy="290334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800"/>
              <a:buFont typeface="Calibri"/>
              <a:buNone/>
            </a:pPr>
            <a:r>
              <a:rPr b="1" lang="en-US" sz="4800">
                <a:solidFill>
                  <a:srgbClr val="C00000"/>
                </a:solidFill>
              </a:rPr>
              <a:t>Complete Binary Tree</a:t>
            </a:r>
            <a:br>
              <a:rPr lang="en-US" sz="3266"/>
            </a:br>
            <a:endParaRPr sz="3266"/>
          </a:p>
        </p:txBody>
      </p:sp>
      <p:sp>
        <p:nvSpPr>
          <p:cNvPr id="287" name="Google Shape;287;p27"/>
          <p:cNvSpPr txBox="1"/>
          <p:nvPr>
            <p:ph idx="1" type="body"/>
          </p:nvPr>
        </p:nvSpPr>
        <p:spPr>
          <a:xfrm>
            <a:off x="1980049" y="1604329"/>
            <a:ext cx="8044685" cy="465889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Times New Roman"/>
              <a:buNone/>
            </a:pPr>
            <a:r>
              <a:rPr lang="en-US"/>
              <a:t>	</a:t>
            </a:r>
            <a:r>
              <a:rPr lang="en-US" sz="2177"/>
              <a:t> A </a:t>
            </a:r>
            <a:r>
              <a:rPr b="1" lang="en-US" sz="2177"/>
              <a:t>complete binary tree</a:t>
            </a:r>
            <a:r>
              <a:rPr lang="en-US" sz="2177"/>
              <a:t> is a </a:t>
            </a:r>
            <a:r>
              <a:rPr b="1" lang="en-US" sz="2177"/>
              <a:t>tree</a:t>
            </a:r>
            <a:r>
              <a:rPr lang="en-US" sz="2177"/>
              <a:t> in which</a:t>
            </a:r>
            <a:endParaRPr/>
          </a:p>
          <a:p>
            <a:pPr indent="-165100" lvl="0" marL="622300" rtl="0" algn="l">
              <a:lnSpc>
                <a:spcPct val="90000"/>
              </a:lnSpc>
              <a:spcBef>
                <a:spcPts val="1000"/>
              </a:spcBef>
              <a:spcAft>
                <a:spcPts val="0"/>
              </a:spcAft>
              <a:buClr>
                <a:schemeClr val="dk1"/>
              </a:buClr>
              <a:buSzPts val="2177"/>
              <a:buFont typeface="Calibri"/>
              <a:buAutoNum type="arabicPeriod"/>
            </a:pPr>
            <a:r>
              <a:rPr lang="en-US" sz="2177"/>
              <a:t>    All leaf nodes are at n or n-1   level</a:t>
            </a:r>
            <a:endParaRPr/>
          </a:p>
          <a:p>
            <a:pPr indent="-165100" lvl="0" marL="622300" rtl="0" algn="l">
              <a:lnSpc>
                <a:spcPct val="90000"/>
              </a:lnSpc>
              <a:spcBef>
                <a:spcPts val="1000"/>
              </a:spcBef>
              <a:spcAft>
                <a:spcPts val="0"/>
              </a:spcAft>
              <a:buClr>
                <a:schemeClr val="dk1"/>
              </a:buClr>
              <a:buSzPts val="2177"/>
              <a:buFont typeface="Calibri"/>
              <a:buAutoNum type="arabicPeriod"/>
            </a:pPr>
            <a:r>
              <a:rPr lang="en-US" sz="2177"/>
              <a:t>    Levels are filled from left to right</a:t>
            </a:r>
            <a:endParaRPr/>
          </a:p>
        </p:txBody>
      </p:sp>
      <p:pic>
        <p:nvPicPr>
          <p:cNvPr id="288" name="Google Shape;288;p27"/>
          <p:cNvPicPr preferRelativeResize="0"/>
          <p:nvPr/>
        </p:nvPicPr>
        <p:blipFill rotWithShape="1">
          <a:blip r:embed="rId3">
            <a:alphaModFix/>
          </a:blip>
          <a:srcRect b="0" l="0" r="0" t="0"/>
          <a:stretch/>
        </p:blipFill>
        <p:spPr>
          <a:xfrm>
            <a:off x="2985274" y="3083365"/>
            <a:ext cx="5184544" cy="262683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266"/>
              <a:buFont typeface="Calibri"/>
              <a:buNone/>
            </a:pPr>
            <a:r>
              <a:rPr b="1" lang="en-US" sz="3266">
                <a:solidFill>
                  <a:srgbClr val="C00000"/>
                </a:solidFill>
              </a:rPr>
              <a:t>Full Binary Tree</a:t>
            </a:r>
            <a:br>
              <a:rPr lang="en-US" sz="3266"/>
            </a:br>
            <a:endParaRPr sz="3266"/>
          </a:p>
        </p:txBody>
      </p:sp>
      <p:sp>
        <p:nvSpPr>
          <p:cNvPr id="294" name="Google Shape;294;p28"/>
          <p:cNvSpPr txBox="1"/>
          <p:nvPr>
            <p:ph idx="1" type="body"/>
          </p:nvPr>
        </p:nvSpPr>
        <p:spPr>
          <a:xfrm>
            <a:off x="2086620" y="1424310"/>
            <a:ext cx="8044685" cy="44932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177"/>
              <a:buFont typeface="Times New Roman"/>
              <a:buNone/>
            </a:pPr>
            <a:r>
              <a:rPr lang="en-US" sz="2177"/>
              <a:t>	A </a:t>
            </a:r>
            <a:r>
              <a:rPr b="1" lang="en-US" sz="2177"/>
              <a:t>full binary tree</a:t>
            </a:r>
            <a:r>
              <a:rPr lang="en-US" sz="2177"/>
              <a:t> (sometimes proper </a:t>
            </a:r>
            <a:r>
              <a:rPr b="1" lang="en-US" sz="2177"/>
              <a:t>binary tree</a:t>
            </a:r>
            <a:r>
              <a:rPr lang="en-US" sz="2177"/>
              <a:t> or 2-</a:t>
            </a:r>
            <a:r>
              <a:rPr b="1" lang="en-US" sz="2177"/>
              <a:t>tree</a:t>
            </a:r>
            <a:r>
              <a:rPr lang="en-US" sz="2177"/>
              <a:t>) is a </a:t>
            </a:r>
            <a:r>
              <a:rPr b="1" lang="en-US" sz="2177"/>
              <a:t>tree</a:t>
            </a:r>
            <a:r>
              <a:rPr lang="en-US" sz="2177"/>
              <a:t> in which every node other than the leaves has two children or no childeren. Every level is completely filled up.</a:t>
            </a:r>
            <a:endParaRPr/>
          </a:p>
          <a:p>
            <a:pPr indent="-228600" lvl="0" marL="228600" rtl="0" algn="l">
              <a:lnSpc>
                <a:spcPct val="90000"/>
              </a:lnSpc>
              <a:spcBef>
                <a:spcPts val="1000"/>
              </a:spcBef>
              <a:spcAft>
                <a:spcPts val="0"/>
              </a:spcAft>
              <a:buClr>
                <a:schemeClr val="dk1"/>
              </a:buClr>
              <a:buSzPts val="2177"/>
              <a:buFont typeface="Times New Roman"/>
              <a:buNone/>
            </a:pPr>
            <a:r>
              <a:rPr lang="en-US" sz="2177"/>
              <a:t>     No of nodes= 2</a:t>
            </a:r>
            <a:r>
              <a:rPr baseline="30000" lang="en-US" sz="2177"/>
              <a:t>h+1</a:t>
            </a:r>
            <a:r>
              <a:rPr lang="en-US" sz="2177"/>
              <a:t> -1 </a:t>
            </a:r>
            <a:endParaRPr/>
          </a:p>
        </p:txBody>
      </p:sp>
      <p:pic>
        <p:nvPicPr>
          <p:cNvPr id="295" name="Google Shape;295;p28"/>
          <p:cNvPicPr preferRelativeResize="0"/>
          <p:nvPr/>
        </p:nvPicPr>
        <p:blipFill rotWithShape="1">
          <a:blip r:embed="rId3">
            <a:alphaModFix/>
          </a:blip>
          <a:srcRect b="0" l="0" r="0" t="0"/>
          <a:stretch/>
        </p:blipFill>
        <p:spPr>
          <a:xfrm>
            <a:off x="3607420" y="3367074"/>
            <a:ext cx="5322799" cy="28169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800"/>
              <a:buFont typeface="Calibri"/>
              <a:buNone/>
            </a:pPr>
            <a:r>
              <a:rPr b="1" lang="en-US" sz="4800">
                <a:solidFill>
                  <a:srgbClr val="C00000"/>
                </a:solidFill>
              </a:rPr>
              <a:t>Skewed Binary Tree</a:t>
            </a:r>
            <a:endParaRPr/>
          </a:p>
        </p:txBody>
      </p:sp>
      <p:sp>
        <p:nvSpPr>
          <p:cNvPr id="301" name="Google Shape;30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Times New Roman"/>
              <a:buNone/>
            </a:pPr>
            <a:r>
              <a:rPr lang="en-US"/>
              <a:t>	</a:t>
            </a:r>
            <a:r>
              <a:rPr lang="en-US" sz="2177"/>
              <a:t>A binary tree is said to be Skewed Binary Tree if every node in the tree contains either only left or only right sub tree. If the node contains only left sub tree then it is called left-skewed binary tree</a:t>
            </a:r>
            <a:r>
              <a:rPr b="1" lang="en-US" sz="2177"/>
              <a:t> </a:t>
            </a:r>
            <a:r>
              <a:rPr lang="en-US" sz="2177"/>
              <a:t>and if the tree contains only right sub tree then it is called right-skewed binary tree.</a:t>
            </a:r>
            <a:endParaRPr/>
          </a:p>
          <a:p>
            <a:pPr indent="-228600" lvl="0" marL="228600" rtl="0" algn="l">
              <a:lnSpc>
                <a:spcPct val="90000"/>
              </a:lnSpc>
              <a:spcBef>
                <a:spcPts val="1000"/>
              </a:spcBef>
              <a:spcAft>
                <a:spcPts val="0"/>
              </a:spcAft>
              <a:buClr>
                <a:schemeClr val="dk1"/>
              </a:buClr>
              <a:buSzPts val="2177"/>
              <a:buFont typeface="Times New Roman"/>
              <a:buNone/>
            </a:pPr>
            <a:r>
              <a:t/>
            </a:r>
            <a:endParaRPr sz="2177"/>
          </a:p>
        </p:txBody>
      </p:sp>
      <p:pic>
        <p:nvPicPr>
          <p:cNvPr id="302" name="Google Shape;302;p29"/>
          <p:cNvPicPr preferRelativeResize="0"/>
          <p:nvPr/>
        </p:nvPicPr>
        <p:blipFill rotWithShape="1">
          <a:blip r:embed="rId3">
            <a:alphaModFix/>
          </a:blip>
          <a:srcRect b="0" l="0" r="0" t="25671"/>
          <a:stretch/>
        </p:blipFill>
        <p:spPr>
          <a:xfrm>
            <a:off x="3055841" y="3843765"/>
            <a:ext cx="6290580" cy="24972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2037655" y="609185"/>
            <a:ext cx="7596797" cy="8842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Calibri"/>
              <a:buNone/>
            </a:pPr>
            <a:r>
              <a:rPr b="1" lang="en-US" sz="4000">
                <a:solidFill>
                  <a:srgbClr val="C00000"/>
                </a:solidFill>
              </a:rPr>
              <a:t>Logic of Tree</a:t>
            </a:r>
            <a:endParaRPr b="1" sz="4000">
              <a:solidFill>
                <a:srgbClr val="C00000"/>
              </a:solidFill>
            </a:endParaRPr>
          </a:p>
        </p:txBody>
      </p:sp>
      <p:pic>
        <p:nvPicPr>
          <p:cNvPr id="107" name="Google Shape;107;p3"/>
          <p:cNvPicPr preferRelativeResize="0"/>
          <p:nvPr>
            <p:ph idx="1" type="body"/>
          </p:nvPr>
        </p:nvPicPr>
        <p:blipFill rotWithShape="1">
          <a:blip r:embed="rId3">
            <a:alphaModFix/>
          </a:blip>
          <a:srcRect b="0" l="0" r="0" t="0"/>
          <a:stretch/>
        </p:blipFill>
        <p:spPr>
          <a:xfrm>
            <a:off x="1810111" y="1839074"/>
            <a:ext cx="6074558" cy="4493272"/>
          </a:xfrm>
          <a:prstGeom prst="rect">
            <a:avLst/>
          </a:prstGeom>
          <a:noFill/>
          <a:ln>
            <a:noFill/>
          </a:ln>
        </p:spPr>
      </p:pic>
      <p:pic>
        <p:nvPicPr>
          <p:cNvPr id="108" name="Google Shape;108;p3"/>
          <p:cNvPicPr preferRelativeResize="0"/>
          <p:nvPr/>
        </p:nvPicPr>
        <p:blipFill rotWithShape="1">
          <a:blip r:embed="rId4">
            <a:alphaModFix/>
          </a:blip>
          <a:srcRect b="0" l="0" r="0" t="0"/>
          <a:stretch/>
        </p:blipFill>
        <p:spPr>
          <a:xfrm>
            <a:off x="8169819" y="1562565"/>
            <a:ext cx="2317203" cy="4703534"/>
          </a:xfrm>
          <a:prstGeom prst="rect">
            <a:avLst/>
          </a:prstGeom>
          <a:solidFill>
            <a:srgbClr val="EDEDED"/>
          </a:solid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lang="en-US" sz="3266"/>
            </a:br>
            <a:br>
              <a:rPr lang="en-US" sz="3266"/>
            </a:br>
            <a:r>
              <a:rPr b="1" lang="en-US" sz="5300">
                <a:solidFill>
                  <a:srgbClr val="C00000"/>
                </a:solidFill>
              </a:rPr>
              <a:t>Strictly Binary Tree</a:t>
            </a:r>
            <a:br>
              <a:rPr lang="en-US" sz="3266"/>
            </a:br>
            <a:endParaRPr sz="3266"/>
          </a:p>
        </p:txBody>
      </p:sp>
      <p:sp>
        <p:nvSpPr>
          <p:cNvPr id="308" name="Google Shape;308;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177"/>
              <a:buFont typeface="Times New Roman"/>
              <a:buNone/>
            </a:pPr>
            <a:r>
              <a:rPr lang="en-US" sz="2177"/>
              <a:t>	A node will have either two children or no child at all. </a:t>
            </a:r>
            <a:endParaRPr/>
          </a:p>
          <a:p>
            <a:pPr indent="-228600" lvl="0" marL="228600" rtl="0" algn="l">
              <a:lnSpc>
                <a:spcPct val="90000"/>
              </a:lnSpc>
              <a:spcBef>
                <a:spcPts val="1000"/>
              </a:spcBef>
              <a:spcAft>
                <a:spcPts val="0"/>
              </a:spcAft>
              <a:buClr>
                <a:schemeClr val="dk1"/>
              </a:buClr>
              <a:buSzPts val="2177"/>
              <a:buFont typeface="Times New Roman"/>
              <a:buNone/>
            </a:pPr>
            <a:r>
              <a:t/>
            </a:r>
            <a:endParaRPr sz="2177"/>
          </a:p>
        </p:txBody>
      </p:sp>
      <p:pic>
        <p:nvPicPr>
          <p:cNvPr id="309" name="Google Shape;309;p30"/>
          <p:cNvPicPr preferRelativeResize="0"/>
          <p:nvPr/>
        </p:nvPicPr>
        <p:blipFill rotWithShape="1">
          <a:blip r:embed="rId3">
            <a:alphaModFix/>
          </a:blip>
          <a:srcRect b="5079" l="20663" r="22439" t="45129"/>
          <a:stretch/>
        </p:blipFill>
        <p:spPr>
          <a:xfrm>
            <a:off x="2501384" y="2461219"/>
            <a:ext cx="6497962" cy="317409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800"/>
              <a:buFont typeface="Calibri"/>
              <a:buNone/>
            </a:pPr>
            <a:r>
              <a:rPr b="1" lang="en-US" sz="4800">
                <a:solidFill>
                  <a:srgbClr val="C00000"/>
                </a:solidFill>
              </a:rPr>
              <a:t>Expression Binary tree</a:t>
            </a:r>
            <a:endParaRPr/>
          </a:p>
        </p:txBody>
      </p:sp>
      <p:sp>
        <p:nvSpPr>
          <p:cNvPr id="315" name="Google Shape;315;p31"/>
          <p:cNvSpPr txBox="1"/>
          <p:nvPr>
            <p:ph idx="1" type="body"/>
          </p:nvPr>
        </p:nvSpPr>
        <p:spPr>
          <a:xfrm>
            <a:off x="838200" y="19780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177"/>
              <a:buFont typeface="Arial"/>
              <a:buChar char="•"/>
            </a:pPr>
            <a:r>
              <a:rPr lang="en-US" sz="2177"/>
              <a:t>Expression trees are a special kind of binary tree used to evaluate certain expressions.</a:t>
            </a:r>
            <a:endParaRPr/>
          </a:p>
          <a:p>
            <a:pPr indent="-228600" lvl="0" marL="228600" rtl="0" algn="just">
              <a:lnSpc>
                <a:spcPct val="90000"/>
              </a:lnSpc>
              <a:spcBef>
                <a:spcPts val="1000"/>
              </a:spcBef>
              <a:spcAft>
                <a:spcPts val="0"/>
              </a:spcAft>
              <a:buClr>
                <a:schemeClr val="dk1"/>
              </a:buClr>
              <a:buSzPts val="2177"/>
              <a:buFont typeface="Arial"/>
              <a:buChar char="•"/>
            </a:pPr>
            <a:r>
              <a:rPr lang="en-US" sz="2177"/>
              <a:t>Two common types of expressions that a binary expression tree can represent are algebraic and boolean.</a:t>
            </a:r>
            <a:endParaRPr/>
          </a:p>
          <a:p>
            <a:pPr indent="-228600" lvl="0" marL="228600" rtl="0" algn="just">
              <a:lnSpc>
                <a:spcPct val="90000"/>
              </a:lnSpc>
              <a:spcBef>
                <a:spcPts val="1000"/>
              </a:spcBef>
              <a:spcAft>
                <a:spcPts val="0"/>
              </a:spcAft>
              <a:buClr>
                <a:schemeClr val="dk1"/>
              </a:buClr>
              <a:buSzPts val="2177"/>
              <a:buFont typeface="Arial"/>
              <a:buChar char="•"/>
            </a:pPr>
            <a:r>
              <a:rPr lang="en-US" sz="2177"/>
              <a:t>These trees can represent expressions that contain both unary and binary operators.</a:t>
            </a:r>
            <a:endParaRPr/>
          </a:p>
          <a:p>
            <a:pPr indent="-228600" lvl="0" marL="228600" rtl="0" algn="just">
              <a:lnSpc>
                <a:spcPct val="90000"/>
              </a:lnSpc>
              <a:spcBef>
                <a:spcPts val="1000"/>
              </a:spcBef>
              <a:spcAft>
                <a:spcPts val="0"/>
              </a:spcAft>
              <a:buClr>
                <a:schemeClr val="dk1"/>
              </a:buClr>
              <a:buSzPts val="2177"/>
              <a:buFont typeface="Arial"/>
              <a:buChar char="•"/>
            </a:pPr>
            <a:r>
              <a:rPr lang="en-US" sz="2177"/>
              <a:t>The leaves of a binary expression tree are operands, such as constants or variable names, and the other nodes contain operators.</a:t>
            </a:r>
            <a:endParaRPr/>
          </a:p>
          <a:p>
            <a:pPr indent="-228600" lvl="0" marL="228600" rtl="0" algn="just">
              <a:lnSpc>
                <a:spcPct val="90000"/>
              </a:lnSpc>
              <a:spcBef>
                <a:spcPts val="1000"/>
              </a:spcBef>
              <a:spcAft>
                <a:spcPts val="0"/>
              </a:spcAft>
              <a:buClr>
                <a:schemeClr val="dk1"/>
              </a:buClr>
              <a:buSzPts val="2177"/>
              <a:buFont typeface="Arial"/>
              <a:buChar char="•"/>
            </a:pPr>
            <a:r>
              <a:rPr lang="en-US" sz="2177"/>
              <a:t>Expression tree are used in most compilers.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32"/>
          <p:cNvPicPr preferRelativeResize="0"/>
          <p:nvPr/>
        </p:nvPicPr>
        <p:blipFill rotWithShape="1">
          <a:blip r:embed="rId3">
            <a:alphaModFix/>
          </a:blip>
          <a:srcRect b="0" l="0" r="0" t="0"/>
          <a:stretch/>
        </p:blipFill>
        <p:spPr>
          <a:xfrm>
            <a:off x="2570511" y="1216929"/>
            <a:ext cx="6774471" cy="504629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800"/>
              <a:buFont typeface="Calibri"/>
              <a:buNone/>
            </a:pPr>
            <a:r>
              <a:rPr b="1" lang="en-US" sz="4800">
                <a:solidFill>
                  <a:srgbClr val="C00000"/>
                </a:solidFill>
              </a:rPr>
              <a:t>Binary Tree Traversal</a:t>
            </a:r>
            <a:endParaRPr/>
          </a:p>
        </p:txBody>
      </p:sp>
      <p:sp>
        <p:nvSpPr>
          <p:cNvPr id="326" name="Google Shape;326;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Times New Roman"/>
              <a:buNone/>
            </a:pPr>
            <a:r>
              <a:t/>
            </a:r>
            <a:endParaRPr/>
          </a:p>
          <a:p>
            <a:pPr indent="-228600" lvl="0" marL="228600" rtl="0" algn="l">
              <a:lnSpc>
                <a:spcPct val="90000"/>
              </a:lnSpc>
              <a:spcBef>
                <a:spcPts val="1000"/>
              </a:spcBef>
              <a:spcAft>
                <a:spcPts val="0"/>
              </a:spcAft>
              <a:buClr>
                <a:schemeClr val="dk1"/>
              </a:buClr>
              <a:buSzPts val="2800"/>
              <a:buFont typeface="Times New Roman"/>
              <a:buNone/>
            </a:pPr>
            <a:r>
              <a:rPr b="1" lang="en-US"/>
              <a:t>1. Preorder traversal:-</a:t>
            </a:r>
            <a:r>
              <a:rPr lang="en-US"/>
              <a:t>In this traversal method first process root element, then left sub tree and then right sub tree. </a:t>
            </a:r>
            <a:endParaRPr/>
          </a:p>
          <a:p>
            <a:pPr indent="-228600" lvl="0" marL="228600" rtl="0" algn="l">
              <a:lnSpc>
                <a:spcPct val="90000"/>
              </a:lnSpc>
              <a:spcBef>
                <a:spcPts val="1000"/>
              </a:spcBef>
              <a:spcAft>
                <a:spcPts val="0"/>
              </a:spcAft>
              <a:buClr>
                <a:schemeClr val="dk1"/>
              </a:buClr>
              <a:buSzPts val="2800"/>
              <a:buFont typeface="Times New Roman"/>
              <a:buNone/>
            </a:pPr>
            <a:r>
              <a:rPr lang="en-US"/>
              <a:t>Procedure:- </a:t>
            </a:r>
            <a:endParaRPr/>
          </a:p>
          <a:p>
            <a:pPr indent="-228600" lvl="0" marL="228600" rtl="0" algn="l">
              <a:lnSpc>
                <a:spcPct val="90000"/>
              </a:lnSpc>
              <a:spcBef>
                <a:spcPts val="1000"/>
              </a:spcBef>
              <a:spcAft>
                <a:spcPts val="0"/>
              </a:spcAft>
              <a:buClr>
                <a:schemeClr val="dk1"/>
              </a:buClr>
              <a:buSzPts val="2800"/>
              <a:buFont typeface="Times New Roman"/>
              <a:buNone/>
            </a:pPr>
            <a:r>
              <a:rPr lang="en-US"/>
              <a:t>Step 1: Visit root node </a:t>
            </a:r>
            <a:endParaRPr/>
          </a:p>
          <a:p>
            <a:pPr indent="-228600" lvl="0" marL="228600" rtl="0" algn="l">
              <a:lnSpc>
                <a:spcPct val="90000"/>
              </a:lnSpc>
              <a:spcBef>
                <a:spcPts val="1000"/>
              </a:spcBef>
              <a:spcAft>
                <a:spcPts val="0"/>
              </a:spcAft>
              <a:buClr>
                <a:schemeClr val="dk1"/>
              </a:buClr>
              <a:buSzPts val="2800"/>
              <a:buFont typeface="Times New Roman"/>
              <a:buNone/>
            </a:pPr>
            <a:r>
              <a:rPr lang="en-US"/>
              <a:t>Step 2: Visit left sub tree in preorder </a:t>
            </a:r>
            <a:endParaRPr/>
          </a:p>
          <a:p>
            <a:pPr indent="-228600" lvl="0" marL="228600" rtl="0" algn="l">
              <a:lnSpc>
                <a:spcPct val="90000"/>
              </a:lnSpc>
              <a:spcBef>
                <a:spcPts val="1000"/>
              </a:spcBef>
              <a:spcAft>
                <a:spcPts val="0"/>
              </a:spcAft>
              <a:buClr>
                <a:schemeClr val="dk1"/>
              </a:buClr>
              <a:buSzPts val="2800"/>
              <a:buFont typeface="Times New Roman"/>
              <a:buNone/>
            </a:pPr>
            <a:r>
              <a:rPr lang="en-US"/>
              <a:t>Step 3: Visit right sub tree in preorder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Times New Roman"/>
              <a:buNone/>
            </a:pPr>
            <a:r>
              <a:rPr b="1" lang="en-US"/>
              <a:t>2. Inorder traversal:- </a:t>
            </a:r>
            <a:endParaRPr/>
          </a:p>
          <a:p>
            <a:pPr indent="-228600" lvl="0" marL="228600" rtl="0" algn="l">
              <a:lnSpc>
                <a:spcPct val="90000"/>
              </a:lnSpc>
              <a:spcBef>
                <a:spcPts val="1000"/>
              </a:spcBef>
              <a:spcAft>
                <a:spcPts val="0"/>
              </a:spcAft>
              <a:buClr>
                <a:schemeClr val="dk1"/>
              </a:buClr>
              <a:buSzPts val="2800"/>
              <a:buFont typeface="Times New Roman"/>
              <a:buNone/>
            </a:pPr>
            <a:r>
              <a:t/>
            </a:r>
            <a:endParaRPr/>
          </a:p>
          <a:p>
            <a:pPr indent="-228600" lvl="0" marL="228600" rtl="0" algn="l">
              <a:lnSpc>
                <a:spcPct val="90000"/>
              </a:lnSpc>
              <a:spcBef>
                <a:spcPts val="1000"/>
              </a:spcBef>
              <a:spcAft>
                <a:spcPts val="0"/>
              </a:spcAft>
              <a:buClr>
                <a:schemeClr val="dk1"/>
              </a:buClr>
              <a:buSzPts val="2800"/>
              <a:buFont typeface="Times New Roman"/>
              <a:buNone/>
            </a:pPr>
            <a:r>
              <a:rPr lang="en-US"/>
              <a:t>In this traversal method first process left element, then root element and then the right element. </a:t>
            </a:r>
            <a:endParaRPr/>
          </a:p>
          <a:p>
            <a:pPr indent="-228600" lvl="0" marL="228600" rtl="0" algn="l">
              <a:lnSpc>
                <a:spcPct val="90000"/>
              </a:lnSpc>
              <a:spcBef>
                <a:spcPts val="1000"/>
              </a:spcBef>
              <a:spcAft>
                <a:spcPts val="0"/>
              </a:spcAft>
              <a:buClr>
                <a:schemeClr val="dk1"/>
              </a:buClr>
              <a:buSzPts val="2800"/>
              <a:buFont typeface="Times New Roman"/>
              <a:buNone/>
            </a:pPr>
            <a:r>
              <a:rPr lang="en-US"/>
              <a:t>Procedure:- </a:t>
            </a:r>
            <a:endParaRPr/>
          </a:p>
          <a:p>
            <a:pPr indent="-228600" lvl="0" marL="228600" rtl="0" algn="l">
              <a:lnSpc>
                <a:spcPct val="90000"/>
              </a:lnSpc>
              <a:spcBef>
                <a:spcPts val="1000"/>
              </a:spcBef>
              <a:spcAft>
                <a:spcPts val="0"/>
              </a:spcAft>
              <a:buClr>
                <a:schemeClr val="dk1"/>
              </a:buClr>
              <a:buSzPts val="2800"/>
              <a:buFont typeface="Times New Roman"/>
              <a:buNone/>
            </a:pPr>
            <a:r>
              <a:rPr lang="en-US"/>
              <a:t>Step 1: Visit left sub tree in inorder </a:t>
            </a:r>
            <a:endParaRPr/>
          </a:p>
          <a:p>
            <a:pPr indent="-228600" lvl="0" marL="228600" rtl="0" algn="l">
              <a:lnSpc>
                <a:spcPct val="90000"/>
              </a:lnSpc>
              <a:spcBef>
                <a:spcPts val="1000"/>
              </a:spcBef>
              <a:spcAft>
                <a:spcPts val="0"/>
              </a:spcAft>
              <a:buClr>
                <a:schemeClr val="dk1"/>
              </a:buClr>
              <a:buSzPts val="2800"/>
              <a:buFont typeface="Times New Roman"/>
              <a:buNone/>
            </a:pPr>
            <a:r>
              <a:rPr lang="en-US"/>
              <a:t>Step 2: Visit root node </a:t>
            </a:r>
            <a:endParaRPr/>
          </a:p>
          <a:p>
            <a:pPr indent="-228600" lvl="0" marL="228600" rtl="0" algn="l">
              <a:lnSpc>
                <a:spcPct val="90000"/>
              </a:lnSpc>
              <a:spcBef>
                <a:spcPts val="1000"/>
              </a:spcBef>
              <a:spcAft>
                <a:spcPts val="0"/>
              </a:spcAft>
              <a:buClr>
                <a:schemeClr val="dk1"/>
              </a:buClr>
              <a:buSzPts val="2800"/>
              <a:buFont typeface="Times New Roman"/>
              <a:buNone/>
            </a:pPr>
            <a:r>
              <a:rPr lang="en-US"/>
              <a:t>Step 3: Visit right sub tree in inorder </a:t>
            </a:r>
            <a:endParaRPr/>
          </a:p>
          <a:p>
            <a:pPr indent="-228600" lvl="0" marL="228600" rtl="0" algn="l">
              <a:lnSpc>
                <a:spcPct val="90000"/>
              </a:lnSpc>
              <a:spcBef>
                <a:spcPts val="1000"/>
              </a:spcBef>
              <a:spcAft>
                <a:spcPts val="0"/>
              </a:spcAft>
              <a:buClr>
                <a:schemeClr val="dk1"/>
              </a:buClr>
              <a:buSzPts val="2800"/>
              <a:buFont typeface="Times New Roman"/>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Times New Roman"/>
              <a:buNone/>
            </a:pPr>
            <a:r>
              <a:rPr b="1" lang="en-US"/>
              <a:t>3. Postorder traversal:- </a:t>
            </a:r>
            <a:endParaRPr/>
          </a:p>
          <a:p>
            <a:pPr indent="-228600" lvl="0" marL="228600" rtl="0" algn="l">
              <a:lnSpc>
                <a:spcPct val="90000"/>
              </a:lnSpc>
              <a:spcBef>
                <a:spcPts val="1000"/>
              </a:spcBef>
              <a:spcAft>
                <a:spcPts val="0"/>
              </a:spcAft>
              <a:buClr>
                <a:schemeClr val="dk1"/>
              </a:buClr>
              <a:buSzPts val="2800"/>
              <a:buFont typeface="Times New Roman"/>
              <a:buNone/>
            </a:pPr>
            <a:r>
              <a:t/>
            </a:r>
            <a:endParaRPr/>
          </a:p>
          <a:p>
            <a:pPr indent="-228600" lvl="0" marL="228600" rtl="0" algn="l">
              <a:lnSpc>
                <a:spcPct val="90000"/>
              </a:lnSpc>
              <a:spcBef>
                <a:spcPts val="1000"/>
              </a:spcBef>
              <a:spcAft>
                <a:spcPts val="0"/>
              </a:spcAft>
              <a:buClr>
                <a:schemeClr val="dk1"/>
              </a:buClr>
              <a:buSzPts val="2800"/>
              <a:buFont typeface="Times New Roman"/>
              <a:buNone/>
            </a:pPr>
            <a:r>
              <a:rPr lang="en-US"/>
              <a:t>In this traversal first visit / process left sub tree, then right sub tree and then the root element. </a:t>
            </a:r>
            <a:endParaRPr/>
          </a:p>
          <a:p>
            <a:pPr indent="-228600" lvl="0" marL="228600" rtl="0" algn="l">
              <a:lnSpc>
                <a:spcPct val="90000"/>
              </a:lnSpc>
              <a:spcBef>
                <a:spcPts val="1000"/>
              </a:spcBef>
              <a:spcAft>
                <a:spcPts val="0"/>
              </a:spcAft>
              <a:buClr>
                <a:schemeClr val="dk1"/>
              </a:buClr>
              <a:buSzPts val="2800"/>
              <a:buFont typeface="Times New Roman"/>
              <a:buNone/>
            </a:pPr>
            <a:r>
              <a:rPr lang="en-US"/>
              <a:t>Procedure:- </a:t>
            </a:r>
            <a:endParaRPr/>
          </a:p>
          <a:p>
            <a:pPr indent="-228600" lvl="0" marL="228600" rtl="0" algn="l">
              <a:lnSpc>
                <a:spcPct val="90000"/>
              </a:lnSpc>
              <a:spcBef>
                <a:spcPts val="1000"/>
              </a:spcBef>
              <a:spcAft>
                <a:spcPts val="0"/>
              </a:spcAft>
              <a:buClr>
                <a:schemeClr val="dk1"/>
              </a:buClr>
              <a:buSzPts val="2800"/>
              <a:buFont typeface="Times New Roman"/>
              <a:buNone/>
            </a:pPr>
            <a:r>
              <a:rPr lang="en-US"/>
              <a:t>Step 1: Visit left sub tree in postorder </a:t>
            </a:r>
            <a:endParaRPr/>
          </a:p>
          <a:p>
            <a:pPr indent="-228600" lvl="0" marL="228600" rtl="0" algn="l">
              <a:lnSpc>
                <a:spcPct val="90000"/>
              </a:lnSpc>
              <a:spcBef>
                <a:spcPts val="1000"/>
              </a:spcBef>
              <a:spcAft>
                <a:spcPts val="0"/>
              </a:spcAft>
              <a:buClr>
                <a:schemeClr val="dk1"/>
              </a:buClr>
              <a:buSzPts val="2800"/>
              <a:buFont typeface="Times New Roman"/>
              <a:buNone/>
            </a:pPr>
            <a:r>
              <a:rPr lang="en-US"/>
              <a:t>Step 2: Visit right sub tree in postorder </a:t>
            </a:r>
            <a:endParaRPr/>
          </a:p>
          <a:p>
            <a:pPr indent="-228600" lvl="0" marL="228600" rtl="0" algn="l">
              <a:lnSpc>
                <a:spcPct val="90000"/>
              </a:lnSpc>
              <a:spcBef>
                <a:spcPts val="1000"/>
              </a:spcBef>
              <a:spcAft>
                <a:spcPts val="0"/>
              </a:spcAft>
              <a:buClr>
                <a:schemeClr val="dk1"/>
              </a:buClr>
              <a:buSzPts val="2800"/>
              <a:buFont typeface="Times New Roman"/>
              <a:buNone/>
            </a:pPr>
            <a:r>
              <a:rPr lang="en-US"/>
              <a:t>Step 3: Visit root node </a:t>
            </a:r>
            <a:endParaRPr/>
          </a:p>
          <a:p>
            <a:pPr indent="-228600" lvl="0" marL="228600" rtl="0" algn="l">
              <a:lnSpc>
                <a:spcPct val="90000"/>
              </a:lnSpc>
              <a:spcBef>
                <a:spcPts val="1000"/>
              </a:spcBef>
              <a:spcAft>
                <a:spcPts val="0"/>
              </a:spcAft>
              <a:buClr>
                <a:schemeClr val="dk1"/>
              </a:buClr>
              <a:buSzPts val="2800"/>
              <a:buFont typeface="Times New Roman"/>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5</a:t>
            </a:r>
            <a:endParaRPr/>
          </a:p>
        </p:txBody>
      </p:sp>
      <p:sp>
        <p:nvSpPr>
          <p:cNvPr id="342" name="Google Shape;34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3" name="Google Shape;343;p36"/>
          <p:cNvSpPr/>
          <p:nvPr/>
        </p:nvSpPr>
        <p:spPr>
          <a:xfrm>
            <a:off x="1866900" y="488950"/>
            <a:ext cx="916305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i="0" lang="en-US" sz="4400" u="none" cap="none" strike="noStrike">
                <a:solidFill>
                  <a:srgbClr val="C00000"/>
                </a:solidFill>
                <a:latin typeface="Calibri"/>
                <a:ea typeface="Calibri"/>
                <a:cs typeface="Calibri"/>
                <a:sym typeface="Calibri"/>
              </a:rPr>
              <a:t>Arithmetic Expression Using BT</a:t>
            </a:r>
            <a:endParaRPr/>
          </a:p>
        </p:txBody>
      </p:sp>
      <p:grpSp>
        <p:nvGrpSpPr>
          <p:cNvPr id="344" name="Google Shape;344;p36"/>
          <p:cNvGrpSpPr/>
          <p:nvPr/>
        </p:nvGrpSpPr>
        <p:grpSpPr>
          <a:xfrm>
            <a:off x="5899150" y="1768476"/>
            <a:ext cx="571500" cy="569913"/>
            <a:chOff x="2664" y="1090"/>
            <a:chExt cx="360" cy="359"/>
          </a:xfrm>
        </p:grpSpPr>
        <p:sp>
          <p:nvSpPr>
            <p:cNvPr id="345" name="Google Shape;345;p36"/>
            <p:cNvSpPr/>
            <p:nvPr/>
          </p:nvSpPr>
          <p:spPr>
            <a:xfrm>
              <a:off x="2664" y="1090"/>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36"/>
            <p:cNvSpPr/>
            <p:nvPr/>
          </p:nvSpPr>
          <p:spPr>
            <a:xfrm>
              <a:off x="2733" y="1143"/>
              <a:ext cx="214"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p:txBody>
        </p:sp>
      </p:grpSp>
      <p:grpSp>
        <p:nvGrpSpPr>
          <p:cNvPr id="347" name="Google Shape;347;p36"/>
          <p:cNvGrpSpPr/>
          <p:nvPr/>
        </p:nvGrpSpPr>
        <p:grpSpPr>
          <a:xfrm>
            <a:off x="5287963" y="2671763"/>
            <a:ext cx="571500" cy="569912"/>
            <a:chOff x="2279" y="1659"/>
            <a:chExt cx="360" cy="359"/>
          </a:xfrm>
        </p:grpSpPr>
        <p:sp>
          <p:nvSpPr>
            <p:cNvPr id="348" name="Google Shape;348;p36"/>
            <p:cNvSpPr/>
            <p:nvPr/>
          </p:nvSpPr>
          <p:spPr>
            <a:xfrm>
              <a:off x="2279" y="1659"/>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36"/>
            <p:cNvSpPr/>
            <p:nvPr/>
          </p:nvSpPr>
          <p:spPr>
            <a:xfrm>
              <a:off x="2348" y="1712"/>
              <a:ext cx="214"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p:txBody>
        </p:sp>
      </p:grpSp>
      <p:cxnSp>
        <p:nvCxnSpPr>
          <p:cNvPr id="350" name="Google Shape;350;p36"/>
          <p:cNvCxnSpPr/>
          <p:nvPr/>
        </p:nvCxnSpPr>
        <p:spPr>
          <a:xfrm flipH="1">
            <a:off x="5670551" y="2327275"/>
            <a:ext cx="341313" cy="357188"/>
          </a:xfrm>
          <a:prstGeom prst="straightConnector1">
            <a:avLst/>
          </a:prstGeom>
          <a:noFill/>
          <a:ln cap="flat" cmpd="sng" w="12700">
            <a:solidFill>
              <a:schemeClr val="dk1"/>
            </a:solidFill>
            <a:prstDash val="solid"/>
            <a:round/>
            <a:headEnd len="sm" w="sm" type="none"/>
            <a:tailEnd len="sm" w="sm" type="none"/>
          </a:ln>
        </p:spPr>
      </p:cxnSp>
      <p:grpSp>
        <p:nvGrpSpPr>
          <p:cNvPr id="351" name="Google Shape;351;p36"/>
          <p:cNvGrpSpPr/>
          <p:nvPr/>
        </p:nvGrpSpPr>
        <p:grpSpPr>
          <a:xfrm>
            <a:off x="3279775" y="5373688"/>
            <a:ext cx="571500" cy="569912"/>
            <a:chOff x="1014" y="3361"/>
            <a:chExt cx="360" cy="359"/>
          </a:xfrm>
        </p:grpSpPr>
        <p:sp>
          <p:nvSpPr>
            <p:cNvPr id="352" name="Google Shape;352;p36"/>
            <p:cNvSpPr/>
            <p:nvPr/>
          </p:nvSpPr>
          <p:spPr>
            <a:xfrm>
              <a:off x="1014" y="3361"/>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36"/>
            <p:cNvSpPr/>
            <p:nvPr/>
          </p:nvSpPr>
          <p:spPr>
            <a:xfrm>
              <a:off x="1083" y="3414"/>
              <a:ext cx="229"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a:t>
              </a:r>
              <a:endParaRPr/>
            </a:p>
          </p:txBody>
        </p:sp>
      </p:grpSp>
      <p:cxnSp>
        <p:nvCxnSpPr>
          <p:cNvPr id="354" name="Google Shape;354;p36"/>
          <p:cNvCxnSpPr/>
          <p:nvPr/>
        </p:nvCxnSpPr>
        <p:spPr>
          <a:xfrm flipH="1">
            <a:off x="3595689" y="5027613"/>
            <a:ext cx="439737" cy="342900"/>
          </a:xfrm>
          <a:prstGeom prst="straightConnector1">
            <a:avLst/>
          </a:prstGeom>
          <a:noFill/>
          <a:ln cap="flat" cmpd="sng" w="12700">
            <a:solidFill>
              <a:schemeClr val="dk1"/>
            </a:solidFill>
            <a:prstDash val="solid"/>
            <a:round/>
            <a:headEnd len="sm" w="sm" type="none"/>
            <a:tailEnd len="sm" w="sm" type="none"/>
          </a:ln>
        </p:spPr>
      </p:cxnSp>
      <p:grpSp>
        <p:nvGrpSpPr>
          <p:cNvPr id="355" name="Google Shape;355;p36"/>
          <p:cNvGrpSpPr/>
          <p:nvPr/>
        </p:nvGrpSpPr>
        <p:grpSpPr>
          <a:xfrm>
            <a:off x="4603750" y="3586163"/>
            <a:ext cx="571500" cy="569912"/>
            <a:chOff x="1848" y="2235"/>
            <a:chExt cx="360" cy="359"/>
          </a:xfrm>
        </p:grpSpPr>
        <p:sp>
          <p:nvSpPr>
            <p:cNvPr id="356" name="Google Shape;356;p36"/>
            <p:cNvSpPr/>
            <p:nvPr/>
          </p:nvSpPr>
          <p:spPr>
            <a:xfrm>
              <a:off x="1848" y="2235"/>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36"/>
            <p:cNvSpPr/>
            <p:nvPr/>
          </p:nvSpPr>
          <p:spPr>
            <a:xfrm>
              <a:off x="1917" y="2288"/>
              <a:ext cx="214"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p:txBody>
        </p:sp>
      </p:grpSp>
      <p:grpSp>
        <p:nvGrpSpPr>
          <p:cNvPr id="358" name="Google Shape;358;p36"/>
          <p:cNvGrpSpPr/>
          <p:nvPr/>
        </p:nvGrpSpPr>
        <p:grpSpPr>
          <a:xfrm>
            <a:off x="3924300" y="4502151"/>
            <a:ext cx="571500" cy="569913"/>
            <a:chOff x="1420" y="2812"/>
            <a:chExt cx="360" cy="359"/>
          </a:xfrm>
        </p:grpSpPr>
        <p:sp>
          <p:nvSpPr>
            <p:cNvPr id="359" name="Google Shape;359;p36"/>
            <p:cNvSpPr/>
            <p:nvPr/>
          </p:nvSpPr>
          <p:spPr>
            <a:xfrm>
              <a:off x="1420" y="2812"/>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36"/>
            <p:cNvSpPr/>
            <p:nvPr/>
          </p:nvSpPr>
          <p:spPr>
            <a:xfrm>
              <a:off x="1489" y="2865"/>
              <a:ext cx="192"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p:txBody>
        </p:sp>
      </p:grpSp>
      <p:cxnSp>
        <p:nvCxnSpPr>
          <p:cNvPr id="361" name="Google Shape;361;p36"/>
          <p:cNvCxnSpPr/>
          <p:nvPr/>
        </p:nvCxnSpPr>
        <p:spPr>
          <a:xfrm flipH="1">
            <a:off x="4887914" y="3211514"/>
            <a:ext cx="492125" cy="357187"/>
          </a:xfrm>
          <a:prstGeom prst="straightConnector1">
            <a:avLst/>
          </a:prstGeom>
          <a:noFill/>
          <a:ln cap="flat" cmpd="sng" w="12700">
            <a:solidFill>
              <a:schemeClr val="dk1"/>
            </a:solidFill>
            <a:prstDash val="solid"/>
            <a:round/>
            <a:headEnd len="sm" w="sm" type="none"/>
            <a:tailEnd len="sm" w="sm" type="none"/>
          </a:ln>
        </p:spPr>
      </p:cxnSp>
      <p:cxnSp>
        <p:nvCxnSpPr>
          <p:cNvPr id="362" name="Google Shape;362;p36"/>
          <p:cNvCxnSpPr/>
          <p:nvPr/>
        </p:nvCxnSpPr>
        <p:spPr>
          <a:xfrm flipH="1">
            <a:off x="4208464" y="4125914"/>
            <a:ext cx="490537" cy="377825"/>
          </a:xfrm>
          <a:prstGeom prst="straightConnector1">
            <a:avLst/>
          </a:prstGeom>
          <a:noFill/>
          <a:ln cap="flat" cmpd="sng" w="12700">
            <a:solidFill>
              <a:schemeClr val="dk1"/>
            </a:solidFill>
            <a:prstDash val="solid"/>
            <a:round/>
            <a:headEnd len="sm" w="sm" type="none"/>
            <a:tailEnd len="sm" w="sm" type="none"/>
          </a:ln>
        </p:spPr>
      </p:cxnSp>
      <p:grpSp>
        <p:nvGrpSpPr>
          <p:cNvPr id="363" name="Google Shape;363;p36"/>
          <p:cNvGrpSpPr/>
          <p:nvPr/>
        </p:nvGrpSpPr>
        <p:grpSpPr>
          <a:xfrm>
            <a:off x="6562725" y="2686051"/>
            <a:ext cx="571500" cy="569913"/>
            <a:chOff x="3082" y="1668"/>
            <a:chExt cx="360" cy="359"/>
          </a:xfrm>
        </p:grpSpPr>
        <p:sp>
          <p:nvSpPr>
            <p:cNvPr id="364" name="Google Shape;364;p36"/>
            <p:cNvSpPr/>
            <p:nvPr/>
          </p:nvSpPr>
          <p:spPr>
            <a:xfrm>
              <a:off x="3082" y="1668"/>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36"/>
            <p:cNvSpPr/>
            <p:nvPr/>
          </p:nvSpPr>
          <p:spPr>
            <a:xfrm>
              <a:off x="3151" y="1721"/>
              <a:ext cx="212"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E</a:t>
              </a:r>
              <a:endParaRPr/>
            </a:p>
          </p:txBody>
        </p:sp>
      </p:grpSp>
      <p:grpSp>
        <p:nvGrpSpPr>
          <p:cNvPr id="366" name="Google Shape;366;p36"/>
          <p:cNvGrpSpPr/>
          <p:nvPr/>
        </p:nvGrpSpPr>
        <p:grpSpPr>
          <a:xfrm>
            <a:off x="5899150" y="3587751"/>
            <a:ext cx="571500" cy="569913"/>
            <a:chOff x="2664" y="2236"/>
            <a:chExt cx="360" cy="359"/>
          </a:xfrm>
        </p:grpSpPr>
        <p:sp>
          <p:nvSpPr>
            <p:cNvPr id="367" name="Google Shape;367;p36"/>
            <p:cNvSpPr/>
            <p:nvPr/>
          </p:nvSpPr>
          <p:spPr>
            <a:xfrm>
              <a:off x="2664" y="2236"/>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36"/>
            <p:cNvSpPr/>
            <p:nvPr/>
          </p:nvSpPr>
          <p:spPr>
            <a:xfrm>
              <a:off x="2733" y="2289"/>
              <a:ext cx="236"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
              </a:r>
              <a:endParaRPr/>
            </a:p>
          </p:txBody>
        </p:sp>
      </p:grpSp>
      <p:grpSp>
        <p:nvGrpSpPr>
          <p:cNvPr id="369" name="Google Shape;369;p36"/>
          <p:cNvGrpSpPr/>
          <p:nvPr/>
        </p:nvGrpSpPr>
        <p:grpSpPr>
          <a:xfrm>
            <a:off x="5270500" y="4471988"/>
            <a:ext cx="571500" cy="569912"/>
            <a:chOff x="2268" y="2793"/>
            <a:chExt cx="360" cy="359"/>
          </a:xfrm>
        </p:grpSpPr>
        <p:sp>
          <p:nvSpPr>
            <p:cNvPr id="370" name="Google Shape;370;p36"/>
            <p:cNvSpPr/>
            <p:nvPr/>
          </p:nvSpPr>
          <p:spPr>
            <a:xfrm>
              <a:off x="2268" y="2793"/>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36"/>
            <p:cNvSpPr/>
            <p:nvPr/>
          </p:nvSpPr>
          <p:spPr>
            <a:xfrm>
              <a:off x="2337" y="2846"/>
              <a:ext cx="220"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
              </a:r>
              <a:endParaRPr/>
            </a:p>
          </p:txBody>
        </p:sp>
      </p:grpSp>
      <p:cxnSp>
        <p:nvCxnSpPr>
          <p:cNvPr id="372" name="Google Shape;372;p36"/>
          <p:cNvCxnSpPr/>
          <p:nvPr/>
        </p:nvCxnSpPr>
        <p:spPr>
          <a:xfrm>
            <a:off x="6369051" y="2309814"/>
            <a:ext cx="441325" cy="357187"/>
          </a:xfrm>
          <a:prstGeom prst="straightConnector1">
            <a:avLst/>
          </a:prstGeom>
          <a:noFill/>
          <a:ln cap="flat" cmpd="sng" w="12700">
            <a:solidFill>
              <a:schemeClr val="dk1"/>
            </a:solidFill>
            <a:prstDash val="solid"/>
            <a:round/>
            <a:headEnd len="sm" w="sm" type="none"/>
            <a:tailEnd len="sm" w="sm" type="none"/>
          </a:ln>
        </p:spPr>
      </p:cxnSp>
      <p:cxnSp>
        <p:nvCxnSpPr>
          <p:cNvPr id="373" name="Google Shape;373;p36"/>
          <p:cNvCxnSpPr/>
          <p:nvPr/>
        </p:nvCxnSpPr>
        <p:spPr>
          <a:xfrm>
            <a:off x="5705475" y="3228975"/>
            <a:ext cx="458788" cy="357188"/>
          </a:xfrm>
          <a:prstGeom prst="straightConnector1">
            <a:avLst/>
          </a:prstGeom>
          <a:noFill/>
          <a:ln cap="flat" cmpd="sng" w="12700">
            <a:solidFill>
              <a:schemeClr val="dk1"/>
            </a:solidFill>
            <a:prstDash val="solid"/>
            <a:round/>
            <a:headEnd len="sm" w="sm" type="none"/>
            <a:tailEnd len="sm" w="sm" type="none"/>
          </a:ln>
        </p:spPr>
      </p:cxnSp>
      <p:cxnSp>
        <p:nvCxnSpPr>
          <p:cNvPr id="374" name="Google Shape;374;p36"/>
          <p:cNvCxnSpPr/>
          <p:nvPr/>
        </p:nvCxnSpPr>
        <p:spPr>
          <a:xfrm>
            <a:off x="5110164" y="4078288"/>
            <a:ext cx="390525" cy="374650"/>
          </a:xfrm>
          <a:prstGeom prst="straightConnector1">
            <a:avLst/>
          </a:prstGeom>
          <a:noFill/>
          <a:ln cap="flat" cmpd="sng" w="12700">
            <a:solidFill>
              <a:schemeClr val="dk1"/>
            </a:solidFill>
            <a:prstDash val="solid"/>
            <a:round/>
            <a:headEnd len="sm" w="sm" type="none"/>
            <a:tailEnd len="sm" w="sm" type="none"/>
          </a:ln>
        </p:spPr>
      </p:cxnSp>
      <p:grpSp>
        <p:nvGrpSpPr>
          <p:cNvPr id="375" name="Google Shape;375;p36"/>
          <p:cNvGrpSpPr/>
          <p:nvPr/>
        </p:nvGrpSpPr>
        <p:grpSpPr>
          <a:xfrm>
            <a:off x="4556125" y="5372101"/>
            <a:ext cx="571500" cy="569913"/>
            <a:chOff x="1818" y="3360"/>
            <a:chExt cx="360" cy="359"/>
          </a:xfrm>
        </p:grpSpPr>
        <p:sp>
          <p:nvSpPr>
            <p:cNvPr id="376" name="Google Shape;376;p36"/>
            <p:cNvSpPr/>
            <p:nvPr/>
          </p:nvSpPr>
          <p:spPr>
            <a:xfrm>
              <a:off x="1818" y="3360"/>
              <a:ext cx="360" cy="359"/>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36"/>
            <p:cNvSpPr/>
            <p:nvPr/>
          </p:nvSpPr>
          <p:spPr>
            <a:xfrm>
              <a:off x="1887" y="3413"/>
              <a:ext cx="222"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a:t>
              </a:r>
              <a:endParaRPr/>
            </a:p>
          </p:txBody>
        </p:sp>
      </p:grpSp>
      <p:cxnSp>
        <p:nvCxnSpPr>
          <p:cNvPr id="378" name="Google Shape;378;p36"/>
          <p:cNvCxnSpPr/>
          <p:nvPr/>
        </p:nvCxnSpPr>
        <p:spPr>
          <a:xfrm>
            <a:off x="4360863" y="5030788"/>
            <a:ext cx="425450" cy="322262"/>
          </a:xfrm>
          <a:prstGeom prst="straightConnector1">
            <a:avLst/>
          </a:prstGeom>
          <a:noFill/>
          <a:ln cap="flat" cmpd="sng" w="12700">
            <a:solidFill>
              <a:schemeClr val="dk1"/>
            </a:solidFill>
            <a:prstDash val="solid"/>
            <a:round/>
            <a:headEnd len="sm" w="sm" type="none"/>
            <a:tailEnd len="sm" w="sm" type="none"/>
          </a:ln>
        </p:spPr>
      </p:cxnSp>
      <p:sp>
        <p:nvSpPr>
          <p:cNvPr id="379" name="Google Shape;379;p36"/>
          <p:cNvSpPr/>
          <p:nvPr/>
        </p:nvSpPr>
        <p:spPr>
          <a:xfrm>
            <a:off x="3040063" y="6296026"/>
            <a:ext cx="412750" cy="20796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36"/>
          <p:cNvSpPr/>
          <p:nvPr/>
        </p:nvSpPr>
        <p:spPr>
          <a:xfrm>
            <a:off x="3633788" y="6296026"/>
            <a:ext cx="412750" cy="20796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81" name="Google Shape;381;p36"/>
          <p:cNvCxnSpPr/>
          <p:nvPr/>
        </p:nvCxnSpPr>
        <p:spPr>
          <a:xfrm flipH="1">
            <a:off x="3238500" y="5949951"/>
            <a:ext cx="185738" cy="339725"/>
          </a:xfrm>
          <a:prstGeom prst="straightConnector1">
            <a:avLst/>
          </a:prstGeom>
          <a:noFill/>
          <a:ln cap="flat" cmpd="sng" w="12700">
            <a:solidFill>
              <a:schemeClr val="dk1"/>
            </a:solidFill>
            <a:prstDash val="solid"/>
            <a:round/>
            <a:headEnd len="sm" w="sm" type="none"/>
            <a:tailEnd len="sm" w="sm" type="none"/>
          </a:ln>
        </p:spPr>
      </p:cxnSp>
      <p:cxnSp>
        <p:nvCxnSpPr>
          <p:cNvPr id="382" name="Google Shape;382;p36"/>
          <p:cNvCxnSpPr/>
          <p:nvPr/>
        </p:nvCxnSpPr>
        <p:spPr>
          <a:xfrm>
            <a:off x="3679826" y="5932489"/>
            <a:ext cx="169863" cy="357187"/>
          </a:xfrm>
          <a:prstGeom prst="straightConnector1">
            <a:avLst/>
          </a:prstGeom>
          <a:noFill/>
          <a:ln cap="flat" cmpd="sng" w="12700">
            <a:solidFill>
              <a:schemeClr val="dk1"/>
            </a:solidFill>
            <a:prstDash val="solid"/>
            <a:round/>
            <a:headEnd len="sm" w="sm" type="none"/>
            <a:tailEnd len="sm" w="sm" type="none"/>
          </a:ln>
        </p:spPr>
      </p:cxnSp>
      <p:sp>
        <p:nvSpPr>
          <p:cNvPr id="383" name="Google Shape;383;p36"/>
          <p:cNvSpPr/>
          <p:nvPr/>
        </p:nvSpPr>
        <p:spPr>
          <a:xfrm>
            <a:off x="4332288" y="6313488"/>
            <a:ext cx="412750" cy="20796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36"/>
          <p:cNvSpPr/>
          <p:nvPr/>
        </p:nvSpPr>
        <p:spPr>
          <a:xfrm>
            <a:off x="4926013" y="6313488"/>
            <a:ext cx="412750" cy="20796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85" name="Google Shape;385;p36"/>
          <p:cNvCxnSpPr/>
          <p:nvPr/>
        </p:nvCxnSpPr>
        <p:spPr>
          <a:xfrm flipH="1">
            <a:off x="4530725" y="5967414"/>
            <a:ext cx="185738" cy="339725"/>
          </a:xfrm>
          <a:prstGeom prst="straightConnector1">
            <a:avLst/>
          </a:prstGeom>
          <a:noFill/>
          <a:ln cap="flat" cmpd="sng" w="12700">
            <a:solidFill>
              <a:schemeClr val="dk1"/>
            </a:solidFill>
            <a:prstDash val="solid"/>
            <a:round/>
            <a:headEnd len="sm" w="sm" type="none"/>
            <a:tailEnd len="sm" w="sm" type="none"/>
          </a:ln>
        </p:spPr>
      </p:cxnSp>
      <p:cxnSp>
        <p:nvCxnSpPr>
          <p:cNvPr id="386" name="Google Shape;386;p36"/>
          <p:cNvCxnSpPr/>
          <p:nvPr/>
        </p:nvCxnSpPr>
        <p:spPr>
          <a:xfrm>
            <a:off x="4972051" y="5949950"/>
            <a:ext cx="169863" cy="357188"/>
          </a:xfrm>
          <a:prstGeom prst="straightConnector1">
            <a:avLst/>
          </a:prstGeom>
          <a:noFill/>
          <a:ln cap="flat" cmpd="sng" w="12700">
            <a:solidFill>
              <a:schemeClr val="dk1"/>
            </a:solidFill>
            <a:prstDash val="solid"/>
            <a:round/>
            <a:headEnd len="sm" w="sm" type="none"/>
            <a:tailEnd len="sm" w="sm" type="none"/>
          </a:ln>
        </p:spPr>
      </p:cxnSp>
      <p:sp>
        <p:nvSpPr>
          <p:cNvPr id="387" name="Google Shape;387;p36"/>
          <p:cNvSpPr/>
          <p:nvPr/>
        </p:nvSpPr>
        <p:spPr>
          <a:xfrm>
            <a:off x="5046663" y="5189538"/>
            <a:ext cx="412750" cy="20796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36"/>
          <p:cNvSpPr/>
          <p:nvPr/>
        </p:nvSpPr>
        <p:spPr>
          <a:xfrm>
            <a:off x="5640388" y="5189538"/>
            <a:ext cx="412750" cy="20796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89" name="Google Shape;389;p36"/>
          <p:cNvCxnSpPr/>
          <p:nvPr/>
        </p:nvCxnSpPr>
        <p:spPr>
          <a:xfrm flipH="1">
            <a:off x="5245101" y="5048250"/>
            <a:ext cx="238125" cy="134938"/>
          </a:xfrm>
          <a:prstGeom prst="straightConnector1">
            <a:avLst/>
          </a:prstGeom>
          <a:noFill/>
          <a:ln cap="flat" cmpd="sng" w="12700">
            <a:solidFill>
              <a:schemeClr val="dk1"/>
            </a:solidFill>
            <a:prstDash val="solid"/>
            <a:round/>
            <a:headEnd len="sm" w="sm" type="none"/>
            <a:tailEnd len="sm" w="sm" type="none"/>
          </a:ln>
        </p:spPr>
      </p:cxnSp>
      <p:cxnSp>
        <p:nvCxnSpPr>
          <p:cNvPr id="390" name="Google Shape;390;p36"/>
          <p:cNvCxnSpPr/>
          <p:nvPr/>
        </p:nvCxnSpPr>
        <p:spPr>
          <a:xfrm>
            <a:off x="5653088" y="5030788"/>
            <a:ext cx="203200" cy="152400"/>
          </a:xfrm>
          <a:prstGeom prst="straightConnector1">
            <a:avLst/>
          </a:prstGeom>
          <a:noFill/>
          <a:ln cap="flat" cmpd="sng" w="12700">
            <a:solidFill>
              <a:schemeClr val="dk1"/>
            </a:solidFill>
            <a:prstDash val="solid"/>
            <a:round/>
            <a:headEnd len="sm" w="sm" type="none"/>
            <a:tailEnd len="sm" w="sm" type="none"/>
          </a:ln>
        </p:spPr>
      </p:cxnSp>
      <p:sp>
        <p:nvSpPr>
          <p:cNvPr id="391" name="Google Shape;391;p36"/>
          <p:cNvSpPr/>
          <p:nvPr/>
        </p:nvSpPr>
        <p:spPr>
          <a:xfrm>
            <a:off x="5741988" y="4287838"/>
            <a:ext cx="412750" cy="20796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36"/>
          <p:cNvSpPr/>
          <p:nvPr/>
        </p:nvSpPr>
        <p:spPr>
          <a:xfrm>
            <a:off x="6284913" y="4287838"/>
            <a:ext cx="412750" cy="20796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93" name="Google Shape;393;p36"/>
          <p:cNvCxnSpPr/>
          <p:nvPr/>
        </p:nvCxnSpPr>
        <p:spPr>
          <a:xfrm flipH="1">
            <a:off x="5873751" y="4146550"/>
            <a:ext cx="238125" cy="134938"/>
          </a:xfrm>
          <a:prstGeom prst="straightConnector1">
            <a:avLst/>
          </a:prstGeom>
          <a:noFill/>
          <a:ln cap="flat" cmpd="sng" w="12700">
            <a:solidFill>
              <a:schemeClr val="dk1"/>
            </a:solidFill>
            <a:prstDash val="solid"/>
            <a:round/>
            <a:headEnd len="sm" w="sm" type="none"/>
            <a:tailEnd len="sm" w="sm" type="none"/>
          </a:ln>
        </p:spPr>
      </p:cxnSp>
      <p:cxnSp>
        <p:nvCxnSpPr>
          <p:cNvPr id="394" name="Google Shape;394;p36"/>
          <p:cNvCxnSpPr/>
          <p:nvPr/>
        </p:nvCxnSpPr>
        <p:spPr>
          <a:xfrm>
            <a:off x="6315075" y="4146550"/>
            <a:ext cx="203200" cy="152400"/>
          </a:xfrm>
          <a:prstGeom prst="straightConnector1">
            <a:avLst/>
          </a:prstGeom>
          <a:noFill/>
          <a:ln cap="flat" cmpd="sng" w="12700">
            <a:solidFill>
              <a:schemeClr val="dk1"/>
            </a:solidFill>
            <a:prstDash val="solid"/>
            <a:round/>
            <a:headEnd len="sm" w="sm" type="none"/>
            <a:tailEnd len="sm" w="sm" type="none"/>
          </a:ln>
        </p:spPr>
      </p:cxnSp>
      <p:sp>
        <p:nvSpPr>
          <p:cNvPr id="395" name="Google Shape;395;p36"/>
          <p:cNvSpPr/>
          <p:nvPr/>
        </p:nvSpPr>
        <p:spPr>
          <a:xfrm>
            <a:off x="6372225" y="3403601"/>
            <a:ext cx="412750" cy="20796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36"/>
          <p:cNvSpPr/>
          <p:nvPr/>
        </p:nvSpPr>
        <p:spPr>
          <a:xfrm>
            <a:off x="6915150" y="3403601"/>
            <a:ext cx="412750" cy="20796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97" name="Google Shape;397;p36"/>
          <p:cNvCxnSpPr/>
          <p:nvPr/>
        </p:nvCxnSpPr>
        <p:spPr>
          <a:xfrm flipH="1">
            <a:off x="6519864" y="3262314"/>
            <a:ext cx="238125" cy="134937"/>
          </a:xfrm>
          <a:prstGeom prst="straightConnector1">
            <a:avLst/>
          </a:prstGeom>
          <a:noFill/>
          <a:ln cap="flat" cmpd="sng" w="12700">
            <a:solidFill>
              <a:schemeClr val="dk1"/>
            </a:solidFill>
            <a:prstDash val="solid"/>
            <a:round/>
            <a:headEnd len="sm" w="sm" type="none"/>
            <a:tailEnd len="sm" w="sm" type="none"/>
          </a:ln>
        </p:spPr>
      </p:cxnSp>
      <p:cxnSp>
        <p:nvCxnSpPr>
          <p:cNvPr id="398" name="Google Shape;398;p36"/>
          <p:cNvCxnSpPr/>
          <p:nvPr/>
        </p:nvCxnSpPr>
        <p:spPr>
          <a:xfrm>
            <a:off x="6927850" y="3244850"/>
            <a:ext cx="203200" cy="152400"/>
          </a:xfrm>
          <a:prstGeom prst="straightConnector1">
            <a:avLst/>
          </a:prstGeom>
          <a:noFill/>
          <a:ln cap="flat" cmpd="sng" w="12700">
            <a:solidFill>
              <a:schemeClr val="dk1"/>
            </a:solidFill>
            <a:prstDash val="solid"/>
            <a:round/>
            <a:headEnd len="sm" w="sm" type="none"/>
            <a:tailEnd len="sm" w="sm" type="none"/>
          </a:ln>
        </p:spPr>
      </p:cxnSp>
      <p:sp>
        <p:nvSpPr>
          <p:cNvPr id="399" name="Google Shape;399;p36"/>
          <p:cNvSpPr/>
          <p:nvPr/>
        </p:nvSpPr>
        <p:spPr>
          <a:xfrm>
            <a:off x="7721601" y="1838325"/>
            <a:ext cx="2672655" cy="4155626"/>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rgbClr val="CC3300"/>
                </a:solidFill>
                <a:latin typeface="Calibri"/>
                <a:ea typeface="Calibri"/>
                <a:cs typeface="Calibri"/>
                <a:sym typeface="Calibri"/>
              </a:rPr>
              <a:t>inorder traversal</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 B * C * D + 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infix expression</a:t>
            </a:r>
            <a:endParaRPr/>
          </a:p>
          <a:p>
            <a:pPr indent="0" lvl="0" marL="0" marR="0" rtl="0" algn="l">
              <a:spcBef>
                <a:spcPts val="0"/>
              </a:spcBef>
              <a:spcAft>
                <a:spcPts val="0"/>
              </a:spcAft>
              <a:buNone/>
            </a:pPr>
            <a:r>
              <a:rPr lang="en-US" sz="2400">
                <a:solidFill>
                  <a:srgbClr val="CC3300"/>
                </a:solidFill>
                <a:latin typeface="Calibri"/>
                <a:ea typeface="Calibri"/>
                <a:cs typeface="Calibri"/>
                <a:sym typeface="Calibri"/>
              </a:rPr>
              <a:t>preorder traversal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 * / A B C D 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prefix expression</a:t>
            </a:r>
            <a:endParaRPr/>
          </a:p>
          <a:p>
            <a:pPr indent="0" lvl="0" marL="0" marR="0" rtl="0" algn="l">
              <a:spcBef>
                <a:spcPts val="0"/>
              </a:spcBef>
              <a:spcAft>
                <a:spcPts val="0"/>
              </a:spcAft>
              <a:buNone/>
            </a:pPr>
            <a:r>
              <a:rPr lang="en-US" sz="2400">
                <a:solidFill>
                  <a:srgbClr val="CC3300"/>
                </a:solidFill>
                <a:latin typeface="Calibri"/>
                <a:ea typeface="Calibri"/>
                <a:cs typeface="Calibri"/>
                <a:sym typeface="Calibri"/>
              </a:rPr>
              <a:t>postorder traversal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B / C * D * 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postfix expression</a:t>
            </a:r>
            <a:endParaRPr/>
          </a:p>
          <a:p>
            <a:pPr indent="0" lvl="0" marL="0" marR="0" rtl="0" algn="l">
              <a:spcBef>
                <a:spcPts val="0"/>
              </a:spcBef>
              <a:spcAft>
                <a:spcPts val="0"/>
              </a:spcAft>
              <a:buNone/>
            </a:pPr>
            <a:r>
              <a:rPr lang="en-US" sz="2400">
                <a:solidFill>
                  <a:srgbClr val="CC3300"/>
                </a:solidFill>
                <a:latin typeface="Calibri"/>
                <a:ea typeface="Calibri"/>
                <a:cs typeface="Calibri"/>
                <a:sym typeface="Calibri"/>
              </a:rPr>
              <a:t>level order traversal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 E * D / C A B</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5</a:t>
            </a:r>
            <a:endParaRPr/>
          </a:p>
        </p:txBody>
      </p:sp>
      <p:sp>
        <p:nvSpPr>
          <p:cNvPr id="405" name="Google Shape;405;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6" name="Google Shape;406;p37"/>
          <p:cNvSpPr/>
          <p:nvPr/>
        </p:nvSpPr>
        <p:spPr>
          <a:xfrm>
            <a:off x="1524000" y="609600"/>
            <a:ext cx="916305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4400">
                <a:solidFill>
                  <a:srgbClr val="C00000"/>
                </a:solidFill>
                <a:latin typeface="Calibri"/>
                <a:ea typeface="Calibri"/>
                <a:cs typeface="Calibri"/>
                <a:sym typeface="Calibri"/>
              </a:rPr>
              <a:t>Inorder Traversal </a:t>
            </a:r>
            <a:r>
              <a:rPr b="1" lang="en-US" sz="2400">
                <a:solidFill>
                  <a:srgbClr val="C00000"/>
                </a:solidFill>
                <a:latin typeface="Calibri"/>
                <a:ea typeface="Calibri"/>
                <a:cs typeface="Calibri"/>
                <a:sym typeface="Calibri"/>
              </a:rPr>
              <a:t>(recursive version)</a:t>
            </a:r>
            <a:endParaRPr b="1" sz="4400">
              <a:solidFill>
                <a:srgbClr val="C00000"/>
              </a:solidFill>
              <a:latin typeface="Calibri"/>
              <a:ea typeface="Calibri"/>
              <a:cs typeface="Calibri"/>
              <a:sym typeface="Calibri"/>
            </a:endParaRPr>
          </a:p>
        </p:txBody>
      </p:sp>
      <p:sp>
        <p:nvSpPr>
          <p:cNvPr id="407" name="Google Shape;407;p37"/>
          <p:cNvSpPr/>
          <p:nvPr/>
        </p:nvSpPr>
        <p:spPr>
          <a:xfrm>
            <a:off x="2514600" y="2019300"/>
            <a:ext cx="9163050" cy="4114800"/>
          </a:xfrm>
          <a:prstGeom prst="rect">
            <a:avLst/>
          </a:prstGeom>
          <a:no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void inorder(tree_pointer ptr)</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inorder tree traversal */</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if (ptr) {</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inorder(ptr-&gt;left_child);</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printf(“%d”, ptr-&gt;data);</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indorder(ptr-&gt;right_child);</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a:t>
            </a:r>
            <a:endParaRPr/>
          </a:p>
        </p:txBody>
      </p:sp>
      <p:sp>
        <p:nvSpPr>
          <p:cNvPr id="408" name="Google Shape;408;p37"/>
          <p:cNvSpPr/>
          <p:nvPr/>
        </p:nvSpPr>
        <p:spPr>
          <a:xfrm>
            <a:off x="7773989" y="3298826"/>
            <a:ext cx="2165657" cy="462307"/>
          </a:xfrm>
          <a:prstGeom prst="rect">
            <a:avLst/>
          </a:prstGeom>
          <a:noFill/>
          <a:ln cap="flat" cmpd="sng" w="12700">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 / B * C * D + 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5</a:t>
            </a:r>
            <a:endParaRPr/>
          </a:p>
        </p:txBody>
      </p:sp>
      <p:sp>
        <p:nvSpPr>
          <p:cNvPr id="414" name="Google Shape;41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5" name="Google Shape;415;p38"/>
          <p:cNvSpPr/>
          <p:nvPr/>
        </p:nvSpPr>
        <p:spPr>
          <a:xfrm>
            <a:off x="1524000" y="609600"/>
            <a:ext cx="916305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4800">
                <a:solidFill>
                  <a:srgbClr val="C00000"/>
                </a:solidFill>
                <a:latin typeface="Calibri"/>
                <a:ea typeface="Calibri"/>
                <a:cs typeface="Calibri"/>
                <a:sym typeface="Calibri"/>
              </a:rPr>
              <a:t>Preorder Traversal (recursive version)</a:t>
            </a:r>
            <a:endParaRPr/>
          </a:p>
        </p:txBody>
      </p:sp>
      <p:sp>
        <p:nvSpPr>
          <p:cNvPr id="416" name="Google Shape;416;p38"/>
          <p:cNvSpPr/>
          <p:nvPr/>
        </p:nvSpPr>
        <p:spPr>
          <a:xfrm>
            <a:off x="2495550" y="1981200"/>
            <a:ext cx="9163050" cy="4114800"/>
          </a:xfrm>
          <a:prstGeom prst="rect">
            <a:avLst/>
          </a:prstGeom>
          <a:no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void preorder(tree_pointer ptr)</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preorder tree traversal */</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if (ptr) {</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printf(“%d”, ptr-&gt;data);</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preorder(ptr-&gt;left_child);</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predorder(ptr-&gt;right_child);</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a:t>
            </a:r>
            <a:endParaRPr/>
          </a:p>
        </p:txBody>
      </p:sp>
      <p:sp>
        <p:nvSpPr>
          <p:cNvPr id="417" name="Google Shape;417;p38"/>
          <p:cNvSpPr/>
          <p:nvPr/>
        </p:nvSpPr>
        <p:spPr>
          <a:xfrm>
            <a:off x="7594601" y="3221039"/>
            <a:ext cx="2165657" cy="462307"/>
          </a:xfrm>
          <a:prstGeom prst="rect">
            <a:avLst/>
          </a:prstGeom>
          <a:noFill/>
          <a:ln cap="flat" cmpd="sng" w="12700">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 * / A B C D 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5</a:t>
            </a:r>
            <a:endParaRPr/>
          </a:p>
        </p:txBody>
      </p:sp>
      <p:sp>
        <p:nvSpPr>
          <p:cNvPr id="423" name="Google Shape;42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4" name="Google Shape;424;p39"/>
          <p:cNvSpPr/>
          <p:nvPr/>
        </p:nvSpPr>
        <p:spPr>
          <a:xfrm>
            <a:off x="1524000" y="609600"/>
            <a:ext cx="916305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4800">
                <a:solidFill>
                  <a:srgbClr val="C00000"/>
                </a:solidFill>
                <a:latin typeface="Calibri"/>
                <a:ea typeface="Calibri"/>
                <a:cs typeface="Calibri"/>
                <a:sym typeface="Calibri"/>
              </a:rPr>
              <a:t>Postorder Traversal (recursive version)</a:t>
            </a:r>
            <a:endParaRPr/>
          </a:p>
        </p:txBody>
      </p:sp>
      <p:sp>
        <p:nvSpPr>
          <p:cNvPr id="425" name="Google Shape;425;p39"/>
          <p:cNvSpPr/>
          <p:nvPr/>
        </p:nvSpPr>
        <p:spPr>
          <a:xfrm>
            <a:off x="2571750" y="1981200"/>
            <a:ext cx="9163050" cy="4114800"/>
          </a:xfrm>
          <a:prstGeom prst="rect">
            <a:avLst/>
          </a:prstGeom>
          <a:no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void postorder(tree_pointer ptr)</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postorder tree traversal */</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if (ptr) {</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postorder(ptr-&gt;left_child);</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postdorder(ptr-&gt;right_child);</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printf(“%d”, ptr-&gt;data);</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a:t>
            </a:r>
            <a:endParaRPr/>
          </a:p>
          <a:p>
            <a:pPr indent="-342900" lvl="0" marL="342900" marR="0" rtl="0" algn="l">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a:t>
            </a:r>
            <a:endParaRPr/>
          </a:p>
        </p:txBody>
      </p:sp>
      <p:sp>
        <p:nvSpPr>
          <p:cNvPr id="426" name="Google Shape;426;p39"/>
          <p:cNvSpPr/>
          <p:nvPr/>
        </p:nvSpPr>
        <p:spPr>
          <a:xfrm>
            <a:off x="7489826" y="3227389"/>
            <a:ext cx="2165657" cy="462307"/>
          </a:xfrm>
          <a:prstGeom prst="rect">
            <a:avLst/>
          </a:prstGeom>
          <a:noFill/>
          <a:ln cap="flat" cmpd="sng" w="12700">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 B / C * D * 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2037655" y="609185"/>
            <a:ext cx="7596797" cy="8842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800"/>
              <a:buFont typeface="Calibri"/>
              <a:buNone/>
            </a:pPr>
            <a:r>
              <a:rPr b="1" lang="en-US" sz="4800">
                <a:solidFill>
                  <a:srgbClr val="C00000"/>
                </a:solidFill>
              </a:rPr>
              <a:t>Logic of Tree</a:t>
            </a:r>
            <a:endParaRPr b="1" sz="4800">
              <a:solidFill>
                <a:srgbClr val="C00000"/>
              </a:solidFill>
            </a:endParaRPr>
          </a:p>
        </p:txBody>
      </p:sp>
      <p:pic>
        <p:nvPicPr>
          <p:cNvPr id="114" name="Google Shape;114;p4"/>
          <p:cNvPicPr preferRelativeResize="0"/>
          <p:nvPr>
            <p:ph idx="1" type="body"/>
          </p:nvPr>
        </p:nvPicPr>
        <p:blipFill rotWithShape="1">
          <a:blip r:embed="rId3">
            <a:alphaModFix/>
          </a:blip>
          <a:srcRect b="0" l="0" r="0" t="0"/>
          <a:stretch/>
        </p:blipFill>
        <p:spPr>
          <a:xfrm>
            <a:off x="1810111" y="1839074"/>
            <a:ext cx="6074558" cy="4493272"/>
          </a:xfrm>
          <a:prstGeom prst="rect">
            <a:avLst/>
          </a:prstGeom>
          <a:noFill/>
          <a:ln>
            <a:noFill/>
          </a:ln>
        </p:spPr>
      </p:pic>
      <p:pic>
        <p:nvPicPr>
          <p:cNvPr id="115" name="Google Shape;115;p4"/>
          <p:cNvPicPr preferRelativeResize="0"/>
          <p:nvPr/>
        </p:nvPicPr>
        <p:blipFill rotWithShape="1">
          <a:blip r:embed="rId4">
            <a:alphaModFix/>
          </a:blip>
          <a:srcRect b="0" l="0" r="0" t="0"/>
          <a:stretch/>
        </p:blipFill>
        <p:spPr>
          <a:xfrm>
            <a:off x="8151096" y="1769947"/>
            <a:ext cx="2317204" cy="4908035"/>
          </a:xfrm>
          <a:prstGeom prst="rect">
            <a:avLst/>
          </a:prstGeom>
          <a:solidFill>
            <a:srgbClr val="EDEDED"/>
          </a:solid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5</a:t>
            </a:r>
            <a:endParaRPr/>
          </a:p>
        </p:txBody>
      </p:sp>
      <p:sp>
        <p:nvSpPr>
          <p:cNvPr id="432" name="Google Shape;43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3" name="Google Shape;433;p40"/>
          <p:cNvSpPr/>
          <p:nvPr/>
        </p:nvSpPr>
        <p:spPr>
          <a:xfrm>
            <a:off x="1866900" y="0"/>
            <a:ext cx="9163050" cy="11430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4400">
                <a:solidFill>
                  <a:srgbClr val="C00000"/>
                </a:solidFill>
                <a:latin typeface="Calibri"/>
                <a:ea typeface="Calibri"/>
                <a:cs typeface="Calibri"/>
                <a:sym typeface="Calibri"/>
              </a:rPr>
              <a:t>Iterative Inorder Traversal</a:t>
            </a:r>
            <a:br>
              <a:rPr b="1" lang="en-US" sz="4400">
                <a:solidFill>
                  <a:srgbClr val="C00000"/>
                </a:solidFill>
                <a:latin typeface="Calibri"/>
                <a:ea typeface="Calibri"/>
                <a:cs typeface="Calibri"/>
                <a:sym typeface="Calibri"/>
              </a:rPr>
            </a:br>
            <a:r>
              <a:rPr lang="en-US" sz="2400">
                <a:solidFill>
                  <a:schemeClr val="dk1"/>
                </a:solidFill>
                <a:latin typeface="Times New Roman"/>
                <a:ea typeface="Times New Roman"/>
                <a:cs typeface="Times New Roman"/>
                <a:sym typeface="Times New Roman"/>
              </a:rPr>
              <a:t>(</a:t>
            </a:r>
            <a:r>
              <a:rPr lang="en-US" sz="2400">
                <a:solidFill>
                  <a:srgbClr val="CC3300"/>
                </a:solidFill>
                <a:latin typeface="Times New Roman"/>
                <a:ea typeface="Times New Roman"/>
                <a:cs typeface="Times New Roman"/>
                <a:sym typeface="Times New Roman"/>
              </a:rPr>
              <a:t>using stack</a:t>
            </a:r>
            <a:r>
              <a:rPr lang="en-US" sz="2400">
                <a:solidFill>
                  <a:schemeClr val="dk1"/>
                </a:solidFill>
                <a:latin typeface="Times New Roman"/>
                <a:ea typeface="Times New Roman"/>
                <a:cs typeface="Times New Roman"/>
                <a:sym typeface="Times New Roman"/>
              </a:rPr>
              <a:t>)</a:t>
            </a:r>
            <a:endParaRPr sz="4400">
              <a:solidFill>
                <a:schemeClr val="dk2"/>
              </a:solidFill>
              <a:latin typeface="Times New Roman"/>
              <a:ea typeface="Times New Roman"/>
              <a:cs typeface="Times New Roman"/>
              <a:sym typeface="Times New Roman"/>
            </a:endParaRPr>
          </a:p>
        </p:txBody>
      </p:sp>
      <p:sp>
        <p:nvSpPr>
          <p:cNvPr id="434" name="Google Shape;434;p40"/>
          <p:cNvSpPr/>
          <p:nvPr/>
        </p:nvSpPr>
        <p:spPr>
          <a:xfrm>
            <a:off x="2352675" y="1209675"/>
            <a:ext cx="9163050" cy="4489450"/>
          </a:xfrm>
          <a:prstGeom prst="rect">
            <a:avLst/>
          </a:prstGeom>
          <a:noFill/>
          <a:ln>
            <a:noFill/>
          </a:ln>
        </p:spPr>
        <p:txBody>
          <a:bodyPr anchorCtr="0" anchor="t" bIns="46025" lIns="92075" spcFirstLastPara="1" rIns="92075" wrap="square" tIns="46025">
            <a:noAutofit/>
          </a:bodyPr>
          <a:lstStyle/>
          <a:p>
            <a:pPr indent="-342900" lvl="0" marL="342900" marR="0" rtl="0" algn="l">
              <a:lnSpc>
                <a:spcPct val="70000"/>
              </a:lnSpc>
              <a:spcBef>
                <a:spcPts val="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void iter_inorder(tree_pointer node)</a:t>
            </a:r>
            <a:endParaRPr/>
          </a:p>
          <a:p>
            <a:pPr indent="-342900" lvl="0" marL="342900" marR="0" rtl="0" algn="l">
              <a:lnSpc>
                <a:spcPct val="70000"/>
              </a:lnSpc>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a:t>
            </a:r>
            <a:endParaRPr/>
          </a:p>
          <a:p>
            <a:pPr indent="-342900" lvl="0" marL="342900" marR="0" rtl="0" algn="l">
              <a:lnSpc>
                <a:spcPct val="70000"/>
              </a:lnSpc>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int top= -1; /* initialize stack */</a:t>
            </a:r>
            <a:endParaRPr/>
          </a:p>
          <a:p>
            <a:pPr indent="-342900" lvl="0" marL="342900" marR="0" rtl="0" algn="l">
              <a:lnSpc>
                <a:spcPct val="70000"/>
              </a:lnSpc>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tree_pointer stack[MAX_STACK_SIZE];</a:t>
            </a:r>
            <a:endParaRPr/>
          </a:p>
          <a:p>
            <a:pPr indent="-342900" lvl="0" marL="342900" marR="0" rtl="0" algn="l">
              <a:lnSpc>
                <a:spcPct val="70000"/>
              </a:lnSpc>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for (;;) {</a:t>
            </a:r>
            <a:endParaRPr/>
          </a:p>
          <a:p>
            <a:pPr indent="-342900" lvl="0" marL="342900" marR="0" rtl="0" algn="l">
              <a:lnSpc>
                <a:spcPct val="70000"/>
              </a:lnSpc>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for (; node; node=node-&gt;left_child)</a:t>
            </a:r>
            <a:endParaRPr/>
          </a:p>
          <a:p>
            <a:pPr indent="-342900" lvl="0" marL="342900" marR="0" rtl="0" algn="l">
              <a:lnSpc>
                <a:spcPct val="70000"/>
              </a:lnSpc>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add(&amp;top, node);/* </a:t>
            </a:r>
            <a:r>
              <a:rPr b="1" lang="en-US" sz="2800">
                <a:solidFill>
                  <a:srgbClr val="CC3300"/>
                </a:solidFill>
                <a:latin typeface="Courier New"/>
                <a:ea typeface="Courier New"/>
                <a:cs typeface="Courier New"/>
                <a:sym typeface="Courier New"/>
              </a:rPr>
              <a:t>add to stack</a:t>
            </a:r>
            <a:r>
              <a:rPr b="1" lang="en-US" sz="2800">
                <a:solidFill>
                  <a:schemeClr val="dk1"/>
                </a:solidFill>
                <a:latin typeface="Courier New"/>
                <a:ea typeface="Courier New"/>
                <a:cs typeface="Courier New"/>
                <a:sym typeface="Courier New"/>
              </a:rPr>
              <a:t> */</a:t>
            </a:r>
            <a:endParaRPr/>
          </a:p>
          <a:p>
            <a:pPr indent="-342900" lvl="0" marL="342900" marR="0" rtl="0" algn="l">
              <a:lnSpc>
                <a:spcPct val="70000"/>
              </a:lnSpc>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node= delete(&amp;top); </a:t>
            </a:r>
            <a:endParaRPr/>
          </a:p>
          <a:p>
            <a:pPr indent="-342900" lvl="0" marL="342900" marR="0" rtl="0" algn="l">
              <a:lnSpc>
                <a:spcPct val="70000"/>
              </a:lnSpc>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 </a:t>
            </a:r>
            <a:r>
              <a:rPr b="1" lang="en-US" sz="2800">
                <a:solidFill>
                  <a:srgbClr val="CC3300"/>
                </a:solidFill>
                <a:latin typeface="Courier New"/>
                <a:ea typeface="Courier New"/>
                <a:cs typeface="Courier New"/>
                <a:sym typeface="Courier New"/>
              </a:rPr>
              <a:t>delete from stack</a:t>
            </a:r>
            <a:r>
              <a:rPr b="1" lang="en-US" sz="2800">
                <a:solidFill>
                  <a:schemeClr val="dk1"/>
                </a:solidFill>
                <a:latin typeface="Courier New"/>
                <a:ea typeface="Courier New"/>
                <a:cs typeface="Courier New"/>
                <a:sym typeface="Courier New"/>
              </a:rPr>
              <a:t> */</a:t>
            </a:r>
            <a:endParaRPr/>
          </a:p>
          <a:p>
            <a:pPr indent="-342900" lvl="0" marL="342900" marR="0" rtl="0" algn="l">
              <a:lnSpc>
                <a:spcPct val="70000"/>
              </a:lnSpc>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if (!node) break; /* </a:t>
            </a:r>
            <a:r>
              <a:rPr b="1" lang="en-US" sz="2800">
                <a:solidFill>
                  <a:srgbClr val="CC3300"/>
                </a:solidFill>
                <a:latin typeface="Courier New"/>
                <a:ea typeface="Courier New"/>
                <a:cs typeface="Courier New"/>
                <a:sym typeface="Courier New"/>
              </a:rPr>
              <a:t>empty stack</a:t>
            </a:r>
            <a:r>
              <a:rPr b="1" lang="en-US" sz="2800">
                <a:solidFill>
                  <a:schemeClr val="dk1"/>
                </a:solidFill>
                <a:latin typeface="Courier New"/>
                <a:ea typeface="Courier New"/>
                <a:cs typeface="Courier New"/>
                <a:sym typeface="Courier New"/>
              </a:rPr>
              <a:t> */</a:t>
            </a:r>
            <a:endParaRPr/>
          </a:p>
          <a:p>
            <a:pPr indent="-342900" lvl="0" marL="342900" marR="0" rtl="0" algn="l">
              <a:lnSpc>
                <a:spcPct val="70000"/>
              </a:lnSpc>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printf(“%D”, node-&gt;data);</a:t>
            </a:r>
            <a:endParaRPr/>
          </a:p>
          <a:p>
            <a:pPr indent="-342900" lvl="0" marL="342900" marR="0" rtl="0" algn="l">
              <a:lnSpc>
                <a:spcPct val="70000"/>
              </a:lnSpc>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node = node-&gt;right_child;</a:t>
            </a:r>
            <a:endParaRPr/>
          </a:p>
          <a:p>
            <a:pPr indent="-342900" lvl="0" marL="342900" marR="0" rtl="0" algn="l">
              <a:lnSpc>
                <a:spcPct val="70000"/>
              </a:lnSpc>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 }</a:t>
            </a:r>
            <a:endParaRPr/>
          </a:p>
          <a:p>
            <a:pPr indent="-342900" lvl="0" marL="342900" marR="0" rtl="0" algn="l">
              <a:lnSpc>
                <a:spcPct val="70000"/>
              </a:lnSpc>
              <a:spcBef>
                <a:spcPts val="560"/>
              </a:spcBef>
              <a:spcAft>
                <a:spcPts val="0"/>
              </a:spcAft>
              <a:buClr>
                <a:schemeClr val="accent1"/>
              </a:buClr>
              <a:buSzPts val="1960"/>
              <a:buFont typeface="Arial"/>
              <a:buNone/>
            </a:pPr>
            <a:r>
              <a:rPr b="1" lang="en-US" sz="2800">
                <a:solidFill>
                  <a:schemeClr val="dk1"/>
                </a:solidFill>
                <a:latin typeface="Courier New"/>
                <a:ea typeface="Courier New"/>
                <a:cs typeface="Courier New"/>
                <a:sym typeface="Courier New"/>
              </a:rPr>
              <a:t>}</a:t>
            </a:r>
            <a:endParaRPr/>
          </a:p>
        </p:txBody>
      </p:sp>
      <p:sp>
        <p:nvSpPr>
          <p:cNvPr id="435" name="Google Shape;435;p40"/>
          <p:cNvSpPr txBox="1"/>
          <p:nvPr/>
        </p:nvSpPr>
        <p:spPr>
          <a:xfrm>
            <a:off x="4251326" y="6038851"/>
            <a:ext cx="93807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C3300"/>
                </a:solidFill>
                <a:latin typeface="Calibri"/>
                <a:ea typeface="Calibri"/>
                <a:cs typeface="Calibri"/>
                <a:sym typeface="Calibri"/>
              </a:rPr>
              <a:t>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800"/>
              <a:buFont typeface="Calibri"/>
              <a:buNone/>
            </a:pPr>
            <a:r>
              <a:rPr b="1" lang="en-US" sz="4800">
                <a:solidFill>
                  <a:srgbClr val="C00000"/>
                </a:solidFill>
              </a:rPr>
              <a:t>Mirror Image</a:t>
            </a:r>
            <a:endParaRPr b="1" sz="4800">
              <a:solidFill>
                <a:srgbClr val="C00000"/>
              </a:solidFill>
            </a:endParaRPr>
          </a:p>
        </p:txBody>
      </p:sp>
      <p:sp>
        <p:nvSpPr>
          <p:cNvPr id="441" name="Google Shape;441;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Mirror image of a binary tree is another binary tree which can be created by swapping left child and right child at each node of a tree. So, to find the mirror image of a binary tree, we just have to swap the left child and right child of each node in the binary tree. </a:t>
            </a:r>
            <a:endParaRPr/>
          </a:p>
        </p:txBody>
      </p:sp>
      <p:pic>
        <p:nvPicPr>
          <p:cNvPr id="442" name="Google Shape;442;p41"/>
          <p:cNvPicPr preferRelativeResize="0"/>
          <p:nvPr/>
        </p:nvPicPr>
        <p:blipFill rotWithShape="1">
          <a:blip r:embed="rId3">
            <a:alphaModFix/>
          </a:blip>
          <a:srcRect b="0" l="0" r="0" t="0"/>
          <a:stretch/>
        </p:blipFill>
        <p:spPr>
          <a:xfrm>
            <a:off x="1061623" y="3497331"/>
            <a:ext cx="4239247" cy="2990850"/>
          </a:xfrm>
          <a:prstGeom prst="rect">
            <a:avLst/>
          </a:prstGeom>
          <a:noFill/>
          <a:ln>
            <a:noFill/>
          </a:ln>
        </p:spPr>
      </p:pic>
      <p:pic>
        <p:nvPicPr>
          <p:cNvPr id="443" name="Google Shape;443;p41"/>
          <p:cNvPicPr preferRelativeResize="0"/>
          <p:nvPr/>
        </p:nvPicPr>
        <p:blipFill rotWithShape="1">
          <a:blip r:embed="rId4">
            <a:alphaModFix/>
          </a:blip>
          <a:srcRect b="0" l="0" r="0" t="0"/>
          <a:stretch/>
        </p:blipFill>
        <p:spPr>
          <a:xfrm>
            <a:off x="5719763" y="3497331"/>
            <a:ext cx="4802464" cy="3143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800"/>
              <a:buFont typeface="Calibri"/>
              <a:buNone/>
            </a:pPr>
            <a:r>
              <a:rPr b="1" lang="en-US" sz="4800">
                <a:solidFill>
                  <a:srgbClr val="C00000"/>
                </a:solidFill>
              </a:rPr>
              <a:t>Mirror Image</a:t>
            </a:r>
            <a:endParaRPr b="1" sz="4800">
              <a:solidFill>
                <a:srgbClr val="C00000"/>
              </a:solidFill>
            </a:endParaRPr>
          </a:p>
        </p:txBody>
      </p:sp>
      <p:sp>
        <p:nvSpPr>
          <p:cNvPr id="449" name="Google Shape;449;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Write a struct node.</a:t>
            </a:r>
            <a:endParaRPr/>
          </a:p>
          <a:p>
            <a:pPr indent="-228600" lvl="0" marL="228600" rtl="0" algn="l">
              <a:lnSpc>
                <a:spcPct val="90000"/>
              </a:lnSpc>
              <a:spcBef>
                <a:spcPts val="1000"/>
              </a:spcBef>
              <a:spcAft>
                <a:spcPts val="0"/>
              </a:spcAft>
              <a:buClr>
                <a:schemeClr val="dk1"/>
              </a:buClr>
              <a:buSzPts val="2800"/>
              <a:buChar char="•"/>
            </a:pPr>
            <a:r>
              <a:rPr lang="en-US"/>
              <a:t>Create the binary tree with dummy data.</a:t>
            </a:r>
            <a:endParaRPr/>
          </a:p>
          <a:p>
            <a:pPr indent="-228600" lvl="0" marL="228600" rtl="0" algn="l">
              <a:lnSpc>
                <a:spcPct val="90000"/>
              </a:lnSpc>
              <a:spcBef>
                <a:spcPts val="1000"/>
              </a:spcBef>
              <a:spcAft>
                <a:spcPts val="0"/>
              </a:spcAft>
              <a:buClr>
                <a:schemeClr val="dk1"/>
              </a:buClr>
              <a:buSzPts val="2800"/>
              <a:buChar char="•"/>
            </a:pPr>
            <a:r>
              <a:rPr lang="en-US"/>
              <a:t>Write a recursive function to find the mirror of the given binary tree.</a:t>
            </a:r>
            <a:endParaRPr/>
          </a:p>
          <a:p>
            <a:pPr indent="-228600" lvl="1" marL="685800" rtl="0" algn="l">
              <a:lnSpc>
                <a:spcPct val="90000"/>
              </a:lnSpc>
              <a:spcBef>
                <a:spcPts val="500"/>
              </a:spcBef>
              <a:spcAft>
                <a:spcPts val="0"/>
              </a:spcAft>
              <a:buClr>
                <a:schemeClr val="dk1"/>
              </a:buClr>
              <a:buSzPts val="2400"/>
              <a:buChar char="•"/>
            </a:pPr>
            <a:r>
              <a:rPr lang="en-US"/>
              <a:t>Recursively call the function with left and right nodes.</a:t>
            </a:r>
            <a:endParaRPr/>
          </a:p>
          <a:p>
            <a:pPr indent="-228600" lvl="1" marL="685800" rtl="0" algn="l">
              <a:lnSpc>
                <a:spcPct val="90000"/>
              </a:lnSpc>
              <a:spcBef>
                <a:spcPts val="500"/>
              </a:spcBef>
              <a:spcAft>
                <a:spcPts val="0"/>
              </a:spcAft>
              <a:buClr>
                <a:schemeClr val="dk1"/>
              </a:buClr>
              <a:buSzPts val="2400"/>
              <a:buChar char="•"/>
            </a:pPr>
            <a:r>
              <a:rPr lang="en-US"/>
              <a:t>Swap the left node data with the right node data.</a:t>
            </a:r>
            <a:endParaRPr/>
          </a:p>
          <a:p>
            <a:pPr indent="-228600" lvl="0" marL="228600" rtl="0" algn="l">
              <a:lnSpc>
                <a:spcPct val="90000"/>
              </a:lnSpc>
              <a:spcBef>
                <a:spcPts val="1000"/>
              </a:spcBef>
              <a:spcAft>
                <a:spcPts val="0"/>
              </a:spcAft>
              <a:buClr>
                <a:schemeClr val="dk1"/>
              </a:buClr>
              <a:buSzPts val="2800"/>
              <a:buChar char="•"/>
            </a:pPr>
            <a:r>
              <a:rPr lang="en-US"/>
              <a:t>Print the tree.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800"/>
              <a:buFont typeface="Calibri"/>
              <a:buNone/>
            </a:pPr>
            <a:r>
              <a:rPr b="1" lang="en-US" sz="4800">
                <a:solidFill>
                  <a:srgbClr val="C00000"/>
                </a:solidFill>
              </a:rPr>
              <a:t>Mirror Image</a:t>
            </a:r>
            <a:endParaRPr b="1" sz="4800">
              <a:solidFill>
                <a:srgbClr val="C00000"/>
              </a:solidFill>
            </a:endParaRPr>
          </a:p>
        </p:txBody>
      </p:sp>
      <p:sp>
        <p:nvSpPr>
          <p:cNvPr id="455" name="Google Shape;455;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pic>
        <p:nvPicPr>
          <p:cNvPr id="456" name="Google Shape;456;p43"/>
          <p:cNvPicPr preferRelativeResize="0"/>
          <p:nvPr/>
        </p:nvPicPr>
        <p:blipFill rotWithShape="1">
          <a:blip r:embed="rId3">
            <a:alphaModFix/>
          </a:blip>
          <a:srcRect b="0" l="0" r="0" t="0"/>
          <a:stretch/>
        </p:blipFill>
        <p:spPr>
          <a:xfrm>
            <a:off x="838200" y="1825625"/>
            <a:ext cx="8610600" cy="435133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800"/>
              <a:buFont typeface="Calibri"/>
              <a:buNone/>
            </a:pPr>
            <a:r>
              <a:rPr b="1" lang="en-US" sz="4800">
                <a:solidFill>
                  <a:srgbClr val="C00000"/>
                </a:solidFill>
              </a:rPr>
              <a:t>Height</a:t>
            </a:r>
            <a:endParaRPr b="1" sz="4800">
              <a:solidFill>
                <a:srgbClr val="C00000"/>
              </a:solidFill>
            </a:endParaRPr>
          </a:p>
        </p:txBody>
      </p:sp>
      <p:sp>
        <p:nvSpPr>
          <p:cNvPr id="462" name="Google Shape;462;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height of a Binary Tree is defined as the maximum depth of any leaf node from the root node. That is, it is the length of the longest path from the root node to any leaf node.</a:t>
            </a:r>
            <a:endParaRPr/>
          </a:p>
        </p:txBody>
      </p:sp>
      <p:pic>
        <p:nvPicPr>
          <p:cNvPr id="463" name="Google Shape;463;p44"/>
          <p:cNvPicPr preferRelativeResize="0"/>
          <p:nvPr/>
        </p:nvPicPr>
        <p:blipFill rotWithShape="1">
          <a:blip r:embed="rId3">
            <a:alphaModFix/>
          </a:blip>
          <a:srcRect b="0" l="0" r="0" t="0"/>
          <a:stretch/>
        </p:blipFill>
        <p:spPr>
          <a:xfrm>
            <a:off x="3400425" y="3071813"/>
            <a:ext cx="5391150" cy="3105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Finding Height of Binary Tree</a:t>
            </a:r>
            <a:endParaRPr b="1">
              <a:solidFill>
                <a:srgbClr val="C00000"/>
              </a:solidFill>
            </a:endParaRPr>
          </a:p>
        </p:txBody>
      </p:sp>
      <p:sp>
        <p:nvSpPr>
          <p:cNvPr id="469" name="Google Shape;469;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US"/>
              <a:t>// Find height of a tree, defined by the root node</a:t>
            </a:r>
            <a:endParaRPr/>
          </a:p>
          <a:p>
            <a:pPr indent="0" lvl="0" marL="0" rtl="0" algn="l">
              <a:lnSpc>
                <a:spcPct val="90000"/>
              </a:lnSpc>
              <a:spcBef>
                <a:spcPts val="1000"/>
              </a:spcBef>
              <a:spcAft>
                <a:spcPts val="0"/>
              </a:spcAft>
              <a:buClr>
                <a:schemeClr val="dk1"/>
              </a:buClr>
              <a:buSzPct val="100000"/>
              <a:buNone/>
            </a:pPr>
            <a:r>
              <a:rPr lang="en-US"/>
              <a:t>int tree_height (Node* root) {</a:t>
            </a:r>
            <a:endParaRPr/>
          </a:p>
          <a:p>
            <a:pPr indent="0" lvl="0" marL="0" rtl="0" algn="l">
              <a:lnSpc>
                <a:spcPct val="90000"/>
              </a:lnSpc>
              <a:spcBef>
                <a:spcPts val="1000"/>
              </a:spcBef>
              <a:spcAft>
                <a:spcPts val="0"/>
              </a:spcAft>
              <a:buClr>
                <a:schemeClr val="dk1"/>
              </a:buClr>
              <a:buSzPct val="100000"/>
              <a:buNone/>
            </a:pPr>
            <a:r>
              <a:rPr lang="en-US"/>
              <a:t>    if (root == NULL) </a:t>
            </a:r>
            <a:endParaRPr/>
          </a:p>
          <a:p>
            <a:pPr indent="0" lvl="0" marL="0" rtl="0" algn="l">
              <a:lnSpc>
                <a:spcPct val="90000"/>
              </a:lnSpc>
              <a:spcBef>
                <a:spcPts val="1000"/>
              </a:spcBef>
              <a:spcAft>
                <a:spcPts val="0"/>
              </a:spcAft>
              <a:buClr>
                <a:schemeClr val="dk1"/>
              </a:buClr>
              <a:buSzPct val="100000"/>
              <a:buNone/>
            </a:pPr>
            <a:r>
              <a:rPr lang="en-US"/>
              <a:t>        return 0;</a:t>
            </a:r>
            <a:endParaRPr/>
          </a:p>
          <a:p>
            <a:pPr indent="0" lvl="0" marL="0" rtl="0" algn="l">
              <a:lnSpc>
                <a:spcPct val="90000"/>
              </a:lnSpc>
              <a:spcBef>
                <a:spcPts val="1000"/>
              </a:spcBef>
              <a:spcAft>
                <a:spcPts val="0"/>
              </a:spcAft>
              <a:buClr>
                <a:schemeClr val="dk1"/>
              </a:buClr>
              <a:buSzPct val="100000"/>
              <a:buNone/>
            </a:pPr>
            <a:r>
              <a:rPr lang="en-US"/>
              <a:t>    else {</a:t>
            </a:r>
            <a:endParaRPr/>
          </a:p>
          <a:p>
            <a:pPr indent="0" lvl="0" marL="0" rtl="0" algn="l">
              <a:lnSpc>
                <a:spcPct val="90000"/>
              </a:lnSpc>
              <a:spcBef>
                <a:spcPts val="1000"/>
              </a:spcBef>
              <a:spcAft>
                <a:spcPts val="0"/>
              </a:spcAft>
              <a:buClr>
                <a:schemeClr val="dk1"/>
              </a:buClr>
              <a:buSzPct val="100000"/>
              <a:buNone/>
            </a:pPr>
            <a:r>
              <a:rPr lang="en-US"/>
              <a:t>        // Find the height of left, right subtrees</a:t>
            </a:r>
            <a:endParaRPr/>
          </a:p>
          <a:p>
            <a:pPr indent="0" lvl="0" marL="0" rtl="0" algn="l">
              <a:lnSpc>
                <a:spcPct val="90000"/>
              </a:lnSpc>
              <a:spcBef>
                <a:spcPts val="1000"/>
              </a:spcBef>
              <a:spcAft>
                <a:spcPts val="0"/>
              </a:spcAft>
              <a:buClr>
                <a:schemeClr val="dk1"/>
              </a:buClr>
              <a:buSzPct val="100000"/>
              <a:buNone/>
            </a:pPr>
            <a:r>
              <a:rPr lang="en-US"/>
              <a:t>        left_height = tree_height(root-&gt;left);</a:t>
            </a:r>
            <a:endParaRPr/>
          </a:p>
          <a:p>
            <a:pPr indent="0" lvl="0" marL="0" rtl="0" algn="l">
              <a:lnSpc>
                <a:spcPct val="90000"/>
              </a:lnSpc>
              <a:spcBef>
                <a:spcPts val="1000"/>
              </a:spcBef>
              <a:spcAft>
                <a:spcPts val="0"/>
              </a:spcAft>
              <a:buClr>
                <a:schemeClr val="dk1"/>
              </a:buClr>
              <a:buSzPct val="100000"/>
              <a:buNone/>
            </a:pPr>
            <a:r>
              <a:rPr lang="en-US"/>
              <a:t>        right_height = tree_height(root-&gt;right);</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 Find max(subtree_height) + 1 to get the height of the tree</a:t>
            </a:r>
            <a:endParaRPr/>
          </a:p>
          <a:p>
            <a:pPr indent="0" lvl="0" marL="0" rtl="0" algn="l">
              <a:lnSpc>
                <a:spcPct val="90000"/>
              </a:lnSpc>
              <a:spcBef>
                <a:spcPts val="1000"/>
              </a:spcBef>
              <a:spcAft>
                <a:spcPts val="0"/>
              </a:spcAft>
              <a:buClr>
                <a:schemeClr val="dk1"/>
              </a:buClr>
              <a:buSzPct val="100000"/>
              <a:buNone/>
            </a:pPr>
            <a:r>
              <a:rPr lang="en-US"/>
              <a:t>        return max(left_height, right_height) + 1;</a:t>
            </a:r>
            <a:endParaRPr/>
          </a:p>
          <a:p>
            <a:pPr indent="0" lvl="0" marL="0" rtl="0" algn="l">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idx="4294967295" type="title"/>
          </p:nvPr>
        </p:nvSpPr>
        <p:spPr>
          <a:xfrm>
            <a:off x="1980049" y="273629"/>
            <a:ext cx="8229024" cy="1144921"/>
          </a:xfrm>
          <a:prstGeom prst="rect">
            <a:avLst/>
          </a:prstGeom>
          <a:noFill/>
          <a:ln>
            <a:noFill/>
          </a:ln>
        </p:spPr>
        <p:txBody>
          <a:bodyPr anchorCtr="0" anchor="ctr" bIns="45700" lIns="91425" spcFirstLastPara="1" rIns="91425" wrap="square" tIns="352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rPr>
              <a:t>Tree terminology</a:t>
            </a:r>
            <a:endParaRPr b="1">
              <a:solidFill>
                <a:srgbClr val="C00000"/>
              </a:solidFill>
            </a:endParaRPr>
          </a:p>
        </p:txBody>
      </p:sp>
      <p:sp>
        <p:nvSpPr>
          <p:cNvPr id="122" name="Google Shape;122;p5"/>
          <p:cNvSpPr txBox="1"/>
          <p:nvPr>
            <p:ph idx="4294967295" type="body"/>
          </p:nvPr>
        </p:nvSpPr>
        <p:spPr>
          <a:xfrm>
            <a:off x="1821023" y="1418550"/>
            <a:ext cx="8046124" cy="5224869"/>
          </a:xfrm>
          <a:prstGeom prst="rect">
            <a:avLst/>
          </a:prstGeom>
          <a:noFill/>
          <a:ln>
            <a:noFill/>
          </a:ln>
        </p:spPr>
        <p:txBody>
          <a:bodyPr anchorCtr="0" anchor="t" bIns="45700" lIns="91425" spcFirstLastPara="1" rIns="91425" wrap="square" tIns="45700">
            <a:normAutofit/>
          </a:bodyPr>
          <a:lstStyle/>
          <a:p>
            <a:pPr indent="-293797" lvl="0" marL="391729" rtl="0" algn="l">
              <a:lnSpc>
                <a:spcPct val="90000"/>
              </a:lnSpc>
              <a:spcBef>
                <a:spcPts val="0"/>
              </a:spcBef>
              <a:spcAft>
                <a:spcPts val="0"/>
              </a:spcAft>
              <a:buClr>
                <a:schemeClr val="dk1"/>
              </a:buClr>
              <a:buSzPts val="1260"/>
              <a:buFont typeface="Noto Sans Symbols"/>
              <a:buChar char="●"/>
            </a:pPr>
            <a:r>
              <a:rPr lang="en-US"/>
              <a:t>1.Root:</a:t>
            </a:r>
            <a:endParaRPr/>
          </a:p>
          <a:p>
            <a:pPr indent="-293797" lvl="1" marL="783458" rtl="0" algn="l">
              <a:lnSpc>
                <a:spcPct val="90000"/>
              </a:lnSpc>
              <a:spcBef>
                <a:spcPts val="500"/>
              </a:spcBef>
              <a:spcAft>
                <a:spcPts val="0"/>
              </a:spcAft>
              <a:buClr>
                <a:schemeClr val="dk1"/>
              </a:buClr>
              <a:buSzPts val="1800"/>
              <a:buFont typeface="Noto Sans Symbols"/>
              <a:buChar char="−"/>
            </a:pPr>
            <a:r>
              <a:rPr lang="en-US"/>
              <a:t>The first node is called as Root Node. </a:t>
            </a:r>
            <a:endParaRPr/>
          </a:p>
          <a:p>
            <a:pPr indent="-293797" lvl="1" marL="783458" rtl="0" algn="l">
              <a:lnSpc>
                <a:spcPct val="90000"/>
              </a:lnSpc>
              <a:spcBef>
                <a:spcPts val="500"/>
              </a:spcBef>
              <a:spcAft>
                <a:spcPts val="0"/>
              </a:spcAft>
              <a:buClr>
                <a:schemeClr val="dk1"/>
              </a:buClr>
              <a:buSzPts val="1800"/>
              <a:buFont typeface="Noto Sans Symbols"/>
              <a:buChar char="−"/>
            </a:pPr>
            <a:r>
              <a:rPr lang="en-US"/>
              <a:t>Every tree must have root node, there must be only one root node.</a:t>
            </a:r>
            <a:endParaRPr/>
          </a:p>
          <a:p>
            <a:pPr indent="-293797" lvl="1" marL="783458" rtl="0" algn="l">
              <a:lnSpc>
                <a:spcPct val="90000"/>
              </a:lnSpc>
              <a:spcBef>
                <a:spcPts val="500"/>
              </a:spcBef>
              <a:spcAft>
                <a:spcPts val="0"/>
              </a:spcAft>
              <a:buClr>
                <a:schemeClr val="dk1"/>
              </a:buClr>
              <a:buSzPts val="1800"/>
              <a:buFont typeface="Noto Sans Symbols"/>
              <a:buChar char="−"/>
            </a:pPr>
            <a:r>
              <a:rPr lang="en-US"/>
              <a:t> Root node doesn't have any parent.</a:t>
            </a:r>
            <a:endParaRPr/>
          </a:p>
          <a:p>
            <a:pPr indent="-179496" lvl="1" marL="783458" rtl="0" algn="l">
              <a:lnSpc>
                <a:spcPct val="90000"/>
              </a:lnSpc>
              <a:spcBef>
                <a:spcPts val="500"/>
              </a:spcBef>
              <a:spcAft>
                <a:spcPts val="0"/>
              </a:spcAft>
              <a:buClr>
                <a:schemeClr val="dk1"/>
              </a:buClr>
              <a:buSzPts val="1800"/>
              <a:buFont typeface="Noto Sans Symbols"/>
              <a:buNone/>
            </a:pPr>
            <a:r>
              <a:t/>
            </a:r>
            <a:endParaRPr/>
          </a:p>
        </p:txBody>
      </p:sp>
      <p:pic>
        <p:nvPicPr>
          <p:cNvPr id="123" name="Google Shape;123;p5"/>
          <p:cNvPicPr preferRelativeResize="0"/>
          <p:nvPr/>
        </p:nvPicPr>
        <p:blipFill rotWithShape="1">
          <a:blip r:embed="rId3">
            <a:alphaModFix/>
          </a:blip>
          <a:srcRect b="0" l="0" r="0" t="0"/>
          <a:stretch/>
        </p:blipFill>
        <p:spPr>
          <a:xfrm>
            <a:off x="3076003" y="3591738"/>
            <a:ext cx="6048635" cy="22855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idx="4294967295" type="title"/>
          </p:nvPr>
        </p:nvSpPr>
        <p:spPr>
          <a:xfrm>
            <a:off x="1980049" y="273629"/>
            <a:ext cx="8229024" cy="1144921"/>
          </a:xfrm>
          <a:prstGeom prst="rect">
            <a:avLst/>
          </a:prstGeom>
          <a:noFill/>
          <a:ln>
            <a:noFill/>
          </a:ln>
        </p:spPr>
        <p:txBody>
          <a:bodyPr anchorCtr="0" anchor="ctr" bIns="45700" lIns="91425" spcFirstLastPara="1" rIns="91425" wrap="square" tIns="352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2. Edge</a:t>
            </a:r>
            <a:endParaRPr/>
          </a:p>
        </p:txBody>
      </p:sp>
      <p:sp>
        <p:nvSpPr>
          <p:cNvPr id="130" name="Google Shape;130;p6"/>
          <p:cNvSpPr txBox="1"/>
          <p:nvPr>
            <p:ph idx="4294967295" type="body"/>
          </p:nvPr>
        </p:nvSpPr>
        <p:spPr>
          <a:xfrm>
            <a:off x="1834275" y="1418550"/>
            <a:ext cx="8046124" cy="4703534"/>
          </a:xfrm>
          <a:prstGeom prst="rect">
            <a:avLst/>
          </a:prstGeom>
          <a:noFill/>
          <a:ln>
            <a:noFill/>
          </a:ln>
        </p:spPr>
        <p:txBody>
          <a:bodyPr anchorCtr="0" anchor="t" bIns="45700" lIns="91425" spcFirstLastPara="1" rIns="91425" wrap="square" tIns="20800">
            <a:normAutofit/>
          </a:bodyPr>
          <a:lstStyle/>
          <a:p>
            <a:pPr indent="-293797" lvl="0" marL="391729" rtl="0" algn="l">
              <a:lnSpc>
                <a:spcPct val="90000"/>
              </a:lnSpc>
              <a:spcBef>
                <a:spcPts val="0"/>
              </a:spcBef>
              <a:spcAft>
                <a:spcPts val="0"/>
              </a:spcAft>
              <a:buClr>
                <a:schemeClr val="dk1"/>
              </a:buClr>
              <a:buSzPts val="1062"/>
              <a:buFont typeface="Noto Sans Symbols"/>
              <a:buChar char="●"/>
            </a:pPr>
            <a:r>
              <a:rPr lang="en-US" sz="2359"/>
              <a:t>In a tree data structure, the connecting link between any two nodes is called as EDGE. In a tree with 'N' number of nodes there will be a maximum of 'N-1' number of edges.</a:t>
            </a:r>
            <a:endParaRPr/>
          </a:p>
          <a:p>
            <a:pPr indent="-213787" lvl="0" marL="391729" rtl="0" algn="l">
              <a:lnSpc>
                <a:spcPct val="90000"/>
              </a:lnSpc>
              <a:spcBef>
                <a:spcPts val="1000"/>
              </a:spcBef>
              <a:spcAft>
                <a:spcPts val="0"/>
              </a:spcAft>
              <a:buClr>
                <a:schemeClr val="dk1"/>
              </a:buClr>
              <a:buSzPts val="1260"/>
              <a:buFont typeface="Noto Sans Symbols"/>
              <a:buNone/>
            </a:pPr>
            <a:r>
              <a:t/>
            </a:r>
            <a:endParaRPr/>
          </a:p>
        </p:txBody>
      </p:sp>
      <p:pic>
        <p:nvPicPr>
          <p:cNvPr id="131" name="Google Shape;131;p6"/>
          <p:cNvPicPr preferRelativeResize="0"/>
          <p:nvPr/>
        </p:nvPicPr>
        <p:blipFill rotWithShape="1">
          <a:blip r:embed="rId3">
            <a:alphaModFix/>
          </a:blip>
          <a:srcRect b="0" l="0" r="0" t="0"/>
          <a:stretch/>
        </p:blipFill>
        <p:spPr>
          <a:xfrm>
            <a:off x="2960791" y="3004156"/>
            <a:ext cx="6048635" cy="25922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idx="4294967295" type="title"/>
          </p:nvPr>
        </p:nvSpPr>
        <p:spPr>
          <a:xfrm>
            <a:off x="1980049" y="273629"/>
            <a:ext cx="8229024" cy="1144921"/>
          </a:xfrm>
          <a:prstGeom prst="rect">
            <a:avLst/>
          </a:prstGeom>
          <a:noFill/>
          <a:ln>
            <a:noFill/>
          </a:ln>
        </p:spPr>
        <p:txBody>
          <a:bodyPr anchorCtr="0" anchor="ctr" bIns="45700" lIns="91425" spcFirstLastPara="1" rIns="91425" wrap="square" tIns="352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3. Parent</a:t>
            </a:r>
            <a:endParaRPr/>
          </a:p>
        </p:txBody>
      </p:sp>
      <p:sp>
        <p:nvSpPr>
          <p:cNvPr id="138" name="Google Shape;138;p7"/>
          <p:cNvSpPr txBox="1"/>
          <p:nvPr>
            <p:ph idx="4294967295" type="body"/>
          </p:nvPr>
        </p:nvSpPr>
        <p:spPr>
          <a:xfrm>
            <a:off x="1980049" y="1604329"/>
            <a:ext cx="8046124" cy="3977698"/>
          </a:xfrm>
          <a:prstGeom prst="rect">
            <a:avLst/>
          </a:prstGeom>
          <a:noFill/>
          <a:ln>
            <a:noFill/>
          </a:ln>
        </p:spPr>
        <p:txBody>
          <a:bodyPr anchorCtr="0" anchor="t" bIns="45700" lIns="91425" spcFirstLastPara="1" rIns="91425" wrap="square" tIns="19200">
            <a:normAutofit/>
          </a:bodyPr>
          <a:lstStyle/>
          <a:p>
            <a:pPr indent="-293797" lvl="0" marL="391729" rtl="0" algn="l">
              <a:lnSpc>
                <a:spcPct val="90000"/>
              </a:lnSpc>
              <a:spcBef>
                <a:spcPts val="0"/>
              </a:spcBef>
              <a:spcAft>
                <a:spcPts val="0"/>
              </a:spcAft>
              <a:buClr>
                <a:schemeClr val="dk1"/>
              </a:buClr>
              <a:buSzPts val="980"/>
              <a:buFont typeface="Noto Sans Symbols"/>
              <a:buChar char="●"/>
            </a:pPr>
            <a:r>
              <a:rPr lang="en-US" sz="2177"/>
              <a:t>In a tree data structure, the node which is predecessor of any node is called as PARENT NODE. In simple words, the node which has branch from it to any other node is called as parent node. Parent node can also be defined as "The node which has child / children".</a:t>
            </a:r>
            <a:endParaRPr/>
          </a:p>
          <a:p>
            <a:pPr indent="-231589" lvl="0" marL="391729" rtl="0" algn="l">
              <a:lnSpc>
                <a:spcPct val="90000"/>
              </a:lnSpc>
              <a:spcBef>
                <a:spcPts val="1000"/>
              </a:spcBef>
              <a:spcAft>
                <a:spcPts val="0"/>
              </a:spcAft>
              <a:buClr>
                <a:schemeClr val="dk1"/>
              </a:buClr>
              <a:buSzPts val="980"/>
              <a:buFont typeface="Noto Sans Symbols"/>
              <a:buNone/>
            </a:pPr>
            <a:r>
              <a:t/>
            </a:r>
            <a:endParaRPr sz="2177"/>
          </a:p>
        </p:txBody>
      </p:sp>
      <p:pic>
        <p:nvPicPr>
          <p:cNvPr id="139" name="Google Shape;139;p7"/>
          <p:cNvPicPr preferRelativeResize="0"/>
          <p:nvPr/>
        </p:nvPicPr>
        <p:blipFill rotWithShape="1">
          <a:blip r:embed="rId3">
            <a:alphaModFix/>
          </a:blip>
          <a:srcRect b="0" l="0" r="0" t="0"/>
          <a:stretch/>
        </p:blipFill>
        <p:spPr>
          <a:xfrm>
            <a:off x="2726047" y="3395877"/>
            <a:ext cx="6048635" cy="25922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idx="4294967295" type="title"/>
          </p:nvPr>
        </p:nvSpPr>
        <p:spPr>
          <a:xfrm>
            <a:off x="1980049" y="273629"/>
            <a:ext cx="8229024" cy="1144921"/>
          </a:xfrm>
          <a:prstGeom prst="rect">
            <a:avLst/>
          </a:prstGeom>
          <a:noFill/>
          <a:ln>
            <a:noFill/>
          </a:ln>
        </p:spPr>
        <p:txBody>
          <a:bodyPr anchorCtr="0" anchor="ctr" bIns="45700" lIns="91425" spcFirstLastPara="1" rIns="91425" wrap="square" tIns="352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4. Child</a:t>
            </a:r>
            <a:endParaRPr/>
          </a:p>
        </p:txBody>
      </p:sp>
      <p:sp>
        <p:nvSpPr>
          <p:cNvPr id="146" name="Google Shape;146;p8"/>
          <p:cNvSpPr txBox="1"/>
          <p:nvPr>
            <p:ph idx="4294967295" type="body"/>
          </p:nvPr>
        </p:nvSpPr>
        <p:spPr>
          <a:xfrm>
            <a:off x="1980049" y="1604329"/>
            <a:ext cx="8046124" cy="3977698"/>
          </a:xfrm>
          <a:prstGeom prst="rect">
            <a:avLst/>
          </a:prstGeom>
          <a:noFill/>
          <a:ln>
            <a:noFill/>
          </a:ln>
        </p:spPr>
        <p:txBody>
          <a:bodyPr anchorCtr="0" anchor="t" bIns="45700" lIns="91425" spcFirstLastPara="1" rIns="91425" wrap="square" tIns="16000">
            <a:normAutofit/>
          </a:bodyPr>
          <a:lstStyle/>
          <a:p>
            <a:pPr indent="-293797" lvl="0" marL="391729" rtl="0" algn="l">
              <a:lnSpc>
                <a:spcPct val="90000"/>
              </a:lnSpc>
              <a:spcBef>
                <a:spcPts val="0"/>
              </a:spcBef>
              <a:spcAft>
                <a:spcPts val="0"/>
              </a:spcAft>
              <a:buClr>
                <a:schemeClr val="dk1"/>
              </a:buClr>
              <a:buSzPts val="816"/>
              <a:buFont typeface="Noto Sans Symbols"/>
              <a:buChar char="●"/>
            </a:pPr>
            <a:r>
              <a:rPr lang="en-US" sz="1814"/>
              <a:t>The node which has a link from its parent node is called as child node.</a:t>
            </a:r>
            <a:endParaRPr/>
          </a:p>
          <a:p>
            <a:pPr indent="-293797" lvl="0" marL="391729" rtl="0" algn="l">
              <a:lnSpc>
                <a:spcPct val="90000"/>
              </a:lnSpc>
              <a:spcBef>
                <a:spcPts val="1000"/>
              </a:spcBef>
              <a:spcAft>
                <a:spcPts val="0"/>
              </a:spcAft>
              <a:buClr>
                <a:schemeClr val="dk1"/>
              </a:buClr>
              <a:buSzPts val="816"/>
              <a:buFont typeface="Noto Sans Symbols"/>
              <a:buChar char="●"/>
            </a:pPr>
            <a:r>
              <a:rPr lang="en-US" sz="1814"/>
              <a:t> In a tree, any parent node can have any number of child nodes. </a:t>
            </a:r>
            <a:endParaRPr/>
          </a:p>
          <a:p>
            <a:pPr indent="-293797" lvl="0" marL="391729" rtl="0" algn="l">
              <a:lnSpc>
                <a:spcPct val="90000"/>
              </a:lnSpc>
              <a:spcBef>
                <a:spcPts val="1000"/>
              </a:spcBef>
              <a:spcAft>
                <a:spcPts val="0"/>
              </a:spcAft>
              <a:buClr>
                <a:schemeClr val="dk1"/>
              </a:buClr>
              <a:buSzPts val="816"/>
              <a:buFont typeface="Noto Sans Symbols"/>
              <a:buChar char="●"/>
            </a:pPr>
            <a:r>
              <a:rPr lang="en-US" sz="1814"/>
              <a:t>In a tree, all the nodes except root are child nodes.</a:t>
            </a:r>
            <a:endParaRPr/>
          </a:p>
          <a:p>
            <a:pPr indent="-241961" lvl="0" marL="391729" rtl="0" algn="l">
              <a:lnSpc>
                <a:spcPct val="90000"/>
              </a:lnSpc>
              <a:spcBef>
                <a:spcPts val="1000"/>
              </a:spcBef>
              <a:spcAft>
                <a:spcPts val="0"/>
              </a:spcAft>
              <a:buClr>
                <a:schemeClr val="dk1"/>
              </a:buClr>
              <a:buSzPts val="816"/>
              <a:buFont typeface="Noto Sans Symbols"/>
              <a:buNone/>
            </a:pPr>
            <a:r>
              <a:t/>
            </a:r>
            <a:endParaRPr sz="1814"/>
          </a:p>
        </p:txBody>
      </p:sp>
      <p:pic>
        <p:nvPicPr>
          <p:cNvPr id="147" name="Google Shape;147;p8"/>
          <p:cNvPicPr preferRelativeResize="0"/>
          <p:nvPr/>
        </p:nvPicPr>
        <p:blipFill rotWithShape="1">
          <a:blip r:embed="rId3">
            <a:alphaModFix/>
          </a:blip>
          <a:srcRect b="0" l="0" r="0" t="0"/>
          <a:stretch/>
        </p:blipFill>
        <p:spPr>
          <a:xfrm>
            <a:off x="2569070" y="2874542"/>
            <a:ext cx="6048635" cy="32662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idx="4294967295" type="title"/>
          </p:nvPr>
        </p:nvSpPr>
        <p:spPr>
          <a:xfrm>
            <a:off x="1980049" y="273629"/>
            <a:ext cx="8229024" cy="1144921"/>
          </a:xfrm>
          <a:prstGeom prst="rect">
            <a:avLst/>
          </a:prstGeom>
          <a:noFill/>
          <a:ln>
            <a:noFill/>
          </a:ln>
        </p:spPr>
        <p:txBody>
          <a:bodyPr anchorCtr="0" anchor="ctr" bIns="45700" lIns="91425" spcFirstLastPara="1" rIns="91425" wrap="square" tIns="352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5. Siblings</a:t>
            </a:r>
            <a:endParaRPr/>
          </a:p>
        </p:txBody>
      </p:sp>
      <p:sp>
        <p:nvSpPr>
          <p:cNvPr id="154" name="Google Shape;154;p9"/>
          <p:cNvSpPr txBox="1"/>
          <p:nvPr>
            <p:ph idx="4294967295" type="body"/>
          </p:nvPr>
        </p:nvSpPr>
        <p:spPr>
          <a:xfrm>
            <a:off x="1980049" y="1604329"/>
            <a:ext cx="8046124" cy="3977698"/>
          </a:xfrm>
          <a:prstGeom prst="rect">
            <a:avLst/>
          </a:prstGeom>
          <a:noFill/>
          <a:ln>
            <a:noFill/>
          </a:ln>
        </p:spPr>
        <p:txBody>
          <a:bodyPr anchorCtr="0" anchor="t" bIns="45700" lIns="91425" spcFirstLastPara="1" rIns="91425" wrap="square" tIns="45700">
            <a:normAutofit/>
          </a:bodyPr>
          <a:lstStyle/>
          <a:p>
            <a:pPr indent="-293797" lvl="0" marL="391729" rtl="0" algn="l">
              <a:lnSpc>
                <a:spcPct val="90000"/>
              </a:lnSpc>
              <a:spcBef>
                <a:spcPts val="0"/>
              </a:spcBef>
              <a:spcAft>
                <a:spcPts val="0"/>
              </a:spcAft>
              <a:buClr>
                <a:schemeClr val="dk1"/>
              </a:buClr>
              <a:buSzPts val="1260"/>
              <a:buFont typeface="Noto Sans Symbols"/>
              <a:buChar char="●"/>
            </a:pPr>
            <a:r>
              <a:rPr lang="en-US"/>
              <a:t>The nodes with same parent are called as Sibling nodes.</a:t>
            </a:r>
            <a:endParaRPr/>
          </a:p>
          <a:p>
            <a:pPr indent="-213787" lvl="0" marL="391729" rtl="0" algn="l">
              <a:lnSpc>
                <a:spcPct val="90000"/>
              </a:lnSpc>
              <a:spcBef>
                <a:spcPts val="1000"/>
              </a:spcBef>
              <a:spcAft>
                <a:spcPts val="0"/>
              </a:spcAft>
              <a:buClr>
                <a:schemeClr val="dk1"/>
              </a:buClr>
              <a:buSzPts val="1260"/>
              <a:buFont typeface="Noto Sans Symbols"/>
              <a:buNone/>
            </a:pPr>
            <a:r>
              <a:t/>
            </a:r>
            <a:endParaRPr/>
          </a:p>
        </p:txBody>
      </p:sp>
      <p:pic>
        <p:nvPicPr>
          <p:cNvPr id="155" name="Google Shape;155;p9"/>
          <p:cNvPicPr preferRelativeResize="0"/>
          <p:nvPr/>
        </p:nvPicPr>
        <p:blipFill rotWithShape="1">
          <a:blip r:embed="rId3">
            <a:alphaModFix/>
          </a:blip>
          <a:srcRect b="0" l="0" r="0" t="0"/>
          <a:stretch/>
        </p:blipFill>
        <p:spPr>
          <a:xfrm>
            <a:off x="2790853" y="3070403"/>
            <a:ext cx="6048635" cy="25922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2023-07-13T08:08:31Z</dcterms:created>
  <dc:creator>onkar sathe</dc:creator>
</cp:coreProperties>
</file>