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E9CCB4-DE74-4D2F-A2F3-6ABA6D4CDC4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2266197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9CCB4-DE74-4D2F-A2F3-6ABA6D4CDC4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406218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9CCB4-DE74-4D2F-A2F3-6ABA6D4CDC4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230397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9CCB4-DE74-4D2F-A2F3-6ABA6D4CDC4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377161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E9CCB4-DE74-4D2F-A2F3-6ABA6D4CDC43}"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75106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E9CCB4-DE74-4D2F-A2F3-6ABA6D4CDC4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93544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E9CCB4-DE74-4D2F-A2F3-6ABA6D4CDC43}"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1520037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E9CCB4-DE74-4D2F-A2F3-6ABA6D4CDC43}"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406492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9CCB4-DE74-4D2F-A2F3-6ABA6D4CDC43}"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14739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9CCB4-DE74-4D2F-A2F3-6ABA6D4CDC4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1256431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E9CCB4-DE74-4D2F-A2F3-6ABA6D4CDC43}"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F0CD2-0138-47A0-8657-481325ADB0FB}" type="slidenum">
              <a:rPr lang="en-US" smtClean="0"/>
              <a:t>‹#›</a:t>
            </a:fld>
            <a:endParaRPr lang="en-US"/>
          </a:p>
        </p:txBody>
      </p:sp>
    </p:spTree>
    <p:extLst>
      <p:ext uri="{BB962C8B-B14F-4D97-AF65-F5344CB8AC3E}">
        <p14:creationId xmlns:p14="http://schemas.microsoft.com/office/powerpoint/2010/main" val="25737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9CCB4-DE74-4D2F-A2F3-6ABA6D4CDC43}" type="datetimeFigureOut">
              <a:rPr lang="en-US" smtClean="0"/>
              <a:t>8/2/2023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F0CD2-0138-47A0-8657-481325ADB0FB}" type="slidenum">
              <a:rPr lang="en-US" smtClean="0"/>
              <a:t>‹#›</a:t>
            </a:fld>
            <a:endParaRPr lang="en-US"/>
          </a:p>
        </p:txBody>
      </p:sp>
    </p:spTree>
    <p:extLst>
      <p:ext uri="{BB962C8B-B14F-4D97-AF65-F5344CB8AC3E}">
        <p14:creationId xmlns:p14="http://schemas.microsoft.com/office/powerpoint/2010/main" val="2455683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B+ Tree</a:t>
            </a:r>
            <a:endParaRPr lang="en-US" b="1" dirty="0">
              <a:solidFill>
                <a:srgbClr val="C000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2503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solidFill>
                  <a:srgbClr val="C00000"/>
                </a:solidFill>
              </a:rPr>
              <a:t>The Structure of the Internal Nodes of a B+ Tree of Order ‘a’ </a:t>
            </a:r>
          </a:p>
        </p:txBody>
      </p:sp>
      <p:sp>
        <p:nvSpPr>
          <p:cNvPr id="4" name="AutoShape 2" descr="https://media.geeksforgeeks.org/wp-content/uploads/20230623133046/ezgifcom-gif-maker-(11).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media.geeksforgeeks.org/wp-content/uploads/20230623133046/ezgifcom-gif-maker-(11).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descr="Structure of  Internal Nod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Structure of  Internal Nod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Lightbox"/>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ghtbox"/>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Lightbox"/>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81200"/>
            <a:ext cx="78454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8105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solidFill>
                  <a:srgbClr val="C00000"/>
                </a:solidFill>
              </a:rPr>
              <a:t> The Structure of the Leaf Nodes of a B+ Tree of Order ‘</a:t>
            </a:r>
            <a:r>
              <a:rPr lang="en-US" b="1" dirty="0" smtClean="0">
                <a:solidFill>
                  <a:srgbClr val="C00000"/>
                </a:solidFill>
              </a:rPr>
              <a:t>b’</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lgn="just" fontAlgn="base">
              <a:lnSpc>
                <a:spcPct val="110000"/>
              </a:lnSpc>
            </a:pPr>
            <a:r>
              <a:rPr lang="en-US" dirty="0"/>
              <a:t>Each leaf node is of the form: &lt;&lt;K</a:t>
            </a:r>
            <a:r>
              <a:rPr lang="en-US" baseline="-25000" dirty="0"/>
              <a:t>1</a:t>
            </a:r>
            <a:r>
              <a:rPr lang="en-US" dirty="0"/>
              <a:t>, D</a:t>
            </a:r>
            <a:r>
              <a:rPr lang="en-US" baseline="-25000" dirty="0"/>
              <a:t>1</a:t>
            </a:r>
            <a:r>
              <a:rPr lang="en-US" dirty="0"/>
              <a:t>&gt;, &lt;K</a:t>
            </a:r>
            <a:r>
              <a:rPr lang="en-US" baseline="-25000" dirty="0"/>
              <a:t>2</a:t>
            </a:r>
            <a:r>
              <a:rPr lang="en-US" dirty="0"/>
              <a:t>, D</a:t>
            </a:r>
            <a:r>
              <a:rPr lang="en-US" baseline="-25000" dirty="0"/>
              <a:t>2</a:t>
            </a:r>
            <a:r>
              <a:rPr lang="en-US" dirty="0"/>
              <a:t>&gt;, ….., &lt;K</a:t>
            </a:r>
            <a:r>
              <a:rPr lang="en-US" baseline="-25000" dirty="0"/>
              <a:t>c-1</a:t>
            </a:r>
            <a:r>
              <a:rPr lang="en-US" dirty="0"/>
              <a:t>, D</a:t>
            </a:r>
            <a:r>
              <a:rPr lang="en-US" baseline="-25000" dirty="0"/>
              <a:t>c-1</a:t>
            </a:r>
            <a:r>
              <a:rPr lang="en-US" dirty="0"/>
              <a:t>&gt;, </a:t>
            </a:r>
            <a:r>
              <a:rPr lang="en-US" dirty="0" err="1"/>
              <a:t>P</a:t>
            </a:r>
            <a:r>
              <a:rPr lang="en-US" baseline="-25000" dirty="0" err="1"/>
              <a:t>next</a:t>
            </a:r>
            <a:r>
              <a:rPr lang="en-US" dirty="0"/>
              <a:t>&gt; where c &lt;= b and each D</a:t>
            </a:r>
            <a:r>
              <a:rPr lang="en-US" baseline="-25000" dirty="0"/>
              <a:t>i</a:t>
            </a:r>
            <a:r>
              <a:rPr lang="en-US" dirty="0"/>
              <a:t> is a data pointer (</a:t>
            </a:r>
            <a:r>
              <a:rPr lang="en-US" dirty="0" err="1"/>
              <a:t>i.e</a:t>
            </a:r>
            <a:r>
              <a:rPr lang="en-US" dirty="0"/>
              <a:t> points to actual record in the disk whose key value is K</a:t>
            </a:r>
            <a:r>
              <a:rPr lang="en-US" baseline="-25000" dirty="0"/>
              <a:t>i</a:t>
            </a:r>
            <a:r>
              <a:rPr lang="en-US" dirty="0"/>
              <a:t> or to a disk file block containing that record) and, each K</a:t>
            </a:r>
            <a:r>
              <a:rPr lang="en-US" baseline="-25000" dirty="0"/>
              <a:t>i</a:t>
            </a:r>
            <a:r>
              <a:rPr lang="en-US" dirty="0"/>
              <a:t> is a key value and, </a:t>
            </a:r>
            <a:r>
              <a:rPr lang="en-US" dirty="0" err="1"/>
              <a:t>P</a:t>
            </a:r>
            <a:r>
              <a:rPr lang="en-US" baseline="-25000" dirty="0" err="1"/>
              <a:t>next</a:t>
            </a:r>
            <a:r>
              <a:rPr lang="en-US" dirty="0"/>
              <a:t> points to next leaf node in the B+ tree </a:t>
            </a:r>
          </a:p>
          <a:p>
            <a:pPr algn="just" fontAlgn="base">
              <a:lnSpc>
                <a:spcPct val="110000"/>
              </a:lnSpc>
            </a:pPr>
            <a:r>
              <a:rPr lang="en-US" dirty="0"/>
              <a:t>Every leaf node has : K</a:t>
            </a:r>
            <a:r>
              <a:rPr lang="en-US" baseline="-25000" dirty="0"/>
              <a:t>1</a:t>
            </a:r>
            <a:r>
              <a:rPr lang="en-US" dirty="0"/>
              <a:t> &lt; K</a:t>
            </a:r>
            <a:r>
              <a:rPr lang="en-US" baseline="-25000" dirty="0"/>
              <a:t>2</a:t>
            </a:r>
            <a:r>
              <a:rPr lang="en-US" dirty="0"/>
              <a:t> &lt; …. &lt; K</a:t>
            </a:r>
            <a:r>
              <a:rPr lang="en-US" baseline="-25000" dirty="0"/>
              <a:t>c-1</a:t>
            </a:r>
            <a:r>
              <a:rPr lang="en-US" dirty="0"/>
              <a:t>, c &lt;= b</a:t>
            </a:r>
          </a:p>
          <a:p>
            <a:pPr algn="just" fontAlgn="base">
              <a:lnSpc>
                <a:spcPct val="110000"/>
              </a:lnSpc>
            </a:pPr>
            <a:r>
              <a:rPr lang="en-US" dirty="0"/>
              <a:t>Each leaf node has at least \ceil(b/2) values.</a:t>
            </a:r>
          </a:p>
          <a:p>
            <a:pPr algn="just" fontAlgn="base">
              <a:lnSpc>
                <a:spcPct val="110000"/>
              </a:lnSpc>
            </a:pPr>
            <a:r>
              <a:rPr lang="en-US" dirty="0"/>
              <a:t>All leaf nodes are at the same level.</a:t>
            </a:r>
          </a:p>
          <a:p>
            <a:pPr algn="just">
              <a:lnSpc>
                <a:spcPct val="110000"/>
              </a:lnSpc>
            </a:pPr>
            <a:endParaRPr lang="en-US" dirty="0"/>
          </a:p>
        </p:txBody>
      </p:sp>
    </p:spTree>
    <p:extLst>
      <p:ext uri="{BB962C8B-B14F-4D97-AF65-F5344CB8AC3E}">
        <p14:creationId xmlns:p14="http://schemas.microsoft.com/office/powerpoint/2010/main" val="203577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solidFill>
                  <a:srgbClr val="C00000"/>
                </a:solidFill>
              </a:rPr>
              <a:t> The Structure of the Leaf Nodes of a B+ Tree of Order ‘</a:t>
            </a:r>
            <a:r>
              <a:rPr lang="en-US" b="1" dirty="0" smtClean="0">
                <a:solidFill>
                  <a:srgbClr val="C00000"/>
                </a:solidFill>
              </a:rPr>
              <a:t>b’</a:t>
            </a:r>
            <a:endParaRPr lang="en-US"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1"/>
            <a:ext cx="817804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018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Using the </a:t>
            </a:r>
            <a:r>
              <a:rPr lang="en-US" sz="2800" dirty="0" err="1"/>
              <a:t>P</a:t>
            </a:r>
            <a:r>
              <a:rPr lang="en-US" sz="2800" baseline="-25000" dirty="0" err="1"/>
              <a:t>next</a:t>
            </a:r>
            <a:r>
              <a:rPr lang="en-US" sz="2800" dirty="0"/>
              <a:t> pointer it is viable to traverse all the leaf nodes, just like a linked list, thereby achieving ordered access to the records stored in the disk.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181" y="1905000"/>
            <a:ext cx="752841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6468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Searching a Record in B+ </a:t>
            </a:r>
            <a:r>
              <a:rPr lang="en-US" b="1" dirty="0" smtClean="0">
                <a:solidFill>
                  <a:srgbClr val="C00000"/>
                </a:solidFill>
              </a:rPr>
              <a:t>Trees</a:t>
            </a:r>
            <a:endParaRPr lang="en-US" dirty="0">
              <a:solidFill>
                <a:srgbClr val="C00000"/>
              </a:solidFill>
            </a:endParaRPr>
          </a:p>
        </p:txBody>
      </p:sp>
      <p:sp>
        <p:nvSpPr>
          <p:cNvPr id="3" name="Content Placeholder 2"/>
          <p:cNvSpPr>
            <a:spLocks noGrp="1"/>
          </p:cNvSpPr>
          <p:nvPr>
            <p:ph idx="1"/>
          </p:nvPr>
        </p:nvSpPr>
        <p:spPr/>
        <p:txBody>
          <a:bodyPr>
            <a:normAutofit/>
          </a:bodyPr>
          <a:lstStyle/>
          <a:p>
            <a:pPr algn="just"/>
            <a:r>
              <a:rPr lang="en-US" sz="2400" dirty="0"/>
              <a:t>Let us </a:t>
            </a:r>
            <a:r>
              <a:rPr lang="en-US" sz="2400" dirty="0" smtClean="0"/>
              <a:t>find </a:t>
            </a:r>
            <a:r>
              <a:rPr lang="en-US" sz="2400" dirty="0"/>
              <a:t>58 in the B+ Tree. </a:t>
            </a:r>
            <a:r>
              <a:rPr lang="en-US" sz="2400" dirty="0" smtClean="0"/>
              <a:t>Start </a:t>
            </a:r>
            <a:r>
              <a:rPr lang="en-US" sz="2400" dirty="0"/>
              <a:t>by fetching from the root node </a:t>
            </a:r>
            <a:r>
              <a:rPr lang="en-US" sz="2400" dirty="0" smtClean="0"/>
              <a:t>then </a:t>
            </a:r>
            <a:r>
              <a:rPr lang="en-US" sz="2400" dirty="0"/>
              <a:t>move to the leaf node, which might contain a record of 58. </a:t>
            </a:r>
            <a:endParaRPr lang="en-US" sz="2400" dirty="0" smtClean="0"/>
          </a:p>
          <a:p>
            <a:pPr algn="just"/>
            <a:r>
              <a:rPr lang="en-US" sz="2400" dirty="0" smtClean="0"/>
              <a:t>In </a:t>
            </a:r>
            <a:r>
              <a:rPr lang="en-US" sz="2400" dirty="0"/>
              <a:t>the image </a:t>
            </a:r>
            <a:r>
              <a:rPr lang="en-US" sz="2400" dirty="0" smtClean="0"/>
              <a:t>given, 58 </a:t>
            </a:r>
            <a:r>
              <a:rPr lang="en-US" sz="2400" dirty="0"/>
              <a:t>between 50 and 70. Therefore, we will </a:t>
            </a:r>
            <a:r>
              <a:rPr lang="en-US" sz="2400" dirty="0" smtClean="0"/>
              <a:t>get </a:t>
            </a:r>
            <a:r>
              <a:rPr lang="en-US" sz="2400" dirty="0"/>
              <a:t>a leaf node in the third leaf node and get 58 </a:t>
            </a:r>
            <a:r>
              <a:rPr lang="en-US" sz="2400" dirty="0" smtClean="0"/>
              <a:t>there.</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56" y="3733800"/>
            <a:ext cx="6258358"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8204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solidFill>
                  <a:srgbClr val="C00000"/>
                </a:solidFill>
              </a:rPr>
              <a:t>Insertion in a B+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marL="0" indent="0" algn="just" fontAlgn="base">
              <a:lnSpc>
                <a:spcPct val="120000"/>
              </a:lnSpc>
              <a:buNone/>
            </a:pPr>
            <a:r>
              <a:rPr lang="en-US" dirty="0"/>
              <a:t>During insertion following properties of </a:t>
            </a:r>
            <a:r>
              <a:rPr lang="en-US" b="1" dirty="0"/>
              <a:t>B+ Tree</a:t>
            </a:r>
            <a:r>
              <a:rPr lang="en-US" dirty="0"/>
              <a:t> must be followed: </a:t>
            </a:r>
          </a:p>
          <a:p>
            <a:pPr algn="just" fontAlgn="base">
              <a:lnSpc>
                <a:spcPct val="120000"/>
              </a:lnSpc>
            </a:pPr>
            <a:r>
              <a:rPr lang="en-US" dirty="0"/>
              <a:t>Each node except root can have a maximum of </a:t>
            </a:r>
            <a:r>
              <a:rPr lang="en-US" b="1" dirty="0"/>
              <a:t>M</a:t>
            </a:r>
            <a:r>
              <a:rPr lang="en-US" dirty="0"/>
              <a:t> children and at least </a:t>
            </a:r>
            <a:r>
              <a:rPr lang="en-US" b="1" dirty="0"/>
              <a:t>ceil(M/2)</a:t>
            </a:r>
            <a:r>
              <a:rPr lang="en-US" dirty="0"/>
              <a:t> children.</a:t>
            </a:r>
          </a:p>
          <a:p>
            <a:pPr algn="just" fontAlgn="base">
              <a:lnSpc>
                <a:spcPct val="120000"/>
              </a:lnSpc>
            </a:pPr>
            <a:r>
              <a:rPr lang="en-US" dirty="0"/>
              <a:t>Each node can contain a maximum of </a:t>
            </a:r>
            <a:r>
              <a:rPr lang="en-US" b="1" dirty="0"/>
              <a:t>M – 1</a:t>
            </a:r>
            <a:r>
              <a:rPr lang="en-US" dirty="0"/>
              <a:t> keys and a minimum of </a:t>
            </a:r>
            <a:r>
              <a:rPr lang="en-US" b="1" dirty="0"/>
              <a:t>ceil(M/2) – 1</a:t>
            </a:r>
            <a:r>
              <a:rPr lang="en-US" dirty="0"/>
              <a:t> keys.</a:t>
            </a:r>
          </a:p>
          <a:p>
            <a:pPr algn="just" fontAlgn="base">
              <a:lnSpc>
                <a:spcPct val="120000"/>
              </a:lnSpc>
            </a:pPr>
            <a:r>
              <a:rPr lang="en-US" dirty="0"/>
              <a:t>The root has at least two children and </a:t>
            </a:r>
            <a:r>
              <a:rPr lang="en-US" dirty="0" err="1"/>
              <a:t>atleast</a:t>
            </a:r>
            <a:r>
              <a:rPr lang="en-US" dirty="0"/>
              <a:t> one search key.</a:t>
            </a:r>
          </a:p>
          <a:p>
            <a:pPr algn="just" fontAlgn="base">
              <a:lnSpc>
                <a:spcPct val="120000"/>
              </a:lnSpc>
            </a:pPr>
            <a:r>
              <a:rPr lang="en-US" dirty="0"/>
              <a:t>While insertion overflow of the node occurs when it contains more than </a:t>
            </a:r>
            <a:r>
              <a:rPr lang="en-US" b="1" dirty="0"/>
              <a:t>M – 1</a:t>
            </a:r>
            <a:r>
              <a:rPr lang="en-US" dirty="0"/>
              <a:t> search key values.</a:t>
            </a:r>
          </a:p>
          <a:p>
            <a:pPr algn="just" fontAlgn="base">
              <a:lnSpc>
                <a:spcPct val="120000"/>
              </a:lnSpc>
            </a:pPr>
            <a:r>
              <a:rPr lang="en-US" dirty="0"/>
              <a:t>Here </a:t>
            </a:r>
            <a:r>
              <a:rPr lang="en-US" b="1" dirty="0"/>
              <a:t>M</a:t>
            </a:r>
            <a:r>
              <a:rPr lang="en-US" dirty="0"/>
              <a:t> is the order of B+ tree.</a:t>
            </a:r>
          </a:p>
          <a:p>
            <a:pPr algn="just">
              <a:lnSpc>
                <a:spcPct val="120000"/>
              </a:lnSpc>
            </a:pPr>
            <a:endParaRPr lang="en-US" dirty="0"/>
          </a:p>
        </p:txBody>
      </p:sp>
    </p:spTree>
    <p:extLst>
      <p:ext uri="{BB962C8B-B14F-4D97-AF65-F5344CB8AC3E}">
        <p14:creationId xmlns:p14="http://schemas.microsoft.com/office/powerpoint/2010/main" val="676040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solidFill>
                  <a:srgbClr val="C00000"/>
                </a:solidFill>
              </a:rPr>
              <a:t>Steps for insertion in B+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lstStyle/>
          <a:p>
            <a:pPr marL="514350" indent="-514350" algn="just" fontAlgn="base">
              <a:buFont typeface="+mj-lt"/>
              <a:buAutoNum type="arabicPeriod"/>
            </a:pPr>
            <a:r>
              <a:rPr lang="en-US" dirty="0"/>
              <a:t>Every element is inserted into a leaf node. So, go to the appropriate leaf node.</a:t>
            </a:r>
          </a:p>
          <a:p>
            <a:pPr marL="514350" indent="-514350" algn="just" fontAlgn="base">
              <a:buFont typeface="+mj-lt"/>
              <a:buAutoNum type="arabicPeriod"/>
            </a:pPr>
            <a:r>
              <a:rPr lang="en-US" dirty="0"/>
              <a:t>Insert the key into the leaf node in increasing order only if there is no overflow. If there is an overflow go ahead with the following steps mentioned below to deal with overflow while maintaining the B+ Tree properties.</a:t>
            </a:r>
          </a:p>
          <a:p>
            <a:pPr marL="514350" indent="-514350" algn="just">
              <a:buFont typeface="+mj-lt"/>
              <a:buAutoNum type="arabicPeriod"/>
            </a:pPr>
            <a:endParaRPr lang="en-US" dirty="0"/>
          </a:p>
        </p:txBody>
      </p:sp>
    </p:spTree>
    <p:extLst>
      <p:ext uri="{BB962C8B-B14F-4D97-AF65-F5344CB8AC3E}">
        <p14:creationId xmlns:p14="http://schemas.microsoft.com/office/powerpoint/2010/main" val="4150010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Properties for insertion B+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lstStyle/>
          <a:p>
            <a:pPr marL="0" indent="0" algn="just" fontAlgn="base">
              <a:buNone/>
            </a:pPr>
            <a:r>
              <a:rPr lang="en-US" b="1" dirty="0"/>
              <a:t>Case 1:</a:t>
            </a:r>
            <a:r>
              <a:rPr lang="en-US" dirty="0"/>
              <a:t> Overflow in leaf node </a:t>
            </a:r>
          </a:p>
          <a:p>
            <a:pPr algn="just" fontAlgn="base"/>
            <a:r>
              <a:rPr lang="en-US" dirty="0"/>
              <a:t>Split the leaf node into two nodes.</a:t>
            </a:r>
          </a:p>
          <a:p>
            <a:pPr algn="just" fontAlgn="base"/>
            <a:r>
              <a:rPr lang="en-US" dirty="0"/>
              <a:t>First node contains </a:t>
            </a:r>
            <a:r>
              <a:rPr lang="en-US" b="1" dirty="0"/>
              <a:t>ceil((m-1)/2)</a:t>
            </a:r>
            <a:r>
              <a:rPr lang="en-US" dirty="0"/>
              <a:t> values.</a:t>
            </a:r>
          </a:p>
          <a:p>
            <a:pPr algn="just" fontAlgn="base"/>
            <a:r>
              <a:rPr lang="en-US" dirty="0"/>
              <a:t>Second node contains the remaining values.</a:t>
            </a:r>
          </a:p>
          <a:p>
            <a:pPr algn="just" fontAlgn="base"/>
            <a:r>
              <a:rPr lang="en-US" dirty="0"/>
              <a:t>Copy the smallest search key value from second node to the parent node.(Right biased)</a:t>
            </a:r>
          </a:p>
          <a:p>
            <a:pPr marL="0" indent="0" algn="just">
              <a:buNone/>
            </a:pPr>
            <a:r>
              <a:rPr lang="en-US" dirty="0" smtClean="0"/>
              <a:t/>
            </a:r>
            <a:br>
              <a:rPr lang="en-US" dirty="0" smtClean="0"/>
            </a:br>
            <a:endParaRPr lang="en-US" dirty="0"/>
          </a:p>
        </p:txBody>
      </p:sp>
    </p:spTree>
    <p:extLst>
      <p:ext uri="{BB962C8B-B14F-4D97-AF65-F5344CB8AC3E}">
        <p14:creationId xmlns:p14="http://schemas.microsoft.com/office/powerpoint/2010/main" val="4048375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Properties for insertion B+ </a:t>
            </a:r>
            <a:r>
              <a:rPr lang="en-US" b="1" dirty="0" smtClean="0">
                <a:solidFill>
                  <a:srgbClr val="C00000"/>
                </a:solidFill>
              </a:rPr>
              <a:t>Tree</a:t>
            </a:r>
            <a:endParaRPr lang="en-US" dirty="0">
              <a:solidFill>
                <a:srgbClr val="C00000"/>
              </a:solidFill>
            </a:endParaRPr>
          </a:p>
        </p:txBody>
      </p:sp>
      <p:sp>
        <p:nvSpPr>
          <p:cNvPr id="4" name="Content Placeholder 3"/>
          <p:cNvSpPr>
            <a:spLocks noGrp="1"/>
          </p:cNvSpPr>
          <p:nvPr>
            <p:ph idx="1"/>
          </p:nvPr>
        </p:nvSpPr>
        <p:spPr>
          <a:xfrm>
            <a:off x="457200" y="1600201"/>
            <a:ext cx="8229600" cy="1447799"/>
          </a:xfrm>
        </p:spPr>
        <p:txBody>
          <a:bodyPr/>
          <a:lstStyle/>
          <a:p>
            <a:pPr marL="0" indent="0">
              <a:buNone/>
            </a:pPr>
            <a:r>
              <a:rPr lang="en-US" dirty="0" smtClean="0"/>
              <a:t>inserting </a:t>
            </a:r>
            <a:r>
              <a:rPr lang="en-US" dirty="0"/>
              <a:t>8 into B+ Tree of order of 5</a:t>
            </a:r>
          </a:p>
        </p:txBody>
      </p:sp>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400"/>
            <a:ext cx="62103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9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Properties for insertion B+ </a:t>
            </a:r>
            <a:r>
              <a:rPr lang="en-US" b="1" dirty="0" smtClean="0">
                <a:solidFill>
                  <a:srgbClr val="C00000"/>
                </a:solidFill>
              </a:rPr>
              <a:t>Tree</a:t>
            </a:r>
            <a:endParaRPr lang="en-US" dirty="0">
              <a:solidFill>
                <a:srgbClr val="C00000"/>
              </a:solidFill>
            </a:endParaRPr>
          </a:p>
        </p:txBody>
      </p:sp>
      <p:sp>
        <p:nvSpPr>
          <p:cNvPr id="4" name="Content Placeholder 3"/>
          <p:cNvSpPr>
            <a:spLocks noGrp="1"/>
          </p:cNvSpPr>
          <p:nvPr>
            <p:ph idx="1"/>
          </p:nvPr>
        </p:nvSpPr>
        <p:spPr>
          <a:xfrm>
            <a:off x="457200" y="1600201"/>
            <a:ext cx="8229600" cy="4571999"/>
          </a:xfrm>
        </p:spPr>
        <p:txBody>
          <a:bodyPr/>
          <a:lstStyle/>
          <a:p>
            <a:pPr marL="0" indent="0" algn="just" fontAlgn="base">
              <a:buNone/>
            </a:pPr>
            <a:r>
              <a:rPr lang="en-US" b="1" dirty="0"/>
              <a:t>Case 2:</a:t>
            </a:r>
            <a:r>
              <a:rPr lang="en-US" dirty="0"/>
              <a:t> Overflow in non-leaf node </a:t>
            </a:r>
          </a:p>
          <a:p>
            <a:pPr algn="just" fontAlgn="base"/>
            <a:r>
              <a:rPr lang="en-US" dirty="0"/>
              <a:t>Split the non leaf node into two nodes.</a:t>
            </a:r>
          </a:p>
          <a:p>
            <a:pPr algn="just" fontAlgn="base"/>
            <a:r>
              <a:rPr lang="en-US" dirty="0"/>
              <a:t>First node contains ceil(m/2)-1 values.</a:t>
            </a:r>
          </a:p>
          <a:p>
            <a:pPr algn="just" fontAlgn="base"/>
            <a:r>
              <a:rPr lang="en-US" dirty="0"/>
              <a:t>Move the smallest among remaining to the parent.</a:t>
            </a:r>
          </a:p>
          <a:p>
            <a:pPr algn="just" fontAlgn="base"/>
            <a:r>
              <a:rPr lang="en-US" dirty="0"/>
              <a:t>Second node contains the remaining keys.</a:t>
            </a:r>
          </a:p>
          <a:p>
            <a:pPr algn="just"/>
            <a:endParaRPr lang="en-US" dirty="0"/>
          </a:p>
        </p:txBody>
      </p:sp>
    </p:spTree>
    <p:extLst>
      <p:ext uri="{BB962C8B-B14F-4D97-AF65-F5344CB8AC3E}">
        <p14:creationId xmlns:p14="http://schemas.microsoft.com/office/powerpoint/2010/main" val="222605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solidFill>
                  <a:srgbClr val="C00000"/>
                </a:solidFill>
              </a:rPr>
              <a:t>Introduction of B+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noAutofit/>
          </a:bodyPr>
          <a:lstStyle/>
          <a:p>
            <a:pPr algn="just" fontAlgn="base">
              <a:lnSpc>
                <a:spcPct val="120000"/>
              </a:lnSpc>
            </a:pPr>
            <a:r>
              <a:rPr lang="en-US" sz="2000" b="1" dirty="0"/>
              <a:t>B + Tree</a:t>
            </a:r>
            <a:r>
              <a:rPr lang="en-US" sz="2000" dirty="0"/>
              <a:t> is a variation of the B-tree data structure. </a:t>
            </a:r>
            <a:endParaRPr lang="en-US" sz="2000" dirty="0" smtClean="0"/>
          </a:p>
          <a:p>
            <a:pPr algn="just" fontAlgn="base">
              <a:lnSpc>
                <a:spcPct val="120000"/>
              </a:lnSpc>
            </a:pPr>
            <a:r>
              <a:rPr lang="en-US" sz="2000" dirty="0" smtClean="0"/>
              <a:t>In </a:t>
            </a:r>
            <a:r>
              <a:rPr lang="en-US" sz="2000" dirty="0"/>
              <a:t>a B + tree, data pointers are stored only at the leaf nodes of the tree. </a:t>
            </a:r>
            <a:endParaRPr lang="en-US" sz="2000" dirty="0" smtClean="0"/>
          </a:p>
          <a:p>
            <a:pPr algn="just" fontAlgn="base">
              <a:lnSpc>
                <a:spcPct val="120000"/>
              </a:lnSpc>
            </a:pPr>
            <a:r>
              <a:rPr lang="en-US" sz="2000" dirty="0" smtClean="0"/>
              <a:t>In </a:t>
            </a:r>
            <a:r>
              <a:rPr lang="en-US" sz="2000" dirty="0"/>
              <a:t>a </a:t>
            </a:r>
            <a:r>
              <a:rPr lang="en-US" sz="2000" b="1" dirty="0"/>
              <a:t>B+ tree structure</a:t>
            </a:r>
            <a:r>
              <a:rPr lang="en-US" sz="2000" dirty="0"/>
              <a:t> of a leaf node differs from the structure of internal nodes. </a:t>
            </a:r>
            <a:endParaRPr lang="en-US" sz="2000" dirty="0" smtClean="0"/>
          </a:p>
          <a:p>
            <a:pPr algn="just" fontAlgn="base">
              <a:lnSpc>
                <a:spcPct val="120000"/>
              </a:lnSpc>
            </a:pPr>
            <a:r>
              <a:rPr lang="en-US" sz="2000" dirty="0" smtClean="0"/>
              <a:t>The </a:t>
            </a:r>
            <a:r>
              <a:rPr lang="en-US" sz="2000" dirty="0"/>
              <a:t>leaf nodes have an entry for every value of the search field, along with a data pointer to the record (or to the block that contains this record). </a:t>
            </a:r>
            <a:endParaRPr lang="en-US" sz="2000" dirty="0" smtClean="0"/>
          </a:p>
          <a:p>
            <a:pPr algn="just" fontAlgn="base">
              <a:lnSpc>
                <a:spcPct val="120000"/>
              </a:lnSpc>
            </a:pPr>
            <a:r>
              <a:rPr lang="en-US" sz="2000" dirty="0" smtClean="0"/>
              <a:t>The </a:t>
            </a:r>
            <a:r>
              <a:rPr lang="en-US" sz="2000" dirty="0"/>
              <a:t>leaf nodes of the B+ tree are linked together to provide ordered access to the search field to the records. </a:t>
            </a:r>
            <a:endParaRPr lang="en-US" sz="2000" dirty="0" smtClean="0"/>
          </a:p>
          <a:p>
            <a:pPr algn="just" fontAlgn="base">
              <a:lnSpc>
                <a:spcPct val="120000"/>
              </a:lnSpc>
            </a:pPr>
            <a:r>
              <a:rPr lang="en-US" sz="2000" dirty="0" smtClean="0"/>
              <a:t>Internal </a:t>
            </a:r>
            <a:r>
              <a:rPr lang="en-US" sz="2000" dirty="0"/>
              <a:t>nodes of a B+ tree are used to guide the search. Some search field values from the leaf nodes are repeated in the internal nodes of the B+ tree.</a:t>
            </a:r>
          </a:p>
          <a:p>
            <a:pPr marL="0" indent="0" algn="just">
              <a:lnSpc>
                <a:spcPct val="120000"/>
              </a:lnSpc>
              <a:buNone/>
            </a:pPr>
            <a:r>
              <a:rPr lang="en-US" sz="2000" dirty="0" smtClean="0"/>
              <a:t/>
            </a:r>
            <a:br>
              <a:rPr lang="en-US" sz="2000" dirty="0" smtClean="0"/>
            </a:br>
            <a:endParaRPr lang="en-US" sz="2000" dirty="0"/>
          </a:p>
        </p:txBody>
      </p:sp>
    </p:spTree>
    <p:extLst>
      <p:ext uri="{BB962C8B-B14F-4D97-AF65-F5344CB8AC3E}">
        <p14:creationId xmlns:p14="http://schemas.microsoft.com/office/powerpoint/2010/main" val="41679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Properties for insertion B+ </a:t>
            </a:r>
            <a:r>
              <a:rPr lang="en-US" b="1" dirty="0" smtClean="0">
                <a:solidFill>
                  <a:srgbClr val="C00000"/>
                </a:solidFill>
              </a:rPr>
              <a:t>Tree</a:t>
            </a:r>
            <a:endParaRPr lang="en-US" dirty="0">
              <a:solidFill>
                <a:srgbClr val="C00000"/>
              </a:solidFill>
            </a:endParaRPr>
          </a:p>
        </p:txBody>
      </p:sp>
      <p:sp>
        <p:nvSpPr>
          <p:cNvPr id="4" name="Content Placeholder 3"/>
          <p:cNvSpPr>
            <a:spLocks noGrp="1"/>
          </p:cNvSpPr>
          <p:nvPr>
            <p:ph idx="1"/>
          </p:nvPr>
        </p:nvSpPr>
        <p:spPr>
          <a:xfrm>
            <a:off x="457200" y="1600201"/>
            <a:ext cx="8229600" cy="1447799"/>
          </a:xfrm>
        </p:spPr>
        <p:txBody>
          <a:bodyPr/>
          <a:lstStyle/>
          <a:p>
            <a:pPr marL="0" indent="0">
              <a:buNone/>
            </a:pPr>
            <a:r>
              <a:rPr lang="en-US" dirty="0"/>
              <a:t>inserting 15 into B+ Tree of order of 5</a:t>
            </a:r>
          </a:p>
        </p:txBody>
      </p:sp>
      <p:pic>
        <p:nvPicPr>
          <p:cNvPr id="614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52675"/>
            <a:ext cx="62103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774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Example to illustrate insertion on a B+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b="1" dirty="0"/>
              <a:t>Problem:</a:t>
            </a:r>
            <a:r>
              <a:rPr lang="en-US" dirty="0"/>
              <a:t> Insert the following key values </a:t>
            </a:r>
            <a:endParaRPr lang="en-US" dirty="0" smtClean="0"/>
          </a:p>
          <a:p>
            <a:pPr marL="0" indent="0">
              <a:buNone/>
            </a:pPr>
            <a:r>
              <a:rPr lang="en-US" dirty="0" smtClean="0"/>
              <a:t>6</a:t>
            </a:r>
            <a:r>
              <a:rPr lang="en-US" dirty="0"/>
              <a:t>, 16, 26, 36, 46 on a B+ tree with order = 3. </a:t>
            </a:r>
            <a:r>
              <a:rPr lang="en-US" dirty="0" smtClean="0"/>
              <a:t/>
            </a:r>
            <a:br>
              <a:rPr lang="en-US" dirty="0" smtClean="0"/>
            </a:br>
            <a:r>
              <a:rPr lang="en-US" b="1" dirty="0"/>
              <a:t>Solution:</a:t>
            </a:r>
            <a:r>
              <a:rPr lang="en-US" dirty="0"/>
              <a:t> </a:t>
            </a:r>
            <a:r>
              <a:rPr lang="en-US" dirty="0" smtClean="0"/>
              <a:t/>
            </a:r>
            <a:br>
              <a:rPr lang="en-US" dirty="0" smtClean="0"/>
            </a:br>
            <a:r>
              <a:rPr lang="en-US" b="1" dirty="0" smtClean="0"/>
              <a:t>Step 1:</a:t>
            </a:r>
            <a:r>
              <a:rPr lang="en-US" dirty="0" smtClean="0"/>
              <a:t> The order is 3 so at maximum in a node so there can be only 2 search key values. As insertion happens on a leaf node only in a B+ tree so insert search key value </a:t>
            </a:r>
            <a:r>
              <a:rPr lang="en-US" b="1" dirty="0" smtClean="0"/>
              <a:t>6 and 16</a:t>
            </a:r>
            <a:r>
              <a:rPr lang="en-US" dirty="0" smtClean="0"/>
              <a:t> in increasing order in the node. </a:t>
            </a:r>
            <a:endParaRPr lang="en-US" dirty="0"/>
          </a:p>
        </p:txBody>
      </p:sp>
    </p:spTree>
    <p:extLst>
      <p:ext uri="{BB962C8B-B14F-4D97-AF65-F5344CB8AC3E}">
        <p14:creationId xmlns:p14="http://schemas.microsoft.com/office/powerpoint/2010/main" val="4257154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Example to illustrate insertion on a B+ </a:t>
            </a:r>
            <a:r>
              <a:rPr lang="en-US" b="1" dirty="0" smtClean="0">
                <a:solidFill>
                  <a:srgbClr val="C00000"/>
                </a:solidFill>
              </a:rPr>
              <a:t>tree</a:t>
            </a:r>
            <a:endParaRPr lang="en-US" dirty="0">
              <a:solidFill>
                <a:srgbClr val="C00000"/>
              </a:solidFill>
            </a:endParaRPr>
          </a:p>
        </p:txBody>
      </p:sp>
      <p:pic>
        <p:nvPicPr>
          <p:cNvPr id="819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71674"/>
            <a:ext cx="6848475"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452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Example to illustrate insertion on a B+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0" algn="just">
              <a:buNone/>
            </a:pPr>
            <a:r>
              <a:rPr lang="en-US" b="1" dirty="0"/>
              <a:t>Step 2:</a:t>
            </a:r>
            <a:r>
              <a:rPr lang="en-US" dirty="0"/>
              <a:t> We cannot insert </a:t>
            </a:r>
            <a:r>
              <a:rPr lang="en-US" b="1" dirty="0"/>
              <a:t>26</a:t>
            </a:r>
            <a:r>
              <a:rPr lang="en-US" dirty="0"/>
              <a:t> in the same node as it causes an overflow in the leaf node, We have to split the leaf node according to the rules. First part contains </a:t>
            </a:r>
            <a:r>
              <a:rPr lang="en-US" b="1" dirty="0"/>
              <a:t>ceil((3-1)/2)</a:t>
            </a:r>
            <a:r>
              <a:rPr lang="en-US" dirty="0"/>
              <a:t> values i.e., only </a:t>
            </a:r>
            <a:r>
              <a:rPr lang="en-US" b="1" dirty="0"/>
              <a:t>6</a:t>
            </a:r>
            <a:r>
              <a:rPr lang="en-US" dirty="0"/>
              <a:t>. The second node contains the remaining values i.e., </a:t>
            </a:r>
            <a:r>
              <a:rPr lang="en-US" b="1" dirty="0"/>
              <a:t>16</a:t>
            </a:r>
            <a:r>
              <a:rPr lang="en-US" dirty="0"/>
              <a:t> and </a:t>
            </a:r>
            <a:r>
              <a:rPr lang="en-US" b="1" dirty="0"/>
              <a:t>26</a:t>
            </a:r>
            <a:r>
              <a:rPr lang="en-US" dirty="0"/>
              <a:t>. Then also copy the smallest search key value from the second node to the parent node i.e., </a:t>
            </a:r>
            <a:r>
              <a:rPr lang="en-US" b="1" dirty="0"/>
              <a:t>16</a:t>
            </a:r>
            <a:r>
              <a:rPr lang="en-US" dirty="0"/>
              <a:t> to the parent node.</a:t>
            </a:r>
          </a:p>
        </p:txBody>
      </p:sp>
    </p:spTree>
    <p:extLst>
      <p:ext uri="{BB962C8B-B14F-4D97-AF65-F5344CB8AC3E}">
        <p14:creationId xmlns:p14="http://schemas.microsoft.com/office/powerpoint/2010/main" val="2083858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Example to illustrate insertion on a B+ </a:t>
            </a:r>
            <a:r>
              <a:rPr lang="en-US" b="1" dirty="0" smtClean="0">
                <a:solidFill>
                  <a:srgbClr val="C00000"/>
                </a:solidFill>
              </a:rPr>
              <a:t>tree</a:t>
            </a:r>
            <a:endParaRPr lang="en-US" dirty="0">
              <a:solidFill>
                <a:srgbClr val="C00000"/>
              </a:solidFill>
            </a:endParaRPr>
          </a:p>
        </p:txBody>
      </p:sp>
      <p:pic>
        <p:nvPicPr>
          <p:cNvPr id="921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45" y="1572490"/>
            <a:ext cx="7772400" cy="4780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598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Example to illustrate insertion on a B+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0" indent="0" algn="just">
              <a:lnSpc>
                <a:spcPct val="120000"/>
              </a:lnSpc>
              <a:buNone/>
            </a:pPr>
            <a:r>
              <a:rPr lang="en-US" b="1" dirty="0"/>
              <a:t>Step 3:</a:t>
            </a:r>
            <a:r>
              <a:rPr lang="en-US" dirty="0"/>
              <a:t> Now the next value is </a:t>
            </a:r>
            <a:r>
              <a:rPr lang="en-US" b="1" dirty="0"/>
              <a:t>36</a:t>
            </a:r>
            <a:r>
              <a:rPr lang="en-US" dirty="0"/>
              <a:t> that is to be inserted after </a:t>
            </a:r>
            <a:r>
              <a:rPr lang="en-US" b="1" dirty="0"/>
              <a:t>26</a:t>
            </a:r>
            <a:r>
              <a:rPr lang="en-US" dirty="0"/>
              <a:t> but in that node, it causes an overflow again in that leaf node. Again follow the above steps to split the node. First part contains </a:t>
            </a:r>
            <a:r>
              <a:rPr lang="en-US" b="1" dirty="0"/>
              <a:t>ceil((3-1)/2)</a:t>
            </a:r>
            <a:r>
              <a:rPr lang="en-US" dirty="0"/>
              <a:t> values i.e., only </a:t>
            </a:r>
            <a:r>
              <a:rPr lang="en-US" b="1" dirty="0"/>
              <a:t>16</a:t>
            </a:r>
            <a:r>
              <a:rPr lang="en-US" dirty="0"/>
              <a:t>. The second node contains the remaining values i.e., </a:t>
            </a:r>
            <a:r>
              <a:rPr lang="en-US" b="1" dirty="0"/>
              <a:t>26</a:t>
            </a:r>
            <a:r>
              <a:rPr lang="en-US" dirty="0"/>
              <a:t> and </a:t>
            </a:r>
            <a:r>
              <a:rPr lang="en-US" b="1" dirty="0"/>
              <a:t>36</a:t>
            </a:r>
            <a:r>
              <a:rPr lang="en-US" dirty="0"/>
              <a:t>. Then also copy the smallest search key value from the second node to the parent node i.e., </a:t>
            </a:r>
            <a:r>
              <a:rPr lang="en-US" b="1" dirty="0"/>
              <a:t>26</a:t>
            </a:r>
            <a:r>
              <a:rPr lang="en-US" dirty="0"/>
              <a:t> to the parent node. </a:t>
            </a:r>
          </a:p>
        </p:txBody>
      </p:sp>
    </p:spTree>
    <p:extLst>
      <p:ext uri="{BB962C8B-B14F-4D97-AF65-F5344CB8AC3E}">
        <p14:creationId xmlns:p14="http://schemas.microsoft.com/office/powerpoint/2010/main" val="2146598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Example to illustrate insertion on a B+ </a:t>
            </a:r>
            <a:r>
              <a:rPr lang="en-US" b="1" dirty="0" smtClean="0">
                <a:solidFill>
                  <a:srgbClr val="C00000"/>
                </a:solidFill>
              </a:rPr>
              <a:t>tree</a:t>
            </a:r>
            <a:endParaRPr lang="en-US" dirty="0">
              <a:solidFill>
                <a:srgbClr val="C00000"/>
              </a:solidFill>
            </a:endParaRPr>
          </a:p>
        </p:txBody>
      </p:sp>
      <p:pic>
        <p:nvPicPr>
          <p:cNvPr id="1024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018" y="2099976"/>
            <a:ext cx="6497782" cy="399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207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Example to illustrate insertion on a B+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0" indent="0" algn="just">
              <a:lnSpc>
                <a:spcPct val="120000"/>
              </a:lnSpc>
              <a:buNone/>
            </a:pPr>
            <a:r>
              <a:rPr lang="en-US" b="1" dirty="0"/>
              <a:t>Step 3:</a:t>
            </a:r>
            <a:r>
              <a:rPr lang="en-US" dirty="0"/>
              <a:t> Now the next value is </a:t>
            </a:r>
            <a:r>
              <a:rPr lang="en-US" b="1" dirty="0"/>
              <a:t>36</a:t>
            </a:r>
            <a:r>
              <a:rPr lang="en-US" dirty="0"/>
              <a:t> that is to be inserted after </a:t>
            </a:r>
            <a:r>
              <a:rPr lang="en-US" b="1" dirty="0"/>
              <a:t>26</a:t>
            </a:r>
            <a:r>
              <a:rPr lang="en-US" dirty="0"/>
              <a:t> but in that node, it causes an overflow again in that leaf node. Again follow the above steps to split the node. First part contains </a:t>
            </a:r>
            <a:r>
              <a:rPr lang="en-US" b="1" dirty="0"/>
              <a:t>ceil((3-1)/2)</a:t>
            </a:r>
            <a:r>
              <a:rPr lang="en-US" dirty="0"/>
              <a:t> values i.e., only </a:t>
            </a:r>
            <a:r>
              <a:rPr lang="en-US" b="1" dirty="0"/>
              <a:t>16</a:t>
            </a:r>
            <a:r>
              <a:rPr lang="en-US" dirty="0"/>
              <a:t>. The second node contains the remaining values i.e., </a:t>
            </a:r>
            <a:r>
              <a:rPr lang="en-US" b="1" dirty="0"/>
              <a:t>26</a:t>
            </a:r>
            <a:r>
              <a:rPr lang="en-US" dirty="0"/>
              <a:t> and </a:t>
            </a:r>
            <a:r>
              <a:rPr lang="en-US" b="1" dirty="0"/>
              <a:t>36</a:t>
            </a:r>
            <a:r>
              <a:rPr lang="en-US" dirty="0"/>
              <a:t>. Then also copy the smallest search key value from the second node to the parent node i.e., </a:t>
            </a:r>
            <a:r>
              <a:rPr lang="en-US" b="1" dirty="0"/>
              <a:t>26</a:t>
            </a:r>
            <a:r>
              <a:rPr lang="en-US" dirty="0"/>
              <a:t> to the parent node. </a:t>
            </a:r>
          </a:p>
        </p:txBody>
      </p:sp>
    </p:spTree>
    <p:extLst>
      <p:ext uri="{BB962C8B-B14F-4D97-AF65-F5344CB8AC3E}">
        <p14:creationId xmlns:p14="http://schemas.microsoft.com/office/powerpoint/2010/main" val="4033935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Example to illustrate insertion on a B+ </a:t>
            </a:r>
            <a:r>
              <a:rPr lang="en-US" b="1" dirty="0" smtClean="0">
                <a:solidFill>
                  <a:srgbClr val="C00000"/>
                </a:solidFill>
              </a:rPr>
              <a:t>tree</a:t>
            </a:r>
            <a:endParaRPr lang="en-US"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marL="0" indent="0" algn="just" fontAlgn="base">
              <a:lnSpc>
                <a:spcPct val="120000"/>
              </a:lnSpc>
              <a:buNone/>
            </a:pPr>
            <a:r>
              <a:rPr lang="en-US" b="1" dirty="0"/>
              <a:t>Step 4:</a:t>
            </a:r>
            <a:r>
              <a:rPr lang="en-US" dirty="0"/>
              <a:t> Now we have to insert 46 which is to be inserted after </a:t>
            </a:r>
            <a:r>
              <a:rPr lang="en-US" b="1" dirty="0"/>
              <a:t>36</a:t>
            </a:r>
            <a:r>
              <a:rPr lang="en-US" dirty="0"/>
              <a:t> but it causes an overflow in the leaf node. So we split the node according to the rules. The first part contains </a:t>
            </a:r>
            <a:r>
              <a:rPr lang="en-US" b="1" dirty="0"/>
              <a:t>26</a:t>
            </a:r>
            <a:r>
              <a:rPr lang="en-US" dirty="0"/>
              <a:t> and the second part contains </a:t>
            </a:r>
            <a:r>
              <a:rPr lang="en-US" b="1" dirty="0"/>
              <a:t>36</a:t>
            </a:r>
            <a:r>
              <a:rPr lang="en-US" dirty="0"/>
              <a:t> and </a:t>
            </a:r>
            <a:r>
              <a:rPr lang="en-US" b="1" dirty="0"/>
              <a:t>46</a:t>
            </a:r>
            <a:r>
              <a:rPr lang="en-US" dirty="0"/>
              <a:t> but now we also have to copy </a:t>
            </a:r>
            <a:r>
              <a:rPr lang="en-US" b="1" dirty="0"/>
              <a:t>36</a:t>
            </a:r>
            <a:r>
              <a:rPr lang="en-US" dirty="0"/>
              <a:t> to the parent node but it causes overflow as only two search key values can be accommodated in a node. Now follow the steps to deal with overflow in the non-leaf node. </a:t>
            </a:r>
            <a:br>
              <a:rPr lang="en-US" dirty="0"/>
            </a:br>
            <a:r>
              <a:rPr lang="en-US" dirty="0"/>
              <a:t>First node contains ceil(3/2)-1 values i.e. ’16’. </a:t>
            </a:r>
            <a:br>
              <a:rPr lang="en-US" dirty="0"/>
            </a:br>
            <a:r>
              <a:rPr lang="en-US" dirty="0"/>
              <a:t>Move the smallest among remaining to the parent </a:t>
            </a:r>
            <a:r>
              <a:rPr lang="en-US" dirty="0" err="1"/>
              <a:t>i.e</a:t>
            </a:r>
            <a:r>
              <a:rPr lang="en-US" dirty="0"/>
              <a:t> ’26’ will be the new parent node. </a:t>
            </a:r>
            <a:br>
              <a:rPr lang="en-US" dirty="0"/>
            </a:br>
            <a:r>
              <a:rPr lang="en-US" dirty="0"/>
              <a:t>The second node contains the remaining keys </a:t>
            </a:r>
            <a:r>
              <a:rPr lang="en-US" dirty="0" err="1"/>
              <a:t>i.e</a:t>
            </a:r>
            <a:r>
              <a:rPr lang="en-US" dirty="0"/>
              <a:t> ’36’ and the rest of the leaf nodes remain the same. </a:t>
            </a:r>
          </a:p>
        </p:txBody>
      </p:sp>
    </p:spTree>
    <p:extLst>
      <p:ext uri="{BB962C8B-B14F-4D97-AF65-F5344CB8AC3E}">
        <p14:creationId xmlns:p14="http://schemas.microsoft.com/office/powerpoint/2010/main" val="1953224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Example to illustrate insertion on a B+ </a:t>
            </a:r>
            <a:r>
              <a:rPr lang="en-US" b="1" dirty="0" smtClean="0">
                <a:solidFill>
                  <a:srgbClr val="C00000"/>
                </a:solidFill>
              </a:rPr>
              <a:t>tree</a:t>
            </a:r>
            <a:endParaRPr lang="en-US" dirty="0">
              <a:solidFill>
                <a:srgbClr val="C00000"/>
              </a:solidFill>
            </a:endParaRPr>
          </a:p>
        </p:txBody>
      </p:sp>
      <p:pic>
        <p:nvPicPr>
          <p:cNvPr id="1126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37" y="1676400"/>
            <a:ext cx="7329054"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018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solidFill>
                  <a:srgbClr val="C00000"/>
                </a:solidFill>
              </a:rPr>
              <a:t>Features of B+ </a:t>
            </a:r>
            <a:r>
              <a:rPr lang="en-US" b="1" dirty="0" smtClean="0">
                <a:solidFill>
                  <a:srgbClr val="C00000"/>
                </a:solidFill>
              </a:rPr>
              <a:t>Trees</a:t>
            </a:r>
            <a:endParaRPr lang="en-US" dirty="0">
              <a:solidFill>
                <a:srgbClr val="C00000"/>
              </a:solidFill>
            </a:endParaRPr>
          </a:p>
        </p:txBody>
      </p:sp>
      <p:sp>
        <p:nvSpPr>
          <p:cNvPr id="3" name="Content Placeholder 2"/>
          <p:cNvSpPr>
            <a:spLocks noGrp="1"/>
          </p:cNvSpPr>
          <p:nvPr>
            <p:ph idx="1"/>
          </p:nvPr>
        </p:nvSpPr>
        <p:spPr/>
        <p:txBody>
          <a:bodyPr>
            <a:noAutofit/>
          </a:bodyPr>
          <a:lstStyle/>
          <a:p>
            <a:pPr algn="just" fontAlgn="base">
              <a:lnSpc>
                <a:spcPct val="120000"/>
              </a:lnSpc>
            </a:pPr>
            <a:r>
              <a:rPr lang="en-US" sz="1600" b="1" dirty="0"/>
              <a:t>Balanced:</a:t>
            </a:r>
            <a:r>
              <a:rPr lang="en-US" sz="1600" dirty="0"/>
              <a:t> B+ Trees are self-balancing, which means that as data is added or removed from the tree, it automatically adjusts itself to maintain a balanced structure. This ensures that the search time remains relatively constant, regardless of the size of the tree.</a:t>
            </a:r>
          </a:p>
          <a:p>
            <a:pPr algn="just" fontAlgn="base">
              <a:lnSpc>
                <a:spcPct val="120000"/>
              </a:lnSpc>
            </a:pPr>
            <a:r>
              <a:rPr lang="en-US" sz="1600" b="1" dirty="0"/>
              <a:t>Multi-level:</a:t>
            </a:r>
            <a:r>
              <a:rPr lang="en-US" sz="1600" dirty="0"/>
              <a:t> B+ Trees are multi-level data structures, with a root node at the top and one or more levels of internal nodes below it. The leaf nodes at the bottom level contain the actual data.</a:t>
            </a:r>
          </a:p>
          <a:p>
            <a:pPr algn="just" fontAlgn="base">
              <a:lnSpc>
                <a:spcPct val="120000"/>
              </a:lnSpc>
            </a:pPr>
            <a:r>
              <a:rPr lang="en-US" sz="1600" b="1" dirty="0"/>
              <a:t>Ordered: </a:t>
            </a:r>
            <a:r>
              <a:rPr lang="en-US" sz="1600" dirty="0"/>
              <a:t>B+ Trees maintain the order of the keys in the tree, which makes it easy to perform range queries and other operations that require sorted data.</a:t>
            </a:r>
          </a:p>
          <a:p>
            <a:pPr algn="just" fontAlgn="base">
              <a:lnSpc>
                <a:spcPct val="120000"/>
              </a:lnSpc>
            </a:pPr>
            <a:r>
              <a:rPr lang="en-US" sz="1600" b="1" dirty="0"/>
              <a:t>Fan-out:</a:t>
            </a:r>
            <a:r>
              <a:rPr lang="en-US" sz="1600" dirty="0"/>
              <a:t> B+ Trees have a high fan-out, which means that each node can have many child nodes. This reduces the height of the tree and increases the efficiency of searching and indexing operations.</a:t>
            </a:r>
          </a:p>
          <a:p>
            <a:pPr algn="just" fontAlgn="base">
              <a:lnSpc>
                <a:spcPct val="120000"/>
              </a:lnSpc>
            </a:pPr>
            <a:r>
              <a:rPr lang="en-US" sz="1600" b="1" dirty="0"/>
              <a:t>Cache-friendly:</a:t>
            </a:r>
            <a:r>
              <a:rPr lang="en-US" sz="1600" dirty="0"/>
              <a:t> B+ Trees are designed to be cache-friendly, which means that they can take advantage of the caching mechanisms in modern computer architectures to improve performance.</a:t>
            </a:r>
          </a:p>
          <a:p>
            <a:pPr algn="just" fontAlgn="base">
              <a:lnSpc>
                <a:spcPct val="120000"/>
              </a:lnSpc>
            </a:pPr>
            <a:r>
              <a:rPr lang="en-US" sz="1600" b="1" dirty="0"/>
              <a:t>Disk-oriented:</a:t>
            </a:r>
            <a:r>
              <a:rPr lang="en-US" sz="1600" dirty="0"/>
              <a:t> B+ Trees are often used for disk-based storage systems because they are efficient at storing and retrieving data from disk.</a:t>
            </a:r>
          </a:p>
          <a:p>
            <a:pPr algn="just">
              <a:lnSpc>
                <a:spcPct val="120000"/>
              </a:lnSpc>
            </a:pPr>
            <a:endParaRPr lang="en-US" sz="1600" dirty="0"/>
          </a:p>
        </p:txBody>
      </p:sp>
    </p:spTree>
    <p:extLst>
      <p:ext uri="{BB962C8B-B14F-4D97-AF65-F5344CB8AC3E}">
        <p14:creationId xmlns:p14="http://schemas.microsoft.com/office/powerpoint/2010/main" val="3769569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solidFill>
                  <a:srgbClr val="C00000"/>
                </a:solidFill>
              </a:rPr>
              <a:t>Deletion in </a:t>
            </a:r>
            <a:r>
              <a:rPr lang="en-US" b="1" dirty="0" smtClean="0">
                <a:solidFill>
                  <a:srgbClr val="C00000"/>
                </a:solidFill>
              </a:rPr>
              <a:t>B+ Trees</a:t>
            </a:r>
            <a:endParaRPr lang="en-US" dirty="0">
              <a:solidFill>
                <a:srgbClr val="C00000"/>
              </a:solidFill>
            </a:endParaRPr>
          </a:p>
        </p:txBody>
      </p:sp>
      <p:sp>
        <p:nvSpPr>
          <p:cNvPr id="3" name="Content Placeholder 2"/>
          <p:cNvSpPr>
            <a:spLocks noGrp="1"/>
          </p:cNvSpPr>
          <p:nvPr>
            <p:ph idx="1"/>
          </p:nvPr>
        </p:nvSpPr>
        <p:spPr/>
        <p:txBody>
          <a:bodyPr>
            <a:noAutofit/>
          </a:bodyPr>
          <a:lstStyle/>
          <a:p>
            <a:pPr algn="just" fontAlgn="base">
              <a:lnSpc>
                <a:spcPct val="120000"/>
              </a:lnSpc>
            </a:pPr>
            <a:r>
              <a:rPr lang="en-US" sz="2400" dirty="0"/>
              <a:t>Deletion in B+ Trees is just not deletion but it is a combined process of Searching, Deletion, and Balancing. </a:t>
            </a:r>
            <a:endParaRPr lang="en-US" sz="2400" dirty="0" smtClean="0"/>
          </a:p>
          <a:p>
            <a:pPr algn="just" fontAlgn="base">
              <a:lnSpc>
                <a:spcPct val="120000"/>
              </a:lnSpc>
            </a:pPr>
            <a:r>
              <a:rPr lang="en-US" sz="2400" dirty="0" smtClean="0"/>
              <a:t>In </a:t>
            </a:r>
            <a:r>
              <a:rPr lang="en-US" sz="2400" dirty="0"/>
              <a:t>the last step of the Deletion Process, it is mandatory to balance the B+ Trees, otherwise, it fails in the property of B+ Trees</a:t>
            </a:r>
            <a:r>
              <a:rPr lang="en-US" sz="2400" dirty="0" smtClean="0"/>
              <a:t>.</a:t>
            </a:r>
          </a:p>
          <a:p>
            <a:pPr fontAlgn="base">
              <a:lnSpc>
                <a:spcPct val="120000"/>
              </a:lnSpc>
            </a:pPr>
            <a:r>
              <a:rPr lang="en-US" sz="2400" dirty="0"/>
              <a:t>A key-value pair is deleted from a B+ tree using this method. In order to keep the attributes of the tree’s internal nodes after performing the deletion operation, the appropriate leaf node and its key-value pair must be removed. </a:t>
            </a:r>
          </a:p>
          <a:p>
            <a:pPr>
              <a:lnSpc>
                <a:spcPct val="120000"/>
              </a:lnSpc>
            </a:pPr>
            <a:endParaRPr lang="en-US" sz="2400" dirty="0"/>
          </a:p>
          <a:p>
            <a:pPr marL="0" indent="0" algn="just">
              <a:lnSpc>
                <a:spcPct val="120000"/>
              </a:lnSpc>
              <a:buNone/>
            </a:pPr>
            <a:r>
              <a:rPr lang="en-US" sz="2400" dirty="0"/>
              <a:t/>
            </a:r>
            <a:br>
              <a:rPr lang="en-US" sz="2400" dirty="0"/>
            </a:br>
            <a:endParaRPr lang="en-US" sz="2400" dirty="0"/>
          </a:p>
        </p:txBody>
      </p:sp>
    </p:spTree>
    <p:extLst>
      <p:ext uri="{BB962C8B-B14F-4D97-AF65-F5344CB8AC3E}">
        <p14:creationId xmlns:p14="http://schemas.microsoft.com/office/powerpoint/2010/main" val="2118367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The deletion strategy for the B+ tree</a:t>
            </a:r>
            <a:endParaRPr lang="en-US" b="1" dirty="0">
              <a:solidFill>
                <a:srgbClr val="C00000"/>
              </a:solidFill>
            </a:endParaRPr>
          </a:p>
        </p:txBody>
      </p:sp>
      <p:sp>
        <p:nvSpPr>
          <p:cNvPr id="3" name="Content Placeholder 2"/>
          <p:cNvSpPr>
            <a:spLocks noGrp="1"/>
          </p:cNvSpPr>
          <p:nvPr>
            <p:ph idx="1"/>
          </p:nvPr>
        </p:nvSpPr>
        <p:spPr/>
        <p:txBody>
          <a:bodyPr>
            <a:noAutofit/>
          </a:bodyPr>
          <a:lstStyle/>
          <a:p>
            <a:pPr algn="just" fontAlgn="base"/>
            <a:r>
              <a:rPr lang="en-US" sz="2000" dirty="0"/>
              <a:t>Look to locate the deleted key in the leaf nodes.</a:t>
            </a:r>
          </a:p>
          <a:p>
            <a:pPr algn="just" fontAlgn="base"/>
            <a:r>
              <a:rPr lang="en-US" sz="2000" dirty="0"/>
              <a:t>Delete the key and its associated value if the key is discovered in a leaf node.</a:t>
            </a:r>
          </a:p>
          <a:p>
            <a:pPr algn="just" fontAlgn="base"/>
            <a:r>
              <a:rPr lang="en-US" sz="2000" dirty="0"/>
              <a:t>One of the following steps should be taken if the node underflows (number of keys is less than half the maximum allowed):</a:t>
            </a:r>
          </a:p>
          <a:p>
            <a:pPr lvl="1" algn="just" fontAlgn="base"/>
            <a:r>
              <a:rPr lang="en-US" sz="2000" dirty="0"/>
              <a:t>Get a key by borrowing it from a sibling node if it contains more keys than the required minimum.</a:t>
            </a:r>
          </a:p>
          <a:p>
            <a:pPr lvl="1" algn="just" fontAlgn="base"/>
            <a:r>
              <a:rPr lang="en-US" sz="2000" dirty="0"/>
              <a:t>If the minimal number of keys is met by all of the sibling nodes, merge the underflow node with one of its siblings and modify the parent node as necessary.</a:t>
            </a:r>
          </a:p>
          <a:p>
            <a:pPr algn="just" fontAlgn="base"/>
            <a:r>
              <a:rPr lang="en-US" sz="2000" dirty="0"/>
              <a:t>Remove all references to the deleted leaf node from the internal nodes of the tree.</a:t>
            </a:r>
          </a:p>
          <a:p>
            <a:pPr algn="just" fontAlgn="base"/>
            <a:r>
              <a:rPr lang="en-US" sz="2000" dirty="0"/>
              <a:t>Remove the old root node and update the new one if the root node is empty.</a:t>
            </a:r>
          </a:p>
          <a:p>
            <a:pPr algn="just"/>
            <a:endParaRPr lang="en-US" sz="2000" dirty="0"/>
          </a:p>
        </p:txBody>
      </p:sp>
    </p:spTree>
    <p:extLst>
      <p:ext uri="{BB962C8B-B14F-4D97-AF65-F5344CB8AC3E}">
        <p14:creationId xmlns:p14="http://schemas.microsoft.com/office/powerpoint/2010/main" val="3092083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solidFill>
                  <a:srgbClr val="C00000"/>
                </a:solidFill>
              </a:rPr>
              <a:t>Illustration</a:t>
            </a:r>
            <a:endParaRPr lang="en-US" dirty="0">
              <a:solidFill>
                <a:srgbClr val="C0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6102229" cy="4094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998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solidFill>
                  <a:srgbClr val="C00000"/>
                </a:solidFill>
              </a:rPr>
              <a:t>Illustration</a:t>
            </a:r>
            <a:endParaRPr lang="en-US" dirty="0">
              <a:solidFill>
                <a:srgbClr val="C00000"/>
              </a:solidFill>
            </a:endParaRPr>
          </a:p>
        </p:txBody>
      </p:sp>
      <p:sp>
        <p:nvSpPr>
          <p:cNvPr id="3" name="Content Placeholder 2"/>
          <p:cNvSpPr>
            <a:spLocks noGrp="1"/>
          </p:cNvSpPr>
          <p:nvPr>
            <p:ph idx="1"/>
          </p:nvPr>
        </p:nvSpPr>
        <p:spPr/>
        <p:txBody>
          <a:bodyPr>
            <a:noAutofit/>
          </a:bodyPr>
          <a:lstStyle/>
          <a:p>
            <a:pPr algn="just" fontAlgn="base">
              <a:lnSpc>
                <a:spcPct val="120000"/>
              </a:lnSpc>
            </a:pPr>
            <a:r>
              <a:rPr lang="en-US" sz="2000" dirty="0"/>
              <a:t>Look in the leaf nodes for the key number </a:t>
            </a:r>
            <a:r>
              <a:rPr lang="en-US" sz="2000" b="1" dirty="0"/>
              <a:t>5</a:t>
            </a:r>
            <a:r>
              <a:rPr lang="en-US" sz="2000" dirty="0"/>
              <a:t>. The node </a:t>
            </a:r>
            <a:r>
              <a:rPr lang="en-US" sz="2000" b="1" dirty="0"/>
              <a:t>[1 3 5]</a:t>
            </a:r>
            <a:r>
              <a:rPr lang="en-US" sz="2000" dirty="0"/>
              <a:t> contains the key.</a:t>
            </a:r>
          </a:p>
          <a:p>
            <a:pPr algn="just" fontAlgn="base">
              <a:lnSpc>
                <a:spcPct val="120000"/>
              </a:lnSpc>
            </a:pPr>
            <a:r>
              <a:rPr lang="en-US" sz="2000" dirty="0"/>
              <a:t>Remove the value associated with the key 5, creating the node</a:t>
            </a:r>
            <a:r>
              <a:rPr lang="en-US" sz="2000" b="1" dirty="0"/>
              <a:t> [1 3]</a:t>
            </a:r>
            <a:r>
              <a:rPr lang="en-US" sz="2000" dirty="0"/>
              <a:t>.</a:t>
            </a:r>
          </a:p>
          <a:p>
            <a:pPr algn="just" fontAlgn="base">
              <a:lnSpc>
                <a:spcPct val="120000"/>
              </a:lnSpc>
            </a:pPr>
            <a:r>
              <a:rPr lang="en-US" sz="2000" dirty="0"/>
              <a:t>The node</a:t>
            </a:r>
            <a:r>
              <a:rPr lang="en-US" sz="2000" b="1" dirty="0"/>
              <a:t> [1 3] </a:t>
            </a:r>
            <a:r>
              <a:rPr lang="en-US" sz="2000" dirty="0"/>
              <a:t>underflows because it contains fewer keys than the maximum number permitted. From its sibling node, we can obtain a key [3 4]. We borrow key 4 in this instance, resulting in the nodes [1 3 4] and [5 7].</a:t>
            </a:r>
          </a:p>
          <a:p>
            <a:pPr algn="just" fontAlgn="base">
              <a:lnSpc>
                <a:spcPct val="120000"/>
              </a:lnSpc>
            </a:pPr>
            <a:r>
              <a:rPr lang="en-US" sz="2000" dirty="0"/>
              <a:t>Remove all references to the deleted leaf node from the internal nodes of the tree. We must delete the reference to the node [1 3 5] from its parent node [1 3 4 11] because it was merged with the node [5 7]. The node [1 3 4 11] is the consequence of this.</a:t>
            </a:r>
          </a:p>
          <a:p>
            <a:pPr algn="just" fontAlgn="base">
              <a:lnSpc>
                <a:spcPct val="120000"/>
              </a:lnSpc>
            </a:pPr>
            <a:r>
              <a:rPr lang="en-US" sz="2000" dirty="0"/>
              <a:t>The deletion is finished since the root node </a:t>
            </a:r>
            <a:r>
              <a:rPr lang="en-US" sz="2000" b="1" dirty="0"/>
              <a:t>[11 14 20] </a:t>
            </a:r>
            <a:r>
              <a:rPr lang="en-US" sz="2000" dirty="0"/>
              <a:t>is not empty.</a:t>
            </a:r>
          </a:p>
          <a:p>
            <a:pPr marL="0" indent="0" algn="just">
              <a:lnSpc>
                <a:spcPct val="120000"/>
              </a:lnSpc>
              <a:buNone/>
            </a:pPr>
            <a:r>
              <a:rPr lang="en-US" sz="2000" dirty="0"/>
              <a:t/>
            </a:r>
            <a:br>
              <a:rPr lang="en-US" sz="2000" dirty="0"/>
            </a:br>
            <a:endParaRPr lang="en-US" sz="2000" dirty="0"/>
          </a:p>
        </p:txBody>
      </p:sp>
    </p:spTree>
    <p:extLst>
      <p:ext uri="{BB962C8B-B14F-4D97-AF65-F5344CB8AC3E}">
        <p14:creationId xmlns:p14="http://schemas.microsoft.com/office/powerpoint/2010/main" val="3446730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solidFill>
                  <a:srgbClr val="C00000"/>
                </a:solidFill>
              </a:rPr>
              <a:t>Advantages of </a:t>
            </a:r>
            <a:r>
              <a:rPr lang="en-US" b="1" dirty="0" smtClean="0">
                <a:solidFill>
                  <a:srgbClr val="C00000"/>
                </a:solidFill>
              </a:rPr>
              <a:t>B+ Trees</a:t>
            </a:r>
            <a:endParaRPr lang="en-US" dirty="0">
              <a:solidFill>
                <a:srgbClr val="C00000"/>
              </a:solidFill>
            </a:endParaRPr>
          </a:p>
        </p:txBody>
      </p:sp>
      <p:sp>
        <p:nvSpPr>
          <p:cNvPr id="3" name="Content Placeholder 2"/>
          <p:cNvSpPr>
            <a:spLocks noGrp="1"/>
          </p:cNvSpPr>
          <p:nvPr>
            <p:ph idx="1"/>
          </p:nvPr>
        </p:nvSpPr>
        <p:spPr/>
        <p:txBody>
          <a:bodyPr>
            <a:noAutofit/>
          </a:bodyPr>
          <a:lstStyle/>
          <a:p>
            <a:pPr algn="just" fontAlgn="base">
              <a:lnSpc>
                <a:spcPct val="120000"/>
              </a:lnSpc>
            </a:pPr>
            <a:r>
              <a:rPr lang="en-US" sz="2200" dirty="0"/>
              <a:t>A B+ tree with ‘l’ levels can store more entries in its internal nodes compared to a B-tree having the same ‘l’ levels. This accentuates the significant improvement made to the search time for any given key. Having lesser levels and the presence of </a:t>
            </a:r>
            <a:r>
              <a:rPr lang="en-US" sz="2200" dirty="0" err="1"/>
              <a:t>P</a:t>
            </a:r>
            <a:r>
              <a:rPr lang="en-US" sz="2200" baseline="-25000" dirty="0" err="1"/>
              <a:t>next</a:t>
            </a:r>
            <a:r>
              <a:rPr lang="en-US" sz="2200" dirty="0"/>
              <a:t> pointers imply that the B+ trees is very quick and efficient in accessing records from disks. </a:t>
            </a:r>
          </a:p>
          <a:p>
            <a:pPr algn="just" fontAlgn="base">
              <a:lnSpc>
                <a:spcPct val="120000"/>
              </a:lnSpc>
            </a:pPr>
            <a:r>
              <a:rPr lang="en-US" sz="2200" dirty="0"/>
              <a:t>Data stored in a B+ tree can be accessed both sequentially and directly.</a:t>
            </a:r>
          </a:p>
          <a:p>
            <a:pPr algn="just" fontAlgn="base">
              <a:lnSpc>
                <a:spcPct val="120000"/>
              </a:lnSpc>
            </a:pPr>
            <a:r>
              <a:rPr lang="en-US" sz="2200" dirty="0"/>
              <a:t>It takes an equal number of disk accesses to fetch records.</a:t>
            </a:r>
          </a:p>
          <a:p>
            <a:pPr algn="just" fontAlgn="base">
              <a:lnSpc>
                <a:spcPct val="120000"/>
              </a:lnSpc>
            </a:pPr>
            <a:r>
              <a:rPr lang="en-US" sz="2200" dirty="0" err="1"/>
              <a:t>B+trees</a:t>
            </a:r>
            <a:r>
              <a:rPr lang="en-US" sz="2200" dirty="0"/>
              <a:t> have redundant search keys, and storing search keys repeatedly is not possible. </a:t>
            </a:r>
          </a:p>
          <a:p>
            <a:pPr marL="0" indent="0" algn="just">
              <a:lnSpc>
                <a:spcPct val="120000"/>
              </a:lnSpc>
              <a:buNone/>
            </a:pPr>
            <a:r>
              <a:rPr lang="en-US" sz="2200" dirty="0"/>
              <a:t/>
            </a:r>
            <a:br>
              <a:rPr lang="en-US" sz="2200" dirty="0"/>
            </a:br>
            <a:endParaRPr lang="en-US" sz="2200" dirty="0"/>
          </a:p>
        </p:txBody>
      </p:sp>
    </p:spTree>
    <p:extLst>
      <p:ext uri="{BB962C8B-B14F-4D97-AF65-F5344CB8AC3E}">
        <p14:creationId xmlns:p14="http://schemas.microsoft.com/office/powerpoint/2010/main" val="3940702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Disadvantages of </a:t>
            </a:r>
            <a:r>
              <a:rPr lang="en-US" b="1" dirty="0" smtClean="0">
                <a:solidFill>
                  <a:srgbClr val="C00000"/>
                </a:solidFill>
              </a:rPr>
              <a:t>B+ Trees</a:t>
            </a:r>
            <a:endParaRPr lang="en-US" dirty="0">
              <a:solidFill>
                <a:srgbClr val="C00000"/>
              </a:solidFill>
            </a:endParaRPr>
          </a:p>
        </p:txBody>
      </p:sp>
      <p:sp>
        <p:nvSpPr>
          <p:cNvPr id="3" name="Content Placeholder 2"/>
          <p:cNvSpPr>
            <a:spLocks noGrp="1"/>
          </p:cNvSpPr>
          <p:nvPr>
            <p:ph idx="1"/>
          </p:nvPr>
        </p:nvSpPr>
        <p:spPr/>
        <p:txBody>
          <a:bodyPr/>
          <a:lstStyle/>
          <a:p>
            <a:pPr algn="just" fontAlgn="base"/>
            <a:r>
              <a:rPr lang="en-US" dirty="0"/>
              <a:t>The major drawback of B-tree is the difficulty of traversing the keys sequentially. The B+ tree retains the rapid random access property of the B-tree while also allowing rapid sequential access.</a:t>
            </a:r>
          </a:p>
        </p:txBody>
      </p:sp>
    </p:spTree>
    <p:extLst>
      <p:ext uri="{BB962C8B-B14F-4D97-AF65-F5344CB8AC3E}">
        <p14:creationId xmlns:p14="http://schemas.microsoft.com/office/powerpoint/2010/main" val="690748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solidFill>
                  <a:srgbClr val="C00000"/>
                </a:solidFill>
              </a:rPr>
              <a:t>Application of B+ </a:t>
            </a:r>
            <a:r>
              <a:rPr lang="en-US" b="1" dirty="0" smtClean="0">
                <a:solidFill>
                  <a:srgbClr val="C00000"/>
                </a:solidFill>
              </a:rPr>
              <a:t>Trees</a:t>
            </a:r>
            <a:endParaRPr lang="en-US" dirty="0">
              <a:solidFill>
                <a:srgbClr val="C00000"/>
              </a:solidFill>
            </a:endParaRPr>
          </a:p>
        </p:txBody>
      </p:sp>
      <p:sp>
        <p:nvSpPr>
          <p:cNvPr id="3" name="Content Placeholder 2"/>
          <p:cNvSpPr>
            <a:spLocks noGrp="1"/>
          </p:cNvSpPr>
          <p:nvPr>
            <p:ph idx="1"/>
          </p:nvPr>
        </p:nvSpPr>
        <p:spPr/>
        <p:txBody>
          <a:bodyPr/>
          <a:lstStyle/>
          <a:p>
            <a:pPr algn="just" fontAlgn="base"/>
            <a:r>
              <a:rPr lang="en-US" dirty="0"/>
              <a:t>Multilevel Indexing</a:t>
            </a:r>
          </a:p>
          <a:p>
            <a:pPr algn="just" fontAlgn="base"/>
            <a:r>
              <a:rPr lang="en-US" dirty="0"/>
              <a:t>Faster operations on the tree (insertion, deletion, search)</a:t>
            </a:r>
          </a:p>
          <a:p>
            <a:pPr algn="just" fontAlgn="base"/>
            <a:r>
              <a:rPr lang="en-US" dirty="0"/>
              <a:t>Database indexing</a:t>
            </a:r>
          </a:p>
          <a:p>
            <a:pPr marL="0" indent="0" algn="just">
              <a:buNone/>
            </a:pPr>
            <a:endParaRPr lang="en-US" dirty="0"/>
          </a:p>
        </p:txBody>
      </p:sp>
    </p:spTree>
    <p:extLst>
      <p:ext uri="{BB962C8B-B14F-4D97-AF65-F5344CB8AC3E}">
        <p14:creationId xmlns:p14="http://schemas.microsoft.com/office/powerpoint/2010/main" val="3356100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Why Use B+ Tree</a:t>
            </a:r>
            <a:r>
              <a:rPr lang="en-US" b="1"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lgn="just" fontAlgn="base"/>
            <a:r>
              <a:rPr lang="en-US" dirty="0"/>
              <a:t>B+ Trees are the best choice for storage systems with sluggish data access because they minimize I/O operations while facilitating efficient disc access.</a:t>
            </a:r>
          </a:p>
          <a:p>
            <a:pPr algn="just" fontAlgn="base"/>
            <a:r>
              <a:rPr lang="en-US" dirty="0"/>
              <a:t>B+ Trees are a good choice for database systems and applications needing quick data retrieval because of their balanced structure, which guarantees predictable performance for a variety of activities and facilitates effective range-based queries.</a:t>
            </a:r>
          </a:p>
          <a:p>
            <a:pPr algn="just"/>
            <a:endParaRPr lang="en-US" dirty="0"/>
          </a:p>
        </p:txBody>
      </p:sp>
    </p:spTree>
    <p:extLst>
      <p:ext uri="{BB962C8B-B14F-4D97-AF65-F5344CB8AC3E}">
        <p14:creationId xmlns:p14="http://schemas.microsoft.com/office/powerpoint/2010/main" val="283387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Difference between B+ Tree and B </a:t>
            </a:r>
            <a:r>
              <a:rPr lang="en-US" b="1" dirty="0" smtClean="0">
                <a:solidFill>
                  <a:srgbClr val="C00000"/>
                </a:solidFill>
              </a:rPr>
              <a:t>Tree</a:t>
            </a:r>
            <a:endParaRPr lang="en-US"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1206889"/>
              </p:ext>
            </p:extLst>
          </p:nvPr>
        </p:nvGraphicFramePr>
        <p:xfrm>
          <a:off x="457200" y="1600200"/>
          <a:ext cx="8229600" cy="51206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sz="2000" b="1" i="0" kern="1200" dirty="0" smtClean="0">
                          <a:solidFill>
                            <a:schemeClr val="lt1"/>
                          </a:solidFill>
                          <a:effectLst/>
                          <a:latin typeface="+mn-lt"/>
                          <a:ea typeface="+mn-ea"/>
                          <a:cs typeface="+mn-cs"/>
                        </a:rPr>
                        <a:t>Parameters</a:t>
                      </a:r>
                      <a:endParaRPr lang="en-US" sz="2000" dirty="0"/>
                    </a:p>
                  </a:txBody>
                  <a:tcPr/>
                </a:tc>
                <a:tc>
                  <a:txBody>
                    <a:bodyPr/>
                    <a:lstStyle/>
                    <a:p>
                      <a:pPr algn="ctr"/>
                      <a:r>
                        <a:rPr lang="en-US" sz="2000" b="1" i="0" kern="1200" dirty="0" smtClean="0">
                          <a:solidFill>
                            <a:schemeClr val="lt1"/>
                          </a:solidFill>
                          <a:effectLst/>
                          <a:latin typeface="+mn-lt"/>
                          <a:ea typeface="+mn-ea"/>
                          <a:cs typeface="+mn-cs"/>
                        </a:rPr>
                        <a:t>B+ Tree</a:t>
                      </a:r>
                      <a:endParaRPr lang="en-US" sz="2000" dirty="0"/>
                    </a:p>
                  </a:txBody>
                  <a:tcPr/>
                </a:tc>
                <a:tc>
                  <a:txBody>
                    <a:bodyPr/>
                    <a:lstStyle/>
                    <a:p>
                      <a:pPr algn="ctr"/>
                      <a:r>
                        <a:rPr lang="en-US" sz="2000" b="1" i="0" kern="1200" dirty="0" smtClean="0">
                          <a:solidFill>
                            <a:schemeClr val="lt1"/>
                          </a:solidFill>
                          <a:effectLst/>
                          <a:latin typeface="+mn-lt"/>
                          <a:ea typeface="+mn-ea"/>
                          <a:cs typeface="+mn-cs"/>
                        </a:rPr>
                        <a:t>B Tree</a:t>
                      </a:r>
                      <a:endParaRPr lang="en-US" sz="2000" dirty="0"/>
                    </a:p>
                  </a:txBody>
                  <a:tcPr/>
                </a:tc>
              </a:tr>
              <a:tr h="370840">
                <a:tc>
                  <a:txBody>
                    <a:bodyPr/>
                    <a:lstStyle/>
                    <a:p>
                      <a:pPr algn="just"/>
                      <a:r>
                        <a:rPr lang="en-US" sz="2000" b="1" i="0" kern="1200" dirty="0" smtClean="0">
                          <a:solidFill>
                            <a:schemeClr val="dk1"/>
                          </a:solidFill>
                          <a:effectLst/>
                          <a:latin typeface="+mn-lt"/>
                          <a:ea typeface="+mn-ea"/>
                          <a:cs typeface="+mn-cs"/>
                        </a:rPr>
                        <a:t>Structure</a:t>
                      </a:r>
                      <a:endParaRPr lang="en-US" sz="2000" dirty="0"/>
                    </a:p>
                  </a:txBody>
                  <a:tcPr/>
                </a:tc>
                <a:tc>
                  <a:txBody>
                    <a:bodyPr/>
                    <a:lstStyle/>
                    <a:p>
                      <a:pPr algn="just"/>
                      <a:r>
                        <a:rPr lang="en-US" sz="2000" b="0" i="0" kern="1200" dirty="0" smtClean="0">
                          <a:solidFill>
                            <a:schemeClr val="dk1"/>
                          </a:solidFill>
                          <a:effectLst/>
                          <a:latin typeface="+mn-lt"/>
                          <a:ea typeface="+mn-ea"/>
                          <a:cs typeface="+mn-cs"/>
                        </a:rPr>
                        <a:t>Separate leaf nodes for data storage and internal nodes for indexing</a:t>
                      </a:r>
                      <a:endParaRPr lang="en-US" sz="2000" dirty="0"/>
                    </a:p>
                  </a:txBody>
                  <a:tcPr/>
                </a:tc>
                <a:tc>
                  <a:txBody>
                    <a:bodyPr/>
                    <a:lstStyle/>
                    <a:p>
                      <a:pPr algn="just"/>
                      <a:r>
                        <a:rPr lang="en-US" sz="2000" b="0" i="0" kern="1200" dirty="0" smtClean="0">
                          <a:solidFill>
                            <a:schemeClr val="dk1"/>
                          </a:solidFill>
                          <a:effectLst/>
                          <a:latin typeface="+mn-lt"/>
                          <a:ea typeface="+mn-ea"/>
                          <a:cs typeface="+mn-cs"/>
                        </a:rPr>
                        <a:t>Nodes store both keys and data values</a:t>
                      </a:r>
                      <a:endParaRPr lang="en-US" sz="2000" dirty="0"/>
                    </a:p>
                  </a:txBody>
                  <a:tcPr/>
                </a:tc>
              </a:tr>
              <a:tr h="370840">
                <a:tc>
                  <a:txBody>
                    <a:bodyPr/>
                    <a:lstStyle/>
                    <a:p>
                      <a:pPr algn="just"/>
                      <a:r>
                        <a:rPr lang="en-US" sz="2000" b="1" i="0" kern="1200" dirty="0" smtClean="0">
                          <a:solidFill>
                            <a:schemeClr val="dk1"/>
                          </a:solidFill>
                          <a:effectLst/>
                          <a:latin typeface="+mn-lt"/>
                          <a:ea typeface="+mn-ea"/>
                          <a:cs typeface="+mn-cs"/>
                        </a:rPr>
                        <a:t>Leaf Nodes</a:t>
                      </a:r>
                      <a:endParaRPr lang="en-US" sz="2000" dirty="0"/>
                    </a:p>
                  </a:txBody>
                  <a:tcPr/>
                </a:tc>
                <a:tc>
                  <a:txBody>
                    <a:bodyPr/>
                    <a:lstStyle/>
                    <a:p>
                      <a:pPr algn="just"/>
                      <a:r>
                        <a:rPr lang="en-US" sz="2000" b="0" i="0" kern="1200" dirty="0" smtClean="0">
                          <a:solidFill>
                            <a:schemeClr val="dk1"/>
                          </a:solidFill>
                          <a:effectLst/>
                          <a:latin typeface="+mn-lt"/>
                          <a:ea typeface="+mn-ea"/>
                          <a:cs typeface="+mn-cs"/>
                        </a:rPr>
                        <a:t>Leaf nodes form a linked list for efficient range-based queries</a:t>
                      </a:r>
                      <a:endParaRPr lang="en-US" sz="2000" dirty="0"/>
                    </a:p>
                  </a:txBody>
                  <a:tcPr/>
                </a:tc>
                <a:tc>
                  <a:txBody>
                    <a:bodyPr/>
                    <a:lstStyle/>
                    <a:p>
                      <a:pPr algn="just"/>
                      <a:r>
                        <a:rPr lang="en-US" sz="2000" b="0" i="0" kern="1200" dirty="0" smtClean="0">
                          <a:solidFill>
                            <a:schemeClr val="dk1"/>
                          </a:solidFill>
                          <a:effectLst/>
                          <a:latin typeface="+mn-lt"/>
                          <a:ea typeface="+mn-ea"/>
                          <a:cs typeface="+mn-cs"/>
                        </a:rPr>
                        <a:t>Leaf nodes do not form a linked list</a:t>
                      </a:r>
                      <a:endParaRPr lang="en-US" sz="2000" dirty="0"/>
                    </a:p>
                  </a:txBody>
                  <a:tcPr/>
                </a:tc>
              </a:tr>
              <a:tr h="370840">
                <a:tc>
                  <a:txBody>
                    <a:bodyPr/>
                    <a:lstStyle/>
                    <a:p>
                      <a:pPr algn="just"/>
                      <a:r>
                        <a:rPr lang="en-US" sz="2000" b="1" i="0" kern="1200" dirty="0" smtClean="0">
                          <a:solidFill>
                            <a:schemeClr val="dk1"/>
                          </a:solidFill>
                          <a:effectLst/>
                          <a:latin typeface="+mn-lt"/>
                          <a:ea typeface="+mn-ea"/>
                          <a:cs typeface="+mn-cs"/>
                        </a:rPr>
                        <a:t>Order</a:t>
                      </a:r>
                      <a:endParaRPr lang="en-US" sz="2000" dirty="0"/>
                    </a:p>
                  </a:txBody>
                  <a:tcPr/>
                </a:tc>
                <a:tc>
                  <a:txBody>
                    <a:bodyPr/>
                    <a:lstStyle/>
                    <a:p>
                      <a:pPr algn="just"/>
                      <a:r>
                        <a:rPr lang="en-US" sz="2000" b="0" i="0" kern="1200" dirty="0" smtClean="0">
                          <a:solidFill>
                            <a:schemeClr val="dk1"/>
                          </a:solidFill>
                          <a:effectLst/>
                          <a:latin typeface="+mn-lt"/>
                          <a:ea typeface="+mn-ea"/>
                          <a:cs typeface="+mn-cs"/>
                        </a:rPr>
                        <a:t>Higher order (more keys)</a:t>
                      </a:r>
                      <a:endParaRPr lang="en-US" sz="2000" dirty="0"/>
                    </a:p>
                  </a:txBody>
                  <a:tcPr/>
                </a:tc>
                <a:tc>
                  <a:txBody>
                    <a:bodyPr/>
                    <a:lstStyle/>
                    <a:p>
                      <a:pPr algn="just"/>
                      <a:r>
                        <a:rPr lang="en-US" sz="2000" b="0" i="0" kern="1200" dirty="0" smtClean="0">
                          <a:solidFill>
                            <a:schemeClr val="dk1"/>
                          </a:solidFill>
                          <a:effectLst/>
                          <a:latin typeface="+mn-lt"/>
                          <a:ea typeface="+mn-ea"/>
                          <a:cs typeface="+mn-cs"/>
                        </a:rPr>
                        <a:t>Lower order (fewer keys)</a:t>
                      </a:r>
                      <a:endParaRPr lang="en-US" sz="2000" dirty="0"/>
                    </a:p>
                  </a:txBody>
                  <a:tcPr/>
                </a:tc>
              </a:tr>
              <a:tr h="370840">
                <a:tc>
                  <a:txBody>
                    <a:bodyPr/>
                    <a:lstStyle/>
                    <a:p>
                      <a:pPr algn="just"/>
                      <a:r>
                        <a:rPr lang="en-US" sz="2000" b="1" i="0" kern="1200" dirty="0" smtClean="0">
                          <a:solidFill>
                            <a:schemeClr val="dk1"/>
                          </a:solidFill>
                          <a:effectLst/>
                          <a:latin typeface="+mn-lt"/>
                          <a:ea typeface="+mn-ea"/>
                          <a:cs typeface="+mn-cs"/>
                        </a:rPr>
                        <a:t>Key Duplication</a:t>
                      </a:r>
                      <a:endParaRPr lang="en-US" sz="2000" dirty="0"/>
                    </a:p>
                  </a:txBody>
                  <a:tcPr/>
                </a:tc>
                <a:tc>
                  <a:txBody>
                    <a:bodyPr/>
                    <a:lstStyle/>
                    <a:p>
                      <a:pPr algn="just"/>
                      <a:r>
                        <a:rPr lang="en-US" sz="2000" b="0" i="0" kern="1200" dirty="0" smtClean="0">
                          <a:solidFill>
                            <a:schemeClr val="dk1"/>
                          </a:solidFill>
                          <a:effectLst/>
                          <a:latin typeface="+mn-lt"/>
                          <a:ea typeface="+mn-ea"/>
                          <a:cs typeface="+mn-cs"/>
                        </a:rPr>
                        <a:t>Typically allows key duplication in leaf nodes</a:t>
                      </a:r>
                      <a:endParaRPr lang="en-US" sz="2000" dirty="0"/>
                    </a:p>
                  </a:txBody>
                  <a:tcPr/>
                </a:tc>
                <a:tc>
                  <a:txBody>
                    <a:bodyPr/>
                    <a:lstStyle/>
                    <a:p>
                      <a:pPr algn="just"/>
                      <a:r>
                        <a:rPr lang="en-US" sz="2000" b="0" i="0" kern="1200" dirty="0" smtClean="0">
                          <a:solidFill>
                            <a:schemeClr val="dk1"/>
                          </a:solidFill>
                          <a:effectLst/>
                          <a:latin typeface="+mn-lt"/>
                          <a:ea typeface="+mn-ea"/>
                          <a:cs typeface="+mn-cs"/>
                        </a:rPr>
                        <a:t>Usually does not allow key duplication</a:t>
                      </a:r>
                      <a:endParaRPr lang="en-US" sz="2000" dirty="0"/>
                    </a:p>
                  </a:txBody>
                  <a:tcPr/>
                </a:tc>
              </a:tr>
              <a:tr h="370840">
                <a:tc>
                  <a:txBody>
                    <a:bodyPr/>
                    <a:lstStyle/>
                    <a:p>
                      <a:pPr algn="just"/>
                      <a:r>
                        <a:rPr lang="en-US" sz="2000" b="1" i="0" kern="1200" dirty="0" smtClean="0">
                          <a:solidFill>
                            <a:schemeClr val="dk1"/>
                          </a:solidFill>
                          <a:effectLst/>
                          <a:latin typeface="+mn-lt"/>
                          <a:ea typeface="+mn-ea"/>
                          <a:cs typeface="+mn-cs"/>
                        </a:rPr>
                        <a:t>Disk Access</a:t>
                      </a:r>
                      <a:endParaRPr lang="en-US" sz="2000" dirty="0"/>
                    </a:p>
                  </a:txBody>
                  <a:tcPr/>
                </a:tc>
                <a:tc>
                  <a:txBody>
                    <a:bodyPr/>
                    <a:lstStyle/>
                    <a:p>
                      <a:pPr algn="just"/>
                      <a:r>
                        <a:rPr lang="en-US" sz="2000" b="0" i="0" kern="1200" dirty="0" smtClean="0">
                          <a:solidFill>
                            <a:schemeClr val="dk1"/>
                          </a:solidFill>
                          <a:effectLst/>
                          <a:latin typeface="+mn-lt"/>
                          <a:ea typeface="+mn-ea"/>
                          <a:cs typeface="+mn-cs"/>
                        </a:rPr>
                        <a:t>Better disk access due to sequential reads in a linked list structure</a:t>
                      </a:r>
                      <a:endParaRPr lang="en-US" sz="2000" dirty="0"/>
                    </a:p>
                  </a:txBody>
                  <a:tcPr/>
                </a:tc>
                <a:tc>
                  <a:txBody>
                    <a:bodyPr/>
                    <a:lstStyle/>
                    <a:p>
                      <a:pPr algn="just"/>
                      <a:r>
                        <a:rPr lang="en-US" sz="2000" b="0" i="0" kern="1200" dirty="0" smtClean="0">
                          <a:solidFill>
                            <a:schemeClr val="dk1"/>
                          </a:solidFill>
                          <a:effectLst/>
                          <a:latin typeface="+mn-lt"/>
                          <a:ea typeface="+mn-ea"/>
                          <a:cs typeface="+mn-cs"/>
                        </a:rPr>
                        <a:t>More disk I/O due to non-sequential reads in internal nodes</a:t>
                      </a:r>
                      <a:endParaRPr lang="en-US" sz="2000" dirty="0"/>
                    </a:p>
                  </a:txBody>
                  <a:tcPr/>
                </a:tc>
              </a:tr>
            </a:tbl>
          </a:graphicData>
        </a:graphic>
      </p:graphicFrame>
    </p:spTree>
    <p:extLst>
      <p:ext uri="{BB962C8B-B14F-4D97-AF65-F5344CB8AC3E}">
        <p14:creationId xmlns:p14="http://schemas.microsoft.com/office/powerpoint/2010/main" val="2884451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Difference between B+ Tree and B </a:t>
            </a:r>
            <a:r>
              <a:rPr lang="en-US" b="1" dirty="0" smtClean="0">
                <a:solidFill>
                  <a:srgbClr val="C00000"/>
                </a:solidFill>
              </a:rPr>
              <a:t>Tree</a:t>
            </a:r>
            <a:endParaRPr lang="en-US"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4975765"/>
              </p:ext>
            </p:extLst>
          </p:nvPr>
        </p:nvGraphicFramePr>
        <p:xfrm>
          <a:off x="457200" y="1600200"/>
          <a:ext cx="8229600" cy="31394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sz="2000" b="1" i="0" kern="1200" dirty="0" smtClean="0">
                          <a:solidFill>
                            <a:schemeClr val="lt1"/>
                          </a:solidFill>
                          <a:effectLst/>
                          <a:latin typeface="+mn-lt"/>
                          <a:ea typeface="+mn-ea"/>
                          <a:cs typeface="+mn-cs"/>
                        </a:rPr>
                        <a:t>Parameters</a:t>
                      </a:r>
                      <a:endParaRPr lang="en-US" sz="2000" dirty="0"/>
                    </a:p>
                  </a:txBody>
                  <a:tcPr/>
                </a:tc>
                <a:tc>
                  <a:txBody>
                    <a:bodyPr/>
                    <a:lstStyle/>
                    <a:p>
                      <a:pPr algn="ctr"/>
                      <a:r>
                        <a:rPr lang="en-US" sz="2000" b="1" i="0" kern="1200" dirty="0" smtClean="0">
                          <a:solidFill>
                            <a:schemeClr val="lt1"/>
                          </a:solidFill>
                          <a:effectLst/>
                          <a:latin typeface="+mn-lt"/>
                          <a:ea typeface="+mn-ea"/>
                          <a:cs typeface="+mn-cs"/>
                        </a:rPr>
                        <a:t>B+ Tree</a:t>
                      </a:r>
                      <a:endParaRPr lang="en-US" sz="2000" dirty="0"/>
                    </a:p>
                  </a:txBody>
                  <a:tcPr/>
                </a:tc>
                <a:tc>
                  <a:txBody>
                    <a:bodyPr/>
                    <a:lstStyle/>
                    <a:p>
                      <a:pPr algn="ctr"/>
                      <a:r>
                        <a:rPr lang="en-US" sz="2000" b="1" i="0" kern="1200" dirty="0" smtClean="0">
                          <a:solidFill>
                            <a:schemeClr val="lt1"/>
                          </a:solidFill>
                          <a:effectLst/>
                          <a:latin typeface="+mn-lt"/>
                          <a:ea typeface="+mn-ea"/>
                          <a:cs typeface="+mn-cs"/>
                        </a:rPr>
                        <a:t>B Tree</a:t>
                      </a:r>
                      <a:endParaRPr lang="en-US" sz="2000" dirty="0"/>
                    </a:p>
                  </a:txBody>
                  <a:tcPr/>
                </a:tc>
              </a:tr>
              <a:tr h="370840">
                <a:tc>
                  <a:txBody>
                    <a:bodyPr/>
                    <a:lstStyle/>
                    <a:p>
                      <a:pPr algn="just"/>
                      <a:r>
                        <a:rPr lang="en-US" sz="1800" b="1" i="0" kern="1200" dirty="0" smtClean="0">
                          <a:solidFill>
                            <a:schemeClr val="dk1"/>
                          </a:solidFill>
                          <a:effectLst/>
                          <a:latin typeface="+mn-lt"/>
                          <a:ea typeface="+mn-ea"/>
                          <a:cs typeface="+mn-cs"/>
                        </a:rPr>
                        <a:t>Applications</a:t>
                      </a:r>
                      <a:endParaRPr lang="en-US" sz="2000" dirty="0"/>
                    </a:p>
                  </a:txBody>
                  <a:tcPr/>
                </a:tc>
                <a:tc>
                  <a:txBody>
                    <a:bodyPr/>
                    <a:lstStyle/>
                    <a:p>
                      <a:pPr algn="just"/>
                      <a:r>
                        <a:rPr lang="en-US" sz="1800" b="0" i="0" kern="1200" dirty="0" smtClean="0">
                          <a:solidFill>
                            <a:schemeClr val="dk1"/>
                          </a:solidFill>
                          <a:effectLst/>
                          <a:latin typeface="+mn-lt"/>
                          <a:ea typeface="+mn-ea"/>
                          <a:cs typeface="+mn-cs"/>
                        </a:rPr>
                        <a:t>Database systems, file systems, where range queries are common</a:t>
                      </a:r>
                      <a:endParaRPr lang="en-US" sz="2000" dirty="0"/>
                    </a:p>
                  </a:txBody>
                  <a:tcPr/>
                </a:tc>
                <a:tc>
                  <a:txBody>
                    <a:bodyPr/>
                    <a:lstStyle/>
                    <a:p>
                      <a:pPr algn="just"/>
                      <a:r>
                        <a:rPr lang="en-US" sz="1800" b="0" i="0" kern="1200" dirty="0" smtClean="0">
                          <a:solidFill>
                            <a:schemeClr val="dk1"/>
                          </a:solidFill>
                          <a:effectLst/>
                          <a:latin typeface="+mn-lt"/>
                          <a:ea typeface="+mn-ea"/>
                          <a:cs typeface="+mn-cs"/>
                        </a:rPr>
                        <a:t>In-memory data structures, databases, general-purpose use</a:t>
                      </a:r>
                      <a:endParaRPr lang="en-US" sz="2000" dirty="0"/>
                    </a:p>
                  </a:txBody>
                  <a:tcPr/>
                </a:tc>
              </a:tr>
              <a:tr h="370840">
                <a:tc>
                  <a:txBody>
                    <a:bodyPr/>
                    <a:lstStyle/>
                    <a:p>
                      <a:pPr algn="just"/>
                      <a:r>
                        <a:rPr lang="en-US" sz="1800" b="1" i="0" kern="1200" dirty="0" smtClean="0">
                          <a:solidFill>
                            <a:schemeClr val="dk1"/>
                          </a:solidFill>
                          <a:effectLst/>
                          <a:latin typeface="+mn-lt"/>
                          <a:ea typeface="+mn-ea"/>
                          <a:cs typeface="+mn-cs"/>
                        </a:rPr>
                        <a:t>Performance</a:t>
                      </a:r>
                      <a:endParaRPr lang="en-US" sz="2000" dirty="0"/>
                    </a:p>
                  </a:txBody>
                  <a:tcPr/>
                </a:tc>
                <a:tc>
                  <a:txBody>
                    <a:bodyPr/>
                    <a:lstStyle/>
                    <a:p>
                      <a:pPr algn="just"/>
                      <a:r>
                        <a:rPr lang="en-US" sz="1800" b="0" i="0" kern="1200" dirty="0" smtClean="0">
                          <a:solidFill>
                            <a:schemeClr val="dk1"/>
                          </a:solidFill>
                          <a:effectLst/>
                          <a:latin typeface="+mn-lt"/>
                          <a:ea typeface="+mn-ea"/>
                          <a:cs typeface="+mn-cs"/>
                        </a:rPr>
                        <a:t>Better performance for range queries and bulk data retrieval</a:t>
                      </a:r>
                      <a:endParaRPr lang="en-US" sz="2000" dirty="0"/>
                    </a:p>
                  </a:txBody>
                  <a:tcPr/>
                </a:tc>
                <a:tc>
                  <a:txBody>
                    <a:bodyPr/>
                    <a:lstStyle/>
                    <a:p>
                      <a:pPr algn="just"/>
                      <a:r>
                        <a:rPr lang="en-US" sz="1800" b="0" i="0" kern="1200" dirty="0" smtClean="0">
                          <a:solidFill>
                            <a:schemeClr val="dk1"/>
                          </a:solidFill>
                          <a:effectLst/>
                          <a:latin typeface="+mn-lt"/>
                          <a:ea typeface="+mn-ea"/>
                          <a:cs typeface="+mn-cs"/>
                        </a:rPr>
                        <a:t>Balanced performance for search, insert, and delete operations</a:t>
                      </a:r>
                      <a:endParaRPr lang="en-US" sz="2000" dirty="0"/>
                    </a:p>
                  </a:txBody>
                  <a:tcPr/>
                </a:tc>
              </a:tr>
              <a:tr h="370840">
                <a:tc>
                  <a:txBody>
                    <a:bodyPr/>
                    <a:lstStyle/>
                    <a:p>
                      <a:pPr algn="just"/>
                      <a:r>
                        <a:rPr lang="en-US" sz="1800" b="1" i="0" kern="1200" dirty="0" smtClean="0">
                          <a:solidFill>
                            <a:schemeClr val="dk1"/>
                          </a:solidFill>
                          <a:effectLst/>
                          <a:latin typeface="+mn-lt"/>
                          <a:ea typeface="+mn-ea"/>
                          <a:cs typeface="+mn-cs"/>
                        </a:rPr>
                        <a:t>Memory</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Usage</a:t>
                      </a:r>
                      <a:endParaRPr lang="en-US" sz="2000" b="1" dirty="0"/>
                    </a:p>
                  </a:txBody>
                  <a:tcPr/>
                </a:tc>
                <a:tc>
                  <a:txBody>
                    <a:bodyPr/>
                    <a:lstStyle/>
                    <a:p>
                      <a:pPr algn="just"/>
                      <a:r>
                        <a:rPr lang="en-US" sz="1800" b="0" i="0" kern="1200" dirty="0" smtClean="0">
                          <a:solidFill>
                            <a:schemeClr val="dk1"/>
                          </a:solidFill>
                          <a:effectLst/>
                          <a:latin typeface="+mn-lt"/>
                          <a:ea typeface="+mn-ea"/>
                          <a:cs typeface="+mn-cs"/>
                        </a:rPr>
                        <a:t>Requires more memory for internal nodes</a:t>
                      </a:r>
                      <a:endParaRPr lang="en-US" sz="2000" dirty="0"/>
                    </a:p>
                  </a:txBody>
                  <a:tcPr/>
                </a:tc>
                <a:tc>
                  <a:txBody>
                    <a:bodyPr/>
                    <a:lstStyle/>
                    <a:p>
                      <a:pPr algn="just"/>
                      <a:r>
                        <a:rPr lang="en-US" sz="1800" b="0" i="0" kern="1200" dirty="0" smtClean="0">
                          <a:solidFill>
                            <a:schemeClr val="dk1"/>
                          </a:solidFill>
                          <a:effectLst/>
                          <a:latin typeface="+mn-lt"/>
                          <a:ea typeface="+mn-ea"/>
                          <a:cs typeface="+mn-cs"/>
                        </a:rPr>
                        <a:t>Requires less memory as keys and values are stored in the same node</a:t>
                      </a:r>
                      <a:endParaRPr lang="en-US" sz="2000" dirty="0"/>
                    </a:p>
                  </a:txBody>
                  <a:tcPr/>
                </a:tc>
              </a:tr>
            </a:tbl>
          </a:graphicData>
        </a:graphic>
      </p:graphicFrame>
    </p:spTree>
    <p:extLst>
      <p:ext uri="{BB962C8B-B14F-4D97-AF65-F5344CB8AC3E}">
        <p14:creationId xmlns:p14="http://schemas.microsoft.com/office/powerpoint/2010/main" val="133507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solidFill>
                  <a:srgbClr val="C00000"/>
                </a:solidFill>
              </a:rPr>
              <a:t>Implementation</a:t>
            </a:r>
            <a:r>
              <a:rPr lang="en-US" b="1" dirty="0"/>
              <a:t> </a:t>
            </a:r>
            <a:r>
              <a:rPr lang="en-US" b="1" dirty="0">
                <a:solidFill>
                  <a:srgbClr val="C00000"/>
                </a:solidFill>
              </a:rPr>
              <a:t>of B+</a:t>
            </a:r>
            <a:r>
              <a:rPr lang="en-US" b="1" dirty="0"/>
              <a:t> </a:t>
            </a:r>
            <a:r>
              <a:rPr lang="en-US" b="1" dirty="0">
                <a:solidFill>
                  <a:srgbClr val="C00000"/>
                </a:solidFill>
              </a:rPr>
              <a:t>Tree</a:t>
            </a:r>
          </a:p>
        </p:txBody>
      </p:sp>
      <p:sp>
        <p:nvSpPr>
          <p:cNvPr id="3" name="Content Placeholder 2"/>
          <p:cNvSpPr>
            <a:spLocks noGrp="1"/>
          </p:cNvSpPr>
          <p:nvPr>
            <p:ph idx="1"/>
          </p:nvPr>
        </p:nvSpPr>
        <p:spPr>
          <a:xfrm>
            <a:off x="457200" y="1600200"/>
            <a:ext cx="8229600" cy="4876800"/>
          </a:xfrm>
        </p:spPr>
        <p:txBody>
          <a:bodyPr>
            <a:noAutofit/>
          </a:bodyPr>
          <a:lstStyle/>
          <a:p>
            <a:pPr algn="just" fontAlgn="base">
              <a:lnSpc>
                <a:spcPct val="120000"/>
              </a:lnSpc>
            </a:pPr>
            <a:r>
              <a:rPr lang="en-US" sz="1600" dirty="0"/>
              <a:t>In order, to implement dynamic multilevel indexing, B-tree and B+ tree are generally employed. </a:t>
            </a:r>
            <a:r>
              <a:rPr lang="en-US" sz="1600" dirty="0" smtClean="0"/>
              <a:t>The drawback of the B-tree  is that it stores the data pointer, corresponding to a particular key value, along with that key value in the node of a B-tree, thereby contributing to the increase in the number of levels in the B-tree, hence increasing the search time of a record. </a:t>
            </a:r>
          </a:p>
          <a:p>
            <a:pPr algn="just" fontAlgn="base">
              <a:lnSpc>
                <a:spcPct val="120000"/>
              </a:lnSpc>
            </a:pPr>
            <a:r>
              <a:rPr lang="en-US" sz="1600" dirty="0" smtClean="0"/>
              <a:t>B+ tree </a:t>
            </a:r>
            <a:r>
              <a:rPr lang="en-US" sz="1600" dirty="0"/>
              <a:t>eliminates the above drawback by storing data pointers only at the leaf nodes of the </a:t>
            </a:r>
            <a:r>
              <a:rPr lang="en-US" sz="1600" dirty="0" smtClean="0"/>
              <a:t>tree. </a:t>
            </a:r>
          </a:p>
          <a:p>
            <a:pPr algn="just" fontAlgn="base">
              <a:lnSpc>
                <a:spcPct val="120000"/>
              </a:lnSpc>
            </a:pPr>
            <a:r>
              <a:rPr lang="en-US" sz="1600" dirty="0" smtClean="0"/>
              <a:t>As </a:t>
            </a:r>
            <a:r>
              <a:rPr lang="en-US" sz="1600" dirty="0"/>
              <a:t>data pointers are present only at the leaf nodes, the leaf nodes must necessarily store all the key values along with their corresponding data pointers to the disk file block, in order to access them. </a:t>
            </a:r>
          </a:p>
          <a:p>
            <a:pPr algn="just" fontAlgn="base">
              <a:lnSpc>
                <a:spcPct val="120000"/>
              </a:lnSpc>
            </a:pPr>
            <a:r>
              <a:rPr lang="en-US" sz="1600" dirty="0"/>
              <a:t>Moreover, the leaf nodes are linked to providing ordered access to the records. The leaf nodes, therefore form the first level of the index, with the internal nodes forming the other levels of a multilevel index. Some of the key values of the leaf nodes also appear in the internal nodes, to simply act as a medium to control the searching of a record. </a:t>
            </a:r>
            <a:endParaRPr lang="en-US" sz="1600" dirty="0" smtClean="0"/>
          </a:p>
          <a:p>
            <a:pPr algn="just" fontAlgn="base">
              <a:lnSpc>
                <a:spcPct val="120000"/>
              </a:lnSpc>
            </a:pPr>
            <a:r>
              <a:rPr lang="en-US" sz="1600" dirty="0" smtClean="0"/>
              <a:t>It </a:t>
            </a:r>
            <a:r>
              <a:rPr lang="en-US" sz="1600" dirty="0"/>
              <a:t>is apparent that a B+ tree, unlike a B-tree, has two orders, ‘a’ and ‘b’, one for the internal nodes and the other for the external (or leaf) nodes. </a:t>
            </a:r>
          </a:p>
          <a:p>
            <a:pPr marL="0" indent="0" algn="just" fontAlgn="base">
              <a:lnSpc>
                <a:spcPct val="120000"/>
              </a:lnSpc>
              <a:buNone/>
            </a:pPr>
            <a:endParaRPr lang="en-US" sz="1600" b="1" dirty="0"/>
          </a:p>
        </p:txBody>
      </p:sp>
    </p:spTree>
    <p:extLst>
      <p:ext uri="{BB962C8B-B14F-4D97-AF65-F5344CB8AC3E}">
        <p14:creationId xmlns:p14="http://schemas.microsoft.com/office/powerpoint/2010/main" val="2942249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solidFill>
                  <a:srgbClr val="C00000"/>
                </a:solidFill>
              </a:rPr>
              <a:t>Structure of B+ </a:t>
            </a:r>
            <a:r>
              <a:rPr lang="en-US" b="1" dirty="0" smtClean="0">
                <a:solidFill>
                  <a:srgbClr val="C00000"/>
                </a:solidFill>
              </a:rPr>
              <a:t>Trees</a:t>
            </a:r>
            <a:endParaRPr lang="en-US" dirty="0">
              <a:solidFill>
                <a:srgbClr val="C00000"/>
              </a:solidFill>
            </a:endParaRPr>
          </a:p>
        </p:txBody>
      </p:sp>
      <p:sp>
        <p:nvSpPr>
          <p:cNvPr id="3" name="Content Placeholder 2"/>
          <p:cNvSpPr>
            <a:spLocks noGrp="1"/>
          </p:cNvSpPr>
          <p:nvPr>
            <p:ph idx="1"/>
          </p:nvPr>
        </p:nvSpPr>
        <p:spPr/>
        <p:txBody>
          <a:bodyPr/>
          <a:lstStyle/>
          <a:p>
            <a:pPr marL="0" indent="0" fontAlgn="base">
              <a:buNone/>
            </a:pPr>
            <a:r>
              <a:rPr lang="en-US" sz="2400" dirty="0"/>
              <a:t>B+ Trees contain two types of nodes:</a:t>
            </a:r>
          </a:p>
          <a:p>
            <a:pPr fontAlgn="base"/>
            <a:r>
              <a:rPr lang="en-US" sz="2400" b="1" dirty="0"/>
              <a:t>Internal Nodes: </a:t>
            </a:r>
            <a:r>
              <a:rPr lang="en-US" sz="2400" dirty="0"/>
              <a:t>Internal Nodes are the nodes that are </a:t>
            </a:r>
            <a:r>
              <a:rPr lang="en-US" sz="2400" dirty="0" smtClean="0"/>
              <a:t>present </a:t>
            </a:r>
            <a:r>
              <a:rPr lang="en-US" sz="2400" dirty="0"/>
              <a:t>in at least n/2 record pointers, but not in the root node,</a:t>
            </a:r>
          </a:p>
          <a:p>
            <a:pPr fontAlgn="base"/>
            <a:r>
              <a:rPr lang="en-US" sz="2400" b="1" dirty="0"/>
              <a:t>Leaf Nodes: </a:t>
            </a:r>
            <a:r>
              <a:rPr lang="en-US" sz="2400" dirty="0" smtClean="0"/>
              <a:t>Leaf </a:t>
            </a:r>
            <a:r>
              <a:rPr lang="en-US" sz="2400" dirty="0"/>
              <a:t>Nodes are the nodes that have n pointers.</a:t>
            </a:r>
          </a:p>
          <a:p>
            <a:endParaRPr lang="en-US" dirty="0"/>
          </a:p>
        </p:txBody>
      </p:sp>
      <p:sp>
        <p:nvSpPr>
          <p:cNvPr id="4" name="AutoShape 2" descr="https://media.geeksforgeeks.org/wp-content/uploads/20230623133046/ezgifcom-gif-maker-(11).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media.geeksforgeeks.org/wp-content/uploads/20230623133046/ezgifcom-gif-maker-(11).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media.geeksforgeeks.org/wp-content/uploads/20230623133046/ezgifcom-gif-maker-(11).web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s://media.geeksforgeeks.org/wp-content/uploads/20230623133046/ezgifcom-gif-maker-(11).web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581399"/>
            <a:ext cx="6744530" cy="203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964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solidFill>
                  <a:srgbClr val="C00000"/>
                </a:solidFill>
              </a:rPr>
              <a:t>The Structure of the Internal Nodes of a B+ Tree of Order ‘a’ </a:t>
            </a:r>
          </a:p>
        </p:txBody>
      </p:sp>
      <p:sp>
        <p:nvSpPr>
          <p:cNvPr id="3" name="Content Placeholder 2"/>
          <p:cNvSpPr>
            <a:spLocks noGrp="1"/>
          </p:cNvSpPr>
          <p:nvPr>
            <p:ph idx="1"/>
          </p:nvPr>
        </p:nvSpPr>
        <p:spPr/>
        <p:txBody>
          <a:bodyPr>
            <a:normAutofit fontScale="70000" lnSpcReduction="20000"/>
          </a:bodyPr>
          <a:lstStyle/>
          <a:p>
            <a:pPr algn="just" fontAlgn="base">
              <a:lnSpc>
                <a:spcPct val="120000"/>
              </a:lnSpc>
            </a:pPr>
            <a:r>
              <a:rPr lang="en-US" dirty="0"/>
              <a:t>Each internal node is of the form: &lt;P</a:t>
            </a:r>
            <a:r>
              <a:rPr lang="en-US" baseline="-25000" dirty="0"/>
              <a:t>1</a:t>
            </a:r>
            <a:r>
              <a:rPr lang="en-US" dirty="0"/>
              <a:t>, K</a:t>
            </a:r>
            <a:r>
              <a:rPr lang="en-US" baseline="-25000" dirty="0"/>
              <a:t>1</a:t>
            </a:r>
            <a:r>
              <a:rPr lang="en-US" dirty="0"/>
              <a:t>, P</a:t>
            </a:r>
            <a:r>
              <a:rPr lang="en-US" baseline="-25000" dirty="0"/>
              <a:t>2</a:t>
            </a:r>
            <a:r>
              <a:rPr lang="en-US" dirty="0"/>
              <a:t>, K</a:t>
            </a:r>
            <a:r>
              <a:rPr lang="en-US" baseline="-25000" dirty="0"/>
              <a:t>2</a:t>
            </a:r>
            <a:r>
              <a:rPr lang="en-US" dirty="0"/>
              <a:t>, ….., P</a:t>
            </a:r>
            <a:r>
              <a:rPr lang="en-US" baseline="-25000" dirty="0"/>
              <a:t>c-1</a:t>
            </a:r>
            <a:r>
              <a:rPr lang="en-US" dirty="0"/>
              <a:t>, K</a:t>
            </a:r>
            <a:r>
              <a:rPr lang="en-US" baseline="-25000" dirty="0"/>
              <a:t>c-1</a:t>
            </a:r>
            <a:r>
              <a:rPr lang="en-US" dirty="0"/>
              <a:t>, P</a:t>
            </a:r>
            <a:r>
              <a:rPr lang="en-US" baseline="-25000" dirty="0"/>
              <a:t>c</a:t>
            </a:r>
            <a:r>
              <a:rPr lang="en-US" dirty="0"/>
              <a:t>&gt; where c &lt;= a and each </a:t>
            </a:r>
            <a:r>
              <a:rPr lang="en-US" b="1" dirty="0"/>
              <a:t>P</a:t>
            </a:r>
            <a:r>
              <a:rPr lang="en-US" b="1" baseline="-25000" dirty="0"/>
              <a:t>i</a:t>
            </a:r>
            <a:r>
              <a:rPr lang="en-US" b="1" dirty="0"/>
              <a:t> is a tree pointer (</a:t>
            </a:r>
            <a:r>
              <a:rPr lang="en-US" b="1" dirty="0" err="1"/>
              <a:t>i.e</a:t>
            </a:r>
            <a:r>
              <a:rPr lang="en-US" b="1" dirty="0"/>
              <a:t> points to another node of the tree)</a:t>
            </a:r>
            <a:r>
              <a:rPr lang="en-US" dirty="0"/>
              <a:t> and, each </a:t>
            </a:r>
            <a:r>
              <a:rPr lang="en-US" b="1" dirty="0"/>
              <a:t>K</a:t>
            </a:r>
            <a:r>
              <a:rPr lang="en-US" b="1" baseline="-25000" dirty="0"/>
              <a:t>i</a:t>
            </a:r>
            <a:r>
              <a:rPr lang="en-US" b="1" dirty="0"/>
              <a:t> is a key-value</a:t>
            </a:r>
            <a:r>
              <a:rPr lang="en-US" dirty="0"/>
              <a:t> </a:t>
            </a:r>
          </a:p>
          <a:p>
            <a:pPr algn="just" fontAlgn="base">
              <a:lnSpc>
                <a:spcPct val="120000"/>
              </a:lnSpc>
            </a:pPr>
            <a:r>
              <a:rPr lang="en-US" dirty="0"/>
              <a:t>Every internal node has : K</a:t>
            </a:r>
            <a:r>
              <a:rPr lang="en-US" baseline="-25000" dirty="0"/>
              <a:t>1</a:t>
            </a:r>
            <a:r>
              <a:rPr lang="en-US" dirty="0"/>
              <a:t> &lt; K</a:t>
            </a:r>
            <a:r>
              <a:rPr lang="en-US" baseline="-25000" dirty="0"/>
              <a:t>2</a:t>
            </a:r>
            <a:r>
              <a:rPr lang="en-US" dirty="0"/>
              <a:t> &lt; …. &lt; K</a:t>
            </a:r>
            <a:r>
              <a:rPr lang="en-US" baseline="-25000" dirty="0"/>
              <a:t>c-1</a:t>
            </a:r>
            <a:endParaRPr lang="en-US" dirty="0"/>
          </a:p>
          <a:p>
            <a:pPr algn="just" fontAlgn="base">
              <a:lnSpc>
                <a:spcPct val="120000"/>
              </a:lnSpc>
            </a:pPr>
            <a:r>
              <a:rPr lang="en-US" dirty="0"/>
              <a:t>For each search field value ‘X’ in the sub-tree pointed at by P</a:t>
            </a:r>
            <a:r>
              <a:rPr lang="en-US" baseline="-25000" dirty="0"/>
              <a:t>i</a:t>
            </a:r>
            <a:r>
              <a:rPr lang="en-US" dirty="0"/>
              <a:t>, the following condition holds: K</a:t>
            </a:r>
            <a:r>
              <a:rPr lang="en-US" baseline="-25000" dirty="0"/>
              <a:t>i-1</a:t>
            </a:r>
            <a:r>
              <a:rPr lang="en-US" dirty="0"/>
              <a:t> &lt; X &lt;= K</a:t>
            </a:r>
            <a:r>
              <a:rPr lang="en-US" baseline="-25000" dirty="0"/>
              <a:t>i</a:t>
            </a:r>
            <a:r>
              <a:rPr lang="en-US" dirty="0"/>
              <a:t>, for 1 &lt; I &lt; c and, K</a:t>
            </a:r>
            <a:r>
              <a:rPr lang="en-US" baseline="-25000" dirty="0"/>
              <a:t>i-1</a:t>
            </a:r>
            <a:r>
              <a:rPr lang="en-US" dirty="0"/>
              <a:t> &lt; X, for i = c </a:t>
            </a:r>
          </a:p>
          <a:p>
            <a:pPr algn="just" fontAlgn="base">
              <a:lnSpc>
                <a:spcPct val="120000"/>
              </a:lnSpc>
            </a:pPr>
            <a:r>
              <a:rPr lang="en-US" dirty="0"/>
              <a:t>Each internal node has at most ‘</a:t>
            </a:r>
            <a:r>
              <a:rPr lang="en-US" dirty="0" err="1"/>
              <a:t>aa</a:t>
            </a:r>
            <a:r>
              <a:rPr lang="en-US" dirty="0"/>
              <a:t> tree pointers.</a:t>
            </a:r>
          </a:p>
          <a:p>
            <a:pPr algn="just" fontAlgn="base">
              <a:lnSpc>
                <a:spcPct val="120000"/>
              </a:lnSpc>
            </a:pPr>
            <a:r>
              <a:rPr lang="en-US" dirty="0"/>
              <a:t>The root node has, at least two tree pointers, while the other internal nodes have at least \ceil(a/2) tree pointers each.</a:t>
            </a:r>
          </a:p>
          <a:p>
            <a:pPr algn="just" fontAlgn="base">
              <a:lnSpc>
                <a:spcPct val="120000"/>
              </a:lnSpc>
            </a:pPr>
            <a:r>
              <a:rPr lang="en-US" dirty="0"/>
              <a:t>If an internal node has ‘c’ pointers, c &lt;= a, then it has ‘c – 1’ key values.</a:t>
            </a:r>
          </a:p>
          <a:p>
            <a:pPr algn="just">
              <a:lnSpc>
                <a:spcPct val="120000"/>
              </a:lnSpc>
            </a:pPr>
            <a:endParaRPr lang="en-US" dirty="0"/>
          </a:p>
        </p:txBody>
      </p:sp>
      <p:sp>
        <p:nvSpPr>
          <p:cNvPr id="4" name="AutoShape 2" descr="https://media.geeksforgeeks.org/wp-content/uploads/20230623133046/ezgifcom-gif-maker-(11).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media.geeksforgeeks.org/wp-content/uploads/20230623133046/ezgifcom-gif-maker-(11).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05965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918</Words>
  <Application>Microsoft Office PowerPoint</Application>
  <PresentationFormat>On-screen Show (4:3)</PresentationFormat>
  <Paragraphs>155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B+ Tree</vt:lpstr>
      <vt:lpstr>Introduction of B+ Tree</vt:lpstr>
      <vt:lpstr>Features of B+ Trees</vt:lpstr>
      <vt:lpstr>Why Use B+ Tree?</vt:lpstr>
      <vt:lpstr>Difference between B+ Tree and B Tree</vt:lpstr>
      <vt:lpstr>Difference between B+ Tree and B Tree</vt:lpstr>
      <vt:lpstr>Implementation of B+ Tree</vt:lpstr>
      <vt:lpstr>Structure of B+ Trees</vt:lpstr>
      <vt:lpstr>The Structure of the Internal Nodes of a B+ Tree of Order ‘a’ </vt:lpstr>
      <vt:lpstr>The Structure of the Internal Nodes of a B+ Tree of Order ‘a’ </vt:lpstr>
      <vt:lpstr> The Structure of the Leaf Nodes of a B+ Tree of Order ‘b’</vt:lpstr>
      <vt:lpstr> The Structure of the Leaf Nodes of a B+ Tree of Order ‘b’</vt:lpstr>
      <vt:lpstr>Using the Pnext pointer it is viable to traverse all the leaf nodes, just like a linked list, thereby achieving ordered access to the records stored in the disk.</vt:lpstr>
      <vt:lpstr>Searching a Record in B+ Trees</vt:lpstr>
      <vt:lpstr>Insertion in a B+ tree</vt:lpstr>
      <vt:lpstr>Steps for insertion in B+ Tree</vt:lpstr>
      <vt:lpstr>Properties for insertion B+ Tree</vt:lpstr>
      <vt:lpstr>Properties for insertion B+ Tree</vt:lpstr>
      <vt:lpstr>Properties for insertion B+ Tree</vt:lpstr>
      <vt:lpstr>Properties for insertion B+ Tree</vt:lpstr>
      <vt:lpstr>Example to illustrate insertion on a B+ tree</vt:lpstr>
      <vt:lpstr>Example to illustrate insertion on a B+ tree</vt:lpstr>
      <vt:lpstr>Example to illustrate insertion on a B+ tree</vt:lpstr>
      <vt:lpstr>Example to illustrate insertion on a B+ tree</vt:lpstr>
      <vt:lpstr>Example to illustrate insertion on a B+ tree</vt:lpstr>
      <vt:lpstr>Example to illustrate insertion on a B+ tree</vt:lpstr>
      <vt:lpstr>Example to illustrate insertion on a B+ tree</vt:lpstr>
      <vt:lpstr>Example to illustrate insertion on a B+ tree</vt:lpstr>
      <vt:lpstr>Example to illustrate insertion on a B+ tree</vt:lpstr>
      <vt:lpstr>Deletion in B+ Trees</vt:lpstr>
      <vt:lpstr>The deletion strategy for the B+ tree</vt:lpstr>
      <vt:lpstr>Illustration</vt:lpstr>
      <vt:lpstr>Illustration</vt:lpstr>
      <vt:lpstr>Advantages of B+ Trees</vt:lpstr>
      <vt:lpstr>Disadvantages of B+ Trees</vt:lpstr>
      <vt:lpstr>Application of B+ Trees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Tree</dc:title>
  <dc:creator>admin</dc:creator>
  <cp:lastModifiedBy>admin</cp:lastModifiedBy>
  <cp:revision>36</cp:revision>
  <dcterms:created xsi:type="dcterms:W3CDTF">2023-08-01T09:00:04Z</dcterms:created>
  <dcterms:modified xsi:type="dcterms:W3CDTF">2023-08-02T05:48:51Z</dcterms:modified>
</cp:coreProperties>
</file>