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3" roundtripDataSignature="AMtx7mgplUfp3eHiNSjkCJUL86bvSHqZ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2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2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7"/>
          <p:cNvSpPr/>
          <p:nvPr>
            <p:ph idx="2" type="pic"/>
          </p:nvPr>
        </p:nvSpPr>
        <p:spPr>
          <a:xfrm>
            <a:off x="1792288" y="612775"/>
            <a:ext cx="5486400" cy="4114800"/>
          </a:xfrm>
          <a:prstGeom prst="rect">
            <a:avLst/>
          </a:prstGeom>
          <a:noFill/>
          <a:ln>
            <a:noFill/>
          </a:ln>
        </p:spPr>
      </p:sp>
      <p:sp>
        <p:nvSpPr>
          <p:cNvPr id="64" name="Google Shape;64;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800"/>
              <a:buFont typeface="Calibri"/>
              <a:buNone/>
            </a:pPr>
            <a:r>
              <a:rPr lang="en-US" sz="4800">
                <a:solidFill>
                  <a:srgbClr val="C00000"/>
                </a:solidFill>
              </a:rPr>
              <a:t>B-Tree</a:t>
            </a:r>
            <a:endParaRPr sz="4800">
              <a:solidFill>
                <a:srgbClr val="C00000"/>
              </a:solidFill>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Deletion</a:t>
            </a:r>
            <a:endParaRPr b="1">
              <a:solidFill>
                <a:srgbClr val="C00000"/>
              </a:solidFill>
            </a:endParaRPr>
          </a:p>
        </p:txBody>
      </p:sp>
      <p:sp>
        <p:nvSpPr>
          <p:cNvPr id="142" name="Google Shape;142;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lnSpc>
                <a:spcPct val="120000"/>
              </a:lnSpc>
              <a:spcBef>
                <a:spcPts val="0"/>
              </a:spcBef>
              <a:spcAft>
                <a:spcPts val="0"/>
              </a:spcAft>
              <a:buClr>
                <a:schemeClr val="dk1"/>
              </a:buClr>
              <a:buSzPts val="1800"/>
              <a:buChar char="•"/>
            </a:pPr>
            <a:r>
              <a:rPr lang="en-US" sz="1800"/>
              <a:t>Deletion is also performed at the leaf nodes. The node which is to be deleted can either be a leaf node or an internal node. Following algorithm needs to be followed in order to delete a node from a B tree.</a:t>
            </a:r>
            <a:endParaRPr/>
          </a:p>
          <a:p>
            <a:pPr indent="-342900" lvl="0" marL="342900" rtl="0" algn="just">
              <a:lnSpc>
                <a:spcPct val="120000"/>
              </a:lnSpc>
              <a:spcBef>
                <a:spcPts val="360"/>
              </a:spcBef>
              <a:spcAft>
                <a:spcPts val="0"/>
              </a:spcAft>
              <a:buClr>
                <a:schemeClr val="dk1"/>
              </a:buClr>
              <a:buSzPts val="1800"/>
              <a:buFont typeface="Calibri"/>
              <a:buAutoNum type="arabicPeriod"/>
            </a:pPr>
            <a:r>
              <a:rPr lang="en-US" sz="1800"/>
              <a:t>Locate the leaf node.</a:t>
            </a:r>
            <a:endParaRPr/>
          </a:p>
          <a:p>
            <a:pPr indent="-342900" lvl="0" marL="342900" rtl="0" algn="just">
              <a:lnSpc>
                <a:spcPct val="120000"/>
              </a:lnSpc>
              <a:spcBef>
                <a:spcPts val="360"/>
              </a:spcBef>
              <a:spcAft>
                <a:spcPts val="0"/>
              </a:spcAft>
              <a:buClr>
                <a:schemeClr val="dk1"/>
              </a:buClr>
              <a:buSzPts val="1800"/>
              <a:buFont typeface="Calibri"/>
              <a:buAutoNum type="arabicPeriod"/>
            </a:pPr>
            <a:r>
              <a:rPr lang="en-US" sz="1800"/>
              <a:t>If there are more than m/2 keys in the leaf node then delete the desired key from the node.</a:t>
            </a:r>
            <a:endParaRPr/>
          </a:p>
          <a:p>
            <a:pPr indent="-342900" lvl="0" marL="342900" rtl="0" algn="just">
              <a:lnSpc>
                <a:spcPct val="120000"/>
              </a:lnSpc>
              <a:spcBef>
                <a:spcPts val="360"/>
              </a:spcBef>
              <a:spcAft>
                <a:spcPts val="0"/>
              </a:spcAft>
              <a:buClr>
                <a:schemeClr val="dk1"/>
              </a:buClr>
              <a:buSzPts val="1800"/>
              <a:buFont typeface="Calibri"/>
              <a:buAutoNum type="arabicPeriod"/>
            </a:pPr>
            <a:r>
              <a:rPr lang="en-US" sz="1800"/>
              <a:t>If the leaf node doesn't contain m/2 keys then complete the keys by taking the element from eight or left sibling.</a:t>
            </a:r>
            <a:endParaRPr/>
          </a:p>
          <a:p>
            <a:pPr indent="-285750" lvl="1" marL="742950" rtl="0" algn="just">
              <a:lnSpc>
                <a:spcPct val="120000"/>
              </a:lnSpc>
              <a:spcBef>
                <a:spcPts val="360"/>
              </a:spcBef>
              <a:spcAft>
                <a:spcPts val="0"/>
              </a:spcAft>
              <a:buClr>
                <a:schemeClr val="dk1"/>
              </a:buClr>
              <a:buSzPts val="1800"/>
              <a:buChar char="–"/>
            </a:pPr>
            <a:r>
              <a:rPr lang="en-US" sz="1800"/>
              <a:t>If the left sibling contains more than m/2 elements then push its largest element up to its parent and move the intervening element down to the node where the key is deleted.</a:t>
            </a:r>
            <a:endParaRPr/>
          </a:p>
          <a:p>
            <a:pPr indent="-285750" lvl="1" marL="742950" rtl="0" algn="just">
              <a:lnSpc>
                <a:spcPct val="120000"/>
              </a:lnSpc>
              <a:spcBef>
                <a:spcPts val="360"/>
              </a:spcBef>
              <a:spcAft>
                <a:spcPts val="0"/>
              </a:spcAft>
              <a:buClr>
                <a:schemeClr val="dk1"/>
              </a:buClr>
              <a:buSzPts val="1800"/>
              <a:buChar char="–"/>
            </a:pPr>
            <a:r>
              <a:rPr lang="en-US" sz="1800"/>
              <a:t>If the right sibling contains more than m/2 elements then push its smallest element up to the parent and move intervening element down to the node where the key is deleted.</a:t>
            </a:r>
            <a:endParaRPr/>
          </a:p>
          <a:p>
            <a:pPr indent="-342900" lvl="0" marL="342900" rtl="0" algn="just">
              <a:lnSpc>
                <a:spcPct val="120000"/>
              </a:lnSpc>
              <a:spcBef>
                <a:spcPts val="360"/>
              </a:spcBef>
              <a:spcAft>
                <a:spcPts val="0"/>
              </a:spcAft>
              <a:buClr>
                <a:schemeClr val="dk1"/>
              </a:buClr>
              <a:buSzPts val="1800"/>
              <a:buChar char="•"/>
            </a:pPr>
            <a:br>
              <a:rPr lang="en-US" sz="1800"/>
            </a:b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Deletion</a:t>
            </a:r>
            <a:endParaRPr b="1">
              <a:solidFill>
                <a:srgbClr val="C00000"/>
              </a:solidFill>
            </a:endParaRPr>
          </a:p>
        </p:txBody>
      </p:sp>
      <p:sp>
        <p:nvSpPr>
          <p:cNvPr id="148" name="Google Shape;148;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000"/>
              <a:buFont typeface="Calibri"/>
              <a:buAutoNum type="arabicPeriod" startAt="4"/>
            </a:pPr>
            <a:r>
              <a:rPr lang="en-US" sz="2000"/>
              <a:t>If neither of the sibling contain more than m/2 elements then create a new leaf node by joining two leaf nodes and the intervening element of the parent node.</a:t>
            </a:r>
            <a:endParaRPr/>
          </a:p>
          <a:p>
            <a:pPr indent="-342900" lvl="0" marL="342900" rtl="0" algn="just">
              <a:spcBef>
                <a:spcPts val="400"/>
              </a:spcBef>
              <a:spcAft>
                <a:spcPts val="0"/>
              </a:spcAft>
              <a:buClr>
                <a:schemeClr val="dk1"/>
              </a:buClr>
              <a:buSzPts val="2000"/>
              <a:buFont typeface="Calibri"/>
              <a:buAutoNum type="arabicPeriod" startAt="4"/>
            </a:pPr>
            <a:r>
              <a:rPr lang="en-US" sz="2000"/>
              <a:t>If parent is left with less than m/2 nodes then, apply the above process on the parent too.</a:t>
            </a:r>
            <a:endParaRPr/>
          </a:p>
          <a:p>
            <a:pPr indent="-215900" lvl="0" marL="342900" rtl="0" algn="just">
              <a:spcBef>
                <a:spcPts val="400"/>
              </a:spcBef>
              <a:spcAft>
                <a:spcPts val="0"/>
              </a:spcAft>
              <a:buClr>
                <a:schemeClr val="dk1"/>
              </a:buClr>
              <a:buSzPts val="2000"/>
              <a:buFont typeface="Calibri"/>
              <a:buNone/>
            </a:pPr>
            <a:r>
              <a:t/>
            </a:r>
            <a:endParaRPr sz="2000"/>
          </a:p>
          <a:p>
            <a:pPr indent="-342900" lvl="0" marL="342900" rtl="0" algn="just">
              <a:spcBef>
                <a:spcPts val="400"/>
              </a:spcBef>
              <a:spcAft>
                <a:spcPts val="0"/>
              </a:spcAft>
              <a:buClr>
                <a:schemeClr val="dk1"/>
              </a:buClr>
              <a:buSzPts val="2000"/>
              <a:buChar char="•"/>
            </a:pPr>
            <a:r>
              <a:rPr lang="en-US" sz="2000"/>
              <a:t>If the node which is to be deleted is an internal node, then replace the node with its in-order successor or predecessor. Since, successor or predecessor will always be on the leaf node hence, the process will be similar as the node is being deleted from the leaf node.</a:t>
            </a:r>
            <a:endParaRPr/>
          </a:p>
          <a:p>
            <a:pPr indent="-215900" lvl="0" marL="342900" rtl="0" algn="just">
              <a:spcBef>
                <a:spcPts val="400"/>
              </a:spcBef>
              <a:spcAft>
                <a:spcPts val="0"/>
              </a:spcAft>
              <a:buClr>
                <a:schemeClr val="dk1"/>
              </a:buClr>
              <a:buSzPts val="2000"/>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Delete the node 53 from the B Tree of order 5</a:t>
            </a:r>
            <a:endParaRPr/>
          </a:p>
        </p:txBody>
      </p:sp>
      <p:pic>
        <p:nvPicPr>
          <p:cNvPr descr="B Tree" id="154" name="Google Shape;154;p12"/>
          <p:cNvPicPr preferRelativeResize="0"/>
          <p:nvPr/>
        </p:nvPicPr>
        <p:blipFill rotWithShape="1">
          <a:blip r:embed="rId3">
            <a:alphaModFix/>
          </a:blip>
          <a:srcRect b="0" l="0" r="0" t="0"/>
          <a:stretch/>
        </p:blipFill>
        <p:spPr>
          <a:xfrm>
            <a:off x="87086" y="2057400"/>
            <a:ext cx="8981091" cy="3352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53 is present in the right child of element 49. Delete it</a:t>
            </a:r>
            <a:endParaRPr/>
          </a:p>
        </p:txBody>
      </p:sp>
      <p:pic>
        <p:nvPicPr>
          <p:cNvPr descr="B Tree" id="160" name="Google Shape;160;p13"/>
          <p:cNvPicPr preferRelativeResize="0"/>
          <p:nvPr/>
        </p:nvPicPr>
        <p:blipFill rotWithShape="1">
          <a:blip r:embed="rId3">
            <a:alphaModFix/>
          </a:blip>
          <a:srcRect b="0" l="0" r="0" t="0"/>
          <a:stretch/>
        </p:blipFill>
        <p:spPr>
          <a:xfrm>
            <a:off x="-58836" y="1981200"/>
            <a:ext cx="9203613" cy="3098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4"/>
          <p:cNvSpPr txBox="1"/>
          <p:nvPr>
            <p:ph type="title"/>
          </p:nvPr>
        </p:nvSpPr>
        <p:spPr>
          <a:xfrm>
            <a:off x="457200" y="274636"/>
            <a:ext cx="8229600" cy="2011363"/>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2400"/>
              <a:buFont typeface="Calibri"/>
              <a:buNone/>
            </a:pPr>
            <a:r>
              <a:rPr lang="en-US" sz="2400"/>
              <a:t>Now, 57 is the only element which is left in the node, the minimum number of elements that must be present in a B tree of order 5, is 2. it is less than that, the elements in its left and right sub-tree are also not sufficient therefore, merge it with the left sibling and intervening element of parent i.e. 49.</a:t>
            </a:r>
            <a:br>
              <a:rPr lang="en-US" sz="2400"/>
            </a:br>
            <a:endParaRPr sz="2400"/>
          </a:p>
        </p:txBody>
      </p:sp>
      <p:pic>
        <p:nvPicPr>
          <p:cNvPr descr="B Tree" id="166" name="Google Shape;166;p14"/>
          <p:cNvPicPr preferRelativeResize="0"/>
          <p:nvPr/>
        </p:nvPicPr>
        <p:blipFill rotWithShape="1">
          <a:blip r:embed="rId3">
            <a:alphaModFix/>
          </a:blip>
          <a:srcRect b="0" l="0" r="0" t="0"/>
          <a:stretch/>
        </p:blipFill>
        <p:spPr>
          <a:xfrm>
            <a:off x="76200" y="2238373"/>
            <a:ext cx="9051116" cy="309562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Disadvantages of B-Trees</a:t>
            </a:r>
            <a:endParaRPr b="1">
              <a:solidFill>
                <a:srgbClr val="C00000"/>
              </a:solidFill>
            </a:endParaRPr>
          </a:p>
        </p:txBody>
      </p:sp>
      <p:sp>
        <p:nvSpPr>
          <p:cNvPr id="172" name="Google Shape;172;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B-Trees are based on disk-based data structures and can have a high disk usage.</a:t>
            </a:r>
            <a:endParaRPr/>
          </a:p>
          <a:p>
            <a:pPr indent="-342900" lvl="0" marL="342900" rtl="0" algn="just">
              <a:spcBef>
                <a:spcPts val="640"/>
              </a:spcBef>
              <a:spcAft>
                <a:spcPts val="0"/>
              </a:spcAft>
              <a:buClr>
                <a:schemeClr val="dk1"/>
              </a:buClr>
              <a:buSzPts val="3200"/>
              <a:buChar char="•"/>
            </a:pPr>
            <a:r>
              <a:rPr lang="en-US"/>
              <a:t>Not the best for all cases.</a:t>
            </a:r>
            <a:endParaRPr/>
          </a:p>
          <a:p>
            <a:pPr indent="-342900" lvl="0" marL="342900" rtl="0" algn="just">
              <a:spcBef>
                <a:spcPts val="640"/>
              </a:spcBef>
              <a:spcAft>
                <a:spcPts val="0"/>
              </a:spcAft>
              <a:buClr>
                <a:schemeClr val="dk1"/>
              </a:buClr>
              <a:buSzPts val="3200"/>
              <a:buChar char="•"/>
            </a:pPr>
            <a:r>
              <a:rPr lang="en-US"/>
              <a:t>Slow in comparison to other data structures.</a:t>
            </a:r>
            <a:endParaRPr/>
          </a:p>
          <a:p>
            <a:pPr indent="-139700" lvl="0" marL="342900" rtl="0" algn="just">
              <a:spcBef>
                <a:spcPts val="640"/>
              </a:spcBef>
              <a:spcAft>
                <a:spcPts val="0"/>
              </a:spcAft>
              <a:buClr>
                <a:schemeClr val="dk1"/>
              </a:buClr>
              <a:buSzPts val="32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Advantages</a:t>
            </a:r>
            <a:r>
              <a:rPr b="1" lang="en-US"/>
              <a:t> </a:t>
            </a:r>
            <a:r>
              <a:rPr b="1" lang="en-US">
                <a:solidFill>
                  <a:srgbClr val="C00000"/>
                </a:solidFill>
              </a:rPr>
              <a:t>of B-Trees</a:t>
            </a:r>
            <a:endParaRPr b="1">
              <a:solidFill>
                <a:srgbClr val="C00000"/>
              </a:solidFill>
            </a:endParaRPr>
          </a:p>
        </p:txBody>
      </p:sp>
      <p:sp>
        <p:nvSpPr>
          <p:cNvPr id="178" name="Google Shape;178;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B-Trees have a guaranteed time complexity of O(log n) for basic operations like insertion, deletion, and searching, which makes them suitable for large data sets and real-time applications.</a:t>
            </a:r>
            <a:endParaRPr/>
          </a:p>
          <a:p>
            <a:pPr indent="-342900" lvl="0" marL="342900" rtl="0" algn="just">
              <a:spcBef>
                <a:spcPts val="640"/>
              </a:spcBef>
              <a:spcAft>
                <a:spcPts val="0"/>
              </a:spcAft>
              <a:buClr>
                <a:schemeClr val="dk1"/>
              </a:buClr>
              <a:buSzPts val="3200"/>
              <a:buChar char="•"/>
            </a:pPr>
            <a:r>
              <a:rPr lang="en-US"/>
              <a:t> B-Trees are self-balancing.</a:t>
            </a:r>
            <a:endParaRPr/>
          </a:p>
          <a:p>
            <a:pPr indent="-342900" lvl="0" marL="342900" rtl="0" algn="just">
              <a:spcBef>
                <a:spcPts val="640"/>
              </a:spcBef>
              <a:spcAft>
                <a:spcPts val="0"/>
              </a:spcAft>
              <a:buClr>
                <a:schemeClr val="dk1"/>
              </a:buClr>
              <a:buSzPts val="3200"/>
              <a:buChar char="•"/>
            </a:pPr>
            <a:r>
              <a:rPr lang="en-US"/>
              <a:t>High-concurrency and high-throughput.</a:t>
            </a:r>
            <a:endParaRPr/>
          </a:p>
          <a:p>
            <a:pPr indent="-342900" lvl="0" marL="342900" rtl="0" algn="just">
              <a:spcBef>
                <a:spcPts val="640"/>
              </a:spcBef>
              <a:spcAft>
                <a:spcPts val="0"/>
              </a:spcAft>
              <a:buClr>
                <a:schemeClr val="dk1"/>
              </a:buClr>
              <a:buSzPts val="3200"/>
              <a:buChar char="•"/>
            </a:pPr>
            <a:r>
              <a:rPr lang="en-US"/>
              <a:t>Efficient storage utilization.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Applications of B-Trees</a:t>
            </a:r>
            <a:endParaRPr/>
          </a:p>
        </p:txBody>
      </p:sp>
      <p:sp>
        <p:nvSpPr>
          <p:cNvPr id="184" name="Google Shape;184;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US" sz="2400"/>
              <a:t>It is used in large databases to access data stored on the disk</a:t>
            </a:r>
            <a:endParaRPr/>
          </a:p>
          <a:p>
            <a:pPr indent="-342900" lvl="0" marL="342900" rtl="0" algn="just">
              <a:spcBef>
                <a:spcPts val="480"/>
              </a:spcBef>
              <a:spcAft>
                <a:spcPts val="0"/>
              </a:spcAft>
              <a:buClr>
                <a:schemeClr val="dk1"/>
              </a:buClr>
              <a:buSzPts val="2400"/>
              <a:buChar char="•"/>
            </a:pPr>
            <a:r>
              <a:rPr lang="en-US" sz="2400"/>
              <a:t>Searching for data in a data set can be achieved in significantly less time using the B-Tree</a:t>
            </a:r>
            <a:endParaRPr/>
          </a:p>
          <a:p>
            <a:pPr indent="-342900" lvl="0" marL="342900" rtl="0" algn="just">
              <a:spcBef>
                <a:spcPts val="480"/>
              </a:spcBef>
              <a:spcAft>
                <a:spcPts val="0"/>
              </a:spcAft>
              <a:buClr>
                <a:schemeClr val="dk1"/>
              </a:buClr>
              <a:buSzPts val="2400"/>
              <a:buChar char="•"/>
            </a:pPr>
            <a:r>
              <a:rPr lang="en-US" sz="2400"/>
              <a:t>With the indexing feature, multilevel indexing can be achieved.</a:t>
            </a:r>
            <a:endParaRPr/>
          </a:p>
          <a:p>
            <a:pPr indent="-342900" lvl="0" marL="342900" rtl="0" algn="just">
              <a:spcBef>
                <a:spcPts val="480"/>
              </a:spcBef>
              <a:spcAft>
                <a:spcPts val="0"/>
              </a:spcAft>
              <a:buClr>
                <a:schemeClr val="dk1"/>
              </a:buClr>
              <a:buSzPts val="2400"/>
              <a:buChar char="•"/>
            </a:pPr>
            <a:r>
              <a:rPr lang="en-US" sz="2400"/>
              <a:t>Most of the servers also use the B-tree approach.</a:t>
            </a:r>
            <a:endParaRPr/>
          </a:p>
          <a:p>
            <a:pPr indent="-342900" lvl="0" marL="342900" rtl="0" algn="just">
              <a:spcBef>
                <a:spcPts val="480"/>
              </a:spcBef>
              <a:spcAft>
                <a:spcPts val="0"/>
              </a:spcAft>
              <a:buClr>
                <a:schemeClr val="dk1"/>
              </a:buClr>
              <a:buSzPts val="2400"/>
              <a:buChar char="•"/>
            </a:pPr>
            <a:r>
              <a:rPr lang="en-US" sz="2400"/>
              <a:t>B-Trees are used in CAD systems to organize and search geometric data.</a:t>
            </a:r>
            <a:endParaRPr/>
          </a:p>
          <a:p>
            <a:pPr indent="-342900" lvl="0" marL="342900" rtl="0" algn="just">
              <a:spcBef>
                <a:spcPts val="480"/>
              </a:spcBef>
              <a:spcAft>
                <a:spcPts val="0"/>
              </a:spcAft>
              <a:buClr>
                <a:schemeClr val="dk1"/>
              </a:buClr>
              <a:buSzPts val="2400"/>
              <a:buChar char="•"/>
            </a:pPr>
            <a:r>
              <a:rPr lang="en-US" sz="2400"/>
              <a:t>B-Trees are also used in other areas such as natural language processing, computer networks, and cryptography.</a:t>
            </a:r>
            <a:endParaRPr/>
          </a:p>
          <a:p>
            <a:pPr indent="0" lvl="0" marL="0" rtl="0" algn="just">
              <a:spcBef>
                <a:spcPts val="480"/>
              </a:spcBef>
              <a:spcAft>
                <a:spcPts val="0"/>
              </a:spcAft>
              <a:buClr>
                <a:schemeClr val="dk1"/>
              </a:buClr>
              <a:buSzPts val="2400"/>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Introduction</a:t>
            </a:r>
            <a:endParaRPr b="1">
              <a:solidFill>
                <a:srgbClr val="C00000"/>
              </a:solidFill>
            </a:endParaRPr>
          </a:p>
        </p:txBody>
      </p:sp>
      <p:sp>
        <p:nvSpPr>
          <p:cNvPr id="91" name="Google Shape;9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a:t>B Tree is a specialized m-way tree that can be widely used for disk access. </a:t>
            </a:r>
            <a:endParaRPr/>
          </a:p>
          <a:p>
            <a:pPr indent="-342900" lvl="0" marL="342900" rtl="0" algn="l">
              <a:spcBef>
                <a:spcPts val="448"/>
              </a:spcBef>
              <a:spcAft>
                <a:spcPts val="0"/>
              </a:spcAft>
              <a:buClr>
                <a:schemeClr val="dk1"/>
              </a:buClr>
              <a:buSzPct val="100000"/>
              <a:buChar char="•"/>
            </a:pPr>
            <a:r>
              <a:rPr lang="en-US"/>
              <a:t>A B-Tree of order m can have at most m-1 keys and m children. </a:t>
            </a:r>
            <a:endParaRPr/>
          </a:p>
          <a:p>
            <a:pPr indent="-342900" lvl="0" marL="342900" rtl="0" algn="l">
              <a:spcBef>
                <a:spcPts val="448"/>
              </a:spcBef>
              <a:spcAft>
                <a:spcPts val="0"/>
              </a:spcAft>
              <a:buClr>
                <a:schemeClr val="dk1"/>
              </a:buClr>
              <a:buSzPct val="100000"/>
              <a:buChar char="•"/>
            </a:pPr>
            <a:r>
              <a:rPr lang="en-US"/>
              <a:t>One of the main reason of using B tree is its capability to store large number of keys in a single node and large key values by keeping the height of the tree relatively small.</a:t>
            </a:r>
            <a:endParaRPr/>
          </a:p>
          <a:p>
            <a:pPr indent="-342900" lvl="0" marL="342900" rtl="0" algn="l">
              <a:spcBef>
                <a:spcPts val="448"/>
              </a:spcBef>
              <a:spcAft>
                <a:spcPts val="0"/>
              </a:spcAft>
              <a:buClr>
                <a:schemeClr val="dk1"/>
              </a:buClr>
              <a:buSzPct val="100000"/>
              <a:buChar char="•"/>
            </a:pPr>
            <a:r>
              <a:rPr lang="en-US"/>
              <a:t>A B tree of order m contains all the properties of an M way tree. In addition, it contains the following properties.</a:t>
            </a:r>
            <a:endParaRPr/>
          </a:p>
          <a:p>
            <a:pPr indent="-514350" lvl="1" marL="914400" rtl="0" algn="l">
              <a:spcBef>
                <a:spcPts val="392"/>
              </a:spcBef>
              <a:spcAft>
                <a:spcPts val="0"/>
              </a:spcAft>
              <a:buClr>
                <a:schemeClr val="dk1"/>
              </a:buClr>
              <a:buSzPct val="100000"/>
              <a:buFont typeface="Calibri"/>
              <a:buAutoNum type="arabicPeriod"/>
            </a:pPr>
            <a:r>
              <a:rPr lang="en-US"/>
              <a:t>Every node in a B-Tree contains at most m children.</a:t>
            </a:r>
            <a:endParaRPr/>
          </a:p>
          <a:p>
            <a:pPr indent="-514350" lvl="1" marL="914400" rtl="0" algn="l">
              <a:spcBef>
                <a:spcPts val="392"/>
              </a:spcBef>
              <a:spcAft>
                <a:spcPts val="0"/>
              </a:spcAft>
              <a:buClr>
                <a:schemeClr val="dk1"/>
              </a:buClr>
              <a:buSzPct val="100000"/>
              <a:buFont typeface="Calibri"/>
              <a:buAutoNum type="arabicPeriod"/>
            </a:pPr>
            <a:r>
              <a:rPr lang="en-US"/>
              <a:t>Every node in a B-Tree except the root node and the leaf node contain at least m/2 children.</a:t>
            </a:r>
            <a:endParaRPr/>
          </a:p>
          <a:p>
            <a:pPr indent="-514350" lvl="1" marL="914400" rtl="0" algn="l">
              <a:spcBef>
                <a:spcPts val="392"/>
              </a:spcBef>
              <a:spcAft>
                <a:spcPts val="0"/>
              </a:spcAft>
              <a:buClr>
                <a:schemeClr val="dk1"/>
              </a:buClr>
              <a:buSzPct val="100000"/>
              <a:buFont typeface="Calibri"/>
              <a:buAutoNum type="arabicPeriod"/>
            </a:pPr>
            <a:r>
              <a:rPr lang="en-US"/>
              <a:t>The root nodes must have at least 2 nodes.</a:t>
            </a:r>
            <a:endParaRPr/>
          </a:p>
          <a:p>
            <a:pPr indent="-514350" lvl="1" marL="914400" rtl="0" algn="l">
              <a:spcBef>
                <a:spcPts val="392"/>
              </a:spcBef>
              <a:spcAft>
                <a:spcPts val="0"/>
              </a:spcAft>
              <a:buClr>
                <a:schemeClr val="dk1"/>
              </a:buClr>
              <a:buSzPct val="100000"/>
              <a:buFont typeface="Calibri"/>
              <a:buAutoNum type="arabicPeriod"/>
            </a:pPr>
            <a:r>
              <a:rPr lang="en-US"/>
              <a:t>All leaf nodes must be at the same level.</a:t>
            </a:r>
            <a:endParaRPr/>
          </a:p>
          <a:p>
            <a:pPr indent="-342900" lvl="0" marL="342900" rtl="0" algn="just">
              <a:spcBef>
                <a:spcPts val="448"/>
              </a:spcBef>
              <a:spcAft>
                <a:spcPts val="0"/>
              </a:spcAft>
              <a:buClr>
                <a:schemeClr val="dk1"/>
              </a:buClr>
              <a:buSzPct val="100000"/>
              <a:buChar char="•"/>
            </a:pPr>
            <a:r>
              <a:rPr lang="en-US"/>
              <a:t>It is not necessary that, all the nodes contain the same number of children but, each node must have m/2 number of nodes.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B Tree of order 4</a:t>
            </a:r>
            <a:endParaRPr b="1">
              <a:solidFill>
                <a:srgbClr val="C00000"/>
              </a:solidFill>
            </a:endParaRPr>
          </a:p>
        </p:txBody>
      </p:sp>
      <p:sp>
        <p:nvSpPr>
          <p:cNvPr id="97" name="Google Shape;9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25000" lnSpcReduction="20000"/>
          </a:bodyPr>
          <a:lstStyle/>
          <a:p>
            <a:pPr indent="-292100" lvl="0" marL="342900" rtl="0" algn="l">
              <a:spcBef>
                <a:spcPts val="0"/>
              </a:spcBef>
              <a:spcAft>
                <a:spcPts val="0"/>
              </a:spcAft>
              <a:buClr>
                <a:schemeClr val="dk1"/>
              </a:buClr>
              <a:buSzPct val="100000"/>
              <a:buNone/>
            </a:pPr>
            <a:r>
              <a:t/>
            </a:r>
            <a:endParaRPr/>
          </a:p>
          <a:p>
            <a:pPr indent="-292100" lvl="0" marL="342900" rtl="0" algn="l">
              <a:spcBef>
                <a:spcPts val="160"/>
              </a:spcBef>
              <a:spcAft>
                <a:spcPts val="0"/>
              </a:spcAft>
              <a:buClr>
                <a:schemeClr val="dk1"/>
              </a:buClr>
              <a:buSzPct val="100000"/>
              <a:buNone/>
            </a:pPr>
            <a:r>
              <a:t/>
            </a:r>
            <a:endParaRPr/>
          </a:p>
          <a:p>
            <a:pPr indent="-292100" lvl="0" marL="342900" rtl="0" algn="l">
              <a:spcBef>
                <a:spcPts val="160"/>
              </a:spcBef>
              <a:spcAft>
                <a:spcPts val="0"/>
              </a:spcAft>
              <a:buClr>
                <a:schemeClr val="dk1"/>
              </a:buClr>
              <a:buSzPct val="100000"/>
              <a:buNone/>
            </a:pPr>
            <a:r>
              <a:t/>
            </a:r>
            <a:endParaRPr/>
          </a:p>
          <a:p>
            <a:pPr indent="-292100" lvl="0" marL="342900" rtl="0" algn="l">
              <a:spcBef>
                <a:spcPts val="160"/>
              </a:spcBef>
              <a:spcAft>
                <a:spcPts val="0"/>
              </a:spcAft>
              <a:buClr>
                <a:schemeClr val="dk1"/>
              </a:buClr>
              <a:buSzPct val="100000"/>
              <a:buNone/>
            </a:pPr>
            <a:r>
              <a:t/>
            </a:r>
            <a:endParaRPr/>
          </a:p>
          <a:p>
            <a:pPr indent="-292100" lvl="0" marL="342900" rtl="0" algn="l">
              <a:spcBef>
                <a:spcPts val="160"/>
              </a:spcBef>
              <a:spcAft>
                <a:spcPts val="0"/>
              </a:spcAft>
              <a:buClr>
                <a:schemeClr val="dk1"/>
              </a:buClr>
              <a:buSzPct val="100000"/>
              <a:buNone/>
            </a:pPr>
            <a:r>
              <a:t/>
            </a:r>
            <a:endParaRPr/>
          </a:p>
          <a:p>
            <a:pPr indent="-292100" lvl="0" marL="342900" rtl="0" algn="l">
              <a:spcBef>
                <a:spcPts val="160"/>
              </a:spcBef>
              <a:spcAft>
                <a:spcPts val="0"/>
              </a:spcAft>
              <a:buClr>
                <a:schemeClr val="dk1"/>
              </a:buClr>
              <a:buSzPct val="100000"/>
              <a:buNone/>
            </a:pPr>
            <a:r>
              <a:t/>
            </a:r>
            <a:endParaRPr/>
          </a:p>
          <a:p>
            <a:pPr indent="-292100" lvl="0" marL="342900" rtl="0" algn="l">
              <a:spcBef>
                <a:spcPts val="160"/>
              </a:spcBef>
              <a:spcAft>
                <a:spcPts val="0"/>
              </a:spcAft>
              <a:buClr>
                <a:schemeClr val="dk1"/>
              </a:buClr>
              <a:buSzPct val="100000"/>
              <a:buNone/>
            </a:pPr>
            <a:r>
              <a:t/>
            </a:r>
            <a:endParaRPr/>
          </a:p>
          <a:p>
            <a:pPr indent="-292100" lvl="0" marL="342900" rtl="0" algn="l">
              <a:spcBef>
                <a:spcPts val="160"/>
              </a:spcBef>
              <a:spcAft>
                <a:spcPts val="0"/>
              </a:spcAft>
              <a:buClr>
                <a:schemeClr val="dk1"/>
              </a:buClr>
              <a:buSzPct val="100000"/>
              <a:buNone/>
            </a:pPr>
            <a:r>
              <a:t/>
            </a:r>
            <a:endParaRPr/>
          </a:p>
          <a:p>
            <a:pPr indent="-292100" lvl="0" marL="342900" rtl="0" algn="l">
              <a:spcBef>
                <a:spcPts val="160"/>
              </a:spcBef>
              <a:spcAft>
                <a:spcPts val="0"/>
              </a:spcAft>
              <a:buClr>
                <a:schemeClr val="dk1"/>
              </a:buClr>
              <a:buSzPct val="100000"/>
              <a:buNone/>
            </a:pPr>
            <a:r>
              <a:t/>
            </a:r>
            <a:endParaRPr/>
          </a:p>
          <a:p>
            <a:pPr indent="-292100" lvl="0" marL="342900" rtl="0" algn="l">
              <a:spcBef>
                <a:spcPts val="160"/>
              </a:spcBef>
              <a:spcAft>
                <a:spcPts val="0"/>
              </a:spcAft>
              <a:buClr>
                <a:schemeClr val="dk1"/>
              </a:buClr>
              <a:buSzPct val="100000"/>
              <a:buNone/>
            </a:pPr>
            <a:r>
              <a:t/>
            </a:r>
            <a:endParaRPr/>
          </a:p>
          <a:p>
            <a:pPr indent="-292100" lvl="0" marL="342900" rtl="0" algn="l">
              <a:spcBef>
                <a:spcPts val="160"/>
              </a:spcBef>
              <a:spcAft>
                <a:spcPts val="0"/>
              </a:spcAft>
              <a:buClr>
                <a:schemeClr val="dk1"/>
              </a:buClr>
              <a:buSzPct val="100000"/>
              <a:buNone/>
            </a:pPr>
            <a:r>
              <a:t/>
            </a:r>
            <a:endParaRPr/>
          </a:p>
          <a:p>
            <a:pPr indent="-292100" lvl="0" marL="342900" rtl="0" algn="l">
              <a:spcBef>
                <a:spcPts val="160"/>
              </a:spcBef>
              <a:spcAft>
                <a:spcPts val="0"/>
              </a:spcAft>
              <a:buClr>
                <a:schemeClr val="dk1"/>
              </a:buClr>
              <a:buSzPct val="100000"/>
              <a:buNone/>
            </a:pPr>
            <a:r>
              <a:t/>
            </a:r>
            <a:endParaRPr/>
          </a:p>
          <a:p>
            <a:pPr indent="-292100" lvl="0" marL="342900" rtl="0" algn="l">
              <a:spcBef>
                <a:spcPts val="160"/>
              </a:spcBef>
              <a:spcAft>
                <a:spcPts val="0"/>
              </a:spcAft>
              <a:buClr>
                <a:schemeClr val="dk1"/>
              </a:buClr>
              <a:buSzPct val="100000"/>
              <a:buNone/>
            </a:pPr>
            <a:r>
              <a:t/>
            </a:r>
            <a:endParaRPr/>
          </a:p>
          <a:p>
            <a:pPr indent="-292100" lvl="0" marL="342900" rtl="0" algn="l">
              <a:spcBef>
                <a:spcPts val="160"/>
              </a:spcBef>
              <a:spcAft>
                <a:spcPts val="0"/>
              </a:spcAft>
              <a:buClr>
                <a:schemeClr val="dk1"/>
              </a:buClr>
              <a:buSzPct val="100000"/>
              <a:buNone/>
            </a:pPr>
            <a:r>
              <a:t/>
            </a:r>
            <a:endParaRPr/>
          </a:p>
          <a:p>
            <a:pPr indent="-292100" lvl="0" marL="342900" rtl="0" algn="l">
              <a:spcBef>
                <a:spcPts val="160"/>
              </a:spcBef>
              <a:spcAft>
                <a:spcPts val="0"/>
              </a:spcAft>
              <a:buClr>
                <a:schemeClr val="dk1"/>
              </a:buClr>
              <a:buSzPct val="100000"/>
              <a:buNone/>
            </a:pPr>
            <a:r>
              <a:t/>
            </a:r>
            <a:endParaRPr/>
          </a:p>
          <a:p>
            <a:pPr indent="0" lvl="0" marL="0" rtl="0" algn="l">
              <a:spcBef>
                <a:spcPts val="160"/>
              </a:spcBef>
              <a:spcAft>
                <a:spcPts val="0"/>
              </a:spcAft>
              <a:buClr>
                <a:schemeClr val="dk1"/>
              </a:buClr>
              <a:buSzPct val="100000"/>
              <a:buNone/>
            </a:pPr>
            <a:r>
              <a:t/>
            </a:r>
            <a:endParaRPr/>
          </a:p>
          <a:p>
            <a:pPr indent="-292100" lvl="0" marL="342900" rtl="0" algn="l">
              <a:spcBef>
                <a:spcPts val="160"/>
              </a:spcBef>
              <a:spcAft>
                <a:spcPts val="0"/>
              </a:spcAft>
              <a:buClr>
                <a:schemeClr val="dk1"/>
              </a:buClr>
              <a:buSzPct val="100000"/>
              <a:buNone/>
            </a:pPr>
            <a:r>
              <a:t/>
            </a:r>
            <a:endParaRPr/>
          </a:p>
          <a:p>
            <a:pPr indent="-292100" lvl="0" marL="342900" rtl="0" algn="l">
              <a:spcBef>
                <a:spcPts val="160"/>
              </a:spcBef>
              <a:spcAft>
                <a:spcPts val="0"/>
              </a:spcAft>
              <a:buClr>
                <a:schemeClr val="dk1"/>
              </a:buClr>
              <a:buSzPct val="100000"/>
              <a:buNone/>
            </a:pPr>
            <a:r>
              <a:t/>
            </a:r>
            <a:endParaRPr/>
          </a:p>
          <a:p>
            <a:pPr indent="-292100" lvl="0" marL="342900" rtl="0" algn="l">
              <a:spcBef>
                <a:spcPts val="160"/>
              </a:spcBef>
              <a:spcAft>
                <a:spcPts val="0"/>
              </a:spcAft>
              <a:buClr>
                <a:schemeClr val="dk1"/>
              </a:buClr>
              <a:buSzPct val="100000"/>
              <a:buNone/>
            </a:pPr>
            <a:r>
              <a:t/>
            </a:r>
            <a:endParaRPr/>
          </a:p>
          <a:p>
            <a:pPr indent="-292100" lvl="0" marL="342900" rtl="0" algn="l">
              <a:spcBef>
                <a:spcPts val="160"/>
              </a:spcBef>
              <a:spcAft>
                <a:spcPts val="0"/>
              </a:spcAft>
              <a:buClr>
                <a:schemeClr val="dk1"/>
              </a:buClr>
              <a:buSzPct val="100000"/>
              <a:buNone/>
            </a:pPr>
            <a:r>
              <a:t/>
            </a:r>
            <a:endParaRPr/>
          </a:p>
          <a:p>
            <a:pPr indent="-292100" lvl="0" marL="342900" rtl="0" algn="l">
              <a:spcBef>
                <a:spcPts val="160"/>
              </a:spcBef>
              <a:spcAft>
                <a:spcPts val="0"/>
              </a:spcAft>
              <a:buClr>
                <a:schemeClr val="dk1"/>
              </a:buClr>
              <a:buSzPct val="100000"/>
              <a:buNone/>
            </a:pPr>
            <a:r>
              <a:t/>
            </a:r>
            <a:endParaRPr/>
          </a:p>
          <a:p>
            <a:pPr indent="-292100" lvl="0" marL="342900" rtl="0" algn="l">
              <a:spcBef>
                <a:spcPts val="160"/>
              </a:spcBef>
              <a:spcAft>
                <a:spcPts val="0"/>
              </a:spcAft>
              <a:buClr>
                <a:schemeClr val="dk1"/>
              </a:buClr>
              <a:buSzPct val="100000"/>
              <a:buNone/>
            </a:pPr>
            <a:r>
              <a:t/>
            </a:r>
            <a:endParaRPr/>
          </a:p>
          <a:p>
            <a:pPr indent="-292100" lvl="0" marL="342900" rtl="0" algn="l">
              <a:spcBef>
                <a:spcPts val="160"/>
              </a:spcBef>
              <a:spcAft>
                <a:spcPts val="0"/>
              </a:spcAft>
              <a:buClr>
                <a:schemeClr val="dk1"/>
              </a:buClr>
              <a:buSzPct val="100000"/>
              <a:buNone/>
            </a:pPr>
            <a:r>
              <a:t/>
            </a:r>
            <a:endParaRPr/>
          </a:p>
          <a:p>
            <a:pPr indent="-292100" lvl="0" marL="342900" rtl="0" algn="l">
              <a:spcBef>
                <a:spcPts val="160"/>
              </a:spcBef>
              <a:spcAft>
                <a:spcPts val="0"/>
              </a:spcAft>
              <a:buClr>
                <a:schemeClr val="dk1"/>
              </a:buClr>
              <a:buSzPct val="100000"/>
              <a:buNone/>
            </a:pPr>
            <a:r>
              <a:t/>
            </a:r>
            <a:endParaRPr/>
          </a:p>
          <a:p>
            <a:pPr indent="-292100" lvl="0" marL="342900" rtl="0" algn="l">
              <a:spcBef>
                <a:spcPts val="160"/>
              </a:spcBef>
              <a:spcAft>
                <a:spcPts val="0"/>
              </a:spcAft>
              <a:buClr>
                <a:schemeClr val="dk1"/>
              </a:buClr>
              <a:buSzPct val="100000"/>
              <a:buNone/>
            </a:pPr>
            <a:r>
              <a:t/>
            </a:r>
            <a:endParaRPr/>
          </a:p>
          <a:p>
            <a:pPr indent="-292100" lvl="0" marL="342900" rtl="0" algn="l">
              <a:spcBef>
                <a:spcPts val="160"/>
              </a:spcBef>
              <a:spcAft>
                <a:spcPts val="0"/>
              </a:spcAft>
              <a:buClr>
                <a:schemeClr val="dk1"/>
              </a:buClr>
              <a:buSzPct val="100000"/>
              <a:buNone/>
            </a:pPr>
            <a:r>
              <a:t/>
            </a:r>
            <a:endParaRPr/>
          </a:p>
          <a:p>
            <a:pPr indent="0" lvl="0" marL="342900" rtl="0" algn="l">
              <a:spcBef>
                <a:spcPts val="400"/>
              </a:spcBef>
              <a:spcAft>
                <a:spcPts val="0"/>
              </a:spcAft>
              <a:buNone/>
            </a:pPr>
            <a:r>
              <a:t/>
            </a:r>
            <a:endParaRPr sz="8000"/>
          </a:p>
          <a:p>
            <a:pPr indent="-342900" lvl="0" marL="342900" rtl="0" algn="l">
              <a:spcBef>
                <a:spcPts val="400"/>
              </a:spcBef>
              <a:spcAft>
                <a:spcPts val="0"/>
              </a:spcAft>
              <a:buClr>
                <a:schemeClr val="dk1"/>
              </a:buClr>
              <a:buSzPct val="100000"/>
              <a:buChar char="•"/>
            </a:pPr>
            <a:r>
              <a:rPr lang="en-US" sz="8000"/>
              <a:t>While performing some operations on B Tree, any property of B Tree may violate such as number of minimum children a node can have. To maintain the properties of B Tree, the tree may split or join.</a:t>
            </a:r>
            <a:endParaRPr/>
          </a:p>
          <a:p>
            <a:pPr indent="0" lvl="0" marL="0" rtl="0" algn="l">
              <a:spcBef>
                <a:spcPts val="160"/>
              </a:spcBef>
              <a:spcAft>
                <a:spcPts val="0"/>
              </a:spcAft>
              <a:buClr>
                <a:schemeClr val="dk1"/>
              </a:buClr>
              <a:buSzPct val="100000"/>
              <a:buNone/>
            </a:pPr>
            <a:r>
              <a:t/>
            </a:r>
            <a:endParaRPr/>
          </a:p>
          <a:p>
            <a:pPr indent="-292100" lvl="0" marL="342900" rtl="0" algn="l">
              <a:spcBef>
                <a:spcPts val="160"/>
              </a:spcBef>
              <a:spcAft>
                <a:spcPts val="0"/>
              </a:spcAft>
              <a:buClr>
                <a:schemeClr val="dk1"/>
              </a:buClr>
              <a:buSzPct val="100000"/>
              <a:buNone/>
            </a:pPr>
            <a:r>
              <a:t/>
            </a:r>
            <a:endParaRPr/>
          </a:p>
        </p:txBody>
      </p:sp>
      <p:pic>
        <p:nvPicPr>
          <p:cNvPr descr="B Tree" id="98" name="Google Shape;98;p3"/>
          <p:cNvPicPr preferRelativeResize="0"/>
          <p:nvPr/>
        </p:nvPicPr>
        <p:blipFill rotWithShape="1">
          <a:blip r:embed="rId3">
            <a:alphaModFix/>
          </a:blip>
          <a:srcRect b="0" l="0" r="0" t="0"/>
          <a:stretch/>
        </p:blipFill>
        <p:spPr>
          <a:xfrm>
            <a:off x="1113971" y="1578429"/>
            <a:ext cx="7039429" cy="329837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Searching </a:t>
            </a:r>
            <a:endParaRPr b="1">
              <a:solidFill>
                <a:srgbClr val="C00000"/>
              </a:solidFill>
            </a:endParaRPr>
          </a:p>
        </p:txBody>
      </p:sp>
      <p:sp>
        <p:nvSpPr>
          <p:cNvPr id="104" name="Google Shape;104;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Searching in B Trees is similar to that in Binary search tree. For example, if we search for an item 49 in the following B Tree. </a:t>
            </a:r>
            <a:endParaRPr/>
          </a:p>
          <a:p>
            <a:pPr indent="-342900" lvl="0" marL="342900" rtl="0" algn="l">
              <a:spcBef>
                <a:spcPts val="640"/>
              </a:spcBef>
              <a:spcAft>
                <a:spcPts val="0"/>
              </a:spcAft>
              <a:buClr>
                <a:schemeClr val="dk1"/>
              </a:buClr>
              <a:buSzPts val="3200"/>
              <a:buChar char="•"/>
            </a:pPr>
            <a:r>
              <a:rPr lang="en-US"/>
              <a:t>The process will something like following :</a:t>
            </a:r>
            <a:endParaRPr/>
          </a:p>
          <a:p>
            <a:pPr indent="-514350" lvl="1" marL="914400" rtl="0" algn="l">
              <a:spcBef>
                <a:spcPts val="560"/>
              </a:spcBef>
              <a:spcAft>
                <a:spcPts val="0"/>
              </a:spcAft>
              <a:buClr>
                <a:schemeClr val="dk1"/>
              </a:buClr>
              <a:buSzPts val="2800"/>
              <a:buFont typeface="Calibri"/>
              <a:buAutoNum type="arabicPeriod"/>
            </a:pPr>
            <a:r>
              <a:rPr lang="en-US"/>
              <a:t>Compare item 49 with root node 78. since 49 &lt; 78 hence, move to its left sub-tree.</a:t>
            </a:r>
            <a:endParaRPr/>
          </a:p>
          <a:p>
            <a:pPr indent="-514350" lvl="1" marL="914400" rtl="0" algn="l">
              <a:spcBef>
                <a:spcPts val="560"/>
              </a:spcBef>
              <a:spcAft>
                <a:spcPts val="0"/>
              </a:spcAft>
              <a:buClr>
                <a:schemeClr val="dk1"/>
              </a:buClr>
              <a:buSzPts val="2800"/>
              <a:buFont typeface="Calibri"/>
              <a:buAutoNum type="arabicPeriod"/>
            </a:pPr>
            <a:r>
              <a:rPr lang="en-US"/>
              <a:t>Since, 40&lt;49&lt;56, traverse right sub-tree of 40.</a:t>
            </a:r>
            <a:endParaRPr/>
          </a:p>
          <a:p>
            <a:pPr indent="-514350" lvl="1" marL="914400" rtl="0" algn="l">
              <a:spcBef>
                <a:spcPts val="560"/>
              </a:spcBef>
              <a:spcAft>
                <a:spcPts val="0"/>
              </a:spcAft>
              <a:buClr>
                <a:schemeClr val="dk1"/>
              </a:buClr>
              <a:buSzPts val="2800"/>
              <a:buFont typeface="Calibri"/>
              <a:buAutoNum type="arabicPeriod"/>
            </a:pPr>
            <a:r>
              <a:rPr lang="en-US"/>
              <a:t>49&gt;45, move to right. Compare 49.</a:t>
            </a:r>
            <a:endParaRPr/>
          </a:p>
          <a:p>
            <a:pPr indent="-514350" lvl="1" marL="914400" rtl="0" algn="l">
              <a:spcBef>
                <a:spcPts val="560"/>
              </a:spcBef>
              <a:spcAft>
                <a:spcPts val="0"/>
              </a:spcAft>
              <a:buClr>
                <a:schemeClr val="dk1"/>
              </a:buClr>
              <a:buSzPts val="2800"/>
              <a:buFont typeface="Calibri"/>
              <a:buAutoNum type="arabicPeriod"/>
            </a:pPr>
            <a:r>
              <a:rPr lang="en-US"/>
              <a:t>match found, return.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Searching</a:t>
            </a:r>
            <a:endParaRPr/>
          </a:p>
        </p:txBody>
      </p:sp>
      <p:sp>
        <p:nvSpPr>
          <p:cNvPr id="110" name="Google Shape;110;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Searching in a B tree depends upon the height of the tree. The search algorithm takes O(log n) time to search any element in a B tree.</a:t>
            </a:r>
            <a:endParaRPr/>
          </a:p>
          <a:p>
            <a:pPr indent="0" lvl="0" marL="0" rtl="0" algn="l">
              <a:spcBef>
                <a:spcPts val="640"/>
              </a:spcBef>
              <a:spcAft>
                <a:spcPts val="0"/>
              </a:spcAft>
              <a:buClr>
                <a:schemeClr val="dk1"/>
              </a:buClr>
              <a:buSzPts val="3200"/>
              <a:buNone/>
            </a:pPr>
            <a:r>
              <a:t/>
            </a:r>
            <a:endParaRPr/>
          </a:p>
        </p:txBody>
      </p:sp>
      <p:pic>
        <p:nvPicPr>
          <p:cNvPr descr="B Tree" id="111" name="Google Shape;111;p5"/>
          <p:cNvPicPr preferRelativeResize="0"/>
          <p:nvPr/>
        </p:nvPicPr>
        <p:blipFill rotWithShape="1">
          <a:blip r:embed="rId3">
            <a:alphaModFix/>
          </a:blip>
          <a:srcRect b="0" l="0" r="0" t="0"/>
          <a:stretch/>
        </p:blipFill>
        <p:spPr>
          <a:xfrm>
            <a:off x="417286" y="3724952"/>
            <a:ext cx="8345714" cy="33616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Inserting</a:t>
            </a:r>
            <a:endParaRPr b="1">
              <a:solidFill>
                <a:srgbClr val="C00000"/>
              </a:solidFill>
            </a:endParaRPr>
          </a:p>
        </p:txBody>
      </p:sp>
      <p:sp>
        <p:nvSpPr>
          <p:cNvPr id="117" name="Google Shape;117;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lnSpc>
                <a:spcPct val="120000"/>
              </a:lnSpc>
              <a:spcBef>
                <a:spcPts val="0"/>
              </a:spcBef>
              <a:spcAft>
                <a:spcPts val="0"/>
              </a:spcAft>
              <a:buClr>
                <a:schemeClr val="dk1"/>
              </a:buClr>
              <a:buSzPts val="2000"/>
              <a:buChar char="•"/>
            </a:pPr>
            <a:r>
              <a:rPr lang="en-US" sz="2000"/>
              <a:t>Insertions are done at the leaf node level. The following algorithm needs to be followed in order to insert an item into B Tree.</a:t>
            </a:r>
            <a:endParaRPr/>
          </a:p>
          <a:p>
            <a:pPr indent="-342900" lvl="0" marL="342900" rtl="0" algn="just">
              <a:lnSpc>
                <a:spcPct val="120000"/>
              </a:lnSpc>
              <a:spcBef>
                <a:spcPts val="400"/>
              </a:spcBef>
              <a:spcAft>
                <a:spcPts val="0"/>
              </a:spcAft>
              <a:buClr>
                <a:schemeClr val="dk1"/>
              </a:buClr>
              <a:buSzPts val="2000"/>
              <a:buChar char="•"/>
            </a:pPr>
            <a:r>
              <a:rPr lang="en-US" sz="2000"/>
              <a:t>Traverse the B Tree in order to find the appropriate leaf node at which the node can be inserted.</a:t>
            </a:r>
            <a:endParaRPr/>
          </a:p>
          <a:p>
            <a:pPr indent="-342900" lvl="0" marL="342900" rtl="0" algn="just">
              <a:lnSpc>
                <a:spcPct val="120000"/>
              </a:lnSpc>
              <a:spcBef>
                <a:spcPts val="400"/>
              </a:spcBef>
              <a:spcAft>
                <a:spcPts val="0"/>
              </a:spcAft>
              <a:buClr>
                <a:schemeClr val="dk1"/>
              </a:buClr>
              <a:buSzPts val="2000"/>
              <a:buChar char="•"/>
            </a:pPr>
            <a:r>
              <a:rPr lang="en-US" sz="2000"/>
              <a:t>If the leaf node contain less than m-1 keys then insert the element in the increasing order.</a:t>
            </a:r>
            <a:endParaRPr/>
          </a:p>
          <a:p>
            <a:pPr indent="-342900" lvl="0" marL="342900" rtl="0" algn="just">
              <a:lnSpc>
                <a:spcPct val="120000"/>
              </a:lnSpc>
              <a:spcBef>
                <a:spcPts val="400"/>
              </a:spcBef>
              <a:spcAft>
                <a:spcPts val="0"/>
              </a:spcAft>
              <a:buClr>
                <a:schemeClr val="dk1"/>
              </a:buClr>
              <a:buSzPts val="2000"/>
              <a:buChar char="•"/>
            </a:pPr>
            <a:r>
              <a:rPr lang="en-US" sz="2000"/>
              <a:t>Else, if the leaf node contains m-1 keys, then follow the following steps.</a:t>
            </a:r>
            <a:endParaRPr/>
          </a:p>
          <a:p>
            <a:pPr indent="-285750" lvl="1" marL="742950" rtl="0" algn="just">
              <a:lnSpc>
                <a:spcPct val="120000"/>
              </a:lnSpc>
              <a:spcBef>
                <a:spcPts val="400"/>
              </a:spcBef>
              <a:spcAft>
                <a:spcPts val="0"/>
              </a:spcAft>
              <a:buClr>
                <a:schemeClr val="dk1"/>
              </a:buClr>
              <a:buSzPts val="2000"/>
              <a:buChar char="–"/>
            </a:pPr>
            <a:r>
              <a:rPr lang="en-US" sz="2000"/>
              <a:t>Insert the new element in the increasing order of elements.</a:t>
            </a:r>
            <a:endParaRPr/>
          </a:p>
          <a:p>
            <a:pPr indent="-285750" lvl="1" marL="742950" rtl="0" algn="just">
              <a:lnSpc>
                <a:spcPct val="120000"/>
              </a:lnSpc>
              <a:spcBef>
                <a:spcPts val="400"/>
              </a:spcBef>
              <a:spcAft>
                <a:spcPts val="0"/>
              </a:spcAft>
              <a:buClr>
                <a:schemeClr val="dk1"/>
              </a:buClr>
              <a:buSzPts val="2000"/>
              <a:buChar char="–"/>
            </a:pPr>
            <a:r>
              <a:rPr lang="en-US" sz="2000"/>
              <a:t>Split the node into the two nodes at the median.</a:t>
            </a:r>
            <a:endParaRPr/>
          </a:p>
          <a:p>
            <a:pPr indent="-285750" lvl="1" marL="742950" rtl="0" algn="just">
              <a:lnSpc>
                <a:spcPct val="120000"/>
              </a:lnSpc>
              <a:spcBef>
                <a:spcPts val="400"/>
              </a:spcBef>
              <a:spcAft>
                <a:spcPts val="0"/>
              </a:spcAft>
              <a:buClr>
                <a:schemeClr val="dk1"/>
              </a:buClr>
              <a:buSzPts val="2000"/>
              <a:buChar char="–"/>
            </a:pPr>
            <a:r>
              <a:rPr lang="en-US" sz="2000"/>
              <a:t>Push the median element upto its parent node.</a:t>
            </a:r>
            <a:endParaRPr/>
          </a:p>
          <a:p>
            <a:pPr indent="-285750" lvl="1" marL="742950" rtl="0" algn="just">
              <a:lnSpc>
                <a:spcPct val="120000"/>
              </a:lnSpc>
              <a:spcBef>
                <a:spcPts val="400"/>
              </a:spcBef>
              <a:spcAft>
                <a:spcPts val="0"/>
              </a:spcAft>
              <a:buClr>
                <a:schemeClr val="dk1"/>
              </a:buClr>
              <a:buSzPts val="2000"/>
              <a:buChar char="–"/>
            </a:pPr>
            <a:r>
              <a:rPr lang="en-US" sz="2000"/>
              <a:t>If the parent node also contain m-1 number of keys, then split it too by following the same steps.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b="1" lang="en-US">
                <a:solidFill>
                  <a:srgbClr val="C00000"/>
                </a:solidFill>
              </a:rPr>
              <a:t>Example</a:t>
            </a:r>
            <a:endParaRPr>
              <a:solidFill>
                <a:srgbClr val="C00000"/>
              </a:solidFill>
            </a:endParaRPr>
          </a:p>
        </p:txBody>
      </p:sp>
      <p:sp>
        <p:nvSpPr>
          <p:cNvPr id="123" name="Google Shape;123;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Insert the node 8 into the B Tree of order 5 shown in the following image.</a:t>
            </a:r>
            <a:endParaRPr/>
          </a:p>
        </p:txBody>
      </p:sp>
      <p:pic>
        <p:nvPicPr>
          <p:cNvPr descr="B Tree" id="124" name="Google Shape;124;p7"/>
          <p:cNvPicPr preferRelativeResize="0"/>
          <p:nvPr/>
        </p:nvPicPr>
        <p:blipFill rotWithShape="1">
          <a:blip r:embed="rId3">
            <a:alphaModFix/>
          </a:blip>
          <a:srcRect b="0" l="0" r="0" t="0"/>
          <a:stretch/>
        </p:blipFill>
        <p:spPr>
          <a:xfrm>
            <a:off x="127241" y="3532909"/>
            <a:ext cx="8711959" cy="157249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2400"/>
              <a:buFont typeface="Calibri"/>
              <a:buNone/>
            </a:pPr>
            <a:r>
              <a:rPr lang="en-US" sz="2400"/>
              <a:t>8 will be inserted to the right of 5, therefore insert 8</a:t>
            </a:r>
            <a:endParaRPr sz="2400"/>
          </a:p>
        </p:txBody>
      </p:sp>
      <p:pic>
        <p:nvPicPr>
          <p:cNvPr descr="B Tree" id="130" name="Google Shape;130;p8"/>
          <p:cNvPicPr preferRelativeResize="0"/>
          <p:nvPr/>
        </p:nvPicPr>
        <p:blipFill rotWithShape="1">
          <a:blip r:embed="rId3">
            <a:alphaModFix/>
          </a:blip>
          <a:srcRect b="0" l="0" r="0" t="0"/>
          <a:stretch/>
        </p:blipFill>
        <p:spPr>
          <a:xfrm>
            <a:off x="304800" y="1947865"/>
            <a:ext cx="8305800" cy="34623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type="title"/>
          </p:nvPr>
        </p:nvSpPr>
        <p:spPr>
          <a:xfrm>
            <a:off x="457200" y="533400"/>
            <a:ext cx="8229600" cy="1143000"/>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2400"/>
              <a:buFont typeface="Calibri"/>
              <a:buNone/>
            </a:pPr>
            <a:r>
              <a:rPr lang="en-US" sz="2400"/>
              <a:t>The node, now contain 5 keys which is greater than (5 -1 = 4 ) keys. Therefore split the node from the median i.e. 8 and push it up to its parent node shown as follows.</a:t>
            </a:r>
            <a:br>
              <a:rPr lang="en-US" sz="2400"/>
            </a:br>
            <a:br>
              <a:rPr lang="en-US" sz="2400"/>
            </a:br>
            <a:endParaRPr sz="2400"/>
          </a:p>
        </p:txBody>
      </p:sp>
      <p:pic>
        <p:nvPicPr>
          <p:cNvPr descr="B Tree" id="136" name="Google Shape;136;p9"/>
          <p:cNvPicPr preferRelativeResize="0"/>
          <p:nvPr/>
        </p:nvPicPr>
        <p:blipFill rotWithShape="1">
          <a:blip r:embed="rId3">
            <a:alphaModFix/>
          </a:blip>
          <a:srcRect b="0" l="0" r="0" t="0"/>
          <a:stretch/>
        </p:blipFill>
        <p:spPr>
          <a:xfrm>
            <a:off x="166914" y="2104739"/>
            <a:ext cx="8900886" cy="35340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admin</dc:creator>
</cp:coreProperties>
</file>