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Tp+KocgQE/AyNh5G0fpZitpFz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b="1" lang="en-IN">
                <a:solidFill>
                  <a:srgbClr val="C00000"/>
                </a:solidFill>
              </a:rPr>
              <a:t>Red Black Tree</a:t>
            </a:r>
            <a:endParaRPr b="1">
              <a:solidFill>
                <a:srgbClr val="C00000"/>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Deletion in Red Back tree</a:t>
            </a:r>
            <a:endParaRPr b="1">
              <a:solidFill>
                <a:srgbClr val="C00000"/>
              </a:solidFill>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20000"/>
              </a:lnSpc>
              <a:spcBef>
                <a:spcPts val="0"/>
              </a:spcBef>
              <a:spcAft>
                <a:spcPts val="0"/>
              </a:spcAft>
              <a:buClr>
                <a:schemeClr val="dk1"/>
              </a:buClr>
              <a:buSzPct val="100000"/>
              <a:buNone/>
            </a:pPr>
            <a:r>
              <a:rPr b="1" lang="en-IN"/>
              <a:t>Case 2: </a:t>
            </a:r>
            <a:r>
              <a:rPr lang="en-IN"/>
              <a:t>If the node is Red, which is to be deleted, we simply delete it.</a:t>
            </a:r>
            <a:endParaRPr/>
          </a:p>
          <a:p>
            <a:pPr indent="-228600" lvl="0" marL="228600" rtl="0" algn="just">
              <a:lnSpc>
                <a:spcPct val="120000"/>
              </a:lnSpc>
              <a:spcBef>
                <a:spcPts val="1000"/>
              </a:spcBef>
              <a:spcAft>
                <a:spcPts val="0"/>
              </a:spcAft>
              <a:buClr>
                <a:schemeClr val="dk1"/>
              </a:buClr>
              <a:buSzPct val="100000"/>
              <a:buChar char="•"/>
            </a:pPr>
            <a:r>
              <a:rPr lang="en-IN"/>
              <a:t>If we want to delete the internal node that has one child. First, replace the value of the internal node with the value of the child node and then simply delete the child node.</a:t>
            </a:r>
            <a:endParaRPr/>
          </a:p>
          <a:p>
            <a:pPr indent="-228600" lvl="0" marL="228600" rtl="0" algn="just">
              <a:lnSpc>
                <a:spcPct val="120000"/>
              </a:lnSpc>
              <a:spcBef>
                <a:spcPts val="1000"/>
              </a:spcBef>
              <a:spcAft>
                <a:spcPts val="0"/>
              </a:spcAft>
              <a:buClr>
                <a:schemeClr val="dk1"/>
              </a:buClr>
              <a:buSzPct val="100000"/>
              <a:buChar char="•"/>
            </a:pPr>
            <a:r>
              <a:rPr lang="en-IN"/>
              <a:t>If the root node is also double black, then simply remove the double black and make it a single black.</a:t>
            </a:r>
            <a:endParaRPr/>
          </a:p>
          <a:p>
            <a:pPr indent="0" lvl="0" marL="0" rtl="0" algn="just">
              <a:lnSpc>
                <a:spcPct val="120000"/>
              </a:lnSpc>
              <a:spcBef>
                <a:spcPts val="1000"/>
              </a:spcBef>
              <a:spcAft>
                <a:spcPts val="0"/>
              </a:spcAft>
              <a:buClr>
                <a:schemeClr val="dk1"/>
              </a:buClr>
              <a:buSzPct val="100000"/>
              <a:buNone/>
            </a:pPr>
            <a:r>
              <a:rPr b="1" lang="en-IN"/>
              <a:t>Case 3:</a:t>
            </a:r>
            <a:r>
              <a:rPr lang="en-IN"/>
              <a:t> If the double black's sibling is black and both its children are black.</a:t>
            </a:r>
            <a:endParaRPr/>
          </a:p>
          <a:p>
            <a:pPr indent="-228600" lvl="0" marL="228600" rtl="0" algn="just">
              <a:lnSpc>
                <a:spcPct val="120000"/>
              </a:lnSpc>
              <a:spcBef>
                <a:spcPts val="1000"/>
              </a:spcBef>
              <a:spcAft>
                <a:spcPts val="0"/>
              </a:spcAft>
              <a:buClr>
                <a:schemeClr val="dk1"/>
              </a:buClr>
              <a:buSzPct val="100000"/>
              <a:buChar char="•"/>
            </a:pPr>
            <a:r>
              <a:rPr lang="en-IN"/>
              <a:t>Remove the double black node.</a:t>
            </a:r>
            <a:endParaRPr/>
          </a:p>
          <a:p>
            <a:pPr indent="-228600" lvl="0" marL="228600" rtl="0" algn="just">
              <a:lnSpc>
                <a:spcPct val="120000"/>
              </a:lnSpc>
              <a:spcBef>
                <a:spcPts val="1000"/>
              </a:spcBef>
              <a:spcAft>
                <a:spcPts val="0"/>
              </a:spcAft>
              <a:buClr>
                <a:schemeClr val="dk1"/>
              </a:buClr>
              <a:buSzPct val="100000"/>
              <a:buChar char="•"/>
            </a:pPr>
            <a:r>
              <a:rPr lang="en-IN"/>
              <a:t>Add the color of the node to the parent (P) node.</a:t>
            </a:r>
            <a:endParaRPr/>
          </a:p>
          <a:p>
            <a:pPr indent="-514350" lvl="1" marL="971550" rtl="0" algn="just">
              <a:lnSpc>
                <a:spcPct val="120000"/>
              </a:lnSpc>
              <a:spcBef>
                <a:spcPts val="500"/>
              </a:spcBef>
              <a:spcAft>
                <a:spcPts val="0"/>
              </a:spcAft>
              <a:buClr>
                <a:schemeClr val="dk1"/>
              </a:buClr>
              <a:buSzPct val="100000"/>
              <a:buFont typeface="Calibri"/>
              <a:buAutoNum type="arabicPeriod"/>
            </a:pPr>
            <a:r>
              <a:rPr lang="en-IN"/>
              <a:t>If the color of P is red then it becomes black.</a:t>
            </a:r>
            <a:endParaRPr/>
          </a:p>
          <a:p>
            <a:pPr indent="-514350" lvl="1" marL="971550" rtl="0" algn="just">
              <a:lnSpc>
                <a:spcPct val="120000"/>
              </a:lnSpc>
              <a:spcBef>
                <a:spcPts val="500"/>
              </a:spcBef>
              <a:spcAft>
                <a:spcPts val="0"/>
              </a:spcAft>
              <a:buClr>
                <a:schemeClr val="dk1"/>
              </a:buClr>
              <a:buSzPct val="100000"/>
              <a:buFont typeface="Calibri"/>
              <a:buAutoNum type="arabicPeriod"/>
            </a:pPr>
            <a:r>
              <a:rPr lang="en-IN"/>
              <a:t>If the color of P is black, then it becomes double black.</a:t>
            </a:r>
            <a:endParaRPr/>
          </a:p>
          <a:p>
            <a:pPr indent="-228600" lvl="0" marL="228600" rtl="0" algn="just">
              <a:lnSpc>
                <a:spcPct val="120000"/>
              </a:lnSpc>
              <a:spcBef>
                <a:spcPts val="1000"/>
              </a:spcBef>
              <a:spcAft>
                <a:spcPts val="0"/>
              </a:spcAft>
              <a:buClr>
                <a:schemeClr val="dk1"/>
              </a:buClr>
              <a:buSzPct val="100000"/>
              <a:buChar char="•"/>
            </a:pPr>
            <a:r>
              <a:rPr lang="en-IN"/>
              <a:t>The color of double black's sibling changes to red.</a:t>
            </a:r>
            <a:endParaRPr/>
          </a:p>
          <a:p>
            <a:pPr indent="-228600" lvl="0" marL="228600" rtl="0" algn="just">
              <a:lnSpc>
                <a:spcPct val="120000"/>
              </a:lnSpc>
              <a:spcBef>
                <a:spcPts val="1000"/>
              </a:spcBef>
              <a:spcAft>
                <a:spcPts val="0"/>
              </a:spcAft>
              <a:buClr>
                <a:schemeClr val="dk1"/>
              </a:buClr>
              <a:buSzPct val="100000"/>
              <a:buChar char="•"/>
            </a:pPr>
            <a:r>
              <a:rPr lang="en-IN"/>
              <a:t>If still double black situation arises, then we will apply other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Deletion in Red Back tree</a:t>
            </a:r>
            <a:endParaRPr b="1">
              <a:solidFill>
                <a:srgbClr val="C00000"/>
              </a:solidFill>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10000"/>
              </a:lnSpc>
              <a:spcBef>
                <a:spcPts val="0"/>
              </a:spcBef>
              <a:spcAft>
                <a:spcPts val="0"/>
              </a:spcAft>
              <a:buClr>
                <a:schemeClr val="dk1"/>
              </a:buClr>
              <a:buSzPct val="100000"/>
              <a:buNone/>
            </a:pPr>
            <a:r>
              <a:rPr b="1" lang="en-IN"/>
              <a:t>Case 4:</a:t>
            </a:r>
            <a:r>
              <a:rPr lang="en-IN"/>
              <a:t> If double black's sibling is Red.</a:t>
            </a:r>
            <a:endParaRPr/>
          </a:p>
          <a:p>
            <a:pPr indent="-228600" lvl="0" marL="228600" rtl="0" algn="just">
              <a:lnSpc>
                <a:spcPct val="110000"/>
              </a:lnSpc>
              <a:spcBef>
                <a:spcPts val="1000"/>
              </a:spcBef>
              <a:spcAft>
                <a:spcPts val="0"/>
              </a:spcAft>
              <a:buClr>
                <a:schemeClr val="dk1"/>
              </a:buClr>
              <a:buSzPct val="100000"/>
              <a:buChar char="•"/>
            </a:pPr>
            <a:r>
              <a:rPr lang="en-IN"/>
              <a:t>Swap the color of its parent and its sibling.</a:t>
            </a:r>
            <a:endParaRPr/>
          </a:p>
          <a:p>
            <a:pPr indent="-228600" lvl="0" marL="228600" rtl="0" algn="just">
              <a:lnSpc>
                <a:spcPct val="110000"/>
              </a:lnSpc>
              <a:spcBef>
                <a:spcPts val="1000"/>
              </a:spcBef>
              <a:spcAft>
                <a:spcPts val="0"/>
              </a:spcAft>
              <a:buClr>
                <a:schemeClr val="dk1"/>
              </a:buClr>
              <a:buSzPct val="100000"/>
              <a:buChar char="•"/>
            </a:pPr>
            <a:r>
              <a:rPr lang="en-IN"/>
              <a:t>Rotate the parent node in the double black's direction.</a:t>
            </a:r>
            <a:endParaRPr/>
          </a:p>
          <a:p>
            <a:pPr indent="-228600" lvl="0" marL="228600" rtl="0" algn="just">
              <a:lnSpc>
                <a:spcPct val="110000"/>
              </a:lnSpc>
              <a:spcBef>
                <a:spcPts val="1000"/>
              </a:spcBef>
              <a:spcAft>
                <a:spcPts val="0"/>
              </a:spcAft>
              <a:buClr>
                <a:schemeClr val="dk1"/>
              </a:buClr>
              <a:buSzPct val="100000"/>
              <a:buChar char="•"/>
            </a:pPr>
            <a:r>
              <a:rPr lang="en-IN"/>
              <a:t>Reapply cases.</a:t>
            </a:r>
            <a:endParaRPr/>
          </a:p>
          <a:p>
            <a:pPr indent="0" lvl="0" marL="0" rtl="0" algn="just">
              <a:lnSpc>
                <a:spcPct val="110000"/>
              </a:lnSpc>
              <a:spcBef>
                <a:spcPts val="1000"/>
              </a:spcBef>
              <a:spcAft>
                <a:spcPts val="0"/>
              </a:spcAft>
              <a:buClr>
                <a:schemeClr val="dk1"/>
              </a:buClr>
              <a:buSzPct val="100000"/>
              <a:buNone/>
            </a:pPr>
            <a:r>
              <a:rPr b="1" lang="en-IN"/>
              <a:t>Case 5:</a:t>
            </a:r>
            <a:r>
              <a:rPr lang="en-IN"/>
              <a:t> If double black's sibling is black, sibling's child who is far from the double black is black, but near child to double black is red.</a:t>
            </a:r>
            <a:endParaRPr/>
          </a:p>
          <a:p>
            <a:pPr indent="-228600" lvl="0" marL="228600" rtl="0" algn="just">
              <a:lnSpc>
                <a:spcPct val="110000"/>
              </a:lnSpc>
              <a:spcBef>
                <a:spcPts val="1000"/>
              </a:spcBef>
              <a:spcAft>
                <a:spcPts val="0"/>
              </a:spcAft>
              <a:buClr>
                <a:schemeClr val="dk1"/>
              </a:buClr>
              <a:buSzPct val="100000"/>
              <a:buChar char="•"/>
            </a:pPr>
            <a:r>
              <a:rPr lang="en-IN"/>
              <a:t>Swap the color of double black's sibling and the sibling child which is nearer to the double black node.</a:t>
            </a:r>
            <a:endParaRPr/>
          </a:p>
          <a:p>
            <a:pPr indent="-228600" lvl="0" marL="228600" rtl="0" algn="just">
              <a:lnSpc>
                <a:spcPct val="110000"/>
              </a:lnSpc>
              <a:spcBef>
                <a:spcPts val="1000"/>
              </a:spcBef>
              <a:spcAft>
                <a:spcPts val="0"/>
              </a:spcAft>
              <a:buClr>
                <a:schemeClr val="dk1"/>
              </a:buClr>
              <a:buSzPct val="100000"/>
              <a:buChar char="•"/>
            </a:pPr>
            <a:r>
              <a:rPr lang="en-IN"/>
              <a:t>Rotate the sibling in the opposite direction of the double black.</a:t>
            </a:r>
            <a:endParaRPr/>
          </a:p>
          <a:p>
            <a:pPr indent="-228600" lvl="0" marL="228600" rtl="0" algn="just">
              <a:lnSpc>
                <a:spcPct val="110000"/>
              </a:lnSpc>
              <a:spcBef>
                <a:spcPts val="1000"/>
              </a:spcBef>
              <a:spcAft>
                <a:spcPts val="0"/>
              </a:spcAft>
              <a:buClr>
                <a:schemeClr val="dk1"/>
              </a:buClr>
              <a:buSzPct val="100000"/>
              <a:buChar char="•"/>
            </a:pPr>
            <a:r>
              <a:rPr lang="en-IN"/>
              <a:t>Apply case 6</a:t>
            </a:r>
            <a:endParaRPr/>
          </a:p>
          <a:p>
            <a:pPr indent="-77470" lvl="0" marL="228600" rtl="0" algn="just">
              <a:lnSpc>
                <a:spcPct val="11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Deletion in Red Back tree</a:t>
            </a:r>
            <a:endParaRPr b="1">
              <a:solidFill>
                <a:srgbClr val="C00000"/>
              </a:solidFill>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800"/>
              <a:buNone/>
            </a:pPr>
            <a:r>
              <a:rPr b="1" lang="en-IN"/>
              <a:t>Case 6:</a:t>
            </a:r>
            <a:r>
              <a:rPr lang="en-IN"/>
              <a:t> If double black's sibling is black, far child is Red</a:t>
            </a:r>
            <a:endParaRPr/>
          </a:p>
          <a:p>
            <a:pPr indent="-228600" lvl="0" marL="228600" rtl="0" algn="just">
              <a:lnSpc>
                <a:spcPct val="100000"/>
              </a:lnSpc>
              <a:spcBef>
                <a:spcPts val="1000"/>
              </a:spcBef>
              <a:spcAft>
                <a:spcPts val="0"/>
              </a:spcAft>
              <a:buClr>
                <a:schemeClr val="dk1"/>
              </a:buClr>
              <a:buSzPts val="2800"/>
              <a:buChar char="•"/>
            </a:pPr>
            <a:r>
              <a:rPr lang="en-IN"/>
              <a:t>Swap the color of Parent and its sibling node.</a:t>
            </a:r>
            <a:endParaRPr/>
          </a:p>
          <a:p>
            <a:pPr indent="-228600" lvl="0" marL="228600" rtl="0" algn="just">
              <a:lnSpc>
                <a:spcPct val="100000"/>
              </a:lnSpc>
              <a:spcBef>
                <a:spcPts val="1000"/>
              </a:spcBef>
              <a:spcAft>
                <a:spcPts val="0"/>
              </a:spcAft>
              <a:buClr>
                <a:schemeClr val="dk1"/>
              </a:buClr>
              <a:buSzPts val="2800"/>
              <a:buChar char="•"/>
            </a:pPr>
            <a:r>
              <a:rPr lang="en-IN"/>
              <a:t>Rotate the parent towards the Double black's direction</a:t>
            </a:r>
            <a:endParaRPr/>
          </a:p>
          <a:p>
            <a:pPr indent="-228600" lvl="0" marL="228600" rtl="0" algn="just">
              <a:lnSpc>
                <a:spcPct val="100000"/>
              </a:lnSpc>
              <a:spcBef>
                <a:spcPts val="1000"/>
              </a:spcBef>
              <a:spcAft>
                <a:spcPts val="0"/>
              </a:spcAft>
              <a:buClr>
                <a:schemeClr val="dk1"/>
              </a:buClr>
              <a:buSzPts val="2800"/>
              <a:buChar char="•"/>
            </a:pPr>
            <a:r>
              <a:rPr lang="en-IN"/>
              <a:t>Remove Double black</a:t>
            </a:r>
            <a:endParaRPr/>
          </a:p>
          <a:p>
            <a:pPr indent="-228600" lvl="0" marL="228600" rtl="0" algn="just">
              <a:lnSpc>
                <a:spcPct val="100000"/>
              </a:lnSpc>
              <a:spcBef>
                <a:spcPts val="1000"/>
              </a:spcBef>
              <a:spcAft>
                <a:spcPts val="0"/>
              </a:spcAft>
              <a:buClr>
                <a:schemeClr val="dk1"/>
              </a:buClr>
              <a:buSzPts val="2800"/>
              <a:buChar char="•"/>
            </a:pPr>
            <a:r>
              <a:rPr lang="en-IN"/>
              <a:t>Change the Red color to black.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Applications</a:t>
            </a:r>
            <a:endParaRPr b="1">
              <a:solidFill>
                <a:srgbClr val="C00000"/>
              </a:solidFill>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just">
              <a:lnSpc>
                <a:spcPct val="120000"/>
              </a:lnSpc>
              <a:spcBef>
                <a:spcPts val="0"/>
              </a:spcBef>
              <a:spcAft>
                <a:spcPts val="0"/>
              </a:spcAft>
              <a:buClr>
                <a:schemeClr val="dk1"/>
              </a:buClr>
              <a:buSzPct val="100000"/>
              <a:buChar char="•"/>
            </a:pPr>
            <a:r>
              <a:rPr lang="en-IN" sz="3600"/>
              <a:t>Most of the self-balancing BST library functions like map, multiset, and multimap in C++ ( or  java packages like java.util.TreeMap and java.util.TreeSet ) use Red-Black Trees.</a:t>
            </a:r>
            <a:endParaRPr/>
          </a:p>
          <a:p>
            <a:pPr indent="-228600" lvl="0" marL="228600" rtl="0" algn="just">
              <a:lnSpc>
                <a:spcPct val="120000"/>
              </a:lnSpc>
              <a:spcBef>
                <a:spcPts val="1000"/>
              </a:spcBef>
              <a:spcAft>
                <a:spcPts val="0"/>
              </a:spcAft>
              <a:buClr>
                <a:schemeClr val="dk1"/>
              </a:buClr>
              <a:buSzPct val="100000"/>
              <a:buChar char="•"/>
            </a:pPr>
            <a:r>
              <a:rPr lang="en-IN" sz="3600"/>
              <a:t>It is used to implement CPU Scheduling Linux. Completely Fair Scheduler uses it.</a:t>
            </a:r>
            <a:endParaRPr/>
          </a:p>
          <a:p>
            <a:pPr indent="-228600" lvl="0" marL="228600" rtl="0" algn="just">
              <a:lnSpc>
                <a:spcPct val="120000"/>
              </a:lnSpc>
              <a:spcBef>
                <a:spcPts val="1000"/>
              </a:spcBef>
              <a:spcAft>
                <a:spcPts val="0"/>
              </a:spcAft>
              <a:buClr>
                <a:schemeClr val="dk1"/>
              </a:buClr>
              <a:buSzPct val="100000"/>
              <a:buChar char="•"/>
            </a:pPr>
            <a:r>
              <a:rPr lang="en-IN" sz="3600"/>
              <a:t> It is also used in the K-mean clustering algorithm in machine learning for reducing time complexity.</a:t>
            </a:r>
            <a:endParaRPr/>
          </a:p>
          <a:p>
            <a:pPr indent="-228600" lvl="0" marL="228600" rtl="0" algn="just">
              <a:lnSpc>
                <a:spcPct val="120000"/>
              </a:lnSpc>
              <a:spcBef>
                <a:spcPts val="1000"/>
              </a:spcBef>
              <a:spcAft>
                <a:spcPts val="0"/>
              </a:spcAft>
              <a:buClr>
                <a:schemeClr val="dk1"/>
              </a:buClr>
              <a:buSzPct val="100000"/>
              <a:buChar char="•"/>
            </a:pPr>
            <a:r>
              <a:rPr lang="en-IN" sz="3600"/>
              <a:t> Moreover, MySQL also uses the Red-Black tree for indexes on tables in order to reduce the searching and insertion time.</a:t>
            </a:r>
            <a:endParaRPr/>
          </a:p>
          <a:p>
            <a:pPr indent="-228600" lvl="0" marL="228600" rtl="0" algn="just">
              <a:lnSpc>
                <a:spcPct val="120000"/>
              </a:lnSpc>
              <a:spcBef>
                <a:spcPts val="1000"/>
              </a:spcBef>
              <a:spcAft>
                <a:spcPts val="0"/>
              </a:spcAft>
              <a:buClr>
                <a:schemeClr val="dk1"/>
              </a:buClr>
              <a:buSzPct val="100000"/>
              <a:buChar char="•"/>
            </a:pPr>
            <a:r>
              <a:rPr lang="en-IN" sz="3600"/>
              <a:t>Red Black Trees are used in the implementation of the virtual memory manager in some operating systems, to keep track of memory pages and their usage.</a:t>
            </a:r>
            <a:endParaRPr/>
          </a:p>
          <a:p>
            <a:pPr indent="-228600" lvl="0" marL="228600" rtl="0" algn="just">
              <a:lnSpc>
                <a:spcPct val="120000"/>
              </a:lnSpc>
              <a:spcBef>
                <a:spcPts val="1000"/>
              </a:spcBef>
              <a:spcAft>
                <a:spcPts val="0"/>
              </a:spcAft>
              <a:buClr>
                <a:schemeClr val="dk1"/>
              </a:buClr>
              <a:buSzPct val="100000"/>
              <a:buChar char="•"/>
            </a:pPr>
            <a:r>
              <a:rPr lang="en-IN" sz="3600"/>
              <a:t> Many programming languages such as Java, C++, and Python have implemented Red Black Trees as a built-in data structure for efficient searching and sorting of data.</a:t>
            </a:r>
            <a:endParaRPr/>
          </a:p>
          <a:p>
            <a:pPr indent="-228600" lvl="0" marL="228600" rtl="0" algn="just">
              <a:lnSpc>
                <a:spcPct val="120000"/>
              </a:lnSpc>
              <a:spcBef>
                <a:spcPts val="1000"/>
              </a:spcBef>
              <a:spcAft>
                <a:spcPts val="0"/>
              </a:spcAft>
              <a:buClr>
                <a:schemeClr val="dk1"/>
              </a:buClr>
              <a:buSzPct val="100000"/>
              <a:buChar char="•"/>
            </a:pPr>
            <a:r>
              <a:rPr lang="en-IN" sz="3600"/>
              <a:t>Red Black Trees are used in the implementation of graph algorithms such as Dijkstra’s shortest path algorithm and Prim’s minimum spanning tree algorithm.</a:t>
            </a:r>
            <a:endParaRPr/>
          </a:p>
          <a:p>
            <a:pPr indent="-228600" lvl="0" marL="228600" rtl="0" algn="just">
              <a:lnSpc>
                <a:spcPct val="120000"/>
              </a:lnSpc>
              <a:spcBef>
                <a:spcPts val="1000"/>
              </a:spcBef>
              <a:spcAft>
                <a:spcPts val="0"/>
              </a:spcAft>
              <a:buClr>
                <a:schemeClr val="dk1"/>
              </a:buClr>
              <a:buSzPct val="100000"/>
              <a:buChar char="•"/>
            </a:pPr>
            <a:r>
              <a:rPr lang="en-IN" sz="3600"/>
              <a:t>Red Black Trees are used in the implementation of game engines</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Advantages</a:t>
            </a:r>
            <a:endParaRPr b="1">
              <a:solidFill>
                <a:srgbClr val="C00000"/>
              </a:solidFill>
            </a:endParaRPr>
          </a:p>
        </p:txBody>
      </p:sp>
      <p:sp>
        <p:nvSpPr>
          <p:cNvPr id="164" name="Google Shape;16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Red Black Trees have a guaranteed time complexity of O(log n) for basic operations like insertion, deletion, and searching.</a:t>
            </a:r>
            <a:endParaRPr/>
          </a:p>
          <a:p>
            <a:pPr indent="-228600" lvl="0" marL="228600" rtl="0" algn="just">
              <a:lnSpc>
                <a:spcPct val="100000"/>
              </a:lnSpc>
              <a:spcBef>
                <a:spcPts val="1000"/>
              </a:spcBef>
              <a:spcAft>
                <a:spcPts val="0"/>
              </a:spcAft>
              <a:buClr>
                <a:schemeClr val="dk1"/>
              </a:buClr>
              <a:buSzPts val="2800"/>
              <a:buChar char="•"/>
            </a:pPr>
            <a:r>
              <a:rPr lang="en-IN"/>
              <a:t>Red Black Trees are self-balancing.</a:t>
            </a:r>
            <a:endParaRPr/>
          </a:p>
          <a:p>
            <a:pPr indent="-228600" lvl="0" marL="228600" rtl="0" algn="just">
              <a:lnSpc>
                <a:spcPct val="100000"/>
              </a:lnSpc>
              <a:spcBef>
                <a:spcPts val="1000"/>
              </a:spcBef>
              <a:spcAft>
                <a:spcPts val="0"/>
              </a:spcAft>
              <a:buClr>
                <a:schemeClr val="dk1"/>
              </a:buClr>
              <a:buSzPts val="2800"/>
              <a:buChar char="•"/>
            </a:pPr>
            <a:r>
              <a:rPr lang="en-IN"/>
              <a:t>Red Black Trees can be used in a wide range of applications due to their efficient performance and versatility. </a:t>
            </a:r>
            <a:endParaRPr/>
          </a:p>
          <a:p>
            <a:pPr indent="-228600" lvl="0" marL="228600" rtl="0" algn="just">
              <a:lnSpc>
                <a:spcPct val="100000"/>
              </a:lnSpc>
              <a:spcBef>
                <a:spcPts val="1000"/>
              </a:spcBef>
              <a:spcAft>
                <a:spcPts val="0"/>
              </a:spcAft>
              <a:buClr>
                <a:schemeClr val="dk1"/>
              </a:buClr>
              <a:buSzPts val="2800"/>
              <a:buChar char="•"/>
            </a:pPr>
            <a:r>
              <a:rPr lang="en-IN"/>
              <a:t> The mechanism used to maintain balance in Red Black Trees is relatively simple and easy to understand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Disadvantages</a:t>
            </a:r>
            <a:endParaRPr b="1">
              <a:solidFill>
                <a:srgbClr val="C00000"/>
              </a:solidFill>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Red Black Trees require one extra bit of storage for each node to store the color of the node (red or black). </a:t>
            </a:r>
            <a:endParaRPr/>
          </a:p>
          <a:p>
            <a:pPr indent="-228600" lvl="0" marL="228600" rtl="0" algn="just">
              <a:lnSpc>
                <a:spcPct val="100000"/>
              </a:lnSpc>
              <a:spcBef>
                <a:spcPts val="1000"/>
              </a:spcBef>
              <a:spcAft>
                <a:spcPts val="0"/>
              </a:spcAft>
              <a:buClr>
                <a:schemeClr val="dk1"/>
              </a:buClr>
              <a:buSzPts val="2800"/>
              <a:buChar char="•"/>
            </a:pPr>
            <a:r>
              <a:rPr lang="en-IN"/>
              <a:t>Complexity of Implementation.</a:t>
            </a:r>
            <a:endParaRPr/>
          </a:p>
          <a:p>
            <a:pPr indent="-228600" lvl="0" marL="228600" rtl="0" algn="just">
              <a:lnSpc>
                <a:spcPct val="100000"/>
              </a:lnSpc>
              <a:spcBef>
                <a:spcPts val="1000"/>
              </a:spcBef>
              <a:spcAft>
                <a:spcPts val="0"/>
              </a:spcAft>
              <a:buClr>
                <a:schemeClr val="dk1"/>
              </a:buClr>
              <a:buSzPts val="2800"/>
              <a:buChar char="•"/>
            </a:pPr>
            <a:r>
              <a:rPr lang="en-IN"/>
              <a:t> Although Red Black Trees provide efficient performance for basic operations, they may not be the best choice for certain types of data or specific use cases.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IN">
                <a:solidFill>
                  <a:srgbClr val="C00000"/>
                </a:solidFill>
              </a:rPr>
              <a:t>Introduction to Red-Black Tree</a:t>
            </a:r>
            <a:endParaRPr b="1">
              <a:solidFill>
                <a:srgbClr val="C00000"/>
              </a:solidFill>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120000"/>
              </a:lnSpc>
              <a:spcBef>
                <a:spcPts val="0"/>
              </a:spcBef>
              <a:spcAft>
                <a:spcPts val="0"/>
              </a:spcAft>
              <a:buClr>
                <a:schemeClr val="dk1"/>
              </a:buClr>
              <a:buSzPct val="100000"/>
              <a:buChar char="•"/>
            </a:pPr>
            <a:r>
              <a:rPr lang="en-IN"/>
              <a:t>When it comes to searching and sorting data, one of the most fundamental data structures is the binary search tree. However, the performance of a binary search tree is highly dependent on its shape, and in the worst case, it can degenerate into a linear structure with a time complexity of O(n). </a:t>
            </a:r>
            <a:endParaRPr/>
          </a:p>
          <a:p>
            <a:pPr indent="-228600" lvl="0" marL="228600" rtl="0" algn="just">
              <a:lnSpc>
                <a:spcPct val="120000"/>
              </a:lnSpc>
              <a:spcBef>
                <a:spcPts val="1000"/>
              </a:spcBef>
              <a:spcAft>
                <a:spcPts val="0"/>
              </a:spcAft>
              <a:buClr>
                <a:schemeClr val="dk1"/>
              </a:buClr>
              <a:buSzPct val="100000"/>
              <a:buChar char="•"/>
            </a:pPr>
            <a:r>
              <a:rPr lang="en-IN"/>
              <a:t>This is where Red Black Trees come in, they are a type of balanced binary search tree that use a specific set of rules to ensure that the tree is always balanced. This balance guarantees that the time complexity for operations such as insertion, deletion, and searching is always O(log n), regardless of the initial shape of the tree.</a:t>
            </a:r>
            <a:endParaRPr/>
          </a:p>
          <a:p>
            <a:pPr indent="-228600" lvl="0" marL="228600" rtl="0" algn="just">
              <a:lnSpc>
                <a:spcPct val="120000"/>
              </a:lnSpc>
              <a:spcBef>
                <a:spcPts val="1000"/>
              </a:spcBef>
              <a:spcAft>
                <a:spcPts val="0"/>
              </a:spcAft>
              <a:buClr>
                <a:schemeClr val="dk1"/>
              </a:buClr>
              <a:buSzPct val="100000"/>
              <a:buChar char="•"/>
            </a:pPr>
            <a:r>
              <a:rPr lang="en-IN"/>
              <a:t>Red Black Trees are self-balancing, meaning that the tree adjusts itself automatically after each insertion or deletion operation. It uses a simple but powerful mechanism to maintain balance, by coloring each node in the tree either red or black. </a:t>
            </a:r>
            <a:endParaRPr/>
          </a:p>
          <a:p>
            <a:pPr indent="-228600" lvl="0" marL="228600" rtl="0" algn="just">
              <a:lnSpc>
                <a:spcPct val="120000"/>
              </a:lnSpc>
              <a:spcBef>
                <a:spcPts val="1000"/>
              </a:spcBef>
              <a:spcAft>
                <a:spcPts val="0"/>
              </a:spcAft>
              <a:buClr>
                <a:schemeClr val="dk1"/>
              </a:buClr>
              <a:buSzPct val="100000"/>
              <a:buChar char="•"/>
            </a:pPr>
            <a:r>
              <a:rPr lang="en-IN"/>
              <a:t>Red-Black tree is a binary search tree in which every node is colored with either red or black. It is a type of self balancing binary search tree. It has a good efficient worst case running time complexity.</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IN">
                <a:solidFill>
                  <a:srgbClr val="C00000"/>
                </a:solidFill>
              </a:rPr>
              <a:t>Properties of Red Black Tree:</a:t>
            </a:r>
            <a:endParaRPr>
              <a:solidFill>
                <a:srgbClr val="C00000"/>
              </a:solidFill>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20000"/>
              </a:lnSpc>
              <a:spcBef>
                <a:spcPts val="0"/>
              </a:spcBef>
              <a:spcAft>
                <a:spcPts val="0"/>
              </a:spcAft>
              <a:buClr>
                <a:schemeClr val="dk1"/>
              </a:buClr>
              <a:buSzPct val="100000"/>
              <a:buChar char="•"/>
            </a:pPr>
            <a:r>
              <a:rPr lang="en-IN"/>
              <a:t>The Red-Black tree satisfies all the properties of binary search tree in addition to that it satisfies following additional properties –</a:t>
            </a:r>
            <a:endParaRPr/>
          </a:p>
          <a:p>
            <a:pPr indent="0" lvl="0" marL="0" rtl="0" algn="just">
              <a:lnSpc>
                <a:spcPct val="120000"/>
              </a:lnSpc>
              <a:spcBef>
                <a:spcPts val="1000"/>
              </a:spcBef>
              <a:spcAft>
                <a:spcPts val="0"/>
              </a:spcAft>
              <a:buClr>
                <a:schemeClr val="dk1"/>
              </a:buClr>
              <a:buSzPct val="100000"/>
              <a:buNone/>
            </a:pPr>
            <a:r>
              <a:rPr lang="en-IN"/>
              <a:t>	1. </a:t>
            </a:r>
            <a:r>
              <a:rPr b="1" lang="en-IN"/>
              <a:t>Root property:</a:t>
            </a:r>
            <a:r>
              <a:rPr lang="en-IN"/>
              <a:t> The root is black.</a:t>
            </a:r>
            <a:endParaRPr/>
          </a:p>
          <a:p>
            <a:pPr indent="0" lvl="0" marL="0" rtl="0" algn="just">
              <a:lnSpc>
                <a:spcPct val="120000"/>
              </a:lnSpc>
              <a:spcBef>
                <a:spcPts val="1000"/>
              </a:spcBef>
              <a:spcAft>
                <a:spcPts val="0"/>
              </a:spcAft>
              <a:buClr>
                <a:schemeClr val="dk1"/>
              </a:buClr>
              <a:buSzPct val="100000"/>
              <a:buNone/>
            </a:pPr>
            <a:r>
              <a:rPr lang="en-IN"/>
              <a:t>	2. </a:t>
            </a:r>
            <a:r>
              <a:rPr b="1" lang="en-IN"/>
              <a:t>External property:</a:t>
            </a:r>
            <a:r>
              <a:rPr lang="en-IN"/>
              <a:t> Every leaf (Leaf is a NULL child of a node) is black in Red-Black tree.</a:t>
            </a:r>
            <a:endParaRPr/>
          </a:p>
          <a:p>
            <a:pPr indent="0" lvl="0" marL="0" rtl="0" algn="just">
              <a:lnSpc>
                <a:spcPct val="120000"/>
              </a:lnSpc>
              <a:spcBef>
                <a:spcPts val="1000"/>
              </a:spcBef>
              <a:spcAft>
                <a:spcPts val="0"/>
              </a:spcAft>
              <a:buClr>
                <a:schemeClr val="dk1"/>
              </a:buClr>
              <a:buSzPct val="100000"/>
              <a:buNone/>
            </a:pPr>
            <a:r>
              <a:rPr lang="en-IN"/>
              <a:t>	3. </a:t>
            </a:r>
            <a:r>
              <a:rPr b="1" lang="en-IN"/>
              <a:t>Internal property:</a:t>
            </a:r>
            <a:r>
              <a:rPr lang="en-IN"/>
              <a:t> The children of a red node are black. Hence possible parent of red node is a black node.</a:t>
            </a:r>
            <a:endParaRPr/>
          </a:p>
          <a:p>
            <a:pPr indent="0" lvl="0" marL="0" rtl="0" algn="just">
              <a:lnSpc>
                <a:spcPct val="120000"/>
              </a:lnSpc>
              <a:spcBef>
                <a:spcPts val="1000"/>
              </a:spcBef>
              <a:spcAft>
                <a:spcPts val="0"/>
              </a:spcAft>
              <a:buClr>
                <a:schemeClr val="dk1"/>
              </a:buClr>
              <a:buSzPct val="100000"/>
              <a:buNone/>
            </a:pPr>
            <a:r>
              <a:rPr lang="en-IN"/>
              <a:t>	4. </a:t>
            </a:r>
            <a:r>
              <a:rPr b="1" lang="en-IN"/>
              <a:t>Depth property:</a:t>
            </a:r>
            <a:r>
              <a:rPr lang="en-IN"/>
              <a:t> All the leaves have the same black depth.</a:t>
            </a:r>
            <a:endParaRPr/>
          </a:p>
          <a:p>
            <a:pPr indent="0" lvl="0" marL="0" rtl="0" algn="just">
              <a:lnSpc>
                <a:spcPct val="120000"/>
              </a:lnSpc>
              <a:spcBef>
                <a:spcPts val="1000"/>
              </a:spcBef>
              <a:spcAft>
                <a:spcPts val="0"/>
              </a:spcAft>
              <a:buClr>
                <a:schemeClr val="dk1"/>
              </a:buClr>
              <a:buSzPct val="100000"/>
              <a:buNone/>
            </a:pPr>
            <a:r>
              <a:rPr lang="en-IN"/>
              <a:t>	5. </a:t>
            </a:r>
            <a:r>
              <a:rPr b="1" lang="en-IN"/>
              <a:t>Path property:</a:t>
            </a:r>
            <a:r>
              <a:rPr lang="en-IN"/>
              <a:t> Every simple path from root to descendant leaf node contains same number of black nodes. </a:t>
            </a:r>
            <a:endParaRPr/>
          </a:p>
          <a:p>
            <a:pPr indent="-228600" lvl="0" marL="228600" rtl="0" algn="just">
              <a:lnSpc>
                <a:spcPct val="120000"/>
              </a:lnSpc>
              <a:spcBef>
                <a:spcPts val="1000"/>
              </a:spcBef>
              <a:spcAft>
                <a:spcPts val="0"/>
              </a:spcAft>
              <a:buClr>
                <a:schemeClr val="dk1"/>
              </a:buClr>
              <a:buSzPct val="100000"/>
              <a:buChar char="•"/>
            </a:pPr>
            <a:r>
              <a:rPr lang="en-IN"/>
              <a:t>The result of all these above-mentioned properties is that the Red-Black tree is roughly balanced.</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Rules That Every Red-Black Tree Follows</a:t>
            </a:r>
            <a:endParaRPr>
              <a:solidFill>
                <a:srgbClr val="C00000"/>
              </a:solidFill>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Every node has a color either red or black.</a:t>
            </a:r>
            <a:endParaRPr/>
          </a:p>
          <a:p>
            <a:pPr indent="-228600" lvl="0" marL="228600" rtl="0" algn="just">
              <a:lnSpc>
                <a:spcPct val="100000"/>
              </a:lnSpc>
              <a:spcBef>
                <a:spcPts val="1000"/>
              </a:spcBef>
              <a:spcAft>
                <a:spcPts val="0"/>
              </a:spcAft>
              <a:buClr>
                <a:schemeClr val="dk1"/>
              </a:buClr>
              <a:buSzPts val="2800"/>
              <a:buChar char="•"/>
            </a:pPr>
            <a:r>
              <a:rPr lang="en-IN"/>
              <a:t>The root of the tree is always black.</a:t>
            </a:r>
            <a:endParaRPr/>
          </a:p>
          <a:p>
            <a:pPr indent="-228600" lvl="0" marL="228600" rtl="0" algn="just">
              <a:lnSpc>
                <a:spcPct val="100000"/>
              </a:lnSpc>
              <a:spcBef>
                <a:spcPts val="1000"/>
              </a:spcBef>
              <a:spcAft>
                <a:spcPts val="0"/>
              </a:spcAft>
              <a:buClr>
                <a:schemeClr val="dk1"/>
              </a:buClr>
              <a:buSzPts val="2800"/>
              <a:buChar char="•"/>
            </a:pPr>
            <a:r>
              <a:rPr lang="en-IN"/>
              <a:t>There are no two adjacent red nodes (A red node cannot have a red parent or red child).</a:t>
            </a:r>
            <a:endParaRPr/>
          </a:p>
          <a:p>
            <a:pPr indent="-228600" lvl="0" marL="228600" rtl="0" algn="just">
              <a:lnSpc>
                <a:spcPct val="100000"/>
              </a:lnSpc>
              <a:spcBef>
                <a:spcPts val="1000"/>
              </a:spcBef>
              <a:spcAft>
                <a:spcPts val="0"/>
              </a:spcAft>
              <a:buClr>
                <a:schemeClr val="dk1"/>
              </a:buClr>
              <a:buSzPts val="2800"/>
              <a:buChar char="•"/>
            </a:pPr>
            <a:r>
              <a:rPr lang="en-IN"/>
              <a:t>Every path from a node (including root) to any of its descendants NULL nodes has the same number of black nodes.</a:t>
            </a:r>
            <a:endParaRPr/>
          </a:p>
          <a:p>
            <a:pPr indent="-228600" lvl="0" marL="228600" rtl="0" algn="just">
              <a:lnSpc>
                <a:spcPct val="100000"/>
              </a:lnSpc>
              <a:spcBef>
                <a:spcPts val="1000"/>
              </a:spcBef>
              <a:spcAft>
                <a:spcPts val="0"/>
              </a:spcAft>
              <a:buClr>
                <a:schemeClr val="dk1"/>
              </a:buClr>
              <a:buSzPts val="2800"/>
              <a:buChar char="•"/>
            </a:pPr>
            <a:r>
              <a:rPr lang="en-IN"/>
              <a:t> Every leaf (i.e. NULL node) must be colored BLACK.</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Why Red-Black Trees?</a:t>
            </a:r>
            <a:endParaRPr>
              <a:solidFill>
                <a:srgbClr val="C00000"/>
              </a:solidFill>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Most of the BST operations (e.g., search, max, min, insert, delete.. etc) take O(h) time where h is the height of the BST. </a:t>
            </a:r>
            <a:endParaRPr/>
          </a:p>
          <a:p>
            <a:pPr indent="-228600" lvl="0" marL="228600" rtl="0" algn="just">
              <a:lnSpc>
                <a:spcPct val="100000"/>
              </a:lnSpc>
              <a:spcBef>
                <a:spcPts val="1000"/>
              </a:spcBef>
              <a:spcAft>
                <a:spcPts val="0"/>
              </a:spcAft>
              <a:buClr>
                <a:schemeClr val="dk1"/>
              </a:buClr>
              <a:buSzPts val="2800"/>
              <a:buChar char="•"/>
            </a:pPr>
            <a:r>
              <a:rPr lang="en-IN"/>
              <a:t>The cost of these operations may become O(n) for a skewed Binary tree. If we make sure that the height of the tree remains O(log n) after every insertion and deletion, then we can guarantee an upper bound of O(log n) for all these operations. </a:t>
            </a:r>
            <a:endParaRPr/>
          </a:p>
          <a:p>
            <a:pPr indent="-228600" lvl="0" marL="228600" rtl="0" algn="just">
              <a:lnSpc>
                <a:spcPct val="100000"/>
              </a:lnSpc>
              <a:spcBef>
                <a:spcPts val="1000"/>
              </a:spcBef>
              <a:spcAft>
                <a:spcPts val="0"/>
              </a:spcAft>
              <a:buClr>
                <a:schemeClr val="dk1"/>
              </a:buClr>
              <a:buSzPts val="2800"/>
              <a:buChar char="•"/>
            </a:pPr>
            <a:r>
              <a:rPr lang="en-IN"/>
              <a:t>The height of a Red-Black tree is always O(log n) where n is the number of nodes in the tree.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Comparison with AVL Tree</a:t>
            </a:r>
            <a:endParaRPr b="1">
              <a:solidFill>
                <a:srgbClr val="C00000"/>
              </a:solidFill>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a:bodyPr>
          <a:lstStyle/>
          <a:p>
            <a:pPr indent="-215265" lvl="0" marL="228600" rtl="0" algn="just">
              <a:lnSpc>
                <a:spcPct val="115000"/>
              </a:lnSpc>
              <a:spcBef>
                <a:spcPts val="0"/>
              </a:spcBef>
              <a:spcAft>
                <a:spcPts val="0"/>
              </a:spcAft>
              <a:buClr>
                <a:schemeClr val="dk1"/>
              </a:buClr>
              <a:buSzPct val="100000"/>
              <a:buChar char="•"/>
            </a:pPr>
            <a:r>
              <a:rPr lang="en-IN"/>
              <a:t>The AVL trees are more balanced compared to Red-Black Trees, but they may cause more rotations during insertion and deletion. </a:t>
            </a:r>
            <a:endParaRPr/>
          </a:p>
          <a:p>
            <a:pPr indent="-215265" lvl="0" marL="228600" rtl="0" algn="just">
              <a:lnSpc>
                <a:spcPct val="115000"/>
              </a:lnSpc>
              <a:spcBef>
                <a:spcPts val="1000"/>
              </a:spcBef>
              <a:spcAft>
                <a:spcPts val="0"/>
              </a:spcAft>
              <a:buClr>
                <a:schemeClr val="dk1"/>
              </a:buClr>
              <a:buSzPct val="100000"/>
              <a:buChar char="•"/>
            </a:pPr>
            <a:r>
              <a:rPr lang="en-IN"/>
              <a:t>So if your application involves frequent insertions and deletions, then Red-Black trees should be preferred. </a:t>
            </a:r>
            <a:endParaRPr/>
          </a:p>
          <a:p>
            <a:pPr indent="-215265" lvl="0" marL="228600" rtl="0" algn="just">
              <a:lnSpc>
                <a:spcPct val="115000"/>
              </a:lnSpc>
              <a:spcBef>
                <a:spcPts val="1000"/>
              </a:spcBef>
              <a:spcAft>
                <a:spcPts val="0"/>
              </a:spcAft>
              <a:buClr>
                <a:schemeClr val="dk1"/>
              </a:buClr>
              <a:buSzPct val="100000"/>
              <a:buChar char="•"/>
            </a:pPr>
            <a:r>
              <a:rPr lang="en-IN"/>
              <a:t>And if the insertions and deletions are less frequent and search is a more frequent operation, then AVL tree should be preferred over the Red-Black Tree.</a:t>
            </a:r>
            <a:endParaRPr/>
          </a:p>
          <a:p>
            <a:pPr indent="-215265" lvl="0" marL="228600" rtl="0" algn="just">
              <a:lnSpc>
                <a:spcPct val="115000"/>
              </a:lnSpc>
              <a:spcBef>
                <a:spcPts val="1000"/>
              </a:spcBef>
              <a:spcAft>
                <a:spcPts val="0"/>
              </a:spcAft>
              <a:buClr>
                <a:schemeClr val="dk1"/>
              </a:buClr>
              <a:buSzPct val="100000"/>
              <a:buChar char="•"/>
            </a:pPr>
            <a:r>
              <a:rPr lang="en-IN"/>
              <a:t>The main difference between the AVL tree and the Red-Black tree is that the AVL tree is strictly balanced, while the Red-Black tree is not completely height-balanced. So, the AVL tree is more balanced than the Red-Black tree, but the Red-Black tree guarantees O(log2n) time for all operations like insertion, deletion, and searching.</a:t>
            </a:r>
            <a:endParaRPr/>
          </a:p>
          <a:p>
            <a:pPr indent="-215265" lvl="0" marL="228600" rtl="0" algn="just">
              <a:lnSpc>
                <a:spcPct val="115000"/>
              </a:lnSpc>
              <a:spcBef>
                <a:spcPts val="1000"/>
              </a:spcBef>
              <a:spcAft>
                <a:spcPts val="0"/>
              </a:spcAft>
              <a:buClr>
                <a:schemeClr val="dk1"/>
              </a:buClr>
              <a:buSzPct val="100000"/>
              <a:buChar char="•"/>
            </a:pPr>
            <a:r>
              <a:rPr lang="en-IN"/>
              <a:t>Insertion is easier in the AVL tree as the AVL tree is strictly balanced, whereas deletion and searching are easier in the Red-Black tree as the Red-Black tree requires fewer rotations.</a:t>
            </a:r>
            <a:endParaRPr/>
          </a:p>
          <a:p>
            <a:pPr indent="-104140" lvl="0" marL="228600" rtl="0" algn="just">
              <a:lnSpc>
                <a:spcPct val="115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How does a Red-Black Tree ensure balance?</a:t>
            </a:r>
            <a:endParaRPr>
              <a:solidFill>
                <a:srgbClr val="C00000"/>
              </a:solidFill>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A simple example to understand balancing is, that a chain of 3 nodes is not possible in the Red-Black tree. We can try any combination of colors and see if all of them violate the Red-Black tree property.</a:t>
            </a:r>
            <a:endParaRPr/>
          </a:p>
        </p:txBody>
      </p:sp>
      <p:pic>
        <p:nvPicPr>
          <p:cNvPr descr="https://media.geeksforgeeks.org/wp-content/uploads/20220602135051/3NodedRedBlacktree.jpg" id="122" name="Google Shape;122;p7"/>
          <p:cNvPicPr preferRelativeResize="0"/>
          <p:nvPr/>
        </p:nvPicPr>
        <p:blipFill rotWithShape="1">
          <a:blip r:embed="rId3">
            <a:alphaModFix/>
          </a:blip>
          <a:srcRect b="0" l="0" r="0" t="0"/>
          <a:stretch/>
        </p:blipFill>
        <p:spPr>
          <a:xfrm>
            <a:off x="838200" y="3260035"/>
            <a:ext cx="10515600" cy="33236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Insertion in Red Black tree</a:t>
            </a:r>
            <a:endParaRPr b="1">
              <a:solidFill>
                <a:srgbClr val="C00000"/>
              </a:solidFill>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10000"/>
              </a:lnSpc>
              <a:spcBef>
                <a:spcPts val="0"/>
              </a:spcBef>
              <a:spcAft>
                <a:spcPts val="0"/>
              </a:spcAft>
              <a:buClr>
                <a:schemeClr val="dk1"/>
              </a:buClr>
              <a:buSzPct val="100000"/>
              <a:buNone/>
            </a:pPr>
            <a:r>
              <a:rPr b="1" lang="en-IN"/>
              <a:t>The rules used to create the Red-Black tree:</a:t>
            </a:r>
            <a:endParaRPr/>
          </a:p>
          <a:p>
            <a:pPr indent="-514350" lvl="0" marL="514350" rtl="0" algn="just">
              <a:lnSpc>
                <a:spcPct val="110000"/>
              </a:lnSpc>
              <a:spcBef>
                <a:spcPts val="1000"/>
              </a:spcBef>
              <a:spcAft>
                <a:spcPts val="0"/>
              </a:spcAft>
              <a:buClr>
                <a:schemeClr val="dk1"/>
              </a:buClr>
              <a:buSzPct val="100000"/>
              <a:buFont typeface="Calibri"/>
              <a:buAutoNum type="arabicPeriod"/>
            </a:pPr>
            <a:r>
              <a:rPr lang="en-IN"/>
              <a:t>If the tree is empty, then we create a new node as a root node with the color black.</a:t>
            </a:r>
            <a:endParaRPr/>
          </a:p>
          <a:p>
            <a:pPr indent="-514350" lvl="0" marL="514350" rtl="0" algn="just">
              <a:lnSpc>
                <a:spcPct val="110000"/>
              </a:lnSpc>
              <a:spcBef>
                <a:spcPts val="1000"/>
              </a:spcBef>
              <a:spcAft>
                <a:spcPts val="0"/>
              </a:spcAft>
              <a:buClr>
                <a:schemeClr val="dk1"/>
              </a:buClr>
              <a:buSzPct val="100000"/>
              <a:buFont typeface="Calibri"/>
              <a:buAutoNum type="arabicPeriod"/>
            </a:pPr>
            <a:r>
              <a:rPr lang="en-IN"/>
              <a:t>If the tree is not empty, then we create a new node as a leaf node with a color red.</a:t>
            </a:r>
            <a:endParaRPr/>
          </a:p>
          <a:p>
            <a:pPr indent="-514350" lvl="0" marL="514350" rtl="0" algn="just">
              <a:lnSpc>
                <a:spcPct val="110000"/>
              </a:lnSpc>
              <a:spcBef>
                <a:spcPts val="1000"/>
              </a:spcBef>
              <a:spcAft>
                <a:spcPts val="0"/>
              </a:spcAft>
              <a:buClr>
                <a:schemeClr val="dk1"/>
              </a:buClr>
              <a:buSzPct val="100000"/>
              <a:buFont typeface="Calibri"/>
              <a:buAutoNum type="arabicPeriod"/>
            </a:pPr>
            <a:r>
              <a:rPr lang="en-IN"/>
              <a:t>If the parent of a new node is black, then exit.</a:t>
            </a:r>
            <a:endParaRPr/>
          </a:p>
          <a:p>
            <a:pPr indent="-514350" lvl="0" marL="514350" rtl="0" algn="just">
              <a:lnSpc>
                <a:spcPct val="110000"/>
              </a:lnSpc>
              <a:spcBef>
                <a:spcPts val="1000"/>
              </a:spcBef>
              <a:spcAft>
                <a:spcPts val="0"/>
              </a:spcAft>
              <a:buClr>
                <a:schemeClr val="dk1"/>
              </a:buClr>
              <a:buSzPct val="100000"/>
              <a:buFont typeface="Calibri"/>
              <a:buAutoNum type="arabicPeriod"/>
            </a:pPr>
            <a:r>
              <a:rPr lang="en-IN"/>
              <a:t>If the parent of a new node is Red, then we have to check the color of the parent's sibling of a new node.</a:t>
            </a:r>
            <a:endParaRPr/>
          </a:p>
          <a:p>
            <a:pPr indent="-514350" lvl="1" marL="971550" rtl="0" algn="just">
              <a:lnSpc>
                <a:spcPct val="110000"/>
              </a:lnSpc>
              <a:spcBef>
                <a:spcPts val="500"/>
              </a:spcBef>
              <a:spcAft>
                <a:spcPts val="0"/>
              </a:spcAft>
              <a:buClr>
                <a:schemeClr val="dk1"/>
              </a:buClr>
              <a:buSzPct val="100000"/>
              <a:buFont typeface="Calibri"/>
              <a:buAutoNum type="arabicPeriod"/>
            </a:pPr>
            <a:r>
              <a:rPr lang="en-IN"/>
              <a:t>If the color is Black, then we perform rotations and recoloring.</a:t>
            </a:r>
            <a:endParaRPr/>
          </a:p>
          <a:p>
            <a:pPr indent="-514350" lvl="1" marL="971550" rtl="0" algn="just">
              <a:lnSpc>
                <a:spcPct val="110000"/>
              </a:lnSpc>
              <a:spcBef>
                <a:spcPts val="500"/>
              </a:spcBef>
              <a:spcAft>
                <a:spcPts val="0"/>
              </a:spcAft>
              <a:buClr>
                <a:schemeClr val="dk1"/>
              </a:buClr>
              <a:buSzPct val="100000"/>
              <a:buFont typeface="Calibri"/>
              <a:buAutoNum type="arabicPeriod"/>
            </a:pPr>
            <a:r>
              <a:rPr lang="en-IN"/>
              <a:t>If the color is Red then we recolor the node. We will also check whether the parents' parent of a new node is the root node or not; if it is not a root node, we will recolor and recheck the node.</a:t>
            </a:r>
            <a:endParaRPr/>
          </a:p>
          <a:p>
            <a:pPr indent="0" lvl="0" marL="0" rtl="0" algn="just">
              <a:lnSpc>
                <a:spcPct val="110000"/>
              </a:lnSpc>
              <a:spcBef>
                <a:spcPts val="1000"/>
              </a:spcBef>
              <a:spcAft>
                <a:spcPts val="0"/>
              </a:spcAft>
              <a:buClr>
                <a:schemeClr val="dk1"/>
              </a:buClr>
              <a:buSzPct val="100000"/>
              <a:buNone/>
            </a:pPr>
            <a:r>
              <a:rPr b="1" lang="en-IN"/>
              <a:t>Example-10, 18, 7, 15, 16, 30, 25, 40, 60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Deletion in Red Back tree</a:t>
            </a:r>
            <a:endParaRPr b="1">
              <a:solidFill>
                <a:srgbClr val="C00000"/>
              </a:solidFill>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00000"/>
              </a:lnSpc>
              <a:spcBef>
                <a:spcPts val="0"/>
              </a:spcBef>
              <a:spcAft>
                <a:spcPts val="0"/>
              </a:spcAft>
              <a:buClr>
                <a:schemeClr val="dk1"/>
              </a:buClr>
              <a:buSzPct val="100000"/>
              <a:buNone/>
            </a:pPr>
            <a:r>
              <a:rPr b="1" lang="en-IN"/>
              <a:t>Case 1: </a:t>
            </a:r>
            <a:r>
              <a:rPr lang="en-IN"/>
              <a:t>If the node is Red, which is to be deleted, we simply delete it.</a:t>
            </a:r>
            <a:endParaRPr/>
          </a:p>
          <a:p>
            <a:pPr indent="-228600" lvl="0" marL="228600" rtl="0" algn="just">
              <a:lnSpc>
                <a:spcPct val="100000"/>
              </a:lnSpc>
              <a:spcBef>
                <a:spcPts val="1000"/>
              </a:spcBef>
              <a:spcAft>
                <a:spcPts val="0"/>
              </a:spcAft>
              <a:buClr>
                <a:schemeClr val="dk1"/>
              </a:buClr>
              <a:buSzPct val="100000"/>
              <a:buChar char="•"/>
            </a:pPr>
            <a:r>
              <a:rPr lang="en-IN"/>
              <a:t>If we want to delete the internal node that has one child. First, replace the value of the internal node with the value of the child node and then simply delete the child node.</a:t>
            </a:r>
            <a:endParaRPr/>
          </a:p>
          <a:p>
            <a:pPr indent="-228600" lvl="0" marL="228600" rtl="0" algn="just">
              <a:lnSpc>
                <a:spcPct val="100000"/>
              </a:lnSpc>
              <a:spcBef>
                <a:spcPts val="1000"/>
              </a:spcBef>
              <a:spcAft>
                <a:spcPts val="0"/>
              </a:spcAft>
              <a:buClr>
                <a:schemeClr val="dk1"/>
              </a:buClr>
              <a:buSzPct val="100000"/>
              <a:buChar char="•"/>
            </a:pPr>
            <a:r>
              <a:rPr lang="en-IN"/>
              <a:t>If we want to delete the internal node that has two child nodes. In this case, we have to decide from which we have to replace the value of the internal node (either left subtree or right subtree). We have two ways:</a:t>
            </a:r>
            <a:endParaRPr/>
          </a:p>
          <a:p>
            <a:pPr indent="-228600" lvl="1" marL="685800" rtl="0" algn="just">
              <a:lnSpc>
                <a:spcPct val="100000"/>
              </a:lnSpc>
              <a:spcBef>
                <a:spcPts val="500"/>
              </a:spcBef>
              <a:spcAft>
                <a:spcPts val="0"/>
              </a:spcAft>
              <a:buClr>
                <a:schemeClr val="dk1"/>
              </a:buClr>
              <a:buSzPct val="100000"/>
              <a:buChar char="•"/>
            </a:pPr>
            <a:r>
              <a:rPr b="1" lang="en-IN"/>
              <a:t>Inorder predecessor:</a:t>
            </a:r>
            <a:r>
              <a:rPr lang="en-IN"/>
              <a:t> We will replace with the largest value that exists in the left subtree.</a:t>
            </a:r>
            <a:endParaRPr/>
          </a:p>
          <a:p>
            <a:pPr indent="-228600" lvl="1" marL="685800" rtl="0" algn="just">
              <a:lnSpc>
                <a:spcPct val="100000"/>
              </a:lnSpc>
              <a:spcBef>
                <a:spcPts val="500"/>
              </a:spcBef>
              <a:spcAft>
                <a:spcPts val="0"/>
              </a:spcAft>
              <a:buClr>
                <a:schemeClr val="dk1"/>
              </a:buClr>
              <a:buSzPct val="100000"/>
              <a:buChar char="•"/>
            </a:pPr>
            <a:r>
              <a:rPr b="1" lang="en-IN"/>
              <a:t>Inorder successor:</a:t>
            </a:r>
            <a:r>
              <a:rPr lang="en-IN"/>
              <a:t> We will replace with the smallest value that exists in the right subtree.</a:t>
            </a:r>
            <a:endParaRPr/>
          </a:p>
          <a:p>
            <a:pPr indent="0" lvl="0" marL="0" rtl="0" algn="just">
              <a:lnSpc>
                <a:spcPct val="10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2023-07-25T07:27:39Z</dcterms:created>
  <dc:creator>onkar sathe</dc:creator>
</cp:coreProperties>
</file>