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C00000"/>
                </a:solidFill>
              </a:rPr>
              <a:t>Splay tree data </a:t>
            </a:r>
            <a:r>
              <a:rPr lang="en-US" b="1" dirty="0" smtClean="0">
                <a:solidFill>
                  <a:srgbClr val="C00000"/>
                </a:solidFill>
              </a:rPr>
              <a:t>structure</a:t>
            </a:r>
            <a:endParaRPr lang="en-US" dirty="0">
              <a:solidFill>
                <a:srgbClr val="C0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434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 3) </a:t>
            </a:r>
            <a:r>
              <a:rPr lang="en-US" b="1" dirty="0" err="1">
                <a:solidFill>
                  <a:srgbClr val="C00000"/>
                </a:solidFill>
              </a:rPr>
              <a:t>Zig-Zig</a:t>
            </a:r>
            <a:r>
              <a:rPr lang="en-US" b="1" dirty="0">
                <a:solidFill>
                  <a:srgbClr val="C00000"/>
                </a:solidFill>
              </a:rPr>
              <a:t> </a:t>
            </a:r>
            <a:r>
              <a:rPr lang="en-US" b="1" dirty="0" smtClean="0">
                <a:solidFill>
                  <a:srgbClr val="C00000"/>
                </a:solidFill>
              </a:rPr>
              <a:t>Rotation</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a:t>The </a:t>
            </a:r>
            <a:r>
              <a:rPr lang="en-US" sz="2400" dirty="0" err="1"/>
              <a:t>Zig-Zig</a:t>
            </a:r>
            <a:r>
              <a:rPr lang="en-US" sz="2400" dirty="0"/>
              <a:t> Rotation in splay trees is a double </a:t>
            </a:r>
            <a:r>
              <a:rPr lang="en-US" sz="2400" dirty="0" err="1"/>
              <a:t>zig</a:t>
            </a:r>
            <a:r>
              <a:rPr lang="en-US" sz="2400" dirty="0"/>
              <a:t> rotation. This rotation results in nodes shifting two positions to the right from their current location.</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2895600"/>
            <a:ext cx="6324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53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4) </a:t>
            </a:r>
            <a:r>
              <a:rPr lang="en-US" b="1" dirty="0" err="1">
                <a:solidFill>
                  <a:srgbClr val="C00000"/>
                </a:solidFill>
              </a:rPr>
              <a:t>Zag-Zag</a:t>
            </a:r>
            <a:r>
              <a:rPr lang="en-US" b="1" dirty="0">
                <a:solidFill>
                  <a:srgbClr val="C00000"/>
                </a:solidFill>
              </a:rPr>
              <a:t> </a:t>
            </a:r>
            <a:r>
              <a:rPr lang="en-US" b="1" dirty="0" smtClean="0">
                <a:solidFill>
                  <a:srgbClr val="C00000"/>
                </a:solidFill>
              </a:rPr>
              <a:t>Rotation</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a:t>In splay trees, the </a:t>
            </a:r>
            <a:r>
              <a:rPr lang="en-US" sz="2400" dirty="0" err="1"/>
              <a:t>Zag-Zag</a:t>
            </a:r>
            <a:r>
              <a:rPr lang="en-US" sz="2400" dirty="0"/>
              <a:t> Rotation is a double </a:t>
            </a:r>
            <a:r>
              <a:rPr lang="en-US" sz="2400" dirty="0" err="1"/>
              <a:t>zag</a:t>
            </a:r>
            <a:r>
              <a:rPr lang="en-US" sz="2400" dirty="0"/>
              <a:t> rotation. This rotation causes nodes to move two positions to the left from their present position</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3000375"/>
            <a:ext cx="63150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05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5) </a:t>
            </a:r>
            <a:r>
              <a:rPr lang="en-US" b="1" dirty="0" err="1">
                <a:solidFill>
                  <a:srgbClr val="C00000"/>
                </a:solidFill>
              </a:rPr>
              <a:t>Zig-Zag</a:t>
            </a:r>
            <a:r>
              <a:rPr lang="en-US" b="1" dirty="0">
                <a:solidFill>
                  <a:srgbClr val="C00000"/>
                </a:solidFill>
              </a:rPr>
              <a:t> </a:t>
            </a:r>
            <a:r>
              <a:rPr lang="en-US" b="1" dirty="0" smtClean="0">
                <a:solidFill>
                  <a:srgbClr val="C00000"/>
                </a:solidFill>
              </a:rPr>
              <a:t>Rotation</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a:t>The </a:t>
            </a:r>
            <a:r>
              <a:rPr lang="en-US" sz="2400" dirty="0" err="1"/>
              <a:t>Zig-Zag</a:t>
            </a:r>
            <a:r>
              <a:rPr lang="en-US" sz="2400" dirty="0"/>
              <a:t> Rotation in splay trees is a combination of a </a:t>
            </a:r>
            <a:r>
              <a:rPr lang="en-US" sz="2400" dirty="0" err="1"/>
              <a:t>zig</a:t>
            </a:r>
            <a:r>
              <a:rPr lang="en-US" sz="2400" dirty="0"/>
              <a:t> rotation followed by a </a:t>
            </a:r>
            <a:r>
              <a:rPr lang="en-US" sz="2400" dirty="0" err="1"/>
              <a:t>zag</a:t>
            </a:r>
            <a:r>
              <a:rPr lang="en-US" sz="2400" dirty="0"/>
              <a:t> rotation. As a result of this rotation, nodes shift one position to the right and then one position to the left from their current location</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3095625"/>
            <a:ext cx="63150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01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6) </a:t>
            </a:r>
            <a:r>
              <a:rPr lang="en-US" b="1" dirty="0" err="1">
                <a:solidFill>
                  <a:srgbClr val="C00000"/>
                </a:solidFill>
              </a:rPr>
              <a:t>Zag-Zig</a:t>
            </a:r>
            <a:r>
              <a:rPr lang="en-US" b="1" dirty="0">
                <a:solidFill>
                  <a:srgbClr val="C00000"/>
                </a:solidFill>
              </a:rPr>
              <a:t> </a:t>
            </a:r>
            <a:r>
              <a:rPr lang="en-US" b="1" dirty="0" smtClean="0">
                <a:solidFill>
                  <a:srgbClr val="C00000"/>
                </a:solidFill>
              </a:rPr>
              <a:t>Rotation</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400" dirty="0"/>
              <a:t>The </a:t>
            </a:r>
            <a:r>
              <a:rPr lang="en-US" sz="2400" dirty="0" err="1"/>
              <a:t>Zag-Zig</a:t>
            </a:r>
            <a:r>
              <a:rPr lang="en-US" sz="2400" dirty="0"/>
              <a:t> Rotation in splay trees is a series of </a:t>
            </a:r>
            <a:r>
              <a:rPr lang="en-US" sz="2400" dirty="0" err="1"/>
              <a:t>zag</a:t>
            </a:r>
            <a:r>
              <a:rPr lang="en-US" sz="2400" dirty="0"/>
              <a:t> rotations followed by a </a:t>
            </a:r>
            <a:r>
              <a:rPr lang="en-US" sz="2400" dirty="0" err="1"/>
              <a:t>zig</a:t>
            </a:r>
            <a:r>
              <a:rPr lang="en-US" sz="2400" dirty="0"/>
              <a:t> rotation. This results in nodes moving one position to the left, followed by a shift one position to the right from their current location</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3381375"/>
            <a:ext cx="630555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9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Drawbacks of splay tree data </a:t>
            </a:r>
            <a:r>
              <a:rPr lang="en-US" b="1" dirty="0" smtClean="0">
                <a:solidFill>
                  <a:srgbClr val="C00000"/>
                </a:solidFill>
              </a:rPr>
              <a:t>structure</a:t>
            </a:r>
            <a:endParaRPr lang="en-US"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pPr algn="just" fontAlgn="base">
              <a:lnSpc>
                <a:spcPct val="120000"/>
              </a:lnSpc>
            </a:pPr>
            <a:r>
              <a:rPr lang="en-US" b="1" dirty="0"/>
              <a:t>Unbalanced Trees:</a:t>
            </a:r>
            <a:r>
              <a:rPr lang="en-US" dirty="0"/>
              <a:t> Splay trees can become unbalanced and inefficient if the tree is repeatedly rotated in the same direction.</a:t>
            </a:r>
          </a:p>
          <a:p>
            <a:pPr algn="just" fontAlgn="base">
              <a:lnSpc>
                <a:spcPct val="120000"/>
              </a:lnSpc>
            </a:pPr>
            <a:r>
              <a:rPr lang="en-US" b="1" dirty="0"/>
              <a:t>Memory Usage:</a:t>
            </a:r>
            <a:r>
              <a:rPr lang="en-US" dirty="0"/>
              <a:t> Splay trees can use a lot of memory compared to other data structures because each node contains additional information.</a:t>
            </a:r>
          </a:p>
          <a:p>
            <a:pPr algn="just" fontAlgn="base">
              <a:lnSpc>
                <a:spcPct val="120000"/>
              </a:lnSpc>
            </a:pPr>
            <a:r>
              <a:rPr lang="en-US" b="1" dirty="0"/>
              <a:t>Complexity:</a:t>
            </a:r>
            <a:r>
              <a:rPr lang="en-US" dirty="0"/>
              <a:t> Splay trees can have a high time complexity for basic operations such as insertion and deletion because the trees need to be reorganized after every operation.</a:t>
            </a:r>
          </a:p>
          <a:p>
            <a:pPr algn="just" fontAlgn="base">
              <a:lnSpc>
                <a:spcPct val="120000"/>
              </a:lnSpc>
            </a:pPr>
            <a:r>
              <a:rPr lang="en-US" b="1" dirty="0"/>
              <a:t>Reorganization Overhead:</a:t>
            </a:r>
            <a:r>
              <a:rPr lang="en-US" dirty="0"/>
              <a:t> The splaying operation required in every operation can be time-consuming and result in a high overhead.</a:t>
            </a:r>
          </a:p>
          <a:p>
            <a:pPr algn="just" fontAlgn="base">
              <a:lnSpc>
                <a:spcPct val="120000"/>
              </a:lnSpc>
            </a:pPr>
            <a:r>
              <a:rPr lang="en-US" b="1" dirty="0"/>
              <a:t>Limited Use Cases</a:t>
            </a:r>
            <a:r>
              <a:rPr lang="en-US" dirty="0"/>
              <a:t>: Splay trees are not suitable for all data structures and have limited use cases because they don’t handle duplicate keys efficiently.</a:t>
            </a:r>
          </a:p>
          <a:p>
            <a:pPr algn="just">
              <a:lnSpc>
                <a:spcPct val="120000"/>
              </a:lnSpc>
            </a:pPr>
            <a:endParaRPr lang="en-US" dirty="0"/>
          </a:p>
        </p:txBody>
      </p:sp>
    </p:spTree>
    <p:extLst>
      <p:ext uri="{BB962C8B-B14F-4D97-AF65-F5344CB8AC3E}">
        <p14:creationId xmlns:p14="http://schemas.microsoft.com/office/powerpoint/2010/main" val="426629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Applications of the splay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fontScale="47500" lnSpcReduction="20000"/>
          </a:bodyPr>
          <a:lstStyle/>
          <a:p>
            <a:pPr algn="just" fontAlgn="base">
              <a:lnSpc>
                <a:spcPct val="120000"/>
              </a:lnSpc>
            </a:pPr>
            <a:r>
              <a:rPr lang="en-US" b="1" dirty="0"/>
              <a:t>Caching</a:t>
            </a:r>
            <a:r>
              <a:rPr lang="en-US" dirty="0"/>
              <a:t>: Splay trees can be used to implement cache memory management, where the most frequently accessed items are moved to the top of the tree for quicker access.</a:t>
            </a:r>
          </a:p>
          <a:p>
            <a:pPr algn="just" fontAlgn="base">
              <a:lnSpc>
                <a:spcPct val="120000"/>
              </a:lnSpc>
            </a:pPr>
            <a:r>
              <a:rPr lang="en-US" b="1" dirty="0"/>
              <a:t>Database Indexing</a:t>
            </a:r>
            <a:r>
              <a:rPr lang="en-US" dirty="0"/>
              <a:t>: Splay trees can be used to index databases for faster searching and retrieval of data.</a:t>
            </a:r>
          </a:p>
          <a:p>
            <a:pPr algn="just" fontAlgn="base">
              <a:lnSpc>
                <a:spcPct val="120000"/>
              </a:lnSpc>
            </a:pPr>
            <a:r>
              <a:rPr lang="en-US" b="1" dirty="0"/>
              <a:t>File Systems</a:t>
            </a:r>
            <a:r>
              <a:rPr lang="en-US" dirty="0"/>
              <a:t>: Splay trees can be used to store file system metadata, such as the allocation table, directory structure, and file attributes.</a:t>
            </a:r>
          </a:p>
          <a:p>
            <a:pPr algn="just" fontAlgn="base">
              <a:lnSpc>
                <a:spcPct val="120000"/>
              </a:lnSpc>
            </a:pPr>
            <a:r>
              <a:rPr lang="en-US" b="1" dirty="0"/>
              <a:t>Data Compression:</a:t>
            </a:r>
            <a:r>
              <a:rPr lang="en-US" dirty="0"/>
              <a:t> Splay trees can be used to compress data by identifying and encoding repeating patterns.</a:t>
            </a:r>
          </a:p>
          <a:p>
            <a:pPr algn="just" fontAlgn="base">
              <a:lnSpc>
                <a:spcPct val="120000"/>
              </a:lnSpc>
            </a:pPr>
            <a:r>
              <a:rPr lang="en-US" b="1" dirty="0"/>
              <a:t>Text Processing</a:t>
            </a:r>
            <a:r>
              <a:rPr lang="en-US" dirty="0"/>
              <a:t>: Splay trees can be used in text processing applications, such as spell-checkers, where words are stored in a splay tree for quick searching and retrieval.</a:t>
            </a:r>
          </a:p>
          <a:p>
            <a:pPr algn="just" fontAlgn="base">
              <a:lnSpc>
                <a:spcPct val="120000"/>
              </a:lnSpc>
            </a:pPr>
            <a:r>
              <a:rPr lang="en-US" b="1" dirty="0"/>
              <a:t>Graph Algorithms:</a:t>
            </a:r>
            <a:r>
              <a:rPr lang="en-US" dirty="0"/>
              <a:t> Splay trees can be used to implement graph algorithms, such as finding the shortest path in a weighted graph.</a:t>
            </a:r>
          </a:p>
          <a:p>
            <a:pPr algn="just" fontAlgn="base">
              <a:lnSpc>
                <a:spcPct val="120000"/>
              </a:lnSpc>
            </a:pPr>
            <a:r>
              <a:rPr lang="en-US" b="1" dirty="0"/>
              <a:t>Online Gaming: </a:t>
            </a:r>
            <a:r>
              <a:rPr lang="en-US" dirty="0"/>
              <a:t>Splay trees can be used in online gaming to store and manage high scores, leaderboards, and player statistics.</a:t>
            </a:r>
          </a:p>
          <a:p>
            <a:pPr algn="just">
              <a:lnSpc>
                <a:spcPct val="120000"/>
              </a:lnSpc>
            </a:pPr>
            <a:endParaRPr lang="en-US" dirty="0"/>
          </a:p>
        </p:txBody>
      </p:sp>
    </p:spTree>
    <p:extLst>
      <p:ext uri="{BB962C8B-B14F-4D97-AF65-F5344CB8AC3E}">
        <p14:creationId xmlns:p14="http://schemas.microsoft.com/office/powerpoint/2010/main" val="380690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Advantages of Splay </a:t>
            </a:r>
            <a:r>
              <a:rPr lang="en-US" b="1" dirty="0" smtClean="0">
                <a:solidFill>
                  <a:srgbClr val="C00000"/>
                </a:solidFill>
              </a:rPr>
              <a:t>Trees</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dirty="0"/>
              <a:t>Splay trees have amortized time complexity of O(log n) for many operations, making them faster than many other balanced tree data structures in some </a:t>
            </a:r>
            <a:r>
              <a:rPr lang="en-US" dirty="0" smtClean="0"/>
              <a:t>cases.</a:t>
            </a:r>
          </a:p>
          <a:p>
            <a:r>
              <a:rPr lang="en-US" dirty="0" smtClean="0"/>
              <a:t>Splay </a:t>
            </a:r>
            <a:r>
              <a:rPr lang="en-US" dirty="0"/>
              <a:t>trees are self-adjusting, meaning that they automatically balance themselves as items are inserted and removed. This can help to avoid the performance degradation that can occur when a tree becomes unbalanced.</a:t>
            </a:r>
            <a:endParaRPr lang="en-US" dirty="0"/>
          </a:p>
        </p:txBody>
      </p:sp>
    </p:spTree>
    <p:extLst>
      <p:ext uri="{BB962C8B-B14F-4D97-AF65-F5344CB8AC3E}">
        <p14:creationId xmlns:p14="http://schemas.microsoft.com/office/powerpoint/2010/main" val="286085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Disadvantages of Splay </a:t>
            </a:r>
            <a:r>
              <a:rPr lang="en-US" b="1" dirty="0" smtClean="0">
                <a:solidFill>
                  <a:srgbClr val="C00000"/>
                </a:solidFill>
              </a:rPr>
              <a:t>Trees</a:t>
            </a:r>
            <a:endParaRPr lang="en-US" dirty="0">
              <a:solidFill>
                <a:srgbClr val="C00000"/>
              </a:solidFill>
            </a:endParaRPr>
          </a:p>
        </p:txBody>
      </p:sp>
      <p:sp>
        <p:nvSpPr>
          <p:cNvPr id="3" name="Content Placeholder 2"/>
          <p:cNvSpPr>
            <a:spLocks noGrp="1"/>
          </p:cNvSpPr>
          <p:nvPr>
            <p:ph idx="1"/>
          </p:nvPr>
        </p:nvSpPr>
        <p:spPr/>
        <p:txBody>
          <a:bodyPr/>
          <a:lstStyle/>
          <a:p>
            <a:pPr algn="just"/>
            <a:r>
              <a:rPr lang="en-US" dirty="0"/>
              <a:t>Splay trees can have worst-case time complexity of O(n) for some operations, making them less predictable than other balanced tree data structures like AVL trees or red-black </a:t>
            </a:r>
            <a:r>
              <a:rPr lang="en-US" dirty="0" smtClean="0"/>
              <a:t>trees.</a:t>
            </a:r>
          </a:p>
          <a:p>
            <a:pPr algn="just"/>
            <a:r>
              <a:rPr lang="en-US" dirty="0" smtClean="0"/>
              <a:t>Splay </a:t>
            </a:r>
            <a:r>
              <a:rPr lang="en-US" dirty="0"/>
              <a:t>trees may not be suitable for certain applications where predictable performance is required</a:t>
            </a:r>
            <a:endParaRPr lang="en-US" dirty="0"/>
          </a:p>
        </p:txBody>
      </p:sp>
    </p:spTree>
    <p:extLst>
      <p:ext uri="{BB962C8B-B14F-4D97-AF65-F5344CB8AC3E}">
        <p14:creationId xmlns:p14="http://schemas.microsoft.com/office/powerpoint/2010/main" val="104752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p:txBody>
          <a:bodyPr>
            <a:noAutofit/>
          </a:bodyPr>
          <a:lstStyle/>
          <a:p>
            <a:pPr algn="just" fontAlgn="base">
              <a:lnSpc>
                <a:spcPct val="120000"/>
              </a:lnSpc>
            </a:pPr>
            <a:r>
              <a:rPr lang="en-US" sz="1800" dirty="0"/>
              <a:t>Splay tree is a self-adjusting binary search tree data structure, which means that the tree structure is adjusted dynamically based on the accessed or inserted elements. In other words, the tree automatically reorganizes itself so that frequently accessed or inserted elements become closer to the root node.</a:t>
            </a:r>
          </a:p>
          <a:p>
            <a:pPr algn="just" fontAlgn="base">
              <a:lnSpc>
                <a:spcPct val="120000"/>
              </a:lnSpc>
            </a:pPr>
            <a:r>
              <a:rPr lang="en-US" sz="1800" dirty="0"/>
              <a:t>The splay tree was first introduced by Daniel Dominic </a:t>
            </a:r>
            <a:r>
              <a:rPr lang="en-US" sz="1800" dirty="0" err="1"/>
              <a:t>Sleator</a:t>
            </a:r>
            <a:r>
              <a:rPr lang="en-US" sz="1800" dirty="0"/>
              <a:t> and Robert </a:t>
            </a:r>
            <a:r>
              <a:rPr lang="en-US" sz="1800" dirty="0" err="1"/>
              <a:t>Endre</a:t>
            </a:r>
            <a:r>
              <a:rPr lang="en-US" sz="1800" dirty="0"/>
              <a:t> </a:t>
            </a:r>
            <a:r>
              <a:rPr lang="en-US" sz="1800" dirty="0" err="1"/>
              <a:t>Tarjan</a:t>
            </a:r>
            <a:r>
              <a:rPr lang="en-US" sz="1800" dirty="0"/>
              <a:t> in 1985. </a:t>
            </a:r>
            <a:endParaRPr lang="en-US" sz="1800" dirty="0" smtClean="0"/>
          </a:p>
          <a:p>
            <a:pPr algn="just" fontAlgn="base">
              <a:lnSpc>
                <a:spcPct val="120000"/>
              </a:lnSpc>
            </a:pPr>
            <a:r>
              <a:rPr lang="en-US" sz="1800" dirty="0" smtClean="0"/>
              <a:t>It </a:t>
            </a:r>
            <a:r>
              <a:rPr lang="en-US" sz="1800" dirty="0"/>
              <a:t>has a simple and efficient implementation that allows it to perform search, insertion, and deletion operations in O(log n) </a:t>
            </a:r>
            <a:r>
              <a:rPr lang="en-US" sz="1800" dirty="0" smtClean="0"/>
              <a:t>.</a:t>
            </a:r>
            <a:endParaRPr lang="en-US" sz="1800" dirty="0"/>
          </a:p>
          <a:p>
            <a:pPr algn="just" fontAlgn="base">
              <a:lnSpc>
                <a:spcPct val="120000"/>
              </a:lnSpc>
            </a:pPr>
            <a:r>
              <a:rPr lang="en-US" sz="1800" dirty="0"/>
              <a:t>The basic idea behind splay trees is to bring the most recently accessed or inserted element to the root of the tree by performing a sequence of tree rotations, called splaying. </a:t>
            </a:r>
            <a:endParaRPr lang="en-US" sz="1800" dirty="0" smtClean="0"/>
          </a:p>
          <a:p>
            <a:pPr algn="just" fontAlgn="base">
              <a:lnSpc>
                <a:spcPct val="120000"/>
              </a:lnSpc>
            </a:pPr>
            <a:r>
              <a:rPr lang="en-US" sz="1800" dirty="0" smtClean="0"/>
              <a:t>Splaying </a:t>
            </a:r>
            <a:r>
              <a:rPr lang="en-US" sz="1800" dirty="0"/>
              <a:t>is a process of restructuring the tree by making the most recently accessed or inserted element the new root and gradually moving the remaining nodes closer to the root.</a:t>
            </a:r>
          </a:p>
          <a:p>
            <a:pPr algn="just">
              <a:lnSpc>
                <a:spcPct val="120000"/>
              </a:lnSpc>
            </a:pPr>
            <a:endParaRPr lang="en-US" sz="1800" dirty="0"/>
          </a:p>
        </p:txBody>
      </p:sp>
    </p:spTree>
    <p:extLst>
      <p:ext uri="{BB962C8B-B14F-4D97-AF65-F5344CB8AC3E}">
        <p14:creationId xmlns:p14="http://schemas.microsoft.com/office/powerpoint/2010/main" val="19318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pPr algn="just" fontAlgn="base">
              <a:lnSpc>
                <a:spcPct val="120000"/>
              </a:lnSpc>
            </a:pPr>
            <a:r>
              <a:rPr lang="en-US" dirty="0" smtClean="0"/>
              <a:t>Splay </a:t>
            </a:r>
            <a:r>
              <a:rPr lang="en-US" dirty="0"/>
              <a:t>trees are highly efficient in practice due to their self-adjusting nature, which reduces the overall access time for frequently accessed elements. This makes them a good choice for applications that require fast and dynamic data structures, such as caching systems, data compression, and network routing algorithms.</a:t>
            </a:r>
          </a:p>
          <a:p>
            <a:pPr algn="just" fontAlgn="base">
              <a:lnSpc>
                <a:spcPct val="120000"/>
              </a:lnSpc>
            </a:pPr>
            <a:r>
              <a:rPr lang="en-US" dirty="0"/>
              <a:t>However, the main disadvantage of splay trees is that they do not guarantee a balanced tree structure, which may lead to performance degradation in worst-case scenarios. Also, splay trees are not suitable for applications that require guaranteed worst-case performance, such as real-time systems or safety-critical systems.</a:t>
            </a:r>
          </a:p>
          <a:p>
            <a:pPr algn="just" fontAlgn="base">
              <a:lnSpc>
                <a:spcPct val="120000"/>
              </a:lnSpc>
            </a:pPr>
            <a:r>
              <a:rPr lang="en-US" dirty="0"/>
              <a:t>Overall, splay trees are a powerful and versatile data structure that offers fast and efficient access to frequently accessed or inserted elements. They are widely used in various applications and provide an excellent tradeoff between performance and simplicity.</a:t>
            </a:r>
          </a:p>
          <a:p>
            <a:pPr algn="just">
              <a:lnSpc>
                <a:spcPct val="120000"/>
              </a:lnSpc>
            </a:pPr>
            <a:endParaRPr lang="en-US" dirty="0"/>
          </a:p>
        </p:txBody>
      </p:sp>
    </p:spTree>
    <p:extLst>
      <p:ext uri="{BB962C8B-B14F-4D97-AF65-F5344CB8AC3E}">
        <p14:creationId xmlns:p14="http://schemas.microsoft.com/office/powerpoint/2010/main" val="87209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gn="just" fontAlgn="base">
              <a:lnSpc>
                <a:spcPct val="120000"/>
              </a:lnSpc>
            </a:pPr>
            <a:r>
              <a:rPr lang="en-US" dirty="0"/>
              <a:t>A splay tree is a self-balancing binary search tree, designed for efficient access to data elements based on their key values.</a:t>
            </a:r>
          </a:p>
          <a:p>
            <a:pPr algn="just" fontAlgn="base">
              <a:lnSpc>
                <a:spcPct val="120000"/>
              </a:lnSpc>
            </a:pPr>
            <a:r>
              <a:rPr lang="en-US" dirty="0"/>
              <a:t>The key feature of a splay tree is that each time an element is accessed, it is moved to the root of the tree, creating a more balanced structure for subsequent accesses.</a:t>
            </a:r>
          </a:p>
          <a:p>
            <a:pPr algn="just" fontAlgn="base">
              <a:lnSpc>
                <a:spcPct val="120000"/>
              </a:lnSpc>
            </a:pPr>
            <a:r>
              <a:rPr lang="en-US" dirty="0"/>
              <a:t>Splay trees are characterized by their use of rotations, which are local transformations of the tree that change its shape but preserve the order of the elements.</a:t>
            </a:r>
          </a:p>
          <a:p>
            <a:pPr algn="just" fontAlgn="base">
              <a:lnSpc>
                <a:spcPct val="120000"/>
              </a:lnSpc>
            </a:pPr>
            <a:r>
              <a:rPr lang="en-US" dirty="0"/>
              <a:t>Rotations are used to bring the accessed element to the root of the tree, and also to rebalance the tree if it becomes unbalanced after multiple accesses.</a:t>
            </a:r>
          </a:p>
          <a:p>
            <a:pPr algn="just">
              <a:lnSpc>
                <a:spcPct val="120000"/>
              </a:lnSpc>
            </a:pPr>
            <a:endParaRPr lang="en-US" dirty="0"/>
          </a:p>
        </p:txBody>
      </p:sp>
    </p:spTree>
    <p:extLst>
      <p:ext uri="{BB962C8B-B14F-4D97-AF65-F5344CB8AC3E}">
        <p14:creationId xmlns:p14="http://schemas.microsoft.com/office/powerpoint/2010/main" val="417608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Operations in a splay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gn="just" fontAlgn="base">
              <a:lnSpc>
                <a:spcPct val="120000"/>
              </a:lnSpc>
            </a:pPr>
            <a:r>
              <a:rPr lang="en-US" b="1" dirty="0"/>
              <a:t>Insertion:</a:t>
            </a:r>
            <a:r>
              <a:rPr lang="en-US" dirty="0"/>
              <a:t> To insert a new element into the tree, start by performing a regular binary search tree insertion. Then, apply rotations to bring the newly inserted element to the root of the tree.</a:t>
            </a:r>
          </a:p>
          <a:p>
            <a:pPr algn="just" fontAlgn="base">
              <a:lnSpc>
                <a:spcPct val="120000"/>
              </a:lnSpc>
            </a:pPr>
            <a:r>
              <a:rPr lang="en-US" b="1" dirty="0"/>
              <a:t>Deletion</a:t>
            </a:r>
            <a:r>
              <a:rPr lang="en-US" dirty="0"/>
              <a:t>: To delete an element from the tree, first locate it using a binary search tree search. Then, if the element has no children, simply remove it. If it has one child, promote that child to its position in the tree. If it has two children, find the successor of the element (the smallest element in its right </a:t>
            </a:r>
            <a:r>
              <a:rPr lang="en-US" dirty="0" err="1"/>
              <a:t>subtree</a:t>
            </a:r>
            <a:r>
              <a:rPr lang="en-US" dirty="0"/>
              <a:t>), swap its key with the element to be deleted, and delete the successor instead.</a:t>
            </a:r>
          </a:p>
          <a:p>
            <a:pPr algn="just">
              <a:lnSpc>
                <a:spcPct val="120000"/>
              </a:lnSpc>
            </a:pPr>
            <a:endParaRPr lang="en-US" dirty="0"/>
          </a:p>
        </p:txBody>
      </p:sp>
    </p:spTree>
    <p:extLst>
      <p:ext uri="{BB962C8B-B14F-4D97-AF65-F5344CB8AC3E}">
        <p14:creationId xmlns:p14="http://schemas.microsoft.com/office/powerpoint/2010/main" val="138585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Operations in a splay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algn="just" fontAlgn="base">
              <a:lnSpc>
                <a:spcPct val="120000"/>
              </a:lnSpc>
            </a:pPr>
            <a:r>
              <a:rPr lang="en-US" b="1" dirty="0"/>
              <a:t>Search</a:t>
            </a:r>
            <a:r>
              <a:rPr lang="en-US" dirty="0"/>
              <a:t>: To search for an element in the tree, start by performing a binary search tree search. If the element is found, apply rotations to bring it to the root of the tree. If it is not found, apply rotations to the last node visited in the search, which becomes the new root.</a:t>
            </a:r>
          </a:p>
          <a:p>
            <a:pPr algn="just" fontAlgn="base">
              <a:lnSpc>
                <a:spcPct val="120000"/>
              </a:lnSpc>
            </a:pPr>
            <a:r>
              <a:rPr lang="en-US" b="1" dirty="0"/>
              <a:t>Rotation</a:t>
            </a:r>
            <a:r>
              <a:rPr lang="en-US" dirty="0"/>
              <a:t>: The rotations used in a splay tree are either a </a:t>
            </a:r>
            <a:r>
              <a:rPr lang="en-US" dirty="0" err="1"/>
              <a:t>Zig</a:t>
            </a:r>
            <a:r>
              <a:rPr lang="en-US" dirty="0"/>
              <a:t> or a </a:t>
            </a:r>
            <a:r>
              <a:rPr lang="en-US" dirty="0" err="1"/>
              <a:t>Zig-Zig</a:t>
            </a:r>
            <a:r>
              <a:rPr lang="en-US" dirty="0"/>
              <a:t> rotation. A </a:t>
            </a:r>
            <a:r>
              <a:rPr lang="en-US" dirty="0" err="1"/>
              <a:t>Zig</a:t>
            </a:r>
            <a:r>
              <a:rPr lang="en-US" dirty="0"/>
              <a:t> rotation is used to bring a node to the root, while a </a:t>
            </a:r>
            <a:r>
              <a:rPr lang="en-US" dirty="0" err="1"/>
              <a:t>Zig-Zig</a:t>
            </a:r>
            <a:r>
              <a:rPr lang="en-US" dirty="0"/>
              <a:t> rotation is used to balance the tree after multiple accesses to elements in the same </a:t>
            </a:r>
            <a:r>
              <a:rPr lang="en-US" dirty="0" err="1"/>
              <a:t>subtree</a:t>
            </a:r>
            <a:r>
              <a:rPr lang="en-US" dirty="0"/>
              <a:t>.</a:t>
            </a:r>
          </a:p>
          <a:p>
            <a:pPr algn="just">
              <a:lnSpc>
                <a:spcPct val="120000"/>
              </a:lnSpc>
            </a:pPr>
            <a:endParaRPr lang="en-US" dirty="0"/>
          </a:p>
        </p:txBody>
      </p:sp>
    </p:spTree>
    <p:extLst>
      <p:ext uri="{BB962C8B-B14F-4D97-AF65-F5344CB8AC3E}">
        <p14:creationId xmlns:p14="http://schemas.microsoft.com/office/powerpoint/2010/main" val="58591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Rotations in Splay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lstStyle/>
          <a:p>
            <a:pPr fontAlgn="base"/>
            <a:r>
              <a:rPr lang="en-US" dirty="0" err="1"/>
              <a:t>Zig</a:t>
            </a:r>
            <a:r>
              <a:rPr lang="en-US" dirty="0"/>
              <a:t> Rotation</a:t>
            </a:r>
          </a:p>
          <a:p>
            <a:pPr fontAlgn="base"/>
            <a:r>
              <a:rPr lang="en-US" dirty="0" err="1"/>
              <a:t>Zag</a:t>
            </a:r>
            <a:r>
              <a:rPr lang="en-US" dirty="0"/>
              <a:t> Rotation</a:t>
            </a:r>
          </a:p>
          <a:p>
            <a:pPr fontAlgn="base"/>
            <a:r>
              <a:rPr lang="en-US" dirty="0" err="1"/>
              <a:t>Zig</a:t>
            </a:r>
            <a:r>
              <a:rPr lang="en-US" dirty="0"/>
              <a:t> – </a:t>
            </a:r>
            <a:r>
              <a:rPr lang="en-US" dirty="0" err="1"/>
              <a:t>Zig</a:t>
            </a:r>
            <a:r>
              <a:rPr lang="en-US" dirty="0"/>
              <a:t> Rotation</a:t>
            </a:r>
          </a:p>
          <a:p>
            <a:pPr fontAlgn="base"/>
            <a:r>
              <a:rPr lang="en-US" dirty="0" err="1"/>
              <a:t>Zag</a:t>
            </a:r>
            <a:r>
              <a:rPr lang="en-US" dirty="0"/>
              <a:t> – </a:t>
            </a:r>
            <a:r>
              <a:rPr lang="en-US" dirty="0" err="1"/>
              <a:t>Zag</a:t>
            </a:r>
            <a:r>
              <a:rPr lang="en-US" dirty="0"/>
              <a:t> Rotation</a:t>
            </a:r>
          </a:p>
          <a:p>
            <a:pPr fontAlgn="base"/>
            <a:r>
              <a:rPr lang="en-US" dirty="0" err="1"/>
              <a:t>Zig</a:t>
            </a:r>
            <a:r>
              <a:rPr lang="en-US" dirty="0"/>
              <a:t> – </a:t>
            </a:r>
            <a:r>
              <a:rPr lang="en-US" dirty="0" err="1"/>
              <a:t>Zag</a:t>
            </a:r>
            <a:r>
              <a:rPr lang="en-US" dirty="0"/>
              <a:t> Rotation</a:t>
            </a:r>
          </a:p>
          <a:p>
            <a:pPr fontAlgn="base"/>
            <a:r>
              <a:rPr lang="en-US" dirty="0" err="1"/>
              <a:t>Zag</a:t>
            </a:r>
            <a:r>
              <a:rPr lang="en-US" dirty="0"/>
              <a:t> – </a:t>
            </a:r>
            <a:r>
              <a:rPr lang="en-US" dirty="0" err="1"/>
              <a:t>Zig</a:t>
            </a:r>
            <a:r>
              <a:rPr lang="en-US" dirty="0"/>
              <a:t> Rotation</a:t>
            </a:r>
          </a:p>
          <a:p>
            <a:endParaRPr lang="en-US" dirty="0"/>
          </a:p>
        </p:txBody>
      </p:sp>
    </p:spTree>
    <p:extLst>
      <p:ext uri="{BB962C8B-B14F-4D97-AF65-F5344CB8AC3E}">
        <p14:creationId xmlns:p14="http://schemas.microsoft.com/office/powerpoint/2010/main" val="220264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1) </a:t>
            </a:r>
            <a:r>
              <a:rPr lang="en-US" b="1" dirty="0" err="1">
                <a:solidFill>
                  <a:srgbClr val="C00000"/>
                </a:solidFill>
              </a:rPr>
              <a:t>Zig</a:t>
            </a:r>
            <a:r>
              <a:rPr lang="en-US" b="1" dirty="0">
                <a:solidFill>
                  <a:srgbClr val="C00000"/>
                </a:solidFill>
              </a:rPr>
              <a:t> </a:t>
            </a:r>
            <a:r>
              <a:rPr lang="en-US" b="1" dirty="0" smtClean="0">
                <a:solidFill>
                  <a:srgbClr val="C00000"/>
                </a:solidFill>
              </a:rPr>
              <a:t>Rotation</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a:t>The </a:t>
            </a:r>
            <a:r>
              <a:rPr lang="en-US" sz="2400" dirty="0" err="1"/>
              <a:t>Zig</a:t>
            </a:r>
            <a:r>
              <a:rPr lang="en-US" sz="2400" dirty="0"/>
              <a:t> Rotation in splay trees operates in a manner similar to the single right rotation in AVL Tree rotations. This rotation results in nodes moving one position to the right from their current </a:t>
            </a:r>
            <a:r>
              <a:rPr lang="en-US" sz="2400" dirty="0" smtClean="0"/>
              <a:t>location.</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3248025"/>
            <a:ext cx="63436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34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2) </a:t>
            </a:r>
            <a:r>
              <a:rPr lang="en-US" b="1" dirty="0" err="1">
                <a:solidFill>
                  <a:srgbClr val="C00000"/>
                </a:solidFill>
              </a:rPr>
              <a:t>Zag</a:t>
            </a:r>
            <a:r>
              <a:rPr lang="en-US" b="1" dirty="0">
                <a:solidFill>
                  <a:srgbClr val="C00000"/>
                </a:solidFill>
              </a:rPr>
              <a:t> </a:t>
            </a:r>
            <a:r>
              <a:rPr lang="en-US" b="1" dirty="0" smtClean="0">
                <a:solidFill>
                  <a:srgbClr val="C00000"/>
                </a:solidFill>
              </a:rPr>
              <a:t>Rotation</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a:t>The </a:t>
            </a:r>
            <a:r>
              <a:rPr lang="en-US" sz="2400" dirty="0" err="1"/>
              <a:t>Zag</a:t>
            </a:r>
            <a:r>
              <a:rPr lang="en-US" sz="2400" dirty="0"/>
              <a:t> Rotation in splay trees operates in a similar fashion to the single left rotation in AVL Tree rotations. During this rotation, nodes shift one position to the left from their current location.</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3200400"/>
            <a:ext cx="62865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348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1019</Words>
  <Application>Microsoft Office PowerPoint</Application>
  <PresentationFormat>On-screen Show (4:3)</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Splay tree data structure</vt:lpstr>
      <vt:lpstr>Introduction</vt:lpstr>
      <vt:lpstr>Introduction</vt:lpstr>
      <vt:lpstr>Introduction</vt:lpstr>
      <vt:lpstr>Operations in a splay tree</vt:lpstr>
      <vt:lpstr>Operations in a splay tree</vt:lpstr>
      <vt:lpstr>Rotations in Splay Tree</vt:lpstr>
      <vt:lpstr>1) Zig Rotation</vt:lpstr>
      <vt:lpstr>2) Zag Rotation</vt:lpstr>
      <vt:lpstr> 3) Zig-Zig Rotation</vt:lpstr>
      <vt:lpstr>4) Zag-Zag Rotation</vt:lpstr>
      <vt:lpstr>5) Zig-Zag Rotation</vt:lpstr>
      <vt:lpstr>6) Zag-Zig Rotation</vt:lpstr>
      <vt:lpstr>Drawbacks of splay tree data structure</vt:lpstr>
      <vt:lpstr>Applications of the splay tree</vt:lpstr>
      <vt:lpstr>Advantages of Splay Trees</vt:lpstr>
      <vt:lpstr>Disadvantages of Splay Trees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Splay tree data structure</dc:title>
  <dc:creator>admin</dc:creator>
  <cp:lastModifiedBy>admin</cp:lastModifiedBy>
  <cp:revision>14</cp:revision>
  <dcterms:created xsi:type="dcterms:W3CDTF">2006-08-16T00:00:00Z</dcterms:created>
  <dcterms:modified xsi:type="dcterms:W3CDTF">2023-08-02T06:17:50Z</dcterms:modified>
</cp:coreProperties>
</file>