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5" r:id="rId9"/>
    <p:sldId id="267" r:id="rId10"/>
    <p:sldId id="268" r:id="rId11"/>
    <p:sldId id="269" r:id="rId12"/>
    <p:sldId id="260" r:id="rId13"/>
    <p:sldId id="261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2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2"/>
                </a:solidFill>
              </a:rPr>
              <a:t>Tries</a:t>
            </a:r>
            <a:endParaRPr lang="en-US" sz="4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648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b="1" dirty="0">
                <a:solidFill>
                  <a:schemeClr val="accent2"/>
                </a:solidFill>
              </a:rPr>
              <a:t>How does </a:t>
            </a:r>
            <a:r>
              <a:rPr lang="en-US" b="1" dirty="0" err="1">
                <a:solidFill>
                  <a:schemeClr val="accent2"/>
                </a:solidFill>
              </a:rPr>
              <a:t>Trie</a:t>
            </a:r>
            <a:r>
              <a:rPr lang="en-US" b="1" dirty="0">
                <a:solidFill>
                  <a:schemeClr val="accent2"/>
                </a:solidFill>
              </a:rPr>
              <a:t> Data Structure work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just" fontAlgn="base">
              <a:lnSpc>
                <a:spcPct val="110000"/>
              </a:lnSpc>
              <a:buFont typeface="+mj-lt"/>
              <a:buAutoNum type="arabicPeriod" startAt="2"/>
            </a:pPr>
            <a:r>
              <a:rPr lang="en-US" dirty="0"/>
              <a:t>Store “</a:t>
            </a:r>
            <a:r>
              <a:rPr lang="en-US" b="1" dirty="0"/>
              <a:t>ant</a:t>
            </a:r>
            <a:r>
              <a:rPr lang="en-US" dirty="0"/>
              <a:t>” in the </a:t>
            </a:r>
            <a:r>
              <a:rPr lang="en-US" dirty="0" err="1"/>
              <a:t>Trie</a:t>
            </a:r>
            <a:r>
              <a:rPr lang="en-US" dirty="0"/>
              <a:t> data structure:</a:t>
            </a:r>
          </a:p>
          <a:p>
            <a:pPr lvl="1" algn="just" fontAlgn="base">
              <a:lnSpc>
                <a:spcPct val="110000"/>
              </a:lnSpc>
            </a:pPr>
            <a:r>
              <a:rPr lang="en-US" dirty="0"/>
              <a:t>The word “</a:t>
            </a:r>
            <a:r>
              <a:rPr lang="en-US" b="1" dirty="0"/>
              <a:t>ant</a:t>
            </a:r>
            <a:r>
              <a:rPr lang="en-US" dirty="0"/>
              <a:t>” starts with “</a:t>
            </a:r>
            <a:r>
              <a:rPr lang="en-US" b="1" dirty="0"/>
              <a:t>a</a:t>
            </a:r>
            <a:r>
              <a:rPr lang="en-US" dirty="0"/>
              <a:t>” and the position of “</a:t>
            </a:r>
            <a:r>
              <a:rPr lang="en-US" b="1" dirty="0"/>
              <a:t>a</a:t>
            </a:r>
            <a:r>
              <a:rPr lang="en-US" dirty="0"/>
              <a:t>” in the root node has already been filled. So, no need to fill it again, just move to the node ‘</a:t>
            </a:r>
            <a:r>
              <a:rPr lang="en-US" b="1" dirty="0"/>
              <a:t>a</a:t>
            </a:r>
            <a:r>
              <a:rPr lang="en-US" dirty="0"/>
              <a:t>‘ in </a:t>
            </a:r>
            <a:r>
              <a:rPr lang="en-US" dirty="0" err="1"/>
              <a:t>Trie</a:t>
            </a:r>
            <a:r>
              <a:rPr lang="en-US" dirty="0"/>
              <a:t>.</a:t>
            </a:r>
          </a:p>
          <a:p>
            <a:pPr lvl="1" algn="just" fontAlgn="base">
              <a:lnSpc>
                <a:spcPct val="110000"/>
              </a:lnSpc>
            </a:pPr>
            <a:r>
              <a:rPr lang="en-US" dirty="0"/>
              <a:t>For the second character ‘</a:t>
            </a:r>
            <a:r>
              <a:rPr lang="en-US" b="1" dirty="0"/>
              <a:t>n</a:t>
            </a:r>
            <a:r>
              <a:rPr lang="en-US" dirty="0"/>
              <a:t>‘ we can observe that the position of ‘n’ in the ‘a’ node has already been filled. So, no need to fill it again, just move to node ‘n’ in </a:t>
            </a:r>
            <a:r>
              <a:rPr lang="en-US" dirty="0" err="1"/>
              <a:t>Trie</a:t>
            </a:r>
            <a:r>
              <a:rPr lang="en-US" dirty="0"/>
              <a:t>.</a:t>
            </a:r>
          </a:p>
          <a:p>
            <a:pPr lvl="1" algn="just" fontAlgn="base">
              <a:lnSpc>
                <a:spcPct val="110000"/>
              </a:lnSpc>
            </a:pPr>
            <a:r>
              <a:rPr lang="en-US" dirty="0"/>
              <a:t>For the last character ‘</a:t>
            </a:r>
            <a:r>
              <a:rPr lang="en-US" b="1" dirty="0"/>
              <a:t>t</a:t>
            </a:r>
            <a:r>
              <a:rPr lang="en-US" dirty="0"/>
              <a:t>‘ of the word, The position for ‘</a:t>
            </a:r>
            <a:r>
              <a:rPr lang="en-US" b="1" dirty="0"/>
              <a:t>t</a:t>
            </a:r>
            <a:r>
              <a:rPr lang="en-US" dirty="0"/>
              <a:t>‘ in the ‘</a:t>
            </a:r>
            <a:r>
              <a:rPr lang="en-US" b="1" dirty="0"/>
              <a:t>n</a:t>
            </a:r>
            <a:r>
              <a:rPr lang="en-US" dirty="0"/>
              <a:t>‘ node is not filled. So, filled the position of ‘</a:t>
            </a:r>
            <a:r>
              <a:rPr lang="en-US" b="1" dirty="0"/>
              <a:t>t</a:t>
            </a:r>
            <a:r>
              <a:rPr lang="en-US" dirty="0"/>
              <a:t>‘ in ‘</a:t>
            </a:r>
            <a:r>
              <a:rPr lang="en-US" b="1" dirty="0"/>
              <a:t>n</a:t>
            </a:r>
            <a:r>
              <a:rPr lang="en-US" dirty="0"/>
              <a:t>‘ node and move to ‘</a:t>
            </a:r>
            <a:r>
              <a:rPr lang="en-US" b="1" dirty="0"/>
              <a:t>t</a:t>
            </a:r>
            <a:r>
              <a:rPr lang="en-US" dirty="0"/>
              <a:t>‘ node.</a:t>
            </a:r>
          </a:p>
        </p:txBody>
      </p:sp>
    </p:spTree>
    <p:extLst>
      <p:ext uri="{BB962C8B-B14F-4D97-AF65-F5344CB8AC3E}">
        <p14:creationId xmlns:p14="http://schemas.microsoft.com/office/powerpoint/2010/main" val="132623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b="1" dirty="0">
                <a:solidFill>
                  <a:schemeClr val="accent2"/>
                </a:solidFill>
              </a:rPr>
              <a:t>How does </a:t>
            </a:r>
            <a:r>
              <a:rPr lang="en-US" b="1" dirty="0" err="1">
                <a:solidFill>
                  <a:schemeClr val="accent2"/>
                </a:solidFill>
              </a:rPr>
              <a:t>Trie</a:t>
            </a:r>
            <a:r>
              <a:rPr lang="en-US" b="1" dirty="0">
                <a:solidFill>
                  <a:schemeClr val="accent2"/>
                </a:solidFill>
              </a:rPr>
              <a:t> Data Structure work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1600" dirty="0"/>
              <a:t>After storing the word “and” and “ant” the </a:t>
            </a:r>
            <a:r>
              <a:rPr lang="en-US" sz="1600" dirty="0" err="1"/>
              <a:t>Trie</a:t>
            </a:r>
            <a:r>
              <a:rPr lang="en-US" sz="1600" dirty="0"/>
              <a:t> will look like this:</a:t>
            </a:r>
          </a:p>
        </p:txBody>
      </p:sp>
      <p:pic>
        <p:nvPicPr>
          <p:cNvPr id="3074" name="Picture 2" descr="https://media.geeksforgeeks.org/wp-content/uploads/20220831102825/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5334000" cy="446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0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Representation of </a:t>
            </a:r>
            <a:r>
              <a:rPr lang="en-US" b="1" dirty="0" err="1" smtClean="0">
                <a:solidFill>
                  <a:schemeClr val="accent2"/>
                </a:solidFill>
              </a:rPr>
              <a:t>Trie</a:t>
            </a:r>
            <a:r>
              <a:rPr lang="en-US" b="1" dirty="0" smtClean="0">
                <a:solidFill>
                  <a:schemeClr val="accent2"/>
                </a:solidFill>
              </a:rPr>
              <a:t> node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 fontAlgn="base">
              <a:lnSpc>
                <a:spcPct val="120000"/>
              </a:lnSpc>
            </a:pPr>
            <a:r>
              <a:rPr lang="en-US" dirty="0"/>
              <a:t>Every </a:t>
            </a:r>
            <a:r>
              <a:rPr lang="en-US" dirty="0" err="1"/>
              <a:t>Trie</a:t>
            </a:r>
            <a:r>
              <a:rPr lang="en-US" dirty="0"/>
              <a:t> node consists of a character pointer array or </a:t>
            </a:r>
            <a:r>
              <a:rPr lang="en-US" dirty="0" err="1"/>
              <a:t>hashmap</a:t>
            </a:r>
            <a:r>
              <a:rPr lang="en-US" dirty="0"/>
              <a:t> and a flag to represent if the word is ending at that node or not. But if the words contain only </a:t>
            </a:r>
            <a:r>
              <a:rPr lang="en-US" b="1" dirty="0"/>
              <a:t>lower-case</a:t>
            </a:r>
            <a:r>
              <a:rPr lang="en-US" dirty="0"/>
              <a:t> letters (i.e. a-z), then we can define </a:t>
            </a:r>
            <a:r>
              <a:rPr lang="en-US" dirty="0" err="1"/>
              <a:t>Trie</a:t>
            </a:r>
            <a:r>
              <a:rPr lang="en-US" dirty="0"/>
              <a:t> Node with an array instead of a </a:t>
            </a:r>
            <a:r>
              <a:rPr lang="en-US" dirty="0" err="1"/>
              <a:t>hashmap</a:t>
            </a:r>
            <a:r>
              <a:rPr lang="en-US" dirty="0" smtClean="0"/>
              <a:t>.</a:t>
            </a:r>
          </a:p>
          <a:p>
            <a:pPr marL="0" indent="0" algn="just" fontAlgn="base">
              <a:lnSpc>
                <a:spcPct val="120000"/>
              </a:lnSpc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TrieNode</a:t>
            </a:r>
            <a:r>
              <a:rPr lang="en-US" dirty="0"/>
              <a:t> </a:t>
            </a:r>
            <a:endParaRPr lang="en-US" dirty="0" smtClean="0"/>
          </a:p>
          <a:p>
            <a:pPr marL="0" indent="0" algn="just" fontAlgn="base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  <a:endParaRPr lang="en-US" dirty="0"/>
          </a:p>
          <a:p>
            <a:pPr marL="0" indent="0" algn="just" fontAlgn="base">
              <a:lnSpc>
                <a:spcPct val="120000"/>
              </a:lnSpc>
              <a:buNone/>
            </a:pPr>
            <a:r>
              <a:rPr lang="en-US" dirty="0"/>
              <a:t>	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TrieNode</a:t>
            </a:r>
            <a:r>
              <a:rPr lang="en-US" dirty="0"/>
              <a:t>* children[ALPHABET_SIZE];</a:t>
            </a:r>
          </a:p>
          <a:p>
            <a:pPr marL="0" indent="0" algn="just" fontAlgn="base">
              <a:lnSpc>
                <a:spcPct val="120000"/>
              </a:lnSpc>
              <a:buNone/>
            </a:pPr>
            <a:r>
              <a:rPr lang="en-US" dirty="0" smtClean="0"/>
              <a:t>	</a:t>
            </a:r>
            <a:r>
              <a:rPr lang="en-US" dirty="0"/>
              <a:t>	// This will keep track of number of strings that are</a:t>
            </a:r>
          </a:p>
          <a:p>
            <a:pPr marL="0" indent="0" algn="just" fontAlgn="base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// </a:t>
            </a:r>
            <a:r>
              <a:rPr lang="en-US" dirty="0"/>
              <a:t>stored in the </a:t>
            </a:r>
            <a:r>
              <a:rPr lang="en-US" dirty="0" err="1"/>
              <a:t>Trie</a:t>
            </a:r>
            <a:r>
              <a:rPr lang="en-US" dirty="0"/>
              <a:t> from root node to any </a:t>
            </a:r>
            <a:r>
              <a:rPr lang="en-US" dirty="0" err="1"/>
              <a:t>Trie</a:t>
            </a:r>
            <a:r>
              <a:rPr lang="en-US" dirty="0"/>
              <a:t> node.</a:t>
            </a:r>
          </a:p>
          <a:p>
            <a:pPr marL="0" indent="0" algn="just" fontAlgn="base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wordCount</a:t>
            </a:r>
            <a:r>
              <a:rPr lang="en-US" dirty="0"/>
              <a:t> = 0;</a:t>
            </a:r>
          </a:p>
          <a:p>
            <a:pPr marL="0" indent="0" algn="just" fontAlgn="base">
              <a:lnSpc>
                <a:spcPct val="120000"/>
              </a:lnSpc>
              <a:buNone/>
            </a:pPr>
            <a:r>
              <a:rPr lang="en-US" dirty="0" smtClean="0"/>
              <a:t>	};</a:t>
            </a:r>
            <a:endParaRPr lang="en-US" dirty="0"/>
          </a:p>
          <a:p>
            <a:pPr algn="just" fontAlgn="base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>
                <a:solidFill>
                  <a:schemeClr val="accent2"/>
                </a:solidFill>
              </a:rPr>
              <a:t>Basic Operations on </a:t>
            </a:r>
            <a:r>
              <a:rPr lang="en-US" b="1" dirty="0" err="1">
                <a:solidFill>
                  <a:schemeClr val="accent2"/>
                </a:solidFill>
              </a:rPr>
              <a:t>Trie</a:t>
            </a:r>
            <a:r>
              <a:rPr lang="en-US" b="1" dirty="0">
                <a:solidFill>
                  <a:schemeClr val="accent2"/>
                </a:solidFill>
              </a:rPr>
              <a:t> Data </a:t>
            </a:r>
            <a:r>
              <a:rPr lang="en-US" b="1" dirty="0" smtClean="0">
                <a:solidFill>
                  <a:schemeClr val="accent2"/>
                </a:solidFill>
              </a:rPr>
              <a:t>Structure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Insertion</a:t>
            </a:r>
          </a:p>
          <a:p>
            <a:pPr fontAlgn="base"/>
            <a:r>
              <a:rPr lang="en-US" dirty="0"/>
              <a:t>Search</a:t>
            </a:r>
          </a:p>
          <a:p>
            <a:pPr fontAlgn="base"/>
            <a:r>
              <a:rPr lang="en-US" dirty="0"/>
              <a:t>Deletion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9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1. Insertion in </a:t>
            </a:r>
            <a:r>
              <a:rPr lang="en-US" b="1" dirty="0" err="1">
                <a:solidFill>
                  <a:schemeClr val="accent2"/>
                </a:solidFill>
              </a:rPr>
              <a:t>Trie</a:t>
            </a:r>
            <a:r>
              <a:rPr lang="en-US" b="1" dirty="0">
                <a:solidFill>
                  <a:schemeClr val="accent2"/>
                </a:solidFill>
              </a:rPr>
              <a:t> Data </a:t>
            </a:r>
            <a:r>
              <a:rPr lang="en-US" b="1" dirty="0" smtClean="0">
                <a:solidFill>
                  <a:schemeClr val="accent2"/>
                </a:solidFill>
              </a:rPr>
              <a:t>Structure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>
            <a:normAutofit/>
          </a:bodyPr>
          <a:lstStyle/>
          <a:p>
            <a:r>
              <a:rPr lang="en-US" sz="1800" dirty="0"/>
              <a:t>This operation is used to insert new strings into the </a:t>
            </a:r>
            <a:r>
              <a:rPr lang="en-US" sz="1800" dirty="0" err="1"/>
              <a:t>Trie</a:t>
            </a:r>
            <a:r>
              <a:rPr lang="en-US" sz="1800" dirty="0"/>
              <a:t> data </a:t>
            </a:r>
            <a:r>
              <a:rPr lang="en-US" sz="1800" dirty="0" smtClean="0"/>
              <a:t>structure</a:t>
            </a:r>
          </a:p>
          <a:p>
            <a:r>
              <a:rPr lang="en-US" sz="1800" b="1" dirty="0"/>
              <a:t>Let us try to Insert “and” &amp; “ant” in this </a:t>
            </a:r>
            <a:r>
              <a:rPr lang="en-US" sz="1800" b="1" dirty="0" err="1"/>
              <a:t>Trie</a:t>
            </a:r>
            <a:r>
              <a:rPr lang="en-US" sz="1800" b="1" dirty="0"/>
              <a:t>:</a:t>
            </a:r>
            <a:endParaRPr lang="en-US" sz="1800" dirty="0"/>
          </a:p>
        </p:txBody>
      </p:sp>
      <p:pic>
        <p:nvPicPr>
          <p:cNvPr id="6146" name="Picture 2" descr="Insert &quot;and&quot; &amp; &quot;an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19400"/>
            <a:ext cx="6034410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05600" y="2590800"/>
            <a:ext cx="1981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word “</a:t>
            </a:r>
            <a:r>
              <a:rPr lang="en-US" b="1" dirty="0"/>
              <a:t>and</a:t>
            </a:r>
            <a:r>
              <a:rPr lang="en-US" dirty="0"/>
              <a:t>” &amp; “</a:t>
            </a:r>
            <a:r>
              <a:rPr lang="en-US" b="1" dirty="0"/>
              <a:t>ant</a:t>
            </a:r>
            <a:r>
              <a:rPr lang="en-US" dirty="0"/>
              <a:t>” have shared some common node (</a:t>
            </a:r>
            <a:r>
              <a:rPr lang="en-US" dirty="0" err="1"/>
              <a:t>i.e</a:t>
            </a:r>
            <a:r>
              <a:rPr lang="en-US" dirty="0"/>
              <a:t> “an”) this is because of the property of the </a:t>
            </a:r>
            <a:r>
              <a:rPr lang="en-US" dirty="0" err="1"/>
              <a:t>Trie</a:t>
            </a:r>
            <a:r>
              <a:rPr lang="en-US" dirty="0"/>
              <a:t> data structure that If two strings have a common prefix then they will have the same ancestor in the </a:t>
            </a:r>
            <a:r>
              <a:rPr lang="en-US" dirty="0" err="1"/>
              <a:t>trie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9603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1. Insertion in </a:t>
            </a:r>
            <a:r>
              <a:rPr lang="en-US" b="1" dirty="0" err="1">
                <a:solidFill>
                  <a:schemeClr val="accent2"/>
                </a:solidFill>
              </a:rPr>
              <a:t>Trie</a:t>
            </a:r>
            <a:r>
              <a:rPr lang="en-US" b="1" dirty="0">
                <a:solidFill>
                  <a:schemeClr val="accent2"/>
                </a:solidFill>
              </a:rPr>
              <a:t> Data </a:t>
            </a:r>
            <a:r>
              <a:rPr lang="en-US" b="1" dirty="0" smtClean="0">
                <a:solidFill>
                  <a:schemeClr val="accent2"/>
                </a:solidFill>
              </a:rPr>
              <a:t>Structure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>
            <a:normAutofit/>
          </a:bodyPr>
          <a:lstStyle/>
          <a:p>
            <a:r>
              <a:rPr lang="en-US" sz="1800" b="1" dirty="0"/>
              <a:t>Now let us try to Insert “dad” &amp; “do”:</a:t>
            </a:r>
            <a:endParaRPr lang="en-US" sz="1800" dirty="0"/>
          </a:p>
        </p:txBody>
      </p:sp>
      <p:pic>
        <p:nvPicPr>
          <p:cNvPr id="7170" name="Picture 2" descr="Insertion in Trie Data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3883"/>
            <a:ext cx="8476563" cy="385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419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Algorithm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 algn="just" fontAlgn="base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Define a function </a:t>
            </a:r>
            <a:r>
              <a:rPr lang="en-US" b="1" dirty="0"/>
              <a:t>insert(</a:t>
            </a:r>
            <a:r>
              <a:rPr lang="en-US" b="1" dirty="0" err="1"/>
              <a:t>TrieNode</a:t>
            </a:r>
            <a:r>
              <a:rPr lang="en-US" b="1" dirty="0"/>
              <a:t> *root, string &amp;word)</a:t>
            </a:r>
            <a:r>
              <a:rPr lang="en-US" dirty="0"/>
              <a:t> which will take two parameters one for the root and the other for the string that we want to insert in the </a:t>
            </a:r>
            <a:r>
              <a:rPr lang="en-US" dirty="0" err="1"/>
              <a:t>Trie</a:t>
            </a:r>
            <a:r>
              <a:rPr lang="en-US" dirty="0"/>
              <a:t> data structure.</a:t>
            </a:r>
          </a:p>
          <a:p>
            <a:pPr marL="514350" indent="-514350" algn="just" fontAlgn="base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Now take another pointer </a:t>
            </a:r>
            <a:r>
              <a:rPr lang="en-US" b="1" dirty="0" err="1"/>
              <a:t>currentNode</a:t>
            </a:r>
            <a:r>
              <a:rPr lang="en-US" b="1" dirty="0"/>
              <a:t> </a:t>
            </a:r>
            <a:r>
              <a:rPr lang="en-US" dirty="0"/>
              <a:t>and initialize it with the </a:t>
            </a:r>
            <a:r>
              <a:rPr lang="en-US" b="1" dirty="0"/>
              <a:t>root </a:t>
            </a:r>
            <a:r>
              <a:rPr lang="en-US" dirty="0"/>
              <a:t>node.</a:t>
            </a:r>
          </a:p>
          <a:p>
            <a:pPr marL="514350" indent="-514350" algn="just" fontAlgn="base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Iterate over the length of the given string and check if the value is </a:t>
            </a:r>
            <a:r>
              <a:rPr lang="en-US" b="1" dirty="0"/>
              <a:t>NULL</a:t>
            </a:r>
            <a:r>
              <a:rPr lang="en-US" dirty="0"/>
              <a:t> or not in the array of pointers at the current character of the string.</a:t>
            </a:r>
          </a:p>
          <a:p>
            <a:pPr marL="971550" lvl="1" indent="-514350" algn="just" fontAlgn="base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If It’s </a:t>
            </a:r>
            <a:r>
              <a:rPr lang="en-US" b="1" dirty="0"/>
              <a:t>NULL</a:t>
            </a:r>
            <a:r>
              <a:rPr lang="en-US" dirty="0"/>
              <a:t> then, make a new node and point the current character to this newly created node.</a:t>
            </a:r>
          </a:p>
          <a:p>
            <a:pPr marL="971550" lvl="1" indent="-514350" algn="just" fontAlgn="base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Move the </a:t>
            </a:r>
            <a:r>
              <a:rPr lang="en-US" dirty="0" err="1"/>
              <a:t>curr</a:t>
            </a:r>
            <a:r>
              <a:rPr lang="en-US" dirty="0"/>
              <a:t> to the newly created node.</a:t>
            </a:r>
          </a:p>
          <a:p>
            <a:pPr marL="514350" indent="-514350" algn="just" fontAlgn="base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Finally, increment the </a:t>
            </a:r>
            <a:r>
              <a:rPr lang="en-US" b="1" dirty="0" err="1"/>
              <a:t>wordCount</a:t>
            </a:r>
            <a:r>
              <a:rPr lang="en-US" dirty="0"/>
              <a:t> of the last </a:t>
            </a:r>
            <a:r>
              <a:rPr lang="en-US" b="1" dirty="0" err="1"/>
              <a:t>currentNode</a:t>
            </a:r>
            <a:r>
              <a:rPr lang="en-US" b="1" dirty="0"/>
              <a:t>,</a:t>
            </a:r>
            <a:r>
              <a:rPr lang="en-US" dirty="0"/>
              <a:t> this implies that there is a string ending </a:t>
            </a:r>
            <a:r>
              <a:rPr lang="en-US" dirty="0" err="1"/>
              <a:t>currentNode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59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/>
              <a:t>void </a:t>
            </a:r>
            <a:r>
              <a:rPr lang="en-US" sz="1600" dirty="0" err="1"/>
              <a:t>insert_key</a:t>
            </a:r>
            <a:r>
              <a:rPr lang="en-US" sz="1600" dirty="0"/>
              <a:t>(</a:t>
            </a:r>
            <a:r>
              <a:rPr lang="en-US" sz="1600" dirty="0" err="1"/>
              <a:t>TrieNode</a:t>
            </a:r>
            <a:r>
              <a:rPr lang="en-US" sz="1600" dirty="0"/>
              <a:t>* root, string&amp; key)</a:t>
            </a:r>
          </a:p>
          <a:p>
            <a:pPr marL="0" indent="0" algn="just">
              <a:buNone/>
            </a:pPr>
            <a:r>
              <a:rPr lang="en-US" sz="1600" dirty="0"/>
              <a:t>{</a:t>
            </a:r>
          </a:p>
          <a:p>
            <a:pPr marL="0" indent="0" algn="just">
              <a:buNone/>
            </a:pPr>
            <a:r>
              <a:rPr lang="en-US" sz="1600" dirty="0"/>
              <a:t>	// Initialize the </a:t>
            </a:r>
            <a:r>
              <a:rPr lang="en-US" sz="1600" dirty="0" err="1"/>
              <a:t>currentNode</a:t>
            </a:r>
            <a:r>
              <a:rPr lang="en-US" sz="1600" dirty="0"/>
              <a:t> pointer</a:t>
            </a:r>
          </a:p>
          <a:p>
            <a:pPr marL="0" indent="0" algn="just">
              <a:buNone/>
            </a:pPr>
            <a:r>
              <a:rPr lang="en-US" sz="1600" dirty="0"/>
              <a:t>	// with the root node</a:t>
            </a:r>
          </a:p>
          <a:p>
            <a:pPr marL="0" indent="0" algn="just">
              <a:buNone/>
            </a:pPr>
            <a:r>
              <a:rPr lang="en-US" sz="1600" dirty="0"/>
              <a:t>	</a:t>
            </a:r>
            <a:r>
              <a:rPr lang="en-US" sz="1600" dirty="0" err="1"/>
              <a:t>TrieNode</a:t>
            </a:r>
            <a:r>
              <a:rPr lang="en-US" sz="1600" dirty="0"/>
              <a:t>* </a:t>
            </a:r>
            <a:r>
              <a:rPr lang="en-US" sz="1600" dirty="0" err="1"/>
              <a:t>currentNode</a:t>
            </a:r>
            <a:r>
              <a:rPr lang="en-US" sz="1600" dirty="0"/>
              <a:t> = root;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600" dirty="0"/>
              <a:t>	// Iterate across the length of the string</a:t>
            </a:r>
          </a:p>
          <a:p>
            <a:pPr marL="0" indent="0" algn="just">
              <a:buNone/>
            </a:pPr>
            <a:r>
              <a:rPr lang="en-US" sz="1600" dirty="0"/>
              <a:t>	for (auto c : key) {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600" dirty="0"/>
              <a:t>		// Check if the node exist for the current</a:t>
            </a:r>
          </a:p>
          <a:p>
            <a:pPr marL="0" indent="0" algn="just">
              <a:buNone/>
            </a:pPr>
            <a:r>
              <a:rPr lang="en-US" sz="1600" dirty="0"/>
              <a:t>		// character in the </a:t>
            </a:r>
            <a:r>
              <a:rPr lang="en-US" sz="1600" dirty="0" err="1"/>
              <a:t>Trie</a:t>
            </a:r>
            <a:r>
              <a:rPr lang="en-US" sz="1600" dirty="0"/>
              <a:t>.</a:t>
            </a:r>
          </a:p>
          <a:p>
            <a:pPr marL="0" indent="0" algn="just">
              <a:buNone/>
            </a:pPr>
            <a:r>
              <a:rPr lang="en-US" sz="1600" dirty="0"/>
              <a:t>		if (</a:t>
            </a:r>
            <a:r>
              <a:rPr lang="en-US" sz="1600" dirty="0" err="1"/>
              <a:t>currentNode</a:t>
            </a:r>
            <a:r>
              <a:rPr lang="en-US" sz="1600" dirty="0"/>
              <a:t>-&gt;</a:t>
            </a:r>
            <a:r>
              <a:rPr lang="en-US" sz="1600" dirty="0" err="1"/>
              <a:t>childNode</a:t>
            </a:r>
            <a:r>
              <a:rPr lang="en-US" sz="1600" dirty="0"/>
              <a:t> == NULL) {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600" dirty="0"/>
              <a:t>			// If node for current character does not exist</a:t>
            </a:r>
          </a:p>
          <a:p>
            <a:pPr marL="0" indent="0" algn="just">
              <a:buNone/>
            </a:pPr>
            <a:r>
              <a:rPr lang="en-US" sz="1600" dirty="0"/>
              <a:t>			// then make a new node</a:t>
            </a:r>
          </a:p>
          <a:p>
            <a:pPr marL="0" indent="0" algn="just">
              <a:buNone/>
            </a:pPr>
            <a:r>
              <a:rPr lang="en-US" sz="1600" dirty="0"/>
              <a:t>			</a:t>
            </a:r>
            <a:r>
              <a:rPr lang="en-US" sz="1600" dirty="0" err="1"/>
              <a:t>TrieNode</a:t>
            </a:r>
            <a:r>
              <a:rPr lang="en-US" sz="1600" dirty="0"/>
              <a:t>* </a:t>
            </a:r>
            <a:r>
              <a:rPr lang="en-US" sz="1600" dirty="0" err="1"/>
              <a:t>newNode</a:t>
            </a:r>
            <a:r>
              <a:rPr lang="en-US" sz="1600" dirty="0"/>
              <a:t> = new </a:t>
            </a:r>
            <a:r>
              <a:rPr lang="en-US" sz="1600" dirty="0" err="1"/>
              <a:t>TrieNode</a:t>
            </a:r>
            <a:r>
              <a:rPr lang="en-US" sz="1600" dirty="0"/>
              <a:t>();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600" dirty="0"/>
              <a:t>			// Keep the reference for the newly created</a:t>
            </a:r>
          </a:p>
          <a:p>
            <a:pPr marL="0" indent="0" algn="just">
              <a:buNone/>
            </a:pPr>
            <a:r>
              <a:rPr lang="en-US" sz="1600" dirty="0"/>
              <a:t>			// node.</a:t>
            </a:r>
          </a:p>
          <a:p>
            <a:pPr marL="0" indent="0" algn="just">
              <a:buNone/>
            </a:pPr>
            <a:r>
              <a:rPr lang="en-US" sz="1600" dirty="0"/>
              <a:t>			</a:t>
            </a:r>
            <a:r>
              <a:rPr lang="en-US" sz="1600" dirty="0" err="1"/>
              <a:t>currentNode</a:t>
            </a:r>
            <a:r>
              <a:rPr lang="en-US" sz="1600" dirty="0"/>
              <a:t>-&gt;</a:t>
            </a:r>
            <a:r>
              <a:rPr lang="en-US" sz="1600" dirty="0" err="1"/>
              <a:t>childNode</a:t>
            </a:r>
            <a:r>
              <a:rPr lang="en-US" sz="1600" dirty="0"/>
              <a:t> = </a:t>
            </a:r>
            <a:r>
              <a:rPr lang="en-US" sz="1600" dirty="0" err="1"/>
              <a:t>newNode</a:t>
            </a:r>
            <a:r>
              <a:rPr lang="en-US" sz="1600" dirty="0"/>
              <a:t>;</a:t>
            </a:r>
          </a:p>
          <a:p>
            <a:pPr marL="0" indent="0" algn="just">
              <a:buNone/>
            </a:pPr>
            <a:r>
              <a:rPr lang="en-US" sz="1600" dirty="0"/>
              <a:t>		}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6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50523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600" dirty="0"/>
              <a:t>		</a:t>
            </a:r>
            <a:r>
              <a:rPr lang="en-US" sz="1600" dirty="0" smtClean="0"/>
              <a:t>// Now, move the current node pointer to the newly</a:t>
            </a:r>
          </a:p>
          <a:p>
            <a:pPr marL="0" indent="0" algn="just">
              <a:buNone/>
            </a:pPr>
            <a:r>
              <a:rPr lang="en-US" sz="1600" dirty="0" smtClean="0"/>
              <a:t>		// created node.</a:t>
            </a:r>
          </a:p>
          <a:p>
            <a:pPr marL="0" indent="0" algn="just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currentNode</a:t>
            </a:r>
            <a:r>
              <a:rPr lang="en-US" sz="1600" dirty="0" smtClean="0"/>
              <a:t> = </a:t>
            </a:r>
            <a:r>
              <a:rPr lang="en-US" sz="1600" dirty="0" err="1" smtClean="0"/>
              <a:t>currentNode</a:t>
            </a:r>
            <a:r>
              <a:rPr lang="en-US" sz="1600" dirty="0" smtClean="0"/>
              <a:t>-&gt;</a:t>
            </a:r>
            <a:r>
              <a:rPr lang="en-US" sz="1600" dirty="0" err="1" smtClean="0"/>
              <a:t>childNode</a:t>
            </a:r>
            <a:r>
              <a:rPr lang="en-US" sz="1600" dirty="0" smtClean="0"/>
              <a:t>;</a:t>
            </a:r>
          </a:p>
          <a:p>
            <a:pPr marL="0" indent="0" algn="just">
              <a:buNone/>
            </a:pPr>
            <a:r>
              <a:rPr lang="en-US" sz="1600" dirty="0" smtClean="0"/>
              <a:t>	}</a:t>
            </a:r>
          </a:p>
          <a:p>
            <a:pPr marL="0" indent="0" algn="just">
              <a:buNone/>
            </a:pPr>
            <a:endParaRPr lang="en-US" sz="1600" dirty="0" smtClean="0"/>
          </a:p>
          <a:p>
            <a:pPr marL="0" indent="0" algn="just">
              <a:buNone/>
            </a:pPr>
            <a:r>
              <a:rPr lang="en-US" sz="1600" dirty="0" smtClean="0"/>
              <a:t>	// Increment the </a:t>
            </a:r>
            <a:r>
              <a:rPr lang="en-US" sz="1600" dirty="0" err="1" smtClean="0"/>
              <a:t>wordEndCount</a:t>
            </a:r>
            <a:r>
              <a:rPr lang="en-US" sz="1600" dirty="0" smtClean="0"/>
              <a:t> for the last </a:t>
            </a:r>
            <a:r>
              <a:rPr lang="en-US" sz="1600" dirty="0" err="1" smtClean="0"/>
              <a:t>currentNode</a:t>
            </a:r>
            <a:endParaRPr lang="en-US" sz="1600" dirty="0" smtClean="0"/>
          </a:p>
          <a:p>
            <a:pPr marL="0" indent="0" algn="just">
              <a:buNone/>
            </a:pPr>
            <a:r>
              <a:rPr lang="en-US" sz="1600" dirty="0" smtClean="0"/>
              <a:t>	// pointer this implies that there is a string ending at</a:t>
            </a:r>
          </a:p>
          <a:p>
            <a:pPr marL="0" indent="0" algn="just">
              <a:buNone/>
            </a:pPr>
            <a:r>
              <a:rPr lang="en-US" sz="1600" dirty="0" smtClean="0"/>
              <a:t>	// </a:t>
            </a:r>
            <a:r>
              <a:rPr lang="en-US" sz="1600" dirty="0" err="1" smtClean="0"/>
              <a:t>currentNode</a:t>
            </a:r>
            <a:r>
              <a:rPr lang="en-US" sz="1600" dirty="0" smtClean="0"/>
              <a:t>.</a:t>
            </a:r>
          </a:p>
          <a:p>
            <a:pPr marL="0" indent="0" algn="just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currentNode</a:t>
            </a:r>
            <a:r>
              <a:rPr lang="en-US" sz="1600" dirty="0" smtClean="0"/>
              <a:t>-&gt;</a:t>
            </a:r>
            <a:r>
              <a:rPr lang="en-US" sz="1600" dirty="0" err="1" smtClean="0"/>
              <a:t>wordCount</a:t>
            </a:r>
            <a:r>
              <a:rPr lang="en-US" sz="1600" dirty="0" smtClean="0"/>
              <a:t>++;</a:t>
            </a:r>
          </a:p>
          <a:p>
            <a:pPr marL="0" indent="0" algn="just">
              <a:buNone/>
            </a:pPr>
            <a:r>
              <a:rPr lang="en-US" sz="1600" dirty="0" smtClean="0"/>
              <a:t>}</a:t>
            </a:r>
          </a:p>
          <a:p>
            <a:pPr marL="0" indent="0" algn="just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29582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2. Searching in </a:t>
            </a:r>
            <a:r>
              <a:rPr lang="en-US" b="1" dirty="0" err="1">
                <a:solidFill>
                  <a:schemeClr val="accent2"/>
                </a:solidFill>
              </a:rPr>
              <a:t>Trie</a:t>
            </a:r>
            <a:r>
              <a:rPr lang="en-US" b="1" dirty="0">
                <a:solidFill>
                  <a:schemeClr val="accent2"/>
                </a:solidFill>
              </a:rPr>
              <a:t> Data </a:t>
            </a:r>
            <a:r>
              <a:rPr lang="en-US" b="1" dirty="0" smtClean="0">
                <a:solidFill>
                  <a:schemeClr val="accent2"/>
                </a:solidFill>
              </a:rPr>
              <a:t>Structure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 fontAlgn="base">
              <a:lnSpc>
                <a:spcPct val="120000"/>
              </a:lnSpc>
            </a:pPr>
            <a:r>
              <a:rPr lang="en-US" dirty="0"/>
              <a:t>Search operation in </a:t>
            </a:r>
            <a:r>
              <a:rPr lang="en-US" dirty="0" err="1"/>
              <a:t>Trie</a:t>
            </a:r>
            <a:r>
              <a:rPr lang="en-US" dirty="0"/>
              <a:t> is performed in a similar way as the insertion operation but the only difference is that whenever we find that the array of pointers in </a:t>
            </a:r>
            <a:r>
              <a:rPr lang="en-US" b="1" dirty="0" err="1"/>
              <a:t>curr</a:t>
            </a:r>
            <a:r>
              <a:rPr lang="en-US" b="1" dirty="0"/>
              <a:t> node </a:t>
            </a:r>
            <a:r>
              <a:rPr lang="en-US" dirty="0"/>
              <a:t>does not point to the </a:t>
            </a:r>
            <a:r>
              <a:rPr lang="en-US" b="1" dirty="0"/>
              <a:t>current character</a:t>
            </a:r>
            <a:r>
              <a:rPr lang="en-US" dirty="0"/>
              <a:t> of the </a:t>
            </a:r>
            <a:r>
              <a:rPr lang="en-US" b="1" dirty="0"/>
              <a:t>word </a:t>
            </a:r>
            <a:r>
              <a:rPr lang="en-US" dirty="0"/>
              <a:t>then return false instead of creating a new node for that current character of the word. </a:t>
            </a:r>
          </a:p>
          <a:p>
            <a:pPr algn="just" fontAlgn="base">
              <a:lnSpc>
                <a:spcPct val="120000"/>
              </a:lnSpc>
            </a:pPr>
            <a:r>
              <a:rPr lang="en-US" dirty="0"/>
              <a:t>This operation is used to search whether a string is present in the </a:t>
            </a:r>
            <a:r>
              <a:rPr lang="en-US" dirty="0" err="1"/>
              <a:t>Trie</a:t>
            </a:r>
            <a:r>
              <a:rPr lang="en-US" dirty="0"/>
              <a:t> data structure or not. There are two search approaches in the </a:t>
            </a:r>
            <a:r>
              <a:rPr lang="en-US" dirty="0" err="1"/>
              <a:t>Trie</a:t>
            </a:r>
            <a:r>
              <a:rPr lang="en-US" dirty="0"/>
              <a:t> data structure.</a:t>
            </a:r>
          </a:p>
          <a:p>
            <a:pPr algn="just" fontAlgn="base">
              <a:lnSpc>
                <a:spcPct val="120000"/>
              </a:lnSpc>
            </a:pPr>
            <a:r>
              <a:rPr lang="en-US" dirty="0"/>
              <a:t>Find whether the given word exists in </a:t>
            </a:r>
            <a:r>
              <a:rPr lang="en-US" dirty="0" err="1"/>
              <a:t>Trie</a:t>
            </a:r>
            <a:r>
              <a:rPr lang="en-US" dirty="0"/>
              <a:t>.</a:t>
            </a:r>
          </a:p>
          <a:p>
            <a:pPr algn="just" fontAlgn="base">
              <a:lnSpc>
                <a:spcPct val="120000"/>
              </a:lnSpc>
            </a:pPr>
            <a:r>
              <a:rPr lang="en-US" dirty="0"/>
              <a:t>Find whether any word that starts with the given prefix exists in </a:t>
            </a:r>
            <a:r>
              <a:rPr lang="en-US" dirty="0" err="1"/>
              <a:t>Trie</a:t>
            </a:r>
            <a:r>
              <a:rPr lang="en-US" dirty="0"/>
              <a:t>.</a:t>
            </a:r>
          </a:p>
          <a:p>
            <a:pPr algn="just" fontAlgn="base">
              <a:lnSpc>
                <a:spcPct val="120000"/>
              </a:lnSpc>
            </a:pPr>
            <a:r>
              <a:rPr lang="en-US" dirty="0"/>
              <a:t>There is a similar search pattern in both approaches. The first step in searching a given word in </a:t>
            </a:r>
            <a:r>
              <a:rPr lang="en-US" dirty="0" err="1"/>
              <a:t>Trie</a:t>
            </a:r>
            <a:r>
              <a:rPr lang="en-US" dirty="0"/>
              <a:t> is to convert the word to characters and then compare every character with the </a:t>
            </a:r>
            <a:r>
              <a:rPr lang="en-US" dirty="0" err="1"/>
              <a:t>trie</a:t>
            </a:r>
            <a:r>
              <a:rPr lang="en-US" dirty="0"/>
              <a:t> node from the root node. If the current character is present in the node, move forward to its children. Repeat this process until all characters are found.</a:t>
            </a:r>
          </a:p>
          <a:p>
            <a:pPr algn="just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2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What is </a:t>
            </a:r>
            <a:r>
              <a:rPr lang="en-US" b="1" dirty="0" err="1">
                <a:solidFill>
                  <a:schemeClr val="accent2"/>
                </a:solidFill>
              </a:rPr>
              <a:t>Trie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 err="1"/>
              <a:t>Trie</a:t>
            </a:r>
            <a:r>
              <a:rPr lang="en-US" sz="1600" dirty="0"/>
              <a:t> is a type of k-</a:t>
            </a:r>
            <a:r>
              <a:rPr lang="en-US" sz="1600" dirty="0" err="1"/>
              <a:t>ary</a:t>
            </a:r>
            <a:r>
              <a:rPr lang="en-US" sz="1600" dirty="0"/>
              <a:t> search tree used for storing and searching a specific key from a set. Using </a:t>
            </a:r>
            <a:r>
              <a:rPr lang="en-US" sz="1600" dirty="0" err="1"/>
              <a:t>Trie</a:t>
            </a:r>
            <a:r>
              <a:rPr lang="en-US" sz="1600" dirty="0"/>
              <a:t>, search complexities can be brought to optimal limit (key length). </a:t>
            </a:r>
            <a:endParaRPr lang="en-US" sz="1600" dirty="0" smtClean="0"/>
          </a:p>
          <a:p>
            <a:pPr algn="just" fontAlgn="base">
              <a:lnSpc>
                <a:spcPct val="120000"/>
              </a:lnSpc>
            </a:pPr>
            <a:r>
              <a:rPr lang="en-US" sz="1600" dirty="0"/>
              <a:t>A </a:t>
            </a:r>
            <a:r>
              <a:rPr lang="en-US" sz="1600" dirty="0" err="1"/>
              <a:t>trie</a:t>
            </a:r>
            <a:r>
              <a:rPr lang="en-US" sz="1600" dirty="0"/>
              <a:t> (derived from retrieval) is a </a:t>
            </a:r>
            <a:r>
              <a:rPr lang="en-US" sz="1600" dirty="0" err="1"/>
              <a:t>multiway</a:t>
            </a:r>
            <a:r>
              <a:rPr lang="en-US" sz="1600" dirty="0"/>
              <a:t> tree data structure used for storing strings over an alphabet. It is used to store a large amount of strings. The pattern matching can be done efficiently using tries</a:t>
            </a:r>
            <a:r>
              <a:rPr lang="en-US" sz="1600" dirty="0" smtClean="0"/>
              <a:t>.</a:t>
            </a:r>
          </a:p>
          <a:p>
            <a:pPr algn="just" fontAlgn="base">
              <a:lnSpc>
                <a:spcPct val="120000"/>
              </a:lnSpc>
            </a:pPr>
            <a:r>
              <a:rPr lang="en-US" sz="1600" dirty="0" err="1"/>
              <a:t>Trie</a:t>
            </a:r>
            <a:r>
              <a:rPr lang="en-US" sz="1600" dirty="0"/>
              <a:t> is also known as </a:t>
            </a:r>
            <a:r>
              <a:rPr lang="en-US" sz="1600" b="1" dirty="0"/>
              <a:t>digital tree</a:t>
            </a:r>
            <a:r>
              <a:rPr lang="en-US" sz="1600" dirty="0"/>
              <a:t> or </a:t>
            </a:r>
            <a:r>
              <a:rPr lang="en-US" sz="1600" b="1" dirty="0"/>
              <a:t>prefix tree</a:t>
            </a:r>
            <a:r>
              <a:rPr lang="en-US" sz="1600" dirty="0" smtClean="0"/>
              <a:t>.</a:t>
            </a:r>
          </a:p>
          <a:p>
            <a:pPr algn="just" fontAlgn="base">
              <a:lnSpc>
                <a:spcPct val="120000"/>
              </a:lnSpc>
            </a:pPr>
            <a:r>
              <a:rPr lang="en-US" sz="1600" dirty="0" err="1"/>
              <a:t>Trie</a:t>
            </a:r>
            <a:r>
              <a:rPr lang="en-US" sz="1600" dirty="0"/>
              <a:t> data structure is defined as a Tree based data structure that is used for storing some collection of strings and performing efficient search operations on them. The word </a:t>
            </a:r>
            <a:r>
              <a:rPr lang="en-US" sz="1600" dirty="0" err="1"/>
              <a:t>Trie</a:t>
            </a:r>
            <a:r>
              <a:rPr lang="en-US" sz="1600" dirty="0"/>
              <a:t> is derived from </a:t>
            </a:r>
            <a:r>
              <a:rPr lang="en-US" sz="1600" dirty="0" err="1"/>
              <a:t>re</a:t>
            </a:r>
            <a:r>
              <a:rPr lang="en-US" sz="1600" b="1" dirty="0" err="1"/>
              <a:t>TRIE</a:t>
            </a:r>
            <a:r>
              <a:rPr lang="en-US" sz="1600" dirty="0" err="1"/>
              <a:t>val</a:t>
            </a:r>
            <a:r>
              <a:rPr lang="en-US" sz="1600" dirty="0"/>
              <a:t>, which means finding something or obtaining it. </a:t>
            </a:r>
          </a:p>
          <a:p>
            <a:pPr algn="just" fontAlgn="base">
              <a:lnSpc>
                <a:spcPct val="120000"/>
              </a:lnSpc>
            </a:pPr>
            <a:r>
              <a:rPr lang="en-US" sz="1600" dirty="0" err="1"/>
              <a:t>Trie</a:t>
            </a:r>
            <a:r>
              <a:rPr lang="en-US" sz="1600" dirty="0"/>
              <a:t> follows some property that If two strings have a common prefix then they will have the same ancestor in the </a:t>
            </a:r>
            <a:r>
              <a:rPr lang="en-US" sz="1600" dirty="0" err="1"/>
              <a:t>trie</a:t>
            </a:r>
            <a:r>
              <a:rPr lang="en-US" sz="1600" dirty="0"/>
              <a:t>. A </a:t>
            </a:r>
            <a:r>
              <a:rPr lang="en-US" sz="1600" dirty="0" err="1"/>
              <a:t>trie</a:t>
            </a:r>
            <a:r>
              <a:rPr lang="en-US" sz="1600" dirty="0"/>
              <a:t> can be used to sort a collection of strings alphabetically as well as search whether a string with a given prefix is present in the </a:t>
            </a:r>
            <a:r>
              <a:rPr lang="en-US" sz="1600" dirty="0" err="1"/>
              <a:t>trie</a:t>
            </a:r>
            <a:r>
              <a:rPr lang="en-US" sz="1600" dirty="0"/>
              <a:t> or not.</a:t>
            </a:r>
          </a:p>
          <a:p>
            <a:pPr algn="just" fontAlgn="base">
              <a:lnSpc>
                <a:spcPct val="120000"/>
              </a:lnSpc>
            </a:pPr>
            <a:r>
              <a:rPr lang="en-US" sz="1600" dirty="0" smtClean="0"/>
              <a:t>The </a:t>
            </a:r>
            <a:r>
              <a:rPr lang="en-US" sz="1600" dirty="0" err="1"/>
              <a:t>trie</a:t>
            </a:r>
            <a:r>
              <a:rPr lang="en-US" sz="1600" dirty="0"/>
              <a:t> shows words like allot, alone, ant, and, are, bat, bad. The idea is that all strings sharing common prefix should come from a common node. The tries are used in spell checking programs.</a:t>
            </a:r>
          </a:p>
          <a:p>
            <a:pPr algn="just">
              <a:lnSpc>
                <a:spcPct val="12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5914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2.1 Searching Prefix in </a:t>
            </a:r>
            <a:r>
              <a:rPr lang="en-US" sz="3600" b="1" dirty="0" err="1">
                <a:solidFill>
                  <a:srgbClr val="C00000"/>
                </a:solidFill>
              </a:rPr>
              <a:t>Trie</a:t>
            </a:r>
            <a:r>
              <a:rPr lang="en-US" sz="3600" b="1" dirty="0">
                <a:solidFill>
                  <a:srgbClr val="C00000"/>
                </a:solidFill>
              </a:rPr>
              <a:t> Data </a:t>
            </a:r>
            <a:r>
              <a:rPr lang="en-US" sz="3600" b="1" dirty="0" smtClean="0">
                <a:solidFill>
                  <a:srgbClr val="C00000"/>
                </a:solidFill>
              </a:rPr>
              <a:t>Structure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Search for the prefix “</a:t>
            </a:r>
            <a:r>
              <a:rPr lang="en-US" b="1" dirty="0"/>
              <a:t>an</a:t>
            </a:r>
            <a:r>
              <a:rPr lang="en-US" dirty="0"/>
              <a:t>” in the </a:t>
            </a:r>
            <a:r>
              <a:rPr lang="en-US" dirty="0" err="1"/>
              <a:t>Trie</a:t>
            </a:r>
            <a:r>
              <a:rPr lang="en-US" dirty="0"/>
              <a:t> Data Structure.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Search for the prefix &quot;an&quot; in Tr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2238374"/>
            <a:ext cx="4581525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83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Implementation of Prefix Search in </a:t>
            </a:r>
            <a:r>
              <a:rPr lang="en-US" sz="3600" b="1" dirty="0" err="1">
                <a:solidFill>
                  <a:srgbClr val="C00000"/>
                </a:solidFill>
              </a:rPr>
              <a:t>Trie</a:t>
            </a:r>
            <a:r>
              <a:rPr lang="en-US" sz="3600" b="1" dirty="0">
                <a:solidFill>
                  <a:srgbClr val="C00000"/>
                </a:solidFill>
              </a:rPr>
              <a:t> data </a:t>
            </a:r>
            <a:r>
              <a:rPr lang="en-US" sz="3600" b="1" dirty="0" smtClean="0">
                <a:solidFill>
                  <a:srgbClr val="C00000"/>
                </a:solidFill>
              </a:rPr>
              <a:t>structure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/>
              <a:t>bool</a:t>
            </a:r>
            <a:r>
              <a:rPr lang="en-US" sz="1100" dirty="0"/>
              <a:t> </a:t>
            </a:r>
            <a:r>
              <a:rPr lang="en-US" sz="1100" dirty="0" err="1"/>
              <a:t>isPrefixExist</a:t>
            </a:r>
            <a:r>
              <a:rPr lang="en-US" sz="1100" dirty="0"/>
              <a:t>(</a:t>
            </a:r>
            <a:r>
              <a:rPr lang="en-US" sz="1100" dirty="0" err="1"/>
              <a:t>TrieNode</a:t>
            </a:r>
            <a:r>
              <a:rPr lang="en-US" sz="1100" dirty="0"/>
              <a:t>* root, string&amp; key)</a:t>
            </a:r>
          </a:p>
          <a:p>
            <a:pPr marL="0" indent="0">
              <a:buNone/>
            </a:pPr>
            <a:r>
              <a:rPr lang="en-US" sz="1100" dirty="0"/>
              <a:t>{</a:t>
            </a:r>
          </a:p>
          <a:p>
            <a:pPr marL="0" indent="0">
              <a:buNone/>
            </a:pPr>
            <a:r>
              <a:rPr lang="en-US" sz="1100" dirty="0"/>
              <a:t>	// Initialize the </a:t>
            </a:r>
            <a:r>
              <a:rPr lang="en-US" sz="1100" dirty="0" err="1"/>
              <a:t>currentNode</a:t>
            </a:r>
            <a:r>
              <a:rPr lang="en-US" sz="1100" dirty="0"/>
              <a:t> pointer</a:t>
            </a:r>
          </a:p>
          <a:p>
            <a:pPr marL="0" indent="0">
              <a:buNone/>
            </a:pPr>
            <a:r>
              <a:rPr lang="en-US" sz="1100" dirty="0"/>
              <a:t>	// with the root node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err="1"/>
              <a:t>TrieNode</a:t>
            </a:r>
            <a:r>
              <a:rPr lang="en-US" sz="1100" dirty="0"/>
              <a:t>* </a:t>
            </a:r>
            <a:r>
              <a:rPr lang="en-US" sz="1100" dirty="0" err="1"/>
              <a:t>currentNode</a:t>
            </a:r>
            <a:r>
              <a:rPr lang="en-US" sz="1100" dirty="0"/>
              <a:t> = root;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	// Iterate across the length of the string</a:t>
            </a:r>
          </a:p>
          <a:p>
            <a:pPr marL="0" indent="0">
              <a:buNone/>
            </a:pPr>
            <a:r>
              <a:rPr lang="en-US" sz="1100" dirty="0"/>
              <a:t>	for (auto c : key) {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		// Check if the node exist for the current</a:t>
            </a:r>
          </a:p>
          <a:p>
            <a:pPr marL="0" indent="0">
              <a:buNone/>
            </a:pPr>
            <a:r>
              <a:rPr lang="en-US" sz="1100" dirty="0"/>
              <a:t>		// character in the </a:t>
            </a:r>
            <a:r>
              <a:rPr lang="en-US" sz="1100" dirty="0" err="1"/>
              <a:t>Trie</a:t>
            </a:r>
            <a:r>
              <a:rPr lang="en-US" sz="1100" dirty="0"/>
              <a:t>.</a:t>
            </a:r>
          </a:p>
          <a:p>
            <a:pPr marL="0" indent="0">
              <a:buNone/>
            </a:pPr>
            <a:r>
              <a:rPr lang="en-US" sz="1100" dirty="0"/>
              <a:t>		if (</a:t>
            </a:r>
            <a:r>
              <a:rPr lang="en-US" sz="1100" dirty="0" err="1"/>
              <a:t>currentNode</a:t>
            </a:r>
            <a:r>
              <a:rPr lang="en-US" sz="1100" dirty="0"/>
              <a:t>-&gt;</a:t>
            </a:r>
            <a:r>
              <a:rPr lang="en-US" sz="1100" dirty="0" err="1"/>
              <a:t>childNode</a:t>
            </a:r>
            <a:r>
              <a:rPr lang="en-US" sz="1100" dirty="0"/>
              <a:t> == NULL) {</a:t>
            </a:r>
          </a:p>
          <a:p>
            <a:pPr marL="0" indent="0">
              <a:buNone/>
            </a:pPr>
            <a:r>
              <a:rPr lang="en-US" sz="1100" dirty="0"/>
              <a:t>			</a:t>
            </a:r>
          </a:p>
          <a:p>
            <a:pPr marL="0" indent="0">
              <a:buNone/>
            </a:pPr>
            <a:r>
              <a:rPr lang="en-US" sz="1100" dirty="0"/>
              <a:t>			// Given word as a prefix does not exist in </a:t>
            </a:r>
            <a:r>
              <a:rPr lang="en-US" sz="1100" dirty="0" err="1"/>
              <a:t>Trie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			return false;</a:t>
            </a:r>
          </a:p>
          <a:p>
            <a:pPr marL="0" indent="0">
              <a:buNone/>
            </a:pPr>
            <a:r>
              <a:rPr lang="en-US" sz="1100" dirty="0"/>
              <a:t>		}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		// Move the </a:t>
            </a:r>
            <a:r>
              <a:rPr lang="en-US" sz="1100" dirty="0" err="1"/>
              <a:t>currentNode</a:t>
            </a:r>
            <a:r>
              <a:rPr lang="en-US" sz="1100" dirty="0"/>
              <a:t> pointer to the already</a:t>
            </a:r>
          </a:p>
          <a:p>
            <a:pPr marL="0" indent="0">
              <a:buNone/>
            </a:pPr>
            <a:r>
              <a:rPr lang="en-US" sz="1100" dirty="0"/>
              <a:t>		// existing node for current character.</a:t>
            </a:r>
          </a:p>
          <a:p>
            <a:pPr marL="0" indent="0">
              <a:buNone/>
            </a:pPr>
            <a:r>
              <a:rPr lang="en-US" sz="1100" dirty="0"/>
              <a:t>		</a:t>
            </a:r>
            <a:r>
              <a:rPr lang="en-US" sz="1100" dirty="0" err="1"/>
              <a:t>currentNode</a:t>
            </a:r>
            <a:r>
              <a:rPr lang="en-US" sz="1100" dirty="0"/>
              <a:t> = </a:t>
            </a:r>
            <a:r>
              <a:rPr lang="en-US" sz="1100" dirty="0" err="1"/>
              <a:t>currentNode</a:t>
            </a:r>
            <a:r>
              <a:rPr lang="en-US" sz="1100" dirty="0"/>
              <a:t>-&gt;</a:t>
            </a:r>
            <a:r>
              <a:rPr lang="en-US" sz="1100" dirty="0" err="1"/>
              <a:t>childNode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	}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	// Prefix exist in the </a:t>
            </a:r>
            <a:r>
              <a:rPr lang="en-US" sz="1100" dirty="0" err="1"/>
              <a:t>Trie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	return true;</a:t>
            </a:r>
          </a:p>
          <a:p>
            <a:pPr marL="0" indent="0">
              <a:buNone/>
            </a:pPr>
            <a:r>
              <a:rPr lang="en-US" sz="1100" dirty="0"/>
              <a:t>}</a:t>
            </a:r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57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2.2 Searching Complete word in </a:t>
            </a:r>
            <a:r>
              <a:rPr lang="en-US" b="1" dirty="0" err="1">
                <a:solidFill>
                  <a:srgbClr val="C00000"/>
                </a:solidFill>
              </a:rPr>
              <a:t>Trie</a:t>
            </a:r>
            <a:r>
              <a:rPr lang="en-US" b="1" dirty="0">
                <a:solidFill>
                  <a:srgbClr val="C00000"/>
                </a:solidFill>
              </a:rPr>
              <a:t> Data </a:t>
            </a:r>
            <a:r>
              <a:rPr lang="en-US" b="1" dirty="0" smtClean="0">
                <a:solidFill>
                  <a:srgbClr val="C00000"/>
                </a:solidFill>
              </a:rPr>
              <a:t>Structure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59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It is similar to prefix search but additionally, we have to check if the word is ending at the last character of the word or not</a:t>
            </a:r>
            <a:endParaRPr lang="en-US" sz="2800" dirty="0"/>
          </a:p>
        </p:txBody>
      </p:sp>
      <p:pic>
        <p:nvPicPr>
          <p:cNvPr id="2050" name="Picture 2" descr="Searching in Trie Data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800349"/>
            <a:ext cx="5924550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19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Implementation of Search in </a:t>
            </a:r>
            <a:r>
              <a:rPr lang="en-US" b="1" dirty="0" err="1"/>
              <a:t>Trie</a:t>
            </a:r>
            <a:r>
              <a:rPr lang="en-US" b="1" dirty="0"/>
              <a:t> data </a:t>
            </a:r>
            <a:r>
              <a:rPr lang="en-US" b="1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/>
              <a:t>bool</a:t>
            </a:r>
            <a:r>
              <a:rPr lang="en-US" sz="1100" dirty="0"/>
              <a:t> </a:t>
            </a:r>
            <a:r>
              <a:rPr lang="en-US" sz="1100" dirty="0" err="1"/>
              <a:t>search_key</a:t>
            </a:r>
            <a:r>
              <a:rPr lang="en-US" sz="1100" dirty="0"/>
              <a:t>(</a:t>
            </a:r>
            <a:r>
              <a:rPr lang="en-US" sz="1100" dirty="0" err="1"/>
              <a:t>TrieNode</a:t>
            </a:r>
            <a:r>
              <a:rPr lang="en-US" sz="1100" dirty="0"/>
              <a:t>* root, string&amp; key)</a:t>
            </a:r>
          </a:p>
          <a:p>
            <a:pPr marL="0" indent="0">
              <a:buNone/>
            </a:pPr>
            <a:r>
              <a:rPr lang="en-US" sz="1100" dirty="0"/>
              <a:t>{</a:t>
            </a:r>
          </a:p>
          <a:p>
            <a:pPr marL="0" indent="0">
              <a:buNone/>
            </a:pPr>
            <a:r>
              <a:rPr lang="en-US" sz="1100" dirty="0"/>
              <a:t>	// Initialize the </a:t>
            </a:r>
            <a:r>
              <a:rPr lang="en-US" sz="1100" dirty="0" err="1"/>
              <a:t>currentNode</a:t>
            </a:r>
            <a:r>
              <a:rPr lang="en-US" sz="1100" dirty="0"/>
              <a:t> pointer</a:t>
            </a:r>
          </a:p>
          <a:p>
            <a:pPr marL="0" indent="0">
              <a:buNone/>
            </a:pPr>
            <a:r>
              <a:rPr lang="en-US" sz="1100" dirty="0"/>
              <a:t>	// with the root node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err="1"/>
              <a:t>TrieNode</a:t>
            </a:r>
            <a:r>
              <a:rPr lang="en-US" sz="1100" dirty="0"/>
              <a:t>* </a:t>
            </a:r>
            <a:r>
              <a:rPr lang="en-US" sz="1100" dirty="0" err="1"/>
              <a:t>currentNode</a:t>
            </a:r>
            <a:r>
              <a:rPr lang="en-US" sz="1100" dirty="0"/>
              <a:t> = root;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	// Iterate across the length of the string</a:t>
            </a:r>
          </a:p>
          <a:p>
            <a:pPr marL="0" indent="0">
              <a:buNone/>
            </a:pPr>
            <a:r>
              <a:rPr lang="en-US" sz="1100" dirty="0"/>
              <a:t>	for (auto c : key) {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		// Check if the node exist for the current</a:t>
            </a:r>
          </a:p>
          <a:p>
            <a:pPr marL="0" indent="0">
              <a:buNone/>
            </a:pPr>
            <a:r>
              <a:rPr lang="en-US" sz="1100" dirty="0"/>
              <a:t>		// character in the </a:t>
            </a:r>
            <a:r>
              <a:rPr lang="en-US" sz="1100" dirty="0" err="1"/>
              <a:t>Trie</a:t>
            </a:r>
            <a:r>
              <a:rPr lang="en-US" sz="1100" dirty="0"/>
              <a:t>.</a:t>
            </a:r>
          </a:p>
          <a:p>
            <a:pPr marL="0" indent="0">
              <a:buNone/>
            </a:pPr>
            <a:r>
              <a:rPr lang="en-US" sz="1100" dirty="0"/>
              <a:t>		if (</a:t>
            </a:r>
            <a:r>
              <a:rPr lang="en-US" sz="1100" dirty="0" err="1"/>
              <a:t>currentNode</a:t>
            </a:r>
            <a:r>
              <a:rPr lang="en-US" sz="1100" dirty="0"/>
              <a:t>-&gt;</a:t>
            </a:r>
            <a:r>
              <a:rPr lang="en-US" sz="1100" dirty="0" err="1"/>
              <a:t>childNode</a:t>
            </a:r>
            <a:r>
              <a:rPr lang="en-US" sz="1100" dirty="0"/>
              <a:t> == NULL) {</a:t>
            </a:r>
          </a:p>
          <a:p>
            <a:pPr marL="0" indent="0">
              <a:buNone/>
            </a:pPr>
            <a:r>
              <a:rPr lang="en-US" sz="1100" dirty="0"/>
              <a:t>			</a:t>
            </a:r>
          </a:p>
          <a:p>
            <a:pPr marL="0" indent="0">
              <a:buNone/>
            </a:pPr>
            <a:r>
              <a:rPr lang="en-US" sz="1100" dirty="0"/>
              <a:t>			// Given word does not exist in </a:t>
            </a:r>
            <a:r>
              <a:rPr lang="en-US" sz="1100" dirty="0" err="1"/>
              <a:t>Trie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			return false;</a:t>
            </a:r>
          </a:p>
          <a:p>
            <a:pPr marL="0" indent="0">
              <a:buNone/>
            </a:pPr>
            <a:r>
              <a:rPr lang="en-US" sz="1100" dirty="0"/>
              <a:t>		}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		// Move the </a:t>
            </a:r>
            <a:r>
              <a:rPr lang="en-US" sz="1100" dirty="0" err="1"/>
              <a:t>currentNode</a:t>
            </a:r>
            <a:r>
              <a:rPr lang="en-US" sz="1100" dirty="0"/>
              <a:t> pointer to the already</a:t>
            </a:r>
          </a:p>
          <a:p>
            <a:pPr marL="0" indent="0">
              <a:buNone/>
            </a:pPr>
            <a:r>
              <a:rPr lang="en-US" sz="1100" dirty="0"/>
              <a:t>		// existing node for current character.</a:t>
            </a:r>
          </a:p>
          <a:p>
            <a:pPr marL="0" indent="0">
              <a:buNone/>
            </a:pPr>
            <a:r>
              <a:rPr lang="en-US" sz="1100" dirty="0"/>
              <a:t>		</a:t>
            </a:r>
            <a:r>
              <a:rPr lang="en-US" sz="1100" dirty="0" err="1"/>
              <a:t>currentNode</a:t>
            </a:r>
            <a:r>
              <a:rPr lang="en-US" sz="1100" dirty="0"/>
              <a:t> = </a:t>
            </a:r>
            <a:r>
              <a:rPr lang="en-US" sz="1100" dirty="0" err="1"/>
              <a:t>currentNode</a:t>
            </a:r>
            <a:r>
              <a:rPr lang="en-US" sz="1100" dirty="0"/>
              <a:t>-&gt;</a:t>
            </a:r>
            <a:r>
              <a:rPr lang="en-US" sz="1100" dirty="0" err="1"/>
              <a:t>childNode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	}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	return (</a:t>
            </a:r>
            <a:r>
              <a:rPr lang="en-US" sz="1100" dirty="0" err="1"/>
              <a:t>currentNode</a:t>
            </a:r>
            <a:r>
              <a:rPr lang="en-US" sz="1100" dirty="0"/>
              <a:t>-&gt;</a:t>
            </a:r>
            <a:r>
              <a:rPr lang="en-US" sz="1100" dirty="0" err="1"/>
              <a:t>wordCount</a:t>
            </a:r>
            <a:r>
              <a:rPr lang="en-US" sz="1100" dirty="0"/>
              <a:t> &gt; 0);</a:t>
            </a:r>
          </a:p>
          <a:p>
            <a:pPr marL="0" indent="0">
              <a:buNone/>
            </a:pPr>
            <a:r>
              <a:rPr lang="en-US" sz="1100" dirty="0"/>
              <a:t>}</a:t>
            </a:r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6011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3. Deletion in Trie Data </a:t>
            </a:r>
            <a:r>
              <a:rPr lang="it-IT" b="1" dirty="0" smtClean="0">
                <a:solidFill>
                  <a:srgbClr val="C00000"/>
                </a:solidFill>
              </a:rPr>
              <a:t>Structure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dirty="0"/>
              <a:t>This operation is used to delete strings from the </a:t>
            </a:r>
            <a:r>
              <a:rPr lang="en-US" dirty="0" err="1"/>
              <a:t>Trie</a:t>
            </a:r>
            <a:r>
              <a:rPr lang="en-US" dirty="0"/>
              <a:t> data structure. There are three cases when deleting a word from </a:t>
            </a:r>
            <a:r>
              <a:rPr lang="en-US" dirty="0" err="1"/>
              <a:t>Trie</a:t>
            </a:r>
            <a:r>
              <a:rPr lang="en-US" dirty="0"/>
              <a:t>.</a:t>
            </a:r>
          </a:p>
          <a:p>
            <a:pPr marL="914400" lvl="1" indent="-514350" algn="just" fontAlgn="base">
              <a:buFont typeface="+mj-lt"/>
              <a:buAutoNum type="arabicPeriod"/>
            </a:pPr>
            <a:r>
              <a:rPr lang="en-US" dirty="0"/>
              <a:t>The deleted word is a prefix of other words in </a:t>
            </a:r>
            <a:r>
              <a:rPr lang="en-US" dirty="0" err="1"/>
              <a:t>Trie</a:t>
            </a:r>
            <a:r>
              <a:rPr lang="en-US" dirty="0"/>
              <a:t>.</a:t>
            </a:r>
          </a:p>
          <a:p>
            <a:pPr marL="914400" lvl="1" indent="-514350" algn="just" fontAlgn="base">
              <a:buFont typeface="+mj-lt"/>
              <a:buAutoNum type="arabicPeriod"/>
            </a:pPr>
            <a:r>
              <a:rPr lang="en-US" dirty="0"/>
              <a:t>The deleted word shares a common prefix with other words in </a:t>
            </a:r>
            <a:r>
              <a:rPr lang="en-US" dirty="0" err="1"/>
              <a:t>Trie</a:t>
            </a:r>
            <a:r>
              <a:rPr lang="en-US" dirty="0"/>
              <a:t>.</a:t>
            </a:r>
          </a:p>
          <a:p>
            <a:pPr marL="914400" lvl="1" indent="-514350" algn="just" fontAlgn="base">
              <a:buFont typeface="+mj-lt"/>
              <a:buAutoNum type="arabicPeriod"/>
            </a:pPr>
            <a:r>
              <a:rPr lang="en-US" dirty="0"/>
              <a:t>The deleted word does not share any common prefix with other words in </a:t>
            </a:r>
            <a:r>
              <a:rPr lang="en-US" dirty="0" err="1"/>
              <a:t>Trie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21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3.1 The deleted word is a prefix of other words in </a:t>
            </a:r>
            <a:r>
              <a:rPr lang="en-US" b="1" dirty="0" err="1" smtClean="0">
                <a:solidFill>
                  <a:srgbClr val="C00000"/>
                </a:solidFill>
              </a:rPr>
              <a:t>Trie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7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deleted word “</a:t>
            </a:r>
            <a:r>
              <a:rPr lang="en-US" sz="2800" b="1" dirty="0"/>
              <a:t>an</a:t>
            </a:r>
            <a:r>
              <a:rPr lang="en-US" sz="2800" dirty="0"/>
              <a:t>” share a complete prefix with another word “</a:t>
            </a:r>
            <a:r>
              <a:rPr lang="en-US" sz="2800" b="1" dirty="0"/>
              <a:t>and</a:t>
            </a:r>
            <a:r>
              <a:rPr lang="en-US" sz="2800" dirty="0"/>
              <a:t>” and “</a:t>
            </a:r>
            <a:r>
              <a:rPr lang="en-US" sz="2800" b="1" dirty="0"/>
              <a:t>ant</a:t>
            </a:r>
            <a:r>
              <a:rPr lang="en-US" sz="2800" dirty="0"/>
              <a:t>“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324600" y="3048000"/>
            <a:ext cx="198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An easy solution to perform a delete operation for this case is to just decrement the </a:t>
            </a:r>
            <a:r>
              <a:rPr lang="en-US" sz="2000" b="1" dirty="0" err="1"/>
              <a:t>wordCount</a:t>
            </a:r>
            <a:r>
              <a:rPr lang="en-US" sz="2000" b="1" dirty="0"/>
              <a:t> </a:t>
            </a:r>
            <a:r>
              <a:rPr lang="en-US" sz="2000" b="1" dirty="0" smtClean="0"/>
              <a:t> </a:t>
            </a:r>
            <a:r>
              <a:rPr lang="en-US" sz="2000" dirty="0" smtClean="0"/>
              <a:t>by </a:t>
            </a:r>
            <a:r>
              <a:rPr lang="en-US" sz="2000" dirty="0"/>
              <a:t>1</a:t>
            </a:r>
            <a:r>
              <a:rPr lang="en-US" sz="2000" b="1" dirty="0"/>
              <a:t> </a:t>
            </a:r>
            <a:r>
              <a:rPr lang="en-US" sz="2000" dirty="0"/>
              <a:t>at the ending node of the word</a:t>
            </a:r>
            <a:endParaRPr lang="en-US" sz="2000" dirty="0"/>
          </a:p>
        </p:txBody>
      </p:sp>
      <p:pic>
        <p:nvPicPr>
          <p:cNvPr id="3076" name="Picture 4" descr="Deletion of word which is a prefix of other words in Tr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563417"/>
            <a:ext cx="4949825" cy="385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894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3.2 The deleted word shares a common prefix with other words in </a:t>
            </a:r>
            <a:r>
              <a:rPr lang="en-US" sz="3600" b="1" dirty="0" err="1" smtClean="0">
                <a:solidFill>
                  <a:srgbClr val="C00000"/>
                </a:solidFill>
              </a:rPr>
              <a:t>Trie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>
            <a:norm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deleted word “</a:t>
            </a:r>
            <a:r>
              <a:rPr lang="en-US" sz="2800" b="1" dirty="0"/>
              <a:t>and</a:t>
            </a:r>
            <a:r>
              <a:rPr lang="en-US" sz="2800" dirty="0"/>
              <a:t>” has some common prefixes with other words ‘</a:t>
            </a:r>
            <a:r>
              <a:rPr lang="en-US" sz="2800" b="1" dirty="0"/>
              <a:t>ant</a:t>
            </a:r>
            <a:r>
              <a:rPr lang="en-US" sz="2800" dirty="0"/>
              <a:t>’. They share the prefix ‘</a:t>
            </a:r>
            <a:r>
              <a:rPr lang="en-US" sz="2800" b="1" dirty="0"/>
              <a:t>an</a:t>
            </a:r>
            <a:r>
              <a:rPr lang="en-US" sz="2800" dirty="0"/>
              <a:t>’.</a:t>
            </a:r>
            <a:endParaRPr lang="en-US" sz="2800" dirty="0"/>
          </a:p>
        </p:txBody>
      </p:sp>
      <p:pic>
        <p:nvPicPr>
          <p:cNvPr id="4098" name="Picture 2" descr="Deletion of word which shares a common prefix with other words in Tr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4495800" cy="356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2200" y="2895600"/>
            <a:ext cx="1981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solution for this case is to delete all the nodes starting from the end of the prefix to the last character of the given word.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0834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3.3 The deleted word does not share any common prefix with other words in </a:t>
            </a:r>
            <a:r>
              <a:rPr lang="en-US" sz="3200" b="1" dirty="0" err="1" smtClean="0">
                <a:solidFill>
                  <a:srgbClr val="C00000"/>
                </a:solidFill>
              </a:rPr>
              <a:t>Trie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799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The word </a:t>
            </a:r>
            <a:r>
              <a:rPr lang="en-US" sz="2800" dirty="0"/>
              <a:t>“</a:t>
            </a:r>
            <a:r>
              <a:rPr lang="en-US" sz="2800" b="1" dirty="0"/>
              <a:t>geek</a:t>
            </a:r>
            <a:r>
              <a:rPr lang="en-US" sz="2800" dirty="0"/>
              <a:t>” does not share any common prefix with any other words.</a:t>
            </a:r>
            <a:endParaRPr lang="en-US" sz="2800" dirty="0"/>
          </a:p>
        </p:txBody>
      </p:sp>
      <p:pic>
        <p:nvPicPr>
          <p:cNvPr id="5122" name="Picture 2" descr="Deletion of a word that does not share any common prefix with other words in Tr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4114800" cy="418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0800" y="28956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solution for this case is just to delete all the nodes.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923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Implementation of all the cases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1150" dirty="0" err="1"/>
              <a:t>bool</a:t>
            </a:r>
            <a:r>
              <a:rPr lang="en-US" sz="1150" dirty="0"/>
              <a:t> </a:t>
            </a:r>
            <a:r>
              <a:rPr lang="en-US" sz="1150" dirty="0" err="1"/>
              <a:t>delete_key</a:t>
            </a:r>
            <a:r>
              <a:rPr lang="en-US" sz="1150" dirty="0"/>
              <a:t>(</a:t>
            </a:r>
            <a:r>
              <a:rPr lang="en-US" sz="1150" dirty="0" err="1"/>
              <a:t>TrieNode</a:t>
            </a:r>
            <a:r>
              <a:rPr lang="en-US" sz="1150" dirty="0"/>
              <a:t>* root, string&amp; word)</a:t>
            </a:r>
          </a:p>
          <a:p>
            <a:pPr marL="0" indent="0" fontAlgn="base">
              <a:buNone/>
            </a:pPr>
            <a:r>
              <a:rPr lang="en-US" sz="1150" dirty="0"/>
              <a:t>{</a:t>
            </a:r>
          </a:p>
          <a:p>
            <a:pPr marL="0" indent="0" fontAlgn="base">
              <a:buNone/>
            </a:pPr>
            <a:r>
              <a:rPr lang="en-US" sz="1150" dirty="0"/>
              <a:t>    </a:t>
            </a:r>
            <a:r>
              <a:rPr lang="en-US" sz="1150" dirty="0" err="1"/>
              <a:t>TrieNode</a:t>
            </a:r>
            <a:r>
              <a:rPr lang="en-US" sz="1150" dirty="0"/>
              <a:t>* </a:t>
            </a:r>
            <a:r>
              <a:rPr lang="en-US" sz="1150" dirty="0" err="1"/>
              <a:t>currentNode</a:t>
            </a:r>
            <a:r>
              <a:rPr lang="en-US" sz="1150" dirty="0"/>
              <a:t> = root;</a:t>
            </a:r>
          </a:p>
          <a:p>
            <a:pPr marL="0" indent="0" fontAlgn="base">
              <a:buNone/>
            </a:pPr>
            <a:r>
              <a:rPr lang="en-US" sz="1150" dirty="0"/>
              <a:t>    </a:t>
            </a:r>
            <a:r>
              <a:rPr lang="en-US" sz="1150" dirty="0" err="1"/>
              <a:t>TrieNode</a:t>
            </a:r>
            <a:r>
              <a:rPr lang="en-US" sz="1150" dirty="0"/>
              <a:t>* </a:t>
            </a:r>
            <a:r>
              <a:rPr lang="en-US" sz="1150" dirty="0" err="1"/>
              <a:t>lastBranchNode</a:t>
            </a:r>
            <a:r>
              <a:rPr lang="en-US" sz="1150" dirty="0"/>
              <a:t> = NULL;</a:t>
            </a:r>
          </a:p>
          <a:p>
            <a:pPr marL="0" indent="0" fontAlgn="base">
              <a:buNone/>
            </a:pPr>
            <a:r>
              <a:rPr lang="en-US" sz="1150" dirty="0"/>
              <a:t>    char </a:t>
            </a:r>
            <a:r>
              <a:rPr lang="en-US" sz="1150" dirty="0" err="1"/>
              <a:t>lastBrachChar</a:t>
            </a:r>
            <a:r>
              <a:rPr lang="en-US" sz="1150" dirty="0"/>
              <a:t> = 'a';</a:t>
            </a:r>
          </a:p>
          <a:p>
            <a:pPr marL="0" indent="0" fontAlgn="base">
              <a:buNone/>
            </a:pPr>
            <a:r>
              <a:rPr lang="en-US" sz="1150" dirty="0"/>
              <a:t>  </a:t>
            </a:r>
          </a:p>
          <a:p>
            <a:pPr marL="0" indent="0" fontAlgn="base">
              <a:buNone/>
            </a:pPr>
            <a:r>
              <a:rPr lang="en-US" sz="1150" dirty="0"/>
              <a:t>    for (auto c : word) {</a:t>
            </a:r>
          </a:p>
          <a:p>
            <a:pPr marL="0" indent="0" fontAlgn="base">
              <a:buNone/>
            </a:pPr>
            <a:r>
              <a:rPr lang="en-US" sz="1150" dirty="0"/>
              <a:t>        if (</a:t>
            </a:r>
            <a:r>
              <a:rPr lang="en-US" sz="1150" dirty="0" err="1"/>
              <a:t>currentNode</a:t>
            </a:r>
            <a:r>
              <a:rPr lang="en-US" sz="1150" dirty="0"/>
              <a:t>-&gt;</a:t>
            </a:r>
            <a:r>
              <a:rPr lang="en-US" sz="1150" dirty="0" err="1"/>
              <a:t>childNode</a:t>
            </a:r>
            <a:r>
              <a:rPr lang="en-US" sz="1150" dirty="0"/>
              <a:t> == NULL) {</a:t>
            </a:r>
          </a:p>
          <a:p>
            <a:pPr marL="0" indent="0" fontAlgn="base">
              <a:buNone/>
            </a:pPr>
            <a:r>
              <a:rPr lang="en-US" sz="1150" dirty="0"/>
              <a:t>            return false;</a:t>
            </a:r>
          </a:p>
          <a:p>
            <a:pPr marL="0" indent="0" fontAlgn="base">
              <a:buNone/>
            </a:pPr>
            <a:r>
              <a:rPr lang="en-US" sz="1150" dirty="0"/>
              <a:t>        }</a:t>
            </a:r>
          </a:p>
          <a:p>
            <a:pPr marL="0" indent="0" fontAlgn="base">
              <a:buNone/>
            </a:pPr>
            <a:r>
              <a:rPr lang="en-US" sz="1150" dirty="0"/>
              <a:t>        else {</a:t>
            </a:r>
          </a:p>
          <a:p>
            <a:pPr marL="0" indent="0" fontAlgn="base">
              <a:buNone/>
            </a:pPr>
            <a:r>
              <a:rPr lang="en-US" sz="1150" dirty="0"/>
              <a:t>            </a:t>
            </a:r>
            <a:r>
              <a:rPr lang="en-US" sz="1150" dirty="0" err="1"/>
              <a:t>int</a:t>
            </a:r>
            <a:r>
              <a:rPr lang="en-US" sz="1150" dirty="0"/>
              <a:t> count = 0;</a:t>
            </a:r>
          </a:p>
          <a:p>
            <a:pPr marL="0" indent="0" fontAlgn="base">
              <a:buNone/>
            </a:pPr>
            <a:r>
              <a:rPr lang="en-US" sz="1150" dirty="0"/>
              <a:t>            for (</a:t>
            </a:r>
            <a:r>
              <a:rPr lang="en-US" sz="1150" dirty="0" err="1"/>
              <a:t>int</a:t>
            </a:r>
            <a:r>
              <a:rPr lang="en-US" sz="1150" dirty="0"/>
              <a:t> i = 0; i &lt; 26; i++) {</a:t>
            </a:r>
          </a:p>
          <a:p>
            <a:pPr marL="0" indent="0" fontAlgn="base">
              <a:buNone/>
            </a:pPr>
            <a:r>
              <a:rPr lang="en-US" sz="1150" dirty="0"/>
              <a:t>                if (</a:t>
            </a:r>
            <a:r>
              <a:rPr lang="en-US" sz="1150" dirty="0" err="1"/>
              <a:t>currentNode</a:t>
            </a:r>
            <a:r>
              <a:rPr lang="en-US" sz="1150" dirty="0"/>
              <a:t>-&gt;</a:t>
            </a:r>
            <a:r>
              <a:rPr lang="en-US" sz="1150" dirty="0" err="1"/>
              <a:t>childNode</a:t>
            </a:r>
            <a:r>
              <a:rPr lang="en-US" sz="1150" dirty="0"/>
              <a:t>[i] != NULL)</a:t>
            </a:r>
          </a:p>
          <a:p>
            <a:pPr marL="0" indent="0" fontAlgn="base">
              <a:buNone/>
            </a:pPr>
            <a:r>
              <a:rPr lang="en-US" sz="1150" dirty="0"/>
              <a:t>                    count++;</a:t>
            </a:r>
          </a:p>
          <a:p>
            <a:pPr marL="0" indent="0" fontAlgn="base">
              <a:buNone/>
            </a:pPr>
            <a:r>
              <a:rPr lang="en-US" sz="1150" dirty="0"/>
              <a:t>            }</a:t>
            </a:r>
          </a:p>
          <a:p>
            <a:pPr marL="0" indent="0" fontAlgn="base">
              <a:buNone/>
            </a:pPr>
            <a:r>
              <a:rPr lang="en-US" sz="1150" dirty="0"/>
              <a:t>  </a:t>
            </a:r>
          </a:p>
          <a:p>
            <a:pPr marL="0" indent="0" fontAlgn="base">
              <a:buNone/>
            </a:pPr>
            <a:r>
              <a:rPr lang="en-US" sz="1150" dirty="0"/>
              <a:t>            if (count &gt; 1) {</a:t>
            </a:r>
          </a:p>
          <a:p>
            <a:pPr marL="0" indent="0" fontAlgn="base">
              <a:buNone/>
            </a:pPr>
            <a:r>
              <a:rPr lang="en-US" sz="1150" dirty="0"/>
              <a:t>                </a:t>
            </a:r>
            <a:r>
              <a:rPr lang="en-US" sz="1150" dirty="0" err="1"/>
              <a:t>lastBranchNode</a:t>
            </a:r>
            <a:r>
              <a:rPr lang="en-US" sz="1150" dirty="0"/>
              <a:t> = </a:t>
            </a:r>
            <a:r>
              <a:rPr lang="en-US" sz="1150" dirty="0" err="1"/>
              <a:t>currentNode</a:t>
            </a:r>
            <a:r>
              <a:rPr lang="en-US" sz="1150" dirty="0"/>
              <a:t>;</a:t>
            </a:r>
          </a:p>
          <a:p>
            <a:pPr marL="0" indent="0" fontAlgn="base">
              <a:buNone/>
            </a:pPr>
            <a:r>
              <a:rPr lang="en-US" sz="1150" dirty="0"/>
              <a:t>                </a:t>
            </a:r>
            <a:r>
              <a:rPr lang="en-US" sz="1150" dirty="0" err="1"/>
              <a:t>lastBrachChar</a:t>
            </a:r>
            <a:r>
              <a:rPr lang="en-US" sz="1150" dirty="0"/>
              <a:t> = c;</a:t>
            </a:r>
          </a:p>
          <a:p>
            <a:pPr marL="0" indent="0" fontAlgn="base">
              <a:buNone/>
            </a:pPr>
            <a:r>
              <a:rPr lang="en-US" sz="1150" dirty="0"/>
              <a:t>            }</a:t>
            </a:r>
          </a:p>
          <a:p>
            <a:pPr marL="0" indent="0" fontAlgn="base">
              <a:buNone/>
            </a:pPr>
            <a:r>
              <a:rPr lang="en-US" sz="1150" dirty="0"/>
              <a:t>            </a:t>
            </a:r>
            <a:r>
              <a:rPr lang="en-US" sz="1150" dirty="0" err="1"/>
              <a:t>currentNode</a:t>
            </a:r>
            <a:r>
              <a:rPr lang="en-US" sz="1150" dirty="0"/>
              <a:t> = </a:t>
            </a:r>
            <a:r>
              <a:rPr lang="en-US" sz="1150" dirty="0" err="1"/>
              <a:t>currentNode</a:t>
            </a:r>
            <a:r>
              <a:rPr lang="en-US" sz="1150" dirty="0"/>
              <a:t>-&gt;</a:t>
            </a:r>
            <a:r>
              <a:rPr lang="en-US" sz="1150" dirty="0" err="1"/>
              <a:t>childNode</a:t>
            </a:r>
            <a:r>
              <a:rPr lang="en-US" sz="1150" dirty="0"/>
              <a:t>;</a:t>
            </a:r>
          </a:p>
          <a:p>
            <a:pPr marL="0" indent="0" fontAlgn="base">
              <a:buNone/>
            </a:pPr>
            <a:r>
              <a:rPr lang="en-US" sz="1150" dirty="0"/>
              <a:t>        }</a:t>
            </a:r>
          </a:p>
          <a:p>
            <a:pPr marL="0" indent="0" fontAlgn="base">
              <a:buNone/>
            </a:pPr>
            <a:r>
              <a:rPr lang="en-US" sz="1150" dirty="0"/>
              <a:t>    }</a:t>
            </a:r>
          </a:p>
          <a:p>
            <a:pPr marL="0" indent="0">
              <a:buNone/>
            </a:pPr>
            <a:endParaRPr lang="en-US" sz="1150" dirty="0"/>
          </a:p>
        </p:txBody>
      </p:sp>
    </p:spTree>
    <p:extLst>
      <p:ext uri="{BB962C8B-B14F-4D97-AF65-F5344CB8AC3E}">
        <p14:creationId xmlns:p14="http://schemas.microsoft.com/office/powerpoint/2010/main" val="2491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Implementation of all the cases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1100" dirty="0" err="1"/>
              <a:t>int</a:t>
            </a:r>
            <a:r>
              <a:rPr lang="en-US" sz="1100" dirty="0"/>
              <a:t> count = 0;</a:t>
            </a:r>
          </a:p>
          <a:p>
            <a:pPr marL="0" indent="0" fontAlgn="base">
              <a:buNone/>
            </a:pPr>
            <a:r>
              <a:rPr lang="en-US" sz="1100" dirty="0"/>
              <a:t>    for (</a:t>
            </a:r>
            <a:r>
              <a:rPr lang="en-US" sz="1100" dirty="0" err="1"/>
              <a:t>int</a:t>
            </a:r>
            <a:r>
              <a:rPr lang="en-US" sz="1100" dirty="0"/>
              <a:t> i = 0; i &lt; 26; i++) {</a:t>
            </a:r>
          </a:p>
          <a:p>
            <a:pPr marL="0" indent="0" fontAlgn="base">
              <a:buNone/>
            </a:pPr>
            <a:r>
              <a:rPr lang="en-US" sz="1100" dirty="0"/>
              <a:t>        if (</a:t>
            </a:r>
            <a:r>
              <a:rPr lang="en-US" sz="1100" dirty="0" err="1"/>
              <a:t>currentNode</a:t>
            </a:r>
            <a:r>
              <a:rPr lang="en-US" sz="1100" dirty="0"/>
              <a:t>-&gt;</a:t>
            </a:r>
            <a:r>
              <a:rPr lang="en-US" sz="1100" dirty="0" err="1"/>
              <a:t>childNode</a:t>
            </a:r>
            <a:r>
              <a:rPr lang="en-US" sz="1100" dirty="0"/>
              <a:t>[i] != NULL)</a:t>
            </a:r>
          </a:p>
          <a:p>
            <a:pPr marL="0" indent="0" fontAlgn="base">
              <a:buNone/>
            </a:pPr>
            <a:r>
              <a:rPr lang="en-US" sz="1100" dirty="0"/>
              <a:t>            count++;</a:t>
            </a:r>
          </a:p>
          <a:p>
            <a:pPr marL="0" indent="0" fontAlgn="base">
              <a:buNone/>
            </a:pPr>
            <a:r>
              <a:rPr lang="en-US" sz="1100" dirty="0"/>
              <a:t>    }</a:t>
            </a:r>
          </a:p>
          <a:p>
            <a:pPr marL="0" indent="0" fontAlgn="base">
              <a:buNone/>
            </a:pPr>
            <a:r>
              <a:rPr lang="en-US" sz="1100" dirty="0"/>
              <a:t>  </a:t>
            </a:r>
          </a:p>
          <a:p>
            <a:pPr marL="0" indent="0" fontAlgn="base">
              <a:buNone/>
            </a:pPr>
            <a:r>
              <a:rPr lang="en-US" sz="1100" dirty="0"/>
              <a:t>    // Case 1: The deleted word is a prefix of other words</a:t>
            </a:r>
          </a:p>
          <a:p>
            <a:pPr marL="0" indent="0" fontAlgn="base">
              <a:buNone/>
            </a:pPr>
            <a:r>
              <a:rPr lang="en-US" sz="1100" dirty="0"/>
              <a:t>    // in </a:t>
            </a:r>
            <a:r>
              <a:rPr lang="en-US" sz="1100" dirty="0" err="1"/>
              <a:t>Trie</a:t>
            </a:r>
            <a:r>
              <a:rPr lang="en-US" sz="1100" dirty="0"/>
              <a:t>.</a:t>
            </a:r>
          </a:p>
          <a:p>
            <a:pPr marL="0" indent="0" fontAlgn="base">
              <a:buNone/>
            </a:pPr>
            <a:r>
              <a:rPr lang="en-US" sz="1100" dirty="0"/>
              <a:t>    if (count &gt; 0) {</a:t>
            </a:r>
          </a:p>
          <a:p>
            <a:pPr marL="0" indent="0" fontAlgn="base">
              <a:buNone/>
            </a:pPr>
            <a:r>
              <a:rPr lang="en-US" sz="1100" dirty="0"/>
              <a:t>        </a:t>
            </a:r>
            <a:r>
              <a:rPr lang="en-US" sz="1100" dirty="0" err="1"/>
              <a:t>currentNode</a:t>
            </a:r>
            <a:r>
              <a:rPr lang="en-US" sz="1100" dirty="0"/>
              <a:t>-&gt;</a:t>
            </a:r>
            <a:r>
              <a:rPr lang="en-US" sz="1100" dirty="0" err="1"/>
              <a:t>wordCount</a:t>
            </a:r>
            <a:r>
              <a:rPr lang="en-US" sz="1100" dirty="0"/>
              <a:t>--;</a:t>
            </a:r>
          </a:p>
          <a:p>
            <a:pPr marL="0" indent="0" fontAlgn="base">
              <a:buNone/>
            </a:pPr>
            <a:r>
              <a:rPr lang="en-US" sz="1100" dirty="0"/>
              <a:t>        return true;</a:t>
            </a:r>
          </a:p>
          <a:p>
            <a:pPr marL="0" indent="0" fontAlgn="base">
              <a:buNone/>
            </a:pPr>
            <a:r>
              <a:rPr lang="en-US" sz="1100" dirty="0"/>
              <a:t>    }</a:t>
            </a:r>
          </a:p>
          <a:p>
            <a:pPr marL="0" indent="0" fontAlgn="base">
              <a:buNone/>
            </a:pPr>
            <a:r>
              <a:rPr lang="en-US" sz="1100" dirty="0"/>
              <a:t>  </a:t>
            </a:r>
          </a:p>
          <a:p>
            <a:pPr marL="0" indent="0" fontAlgn="base">
              <a:buNone/>
            </a:pPr>
            <a:r>
              <a:rPr lang="en-US" sz="1100" dirty="0"/>
              <a:t>    // Case 2: The deleted word shares a common prefix with</a:t>
            </a:r>
          </a:p>
          <a:p>
            <a:pPr marL="0" indent="0" fontAlgn="base">
              <a:buNone/>
            </a:pPr>
            <a:r>
              <a:rPr lang="en-US" sz="1100" dirty="0"/>
              <a:t>    // other words in </a:t>
            </a:r>
            <a:r>
              <a:rPr lang="en-US" sz="1100" dirty="0" err="1"/>
              <a:t>Trie</a:t>
            </a:r>
            <a:r>
              <a:rPr lang="en-US" sz="1100" dirty="0"/>
              <a:t>.</a:t>
            </a:r>
          </a:p>
          <a:p>
            <a:pPr marL="0" indent="0" fontAlgn="base">
              <a:buNone/>
            </a:pPr>
            <a:r>
              <a:rPr lang="en-US" sz="1100" dirty="0"/>
              <a:t>    if (</a:t>
            </a:r>
            <a:r>
              <a:rPr lang="en-US" sz="1100" dirty="0" err="1"/>
              <a:t>lastBranchNode</a:t>
            </a:r>
            <a:r>
              <a:rPr lang="en-US" sz="1100" dirty="0"/>
              <a:t> != NULL) {</a:t>
            </a:r>
          </a:p>
          <a:p>
            <a:pPr marL="0" indent="0" fontAlgn="base">
              <a:buNone/>
            </a:pPr>
            <a:r>
              <a:rPr lang="en-US" sz="1100" dirty="0"/>
              <a:t>        </a:t>
            </a:r>
            <a:r>
              <a:rPr lang="en-US" sz="1100" dirty="0" err="1"/>
              <a:t>lastBranchNode</a:t>
            </a:r>
            <a:r>
              <a:rPr lang="en-US" sz="1100" dirty="0"/>
              <a:t>-&gt;</a:t>
            </a:r>
            <a:r>
              <a:rPr lang="en-US" sz="1100" dirty="0" err="1"/>
              <a:t>childNode</a:t>
            </a:r>
            <a:r>
              <a:rPr lang="en-US" sz="1100" dirty="0"/>
              <a:t>[</a:t>
            </a:r>
            <a:r>
              <a:rPr lang="en-US" sz="1100" dirty="0" err="1"/>
              <a:t>lastBrachChar</a:t>
            </a:r>
            <a:r>
              <a:rPr lang="en-US" sz="1100" dirty="0"/>
              <a:t>] = NULL;</a:t>
            </a:r>
          </a:p>
          <a:p>
            <a:pPr marL="0" indent="0" fontAlgn="base">
              <a:buNone/>
            </a:pPr>
            <a:r>
              <a:rPr lang="en-US" sz="1100" dirty="0"/>
              <a:t>        return true;</a:t>
            </a:r>
          </a:p>
          <a:p>
            <a:pPr marL="0" indent="0" fontAlgn="base">
              <a:buNone/>
            </a:pPr>
            <a:r>
              <a:rPr lang="en-US" sz="1100" dirty="0"/>
              <a:t>    }</a:t>
            </a:r>
          </a:p>
          <a:p>
            <a:pPr marL="0" indent="0" fontAlgn="base">
              <a:buNone/>
            </a:pPr>
            <a:r>
              <a:rPr lang="en-US" sz="1100" dirty="0"/>
              <a:t>    // Case 3: The deleted word does not share any common</a:t>
            </a:r>
          </a:p>
          <a:p>
            <a:pPr marL="0" indent="0" fontAlgn="base">
              <a:buNone/>
            </a:pPr>
            <a:r>
              <a:rPr lang="en-US" sz="1100" dirty="0"/>
              <a:t>    // prefix with other words in </a:t>
            </a:r>
            <a:r>
              <a:rPr lang="en-US" sz="1100" dirty="0" err="1"/>
              <a:t>Trie</a:t>
            </a:r>
            <a:r>
              <a:rPr lang="en-US" sz="1100" dirty="0"/>
              <a:t>.</a:t>
            </a:r>
          </a:p>
          <a:p>
            <a:pPr marL="0" indent="0" fontAlgn="base">
              <a:buNone/>
            </a:pPr>
            <a:r>
              <a:rPr lang="en-US" sz="1100" dirty="0"/>
              <a:t>    else {</a:t>
            </a:r>
          </a:p>
          <a:p>
            <a:pPr marL="0" indent="0" fontAlgn="base">
              <a:buNone/>
            </a:pPr>
            <a:r>
              <a:rPr lang="en-US" sz="1100" dirty="0"/>
              <a:t>        root-&gt;</a:t>
            </a:r>
            <a:r>
              <a:rPr lang="en-US" sz="1100" dirty="0" err="1"/>
              <a:t>childNode</a:t>
            </a:r>
            <a:r>
              <a:rPr lang="en-US" sz="1100" dirty="0"/>
              <a:t>[word[0]] = NULL;</a:t>
            </a:r>
          </a:p>
          <a:p>
            <a:pPr marL="0" indent="0" fontAlgn="base">
              <a:buNone/>
            </a:pPr>
            <a:r>
              <a:rPr lang="en-US" sz="1100" dirty="0"/>
              <a:t>        return true;</a:t>
            </a:r>
          </a:p>
          <a:p>
            <a:pPr marL="0" indent="0" fontAlgn="base">
              <a:buNone/>
            </a:pPr>
            <a:r>
              <a:rPr lang="en-US" sz="1100" dirty="0"/>
              <a:t>    }</a:t>
            </a:r>
          </a:p>
          <a:p>
            <a:pPr marL="0" indent="0" fontAlgn="base">
              <a:buNone/>
            </a:pPr>
            <a:r>
              <a:rPr lang="en-US" sz="1100" dirty="0"/>
              <a:t>}</a:t>
            </a:r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197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What is </a:t>
            </a:r>
            <a:r>
              <a:rPr lang="en-US" b="1" dirty="0" err="1">
                <a:solidFill>
                  <a:schemeClr val="accent2"/>
                </a:solidFill>
              </a:rPr>
              <a:t>Trie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 fontAlgn="base">
              <a:lnSpc>
                <a:spcPct val="120000"/>
              </a:lnSpc>
            </a:pPr>
            <a:r>
              <a:rPr lang="en-US" dirty="0"/>
              <a:t>Preprocessing pattern improves the performance of pattern matching algorithm. But if a text is very large then it is better to preprocess text instead of pattern for efficient search.</a:t>
            </a:r>
          </a:p>
          <a:p>
            <a:pPr algn="just" fontAlgn="base">
              <a:lnSpc>
                <a:spcPct val="120000"/>
              </a:lnSpc>
            </a:pPr>
            <a:r>
              <a:rPr lang="en-US" dirty="0"/>
              <a:t>A </a:t>
            </a:r>
            <a:r>
              <a:rPr lang="en-US" dirty="0" err="1"/>
              <a:t>trie</a:t>
            </a:r>
            <a:r>
              <a:rPr lang="en-US" dirty="0"/>
              <a:t> is a data structure that supports pattern matching queries in time proportional to the pattern size.</a:t>
            </a:r>
          </a:p>
          <a:p>
            <a:pPr algn="just" fontAlgn="base">
              <a:lnSpc>
                <a:spcPct val="120000"/>
              </a:lnSpc>
            </a:pPr>
            <a:r>
              <a:rPr lang="en-US" dirty="0"/>
              <a:t>If we store keys in a binary search tree, a well balanced BST will need time proportional to </a:t>
            </a:r>
            <a:r>
              <a:rPr lang="en-US" b="1" dirty="0"/>
              <a:t>M * log N</a:t>
            </a:r>
            <a:r>
              <a:rPr lang="en-US" dirty="0"/>
              <a:t>, where </a:t>
            </a:r>
            <a:r>
              <a:rPr lang="en-US" b="1" dirty="0"/>
              <a:t>M</a:t>
            </a:r>
            <a:r>
              <a:rPr lang="en-US" dirty="0"/>
              <a:t> is the maximum string length and </a:t>
            </a:r>
            <a:r>
              <a:rPr lang="en-US" b="1" dirty="0"/>
              <a:t>N</a:t>
            </a:r>
            <a:r>
              <a:rPr lang="en-US" dirty="0"/>
              <a:t> is the number of keys in the tree. Using </a:t>
            </a:r>
            <a:r>
              <a:rPr lang="en-US" dirty="0" err="1"/>
              <a:t>Trie</a:t>
            </a:r>
            <a:r>
              <a:rPr lang="en-US" dirty="0"/>
              <a:t>, the key can be searched in </a:t>
            </a:r>
            <a:r>
              <a:rPr lang="en-US" b="1" dirty="0"/>
              <a:t>O(M)</a:t>
            </a:r>
            <a:r>
              <a:rPr lang="en-US" dirty="0"/>
              <a:t> time. However, the penalty is on </a:t>
            </a:r>
            <a:r>
              <a:rPr lang="en-US" dirty="0" err="1"/>
              <a:t>Trie</a:t>
            </a:r>
            <a:r>
              <a:rPr lang="en-US" dirty="0"/>
              <a:t> storage requirements </a:t>
            </a:r>
          </a:p>
          <a:p>
            <a:pPr algn="just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372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Applications of </a:t>
            </a:r>
            <a:r>
              <a:rPr lang="en-US" b="1" dirty="0" err="1">
                <a:solidFill>
                  <a:srgbClr val="C00000"/>
                </a:solidFill>
              </a:rPr>
              <a:t>Trie</a:t>
            </a:r>
            <a:r>
              <a:rPr lang="en-US" b="1" dirty="0">
                <a:solidFill>
                  <a:srgbClr val="C00000"/>
                </a:solidFill>
              </a:rPr>
              <a:t> data </a:t>
            </a:r>
            <a:r>
              <a:rPr lang="en-US" b="1" dirty="0" smtClean="0">
                <a:solidFill>
                  <a:srgbClr val="C00000"/>
                </a:solidFill>
              </a:rPr>
              <a:t>structure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b="1" dirty="0"/>
              <a:t>1. Autocomplete Feature:</a:t>
            </a:r>
            <a:r>
              <a:rPr lang="en-US" dirty="0"/>
              <a:t> Autocomplete provides suggestions based on what you type in the search box. </a:t>
            </a:r>
            <a:r>
              <a:rPr lang="en-US" dirty="0" err="1"/>
              <a:t>Trie</a:t>
            </a:r>
            <a:r>
              <a:rPr lang="en-US" dirty="0"/>
              <a:t> data structure is used to implement autocomplete </a:t>
            </a:r>
            <a:r>
              <a:rPr lang="en-US" dirty="0" smtClean="0"/>
              <a:t>functionality</a:t>
            </a:r>
          </a:p>
          <a:p>
            <a:pPr marL="0" indent="0" algn="just" fontAlgn="base">
              <a:lnSpc>
                <a:spcPct val="120000"/>
              </a:lnSpc>
              <a:buNone/>
            </a:pPr>
            <a:r>
              <a:rPr lang="en-US" b="1" dirty="0"/>
              <a:t>2. Spell Checkers: </a:t>
            </a:r>
            <a:r>
              <a:rPr lang="en-US" dirty="0"/>
              <a:t>If the word typed does not appear in the dictionary, then it shows suggestions based on what you typed.</a:t>
            </a:r>
            <a:br>
              <a:rPr lang="en-US" dirty="0"/>
            </a:br>
            <a:r>
              <a:rPr lang="en-US" b="1" dirty="0"/>
              <a:t>It is a 3-step process that includes</a:t>
            </a:r>
            <a:r>
              <a:rPr lang="en-US" dirty="0"/>
              <a:t> :</a:t>
            </a:r>
          </a:p>
          <a:p>
            <a:pPr lvl="1" algn="just" fontAlgn="base">
              <a:lnSpc>
                <a:spcPct val="120000"/>
              </a:lnSpc>
            </a:pPr>
            <a:r>
              <a:rPr lang="en-US" dirty="0"/>
              <a:t>Checking for the word in the data dictionary.</a:t>
            </a:r>
          </a:p>
          <a:p>
            <a:pPr lvl="1" algn="just" fontAlgn="base">
              <a:lnSpc>
                <a:spcPct val="120000"/>
              </a:lnSpc>
            </a:pPr>
            <a:r>
              <a:rPr lang="en-US" dirty="0"/>
              <a:t>Generating potential suggestions.</a:t>
            </a:r>
          </a:p>
          <a:p>
            <a:pPr lvl="1" algn="just" fontAlgn="base">
              <a:lnSpc>
                <a:spcPct val="120000"/>
              </a:lnSpc>
            </a:pPr>
            <a:r>
              <a:rPr lang="en-US" dirty="0"/>
              <a:t>Sorting the suggestions with higher priority on top.</a:t>
            </a:r>
          </a:p>
          <a:p>
            <a:pPr lvl="1" algn="just" fontAlgn="base">
              <a:lnSpc>
                <a:spcPct val="120000"/>
              </a:lnSpc>
            </a:pPr>
            <a:r>
              <a:rPr lang="en-US" dirty="0" err="1"/>
              <a:t>Trie</a:t>
            </a:r>
            <a:r>
              <a:rPr lang="en-US" dirty="0"/>
              <a:t> stores the data dictionary and makes it easier to build an algorithm for searching the word from the dictionary and provides the list of valid words for the suggestion.</a:t>
            </a:r>
          </a:p>
          <a:p>
            <a:pPr algn="just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88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Applications of </a:t>
            </a:r>
            <a:r>
              <a:rPr lang="en-US" b="1" dirty="0" err="1">
                <a:solidFill>
                  <a:srgbClr val="C00000"/>
                </a:solidFill>
              </a:rPr>
              <a:t>Trie</a:t>
            </a:r>
            <a:r>
              <a:rPr lang="en-US" b="1" dirty="0">
                <a:solidFill>
                  <a:srgbClr val="C00000"/>
                </a:solidFill>
              </a:rPr>
              <a:t> data </a:t>
            </a:r>
            <a:r>
              <a:rPr lang="en-US" b="1" dirty="0" smtClean="0">
                <a:solidFill>
                  <a:srgbClr val="C00000"/>
                </a:solidFill>
              </a:rPr>
              <a:t>structure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 fontAlgn="base">
              <a:lnSpc>
                <a:spcPct val="110000"/>
              </a:lnSpc>
              <a:buNone/>
            </a:pPr>
            <a:r>
              <a:rPr lang="en-US" b="1" dirty="0"/>
              <a:t>3. Longest Prefix Matching Algorithm(Maximum Prefix Length Match):</a:t>
            </a:r>
            <a:r>
              <a:rPr lang="en-US" dirty="0"/>
              <a:t> This algorithm is used in networking by the routing devices in IP networking. Optimization of network routes requires contiguous masking that bound the complexity of lookup a time to O(n), where n is the length of the URL address in bits.</a:t>
            </a:r>
          </a:p>
          <a:p>
            <a:pPr algn="just" fontAlgn="base">
              <a:lnSpc>
                <a:spcPct val="110000"/>
              </a:lnSpc>
            </a:pPr>
            <a:r>
              <a:rPr lang="en-US" dirty="0"/>
              <a:t>To speed up the lookup process, Multiple Bit </a:t>
            </a:r>
            <a:r>
              <a:rPr lang="en-US" dirty="0" err="1"/>
              <a:t>trie</a:t>
            </a:r>
            <a:r>
              <a:rPr lang="en-US" dirty="0"/>
              <a:t> schemes were developed that perform the lookups of multiple bits faster.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2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Advantages of </a:t>
            </a:r>
            <a:r>
              <a:rPr lang="en-US" b="1" dirty="0" err="1">
                <a:solidFill>
                  <a:srgbClr val="C00000"/>
                </a:solidFill>
              </a:rPr>
              <a:t>Trie</a:t>
            </a:r>
            <a:r>
              <a:rPr lang="en-US" b="1" dirty="0">
                <a:solidFill>
                  <a:srgbClr val="C00000"/>
                </a:solidFill>
              </a:rPr>
              <a:t> data </a:t>
            </a:r>
            <a:r>
              <a:rPr lang="en-US" b="1" dirty="0" smtClean="0">
                <a:solidFill>
                  <a:srgbClr val="C00000"/>
                </a:solidFill>
              </a:rPr>
              <a:t>structure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 fontAlgn="base">
              <a:lnSpc>
                <a:spcPct val="120000"/>
              </a:lnSpc>
            </a:pPr>
            <a:r>
              <a:rPr lang="en-US" dirty="0" err="1"/>
              <a:t>Trie</a:t>
            </a:r>
            <a:r>
              <a:rPr lang="en-US" dirty="0"/>
              <a:t> allows us to input and finds strings in O(l) time, where l is the length of a single word. It is faster as compared to both hash tables and binary search trees.</a:t>
            </a:r>
          </a:p>
          <a:p>
            <a:pPr algn="just" fontAlgn="base">
              <a:lnSpc>
                <a:spcPct val="120000"/>
              </a:lnSpc>
            </a:pPr>
            <a:r>
              <a:rPr lang="en-US" dirty="0"/>
              <a:t>It provides alphabetical filtering of entries by the key of the node and hence makes it easier to print all words in alphabetical order.</a:t>
            </a:r>
          </a:p>
          <a:p>
            <a:pPr algn="just" fontAlgn="base">
              <a:lnSpc>
                <a:spcPct val="120000"/>
              </a:lnSpc>
            </a:pPr>
            <a:r>
              <a:rPr lang="en-US" dirty="0" err="1"/>
              <a:t>Trie</a:t>
            </a:r>
            <a:r>
              <a:rPr lang="en-US" dirty="0"/>
              <a:t> takes less space when compared to BST because the keys are not explicitly saved instead each key requires just an amortized fixed amount of space to be stored.</a:t>
            </a:r>
          </a:p>
          <a:p>
            <a:pPr algn="just" fontAlgn="base">
              <a:lnSpc>
                <a:spcPct val="120000"/>
              </a:lnSpc>
            </a:pPr>
            <a:r>
              <a:rPr lang="en-US" dirty="0"/>
              <a:t>Prefix search/Longest prefix matching can be efficiently done with the help of </a:t>
            </a:r>
            <a:r>
              <a:rPr lang="en-US" dirty="0" err="1"/>
              <a:t>trie</a:t>
            </a:r>
            <a:r>
              <a:rPr lang="en-US" dirty="0"/>
              <a:t> data structure.</a:t>
            </a:r>
          </a:p>
          <a:p>
            <a:pPr algn="just" fontAlgn="base">
              <a:lnSpc>
                <a:spcPct val="120000"/>
              </a:lnSpc>
            </a:pPr>
            <a:r>
              <a:rPr lang="en-US" dirty="0"/>
              <a:t>Since </a:t>
            </a:r>
            <a:r>
              <a:rPr lang="en-US" dirty="0" err="1"/>
              <a:t>trie</a:t>
            </a:r>
            <a:r>
              <a:rPr lang="en-US" dirty="0"/>
              <a:t> doesn’t need any hash function for its implementation so they are generally faster than hash tables for small keys like integers and pointers.</a:t>
            </a:r>
          </a:p>
          <a:p>
            <a:pPr algn="just" fontAlgn="base">
              <a:lnSpc>
                <a:spcPct val="120000"/>
              </a:lnSpc>
            </a:pPr>
            <a:r>
              <a:rPr lang="en-US" dirty="0"/>
              <a:t>Tries support ordered iteration whereas iteration in a hash table will result in pseudorandom order given by the hash function which is usually more cumbersome.</a:t>
            </a:r>
          </a:p>
          <a:p>
            <a:pPr algn="just" fontAlgn="base">
              <a:lnSpc>
                <a:spcPct val="120000"/>
              </a:lnSpc>
            </a:pPr>
            <a:r>
              <a:rPr lang="en-US" dirty="0"/>
              <a:t>Deletion is also a straightforward algorithm with O(l) as its time complexity, where l is the length of the word to be deleted.</a:t>
            </a:r>
          </a:p>
          <a:p>
            <a:pPr algn="just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9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Disadvantages of </a:t>
            </a:r>
            <a:r>
              <a:rPr lang="en-US" b="1" dirty="0" err="1">
                <a:solidFill>
                  <a:srgbClr val="C00000"/>
                </a:solidFill>
              </a:rPr>
              <a:t>Trie</a:t>
            </a:r>
            <a:r>
              <a:rPr lang="en-US" b="1" dirty="0">
                <a:solidFill>
                  <a:srgbClr val="C00000"/>
                </a:solidFill>
              </a:rPr>
              <a:t> data </a:t>
            </a:r>
            <a:r>
              <a:rPr lang="en-US" b="1" dirty="0" smtClean="0">
                <a:solidFill>
                  <a:srgbClr val="C00000"/>
                </a:solidFill>
              </a:rPr>
              <a:t>structure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 fontAlgn="base"/>
            <a:r>
              <a:rPr lang="en-US" dirty="0"/>
              <a:t>The main disadvantage of the </a:t>
            </a:r>
            <a:r>
              <a:rPr lang="en-US" dirty="0" err="1"/>
              <a:t>trie</a:t>
            </a:r>
            <a:r>
              <a:rPr lang="en-US" dirty="0"/>
              <a:t> is that it takes a lot of memory to store all the strings. For each node, we have too many node pointers which are equal to the no of characters in the worst case.</a:t>
            </a:r>
          </a:p>
          <a:p>
            <a:pPr algn="just" fontAlgn="base"/>
            <a:r>
              <a:rPr lang="en-US" dirty="0"/>
              <a:t>An efficiently constructed hash table(i.e. a good hash function and a reasonable load factor) has O(1) as lookup time which is way faster than O(l) in the case of a </a:t>
            </a:r>
            <a:r>
              <a:rPr lang="en-US" dirty="0" err="1"/>
              <a:t>trie</a:t>
            </a:r>
            <a:r>
              <a:rPr lang="en-US" dirty="0"/>
              <a:t>, where l is the length of the string.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3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Need for </a:t>
            </a:r>
            <a:r>
              <a:rPr lang="en-US" b="1" dirty="0" err="1">
                <a:solidFill>
                  <a:schemeClr val="accent2"/>
                </a:solidFill>
              </a:rPr>
              <a:t>Trie</a:t>
            </a:r>
            <a:r>
              <a:rPr lang="en-US" b="1" dirty="0">
                <a:solidFill>
                  <a:schemeClr val="accent2"/>
                </a:solidFill>
              </a:rPr>
              <a:t> Data Structure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</a:t>
            </a:r>
            <a:r>
              <a:rPr lang="en-US" dirty="0" err="1"/>
              <a:t>Trie</a:t>
            </a:r>
            <a:r>
              <a:rPr lang="en-US" dirty="0"/>
              <a:t> data structure is used for storing and retrieval of data and the same operations could be done using another data structure which is Hash Table but </a:t>
            </a:r>
            <a:r>
              <a:rPr lang="en-US" dirty="0" err="1"/>
              <a:t>Trie</a:t>
            </a:r>
            <a:r>
              <a:rPr lang="en-US" dirty="0"/>
              <a:t> can perform these operations more efficiently than a Hash </a:t>
            </a:r>
            <a:r>
              <a:rPr lang="en-US" dirty="0" smtClean="0"/>
              <a:t>Table.</a:t>
            </a:r>
          </a:p>
          <a:p>
            <a:pPr algn="just"/>
            <a:r>
              <a:rPr lang="en-US" dirty="0" smtClean="0"/>
              <a:t>Moreover</a:t>
            </a:r>
            <a:r>
              <a:rPr lang="en-US" dirty="0"/>
              <a:t>, </a:t>
            </a:r>
            <a:r>
              <a:rPr lang="en-US" dirty="0" err="1"/>
              <a:t>Trie</a:t>
            </a:r>
            <a:r>
              <a:rPr lang="en-US" dirty="0"/>
              <a:t> has its own advantage over the Hash table. A </a:t>
            </a:r>
            <a:r>
              <a:rPr lang="en-US" dirty="0" err="1"/>
              <a:t>Trie</a:t>
            </a:r>
            <a:r>
              <a:rPr lang="en-US" dirty="0"/>
              <a:t> data structure can be used for </a:t>
            </a:r>
            <a:r>
              <a:rPr lang="en-US" b="1" dirty="0"/>
              <a:t>prefix-based</a:t>
            </a:r>
            <a:r>
              <a:rPr lang="en-US" dirty="0"/>
              <a:t> searching whereas a Hash table can’t be used in the same way.</a:t>
            </a:r>
          </a:p>
        </p:txBody>
      </p:sp>
    </p:spTree>
    <p:extLst>
      <p:ext uri="{BB962C8B-B14F-4D97-AF65-F5344CB8AC3E}">
        <p14:creationId xmlns:p14="http://schemas.microsoft.com/office/powerpoint/2010/main" val="6936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Advantages of </a:t>
            </a:r>
            <a:r>
              <a:rPr lang="en-US" b="1" dirty="0" err="1">
                <a:solidFill>
                  <a:schemeClr val="accent2"/>
                </a:solidFill>
              </a:rPr>
              <a:t>Trie</a:t>
            </a:r>
            <a:r>
              <a:rPr lang="en-US" b="1" dirty="0">
                <a:solidFill>
                  <a:schemeClr val="accent2"/>
                </a:solidFill>
              </a:rPr>
              <a:t> Data Structure over a Hash </a:t>
            </a:r>
            <a:r>
              <a:rPr lang="en-US" b="1" dirty="0" smtClean="0">
                <a:solidFill>
                  <a:schemeClr val="accent2"/>
                </a:solidFill>
              </a:rPr>
              <a:t>Table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 fontAlgn="base">
              <a:lnSpc>
                <a:spcPct val="120000"/>
              </a:lnSpc>
            </a:pPr>
            <a:r>
              <a:rPr lang="en-US" dirty="0"/>
              <a:t>The A </a:t>
            </a:r>
            <a:r>
              <a:rPr lang="en-US" dirty="0" err="1"/>
              <a:t>trie</a:t>
            </a:r>
            <a:r>
              <a:rPr lang="en-US" dirty="0"/>
              <a:t> data structure has the following advantages over a hash table:  </a:t>
            </a:r>
          </a:p>
          <a:p>
            <a:pPr lvl="1" algn="just" fontAlgn="base">
              <a:lnSpc>
                <a:spcPct val="120000"/>
              </a:lnSpc>
            </a:pPr>
            <a:r>
              <a:rPr lang="en-US" dirty="0"/>
              <a:t>We can efficiently do </a:t>
            </a:r>
            <a:r>
              <a:rPr lang="en-US" b="1" dirty="0"/>
              <a:t>prefix search</a:t>
            </a:r>
            <a:r>
              <a:rPr lang="en-US" dirty="0"/>
              <a:t> (or auto-complete) with </a:t>
            </a:r>
            <a:r>
              <a:rPr lang="en-US" dirty="0" err="1"/>
              <a:t>Trie</a:t>
            </a:r>
            <a:r>
              <a:rPr lang="en-US" dirty="0"/>
              <a:t>.</a:t>
            </a:r>
          </a:p>
          <a:p>
            <a:pPr lvl="1" algn="just" fontAlgn="base">
              <a:lnSpc>
                <a:spcPct val="120000"/>
              </a:lnSpc>
            </a:pPr>
            <a:r>
              <a:rPr lang="en-US" dirty="0"/>
              <a:t>We can easily print all words in alphabetical order which is not easily possible with hashing.</a:t>
            </a:r>
          </a:p>
          <a:p>
            <a:pPr lvl="1" algn="just" fontAlgn="base">
              <a:lnSpc>
                <a:spcPct val="120000"/>
              </a:lnSpc>
            </a:pPr>
            <a:r>
              <a:rPr lang="en-US" dirty="0"/>
              <a:t>There is no overhead of Hash functions in a </a:t>
            </a:r>
            <a:r>
              <a:rPr lang="en-US" dirty="0" err="1"/>
              <a:t>Trie</a:t>
            </a:r>
            <a:r>
              <a:rPr lang="en-US" dirty="0"/>
              <a:t> data structure.</a:t>
            </a:r>
          </a:p>
          <a:p>
            <a:pPr lvl="1" algn="just" fontAlgn="base">
              <a:lnSpc>
                <a:spcPct val="120000"/>
              </a:lnSpc>
            </a:pPr>
            <a:r>
              <a:rPr lang="en-US" dirty="0"/>
              <a:t>Searching for a String even in the large collection of strings in a </a:t>
            </a:r>
            <a:r>
              <a:rPr lang="en-US" dirty="0" err="1"/>
              <a:t>Trie</a:t>
            </a:r>
            <a:r>
              <a:rPr lang="en-US" dirty="0"/>
              <a:t> data structure can be done in </a:t>
            </a:r>
            <a:r>
              <a:rPr lang="en-US" b="1" dirty="0"/>
              <a:t>O(L)</a:t>
            </a:r>
            <a:r>
              <a:rPr lang="en-US" dirty="0"/>
              <a:t> Time complexity, Where L is the number of words in the query string. This searching time could be even less than O(L) if the query string does not exist in the </a:t>
            </a:r>
            <a:r>
              <a:rPr lang="en-US" dirty="0" err="1"/>
              <a:t>trie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8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Properties of a </a:t>
            </a:r>
            <a:r>
              <a:rPr lang="en-US" b="1" dirty="0" err="1">
                <a:solidFill>
                  <a:schemeClr val="accent2"/>
                </a:solidFill>
              </a:rPr>
              <a:t>Trie</a:t>
            </a:r>
            <a:r>
              <a:rPr lang="en-US" b="1" dirty="0">
                <a:solidFill>
                  <a:schemeClr val="accent2"/>
                </a:solidFill>
              </a:rPr>
              <a:t> Data </a:t>
            </a:r>
            <a:r>
              <a:rPr lang="en-US" b="1" dirty="0" smtClean="0">
                <a:solidFill>
                  <a:schemeClr val="accent2"/>
                </a:solidFill>
              </a:rPr>
              <a:t>Structure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 fontAlgn="base">
              <a:lnSpc>
                <a:spcPct val="120000"/>
              </a:lnSpc>
            </a:pPr>
            <a:r>
              <a:rPr lang="en-US" dirty="0"/>
              <a:t>Below are some important properties of the </a:t>
            </a:r>
            <a:r>
              <a:rPr lang="en-US" dirty="0" err="1"/>
              <a:t>Trie</a:t>
            </a:r>
            <a:r>
              <a:rPr lang="en-US" dirty="0"/>
              <a:t> data structure:</a:t>
            </a:r>
          </a:p>
          <a:p>
            <a:pPr lvl="1" algn="just" fontAlgn="base">
              <a:lnSpc>
                <a:spcPct val="120000"/>
              </a:lnSpc>
            </a:pPr>
            <a:r>
              <a:rPr lang="en-US" dirty="0"/>
              <a:t>There is one root node in each </a:t>
            </a:r>
            <a:r>
              <a:rPr lang="en-US" dirty="0" err="1"/>
              <a:t>Trie</a:t>
            </a:r>
            <a:r>
              <a:rPr lang="en-US" dirty="0"/>
              <a:t>.</a:t>
            </a:r>
          </a:p>
          <a:p>
            <a:pPr lvl="1" algn="just" fontAlgn="base">
              <a:lnSpc>
                <a:spcPct val="120000"/>
              </a:lnSpc>
            </a:pPr>
            <a:r>
              <a:rPr lang="en-US" dirty="0"/>
              <a:t>Each node of a </a:t>
            </a:r>
            <a:r>
              <a:rPr lang="en-US" dirty="0" err="1"/>
              <a:t>Trie</a:t>
            </a:r>
            <a:r>
              <a:rPr lang="en-US" dirty="0"/>
              <a:t> represents a string and each edge represents a character.</a:t>
            </a:r>
          </a:p>
          <a:p>
            <a:pPr lvl="1" algn="just" fontAlgn="base">
              <a:lnSpc>
                <a:spcPct val="120000"/>
              </a:lnSpc>
            </a:pPr>
            <a:r>
              <a:rPr lang="en-US" dirty="0"/>
              <a:t>Every node consists of </a:t>
            </a:r>
            <a:r>
              <a:rPr lang="en-US" dirty="0" err="1"/>
              <a:t>hashmaps</a:t>
            </a:r>
            <a:r>
              <a:rPr lang="en-US" b="1" dirty="0"/>
              <a:t> </a:t>
            </a:r>
            <a:r>
              <a:rPr lang="en-US" dirty="0"/>
              <a:t>or</a:t>
            </a:r>
            <a:r>
              <a:rPr lang="en-US" b="1" dirty="0"/>
              <a:t> an array of pointers</a:t>
            </a:r>
            <a:r>
              <a:rPr lang="en-US" dirty="0"/>
              <a:t>, with each index representing a character and a flag to indicate if any string ends at the current node.</a:t>
            </a:r>
          </a:p>
          <a:p>
            <a:pPr lvl="1" algn="just" fontAlgn="base">
              <a:lnSpc>
                <a:spcPct val="120000"/>
              </a:lnSpc>
            </a:pPr>
            <a:r>
              <a:rPr lang="en-US" dirty="0" err="1"/>
              <a:t>Trie</a:t>
            </a:r>
            <a:r>
              <a:rPr lang="en-US" dirty="0"/>
              <a:t> data structure can contain any number of characters including </a:t>
            </a:r>
            <a:r>
              <a:rPr lang="en-US" b="1" dirty="0"/>
              <a:t>alphabets</a:t>
            </a:r>
            <a:r>
              <a:rPr lang="en-US" dirty="0"/>
              <a:t>, </a:t>
            </a:r>
            <a:r>
              <a:rPr lang="en-US" b="1" dirty="0"/>
              <a:t>numbers</a:t>
            </a:r>
            <a:r>
              <a:rPr lang="en-US" dirty="0"/>
              <a:t>, and </a:t>
            </a:r>
            <a:r>
              <a:rPr lang="en-US" b="1" dirty="0"/>
              <a:t>special characters</a:t>
            </a:r>
            <a:r>
              <a:rPr lang="en-US" dirty="0"/>
              <a:t>. But for this article, we will discuss strings with characters a-z. Therefore, only 26 pointers need for every node, where the</a:t>
            </a:r>
            <a:r>
              <a:rPr lang="en-US" b="1" dirty="0"/>
              <a:t> 0th</a:t>
            </a:r>
            <a:r>
              <a:rPr lang="en-US" dirty="0"/>
              <a:t> index represents</a:t>
            </a:r>
            <a:r>
              <a:rPr lang="en-US" b="1" dirty="0"/>
              <a:t> ‘a’</a:t>
            </a:r>
            <a:r>
              <a:rPr lang="en-US" dirty="0"/>
              <a:t> and the </a:t>
            </a:r>
            <a:r>
              <a:rPr lang="en-US" b="1" dirty="0"/>
              <a:t>25th</a:t>
            </a:r>
            <a:r>
              <a:rPr lang="en-US" dirty="0"/>
              <a:t> index represents</a:t>
            </a:r>
            <a:r>
              <a:rPr lang="en-US" b="1" dirty="0"/>
              <a:t> ‘z’</a:t>
            </a:r>
            <a:r>
              <a:rPr lang="en-US" dirty="0"/>
              <a:t> characters.</a:t>
            </a:r>
          </a:p>
          <a:p>
            <a:pPr lvl="1" algn="just" fontAlgn="base">
              <a:lnSpc>
                <a:spcPct val="120000"/>
              </a:lnSpc>
            </a:pPr>
            <a:r>
              <a:rPr lang="en-US" dirty="0"/>
              <a:t>Each path from the root to any node represents a word or string.</a:t>
            </a:r>
          </a:p>
          <a:p>
            <a:pPr algn="just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3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ie data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09600"/>
            <a:ext cx="6781800" cy="615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2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How does </a:t>
            </a:r>
            <a:r>
              <a:rPr lang="en-US" b="1" dirty="0" err="1">
                <a:solidFill>
                  <a:schemeClr val="accent2"/>
                </a:solidFill>
              </a:rPr>
              <a:t>Trie</a:t>
            </a:r>
            <a:r>
              <a:rPr lang="en-US" b="1" dirty="0">
                <a:solidFill>
                  <a:schemeClr val="accent2"/>
                </a:solidFill>
              </a:rPr>
              <a:t> Data Structure work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>
              <a:lnSpc>
                <a:spcPct val="120000"/>
              </a:lnSpc>
            </a:pPr>
            <a:r>
              <a:rPr lang="en-US" sz="1600" dirty="0" err="1"/>
              <a:t>Trie</a:t>
            </a:r>
            <a:r>
              <a:rPr lang="en-US" sz="1600" dirty="0"/>
              <a:t> data structure can contain any number of characters including </a:t>
            </a:r>
            <a:r>
              <a:rPr lang="en-US" sz="1600" b="1" dirty="0"/>
              <a:t>alphabets</a:t>
            </a:r>
            <a:r>
              <a:rPr lang="en-US" sz="1600" dirty="0"/>
              <a:t>, </a:t>
            </a:r>
            <a:r>
              <a:rPr lang="en-US" sz="1600" b="1" dirty="0"/>
              <a:t>numbers</a:t>
            </a:r>
            <a:r>
              <a:rPr lang="en-US" sz="1600" dirty="0"/>
              <a:t>, and </a:t>
            </a:r>
            <a:r>
              <a:rPr lang="en-US" sz="1600" b="1" dirty="0"/>
              <a:t>special characters</a:t>
            </a:r>
            <a:r>
              <a:rPr lang="en-US" sz="1600" dirty="0"/>
              <a:t>. </a:t>
            </a:r>
            <a:endParaRPr lang="en-US" sz="1600" dirty="0" smtClean="0"/>
          </a:p>
          <a:p>
            <a:pPr algn="just" fontAlgn="base">
              <a:lnSpc>
                <a:spcPct val="120000"/>
              </a:lnSpc>
            </a:pPr>
            <a:r>
              <a:rPr lang="en-US" sz="1600" dirty="0" smtClean="0"/>
              <a:t>Here strings </a:t>
            </a:r>
            <a:r>
              <a:rPr lang="en-US" sz="1600" dirty="0"/>
              <a:t>with characters </a:t>
            </a:r>
            <a:r>
              <a:rPr lang="en-US" sz="1600" b="1" dirty="0" smtClean="0"/>
              <a:t>a-z are considered</a:t>
            </a:r>
            <a:r>
              <a:rPr lang="en-US" sz="1600" dirty="0" smtClean="0"/>
              <a:t>. </a:t>
            </a:r>
            <a:r>
              <a:rPr lang="en-US" sz="1600" dirty="0"/>
              <a:t>Therefore, only 26 pointers need for every node, where the</a:t>
            </a:r>
            <a:r>
              <a:rPr lang="en-US" sz="1600" b="1" dirty="0"/>
              <a:t> 0th</a:t>
            </a:r>
            <a:r>
              <a:rPr lang="en-US" sz="1600" dirty="0"/>
              <a:t> index represents</a:t>
            </a:r>
            <a:r>
              <a:rPr lang="en-US" sz="1600" b="1" dirty="0"/>
              <a:t> ‘a’</a:t>
            </a:r>
            <a:r>
              <a:rPr lang="en-US" sz="1600" dirty="0"/>
              <a:t> and the </a:t>
            </a:r>
            <a:r>
              <a:rPr lang="en-US" sz="1600" b="1" dirty="0"/>
              <a:t>25th</a:t>
            </a:r>
            <a:r>
              <a:rPr lang="en-US" sz="1600" dirty="0"/>
              <a:t> index represents</a:t>
            </a:r>
            <a:r>
              <a:rPr lang="en-US" sz="1600" b="1" dirty="0"/>
              <a:t> ‘z’</a:t>
            </a:r>
            <a:r>
              <a:rPr lang="en-US" sz="1600" dirty="0"/>
              <a:t> characters.</a:t>
            </a:r>
          </a:p>
          <a:p>
            <a:pPr algn="just" fontAlgn="base">
              <a:lnSpc>
                <a:spcPct val="120000"/>
              </a:lnSpc>
            </a:pPr>
            <a:r>
              <a:rPr lang="en-US" sz="1600" dirty="0"/>
              <a:t>Any lowercase English word can start with</a:t>
            </a:r>
            <a:r>
              <a:rPr lang="en-US" sz="1600" b="1" dirty="0"/>
              <a:t> a-z</a:t>
            </a:r>
            <a:r>
              <a:rPr lang="en-US" sz="1600" dirty="0"/>
              <a:t>, then the next letter of the word could be </a:t>
            </a:r>
            <a:r>
              <a:rPr lang="en-US" sz="1600" b="1" dirty="0"/>
              <a:t>a-z,</a:t>
            </a:r>
            <a:r>
              <a:rPr lang="en-US" sz="1600" dirty="0"/>
              <a:t> the third letter of the word again could be </a:t>
            </a:r>
            <a:r>
              <a:rPr lang="en-US" sz="1600" b="1" dirty="0"/>
              <a:t>a-z</a:t>
            </a:r>
            <a:r>
              <a:rPr lang="en-US" sz="1600" dirty="0"/>
              <a:t>, and so on. </a:t>
            </a:r>
            <a:endParaRPr lang="en-US" sz="1600" dirty="0" smtClean="0"/>
          </a:p>
          <a:p>
            <a:pPr algn="just" fontAlgn="base">
              <a:lnSpc>
                <a:spcPct val="120000"/>
              </a:lnSpc>
            </a:pPr>
            <a:r>
              <a:rPr lang="en-US" sz="1600" dirty="0" smtClean="0"/>
              <a:t>So </a:t>
            </a:r>
            <a:r>
              <a:rPr lang="en-US" sz="1600" dirty="0"/>
              <a:t>for storing a word, we need to take an array (container) of size </a:t>
            </a:r>
            <a:r>
              <a:rPr lang="en-US" sz="1600" b="1" dirty="0"/>
              <a:t>26 </a:t>
            </a:r>
            <a:r>
              <a:rPr lang="en-US" sz="1600" dirty="0"/>
              <a:t>and initially, all the characters are empty as there are no words and it will look as shown below.</a:t>
            </a:r>
          </a:p>
          <a:p>
            <a:pPr algn="just">
              <a:lnSpc>
                <a:spcPct val="120000"/>
              </a:lnSpc>
            </a:pPr>
            <a:endParaRPr lang="en-US" sz="2000" dirty="0"/>
          </a:p>
        </p:txBody>
      </p:sp>
      <p:pic>
        <p:nvPicPr>
          <p:cNvPr id="2050" name="Picture 2" descr="An array of pointers inside every Trie n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43400"/>
            <a:ext cx="85534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6292334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An array of pointers inside every </a:t>
            </a:r>
            <a:r>
              <a:rPr lang="en-US" b="1" i="1" dirty="0" err="1"/>
              <a:t>Trie</a:t>
            </a:r>
            <a:r>
              <a:rPr lang="en-US" b="1" i="1" dirty="0"/>
              <a:t> node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717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b="1" dirty="0">
                <a:solidFill>
                  <a:schemeClr val="accent2"/>
                </a:solidFill>
              </a:rPr>
              <a:t>How does </a:t>
            </a:r>
            <a:r>
              <a:rPr lang="en-US" b="1" dirty="0" err="1">
                <a:solidFill>
                  <a:schemeClr val="accent2"/>
                </a:solidFill>
              </a:rPr>
              <a:t>Trie</a:t>
            </a:r>
            <a:r>
              <a:rPr lang="en-US" b="1" dirty="0">
                <a:solidFill>
                  <a:schemeClr val="accent2"/>
                </a:solidFill>
              </a:rPr>
              <a:t> Data Structure work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Let’s see how a word “</a:t>
            </a:r>
            <a:r>
              <a:rPr lang="en-US" b="1" dirty="0"/>
              <a:t>and</a:t>
            </a:r>
            <a:r>
              <a:rPr lang="en-US" dirty="0"/>
              <a:t>” and “</a:t>
            </a:r>
            <a:r>
              <a:rPr lang="en-US" b="1" dirty="0"/>
              <a:t>ant</a:t>
            </a:r>
            <a:r>
              <a:rPr lang="en-US" dirty="0"/>
              <a:t>” is stored in the </a:t>
            </a:r>
            <a:r>
              <a:rPr lang="en-US" dirty="0" err="1"/>
              <a:t>Trie</a:t>
            </a:r>
            <a:r>
              <a:rPr lang="en-US" dirty="0"/>
              <a:t> data structure: </a:t>
            </a:r>
          </a:p>
          <a:p>
            <a:pPr marL="914400" lvl="1" indent="-514350" fontAlgn="base">
              <a:buFont typeface="+mj-lt"/>
              <a:buAutoNum type="arabicPeriod"/>
            </a:pPr>
            <a:r>
              <a:rPr lang="en-US" dirty="0"/>
              <a:t>Store “</a:t>
            </a:r>
            <a:r>
              <a:rPr lang="en-US" b="1" dirty="0"/>
              <a:t>and</a:t>
            </a:r>
            <a:r>
              <a:rPr lang="en-US" dirty="0"/>
              <a:t>” in </a:t>
            </a:r>
            <a:r>
              <a:rPr lang="en-US" dirty="0" err="1"/>
              <a:t>Trie</a:t>
            </a:r>
            <a:r>
              <a:rPr lang="en-US" dirty="0"/>
              <a:t> data structure:</a:t>
            </a:r>
          </a:p>
          <a:p>
            <a:pPr lvl="1" fontAlgn="base"/>
            <a:r>
              <a:rPr lang="en-US" dirty="0"/>
              <a:t>The word “</a:t>
            </a:r>
            <a:r>
              <a:rPr lang="en-US" b="1" dirty="0"/>
              <a:t>and</a:t>
            </a:r>
            <a:r>
              <a:rPr lang="en-US" dirty="0"/>
              <a:t>” starts with “</a:t>
            </a:r>
            <a:r>
              <a:rPr lang="en-US" b="1" dirty="0"/>
              <a:t>a</a:t>
            </a:r>
            <a:r>
              <a:rPr lang="en-US" dirty="0"/>
              <a:t>“, So we will mark the position “</a:t>
            </a:r>
            <a:r>
              <a:rPr lang="en-US" b="1" dirty="0"/>
              <a:t>a</a:t>
            </a:r>
            <a:r>
              <a:rPr lang="en-US" dirty="0"/>
              <a:t>” as filled in the </a:t>
            </a:r>
            <a:r>
              <a:rPr lang="en-US" dirty="0" err="1"/>
              <a:t>Trie</a:t>
            </a:r>
            <a:r>
              <a:rPr lang="en-US" dirty="0"/>
              <a:t> node, which represents the use of “a”. </a:t>
            </a:r>
          </a:p>
          <a:p>
            <a:pPr lvl="1" fontAlgn="base"/>
            <a:r>
              <a:rPr lang="en-US" dirty="0"/>
              <a:t>After placing the first character, for the second character again there are </a:t>
            </a:r>
            <a:r>
              <a:rPr lang="en-US" b="1" dirty="0"/>
              <a:t>26 possibilities</a:t>
            </a:r>
            <a:r>
              <a:rPr lang="en-US" dirty="0"/>
              <a:t>, So from “</a:t>
            </a:r>
            <a:r>
              <a:rPr lang="en-US" b="1" dirty="0"/>
              <a:t>a</a:t>
            </a:r>
            <a:r>
              <a:rPr lang="en-US" dirty="0"/>
              <a:t>“, again there is an array of size </a:t>
            </a:r>
            <a:r>
              <a:rPr lang="en-US" b="1" dirty="0"/>
              <a:t>26</a:t>
            </a:r>
            <a:r>
              <a:rPr lang="en-US" dirty="0"/>
              <a:t>, for storing the 2nd character.</a:t>
            </a:r>
          </a:p>
          <a:p>
            <a:pPr lvl="1" fontAlgn="base"/>
            <a:r>
              <a:rPr lang="en-US" dirty="0"/>
              <a:t>The second character is “</a:t>
            </a:r>
            <a:r>
              <a:rPr lang="en-US" b="1" dirty="0"/>
              <a:t>n</a:t>
            </a:r>
            <a:r>
              <a:rPr lang="en-US" dirty="0"/>
              <a:t>“, So from “</a:t>
            </a:r>
            <a:r>
              <a:rPr lang="en-US" b="1" dirty="0"/>
              <a:t>a</a:t>
            </a:r>
            <a:r>
              <a:rPr lang="en-US" dirty="0"/>
              <a:t>“, we will move to “</a:t>
            </a:r>
            <a:r>
              <a:rPr lang="en-US" b="1" dirty="0"/>
              <a:t>n</a:t>
            </a:r>
            <a:r>
              <a:rPr lang="en-US" dirty="0"/>
              <a:t>” and mark “</a:t>
            </a:r>
            <a:r>
              <a:rPr lang="en-US" b="1" dirty="0"/>
              <a:t>n</a:t>
            </a:r>
            <a:r>
              <a:rPr lang="en-US" dirty="0"/>
              <a:t>” in the </a:t>
            </a:r>
            <a:r>
              <a:rPr lang="en-US" b="1" dirty="0"/>
              <a:t>2nd </a:t>
            </a:r>
            <a:r>
              <a:rPr lang="en-US" dirty="0"/>
              <a:t>array as used.</a:t>
            </a:r>
          </a:p>
          <a:p>
            <a:pPr lvl="1" fontAlgn="base"/>
            <a:r>
              <a:rPr lang="en-US" dirty="0"/>
              <a:t>After “</a:t>
            </a:r>
            <a:r>
              <a:rPr lang="en-US" b="1" dirty="0"/>
              <a:t>n</a:t>
            </a:r>
            <a:r>
              <a:rPr lang="en-US" dirty="0"/>
              <a:t>“, the 3rd character is “</a:t>
            </a:r>
            <a:r>
              <a:rPr lang="en-US" b="1" dirty="0"/>
              <a:t>d</a:t>
            </a:r>
            <a:r>
              <a:rPr lang="en-US" dirty="0"/>
              <a:t>“, So mark the position “</a:t>
            </a:r>
            <a:r>
              <a:rPr lang="en-US" b="1" dirty="0"/>
              <a:t>d</a:t>
            </a:r>
            <a:r>
              <a:rPr lang="en-US" dirty="0"/>
              <a:t>” as used in the respective array.</a:t>
            </a:r>
          </a:p>
        </p:txBody>
      </p:sp>
    </p:spTree>
    <p:extLst>
      <p:ext uri="{BB962C8B-B14F-4D97-AF65-F5344CB8AC3E}">
        <p14:creationId xmlns:p14="http://schemas.microsoft.com/office/powerpoint/2010/main" val="113826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1322</Words>
  <Application>Microsoft Office PowerPoint</Application>
  <PresentationFormat>On-screen Show (4:3)</PresentationFormat>
  <Paragraphs>257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Tries</vt:lpstr>
      <vt:lpstr>What is Trie?</vt:lpstr>
      <vt:lpstr>What is Trie?</vt:lpstr>
      <vt:lpstr>Need for Trie Data Structure?</vt:lpstr>
      <vt:lpstr>Advantages of Trie Data Structure over a Hash Table</vt:lpstr>
      <vt:lpstr>Properties of a Trie Data Structure</vt:lpstr>
      <vt:lpstr>PowerPoint Presentation</vt:lpstr>
      <vt:lpstr>How does Trie Data Structure work?</vt:lpstr>
      <vt:lpstr>How does Trie Data Structure work?</vt:lpstr>
      <vt:lpstr>How does Trie Data Structure work?</vt:lpstr>
      <vt:lpstr>How does Trie Data Structure work?</vt:lpstr>
      <vt:lpstr>Representation of Trie node</vt:lpstr>
      <vt:lpstr>Basic Operations on Trie Data Structure</vt:lpstr>
      <vt:lpstr>1. Insertion in Trie Data Structure</vt:lpstr>
      <vt:lpstr>1. Insertion in Trie Data Structure</vt:lpstr>
      <vt:lpstr>Algorithm</vt:lpstr>
      <vt:lpstr>PowerPoint Presentation</vt:lpstr>
      <vt:lpstr>PowerPoint Presentation</vt:lpstr>
      <vt:lpstr>2. Searching in Trie Data Structure</vt:lpstr>
      <vt:lpstr>2.1 Searching Prefix in Trie Data Structure</vt:lpstr>
      <vt:lpstr>Implementation of Prefix Search in Trie data structure</vt:lpstr>
      <vt:lpstr>2.2 Searching Complete word in Trie Data Structure</vt:lpstr>
      <vt:lpstr>Implementation of Search in Trie data structure</vt:lpstr>
      <vt:lpstr>3. Deletion in Trie Data Structure</vt:lpstr>
      <vt:lpstr>3.1 The deleted word is a prefix of other words in Trie</vt:lpstr>
      <vt:lpstr>3.2 The deleted word shares a common prefix with other words in Trie</vt:lpstr>
      <vt:lpstr>3.3 The deleted word does not share any common prefix with other words in Trie</vt:lpstr>
      <vt:lpstr>Implementation of all the cases</vt:lpstr>
      <vt:lpstr>Implementation of all the cases</vt:lpstr>
      <vt:lpstr>Applications of Trie data structure</vt:lpstr>
      <vt:lpstr>Applications of Trie data structure</vt:lpstr>
      <vt:lpstr>Advantages of Trie data structure</vt:lpstr>
      <vt:lpstr>Disadvantages of Trie data structure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Tries</dc:title>
  <dc:creator>admin</dc:creator>
  <cp:lastModifiedBy>admin</cp:lastModifiedBy>
  <cp:revision>47</cp:revision>
  <dcterms:created xsi:type="dcterms:W3CDTF">2006-08-16T00:00:00Z</dcterms:created>
  <dcterms:modified xsi:type="dcterms:W3CDTF">2023-08-04T05:28:17Z</dcterms:modified>
</cp:coreProperties>
</file>