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7" r:id="rId6"/>
    <p:sldId id="259" r:id="rId7"/>
    <p:sldId id="262" r:id="rId8"/>
    <p:sldId id="263" r:id="rId9"/>
    <p:sldId id="266" r:id="rId10"/>
    <p:sldId id="268" r:id="rId11"/>
    <p:sldId id="260" r:id="rId12"/>
    <p:sldId id="264" r:id="rId13"/>
    <p:sldId id="265" r:id="rId14"/>
    <p:sldId id="269"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22A192-7DD4-45E5-BAB9-5525A02737CF}"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211839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2A192-7DD4-45E5-BAB9-5525A02737CF}"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1677492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2A192-7DD4-45E5-BAB9-5525A02737CF}"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222738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2A192-7DD4-45E5-BAB9-5525A02737CF}"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3320784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22A192-7DD4-45E5-BAB9-5525A02737CF}"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298198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22A192-7DD4-45E5-BAB9-5525A02737CF}"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197611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22A192-7DD4-45E5-BAB9-5525A02737CF}" type="datetimeFigureOut">
              <a:rPr lang="en-US" smtClean="0"/>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4011023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2A192-7DD4-45E5-BAB9-5525A02737CF}" type="datetimeFigureOut">
              <a:rPr lang="en-US" smtClean="0"/>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343508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2A192-7DD4-45E5-BAB9-5525A02737CF}" type="datetimeFigureOut">
              <a:rPr lang="en-US" smtClean="0"/>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420171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2A192-7DD4-45E5-BAB9-5525A02737CF}"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70697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2A192-7DD4-45E5-BAB9-5525A02737CF}" type="datetimeFigureOut">
              <a:rPr lang="en-US" smtClean="0"/>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94F91-C9AA-46EE-8872-F75DF45BC227}" type="slidenum">
              <a:rPr lang="en-US" smtClean="0"/>
              <a:t>‹#›</a:t>
            </a:fld>
            <a:endParaRPr lang="en-US"/>
          </a:p>
        </p:txBody>
      </p:sp>
    </p:spTree>
    <p:extLst>
      <p:ext uri="{BB962C8B-B14F-4D97-AF65-F5344CB8AC3E}">
        <p14:creationId xmlns:p14="http://schemas.microsoft.com/office/powerpoint/2010/main" val="315832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2A192-7DD4-45E5-BAB9-5525A02737CF}" type="datetimeFigureOut">
              <a:rPr lang="en-US" smtClean="0"/>
              <a:t>8/4/2023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94F91-C9AA-46EE-8872-F75DF45BC227}" type="slidenum">
              <a:rPr lang="en-US" smtClean="0"/>
              <a:t>‹#›</a:t>
            </a:fld>
            <a:endParaRPr lang="en-US"/>
          </a:p>
        </p:txBody>
      </p:sp>
    </p:spTree>
    <p:extLst>
      <p:ext uri="{BB962C8B-B14F-4D97-AF65-F5344CB8AC3E}">
        <p14:creationId xmlns:p14="http://schemas.microsoft.com/office/powerpoint/2010/main" val="498959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solidFill>
                  <a:srgbClr val="C00000"/>
                </a:solidFill>
              </a:rPr>
              <a:t>Types of </a:t>
            </a:r>
            <a:r>
              <a:rPr lang="en-US" sz="5400" b="1" dirty="0" smtClean="0">
                <a:solidFill>
                  <a:srgbClr val="C00000"/>
                </a:solidFill>
              </a:rPr>
              <a:t>Tries</a:t>
            </a:r>
            <a:endParaRPr lang="en-US" sz="5400" dirty="0">
              <a:solidFill>
                <a:srgbClr val="C0000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104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330036"/>
            <a:ext cx="4038600" cy="4525963"/>
          </a:xfrm>
        </p:spPr>
        <p:txBody>
          <a:bodyPr>
            <a:normAutofit/>
          </a:bodyPr>
          <a:lstStyle/>
          <a:p>
            <a:pPr marL="0" indent="0">
              <a:buNone/>
            </a:pPr>
            <a:r>
              <a:rPr lang="pt-BR" sz="3200" dirty="0"/>
              <a:t>S[0] = b a l l</a:t>
            </a:r>
          </a:p>
          <a:p>
            <a:pPr marL="0" indent="0">
              <a:buNone/>
            </a:pPr>
            <a:r>
              <a:rPr lang="pt-BR" sz="3200" dirty="0"/>
              <a:t>S[1] = b o x</a:t>
            </a:r>
          </a:p>
          <a:p>
            <a:pPr marL="0" indent="0">
              <a:buNone/>
            </a:pPr>
            <a:r>
              <a:rPr lang="pt-BR" sz="3200" dirty="0"/>
              <a:t>S[2] = b o m b</a:t>
            </a:r>
          </a:p>
          <a:p>
            <a:pPr marL="0" indent="0">
              <a:buNone/>
            </a:pPr>
            <a:r>
              <a:rPr lang="pt-BR" sz="3200" dirty="0"/>
              <a:t>S[3] = b a s k e t</a:t>
            </a:r>
          </a:p>
          <a:p>
            <a:pPr marL="0" indent="0">
              <a:buNone/>
            </a:pPr>
            <a:r>
              <a:rPr lang="pt-BR" sz="3200" dirty="0"/>
              <a:t>S[4] = s t o c k</a:t>
            </a:r>
          </a:p>
          <a:p>
            <a:pPr marL="0" indent="0">
              <a:buNone/>
            </a:pPr>
            <a:r>
              <a:rPr lang="pt-BR" sz="3200" dirty="0"/>
              <a:t>S[5] = s t o p</a:t>
            </a:r>
          </a:p>
          <a:p>
            <a:pPr marL="0" indent="0">
              <a:buNone/>
            </a:pPr>
            <a:endParaRPr lang="en-US" sz="32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3581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24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dirty="0" smtClean="0">
                <a:solidFill>
                  <a:srgbClr val="C00000"/>
                </a:solidFill>
              </a:rPr>
              <a:t>Suffix </a:t>
            </a:r>
            <a:r>
              <a:rPr lang="en-US" sz="4400" b="1" dirty="0" err="1" smtClean="0">
                <a:solidFill>
                  <a:srgbClr val="C00000"/>
                </a:solidFill>
              </a:rPr>
              <a:t>Trie</a:t>
            </a:r>
            <a:endParaRPr lang="en-US" sz="4400" b="1"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sz="4400" dirty="0"/>
              <a:t>A Compressed </a:t>
            </a:r>
            <a:r>
              <a:rPr lang="en-US" sz="4400" dirty="0" err="1"/>
              <a:t>Trie</a:t>
            </a:r>
            <a:r>
              <a:rPr lang="en-US" sz="4400" dirty="0"/>
              <a:t> has the below structure</a:t>
            </a:r>
            <a:r>
              <a:rPr lang="en-US" sz="4400" dirty="0" smtClean="0"/>
              <a:t>:</a:t>
            </a:r>
          </a:p>
          <a:p>
            <a:pPr marL="0" indent="0">
              <a:buNone/>
            </a:pPr>
            <a:r>
              <a:rPr lang="en-US" dirty="0" smtClean="0"/>
              <a:t>	</a:t>
            </a:r>
            <a:r>
              <a:rPr lang="en-US" dirty="0" err="1" smtClean="0"/>
              <a:t>struct</a:t>
            </a:r>
            <a:r>
              <a:rPr lang="en-US" dirty="0" smtClean="0"/>
              <a:t> </a:t>
            </a:r>
            <a:r>
              <a:rPr lang="en-US" dirty="0" err="1"/>
              <a:t>SuffixTreeNode</a:t>
            </a:r>
            <a:r>
              <a:rPr lang="en-US" dirty="0"/>
              <a:t> </a:t>
            </a:r>
            <a:endParaRPr lang="en-US" dirty="0" smtClean="0"/>
          </a:p>
          <a:p>
            <a:pPr marL="0" indent="0">
              <a:buNone/>
            </a:pPr>
            <a:r>
              <a:rPr lang="en-US" dirty="0" smtClean="0"/>
              <a:t>	{ </a:t>
            </a:r>
          </a:p>
          <a:p>
            <a:pPr marL="0" indent="0">
              <a:buNone/>
            </a:pPr>
            <a:r>
              <a:rPr lang="en-US" dirty="0" smtClean="0"/>
              <a:t>		// </a:t>
            </a:r>
            <a:r>
              <a:rPr lang="en-US" dirty="0"/>
              <a:t>Array to store the nodes </a:t>
            </a:r>
            <a:endParaRPr lang="en-US" dirty="0" smtClean="0"/>
          </a:p>
          <a:p>
            <a:pPr marL="0" indent="0">
              <a:buNone/>
            </a:pPr>
            <a:r>
              <a:rPr lang="en-US" dirty="0" smtClean="0"/>
              <a:t>		</a:t>
            </a:r>
            <a:r>
              <a:rPr lang="en-US" dirty="0" err="1" smtClean="0"/>
              <a:t>struct</a:t>
            </a:r>
            <a:r>
              <a:rPr lang="en-US" dirty="0" smtClean="0"/>
              <a:t> </a:t>
            </a:r>
            <a:r>
              <a:rPr lang="en-US" dirty="0" err="1" smtClean="0"/>
              <a:t>SuffixTreeNode</a:t>
            </a:r>
            <a:r>
              <a:rPr lang="en-US" dirty="0" smtClean="0"/>
              <a:t> </a:t>
            </a:r>
            <a:r>
              <a:rPr lang="en-US" dirty="0"/>
              <a:t>*children[256]; </a:t>
            </a:r>
            <a:endParaRPr lang="en-US" dirty="0" smtClean="0"/>
          </a:p>
          <a:p>
            <a:pPr marL="0" indent="0">
              <a:buNone/>
            </a:pPr>
            <a:r>
              <a:rPr lang="en-US" dirty="0" smtClean="0"/>
              <a:t>		//</a:t>
            </a:r>
            <a:r>
              <a:rPr lang="en-US" dirty="0"/>
              <a:t>pointer to other node via suffix link </a:t>
            </a:r>
            <a:endParaRPr lang="en-US" dirty="0" smtClean="0"/>
          </a:p>
          <a:p>
            <a:pPr marL="0" indent="0">
              <a:buNone/>
            </a:pPr>
            <a:r>
              <a:rPr lang="en-US" dirty="0" smtClean="0"/>
              <a:t>		</a:t>
            </a:r>
            <a:r>
              <a:rPr lang="en-US" dirty="0" err="1" smtClean="0"/>
              <a:t>struct</a:t>
            </a:r>
            <a:r>
              <a:rPr lang="en-US" dirty="0" smtClean="0"/>
              <a:t> </a:t>
            </a:r>
            <a:r>
              <a:rPr lang="en-US" dirty="0" err="1"/>
              <a:t>SuffixTreeNode</a:t>
            </a:r>
            <a:r>
              <a:rPr lang="en-US" dirty="0"/>
              <a:t> *</a:t>
            </a:r>
            <a:r>
              <a:rPr lang="en-US" dirty="0" err="1"/>
              <a:t>suffixLink</a:t>
            </a:r>
            <a:r>
              <a:rPr lang="en-US" dirty="0"/>
              <a:t>; </a:t>
            </a:r>
            <a:endParaRPr lang="en-US" dirty="0" smtClean="0"/>
          </a:p>
          <a:p>
            <a:pPr marL="0" indent="0">
              <a:buNone/>
            </a:pPr>
            <a:r>
              <a:rPr lang="en-US" dirty="0" smtClean="0"/>
              <a:t>		// </a:t>
            </a:r>
            <a:r>
              <a:rPr lang="en-US" dirty="0"/>
              <a:t>(start, end) interval specifies the edge, </a:t>
            </a:r>
            <a:endParaRPr lang="en-US" dirty="0" smtClean="0"/>
          </a:p>
          <a:p>
            <a:pPr marL="0" indent="0">
              <a:buNone/>
            </a:pPr>
            <a:r>
              <a:rPr lang="en-US" dirty="0" smtClean="0"/>
              <a:t>		// </a:t>
            </a:r>
            <a:r>
              <a:rPr lang="en-US" dirty="0"/>
              <a:t>by which the node is connected to its </a:t>
            </a:r>
            <a:r>
              <a:rPr lang="en-US" dirty="0" smtClean="0"/>
              <a:t>parent </a:t>
            </a:r>
            <a:r>
              <a:rPr lang="en-US" dirty="0"/>
              <a:t>node </a:t>
            </a:r>
            <a:endParaRPr lang="en-US" dirty="0" smtClean="0"/>
          </a:p>
          <a:p>
            <a:pPr marL="0" indent="0">
              <a:buNone/>
            </a:pPr>
            <a:r>
              <a:rPr lang="en-US" dirty="0" smtClean="0"/>
              <a:t>		</a:t>
            </a:r>
            <a:r>
              <a:rPr lang="en-US" dirty="0" err="1" smtClean="0"/>
              <a:t>int</a:t>
            </a:r>
            <a:r>
              <a:rPr lang="en-US" dirty="0" smtClean="0"/>
              <a:t> </a:t>
            </a:r>
            <a:r>
              <a:rPr lang="en-US" dirty="0"/>
              <a:t>start; </a:t>
            </a:r>
            <a:endParaRPr lang="en-US" dirty="0" smtClean="0"/>
          </a:p>
          <a:p>
            <a:pPr marL="0" indent="0">
              <a:buNone/>
            </a:pPr>
            <a:r>
              <a:rPr lang="en-US" dirty="0" smtClean="0"/>
              <a:t>		</a:t>
            </a:r>
            <a:r>
              <a:rPr lang="en-US" dirty="0" err="1" smtClean="0"/>
              <a:t>int</a:t>
            </a:r>
            <a:r>
              <a:rPr lang="en-US" dirty="0" smtClean="0"/>
              <a:t> </a:t>
            </a:r>
            <a:r>
              <a:rPr lang="en-US" dirty="0"/>
              <a:t>*end; </a:t>
            </a:r>
            <a:endParaRPr lang="en-US" dirty="0" smtClean="0"/>
          </a:p>
          <a:p>
            <a:pPr marL="0" indent="0">
              <a:buNone/>
            </a:pPr>
            <a:r>
              <a:rPr lang="en-US" dirty="0" smtClean="0"/>
              <a:t>		// </a:t>
            </a:r>
            <a:r>
              <a:rPr lang="en-US" dirty="0"/>
              <a:t>For leaf nodes, it stores the index of </a:t>
            </a:r>
            <a:r>
              <a:rPr lang="en-US" dirty="0" smtClean="0"/>
              <a:t>Suffix </a:t>
            </a:r>
            <a:r>
              <a:rPr lang="en-US" dirty="0"/>
              <a:t>for the path from </a:t>
            </a:r>
            <a:r>
              <a:rPr lang="en-US" dirty="0" smtClean="0"/>
              <a:t>		root </a:t>
            </a:r>
            <a:r>
              <a:rPr lang="en-US" dirty="0"/>
              <a:t>to leaf </a:t>
            </a:r>
            <a:endParaRPr lang="en-US" dirty="0" smtClean="0"/>
          </a:p>
          <a:p>
            <a:pPr marL="0" indent="0">
              <a:buNone/>
            </a:pPr>
            <a:r>
              <a:rPr lang="en-US" dirty="0" smtClean="0"/>
              <a:t>		</a:t>
            </a:r>
            <a:r>
              <a:rPr lang="en-US" dirty="0" err="1" smtClean="0"/>
              <a:t>int</a:t>
            </a:r>
            <a:r>
              <a:rPr lang="en-US" dirty="0" smtClean="0"/>
              <a:t> </a:t>
            </a:r>
            <a:r>
              <a:rPr lang="en-US" dirty="0" err="1"/>
              <a:t>suffixIndex</a:t>
            </a:r>
            <a:r>
              <a:rPr lang="en-US" dirty="0"/>
              <a:t>; </a:t>
            </a:r>
            <a:endParaRPr lang="en-US" dirty="0" smtClean="0"/>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530774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dirty="0" smtClean="0">
                <a:solidFill>
                  <a:srgbClr val="C00000"/>
                </a:solidFill>
              </a:rPr>
              <a:t>Suffix </a:t>
            </a:r>
            <a:r>
              <a:rPr lang="en-US" sz="4400" b="1" dirty="0" err="1" smtClean="0">
                <a:solidFill>
                  <a:srgbClr val="C00000"/>
                </a:solidFill>
              </a:rPr>
              <a:t>Trie</a:t>
            </a:r>
            <a:endParaRPr lang="en-US" sz="4400" b="1"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marL="514350" indent="-514350" algn="just" fontAlgn="base">
              <a:lnSpc>
                <a:spcPct val="120000"/>
              </a:lnSpc>
              <a:buFont typeface="+mj-lt"/>
              <a:buAutoNum type="arabicPeriod" startAt="2"/>
            </a:pPr>
            <a:r>
              <a:rPr lang="en-US" sz="3400" dirty="0"/>
              <a:t>A Suffix </a:t>
            </a:r>
            <a:r>
              <a:rPr lang="en-US" sz="3400" dirty="0" err="1"/>
              <a:t>Trie</a:t>
            </a:r>
            <a:r>
              <a:rPr lang="en-US" sz="3400" dirty="0"/>
              <a:t> is an advanced version of the compressed </a:t>
            </a:r>
            <a:r>
              <a:rPr lang="en-US" sz="3400" dirty="0" err="1"/>
              <a:t>trie</a:t>
            </a:r>
            <a:r>
              <a:rPr lang="en-US" sz="3400" dirty="0"/>
              <a:t>.</a:t>
            </a:r>
          </a:p>
          <a:p>
            <a:pPr marL="514350" indent="-514350" algn="just" fontAlgn="base">
              <a:lnSpc>
                <a:spcPct val="120000"/>
              </a:lnSpc>
              <a:buFont typeface="+mj-lt"/>
              <a:buAutoNum type="arabicPeriod" startAt="2"/>
            </a:pPr>
            <a:r>
              <a:rPr lang="en-US" sz="3400" dirty="0"/>
              <a:t>The most common application of suffix </a:t>
            </a:r>
            <a:r>
              <a:rPr lang="en-US" sz="3400" dirty="0" err="1"/>
              <a:t>trie</a:t>
            </a:r>
            <a:r>
              <a:rPr lang="en-US" sz="3400" dirty="0"/>
              <a:t> is Pattern Matching.</a:t>
            </a:r>
          </a:p>
          <a:p>
            <a:pPr marL="514350" indent="-514350" algn="just" fontAlgn="base">
              <a:lnSpc>
                <a:spcPct val="120000"/>
              </a:lnSpc>
              <a:buFont typeface="+mj-lt"/>
              <a:buAutoNum type="arabicPeriod" startAt="2"/>
            </a:pPr>
            <a:r>
              <a:rPr lang="en-US" sz="3400" dirty="0"/>
              <a:t>While performing the insertion operation, both the word and its suffixes are stored.</a:t>
            </a:r>
          </a:p>
          <a:p>
            <a:pPr marL="514350" indent="-514350" algn="just" fontAlgn="base">
              <a:lnSpc>
                <a:spcPct val="120000"/>
              </a:lnSpc>
              <a:buFont typeface="+mj-lt"/>
              <a:buAutoNum type="arabicPeriod" startAt="2"/>
            </a:pPr>
            <a:r>
              <a:rPr lang="en-US" sz="3400" dirty="0"/>
              <a:t>A suffix </a:t>
            </a:r>
            <a:r>
              <a:rPr lang="en-US" sz="3400" dirty="0" err="1"/>
              <a:t>trie</a:t>
            </a:r>
            <a:r>
              <a:rPr lang="en-US" sz="3400" dirty="0"/>
              <a:t> is also used in word matching and prefix matching.</a:t>
            </a:r>
          </a:p>
          <a:p>
            <a:pPr marL="514350" indent="-514350" algn="just" fontAlgn="base">
              <a:lnSpc>
                <a:spcPct val="120000"/>
              </a:lnSpc>
              <a:buFont typeface="+mj-lt"/>
              <a:buAutoNum type="arabicPeriod" startAt="2"/>
            </a:pPr>
            <a:r>
              <a:rPr lang="en-US" sz="3400" dirty="0"/>
              <a:t>To generate a suffix </a:t>
            </a:r>
            <a:r>
              <a:rPr lang="en-US" sz="3400" dirty="0" err="1"/>
              <a:t>trie</a:t>
            </a:r>
            <a:r>
              <a:rPr lang="en-US" sz="3400" dirty="0"/>
              <a:t>, all the suffixes of given string are considered as individual words.</a:t>
            </a:r>
          </a:p>
          <a:p>
            <a:pPr marL="514350" indent="-514350" algn="just" fontAlgn="base">
              <a:lnSpc>
                <a:spcPct val="120000"/>
              </a:lnSpc>
              <a:buFont typeface="+mj-lt"/>
              <a:buAutoNum type="arabicPeriod" startAt="2"/>
            </a:pPr>
            <a:r>
              <a:rPr lang="en-US" sz="3400" dirty="0"/>
              <a:t>Using the suffixes, compressed </a:t>
            </a:r>
            <a:r>
              <a:rPr lang="en-US" sz="3400" dirty="0" err="1"/>
              <a:t>trie</a:t>
            </a:r>
            <a:r>
              <a:rPr lang="en-US" sz="3400" dirty="0"/>
              <a:t> is built.</a:t>
            </a:r>
          </a:p>
          <a:p>
            <a:pPr marL="0" indent="0" algn="just">
              <a:lnSpc>
                <a:spcPct val="120000"/>
              </a:lnSpc>
              <a:buNone/>
            </a:pPr>
            <a:endParaRPr lang="en-US" dirty="0"/>
          </a:p>
        </p:txBody>
      </p:sp>
    </p:spTree>
    <p:extLst>
      <p:ext uri="{BB962C8B-B14F-4D97-AF65-F5344CB8AC3E}">
        <p14:creationId xmlns:p14="http://schemas.microsoft.com/office/powerpoint/2010/main" val="3085202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 </a:t>
            </a:r>
            <a:r>
              <a:rPr lang="en-US" b="1" dirty="0" smtClean="0">
                <a:solidFill>
                  <a:srgbClr val="C00000"/>
                </a:solidFill>
              </a:rPr>
              <a:t>Illustration </a:t>
            </a:r>
            <a:r>
              <a:rPr lang="en-US" b="1" dirty="0">
                <a:solidFill>
                  <a:srgbClr val="C00000"/>
                </a:solidFill>
              </a:rPr>
              <a:t>of the Suffix </a:t>
            </a:r>
            <a:r>
              <a:rPr lang="en-US" b="1" dirty="0" err="1">
                <a:solidFill>
                  <a:srgbClr val="C00000"/>
                </a:solidFill>
              </a:rPr>
              <a:t>Trie</a:t>
            </a:r>
            <a:endParaRPr lang="en-US" b="1" dirty="0">
              <a:solidFill>
                <a:srgbClr val="C00000"/>
              </a:solidFill>
            </a:endParaRPr>
          </a:p>
        </p:txBody>
      </p:sp>
      <p:pic>
        <p:nvPicPr>
          <p:cNvPr id="3074" name="Picture 2" descr="https://media.geeksforgeeks.org/wp-content/uploads/20200413192511/SuffixTr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050110" cy="496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28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How to build a Suffix Tree for a given text? </a:t>
            </a:r>
          </a:p>
        </p:txBody>
      </p:sp>
      <p:sp>
        <p:nvSpPr>
          <p:cNvPr id="3" name="Content Placeholder 2"/>
          <p:cNvSpPr>
            <a:spLocks noGrp="1"/>
          </p:cNvSpPr>
          <p:nvPr>
            <p:ph idx="1"/>
          </p:nvPr>
        </p:nvSpPr>
        <p:spPr/>
        <p:txBody>
          <a:bodyPr>
            <a:normAutofit lnSpcReduction="10000"/>
          </a:bodyPr>
          <a:lstStyle/>
          <a:p>
            <a:pPr algn="just"/>
            <a:r>
              <a:rPr lang="en-US" dirty="0" smtClean="0"/>
              <a:t>Suffix </a:t>
            </a:r>
            <a:r>
              <a:rPr lang="en-US" dirty="0"/>
              <a:t>Tree is compressed </a:t>
            </a:r>
            <a:r>
              <a:rPr lang="en-US" dirty="0" err="1"/>
              <a:t>trie</a:t>
            </a:r>
            <a:r>
              <a:rPr lang="en-US" dirty="0"/>
              <a:t> of all suffixes, so following are very abstract steps to build a suffix tree from given text. </a:t>
            </a:r>
            <a:endParaRPr lang="en-US" dirty="0" smtClean="0"/>
          </a:p>
          <a:p>
            <a:pPr marL="0" indent="0" algn="just">
              <a:buNone/>
            </a:pPr>
            <a:r>
              <a:rPr lang="en-US" dirty="0" smtClean="0"/>
              <a:t>	1</a:t>
            </a:r>
            <a:r>
              <a:rPr lang="en-US" dirty="0"/>
              <a:t>) Generate all suffixes of given text. </a:t>
            </a:r>
            <a:endParaRPr lang="en-US" dirty="0" smtClean="0"/>
          </a:p>
          <a:p>
            <a:pPr marL="0" indent="0" algn="just">
              <a:buNone/>
            </a:pPr>
            <a:r>
              <a:rPr lang="en-US" dirty="0" smtClean="0"/>
              <a:t>	2</a:t>
            </a:r>
            <a:r>
              <a:rPr lang="en-US" dirty="0"/>
              <a:t>) Consider all suffixes as individual words and build a compressed </a:t>
            </a:r>
            <a:r>
              <a:rPr lang="en-US" dirty="0" err="1"/>
              <a:t>trie</a:t>
            </a:r>
            <a:r>
              <a:rPr lang="en-US" dirty="0"/>
              <a:t>. </a:t>
            </a:r>
            <a:endParaRPr lang="en-US" dirty="0" smtClean="0"/>
          </a:p>
          <a:p>
            <a:pPr algn="just"/>
            <a:r>
              <a:rPr lang="en-US" dirty="0" smtClean="0"/>
              <a:t>Let </a:t>
            </a:r>
            <a:r>
              <a:rPr lang="en-US" dirty="0"/>
              <a:t>us consider an example text “banana\0” where ‘\0’ is string termination character. Following are all suffixes of “banana\0”</a:t>
            </a:r>
          </a:p>
        </p:txBody>
      </p:sp>
    </p:spTree>
    <p:extLst>
      <p:ext uri="{BB962C8B-B14F-4D97-AF65-F5344CB8AC3E}">
        <p14:creationId xmlns:p14="http://schemas.microsoft.com/office/powerpoint/2010/main" val="3922716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How to build a Suffix Tree for a given text? </a:t>
            </a:r>
          </a:p>
        </p:txBody>
      </p:sp>
      <p:sp>
        <p:nvSpPr>
          <p:cNvPr id="3" name="Content Placeholder 2"/>
          <p:cNvSpPr>
            <a:spLocks noGrp="1"/>
          </p:cNvSpPr>
          <p:nvPr>
            <p:ph idx="1"/>
          </p:nvPr>
        </p:nvSpPr>
        <p:spPr/>
        <p:txBody>
          <a:bodyPr>
            <a:normAutofit fontScale="92500" lnSpcReduction="20000"/>
          </a:bodyPr>
          <a:lstStyle/>
          <a:p>
            <a:pPr algn="just"/>
            <a:r>
              <a:rPr lang="en-US" dirty="0" smtClean="0"/>
              <a:t>Following </a:t>
            </a:r>
            <a:r>
              <a:rPr lang="en-US" dirty="0"/>
              <a:t>are all suffixes of “banana\0</a:t>
            </a:r>
            <a:r>
              <a:rPr lang="en-US" dirty="0" smtClean="0"/>
              <a:t>”</a:t>
            </a:r>
          </a:p>
          <a:p>
            <a:pPr algn="just"/>
            <a:endParaRPr lang="en-US" dirty="0"/>
          </a:p>
          <a:p>
            <a:pPr marL="800100" lvl="2" indent="0" algn="just">
              <a:buNone/>
            </a:pPr>
            <a:r>
              <a:rPr lang="pt-BR" sz="3200" dirty="0" smtClean="0"/>
              <a:t>banana\0 </a:t>
            </a:r>
          </a:p>
          <a:p>
            <a:pPr marL="800100" lvl="2" indent="0" algn="just">
              <a:buNone/>
            </a:pPr>
            <a:r>
              <a:rPr lang="pt-BR" sz="3200" dirty="0" smtClean="0"/>
              <a:t>anana\0 </a:t>
            </a:r>
          </a:p>
          <a:p>
            <a:pPr marL="800100" lvl="2" indent="0" algn="just">
              <a:buNone/>
            </a:pPr>
            <a:r>
              <a:rPr lang="pt-BR" sz="3200" dirty="0" smtClean="0"/>
              <a:t>nana\0 </a:t>
            </a:r>
          </a:p>
          <a:p>
            <a:pPr marL="800100" lvl="2" indent="0" algn="just">
              <a:buNone/>
            </a:pPr>
            <a:r>
              <a:rPr lang="pt-BR" sz="3200" dirty="0" smtClean="0"/>
              <a:t>ana\0 </a:t>
            </a:r>
          </a:p>
          <a:p>
            <a:pPr marL="800100" lvl="2" indent="0" algn="just">
              <a:buNone/>
            </a:pPr>
            <a:r>
              <a:rPr lang="pt-BR" sz="3200" dirty="0" smtClean="0"/>
              <a:t>na\0 </a:t>
            </a:r>
          </a:p>
          <a:p>
            <a:pPr marL="800100" lvl="2" indent="0" algn="just">
              <a:buNone/>
            </a:pPr>
            <a:r>
              <a:rPr lang="pt-BR" sz="3200" dirty="0" smtClean="0"/>
              <a:t>a\0 </a:t>
            </a:r>
          </a:p>
          <a:p>
            <a:pPr marL="800100" lvl="2" indent="0" algn="just">
              <a:buNone/>
            </a:pPr>
            <a:r>
              <a:rPr lang="pt-BR" sz="3200" dirty="0" smtClean="0"/>
              <a:t>\0</a:t>
            </a:r>
            <a:endParaRPr lang="en-US" sz="3200" dirty="0"/>
          </a:p>
        </p:txBody>
      </p:sp>
    </p:spTree>
    <p:extLst>
      <p:ext uri="{BB962C8B-B14F-4D97-AF65-F5344CB8AC3E}">
        <p14:creationId xmlns:p14="http://schemas.microsoft.com/office/powerpoint/2010/main" val="78587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How to build a Suffix Tree for a given text? </a:t>
            </a:r>
          </a:p>
        </p:txBody>
      </p:sp>
      <p:sp>
        <p:nvSpPr>
          <p:cNvPr id="3" name="Content Placeholder 2"/>
          <p:cNvSpPr>
            <a:spLocks noGrp="1"/>
          </p:cNvSpPr>
          <p:nvPr>
            <p:ph idx="1"/>
          </p:nvPr>
        </p:nvSpPr>
        <p:spPr>
          <a:xfrm>
            <a:off x="457200" y="1600201"/>
            <a:ext cx="8229600" cy="838200"/>
          </a:xfrm>
        </p:spPr>
        <p:txBody>
          <a:bodyPr>
            <a:normAutofit/>
          </a:bodyPr>
          <a:lstStyle/>
          <a:p>
            <a:pPr algn="just"/>
            <a:r>
              <a:rPr lang="en-US" sz="1800" dirty="0"/>
              <a:t>If we consider all of the above suffixes as individual words and build a </a:t>
            </a:r>
            <a:r>
              <a:rPr lang="en-US" sz="1800" dirty="0" err="1"/>
              <a:t>trie</a:t>
            </a:r>
            <a:r>
              <a:rPr lang="en-US" sz="1800" dirty="0"/>
              <a:t>, we get following. </a:t>
            </a:r>
          </a:p>
        </p:txBody>
      </p:sp>
      <p:pic>
        <p:nvPicPr>
          <p:cNvPr id="7170" name="Picture 2" descr="https://media.geeksforgeeks.org/wp-content/uploads/patternbana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057400"/>
            <a:ext cx="4724400" cy="4290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22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How to build a Suffix Tree for a given text? </a:t>
            </a:r>
          </a:p>
        </p:txBody>
      </p:sp>
      <p:sp>
        <p:nvSpPr>
          <p:cNvPr id="3" name="Content Placeholder 2"/>
          <p:cNvSpPr>
            <a:spLocks noGrp="1"/>
          </p:cNvSpPr>
          <p:nvPr>
            <p:ph idx="1"/>
          </p:nvPr>
        </p:nvSpPr>
        <p:spPr>
          <a:xfrm>
            <a:off x="457200" y="1600201"/>
            <a:ext cx="8229600" cy="838200"/>
          </a:xfrm>
        </p:spPr>
        <p:txBody>
          <a:bodyPr>
            <a:normAutofit/>
          </a:bodyPr>
          <a:lstStyle/>
          <a:p>
            <a:pPr algn="just"/>
            <a:r>
              <a:rPr lang="en-US" sz="1800" dirty="0"/>
              <a:t>If we join chains of single nodes, we get the following compressed </a:t>
            </a:r>
            <a:r>
              <a:rPr lang="en-US" sz="1800" dirty="0" err="1"/>
              <a:t>trie</a:t>
            </a:r>
            <a:r>
              <a:rPr lang="en-US" sz="1800" dirty="0"/>
              <a:t>, which is the Suffix Tree for given text “banana\0” </a:t>
            </a:r>
          </a:p>
        </p:txBody>
      </p:sp>
      <p:pic>
        <p:nvPicPr>
          <p:cNvPr id="8194" name="Picture 2" descr="https://media.geeksforgeeks.org/wp-content/uploads/patternbananaoutp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43200"/>
            <a:ext cx="6315075"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26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How to search a pattern in the built suffix tree? </a:t>
            </a:r>
          </a:p>
        </p:txBody>
      </p:sp>
      <p:sp>
        <p:nvSpPr>
          <p:cNvPr id="3" name="Content Placeholder 2"/>
          <p:cNvSpPr>
            <a:spLocks noGrp="1"/>
          </p:cNvSpPr>
          <p:nvPr>
            <p:ph idx="1"/>
          </p:nvPr>
        </p:nvSpPr>
        <p:spPr/>
        <p:txBody>
          <a:bodyPr>
            <a:normAutofit fontScale="70000" lnSpcReduction="20000"/>
          </a:bodyPr>
          <a:lstStyle/>
          <a:p>
            <a:pPr marL="0" indent="0" algn="just" fontAlgn="base">
              <a:lnSpc>
                <a:spcPct val="120000"/>
              </a:lnSpc>
              <a:buNone/>
            </a:pPr>
            <a:r>
              <a:rPr lang="en-US" dirty="0"/>
              <a:t>Following are abstract steps to search a pattern in the built Suffix Tree. </a:t>
            </a:r>
          </a:p>
          <a:p>
            <a:pPr marL="514350" indent="-514350" algn="just" fontAlgn="base">
              <a:lnSpc>
                <a:spcPct val="120000"/>
              </a:lnSpc>
              <a:buFont typeface="+mj-lt"/>
              <a:buAutoNum type="arabicParenR"/>
            </a:pPr>
            <a:r>
              <a:rPr lang="en-US" dirty="0" smtClean="0"/>
              <a:t>Starting </a:t>
            </a:r>
            <a:r>
              <a:rPr lang="en-US" dirty="0"/>
              <a:t>from the first character of the pattern and root of Suffix Tree, do following for every character</a:t>
            </a:r>
            <a:r>
              <a:rPr lang="en-US" dirty="0" smtClean="0"/>
              <a:t>.</a:t>
            </a:r>
            <a:endParaRPr lang="en-US" dirty="0"/>
          </a:p>
          <a:p>
            <a:pPr marL="914400" lvl="1" indent="-514350" algn="just" fontAlgn="base">
              <a:lnSpc>
                <a:spcPct val="120000"/>
              </a:lnSpc>
              <a:buFont typeface="+mj-lt"/>
              <a:buAutoNum type="alphaLcPeriod"/>
            </a:pPr>
            <a:r>
              <a:rPr lang="en-US" dirty="0" smtClean="0"/>
              <a:t>For </a:t>
            </a:r>
            <a:r>
              <a:rPr lang="en-US" dirty="0"/>
              <a:t>the current character of pattern, if there is an edge from the current node of suffix tree, follow the edge. </a:t>
            </a:r>
            <a:endParaRPr lang="en-US" dirty="0" smtClean="0"/>
          </a:p>
          <a:p>
            <a:pPr marL="914400" lvl="1" indent="-514350" algn="just" fontAlgn="base">
              <a:lnSpc>
                <a:spcPct val="120000"/>
              </a:lnSpc>
              <a:buFont typeface="+mj-lt"/>
              <a:buAutoNum type="alphaLcPeriod"/>
            </a:pPr>
            <a:r>
              <a:rPr lang="en-US" dirty="0" smtClean="0"/>
              <a:t>If </a:t>
            </a:r>
            <a:r>
              <a:rPr lang="en-US" dirty="0"/>
              <a:t>there is no edge, print “pattern doesn’t exist in text” and return.</a:t>
            </a:r>
          </a:p>
          <a:p>
            <a:pPr marL="514350" indent="-514350" algn="just" fontAlgn="base">
              <a:lnSpc>
                <a:spcPct val="120000"/>
              </a:lnSpc>
              <a:buFont typeface="+mj-lt"/>
              <a:buAutoNum type="arabicParenR"/>
            </a:pPr>
            <a:r>
              <a:rPr lang="en-US" dirty="0" smtClean="0"/>
              <a:t>If </a:t>
            </a:r>
            <a:r>
              <a:rPr lang="en-US" dirty="0"/>
              <a:t>all characters of pattern have been processed, i.e., there is a path from root for characters of the given pattern, then print “Pattern found”. Let us consider the example pattern as “nan” to see the searching process. Following diagram shows the path followed for searching “nan” or “nana”.</a:t>
            </a:r>
          </a:p>
          <a:p>
            <a:pPr algn="just">
              <a:lnSpc>
                <a:spcPct val="120000"/>
              </a:lnSpc>
            </a:pPr>
            <a:endParaRPr lang="en-US" dirty="0"/>
          </a:p>
        </p:txBody>
      </p:sp>
    </p:spTree>
    <p:extLst>
      <p:ext uri="{BB962C8B-B14F-4D97-AF65-F5344CB8AC3E}">
        <p14:creationId xmlns:p14="http://schemas.microsoft.com/office/powerpoint/2010/main" val="318559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How to search a pattern in the built suffix tree? </a:t>
            </a:r>
          </a:p>
        </p:txBody>
      </p:sp>
      <p:pic>
        <p:nvPicPr>
          <p:cNvPr id="9218" name="Picture 2" descr="https://media.geeksforgeeks.org/wp-content/uploads/patternoutputbana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6315075"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88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Types of </a:t>
            </a:r>
            <a:r>
              <a:rPr lang="en-US" b="1" dirty="0" smtClean="0">
                <a:solidFill>
                  <a:srgbClr val="C00000"/>
                </a:solidFill>
              </a:rPr>
              <a:t>Tries</a:t>
            </a:r>
            <a:endParaRPr lang="en-US" dirty="0">
              <a:solidFill>
                <a:srgbClr val="C00000"/>
              </a:solidFill>
            </a:endParaRPr>
          </a:p>
        </p:txBody>
      </p:sp>
      <p:sp>
        <p:nvSpPr>
          <p:cNvPr id="3" name="Content Placeholder 2"/>
          <p:cNvSpPr>
            <a:spLocks noGrp="1"/>
          </p:cNvSpPr>
          <p:nvPr>
            <p:ph idx="1"/>
          </p:nvPr>
        </p:nvSpPr>
        <p:spPr/>
        <p:txBody>
          <a:bodyPr/>
          <a:lstStyle/>
          <a:p>
            <a:pPr algn="just" fontAlgn="base"/>
            <a:r>
              <a:rPr lang="en-US" dirty="0"/>
              <a:t>A </a:t>
            </a:r>
            <a:r>
              <a:rPr lang="en-US" dirty="0" err="1"/>
              <a:t>trie</a:t>
            </a:r>
            <a:r>
              <a:rPr lang="en-US" dirty="0"/>
              <a:t> is a tree-like information retrieval data structure whose nodes store the letters of an alphabet. It is also known as a digital tree or a radix tree or prefix tree. </a:t>
            </a:r>
            <a:endParaRPr lang="en-US" dirty="0" smtClean="0"/>
          </a:p>
          <a:p>
            <a:pPr algn="just" fontAlgn="base"/>
            <a:r>
              <a:rPr lang="en-US" dirty="0" smtClean="0"/>
              <a:t>Tries </a:t>
            </a:r>
            <a:r>
              <a:rPr lang="en-US" dirty="0"/>
              <a:t>are classified into three categories:</a:t>
            </a:r>
          </a:p>
          <a:p>
            <a:pPr marL="914400" lvl="1" indent="-514350" algn="just" fontAlgn="base">
              <a:buFont typeface="+mj-lt"/>
              <a:buAutoNum type="arabicPeriod"/>
            </a:pPr>
            <a:r>
              <a:rPr lang="en-US" dirty="0"/>
              <a:t>Standard </a:t>
            </a:r>
            <a:r>
              <a:rPr lang="en-US" dirty="0" err="1"/>
              <a:t>Trie</a:t>
            </a:r>
            <a:endParaRPr lang="en-US" dirty="0"/>
          </a:p>
          <a:p>
            <a:pPr marL="914400" lvl="1" indent="-514350" algn="just" fontAlgn="base">
              <a:buFont typeface="+mj-lt"/>
              <a:buAutoNum type="arabicPeriod"/>
            </a:pPr>
            <a:r>
              <a:rPr lang="en-US" dirty="0"/>
              <a:t>Compressed </a:t>
            </a:r>
            <a:r>
              <a:rPr lang="en-US" dirty="0" err="1"/>
              <a:t>Trie</a:t>
            </a:r>
            <a:endParaRPr lang="en-US" dirty="0"/>
          </a:p>
          <a:p>
            <a:pPr marL="914400" lvl="1" indent="-514350" algn="just" fontAlgn="base">
              <a:buFont typeface="+mj-lt"/>
              <a:buAutoNum type="arabicPeriod"/>
            </a:pPr>
            <a:r>
              <a:rPr lang="en-US" dirty="0"/>
              <a:t>Suffix </a:t>
            </a:r>
            <a:r>
              <a:rPr lang="en-US" dirty="0" err="1"/>
              <a:t>Trie</a:t>
            </a:r>
            <a:endParaRPr lang="en-US" dirty="0"/>
          </a:p>
          <a:p>
            <a:pPr algn="just"/>
            <a:endParaRPr lang="en-US" dirty="0"/>
          </a:p>
        </p:txBody>
      </p:sp>
    </p:spTree>
    <p:extLst>
      <p:ext uri="{BB962C8B-B14F-4D97-AF65-F5344CB8AC3E}">
        <p14:creationId xmlns:p14="http://schemas.microsoft.com/office/powerpoint/2010/main" val="413178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Applications of Suffix Tree</a:t>
            </a:r>
            <a:r>
              <a:rPr lang="en-US" dirty="0">
                <a:solidFill>
                  <a:srgbClr val="C00000"/>
                </a:solidFill>
              </a:rPr>
              <a:t> </a:t>
            </a:r>
          </a:p>
        </p:txBody>
      </p:sp>
      <p:sp>
        <p:nvSpPr>
          <p:cNvPr id="3" name="Content Placeholder 2"/>
          <p:cNvSpPr>
            <a:spLocks noGrp="1"/>
          </p:cNvSpPr>
          <p:nvPr>
            <p:ph idx="1"/>
          </p:nvPr>
        </p:nvSpPr>
        <p:spPr/>
        <p:txBody>
          <a:bodyPr/>
          <a:lstStyle/>
          <a:p>
            <a:pPr algn="just" fontAlgn="base"/>
            <a:r>
              <a:rPr lang="en-US" dirty="0"/>
              <a:t>Suffix tree can be used for a wide range of problems</a:t>
            </a:r>
            <a:r>
              <a:rPr lang="en-US"/>
              <a:t>. </a:t>
            </a:r>
            <a:endParaRPr lang="en-US" smtClean="0"/>
          </a:p>
          <a:p>
            <a:pPr algn="just" fontAlgn="base"/>
            <a:r>
              <a:rPr lang="en-US" smtClean="0"/>
              <a:t>Following </a:t>
            </a:r>
            <a:r>
              <a:rPr lang="en-US" dirty="0"/>
              <a:t>are some famous problems where Suffix Trees provide optimal time complexity solution. </a:t>
            </a:r>
          </a:p>
          <a:p>
            <a:pPr marL="400050" lvl="1" indent="0" fontAlgn="base">
              <a:buNone/>
            </a:pPr>
            <a:r>
              <a:rPr lang="en-US" dirty="0"/>
              <a:t>1) Pattern Searching </a:t>
            </a:r>
            <a:br>
              <a:rPr lang="en-US" dirty="0"/>
            </a:br>
            <a:r>
              <a:rPr lang="en-US" dirty="0"/>
              <a:t>2) Finding the longest repeated substring </a:t>
            </a:r>
            <a:br>
              <a:rPr lang="en-US" dirty="0"/>
            </a:br>
            <a:r>
              <a:rPr lang="en-US" dirty="0"/>
              <a:t>3) Finding the longest common substring </a:t>
            </a:r>
            <a:br>
              <a:rPr lang="en-US" dirty="0"/>
            </a:br>
            <a:r>
              <a:rPr lang="en-US" dirty="0"/>
              <a:t>4) Finding the longest palindrome in a string </a:t>
            </a:r>
          </a:p>
          <a:p>
            <a:endParaRPr lang="en-US" dirty="0"/>
          </a:p>
        </p:txBody>
      </p:sp>
    </p:spTree>
    <p:extLst>
      <p:ext uri="{BB962C8B-B14F-4D97-AF65-F5344CB8AC3E}">
        <p14:creationId xmlns:p14="http://schemas.microsoft.com/office/powerpoint/2010/main" val="369495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dirty="0" smtClean="0">
                <a:solidFill>
                  <a:srgbClr val="C00000"/>
                </a:solidFill>
              </a:rPr>
              <a:t>Standard </a:t>
            </a:r>
            <a:r>
              <a:rPr lang="en-US" sz="4400" b="1" dirty="0" err="1" smtClean="0">
                <a:solidFill>
                  <a:srgbClr val="C00000"/>
                </a:solidFill>
              </a:rPr>
              <a:t>Trie</a:t>
            </a:r>
            <a:endParaRPr lang="en-US" sz="4400" b="1" dirty="0">
              <a:solidFill>
                <a:srgbClr val="C00000"/>
              </a:solidFill>
            </a:endParaRPr>
          </a:p>
        </p:txBody>
      </p:sp>
      <p:sp>
        <p:nvSpPr>
          <p:cNvPr id="3" name="Content Placeholder 2"/>
          <p:cNvSpPr>
            <a:spLocks noGrp="1"/>
          </p:cNvSpPr>
          <p:nvPr>
            <p:ph idx="1"/>
          </p:nvPr>
        </p:nvSpPr>
        <p:spPr/>
        <p:txBody>
          <a:bodyPr>
            <a:normAutofit fontScale="40000" lnSpcReduction="20000"/>
          </a:bodyPr>
          <a:lstStyle/>
          <a:p>
            <a:pPr marL="514350" indent="-514350" algn="just" fontAlgn="base">
              <a:lnSpc>
                <a:spcPct val="120000"/>
              </a:lnSpc>
              <a:buFont typeface="+mj-lt"/>
              <a:buAutoNum type="arabicPeriod"/>
            </a:pPr>
            <a:r>
              <a:rPr lang="en-US" sz="4500" dirty="0"/>
              <a:t>A Standard </a:t>
            </a:r>
            <a:r>
              <a:rPr lang="en-US" sz="4500" dirty="0" err="1"/>
              <a:t>Trie</a:t>
            </a:r>
            <a:r>
              <a:rPr lang="en-US" sz="4500" dirty="0"/>
              <a:t> has the below structure</a:t>
            </a:r>
            <a:r>
              <a:rPr lang="en-US" sz="4500" dirty="0" smtClean="0"/>
              <a:t>:</a:t>
            </a:r>
          </a:p>
          <a:p>
            <a:pPr marL="0" indent="0" algn="just" fontAlgn="base">
              <a:lnSpc>
                <a:spcPct val="120000"/>
              </a:lnSpc>
              <a:buNone/>
            </a:pPr>
            <a:r>
              <a:rPr lang="en-US" dirty="0" smtClean="0"/>
              <a:t>	class </a:t>
            </a:r>
            <a:r>
              <a:rPr lang="en-US" dirty="0"/>
              <a:t>Node </a:t>
            </a:r>
            <a:endParaRPr lang="en-US" dirty="0" smtClean="0"/>
          </a:p>
          <a:p>
            <a:pPr marL="0" indent="0" algn="just" fontAlgn="base">
              <a:lnSpc>
                <a:spcPct val="120000"/>
              </a:lnSpc>
              <a:buNone/>
            </a:pPr>
            <a:r>
              <a:rPr lang="en-US" dirty="0" smtClean="0"/>
              <a:t>	{ </a:t>
            </a:r>
          </a:p>
          <a:p>
            <a:pPr marL="0" indent="0" algn="just" fontAlgn="base">
              <a:lnSpc>
                <a:spcPct val="120000"/>
              </a:lnSpc>
              <a:buNone/>
            </a:pPr>
            <a:r>
              <a:rPr lang="en-US" dirty="0" smtClean="0"/>
              <a:t>		// </a:t>
            </a:r>
            <a:r>
              <a:rPr lang="en-US" dirty="0"/>
              <a:t>Array to store the nodes of a tree </a:t>
            </a:r>
            <a:endParaRPr lang="en-US" dirty="0" smtClean="0"/>
          </a:p>
          <a:p>
            <a:pPr marL="0" indent="0" algn="just" fontAlgn="base">
              <a:lnSpc>
                <a:spcPct val="120000"/>
              </a:lnSpc>
              <a:buNone/>
            </a:pPr>
            <a:r>
              <a:rPr lang="en-US" dirty="0" smtClean="0"/>
              <a:t>		Node</a:t>
            </a:r>
            <a:r>
              <a:rPr lang="en-US" dirty="0"/>
              <a:t>[] children = new Node[26]; </a:t>
            </a:r>
            <a:endParaRPr lang="en-US" dirty="0" smtClean="0"/>
          </a:p>
          <a:p>
            <a:pPr marL="0" indent="0" algn="just" fontAlgn="base">
              <a:lnSpc>
                <a:spcPct val="120000"/>
              </a:lnSpc>
              <a:buNone/>
            </a:pPr>
            <a:r>
              <a:rPr lang="en-US" dirty="0" smtClean="0"/>
              <a:t>		// </a:t>
            </a:r>
            <a:r>
              <a:rPr lang="en-US" dirty="0"/>
              <a:t>To check for end of string </a:t>
            </a:r>
            <a:endParaRPr lang="en-US" dirty="0" smtClean="0"/>
          </a:p>
          <a:p>
            <a:pPr marL="0" indent="0" algn="just" fontAlgn="base">
              <a:lnSpc>
                <a:spcPct val="120000"/>
              </a:lnSpc>
              <a:buNone/>
            </a:pPr>
            <a:r>
              <a:rPr lang="en-US" dirty="0" smtClean="0"/>
              <a:t>		</a:t>
            </a:r>
            <a:r>
              <a:rPr lang="en-US" dirty="0" err="1" smtClean="0"/>
              <a:t>boolean</a:t>
            </a:r>
            <a:r>
              <a:rPr lang="en-US" dirty="0" smtClean="0"/>
              <a:t> </a:t>
            </a:r>
            <a:r>
              <a:rPr lang="en-US" dirty="0" err="1"/>
              <a:t>isWordEnd</a:t>
            </a:r>
            <a:r>
              <a:rPr lang="en-US" dirty="0"/>
              <a:t>; </a:t>
            </a:r>
            <a:endParaRPr lang="en-US" dirty="0" smtClean="0"/>
          </a:p>
          <a:p>
            <a:pPr marL="0" indent="0" algn="just" fontAlgn="base">
              <a:lnSpc>
                <a:spcPct val="120000"/>
              </a:lnSpc>
              <a:buNone/>
            </a:pPr>
            <a:r>
              <a:rPr lang="en-US" dirty="0"/>
              <a:t>	</a:t>
            </a:r>
            <a:r>
              <a:rPr lang="en-US" dirty="0" smtClean="0"/>
              <a:t>}</a:t>
            </a:r>
          </a:p>
          <a:p>
            <a:pPr marL="0" indent="0" algn="just" fontAlgn="base">
              <a:lnSpc>
                <a:spcPct val="120000"/>
              </a:lnSpc>
              <a:buNone/>
            </a:pPr>
            <a:r>
              <a:rPr lang="en-US" dirty="0" smtClean="0"/>
              <a:t> </a:t>
            </a:r>
            <a:endParaRPr lang="en-US" dirty="0"/>
          </a:p>
          <a:p>
            <a:pPr marL="514350" indent="-514350" algn="just" fontAlgn="base">
              <a:lnSpc>
                <a:spcPct val="120000"/>
              </a:lnSpc>
              <a:buFont typeface="+mj-lt"/>
              <a:buAutoNum type="arabicPeriod" startAt="2"/>
            </a:pPr>
            <a:r>
              <a:rPr lang="en-US" sz="4500" dirty="0"/>
              <a:t>It is an ordered tree like data structure.</a:t>
            </a:r>
          </a:p>
          <a:p>
            <a:pPr marL="514350" indent="-514350" algn="just" fontAlgn="base">
              <a:lnSpc>
                <a:spcPct val="120000"/>
              </a:lnSpc>
              <a:buFont typeface="+mj-lt"/>
              <a:buAutoNum type="arabicPeriod" startAt="2"/>
            </a:pPr>
            <a:r>
              <a:rPr lang="en-US" sz="4500" dirty="0"/>
              <a:t>Each node(except the </a:t>
            </a:r>
            <a:r>
              <a:rPr lang="en-US" sz="4500" b="1" dirty="0"/>
              <a:t>root</a:t>
            </a:r>
            <a:r>
              <a:rPr lang="en-US" sz="4500" dirty="0"/>
              <a:t> node) in a standard </a:t>
            </a:r>
            <a:r>
              <a:rPr lang="en-US" sz="4500" dirty="0" err="1"/>
              <a:t>trie</a:t>
            </a:r>
            <a:r>
              <a:rPr lang="en-US" sz="4500" dirty="0"/>
              <a:t> is labeled with a character.</a:t>
            </a:r>
          </a:p>
          <a:p>
            <a:pPr marL="514350" indent="-514350" algn="just" fontAlgn="base">
              <a:lnSpc>
                <a:spcPct val="120000"/>
              </a:lnSpc>
              <a:buFont typeface="+mj-lt"/>
              <a:buAutoNum type="arabicPeriod" startAt="2"/>
            </a:pPr>
            <a:r>
              <a:rPr lang="en-US" sz="4500" dirty="0"/>
              <a:t>The children of a node are in alphabetical order.</a:t>
            </a:r>
          </a:p>
          <a:p>
            <a:pPr marL="514350" indent="-514350" algn="just" fontAlgn="base">
              <a:lnSpc>
                <a:spcPct val="120000"/>
              </a:lnSpc>
              <a:buFont typeface="+mj-lt"/>
              <a:buAutoNum type="arabicPeriod" startAt="2"/>
            </a:pPr>
            <a:r>
              <a:rPr lang="en-US" sz="4500" dirty="0"/>
              <a:t>Each node or branch represents a possible character of keys or words.</a:t>
            </a:r>
          </a:p>
          <a:p>
            <a:pPr marL="514350" indent="-514350" algn="just" fontAlgn="base">
              <a:lnSpc>
                <a:spcPct val="120000"/>
              </a:lnSpc>
              <a:buFont typeface="+mj-lt"/>
              <a:buAutoNum type="arabicPeriod" startAt="2"/>
            </a:pPr>
            <a:r>
              <a:rPr lang="en-US" sz="4500" dirty="0"/>
              <a:t>Each node or branch may have multiple branches.</a:t>
            </a:r>
          </a:p>
          <a:p>
            <a:pPr marL="514350" indent="-514350" algn="just" fontAlgn="base">
              <a:lnSpc>
                <a:spcPct val="120000"/>
              </a:lnSpc>
              <a:buFont typeface="+mj-lt"/>
              <a:buAutoNum type="arabicPeriod" startAt="2"/>
            </a:pPr>
            <a:r>
              <a:rPr lang="en-US" sz="4500" dirty="0"/>
              <a:t>The last node of every key or word is used to mark the end of word or node.</a:t>
            </a:r>
          </a:p>
          <a:p>
            <a:pPr marL="0" indent="0" algn="just">
              <a:lnSpc>
                <a:spcPct val="120000"/>
              </a:lnSpc>
              <a:buNone/>
            </a:pPr>
            <a:endParaRPr lang="en-US" sz="4500" dirty="0"/>
          </a:p>
        </p:txBody>
      </p:sp>
    </p:spTree>
    <p:extLst>
      <p:ext uri="{BB962C8B-B14F-4D97-AF65-F5344CB8AC3E}">
        <p14:creationId xmlns:p14="http://schemas.microsoft.com/office/powerpoint/2010/main" val="245752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Illustration </a:t>
            </a:r>
            <a:r>
              <a:rPr lang="en-US" b="1" dirty="0">
                <a:solidFill>
                  <a:srgbClr val="C00000"/>
                </a:solidFill>
              </a:rPr>
              <a:t>of the Standard </a:t>
            </a:r>
            <a:r>
              <a:rPr lang="en-US" b="1" dirty="0" err="1">
                <a:solidFill>
                  <a:srgbClr val="C00000"/>
                </a:solidFill>
              </a:rPr>
              <a:t>Trie</a:t>
            </a:r>
            <a:endParaRPr lang="en-US" b="1" dirty="0">
              <a:solidFill>
                <a:srgbClr val="C00000"/>
              </a:solidFill>
            </a:endParaRPr>
          </a:p>
        </p:txBody>
      </p:sp>
      <p:pic>
        <p:nvPicPr>
          <p:cNvPr id="1026" name="Picture 2" descr="https://media.geeksforgeeks.org/wp-content/uploads/20200413192323/Tri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371599"/>
            <a:ext cx="8450248" cy="520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238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String S = {ball, box, bomb, basket, stock, stop}</a:t>
            </a:r>
            <a:br>
              <a:rPr lang="en-US" sz="2400" dirty="0"/>
            </a:br>
            <a:r>
              <a:rPr lang="en-US" sz="2400" dirty="0"/>
              <a:t>In standard </a:t>
            </a:r>
            <a:r>
              <a:rPr lang="en-US" sz="2400" dirty="0" err="1"/>
              <a:t>trie</a:t>
            </a:r>
            <a:r>
              <a:rPr lang="en-US" sz="2400" dirty="0"/>
              <a:t>, every traversal from the root node represents one of the words in the string S.</a:t>
            </a:r>
            <a:br>
              <a:rPr lang="en-US" sz="2400" dirty="0"/>
            </a:b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1273443"/>
            <a:ext cx="5791200" cy="496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57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dirty="0" smtClean="0">
                <a:solidFill>
                  <a:srgbClr val="C00000"/>
                </a:solidFill>
              </a:rPr>
              <a:t>Compressed </a:t>
            </a:r>
            <a:r>
              <a:rPr lang="en-US" sz="4400" b="1" dirty="0" err="1" smtClean="0">
                <a:solidFill>
                  <a:srgbClr val="C00000"/>
                </a:solidFill>
              </a:rPr>
              <a:t>Trie</a:t>
            </a:r>
            <a:endParaRPr lang="en-US" sz="4400" b="1"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pPr marL="514350" indent="-514350" algn="just" fontAlgn="base">
              <a:lnSpc>
                <a:spcPct val="120000"/>
              </a:lnSpc>
              <a:buFont typeface="+mj-lt"/>
              <a:buAutoNum type="arabicPeriod"/>
            </a:pPr>
            <a:r>
              <a:rPr lang="en-US" dirty="0"/>
              <a:t>A Compressed </a:t>
            </a:r>
            <a:r>
              <a:rPr lang="en-US" dirty="0" err="1"/>
              <a:t>Trie</a:t>
            </a:r>
            <a:r>
              <a:rPr lang="en-US" dirty="0"/>
              <a:t> has the below structure</a:t>
            </a:r>
            <a:r>
              <a:rPr lang="en-US" dirty="0" smtClean="0"/>
              <a:t>:</a:t>
            </a:r>
          </a:p>
          <a:p>
            <a:pPr marL="0" indent="0" algn="just" fontAlgn="base">
              <a:lnSpc>
                <a:spcPct val="120000"/>
              </a:lnSpc>
              <a:buNone/>
            </a:pPr>
            <a:r>
              <a:rPr lang="en-US" dirty="0" smtClean="0"/>
              <a:t>	class </a:t>
            </a:r>
            <a:r>
              <a:rPr lang="en-US" dirty="0"/>
              <a:t>Node </a:t>
            </a:r>
            <a:endParaRPr lang="en-US" dirty="0" smtClean="0"/>
          </a:p>
          <a:p>
            <a:pPr marL="0" indent="0" algn="just" fontAlgn="base">
              <a:lnSpc>
                <a:spcPct val="120000"/>
              </a:lnSpc>
              <a:buNone/>
            </a:pPr>
            <a:r>
              <a:rPr lang="en-US" dirty="0" smtClean="0"/>
              <a:t>	{ </a:t>
            </a:r>
          </a:p>
          <a:p>
            <a:pPr marL="0" indent="0" algn="just" fontAlgn="base">
              <a:lnSpc>
                <a:spcPct val="120000"/>
              </a:lnSpc>
              <a:buNone/>
            </a:pPr>
            <a:r>
              <a:rPr lang="en-US" dirty="0" smtClean="0"/>
              <a:t>		// </a:t>
            </a:r>
            <a:r>
              <a:rPr lang="en-US" dirty="0"/>
              <a:t>Array to store the nodes of tree </a:t>
            </a:r>
            <a:endParaRPr lang="en-US" dirty="0" smtClean="0"/>
          </a:p>
          <a:p>
            <a:pPr marL="0" indent="0" algn="just" fontAlgn="base">
              <a:lnSpc>
                <a:spcPct val="120000"/>
              </a:lnSpc>
              <a:buNone/>
            </a:pPr>
            <a:r>
              <a:rPr lang="en-US" dirty="0" smtClean="0"/>
              <a:t>		Node</a:t>
            </a:r>
            <a:r>
              <a:rPr lang="en-US" dirty="0"/>
              <a:t>[] children = new Node[26]; </a:t>
            </a:r>
            <a:endParaRPr lang="en-US" dirty="0" smtClean="0"/>
          </a:p>
          <a:p>
            <a:pPr marL="0" indent="0" algn="just" fontAlgn="base">
              <a:lnSpc>
                <a:spcPct val="120000"/>
              </a:lnSpc>
              <a:buNone/>
            </a:pPr>
            <a:r>
              <a:rPr lang="en-US" dirty="0" smtClean="0"/>
              <a:t>		// </a:t>
            </a:r>
            <a:r>
              <a:rPr lang="en-US" dirty="0"/>
              <a:t>To store the </a:t>
            </a:r>
            <a:r>
              <a:rPr lang="en-US" dirty="0" err="1"/>
              <a:t>edgeLabel</a:t>
            </a:r>
            <a:r>
              <a:rPr lang="en-US" dirty="0"/>
              <a:t> </a:t>
            </a:r>
            <a:endParaRPr lang="en-US" dirty="0" smtClean="0"/>
          </a:p>
          <a:p>
            <a:pPr marL="0" indent="0" algn="just" fontAlgn="base">
              <a:lnSpc>
                <a:spcPct val="120000"/>
              </a:lnSpc>
              <a:buNone/>
            </a:pPr>
            <a:r>
              <a:rPr lang="en-US" dirty="0" smtClean="0"/>
              <a:t>		</a:t>
            </a:r>
            <a:r>
              <a:rPr lang="en-US" dirty="0" err="1" smtClean="0"/>
              <a:t>StringBuilder</a:t>
            </a:r>
            <a:r>
              <a:rPr lang="en-US" dirty="0"/>
              <a:t>[] </a:t>
            </a:r>
            <a:r>
              <a:rPr lang="en-US" dirty="0" err="1"/>
              <a:t>edgeLabel</a:t>
            </a:r>
            <a:r>
              <a:rPr lang="en-US" dirty="0"/>
              <a:t> = new </a:t>
            </a:r>
            <a:r>
              <a:rPr lang="en-US" dirty="0" err="1"/>
              <a:t>StringBuilder</a:t>
            </a:r>
            <a:r>
              <a:rPr lang="en-US" dirty="0"/>
              <a:t>[26]; </a:t>
            </a:r>
            <a:endParaRPr lang="en-US" dirty="0" smtClean="0"/>
          </a:p>
          <a:p>
            <a:pPr marL="0" indent="0" algn="just" fontAlgn="base">
              <a:lnSpc>
                <a:spcPct val="120000"/>
              </a:lnSpc>
              <a:buNone/>
            </a:pPr>
            <a:r>
              <a:rPr lang="en-US" dirty="0" smtClean="0"/>
              <a:t>		// </a:t>
            </a:r>
            <a:r>
              <a:rPr lang="en-US" dirty="0"/>
              <a:t>To check for end of string </a:t>
            </a:r>
            <a:endParaRPr lang="en-US" dirty="0" smtClean="0"/>
          </a:p>
          <a:p>
            <a:pPr marL="0" indent="0" algn="just" fontAlgn="base">
              <a:lnSpc>
                <a:spcPct val="120000"/>
              </a:lnSpc>
              <a:buNone/>
            </a:pPr>
            <a:r>
              <a:rPr lang="en-US" dirty="0" smtClean="0"/>
              <a:t>		</a:t>
            </a:r>
            <a:r>
              <a:rPr lang="en-US" dirty="0" err="1" smtClean="0"/>
              <a:t>boolean</a:t>
            </a:r>
            <a:r>
              <a:rPr lang="en-US" dirty="0" smtClean="0"/>
              <a:t> </a:t>
            </a:r>
            <a:r>
              <a:rPr lang="en-US" dirty="0" err="1"/>
              <a:t>isEnd</a:t>
            </a:r>
            <a:r>
              <a:rPr lang="en-US" dirty="0"/>
              <a:t>; </a:t>
            </a:r>
            <a:endParaRPr lang="en-US" dirty="0" smtClean="0"/>
          </a:p>
          <a:p>
            <a:pPr marL="0" indent="0" algn="just" fontAlgn="base">
              <a:lnSpc>
                <a:spcPct val="120000"/>
              </a:lnSpc>
              <a:buNone/>
            </a:pPr>
            <a:r>
              <a:rPr lang="en-US" dirty="0" smtClean="0"/>
              <a:t>	} </a:t>
            </a:r>
            <a:endParaRPr lang="en-US" dirty="0"/>
          </a:p>
          <a:p>
            <a:pPr marL="514350" indent="-514350" algn="just" fontAlgn="base">
              <a:lnSpc>
                <a:spcPct val="120000"/>
              </a:lnSpc>
              <a:buFont typeface="+mj-lt"/>
              <a:buAutoNum type="arabicPeriod" startAt="2"/>
            </a:pPr>
            <a:r>
              <a:rPr lang="en-US" dirty="0"/>
              <a:t>A Compressed </a:t>
            </a:r>
            <a:r>
              <a:rPr lang="en-US" dirty="0" err="1"/>
              <a:t>Trie</a:t>
            </a:r>
            <a:r>
              <a:rPr lang="en-US" dirty="0"/>
              <a:t> is an advanced version of the standard </a:t>
            </a:r>
            <a:r>
              <a:rPr lang="en-US" dirty="0" err="1"/>
              <a:t>trie</a:t>
            </a:r>
            <a:r>
              <a:rPr lang="en-US" dirty="0"/>
              <a:t>.</a:t>
            </a:r>
          </a:p>
          <a:p>
            <a:pPr marL="514350" indent="-514350" algn="just" fontAlgn="base">
              <a:lnSpc>
                <a:spcPct val="120000"/>
              </a:lnSpc>
              <a:buFont typeface="+mj-lt"/>
              <a:buAutoNum type="arabicPeriod" startAt="2"/>
            </a:pPr>
            <a:r>
              <a:rPr lang="en-US" dirty="0"/>
              <a:t>Each nodes(except the </a:t>
            </a:r>
            <a:r>
              <a:rPr lang="en-US" b="1" dirty="0"/>
              <a:t>leaf</a:t>
            </a:r>
            <a:r>
              <a:rPr lang="en-US" dirty="0"/>
              <a:t> nodes) have </a:t>
            </a:r>
            <a:r>
              <a:rPr lang="en-US" dirty="0" err="1"/>
              <a:t>atleast</a:t>
            </a:r>
            <a:r>
              <a:rPr lang="en-US" dirty="0"/>
              <a:t> 2 children.</a:t>
            </a:r>
          </a:p>
          <a:p>
            <a:pPr marL="514350" indent="-514350" algn="just" fontAlgn="base">
              <a:lnSpc>
                <a:spcPct val="120000"/>
              </a:lnSpc>
              <a:buFont typeface="+mj-lt"/>
              <a:buAutoNum type="arabicPeriod" startAt="2"/>
            </a:pPr>
            <a:r>
              <a:rPr lang="en-US" dirty="0"/>
              <a:t>It is used to achieve space optimization.</a:t>
            </a:r>
          </a:p>
          <a:p>
            <a:pPr marL="0" indent="0" algn="just">
              <a:lnSpc>
                <a:spcPct val="120000"/>
              </a:lnSpc>
              <a:buNone/>
            </a:pPr>
            <a:endParaRPr lang="en-US" dirty="0"/>
          </a:p>
        </p:txBody>
      </p:sp>
    </p:spTree>
    <p:extLst>
      <p:ext uri="{BB962C8B-B14F-4D97-AF65-F5344CB8AC3E}">
        <p14:creationId xmlns:p14="http://schemas.microsoft.com/office/powerpoint/2010/main" val="329556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dirty="0" smtClean="0">
                <a:solidFill>
                  <a:srgbClr val="C00000"/>
                </a:solidFill>
              </a:rPr>
              <a:t>Compressed </a:t>
            </a:r>
            <a:r>
              <a:rPr lang="en-US" sz="4400" b="1" dirty="0" err="1" smtClean="0">
                <a:solidFill>
                  <a:srgbClr val="C00000"/>
                </a:solidFill>
              </a:rPr>
              <a:t>Trie</a:t>
            </a:r>
            <a:endParaRPr lang="en-US" sz="4400" b="1"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pPr marL="514350" indent="-514350" algn="just" fontAlgn="base">
              <a:lnSpc>
                <a:spcPct val="110000"/>
              </a:lnSpc>
              <a:buFont typeface="+mj-lt"/>
              <a:buAutoNum type="arabicPeriod" startAt="5"/>
            </a:pPr>
            <a:r>
              <a:rPr lang="en-US" dirty="0"/>
              <a:t>To derive a Compressed </a:t>
            </a:r>
            <a:r>
              <a:rPr lang="en-US" dirty="0" err="1"/>
              <a:t>Trie</a:t>
            </a:r>
            <a:r>
              <a:rPr lang="en-US" dirty="0"/>
              <a:t> from a Standard </a:t>
            </a:r>
            <a:r>
              <a:rPr lang="en-US" dirty="0" err="1"/>
              <a:t>Trie</a:t>
            </a:r>
            <a:r>
              <a:rPr lang="en-US" dirty="0"/>
              <a:t>, compression of chains of redundant nodes is performed.</a:t>
            </a:r>
          </a:p>
          <a:p>
            <a:pPr marL="514350" indent="-514350" algn="just" fontAlgn="base">
              <a:lnSpc>
                <a:spcPct val="110000"/>
              </a:lnSpc>
              <a:buFont typeface="+mj-lt"/>
              <a:buAutoNum type="arabicPeriod" startAt="5"/>
            </a:pPr>
            <a:r>
              <a:rPr lang="en-US" dirty="0"/>
              <a:t>It consists of grouping, re-grouping and un-grouping of keys of characters.</a:t>
            </a:r>
          </a:p>
          <a:p>
            <a:pPr marL="514350" indent="-514350" algn="just" fontAlgn="base">
              <a:lnSpc>
                <a:spcPct val="110000"/>
              </a:lnSpc>
              <a:buFont typeface="+mj-lt"/>
              <a:buAutoNum type="arabicPeriod" startAt="5"/>
            </a:pPr>
            <a:r>
              <a:rPr lang="en-US" dirty="0"/>
              <a:t>While performing the insertion operation, it may be required to un-group the already grouped characters.</a:t>
            </a:r>
          </a:p>
          <a:p>
            <a:pPr marL="514350" indent="-514350" algn="just" fontAlgn="base">
              <a:lnSpc>
                <a:spcPct val="110000"/>
              </a:lnSpc>
              <a:buFont typeface="+mj-lt"/>
              <a:buAutoNum type="arabicPeriod" startAt="5"/>
            </a:pPr>
            <a:r>
              <a:rPr lang="en-US" dirty="0"/>
              <a:t>While performing the deletion operation, it may be required to re-group the already grouped characters.</a:t>
            </a:r>
          </a:p>
          <a:p>
            <a:pPr marL="514350" indent="-514350" algn="just" fontAlgn="base">
              <a:lnSpc>
                <a:spcPct val="110000"/>
              </a:lnSpc>
              <a:buFont typeface="+mj-lt"/>
              <a:buAutoNum type="arabicPeriod" startAt="5"/>
            </a:pPr>
            <a:r>
              <a:rPr lang="en-US" dirty="0"/>
              <a:t>A compressed </a:t>
            </a:r>
            <a:r>
              <a:rPr lang="en-US" dirty="0" err="1"/>
              <a:t>trie</a:t>
            </a:r>
            <a:r>
              <a:rPr lang="en-US" dirty="0"/>
              <a:t> T storing s strings(</a:t>
            </a:r>
            <a:r>
              <a:rPr lang="en-US" b="1" dirty="0"/>
              <a:t>keys</a:t>
            </a:r>
            <a:r>
              <a:rPr lang="en-US" dirty="0"/>
              <a:t>) has s external nodes and O(s) total number of nodes.</a:t>
            </a:r>
          </a:p>
          <a:p>
            <a:pPr marL="0" indent="0" algn="just">
              <a:lnSpc>
                <a:spcPct val="110000"/>
              </a:lnSpc>
              <a:buNone/>
            </a:pPr>
            <a:endParaRPr lang="en-US" dirty="0"/>
          </a:p>
        </p:txBody>
      </p:sp>
    </p:spTree>
    <p:extLst>
      <p:ext uri="{BB962C8B-B14F-4D97-AF65-F5344CB8AC3E}">
        <p14:creationId xmlns:p14="http://schemas.microsoft.com/office/powerpoint/2010/main" val="3181812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 </a:t>
            </a:r>
            <a:r>
              <a:rPr lang="en-US" b="1" dirty="0" smtClean="0">
                <a:solidFill>
                  <a:srgbClr val="C00000"/>
                </a:solidFill>
              </a:rPr>
              <a:t>Illustration </a:t>
            </a:r>
            <a:r>
              <a:rPr lang="en-US" b="1" dirty="0">
                <a:solidFill>
                  <a:srgbClr val="C00000"/>
                </a:solidFill>
              </a:rPr>
              <a:t>of the Compressed </a:t>
            </a:r>
            <a:r>
              <a:rPr lang="en-US" b="1" dirty="0" err="1">
                <a:solidFill>
                  <a:srgbClr val="C00000"/>
                </a:solidFill>
              </a:rPr>
              <a:t>Trie</a:t>
            </a:r>
            <a:endParaRPr lang="en-US" b="1" dirty="0">
              <a:solidFill>
                <a:srgbClr val="C00000"/>
              </a:solidFill>
            </a:endParaRPr>
          </a:p>
        </p:txBody>
      </p:sp>
      <p:pic>
        <p:nvPicPr>
          <p:cNvPr id="2050" name="Picture 2" descr="https://media.geeksforgeeks.org/wp-content/uploads/20200413192317/CompressedTr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7806051"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2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A compressed </a:t>
            </a:r>
            <a:r>
              <a:rPr lang="en-US" sz="2400" dirty="0" err="1"/>
              <a:t>trie</a:t>
            </a:r>
            <a:r>
              <a:rPr lang="en-US" sz="2400" dirty="0"/>
              <a:t> is space optimized: if a node is the only child of its parent, merge the node with the parent.</a:t>
            </a:r>
          </a:p>
        </p:txBody>
      </p:sp>
      <p:pic>
        <p:nvPicPr>
          <p:cNvPr id="4098" name="Picture 2" descr="https://cgi.luddy.indiana.edu/~yye/c343-2019/img/alphabettri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88265"/>
            <a:ext cx="6477000" cy="506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50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479</Words>
  <Application>Microsoft Office PowerPoint</Application>
  <PresentationFormat>On-screen Show (4:3)</PresentationFormat>
  <Paragraphs>106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Types of Tries</vt:lpstr>
      <vt:lpstr>Types of Tries</vt:lpstr>
      <vt:lpstr>Standard Trie</vt:lpstr>
      <vt:lpstr>Illustration of the Standard Trie</vt:lpstr>
      <vt:lpstr>String S = {ball, box, bomb, basket, stock, stop} In standard trie, every traversal from the root node represents one of the words in the string S. </vt:lpstr>
      <vt:lpstr>Compressed Trie</vt:lpstr>
      <vt:lpstr>Compressed Trie</vt:lpstr>
      <vt:lpstr> Illustration of the Compressed Trie</vt:lpstr>
      <vt:lpstr>A compressed trie is space optimized: if a node is the only child of its parent, merge the node with the parent.</vt:lpstr>
      <vt:lpstr>PowerPoint Presentation</vt:lpstr>
      <vt:lpstr>Suffix Trie</vt:lpstr>
      <vt:lpstr>Suffix Trie</vt:lpstr>
      <vt:lpstr> Illustration of the Suffix Trie</vt:lpstr>
      <vt:lpstr>How to build a Suffix Tree for a given text? </vt:lpstr>
      <vt:lpstr>How to build a Suffix Tree for a given text? </vt:lpstr>
      <vt:lpstr>How to build a Suffix Tree for a given text? </vt:lpstr>
      <vt:lpstr>How to build a Suffix Tree for a given text? </vt:lpstr>
      <vt:lpstr>How to search a pattern in the built suffix tree? </vt:lpstr>
      <vt:lpstr>How to search a pattern in the built suffix tree? </vt:lpstr>
      <vt:lpstr>Applications of Suffix Tree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Tries</dc:title>
  <dc:creator>admin</dc:creator>
  <cp:lastModifiedBy>admin</cp:lastModifiedBy>
  <cp:revision>31</cp:revision>
  <dcterms:created xsi:type="dcterms:W3CDTF">2023-08-04T06:51:15Z</dcterms:created>
  <dcterms:modified xsi:type="dcterms:W3CDTF">2023-08-04T08:28:38Z</dcterms:modified>
</cp:coreProperties>
</file>