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y="6858000" cx="9144000"/>
  <p:notesSz cx="6858000" cy="9144000"/>
  <p:embeddedFontLst>
    <p:embeddedFont>
      <p:font typeface="Work Sans"/>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81" roundtripDataSignature="AMtx7mh6ASLyt3z74KXWhYRlex44aE2M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240AF4-FDB9-4E05-9279-FD84BDD3A89A}">
  <a:tblStyle styleId="{2B240AF4-FDB9-4E05-9279-FD84BDD3A89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WorkSans-boldItalic.fntdata"/><Relationship Id="rId8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WorkSans-regular.fntdata"/><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WorkSans-italic.fntdata"/><Relationship Id="rId34" Type="http://schemas.openxmlformats.org/officeDocument/2006/relationships/slide" Target="slides/slide28.xml"/><Relationship Id="rId78" Type="http://schemas.openxmlformats.org/officeDocument/2006/relationships/font" Target="fonts/WorkSans-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7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7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0"/>
          <p:cNvSpPr/>
          <p:nvPr>
            <p:ph idx="2" type="pic"/>
          </p:nvPr>
        </p:nvSpPr>
        <p:spPr>
          <a:xfrm>
            <a:off x="1792288" y="612775"/>
            <a:ext cx="5486400" cy="4114800"/>
          </a:xfrm>
          <a:prstGeom prst="rect">
            <a:avLst/>
          </a:prstGeom>
          <a:noFill/>
          <a:ln>
            <a:noFill/>
          </a:ln>
        </p:spPr>
      </p:sp>
      <p:sp>
        <p:nvSpPr>
          <p:cNvPr id="68" name="Google Shape;68;p8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5.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8.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8.png"/><Relationship Id="rId4" Type="http://schemas.openxmlformats.org/officeDocument/2006/relationships/hyperlink" Target="https://www.softwaretestinghelp.com/wp-content/qa/uploads/2019/08/3-illustration-of-Kruskal%E2%80%99s-algorithm-2.png" TargetMode="External"/><Relationship Id="rId5" Type="http://schemas.openxmlformats.org/officeDocument/2006/relationships/image" Target="../media/image42.png"/><Relationship Id="rId6" Type="http://schemas.openxmlformats.org/officeDocument/2006/relationships/hyperlink" Target="https://www.softwaretestinghelp.com/wp-content/qa/uploads/2019/08/4-illustration-of-Kruskal%E2%80%99s-algorithm-3.png" TargetMode="External"/><Relationship Id="rId7" Type="http://schemas.openxmlformats.org/officeDocument/2006/relationships/image" Target="../media/image44.png"/><Relationship Id="rId8"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8.png"/><Relationship Id="rId4" Type="http://schemas.openxmlformats.org/officeDocument/2006/relationships/image" Target="../media/image49.png"/><Relationship Id="rId5" Type="http://schemas.openxmlformats.org/officeDocument/2006/relationships/image" Target="../media/image60.png"/><Relationship Id="rId6"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2.pn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3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3.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SECTION-II</a:t>
            </a:r>
            <a:br>
              <a:rPr b="1" lang="en-US"/>
            </a:br>
            <a:r>
              <a:rPr b="1" lang="en-US"/>
              <a:t>Graph, Hashing and Heap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Types Of Graph</a:t>
            </a:r>
            <a:endParaRPr>
              <a:solidFill>
                <a:srgbClr val="C00000"/>
              </a:solidFill>
            </a:endParaRPr>
          </a:p>
        </p:txBody>
      </p:sp>
      <p:sp>
        <p:nvSpPr>
          <p:cNvPr id="152" name="Google Shape;152;p10"/>
          <p:cNvSpPr txBox="1"/>
          <p:nvPr>
            <p:ph idx="1" type="body"/>
          </p:nvPr>
        </p:nvSpPr>
        <p:spPr>
          <a:xfrm>
            <a:off x="457200" y="1600200"/>
            <a:ext cx="39624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b="1" lang="en-US"/>
              <a:t>11. Directed Acyclic Graph</a:t>
            </a:r>
            <a:endParaRPr/>
          </a:p>
          <a:p>
            <a:pPr indent="0" lvl="0" marL="0" rtl="0" algn="l">
              <a:spcBef>
                <a:spcPts val="544"/>
              </a:spcBef>
              <a:spcAft>
                <a:spcPts val="0"/>
              </a:spcAft>
              <a:buClr>
                <a:schemeClr val="dk1"/>
              </a:buClr>
              <a:buSzPct val="100000"/>
              <a:buNone/>
            </a:pPr>
            <a:r>
              <a:rPr lang="en-US"/>
              <a:t>A Directed Graph that does not contain any cycle. </a:t>
            </a:r>
            <a:endParaRPr/>
          </a:p>
          <a:p>
            <a:pPr indent="0" lvl="0" marL="0" rtl="0" algn="l">
              <a:spcBef>
                <a:spcPts val="544"/>
              </a:spcBef>
              <a:spcAft>
                <a:spcPts val="0"/>
              </a:spcAft>
              <a:buClr>
                <a:schemeClr val="dk1"/>
              </a:buClr>
              <a:buSzPct val="100000"/>
              <a:buNone/>
            </a:pPr>
            <a:r>
              <a:rPr b="1" lang="en-US"/>
              <a:t>12. Bipartite Graph</a:t>
            </a:r>
            <a:endParaRPr/>
          </a:p>
          <a:p>
            <a:pPr indent="0" lvl="0" marL="0" rtl="0" algn="l">
              <a:spcBef>
                <a:spcPts val="544"/>
              </a:spcBef>
              <a:spcAft>
                <a:spcPts val="0"/>
              </a:spcAft>
              <a:buClr>
                <a:schemeClr val="dk1"/>
              </a:buClr>
              <a:buSzPct val="100000"/>
              <a:buNone/>
            </a:pPr>
            <a:r>
              <a:rPr lang="en-US"/>
              <a:t>A graph in which vertex can be divided into two sets such that vertex in each set does not contain any edge between them.</a:t>
            </a:r>
            <a:endParaRPr/>
          </a:p>
          <a:p>
            <a:pPr indent="0" lvl="0" marL="0" rtl="0" algn="just">
              <a:spcBef>
                <a:spcPts val="544"/>
              </a:spcBef>
              <a:spcAft>
                <a:spcPts val="0"/>
              </a:spcAft>
              <a:buClr>
                <a:schemeClr val="dk1"/>
              </a:buClr>
              <a:buSzPct val="100000"/>
              <a:buNone/>
            </a:pPr>
            <a:r>
              <a:t/>
            </a:r>
            <a:endParaRPr/>
          </a:p>
        </p:txBody>
      </p:sp>
      <p:pic>
        <p:nvPicPr>
          <p:cNvPr id="153" name="Google Shape;153;p10"/>
          <p:cNvPicPr preferRelativeResize="0"/>
          <p:nvPr/>
        </p:nvPicPr>
        <p:blipFill rotWithShape="1">
          <a:blip r:embed="rId3">
            <a:alphaModFix/>
          </a:blip>
          <a:srcRect b="0" l="0" r="0" t="0"/>
          <a:stretch/>
        </p:blipFill>
        <p:spPr>
          <a:xfrm>
            <a:off x="5486400" y="1524000"/>
            <a:ext cx="2114550" cy="2314575"/>
          </a:xfrm>
          <a:prstGeom prst="rect">
            <a:avLst/>
          </a:prstGeom>
          <a:noFill/>
          <a:ln>
            <a:noFill/>
          </a:ln>
        </p:spPr>
      </p:pic>
      <p:pic>
        <p:nvPicPr>
          <p:cNvPr id="154" name="Google Shape;154;p10"/>
          <p:cNvPicPr preferRelativeResize="0"/>
          <p:nvPr/>
        </p:nvPicPr>
        <p:blipFill rotWithShape="1">
          <a:blip r:embed="rId4">
            <a:alphaModFix/>
          </a:blip>
          <a:srcRect b="0" l="0" r="0" t="0"/>
          <a:stretch/>
        </p:blipFill>
        <p:spPr>
          <a:xfrm>
            <a:off x="5800725" y="3866284"/>
            <a:ext cx="1590675" cy="233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Types Of Graph</a:t>
            </a:r>
            <a:endParaRPr>
              <a:solidFill>
                <a:srgbClr val="C00000"/>
              </a:solidFill>
            </a:endParaRPr>
          </a:p>
        </p:txBody>
      </p:sp>
      <p:sp>
        <p:nvSpPr>
          <p:cNvPr id="160" name="Google Shape;16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13. Weighted Graph</a:t>
            </a:r>
            <a:endParaRPr/>
          </a:p>
          <a:p>
            <a:pPr indent="-342900" lvl="0" marL="342900" rtl="0" algn="l">
              <a:spcBef>
                <a:spcPts val="640"/>
              </a:spcBef>
              <a:spcAft>
                <a:spcPts val="0"/>
              </a:spcAft>
              <a:buClr>
                <a:schemeClr val="dk1"/>
              </a:buClr>
              <a:buSzPts val="3200"/>
              <a:buChar char="•"/>
            </a:pPr>
            <a:r>
              <a:rPr lang="en-US"/>
              <a:t>A graph in which the edges are already specified with suitable weight is known as a weighted graph. </a:t>
            </a:r>
            <a:endParaRPr/>
          </a:p>
          <a:p>
            <a:pPr indent="-342900" lvl="0" marL="342900" rtl="0" algn="l">
              <a:spcBef>
                <a:spcPts val="640"/>
              </a:spcBef>
              <a:spcAft>
                <a:spcPts val="0"/>
              </a:spcAft>
              <a:buClr>
                <a:schemeClr val="dk1"/>
              </a:buClr>
              <a:buSzPts val="3200"/>
              <a:buChar char="•"/>
            </a:pPr>
            <a:r>
              <a:rPr lang="en-US"/>
              <a:t> Weighted graphs can be further classified as directed weighted graphs and undirected weighted graphs.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Tree v/s Graph</a:t>
            </a:r>
            <a:endParaRPr>
              <a:solidFill>
                <a:srgbClr val="C00000"/>
              </a:solidFill>
            </a:endParaRPr>
          </a:p>
        </p:txBody>
      </p:sp>
      <p:sp>
        <p:nvSpPr>
          <p:cNvPr id="166" name="Google Shape;166;p12"/>
          <p:cNvSpPr txBox="1"/>
          <p:nvPr>
            <p:ph idx="1" type="body"/>
          </p:nvPr>
        </p:nvSpPr>
        <p:spPr>
          <a:xfrm>
            <a:off x="457200" y="1600201"/>
            <a:ext cx="8229600" cy="167639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Trees are the restricted types of graphs. Every tree will always be a graph but not all graphs will be trees. Linked List, Trees, and Heaps all are special cases of graphs. </a:t>
            </a:r>
            <a:endParaRPr/>
          </a:p>
        </p:txBody>
      </p:sp>
      <p:pic>
        <p:nvPicPr>
          <p:cNvPr id="167" name="Google Shape;167;p12"/>
          <p:cNvPicPr preferRelativeResize="0"/>
          <p:nvPr/>
        </p:nvPicPr>
        <p:blipFill rotWithShape="1">
          <a:blip r:embed="rId3">
            <a:alphaModFix/>
          </a:blip>
          <a:srcRect b="0" l="0" r="0" t="0"/>
          <a:stretch/>
        </p:blipFill>
        <p:spPr>
          <a:xfrm>
            <a:off x="1447800" y="2915258"/>
            <a:ext cx="6019800" cy="3347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Representation of Graphs</a:t>
            </a:r>
            <a:endParaRPr>
              <a:solidFill>
                <a:srgbClr val="C00000"/>
              </a:solidFill>
            </a:endParaRPr>
          </a:p>
        </p:txBody>
      </p:sp>
      <p:sp>
        <p:nvSpPr>
          <p:cNvPr id="173" name="Google Shape;17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two ways to store a graph:</a:t>
            </a:r>
            <a:endParaRPr/>
          </a:p>
          <a:p>
            <a:pPr indent="-514350" lvl="0" marL="514350" rtl="0" algn="l">
              <a:spcBef>
                <a:spcPts val="640"/>
              </a:spcBef>
              <a:spcAft>
                <a:spcPts val="0"/>
              </a:spcAft>
              <a:buClr>
                <a:schemeClr val="dk1"/>
              </a:buClr>
              <a:buSzPts val="3200"/>
              <a:buFont typeface="Calibri"/>
              <a:buAutoNum type="arabicPeriod"/>
            </a:pPr>
            <a:r>
              <a:rPr lang="en-US"/>
              <a:t>Adjacency Matrix</a:t>
            </a:r>
            <a:endParaRPr/>
          </a:p>
          <a:p>
            <a:pPr indent="-514350" lvl="0" marL="514350" rtl="0" algn="l">
              <a:spcBef>
                <a:spcPts val="640"/>
              </a:spcBef>
              <a:spcAft>
                <a:spcPts val="0"/>
              </a:spcAft>
              <a:buClr>
                <a:schemeClr val="dk1"/>
              </a:buClr>
              <a:buSzPts val="3200"/>
              <a:buFont typeface="Calibri"/>
              <a:buAutoNum type="arabicPeriod"/>
            </a:pPr>
            <a:r>
              <a:rPr lang="en-US"/>
              <a:t>Adjacency List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Adjacency Matrix</a:t>
            </a:r>
            <a:endParaRPr>
              <a:solidFill>
                <a:srgbClr val="C00000"/>
              </a:solidFill>
            </a:endParaRPr>
          </a:p>
        </p:txBody>
      </p:sp>
      <p:sp>
        <p:nvSpPr>
          <p:cNvPr id="179" name="Google Shape;179;p14"/>
          <p:cNvSpPr txBox="1"/>
          <p:nvPr>
            <p:ph idx="1" type="body"/>
          </p:nvPr>
        </p:nvSpPr>
        <p:spPr>
          <a:xfrm>
            <a:off x="457200" y="1600201"/>
            <a:ext cx="8229600" cy="1904999"/>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In this method, the graph is stored in the form of the 2D matrix where rows and columns denote vertices. Each entry in the matrix represents the weight of the edge between those vertices. </a:t>
            </a:r>
            <a:endParaRPr/>
          </a:p>
        </p:txBody>
      </p:sp>
      <p:pic>
        <p:nvPicPr>
          <p:cNvPr id="180" name="Google Shape;180;p14"/>
          <p:cNvPicPr preferRelativeResize="0"/>
          <p:nvPr/>
        </p:nvPicPr>
        <p:blipFill rotWithShape="1">
          <a:blip r:embed="rId3">
            <a:alphaModFix/>
          </a:blip>
          <a:srcRect b="0" l="0" r="0" t="0"/>
          <a:stretch/>
        </p:blipFill>
        <p:spPr>
          <a:xfrm>
            <a:off x="1583748" y="3445353"/>
            <a:ext cx="5198052" cy="27268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Adjacency List</a:t>
            </a:r>
            <a:endParaRPr>
              <a:solidFill>
                <a:srgbClr val="C00000"/>
              </a:solidFill>
            </a:endParaRPr>
          </a:p>
        </p:txBody>
      </p:sp>
      <p:sp>
        <p:nvSpPr>
          <p:cNvPr id="186" name="Google Shape;186;p15"/>
          <p:cNvSpPr txBox="1"/>
          <p:nvPr>
            <p:ph idx="1" type="body"/>
          </p:nvPr>
        </p:nvSpPr>
        <p:spPr>
          <a:xfrm>
            <a:off x="457200" y="1600201"/>
            <a:ext cx="8229600" cy="167639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This graph is represented as a collection of linked lists. There is an array of pointer which points to the edges connected to that vertex. </a:t>
            </a:r>
            <a:endParaRPr/>
          </a:p>
        </p:txBody>
      </p:sp>
      <p:pic>
        <p:nvPicPr>
          <p:cNvPr id="187" name="Google Shape;187;p15"/>
          <p:cNvPicPr preferRelativeResize="0"/>
          <p:nvPr/>
        </p:nvPicPr>
        <p:blipFill rotWithShape="1">
          <a:blip r:embed="rId3">
            <a:alphaModFix/>
          </a:blip>
          <a:srcRect b="0" l="0" r="0" t="0"/>
          <a:stretch/>
        </p:blipFill>
        <p:spPr>
          <a:xfrm>
            <a:off x="1752600" y="3276600"/>
            <a:ext cx="5119421" cy="289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b="1" lang="en-US">
                <a:solidFill>
                  <a:srgbClr val="C00000"/>
                </a:solidFill>
              </a:rPr>
              <a:t>Comparison between Adjacency Matrix and Adjacency List</a:t>
            </a:r>
            <a:endParaRPr>
              <a:solidFill>
                <a:srgbClr val="C00000"/>
              </a:solidFill>
            </a:endParaRPr>
          </a:p>
        </p:txBody>
      </p:sp>
      <p:sp>
        <p:nvSpPr>
          <p:cNvPr id="193" name="Google Shape;193;p16"/>
          <p:cNvSpPr txBox="1"/>
          <p:nvPr>
            <p:ph idx="1" type="body"/>
          </p:nvPr>
        </p:nvSpPr>
        <p:spPr>
          <a:xfrm>
            <a:off x="457200" y="1600201"/>
            <a:ext cx="8229600" cy="23622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When the graph contains a large number of edges then it is good to store it as a matrix because only some entries in the matrix will be empty. </a:t>
            </a:r>
            <a:endParaRPr/>
          </a:p>
          <a:p>
            <a:pPr indent="-342900" lvl="0" marL="342900" rtl="0" algn="l">
              <a:spcBef>
                <a:spcPts val="544"/>
              </a:spcBef>
              <a:spcAft>
                <a:spcPts val="0"/>
              </a:spcAft>
              <a:buClr>
                <a:schemeClr val="dk1"/>
              </a:buClr>
              <a:buSzPct val="100000"/>
              <a:buChar char="•"/>
            </a:pPr>
            <a:r>
              <a:rPr lang="en-US"/>
              <a:t>An algorithm such as Prim and Dijkstra uses adjacency matrix to have less complexity.</a:t>
            </a:r>
            <a:endParaRPr/>
          </a:p>
        </p:txBody>
      </p:sp>
      <p:pic>
        <p:nvPicPr>
          <p:cNvPr id="194" name="Google Shape;194;p16"/>
          <p:cNvPicPr preferRelativeResize="0"/>
          <p:nvPr/>
        </p:nvPicPr>
        <p:blipFill rotWithShape="1">
          <a:blip r:embed="rId3">
            <a:alphaModFix/>
          </a:blip>
          <a:srcRect b="0" l="0" r="0" t="0"/>
          <a:stretch/>
        </p:blipFill>
        <p:spPr>
          <a:xfrm>
            <a:off x="1600200" y="3657600"/>
            <a:ext cx="5791200" cy="26682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Graph Traversal</a:t>
            </a:r>
            <a:endParaRPr>
              <a:solidFill>
                <a:srgbClr val="C00000"/>
              </a:solidFill>
            </a:endParaRPr>
          </a:p>
        </p:txBody>
      </p:sp>
      <p:sp>
        <p:nvSpPr>
          <p:cNvPr id="200" name="Google Shape;20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US"/>
              <a:t>Graph traversal is a technique used for a searching vertex in a graph. </a:t>
            </a:r>
            <a:endParaRPr/>
          </a:p>
          <a:p>
            <a:pPr indent="-342900" lvl="0" marL="342900" rtl="0" algn="just">
              <a:spcBef>
                <a:spcPts val="592"/>
              </a:spcBef>
              <a:spcAft>
                <a:spcPts val="0"/>
              </a:spcAft>
              <a:buClr>
                <a:schemeClr val="dk1"/>
              </a:buClr>
              <a:buSzPct val="100000"/>
              <a:buChar char="•"/>
            </a:pPr>
            <a:r>
              <a:rPr lang="en-US"/>
              <a:t>The graph traversal is also used to decide the order of vertices is visited in the search process. </a:t>
            </a:r>
            <a:endParaRPr/>
          </a:p>
          <a:p>
            <a:pPr indent="-342900" lvl="0" marL="342900" rtl="0" algn="just">
              <a:spcBef>
                <a:spcPts val="592"/>
              </a:spcBef>
              <a:spcAft>
                <a:spcPts val="0"/>
              </a:spcAft>
              <a:buClr>
                <a:schemeClr val="dk1"/>
              </a:buClr>
              <a:buSzPct val="100000"/>
              <a:buChar char="•"/>
            </a:pPr>
            <a:r>
              <a:rPr lang="en-US"/>
              <a:t>A graph traversal finds the edges to be used in the search process without creating loops. That means using graph traversal we visit all the vertices of the graph without getting into looping path.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Graph Traversal</a:t>
            </a:r>
            <a:endParaRPr>
              <a:solidFill>
                <a:srgbClr val="C00000"/>
              </a:solidFill>
            </a:endParaRPr>
          </a:p>
        </p:txBody>
      </p:sp>
      <p:sp>
        <p:nvSpPr>
          <p:cNvPr id="206" name="Google Shape;20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two graph traversal techniques and they are as follows...</a:t>
            </a:r>
            <a:endParaRPr/>
          </a:p>
          <a:p>
            <a:pPr indent="-514350" lvl="0" marL="514350" rtl="0" algn="l">
              <a:spcBef>
                <a:spcPts val="640"/>
              </a:spcBef>
              <a:spcAft>
                <a:spcPts val="0"/>
              </a:spcAft>
              <a:buClr>
                <a:schemeClr val="dk1"/>
              </a:buClr>
              <a:buSzPts val="3200"/>
              <a:buFont typeface="Calibri"/>
              <a:buAutoNum type="arabicPeriod"/>
            </a:pPr>
            <a:r>
              <a:rPr b="1" lang="en-US"/>
              <a:t>DFS (Depth First Search)</a:t>
            </a:r>
            <a:endParaRPr/>
          </a:p>
          <a:p>
            <a:pPr indent="-514350" lvl="0" marL="514350" rtl="0" algn="l">
              <a:spcBef>
                <a:spcPts val="640"/>
              </a:spcBef>
              <a:spcAft>
                <a:spcPts val="0"/>
              </a:spcAft>
              <a:buClr>
                <a:schemeClr val="dk1"/>
              </a:buClr>
              <a:buSzPts val="3200"/>
              <a:buFont typeface="Calibri"/>
              <a:buAutoNum type="arabicPeriod"/>
            </a:pPr>
            <a:r>
              <a:rPr b="1" lang="en-US"/>
              <a:t>BFS (Breadth First 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(Depth First Search)</a:t>
            </a:r>
            <a:endParaRPr>
              <a:solidFill>
                <a:srgbClr val="C00000"/>
              </a:solidFill>
            </a:endParaRPr>
          </a:p>
        </p:txBody>
      </p:sp>
      <p:sp>
        <p:nvSpPr>
          <p:cNvPr id="212" name="Google Shape;21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dk1"/>
              </a:buClr>
              <a:buSzPts val="1600"/>
              <a:buChar char="•"/>
            </a:pPr>
            <a:r>
              <a:rPr lang="en-US" sz="1600"/>
              <a:t>DFS traversal of a graph produces a </a:t>
            </a:r>
            <a:r>
              <a:rPr b="1" lang="en-US" sz="1600"/>
              <a:t>spanning tree</a:t>
            </a:r>
            <a:r>
              <a:rPr lang="en-US" sz="1600"/>
              <a:t> as final result. </a:t>
            </a:r>
            <a:r>
              <a:rPr b="1" lang="en-US" sz="1600"/>
              <a:t>Spanning Tree</a:t>
            </a:r>
            <a:r>
              <a:rPr lang="en-US" sz="1600"/>
              <a:t> is a graph without loops. </a:t>
            </a:r>
            <a:endParaRPr sz="1600"/>
          </a:p>
          <a:p>
            <a:pPr indent="-342900" lvl="0" marL="342900" rtl="0" algn="l">
              <a:lnSpc>
                <a:spcPct val="120000"/>
              </a:lnSpc>
              <a:spcBef>
                <a:spcPts val="320"/>
              </a:spcBef>
              <a:spcAft>
                <a:spcPts val="0"/>
              </a:spcAft>
              <a:buClr>
                <a:schemeClr val="dk1"/>
              </a:buClr>
              <a:buSzPts val="1600"/>
              <a:buChar char="•"/>
            </a:pPr>
            <a:r>
              <a:rPr b="1" lang="en-US" sz="1600"/>
              <a:t>Stack data structure</a:t>
            </a:r>
            <a:r>
              <a:rPr lang="en-US" sz="1600"/>
              <a:t> with maximum size  as total number of vertices in the graph is used.</a:t>
            </a:r>
            <a:endParaRPr sz="1600"/>
          </a:p>
          <a:p>
            <a:pPr indent="0" lvl="0" marL="0" rtl="0" algn="l">
              <a:lnSpc>
                <a:spcPct val="120000"/>
              </a:lnSpc>
              <a:spcBef>
                <a:spcPts val="320"/>
              </a:spcBef>
              <a:spcAft>
                <a:spcPts val="0"/>
              </a:spcAft>
              <a:buClr>
                <a:schemeClr val="dk1"/>
              </a:buClr>
              <a:buSzPts val="1600"/>
              <a:buNone/>
            </a:pPr>
            <a:r>
              <a:rPr lang="en-US" sz="1600"/>
              <a:t>Steps for DFS traversal:</a:t>
            </a:r>
            <a:endParaRPr/>
          </a:p>
          <a:p>
            <a:pPr indent="0" lvl="0" marL="0" rtl="0" algn="l">
              <a:lnSpc>
                <a:spcPct val="120000"/>
              </a:lnSpc>
              <a:spcBef>
                <a:spcPts val="320"/>
              </a:spcBef>
              <a:spcAft>
                <a:spcPts val="0"/>
              </a:spcAft>
              <a:buClr>
                <a:schemeClr val="dk1"/>
              </a:buClr>
              <a:buSzPts val="1600"/>
              <a:buNone/>
            </a:pPr>
            <a:r>
              <a:rPr b="1" lang="en-US" sz="1600"/>
              <a:t>Step 1 - </a:t>
            </a:r>
            <a:r>
              <a:rPr lang="en-US" sz="1600"/>
              <a:t>Define a Stack of size total number of vertices in the graph.</a:t>
            </a:r>
            <a:endParaRPr/>
          </a:p>
          <a:p>
            <a:pPr indent="0" lvl="0" marL="0" rtl="0" algn="l">
              <a:lnSpc>
                <a:spcPct val="120000"/>
              </a:lnSpc>
              <a:spcBef>
                <a:spcPts val="320"/>
              </a:spcBef>
              <a:spcAft>
                <a:spcPts val="0"/>
              </a:spcAft>
              <a:buClr>
                <a:schemeClr val="dk1"/>
              </a:buClr>
              <a:buSzPts val="1600"/>
              <a:buNone/>
            </a:pPr>
            <a:r>
              <a:rPr b="1" lang="en-US" sz="1600"/>
              <a:t>Step 2 - </a:t>
            </a:r>
            <a:r>
              <a:rPr lang="en-US" sz="1600"/>
              <a:t>Select any vertex as </a:t>
            </a:r>
            <a:r>
              <a:rPr b="1" lang="en-US" sz="1600"/>
              <a:t>starting point</a:t>
            </a:r>
            <a:r>
              <a:rPr lang="en-US" sz="1600"/>
              <a:t> for traversal. Visit that vertex and push it .</a:t>
            </a:r>
            <a:endParaRPr sz="1600"/>
          </a:p>
          <a:p>
            <a:pPr indent="0" lvl="0" marL="0" rtl="0" algn="l">
              <a:lnSpc>
                <a:spcPct val="120000"/>
              </a:lnSpc>
              <a:spcBef>
                <a:spcPts val="320"/>
              </a:spcBef>
              <a:spcAft>
                <a:spcPts val="0"/>
              </a:spcAft>
              <a:buClr>
                <a:schemeClr val="dk1"/>
              </a:buClr>
              <a:buSzPts val="1600"/>
              <a:buNone/>
            </a:pPr>
            <a:r>
              <a:rPr b="1" lang="en-US" sz="1600"/>
              <a:t>Step 3 - </a:t>
            </a:r>
            <a:r>
              <a:rPr lang="en-US" sz="1600"/>
              <a:t>Visit any one of the non-visited </a:t>
            </a:r>
            <a:r>
              <a:rPr b="1" lang="en-US" sz="1600"/>
              <a:t>adjacent</a:t>
            </a:r>
            <a:r>
              <a:rPr lang="en-US" sz="1600"/>
              <a:t> vertices of a vertex which is at the top of stack and push it on to the stack.</a:t>
            </a:r>
            <a:endParaRPr/>
          </a:p>
          <a:p>
            <a:pPr indent="0" lvl="0" marL="0" rtl="0" algn="l">
              <a:lnSpc>
                <a:spcPct val="120000"/>
              </a:lnSpc>
              <a:spcBef>
                <a:spcPts val="320"/>
              </a:spcBef>
              <a:spcAft>
                <a:spcPts val="0"/>
              </a:spcAft>
              <a:buClr>
                <a:schemeClr val="dk1"/>
              </a:buClr>
              <a:buSzPts val="1600"/>
              <a:buNone/>
            </a:pPr>
            <a:r>
              <a:rPr b="1" lang="en-US" sz="1600"/>
              <a:t>Step 4 - </a:t>
            </a:r>
            <a:r>
              <a:rPr lang="en-US" sz="1600"/>
              <a:t>Repeat step 3 until there is no new vertex to be visited from the vertex which is at the top of the stack.</a:t>
            </a:r>
            <a:endParaRPr/>
          </a:p>
          <a:p>
            <a:pPr indent="0" lvl="0" marL="0" rtl="0" algn="l">
              <a:lnSpc>
                <a:spcPct val="120000"/>
              </a:lnSpc>
              <a:spcBef>
                <a:spcPts val="320"/>
              </a:spcBef>
              <a:spcAft>
                <a:spcPts val="0"/>
              </a:spcAft>
              <a:buClr>
                <a:schemeClr val="dk1"/>
              </a:buClr>
              <a:buSzPts val="1600"/>
              <a:buNone/>
            </a:pPr>
            <a:r>
              <a:rPr b="1" lang="en-US" sz="1600"/>
              <a:t>Step 5 - </a:t>
            </a:r>
            <a:r>
              <a:rPr lang="en-US" sz="1600"/>
              <a:t>When there is no new vertex to visit then use </a:t>
            </a:r>
            <a:r>
              <a:rPr b="1" lang="en-US" sz="1600"/>
              <a:t>back tracking</a:t>
            </a:r>
            <a:r>
              <a:rPr lang="en-US" sz="1600"/>
              <a:t> and pop one vertex .</a:t>
            </a:r>
            <a:endParaRPr sz="1600"/>
          </a:p>
          <a:p>
            <a:pPr indent="0" lvl="0" marL="0" rtl="0" algn="l">
              <a:lnSpc>
                <a:spcPct val="120000"/>
              </a:lnSpc>
              <a:spcBef>
                <a:spcPts val="320"/>
              </a:spcBef>
              <a:spcAft>
                <a:spcPts val="0"/>
              </a:spcAft>
              <a:buClr>
                <a:schemeClr val="dk1"/>
              </a:buClr>
              <a:buSzPts val="1600"/>
              <a:buNone/>
            </a:pPr>
            <a:r>
              <a:rPr b="1" lang="en-US" sz="1600"/>
              <a:t>Step 6 - </a:t>
            </a:r>
            <a:r>
              <a:rPr lang="en-US" sz="1600"/>
              <a:t>Repeat steps 3, 4 and 5 until stack becomes Empty.</a:t>
            </a:r>
            <a:endParaRPr/>
          </a:p>
          <a:p>
            <a:pPr indent="0" lvl="0" marL="0" rtl="0" algn="l">
              <a:lnSpc>
                <a:spcPct val="120000"/>
              </a:lnSpc>
              <a:spcBef>
                <a:spcPts val="320"/>
              </a:spcBef>
              <a:spcAft>
                <a:spcPts val="0"/>
              </a:spcAft>
              <a:buClr>
                <a:schemeClr val="dk1"/>
              </a:buClr>
              <a:buSzPts val="1600"/>
              <a:buNone/>
            </a:pPr>
            <a:r>
              <a:rPr b="1" lang="en-US" sz="1600"/>
              <a:t>Step 7 - </a:t>
            </a:r>
            <a:r>
              <a:rPr lang="en-US" sz="1600"/>
              <a:t>When stack becomes Empty, then produce final spanning tree by removing unused edges from the graph</a:t>
            </a:r>
            <a:endParaRPr/>
          </a:p>
          <a:p>
            <a:pPr indent="-241300" lvl="0" marL="342900" rtl="0" algn="l">
              <a:lnSpc>
                <a:spcPct val="120000"/>
              </a:lnSpc>
              <a:spcBef>
                <a:spcPts val="320"/>
              </a:spcBef>
              <a:spcAft>
                <a:spcPts val="0"/>
              </a:spcAft>
              <a:buClr>
                <a:schemeClr val="dk1"/>
              </a:buClr>
              <a:buSzPts val="1600"/>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spcBef>
                <a:spcPts val="0"/>
              </a:spcBef>
              <a:spcAft>
                <a:spcPts val="0"/>
              </a:spcAft>
              <a:buClr>
                <a:schemeClr val="dk1"/>
              </a:buClr>
              <a:buSzPct val="100000"/>
              <a:buNone/>
            </a:pPr>
            <a:r>
              <a:rPr b="1" lang="en-US"/>
              <a:t>Graphs: </a:t>
            </a:r>
            <a:endParaRPr b="1"/>
          </a:p>
          <a:p>
            <a:pPr indent="0" lvl="0" marL="0" rtl="0" algn="just">
              <a:spcBef>
                <a:spcPts val="448"/>
              </a:spcBef>
              <a:spcAft>
                <a:spcPts val="0"/>
              </a:spcAft>
              <a:buClr>
                <a:schemeClr val="dk1"/>
              </a:buClr>
              <a:buSzPct val="100000"/>
              <a:buNone/>
            </a:pPr>
            <a:r>
              <a:rPr lang="en-US"/>
              <a:t>Terminology and representation using Adjacency Matrix and Adjacency Lists, Graph Traversals and Application: BFS and DFS. Minimum Spanning tree: Prims and Kruskal’s Algorithm, Shortest Path Algorithms: Single Source All destinations, all pair shortest path algorithm, Topological Sort.</a:t>
            </a:r>
            <a:endParaRPr/>
          </a:p>
          <a:p>
            <a:pPr indent="0" lvl="0" marL="0" rtl="0" algn="just">
              <a:spcBef>
                <a:spcPts val="448"/>
              </a:spcBef>
              <a:spcAft>
                <a:spcPts val="0"/>
              </a:spcAft>
              <a:buClr>
                <a:schemeClr val="dk1"/>
              </a:buClr>
              <a:buSzPct val="100000"/>
              <a:buNone/>
            </a:pPr>
            <a:r>
              <a:t/>
            </a:r>
            <a:endParaRPr/>
          </a:p>
          <a:p>
            <a:pPr indent="0" lvl="0" marL="0" rtl="0" algn="just">
              <a:spcBef>
                <a:spcPts val="448"/>
              </a:spcBef>
              <a:spcAft>
                <a:spcPts val="0"/>
              </a:spcAft>
              <a:buClr>
                <a:schemeClr val="dk1"/>
              </a:buClr>
              <a:buSzPct val="100000"/>
              <a:buNone/>
            </a:pPr>
            <a:r>
              <a:rPr b="1" lang="en-US"/>
              <a:t>Hashing: </a:t>
            </a:r>
            <a:endParaRPr b="1"/>
          </a:p>
          <a:p>
            <a:pPr indent="0" lvl="0" marL="0" rtl="0" algn="just">
              <a:spcBef>
                <a:spcPts val="448"/>
              </a:spcBef>
              <a:spcAft>
                <a:spcPts val="0"/>
              </a:spcAft>
              <a:buClr>
                <a:schemeClr val="dk1"/>
              </a:buClr>
              <a:buSzPct val="100000"/>
              <a:buNone/>
            </a:pPr>
            <a:r>
              <a:rPr lang="en-US"/>
              <a:t>Hashing techniques, Hash table, Hash functions. Collision handling and Collision resolution techniques, Cuckoo Hashing. Dynamic Hashing: Motivation for Dynamic Hashing, Dynamic Hashing using Directories, directory less Dynamic Hashing. Bloom Filters Bloom Filter Design</a:t>
            </a:r>
            <a:endParaRPr/>
          </a:p>
          <a:p>
            <a:pPr indent="0" lvl="0" marL="0" rtl="0" algn="just">
              <a:spcBef>
                <a:spcPts val="448"/>
              </a:spcBef>
              <a:spcAft>
                <a:spcPts val="0"/>
              </a:spcAft>
              <a:buClr>
                <a:schemeClr val="dk1"/>
              </a:buClr>
              <a:buSzPct val="100000"/>
              <a:buNone/>
            </a:pPr>
            <a:r>
              <a:t/>
            </a:r>
            <a:endParaRPr/>
          </a:p>
          <a:p>
            <a:pPr indent="0" lvl="0" marL="0" rtl="0" algn="just">
              <a:spcBef>
                <a:spcPts val="448"/>
              </a:spcBef>
              <a:spcAft>
                <a:spcPts val="0"/>
              </a:spcAft>
              <a:buClr>
                <a:schemeClr val="dk1"/>
              </a:buClr>
              <a:buSzPct val="100000"/>
              <a:buNone/>
            </a:pPr>
            <a:r>
              <a:rPr b="1" lang="en-US"/>
              <a:t>Heap: </a:t>
            </a:r>
            <a:endParaRPr b="1"/>
          </a:p>
          <a:p>
            <a:pPr indent="0" lvl="0" marL="0" rtl="0" algn="just">
              <a:spcBef>
                <a:spcPts val="448"/>
              </a:spcBef>
              <a:spcAft>
                <a:spcPts val="0"/>
              </a:spcAft>
              <a:buClr>
                <a:schemeClr val="dk1"/>
              </a:buClr>
              <a:buSzPct val="100000"/>
              <a:buNone/>
            </a:pPr>
            <a:r>
              <a:rPr lang="en-US"/>
              <a:t>Amortized Analysis, Double Ended Priority queues, Leftist Trees, Binomial Heaps, Fibonacci Heaps, skew heaps, pairing heaps.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Example</a:t>
            </a:r>
            <a:endParaRPr>
              <a:solidFill>
                <a:srgbClr val="C00000"/>
              </a:solidFill>
            </a:endParaRPr>
          </a:p>
        </p:txBody>
      </p:sp>
      <p:pic>
        <p:nvPicPr>
          <p:cNvPr id="218" name="Google Shape;218;p20"/>
          <p:cNvPicPr preferRelativeResize="0"/>
          <p:nvPr/>
        </p:nvPicPr>
        <p:blipFill rotWithShape="1">
          <a:blip r:embed="rId3">
            <a:alphaModFix/>
          </a:blip>
          <a:srcRect b="0" l="0" r="0" t="0"/>
          <a:stretch/>
        </p:blipFill>
        <p:spPr>
          <a:xfrm>
            <a:off x="838200" y="1676400"/>
            <a:ext cx="6134100" cy="2295525"/>
          </a:xfrm>
          <a:prstGeom prst="rect">
            <a:avLst/>
          </a:prstGeom>
          <a:noFill/>
          <a:ln>
            <a:noFill/>
          </a:ln>
        </p:spPr>
      </p:pic>
      <p:pic>
        <p:nvPicPr>
          <p:cNvPr id="219" name="Google Shape;219;p20"/>
          <p:cNvPicPr preferRelativeResize="0"/>
          <p:nvPr/>
        </p:nvPicPr>
        <p:blipFill rotWithShape="1">
          <a:blip r:embed="rId4">
            <a:alphaModFix/>
          </a:blip>
          <a:srcRect b="0" l="0" r="0" t="0"/>
          <a:stretch/>
        </p:blipFill>
        <p:spPr>
          <a:xfrm>
            <a:off x="838200" y="3824287"/>
            <a:ext cx="7162800" cy="2962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Example</a:t>
            </a:r>
            <a:endParaRPr>
              <a:solidFill>
                <a:srgbClr val="C00000"/>
              </a:solidFill>
            </a:endParaRPr>
          </a:p>
        </p:txBody>
      </p:sp>
      <p:pic>
        <p:nvPicPr>
          <p:cNvPr id="225" name="Google Shape;225;p21"/>
          <p:cNvPicPr preferRelativeResize="0"/>
          <p:nvPr/>
        </p:nvPicPr>
        <p:blipFill rotWithShape="1">
          <a:blip r:embed="rId3">
            <a:alphaModFix/>
          </a:blip>
          <a:srcRect b="0" l="0" r="0" t="0"/>
          <a:stretch/>
        </p:blipFill>
        <p:spPr>
          <a:xfrm>
            <a:off x="381000" y="914400"/>
            <a:ext cx="7134225" cy="2971800"/>
          </a:xfrm>
          <a:prstGeom prst="rect">
            <a:avLst/>
          </a:prstGeom>
          <a:noFill/>
          <a:ln>
            <a:noFill/>
          </a:ln>
        </p:spPr>
      </p:pic>
      <p:pic>
        <p:nvPicPr>
          <p:cNvPr id="226" name="Google Shape;226;p21"/>
          <p:cNvPicPr preferRelativeResize="0"/>
          <p:nvPr/>
        </p:nvPicPr>
        <p:blipFill rotWithShape="1">
          <a:blip r:embed="rId4">
            <a:alphaModFix/>
          </a:blip>
          <a:srcRect b="0" l="0" r="0" t="0"/>
          <a:stretch/>
        </p:blipFill>
        <p:spPr>
          <a:xfrm>
            <a:off x="609600" y="3886200"/>
            <a:ext cx="7010400" cy="29031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Example</a:t>
            </a:r>
            <a:endParaRPr>
              <a:solidFill>
                <a:srgbClr val="C00000"/>
              </a:solidFill>
            </a:endParaRPr>
          </a:p>
        </p:txBody>
      </p:sp>
      <p:pic>
        <p:nvPicPr>
          <p:cNvPr id="232" name="Google Shape;232;p22"/>
          <p:cNvPicPr preferRelativeResize="0"/>
          <p:nvPr/>
        </p:nvPicPr>
        <p:blipFill rotWithShape="1">
          <a:blip r:embed="rId3">
            <a:alphaModFix/>
          </a:blip>
          <a:srcRect b="0" l="0" r="0" t="0"/>
          <a:stretch/>
        </p:blipFill>
        <p:spPr>
          <a:xfrm>
            <a:off x="762000" y="994064"/>
            <a:ext cx="6981825" cy="2857500"/>
          </a:xfrm>
          <a:prstGeom prst="rect">
            <a:avLst/>
          </a:prstGeom>
          <a:noFill/>
          <a:ln>
            <a:noFill/>
          </a:ln>
        </p:spPr>
      </p:pic>
      <p:pic>
        <p:nvPicPr>
          <p:cNvPr id="233" name="Google Shape;233;p22"/>
          <p:cNvPicPr preferRelativeResize="0"/>
          <p:nvPr/>
        </p:nvPicPr>
        <p:blipFill rotWithShape="1">
          <a:blip r:embed="rId4">
            <a:alphaModFix/>
          </a:blip>
          <a:srcRect b="0" l="0" r="0" t="0"/>
          <a:stretch/>
        </p:blipFill>
        <p:spPr>
          <a:xfrm>
            <a:off x="724332" y="3915641"/>
            <a:ext cx="6991350" cy="2914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Example</a:t>
            </a:r>
            <a:endParaRPr>
              <a:solidFill>
                <a:srgbClr val="C00000"/>
              </a:solidFill>
            </a:endParaRPr>
          </a:p>
        </p:txBody>
      </p:sp>
      <p:pic>
        <p:nvPicPr>
          <p:cNvPr id="239" name="Google Shape;239;p23"/>
          <p:cNvPicPr preferRelativeResize="0"/>
          <p:nvPr/>
        </p:nvPicPr>
        <p:blipFill rotWithShape="1">
          <a:blip r:embed="rId3">
            <a:alphaModFix/>
          </a:blip>
          <a:srcRect b="0" l="0" r="0" t="0"/>
          <a:stretch/>
        </p:blipFill>
        <p:spPr>
          <a:xfrm>
            <a:off x="1038225" y="1058141"/>
            <a:ext cx="7067550" cy="2857500"/>
          </a:xfrm>
          <a:prstGeom prst="rect">
            <a:avLst/>
          </a:prstGeom>
          <a:noFill/>
          <a:ln>
            <a:noFill/>
          </a:ln>
        </p:spPr>
      </p:pic>
      <p:pic>
        <p:nvPicPr>
          <p:cNvPr id="240" name="Google Shape;240;p23"/>
          <p:cNvPicPr preferRelativeResize="0"/>
          <p:nvPr/>
        </p:nvPicPr>
        <p:blipFill rotWithShape="1">
          <a:blip r:embed="rId4">
            <a:alphaModFix/>
          </a:blip>
          <a:srcRect b="0" l="0" r="0" t="0"/>
          <a:stretch/>
        </p:blipFill>
        <p:spPr>
          <a:xfrm>
            <a:off x="1104900" y="3915641"/>
            <a:ext cx="7000875" cy="2905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Example</a:t>
            </a:r>
            <a:endParaRPr>
              <a:solidFill>
                <a:srgbClr val="C00000"/>
              </a:solidFill>
            </a:endParaRPr>
          </a:p>
        </p:txBody>
      </p:sp>
      <p:pic>
        <p:nvPicPr>
          <p:cNvPr id="246" name="Google Shape;246;p24"/>
          <p:cNvPicPr preferRelativeResize="0"/>
          <p:nvPr/>
        </p:nvPicPr>
        <p:blipFill rotWithShape="1">
          <a:blip r:embed="rId3">
            <a:alphaModFix/>
          </a:blip>
          <a:srcRect b="0" l="0" r="0" t="0"/>
          <a:stretch/>
        </p:blipFill>
        <p:spPr>
          <a:xfrm>
            <a:off x="1128712" y="1020041"/>
            <a:ext cx="6953250" cy="2895600"/>
          </a:xfrm>
          <a:prstGeom prst="rect">
            <a:avLst/>
          </a:prstGeom>
          <a:noFill/>
          <a:ln>
            <a:noFill/>
          </a:ln>
        </p:spPr>
      </p:pic>
      <p:pic>
        <p:nvPicPr>
          <p:cNvPr id="247" name="Google Shape;247;p24"/>
          <p:cNvPicPr preferRelativeResize="0"/>
          <p:nvPr/>
        </p:nvPicPr>
        <p:blipFill rotWithShape="1">
          <a:blip r:embed="rId4">
            <a:alphaModFix/>
          </a:blip>
          <a:srcRect b="0" l="0" r="0" t="0"/>
          <a:stretch/>
        </p:blipFill>
        <p:spPr>
          <a:xfrm>
            <a:off x="900112" y="3915641"/>
            <a:ext cx="7181850" cy="2876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Example</a:t>
            </a:r>
            <a:endParaRPr>
              <a:solidFill>
                <a:srgbClr val="C00000"/>
              </a:solidFill>
            </a:endParaRPr>
          </a:p>
        </p:txBody>
      </p:sp>
      <p:pic>
        <p:nvPicPr>
          <p:cNvPr id="253" name="Google Shape;253;p25"/>
          <p:cNvPicPr preferRelativeResize="0"/>
          <p:nvPr/>
        </p:nvPicPr>
        <p:blipFill rotWithShape="1">
          <a:blip r:embed="rId3">
            <a:alphaModFix/>
          </a:blip>
          <a:srcRect b="0" l="0" r="0" t="0"/>
          <a:stretch/>
        </p:blipFill>
        <p:spPr>
          <a:xfrm>
            <a:off x="981075" y="1019175"/>
            <a:ext cx="7181850" cy="2914650"/>
          </a:xfrm>
          <a:prstGeom prst="rect">
            <a:avLst/>
          </a:prstGeom>
          <a:noFill/>
          <a:ln>
            <a:noFill/>
          </a:ln>
        </p:spPr>
      </p:pic>
      <p:pic>
        <p:nvPicPr>
          <p:cNvPr id="254" name="Google Shape;254;p25"/>
          <p:cNvPicPr preferRelativeResize="0"/>
          <p:nvPr/>
        </p:nvPicPr>
        <p:blipFill rotWithShape="1">
          <a:blip r:embed="rId4">
            <a:alphaModFix/>
          </a:blip>
          <a:srcRect b="0" l="0" r="0" t="0"/>
          <a:stretch/>
        </p:blipFill>
        <p:spPr>
          <a:xfrm>
            <a:off x="981075" y="3915208"/>
            <a:ext cx="7181850" cy="2905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Example</a:t>
            </a:r>
            <a:endParaRPr>
              <a:solidFill>
                <a:srgbClr val="C00000"/>
              </a:solidFill>
            </a:endParaRPr>
          </a:p>
        </p:txBody>
      </p:sp>
      <p:pic>
        <p:nvPicPr>
          <p:cNvPr id="260" name="Google Shape;260;p26"/>
          <p:cNvPicPr preferRelativeResize="0"/>
          <p:nvPr/>
        </p:nvPicPr>
        <p:blipFill rotWithShape="1">
          <a:blip r:embed="rId3">
            <a:alphaModFix/>
          </a:blip>
          <a:srcRect b="0" l="0" r="0" t="0"/>
          <a:stretch/>
        </p:blipFill>
        <p:spPr>
          <a:xfrm>
            <a:off x="981075" y="1143000"/>
            <a:ext cx="7200900" cy="2886075"/>
          </a:xfrm>
          <a:prstGeom prst="rect">
            <a:avLst/>
          </a:prstGeom>
          <a:noFill/>
          <a:ln>
            <a:noFill/>
          </a:ln>
        </p:spPr>
      </p:pic>
      <p:pic>
        <p:nvPicPr>
          <p:cNvPr id="261" name="Google Shape;261;p26"/>
          <p:cNvPicPr preferRelativeResize="0"/>
          <p:nvPr/>
        </p:nvPicPr>
        <p:blipFill rotWithShape="1">
          <a:blip r:embed="rId4">
            <a:alphaModFix/>
          </a:blip>
          <a:srcRect b="0" l="0" r="0" t="0"/>
          <a:stretch/>
        </p:blipFill>
        <p:spPr>
          <a:xfrm>
            <a:off x="904009" y="4029075"/>
            <a:ext cx="7229475" cy="2809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3810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Example</a:t>
            </a:r>
            <a:endParaRPr>
              <a:solidFill>
                <a:srgbClr val="C00000"/>
              </a:solidFill>
            </a:endParaRPr>
          </a:p>
        </p:txBody>
      </p:sp>
      <p:pic>
        <p:nvPicPr>
          <p:cNvPr id="267" name="Google Shape;267;p27"/>
          <p:cNvPicPr preferRelativeResize="0"/>
          <p:nvPr/>
        </p:nvPicPr>
        <p:blipFill rotWithShape="1">
          <a:blip r:embed="rId3">
            <a:alphaModFix/>
          </a:blip>
          <a:srcRect b="0" l="0" r="0" t="0"/>
          <a:stretch/>
        </p:blipFill>
        <p:spPr>
          <a:xfrm>
            <a:off x="938212" y="914400"/>
            <a:ext cx="7267575" cy="3657600"/>
          </a:xfrm>
          <a:prstGeom prst="rect">
            <a:avLst/>
          </a:prstGeom>
          <a:noFill/>
          <a:ln>
            <a:noFill/>
          </a:ln>
        </p:spPr>
      </p:pic>
      <p:pic>
        <p:nvPicPr>
          <p:cNvPr id="268" name="Google Shape;268;p27"/>
          <p:cNvPicPr preferRelativeResize="0"/>
          <p:nvPr/>
        </p:nvPicPr>
        <p:blipFill rotWithShape="1">
          <a:blip r:embed="rId4">
            <a:alphaModFix/>
          </a:blip>
          <a:srcRect b="0" l="0" r="0" t="0"/>
          <a:stretch/>
        </p:blipFill>
        <p:spPr>
          <a:xfrm>
            <a:off x="2133600" y="4724400"/>
            <a:ext cx="4333875" cy="1866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a:t>
            </a:r>
            <a:r>
              <a:rPr b="1" lang="en-US">
                <a:solidFill>
                  <a:srgbClr val="C00000"/>
                </a:solidFill>
              </a:rPr>
              <a:t>FS (Breadth First Search)</a:t>
            </a:r>
            <a:endParaRPr/>
          </a:p>
        </p:txBody>
      </p:sp>
      <p:sp>
        <p:nvSpPr>
          <p:cNvPr id="274" name="Google Shape;27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t>BFS traversal of a graph produces a </a:t>
            </a:r>
            <a:r>
              <a:rPr b="1" lang="en-US" sz="1800"/>
              <a:t>spanning tree</a:t>
            </a:r>
            <a:r>
              <a:rPr lang="en-US" sz="1800"/>
              <a:t> as final result. </a:t>
            </a:r>
            <a:r>
              <a:rPr b="1" lang="en-US" sz="1800"/>
              <a:t>Spanning Tree</a:t>
            </a:r>
            <a:r>
              <a:rPr lang="en-US" sz="1800"/>
              <a:t> is a graph without loops. </a:t>
            </a:r>
            <a:endParaRPr sz="1800"/>
          </a:p>
          <a:p>
            <a:pPr indent="-342900" lvl="0" marL="342900" rtl="0" algn="l">
              <a:spcBef>
                <a:spcPts val="360"/>
              </a:spcBef>
              <a:spcAft>
                <a:spcPts val="0"/>
              </a:spcAft>
              <a:buClr>
                <a:schemeClr val="dk1"/>
              </a:buClr>
              <a:buSzPts val="1800"/>
              <a:buChar char="•"/>
            </a:pPr>
            <a:r>
              <a:rPr b="1" lang="en-US" sz="1800"/>
              <a:t>Queue data structure</a:t>
            </a:r>
            <a:r>
              <a:rPr lang="en-US" sz="1800"/>
              <a:t> with maximum size of total number of vertices in the graph  is used to implement BFS traversal.</a:t>
            </a:r>
            <a:endParaRPr sz="1800"/>
          </a:p>
          <a:p>
            <a:pPr indent="0" lvl="0" marL="0" rtl="0" algn="l">
              <a:spcBef>
                <a:spcPts val="360"/>
              </a:spcBef>
              <a:spcAft>
                <a:spcPts val="0"/>
              </a:spcAft>
              <a:buClr>
                <a:schemeClr val="dk1"/>
              </a:buClr>
              <a:buSzPts val="1800"/>
              <a:buNone/>
            </a:pPr>
            <a:r>
              <a:rPr lang="en-US" sz="1800"/>
              <a:t>Steps for BFS traversal:</a:t>
            </a:r>
            <a:endParaRPr sz="1800"/>
          </a:p>
          <a:p>
            <a:pPr indent="0" lvl="0" marL="0" rtl="0" algn="l">
              <a:spcBef>
                <a:spcPts val="360"/>
              </a:spcBef>
              <a:spcAft>
                <a:spcPts val="0"/>
              </a:spcAft>
              <a:buClr>
                <a:schemeClr val="dk1"/>
              </a:buClr>
              <a:buSzPts val="1800"/>
              <a:buNone/>
            </a:pPr>
            <a:r>
              <a:rPr b="1" lang="en-US" sz="1800"/>
              <a:t>Step 1 - </a:t>
            </a:r>
            <a:r>
              <a:rPr lang="en-US" sz="1800"/>
              <a:t>Define a Queue of size total number of vertices in the graph.</a:t>
            </a:r>
            <a:endParaRPr/>
          </a:p>
          <a:p>
            <a:pPr indent="0" lvl="0" marL="0" rtl="0" algn="l">
              <a:spcBef>
                <a:spcPts val="360"/>
              </a:spcBef>
              <a:spcAft>
                <a:spcPts val="0"/>
              </a:spcAft>
              <a:buClr>
                <a:schemeClr val="dk1"/>
              </a:buClr>
              <a:buSzPts val="1800"/>
              <a:buNone/>
            </a:pPr>
            <a:r>
              <a:rPr b="1" lang="en-US" sz="1800"/>
              <a:t>Step 2 - </a:t>
            </a:r>
            <a:r>
              <a:rPr lang="en-US" sz="1800"/>
              <a:t>Select any vertex as </a:t>
            </a:r>
            <a:r>
              <a:rPr b="1" lang="en-US" sz="1800"/>
              <a:t>starting point</a:t>
            </a:r>
            <a:r>
              <a:rPr lang="en-US" sz="1800"/>
              <a:t> for traversal. Visit that vertex and insert it into the Queue.</a:t>
            </a:r>
            <a:endParaRPr/>
          </a:p>
          <a:p>
            <a:pPr indent="0" lvl="0" marL="0" rtl="0" algn="l">
              <a:spcBef>
                <a:spcPts val="360"/>
              </a:spcBef>
              <a:spcAft>
                <a:spcPts val="0"/>
              </a:spcAft>
              <a:buClr>
                <a:schemeClr val="dk1"/>
              </a:buClr>
              <a:buSzPts val="1800"/>
              <a:buNone/>
            </a:pPr>
            <a:r>
              <a:rPr b="1" lang="en-US" sz="1800"/>
              <a:t>Step 3 - </a:t>
            </a:r>
            <a:r>
              <a:rPr lang="en-US" sz="1800"/>
              <a:t>Visit all the non-visited </a:t>
            </a:r>
            <a:r>
              <a:rPr b="1" lang="en-US" sz="1800"/>
              <a:t>adjacent</a:t>
            </a:r>
            <a:r>
              <a:rPr lang="en-US" sz="1800"/>
              <a:t> vertices of the vertex which is at front of the Queue and insert them into the Queue.</a:t>
            </a:r>
            <a:endParaRPr/>
          </a:p>
          <a:p>
            <a:pPr indent="0" lvl="0" marL="0" rtl="0" algn="l">
              <a:spcBef>
                <a:spcPts val="360"/>
              </a:spcBef>
              <a:spcAft>
                <a:spcPts val="0"/>
              </a:spcAft>
              <a:buClr>
                <a:schemeClr val="dk1"/>
              </a:buClr>
              <a:buSzPts val="1800"/>
              <a:buNone/>
            </a:pPr>
            <a:r>
              <a:rPr b="1" lang="en-US" sz="1800"/>
              <a:t>Step 4 - </a:t>
            </a:r>
            <a:r>
              <a:rPr lang="en-US" sz="1800"/>
              <a:t>When there is no new vertex to be visited from the vertex which is at front of the Queue then delete that vertex.</a:t>
            </a:r>
            <a:endParaRPr/>
          </a:p>
          <a:p>
            <a:pPr indent="0" lvl="0" marL="0" rtl="0" algn="l">
              <a:spcBef>
                <a:spcPts val="360"/>
              </a:spcBef>
              <a:spcAft>
                <a:spcPts val="0"/>
              </a:spcAft>
              <a:buClr>
                <a:schemeClr val="dk1"/>
              </a:buClr>
              <a:buSzPts val="1800"/>
              <a:buNone/>
            </a:pPr>
            <a:r>
              <a:rPr b="1" lang="en-US" sz="1800"/>
              <a:t>Step 5 - </a:t>
            </a:r>
            <a:r>
              <a:rPr lang="en-US" sz="1800"/>
              <a:t>Repeat steps 3 and 4 until queue becomes empty.</a:t>
            </a:r>
            <a:endParaRPr/>
          </a:p>
          <a:p>
            <a:pPr indent="0" lvl="0" marL="0" rtl="0" algn="l">
              <a:spcBef>
                <a:spcPts val="360"/>
              </a:spcBef>
              <a:spcAft>
                <a:spcPts val="0"/>
              </a:spcAft>
              <a:buClr>
                <a:schemeClr val="dk1"/>
              </a:buClr>
              <a:buSzPts val="1800"/>
              <a:buNone/>
            </a:pPr>
            <a:r>
              <a:rPr b="1" lang="en-US" sz="1800"/>
              <a:t>Step 6 - </a:t>
            </a:r>
            <a:r>
              <a:rPr lang="en-US" sz="1800"/>
              <a:t>When queue becomes empty, then produce final spanning tree by removing unused edges from the graph</a:t>
            </a:r>
            <a:endParaRPr/>
          </a:p>
          <a:p>
            <a:pPr indent="-241300" lvl="0" marL="342900" rtl="0" algn="l">
              <a:lnSpc>
                <a:spcPct val="120000"/>
              </a:lnSpc>
              <a:spcBef>
                <a:spcPts val="320"/>
              </a:spcBef>
              <a:spcAft>
                <a:spcPts val="0"/>
              </a:spcAft>
              <a:buClr>
                <a:schemeClr val="dk1"/>
              </a:buClr>
              <a:buSzPts val="1600"/>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BFS Example</a:t>
            </a:r>
            <a:endParaRPr>
              <a:solidFill>
                <a:srgbClr val="C00000"/>
              </a:solidFill>
            </a:endParaRPr>
          </a:p>
        </p:txBody>
      </p:sp>
      <p:pic>
        <p:nvPicPr>
          <p:cNvPr id="280" name="Google Shape;280;p29"/>
          <p:cNvPicPr preferRelativeResize="0"/>
          <p:nvPr/>
        </p:nvPicPr>
        <p:blipFill rotWithShape="1">
          <a:blip r:embed="rId3">
            <a:alphaModFix/>
          </a:blip>
          <a:srcRect b="0" l="0" r="0" t="0"/>
          <a:stretch/>
        </p:blipFill>
        <p:spPr>
          <a:xfrm>
            <a:off x="838200" y="1676400"/>
            <a:ext cx="6134100" cy="2295525"/>
          </a:xfrm>
          <a:prstGeom prst="rect">
            <a:avLst/>
          </a:prstGeom>
          <a:noFill/>
          <a:ln>
            <a:noFill/>
          </a:ln>
        </p:spPr>
      </p:pic>
      <p:pic>
        <p:nvPicPr>
          <p:cNvPr id="281" name="Google Shape;281;p29"/>
          <p:cNvPicPr preferRelativeResize="0"/>
          <p:nvPr/>
        </p:nvPicPr>
        <p:blipFill rotWithShape="1">
          <a:blip r:embed="rId4">
            <a:alphaModFix/>
          </a:blip>
          <a:srcRect b="0" l="0" r="0" t="0"/>
          <a:stretch/>
        </p:blipFill>
        <p:spPr>
          <a:xfrm>
            <a:off x="479281" y="3971925"/>
            <a:ext cx="8143875" cy="259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Introduction</a:t>
            </a:r>
            <a:endParaRPr/>
          </a:p>
        </p:txBody>
      </p:sp>
      <p:sp>
        <p:nvSpPr>
          <p:cNvPr id="99" name="Google Shape;9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A Graph is a non-linear data structure consisting of vertices and edges. The vertices are sometimes also referred to as nodes and the edges are lines or arcs that connect any two nodes in the graph. </a:t>
            </a:r>
            <a:endParaRPr/>
          </a:p>
          <a:p>
            <a:pPr indent="-342900" lvl="0" marL="342900" rtl="0" algn="just">
              <a:spcBef>
                <a:spcPts val="544"/>
              </a:spcBef>
              <a:spcAft>
                <a:spcPts val="0"/>
              </a:spcAft>
              <a:buClr>
                <a:schemeClr val="dk1"/>
              </a:buClr>
              <a:buSzPct val="100000"/>
              <a:buChar char="•"/>
            </a:pPr>
            <a:r>
              <a:rPr lang="en-US"/>
              <a:t>Graph is composed of a set of vertices( </a:t>
            </a:r>
            <a:r>
              <a:rPr b="1" lang="en-US"/>
              <a:t>V </a:t>
            </a:r>
            <a:r>
              <a:rPr lang="en-US"/>
              <a:t>) and a set of edges( </a:t>
            </a:r>
            <a:r>
              <a:rPr b="1" lang="en-US"/>
              <a:t>E </a:t>
            </a:r>
            <a:r>
              <a:rPr lang="en-US"/>
              <a:t>). The graph is denoted by </a:t>
            </a:r>
            <a:r>
              <a:rPr b="1" lang="en-US"/>
              <a:t>G(V, E).</a:t>
            </a:r>
            <a:endParaRPr/>
          </a:p>
          <a:p>
            <a:pPr indent="-342900" lvl="0" marL="342900" rtl="0" algn="just">
              <a:spcBef>
                <a:spcPts val="544"/>
              </a:spcBef>
              <a:spcAft>
                <a:spcPts val="0"/>
              </a:spcAft>
              <a:buClr>
                <a:schemeClr val="dk1"/>
              </a:buClr>
              <a:buSzPct val="100000"/>
              <a:buChar char="•"/>
            </a:pPr>
            <a:r>
              <a:rPr lang="en-US"/>
              <a:t>Graph data structures are a powerful tool for representing and analyzing complex relationships between objects or entities. They are particularly useful in fields such as social network analysis, recommendation systems, and computer networks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BFS Example</a:t>
            </a:r>
            <a:endParaRPr>
              <a:solidFill>
                <a:srgbClr val="C00000"/>
              </a:solidFill>
            </a:endParaRPr>
          </a:p>
        </p:txBody>
      </p:sp>
      <p:pic>
        <p:nvPicPr>
          <p:cNvPr id="287" name="Google Shape;287;p30"/>
          <p:cNvPicPr preferRelativeResize="0"/>
          <p:nvPr/>
        </p:nvPicPr>
        <p:blipFill rotWithShape="1">
          <a:blip r:embed="rId3">
            <a:alphaModFix/>
          </a:blip>
          <a:srcRect b="0" l="0" r="0" t="0"/>
          <a:stretch/>
        </p:blipFill>
        <p:spPr>
          <a:xfrm>
            <a:off x="508289" y="1371600"/>
            <a:ext cx="8058150" cy="2581275"/>
          </a:xfrm>
          <a:prstGeom prst="rect">
            <a:avLst/>
          </a:prstGeom>
          <a:noFill/>
          <a:ln>
            <a:noFill/>
          </a:ln>
        </p:spPr>
      </p:pic>
      <p:pic>
        <p:nvPicPr>
          <p:cNvPr id="288" name="Google Shape;288;p30"/>
          <p:cNvPicPr preferRelativeResize="0"/>
          <p:nvPr/>
        </p:nvPicPr>
        <p:blipFill rotWithShape="1">
          <a:blip r:embed="rId4">
            <a:alphaModFix/>
          </a:blip>
          <a:srcRect b="0" l="0" r="0" t="0"/>
          <a:stretch/>
        </p:blipFill>
        <p:spPr>
          <a:xfrm>
            <a:off x="508289" y="3952875"/>
            <a:ext cx="8001000" cy="2619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BFS Example</a:t>
            </a:r>
            <a:endParaRPr>
              <a:solidFill>
                <a:srgbClr val="C00000"/>
              </a:solidFill>
            </a:endParaRPr>
          </a:p>
        </p:txBody>
      </p:sp>
      <p:pic>
        <p:nvPicPr>
          <p:cNvPr id="294" name="Google Shape;294;p31"/>
          <p:cNvPicPr preferRelativeResize="0"/>
          <p:nvPr/>
        </p:nvPicPr>
        <p:blipFill rotWithShape="1">
          <a:blip r:embed="rId3">
            <a:alphaModFix/>
          </a:blip>
          <a:srcRect b="0" l="0" r="0" t="0"/>
          <a:stretch/>
        </p:blipFill>
        <p:spPr>
          <a:xfrm>
            <a:off x="566738" y="1295400"/>
            <a:ext cx="8010525" cy="2533650"/>
          </a:xfrm>
          <a:prstGeom prst="rect">
            <a:avLst/>
          </a:prstGeom>
          <a:noFill/>
          <a:ln>
            <a:noFill/>
          </a:ln>
        </p:spPr>
      </p:pic>
      <p:pic>
        <p:nvPicPr>
          <p:cNvPr id="295" name="Google Shape;295;p31"/>
          <p:cNvPicPr preferRelativeResize="0"/>
          <p:nvPr/>
        </p:nvPicPr>
        <p:blipFill rotWithShape="1">
          <a:blip r:embed="rId4">
            <a:alphaModFix/>
          </a:blip>
          <a:srcRect b="0" l="0" r="0" t="0"/>
          <a:stretch/>
        </p:blipFill>
        <p:spPr>
          <a:xfrm>
            <a:off x="457200" y="3856759"/>
            <a:ext cx="8020050" cy="2562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BFS Example</a:t>
            </a:r>
            <a:endParaRPr>
              <a:solidFill>
                <a:srgbClr val="C00000"/>
              </a:solidFill>
            </a:endParaRPr>
          </a:p>
        </p:txBody>
      </p:sp>
      <p:pic>
        <p:nvPicPr>
          <p:cNvPr id="301" name="Google Shape;301;p32"/>
          <p:cNvPicPr preferRelativeResize="0"/>
          <p:nvPr/>
        </p:nvPicPr>
        <p:blipFill rotWithShape="1">
          <a:blip r:embed="rId3">
            <a:alphaModFix/>
          </a:blip>
          <a:srcRect b="0" l="0" r="0" t="0"/>
          <a:stretch/>
        </p:blipFill>
        <p:spPr>
          <a:xfrm>
            <a:off x="495300" y="1143000"/>
            <a:ext cx="8153400" cy="2590800"/>
          </a:xfrm>
          <a:prstGeom prst="rect">
            <a:avLst/>
          </a:prstGeom>
          <a:noFill/>
          <a:ln>
            <a:noFill/>
          </a:ln>
        </p:spPr>
      </p:pic>
      <p:pic>
        <p:nvPicPr>
          <p:cNvPr id="302" name="Google Shape;302;p32"/>
          <p:cNvPicPr preferRelativeResize="0"/>
          <p:nvPr/>
        </p:nvPicPr>
        <p:blipFill rotWithShape="1">
          <a:blip r:embed="rId4">
            <a:alphaModFix/>
          </a:blip>
          <a:srcRect b="0" l="0" r="0" t="0"/>
          <a:stretch/>
        </p:blipFill>
        <p:spPr>
          <a:xfrm>
            <a:off x="467591" y="3733800"/>
            <a:ext cx="8010525" cy="2562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BFS Example</a:t>
            </a:r>
            <a:endParaRPr>
              <a:solidFill>
                <a:srgbClr val="C00000"/>
              </a:solidFill>
            </a:endParaRPr>
          </a:p>
        </p:txBody>
      </p:sp>
      <p:pic>
        <p:nvPicPr>
          <p:cNvPr id="308" name="Google Shape;308;p33"/>
          <p:cNvPicPr preferRelativeResize="0"/>
          <p:nvPr/>
        </p:nvPicPr>
        <p:blipFill rotWithShape="1">
          <a:blip r:embed="rId3">
            <a:alphaModFix/>
          </a:blip>
          <a:srcRect b="0" l="0" r="0" t="0"/>
          <a:stretch/>
        </p:blipFill>
        <p:spPr>
          <a:xfrm>
            <a:off x="571500" y="1295400"/>
            <a:ext cx="8001000" cy="2619375"/>
          </a:xfrm>
          <a:prstGeom prst="rect">
            <a:avLst/>
          </a:prstGeom>
          <a:noFill/>
          <a:ln>
            <a:noFill/>
          </a:ln>
        </p:spPr>
      </p:pic>
      <p:pic>
        <p:nvPicPr>
          <p:cNvPr id="309" name="Google Shape;309;p33"/>
          <p:cNvPicPr preferRelativeResize="0"/>
          <p:nvPr/>
        </p:nvPicPr>
        <p:blipFill rotWithShape="1">
          <a:blip r:embed="rId4">
            <a:alphaModFix/>
          </a:blip>
          <a:srcRect b="0" l="0" r="0" t="0"/>
          <a:stretch/>
        </p:blipFill>
        <p:spPr>
          <a:xfrm>
            <a:off x="949036" y="4038600"/>
            <a:ext cx="5476875" cy="2343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BFS vs DFS</a:t>
            </a:r>
            <a:endParaRPr b="1">
              <a:solidFill>
                <a:srgbClr val="C00000"/>
              </a:solidFill>
            </a:endParaRPr>
          </a:p>
        </p:txBody>
      </p:sp>
      <p:graphicFrame>
        <p:nvGraphicFramePr>
          <p:cNvPr id="316" name="Google Shape;316;p34"/>
          <p:cNvGraphicFramePr/>
          <p:nvPr/>
        </p:nvGraphicFramePr>
        <p:xfrm>
          <a:off x="1066800" y="1600200"/>
          <a:ext cx="3000000" cy="3000000"/>
        </p:xfrm>
        <a:graphic>
          <a:graphicData uri="http://schemas.openxmlformats.org/drawingml/2006/table">
            <a:tbl>
              <a:tblPr>
                <a:noFill/>
                <a:tableStyleId>{2B240AF4-FDB9-4E05-9279-FD84BDD3A89A}</a:tableStyleId>
              </a:tblPr>
              <a:tblGrid>
                <a:gridCol w="1295400"/>
                <a:gridCol w="2743200"/>
                <a:gridCol w="3352800"/>
              </a:tblGrid>
              <a:tr h="569925">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83825" marB="83825" marR="83825" marL="83825">
                    <a:lnL cap="flat" cmpd="sng" w="9525">
                      <a:solidFill>
                        <a:srgbClr val="402F15"/>
                      </a:solidFill>
                      <a:prstDash val="solid"/>
                      <a:round/>
                      <a:headEnd len="sm" w="sm" type="none"/>
                      <a:tailEnd len="sm" w="sm" type="none"/>
                    </a:lnL>
                    <a:lnR cap="flat" cmpd="sng" w="9525">
                      <a:solidFill>
                        <a:srgbClr val="402F15"/>
                      </a:solidFill>
                      <a:prstDash val="solid"/>
                      <a:round/>
                      <a:headEnd len="sm" w="sm" type="none"/>
                      <a:tailEnd len="sm" w="sm" type="none"/>
                    </a:lnR>
                    <a:lnT cap="flat" cmpd="sng" w="9525">
                      <a:solidFill>
                        <a:srgbClr val="402F15"/>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BFS</a:t>
                      </a:r>
                      <a:endParaRPr b="1" sz="1800">
                        <a:solidFill>
                          <a:srgbClr val="000000"/>
                        </a:solidFill>
                        <a:latin typeface="Calibri"/>
                        <a:ea typeface="Calibri"/>
                        <a:cs typeface="Calibri"/>
                        <a:sym typeface="Calibri"/>
                      </a:endParaRPr>
                    </a:p>
                  </a:txBody>
                  <a:tcPr marT="83825" marB="83825" marR="83825" marL="83825">
                    <a:lnL cap="flat" cmpd="sng" w="9525">
                      <a:solidFill>
                        <a:srgbClr val="402F15"/>
                      </a:solidFill>
                      <a:prstDash val="solid"/>
                      <a:round/>
                      <a:headEnd len="sm" w="sm" type="none"/>
                      <a:tailEnd len="sm" w="sm" type="none"/>
                    </a:lnL>
                    <a:lnR cap="flat" cmpd="sng" w="9525">
                      <a:solidFill>
                        <a:srgbClr val="402F15"/>
                      </a:solidFill>
                      <a:prstDash val="solid"/>
                      <a:round/>
                      <a:headEnd len="sm" w="sm" type="none"/>
                      <a:tailEnd len="sm" w="sm" type="none"/>
                    </a:lnR>
                    <a:lnT cap="flat" cmpd="sng" w="9525">
                      <a:solidFill>
                        <a:srgbClr val="402F15"/>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DFS</a:t>
                      </a:r>
                      <a:endParaRPr/>
                    </a:p>
                  </a:txBody>
                  <a:tcPr marT="83825" marB="83825" marR="83825" marL="83825">
                    <a:lnL cap="flat" cmpd="sng" w="9525">
                      <a:solidFill>
                        <a:srgbClr val="402F15"/>
                      </a:solidFill>
                      <a:prstDash val="solid"/>
                      <a:round/>
                      <a:headEnd len="sm" w="sm" type="none"/>
                      <a:tailEnd len="sm" w="sm" type="none"/>
                    </a:lnL>
                    <a:lnB cap="flat" cmpd="sng" w="9525">
                      <a:solidFill>
                        <a:srgbClr val="C7CCBE"/>
                      </a:solidFill>
                      <a:prstDash val="solid"/>
                      <a:round/>
                      <a:headEnd len="sm" w="sm" type="none"/>
                      <a:tailEnd len="sm" w="sm" type="none"/>
                    </a:lnB>
                  </a:tcPr>
                </a:tc>
              </a:tr>
              <a:tr h="514050">
                <a:tc>
                  <a:txBody>
                    <a:bodyPr/>
                    <a:lstStyle/>
                    <a:p>
                      <a:pPr indent="0" lvl="0" marL="0" marR="0" rtl="0" algn="just">
                        <a:spcBef>
                          <a:spcPts val="0"/>
                        </a:spcBef>
                        <a:spcAft>
                          <a:spcPts val="0"/>
                        </a:spcAft>
                        <a:buNone/>
                      </a:pPr>
                      <a:r>
                        <a:rPr b="1" lang="en-US" sz="1800">
                          <a:solidFill>
                            <a:srgbClr val="333333"/>
                          </a:solidFill>
                          <a:latin typeface="Calibri"/>
                          <a:ea typeface="Calibri"/>
                          <a:cs typeface="Calibri"/>
                          <a:sym typeface="Calibri"/>
                        </a:rPr>
                        <a:t>Full form</a:t>
                      </a:r>
                      <a:endParaRPr sz="1800">
                        <a:solidFill>
                          <a:srgbClr val="333333"/>
                        </a:solidFill>
                        <a:latin typeface="Calibri"/>
                        <a:ea typeface="Calibri"/>
                        <a:cs typeface="Calibri"/>
                        <a:sym typeface="Calibri"/>
                      </a:endParaRPr>
                    </a:p>
                  </a:txBody>
                  <a:tcPr marT="55875" marB="55875" marR="55875" marL="55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BFS stands for Breadth First Search.</a:t>
                      </a:r>
                      <a:endParaRPr/>
                    </a:p>
                  </a:txBody>
                  <a:tcPr marT="55875" marB="55875" marR="55875" marL="55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DFS stands for Depth First Search.</a:t>
                      </a:r>
                      <a:endParaRPr/>
                    </a:p>
                  </a:txBody>
                  <a:tcPr marT="55875" marB="55875" marR="55875" marL="55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318675">
                <a:tc>
                  <a:txBody>
                    <a:bodyPr/>
                    <a:lstStyle/>
                    <a:p>
                      <a:pPr indent="0" lvl="0" marL="0" marR="0" rtl="0" algn="just">
                        <a:spcBef>
                          <a:spcPts val="0"/>
                        </a:spcBef>
                        <a:spcAft>
                          <a:spcPts val="0"/>
                        </a:spcAft>
                        <a:buNone/>
                      </a:pPr>
                      <a:r>
                        <a:rPr b="1" lang="en-US" sz="1800">
                          <a:solidFill>
                            <a:srgbClr val="333333"/>
                          </a:solidFill>
                          <a:latin typeface="Calibri"/>
                          <a:ea typeface="Calibri"/>
                          <a:cs typeface="Calibri"/>
                          <a:sym typeface="Calibri"/>
                        </a:rPr>
                        <a:t>Technique</a:t>
                      </a:r>
                      <a:endParaRPr sz="1800">
                        <a:solidFill>
                          <a:srgbClr val="333333"/>
                        </a:solidFill>
                        <a:latin typeface="Calibri"/>
                        <a:ea typeface="Calibri"/>
                        <a:cs typeface="Calibri"/>
                        <a:sym typeface="Calibri"/>
                      </a:endParaRPr>
                    </a:p>
                  </a:txBody>
                  <a:tcPr marT="55875" marB="55875" marR="55875" marL="55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It a vertex-based technique to find the shortest path in a graph.</a:t>
                      </a:r>
                      <a:endParaRPr/>
                    </a:p>
                  </a:txBody>
                  <a:tcPr marT="55875" marB="55875" marR="55875" marL="55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It is an edge-based technique because the vertices along the edge are explored first from the starting to the end node.</a:t>
                      </a:r>
                      <a:endParaRPr/>
                    </a:p>
                  </a:txBody>
                  <a:tcPr marT="55875" marB="55875" marR="55875" marL="55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2123300">
                <a:tc>
                  <a:txBody>
                    <a:bodyPr/>
                    <a:lstStyle/>
                    <a:p>
                      <a:pPr indent="0" lvl="0" marL="0" marR="0" rtl="0" algn="just">
                        <a:spcBef>
                          <a:spcPts val="0"/>
                        </a:spcBef>
                        <a:spcAft>
                          <a:spcPts val="0"/>
                        </a:spcAft>
                        <a:buNone/>
                      </a:pPr>
                      <a:r>
                        <a:rPr b="1" lang="en-US" sz="1800">
                          <a:solidFill>
                            <a:srgbClr val="333333"/>
                          </a:solidFill>
                          <a:latin typeface="Calibri"/>
                          <a:ea typeface="Calibri"/>
                          <a:cs typeface="Calibri"/>
                          <a:sym typeface="Calibri"/>
                        </a:rPr>
                        <a:t>Definition</a:t>
                      </a:r>
                      <a:endParaRPr sz="1800">
                        <a:solidFill>
                          <a:srgbClr val="333333"/>
                        </a:solidFill>
                        <a:latin typeface="Calibri"/>
                        <a:ea typeface="Calibri"/>
                        <a:cs typeface="Calibri"/>
                        <a:sym typeface="Calibri"/>
                      </a:endParaRPr>
                    </a:p>
                  </a:txBody>
                  <a:tcPr marT="55875" marB="55875" marR="55875" marL="55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BFS is a traversal technique in which all the nodes of the same level are explored first, and then we move to the next level.</a:t>
                      </a:r>
                      <a:endParaRPr/>
                    </a:p>
                  </a:txBody>
                  <a:tcPr marT="55875" marB="55875" marR="55875" marL="55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DFS is also a traversal technique in which traversal is started from the root node and explore the nodes as far as possible until we reach the node that has no unvisited adjacent nodes.</a:t>
                      </a:r>
                      <a:endParaRPr/>
                    </a:p>
                  </a:txBody>
                  <a:tcPr marT="55875" marB="55875" marR="55875" marL="55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BFS vs DFS</a:t>
            </a:r>
            <a:endParaRPr b="1">
              <a:solidFill>
                <a:srgbClr val="C00000"/>
              </a:solidFill>
            </a:endParaRPr>
          </a:p>
        </p:txBody>
      </p:sp>
      <p:graphicFrame>
        <p:nvGraphicFramePr>
          <p:cNvPr id="323" name="Google Shape;323;p35"/>
          <p:cNvGraphicFramePr/>
          <p:nvPr/>
        </p:nvGraphicFramePr>
        <p:xfrm>
          <a:off x="762001" y="1600200"/>
          <a:ext cx="3000000" cy="3000000"/>
        </p:xfrm>
        <a:graphic>
          <a:graphicData uri="http://schemas.openxmlformats.org/drawingml/2006/table">
            <a:tbl>
              <a:tblPr>
                <a:noFill/>
                <a:tableStyleId>{2B240AF4-FDB9-4E05-9279-FD84BDD3A89A}</a:tableStyleId>
              </a:tblPr>
              <a:tblGrid>
                <a:gridCol w="1600200"/>
                <a:gridCol w="2959250"/>
                <a:gridCol w="2984350"/>
              </a:tblGrid>
              <a:tr h="724150">
                <a:tc>
                  <a:txBody>
                    <a:bodyPr/>
                    <a:lstStyle/>
                    <a:p>
                      <a:pPr indent="0" lvl="0" marL="0" marR="0" rtl="0" algn="just">
                        <a:spcBef>
                          <a:spcPts val="0"/>
                        </a:spcBef>
                        <a:spcAft>
                          <a:spcPts val="0"/>
                        </a:spcAft>
                        <a:buNone/>
                      </a:pPr>
                      <a:r>
                        <a:rPr b="1" lang="en-US" sz="1800">
                          <a:solidFill>
                            <a:srgbClr val="333333"/>
                          </a:solidFill>
                          <a:latin typeface="Calibri"/>
                          <a:ea typeface="Calibri"/>
                          <a:cs typeface="Calibri"/>
                          <a:sym typeface="Calibri"/>
                        </a:rPr>
                        <a:t>Data Structure</a:t>
                      </a:r>
                      <a:endParaRPr sz="1800">
                        <a:solidFill>
                          <a:srgbClr val="333333"/>
                        </a:solidFill>
                        <a:latin typeface="Calibri"/>
                        <a:ea typeface="Calibri"/>
                        <a:cs typeface="Calibri"/>
                        <a:sym typeface="Calibri"/>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Queue data structure is used for the BFS traversal.</a:t>
                      </a:r>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Stack data structure is used for the BFS traversal.</a:t>
                      </a:r>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927825">
                <a:tc>
                  <a:txBody>
                    <a:bodyPr/>
                    <a:lstStyle/>
                    <a:p>
                      <a:pPr indent="0" lvl="0" marL="0" marR="0" rtl="0" algn="just">
                        <a:spcBef>
                          <a:spcPts val="0"/>
                        </a:spcBef>
                        <a:spcAft>
                          <a:spcPts val="0"/>
                        </a:spcAft>
                        <a:buNone/>
                      </a:pPr>
                      <a:r>
                        <a:rPr b="1" lang="en-US" sz="1800">
                          <a:solidFill>
                            <a:srgbClr val="333333"/>
                          </a:solidFill>
                          <a:latin typeface="Calibri"/>
                          <a:ea typeface="Calibri"/>
                          <a:cs typeface="Calibri"/>
                          <a:sym typeface="Calibri"/>
                        </a:rPr>
                        <a:t>Backtracking</a:t>
                      </a:r>
                      <a:endParaRPr sz="1800">
                        <a:solidFill>
                          <a:srgbClr val="333333"/>
                        </a:solidFill>
                        <a:latin typeface="Calibri"/>
                        <a:ea typeface="Calibri"/>
                        <a:cs typeface="Calibri"/>
                        <a:sym typeface="Calibri"/>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BFS does not use the backtracking concept.</a:t>
                      </a:r>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DFS uses backtracking to traverse all the unvisited nodes.</a:t>
                      </a:r>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538825">
                <a:tc>
                  <a:txBody>
                    <a:bodyPr/>
                    <a:lstStyle/>
                    <a:p>
                      <a:pPr indent="0" lvl="0" marL="0" marR="0" rtl="0" algn="just">
                        <a:spcBef>
                          <a:spcPts val="0"/>
                        </a:spcBef>
                        <a:spcAft>
                          <a:spcPts val="0"/>
                        </a:spcAft>
                        <a:buNone/>
                      </a:pPr>
                      <a:r>
                        <a:rPr b="1" lang="en-US" sz="1800">
                          <a:solidFill>
                            <a:srgbClr val="333333"/>
                          </a:solidFill>
                          <a:latin typeface="Calibri"/>
                          <a:ea typeface="Calibri"/>
                          <a:cs typeface="Calibri"/>
                          <a:sym typeface="Calibri"/>
                        </a:rPr>
                        <a:t>Number of edges</a:t>
                      </a:r>
                      <a:endParaRPr sz="1800">
                        <a:solidFill>
                          <a:srgbClr val="333333"/>
                        </a:solidFill>
                        <a:latin typeface="Calibri"/>
                        <a:ea typeface="Calibri"/>
                        <a:cs typeface="Calibri"/>
                        <a:sym typeface="Calibri"/>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BFS finds the shortest path having a minimum number of edges to traverse from the source to the destination vertex.</a:t>
                      </a:r>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In DFS, a greater number of edges are required to traverse from the source vertex to the destination vertex.</a:t>
                      </a:r>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1335150">
                <a:tc>
                  <a:txBody>
                    <a:bodyPr/>
                    <a:lstStyle/>
                    <a:p>
                      <a:pPr indent="0" lvl="0" marL="0" marR="0" rtl="0" algn="just">
                        <a:spcBef>
                          <a:spcPts val="0"/>
                        </a:spcBef>
                        <a:spcAft>
                          <a:spcPts val="0"/>
                        </a:spcAft>
                        <a:buNone/>
                      </a:pPr>
                      <a:r>
                        <a:rPr b="1" lang="en-US" sz="1800">
                          <a:solidFill>
                            <a:srgbClr val="333333"/>
                          </a:solidFill>
                          <a:latin typeface="Calibri"/>
                          <a:ea typeface="Calibri"/>
                          <a:cs typeface="Calibri"/>
                          <a:sym typeface="Calibri"/>
                        </a:rPr>
                        <a:t>Optimality</a:t>
                      </a:r>
                      <a:endParaRPr sz="1800">
                        <a:solidFill>
                          <a:srgbClr val="333333"/>
                        </a:solidFill>
                        <a:latin typeface="Calibri"/>
                        <a:ea typeface="Calibri"/>
                        <a:cs typeface="Calibri"/>
                        <a:sym typeface="Calibri"/>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BFS traversal is optimal for those vertices which are to be searched closer to the source vertex.</a:t>
                      </a:r>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800">
                          <a:solidFill>
                            <a:srgbClr val="333333"/>
                          </a:solidFill>
                          <a:latin typeface="Calibri"/>
                          <a:ea typeface="Calibri"/>
                          <a:cs typeface="Calibri"/>
                          <a:sym typeface="Calibri"/>
                        </a:rPr>
                        <a:t>DFS traversal is optimal for those graphs in which solutions are away from the source vertex.</a:t>
                      </a:r>
                      <a:endParaRPr/>
                    </a:p>
                  </a:txBody>
                  <a:tcPr marT="56575" marB="56575" marR="56575" marL="565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BFS vs DFS</a:t>
            </a:r>
            <a:endParaRPr b="1">
              <a:solidFill>
                <a:srgbClr val="C00000"/>
              </a:solidFill>
            </a:endParaRPr>
          </a:p>
        </p:txBody>
      </p:sp>
      <p:graphicFrame>
        <p:nvGraphicFramePr>
          <p:cNvPr id="330" name="Google Shape;330;p36"/>
          <p:cNvGraphicFramePr/>
          <p:nvPr/>
        </p:nvGraphicFramePr>
        <p:xfrm>
          <a:off x="1048045" y="1851501"/>
          <a:ext cx="3000000" cy="3000000"/>
        </p:xfrm>
        <a:graphic>
          <a:graphicData uri="http://schemas.openxmlformats.org/drawingml/2006/table">
            <a:tbl>
              <a:tblPr>
                <a:noFill/>
                <a:tableStyleId>{2B240AF4-FDB9-4E05-9279-FD84BDD3A89A}</a:tableStyleId>
              </a:tblPr>
              <a:tblGrid>
                <a:gridCol w="1923750"/>
                <a:gridCol w="2895600"/>
                <a:gridCol w="2743200"/>
              </a:tblGrid>
              <a:tr h="254000">
                <a:tc>
                  <a:txBody>
                    <a:bodyPr/>
                    <a:lstStyle/>
                    <a:p>
                      <a:pPr indent="0" lvl="0" marL="0" marR="0" rtl="0" algn="just">
                        <a:spcBef>
                          <a:spcPts val="0"/>
                        </a:spcBef>
                        <a:spcAft>
                          <a:spcPts val="0"/>
                        </a:spcAft>
                        <a:buNone/>
                      </a:pPr>
                      <a:r>
                        <a:rPr b="1" lang="en-US" sz="2000">
                          <a:solidFill>
                            <a:srgbClr val="333333"/>
                          </a:solidFill>
                          <a:latin typeface="Calibri"/>
                          <a:ea typeface="Calibri"/>
                          <a:cs typeface="Calibri"/>
                          <a:sym typeface="Calibri"/>
                        </a:rPr>
                        <a:t>Speed</a:t>
                      </a:r>
                      <a:endParaRPr sz="2000">
                        <a:solidFill>
                          <a:srgbClr val="333333"/>
                        </a:solidFill>
                        <a:latin typeface="Calibri"/>
                        <a:ea typeface="Calibri"/>
                        <a:cs typeface="Calibri"/>
                        <a:sym typeface="Calibri"/>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000">
                          <a:solidFill>
                            <a:srgbClr val="333333"/>
                          </a:solidFill>
                          <a:latin typeface="Calibri"/>
                          <a:ea typeface="Calibri"/>
                          <a:cs typeface="Calibri"/>
                          <a:sym typeface="Calibri"/>
                        </a:rPr>
                        <a:t>BFS is slower than DFS.</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000">
                          <a:solidFill>
                            <a:srgbClr val="333333"/>
                          </a:solidFill>
                          <a:latin typeface="Calibri"/>
                          <a:ea typeface="Calibri"/>
                          <a:cs typeface="Calibri"/>
                          <a:sym typeface="Calibri"/>
                        </a:rPr>
                        <a:t>DFS is faster than BFS.</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254000">
                <a:tc>
                  <a:txBody>
                    <a:bodyPr/>
                    <a:lstStyle/>
                    <a:p>
                      <a:pPr indent="0" lvl="0" marL="0" marR="0" rtl="0" algn="just">
                        <a:spcBef>
                          <a:spcPts val="0"/>
                        </a:spcBef>
                        <a:spcAft>
                          <a:spcPts val="0"/>
                        </a:spcAft>
                        <a:buNone/>
                      </a:pPr>
                      <a:r>
                        <a:rPr b="1" lang="en-US" sz="2000">
                          <a:solidFill>
                            <a:srgbClr val="333333"/>
                          </a:solidFill>
                          <a:latin typeface="Calibri"/>
                          <a:ea typeface="Calibri"/>
                          <a:cs typeface="Calibri"/>
                          <a:sym typeface="Calibri"/>
                        </a:rPr>
                        <a:t>Suitability for decision tree</a:t>
                      </a:r>
                      <a:endParaRPr sz="2000">
                        <a:solidFill>
                          <a:srgbClr val="333333"/>
                        </a:solidFill>
                        <a:latin typeface="Calibri"/>
                        <a:ea typeface="Calibri"/>
                        <a:cs typeface="Calibri"/>
                        <a:sym typeface="Calibri"/>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000">
                          <a:solidFill>
                            <a:srgbClr val="333333"/>
                          </a:solidFill>
                          <a:latin typeface="Calibri"/>
                          <a:ea typeface="Calibri"/>
                          <a:cs typeface="Calibri"/>
                          <a:sym typeface="Calibri"/>
                        </a:rPr>
                        <a:t>It is not suitable for the decision tree because it requires exploring all the neighboring nodes first.</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2000">
                          <a:solidFill>
                            <a:srgbClr val="333333"/>
                          </a:solidFill>
                          <a:latin typeface="Calibri"/>
                          <a:ea typeface="Calibri"/>
                          <a:cs typeface="Calibri"/>
                          <a:sym typeface="Calibri"/>
                        </a:rPr>
                        <a:t>It is suitable for the decision tree. Based on the decision, it explores all the paths. When the goal is found, it stops its traversal.</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54000">
                <a:tc>
                  <a:txBody>
                    <a:bodyPr/>
                    <a:lstStyle/>
                    <a:p>
                      <a:pPr indent="0" lvl="0" marL="0" marR="0" rtl="0" algn="just">
                        <a:spcBef>
                          <a:spcPts val="0"/>
                        </a:spcBef>
                        <a:spcAft>
                          <a:spcPts val="0"/>
                        </a:spcAft>
                        <a:buNone/>
                      </a:pPr>
                      <a:r>
                        <a:rPr b="1" lang="en-US" sz="2000">
                          <a:solidFill>
                            <a:srgbClr val="333333"/>
                          </a:solidFill>
                          <a:latin typeface="Calibri"/>
                          <a:ea typeface="Calibri"/>
                          <a:cs typeface="Calibri"/>
                          <a:sym typeface="Calibri"/>
                        </a:rPr>
                        <a:t>Memory efficient</a:t>
                      </a:r>
                      <a:endParaRPr sz="2000">
                        <a:solidFill>
                          <a:srgbClr val="333333"/>
                        </a:solidFill>
                        <a:latin typeface="Calibri"/>
                        <a:ea typeface="Calibri"/>
                        <a:cs typeface="Calibri"/>
                        <a:sym typeface="Calibri"/>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000">
                          <a:solidFill>
                            <a:srgbClr val="333333"/>
                          </a:solidFill>
                          <a:latin typeface="Calibri"/>
                          <a:ea typeface="Calibri"/>
                          <a:cs typeface="Calibri"/>
                          <a:sym typeface="Calibri"/>
                        </a:rPr>
                        <a:t>It is not memory efficient as it requires more memory than DFS.</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2000">
                          <a:solidFill>
                            <a:srgbClr val="333333"/>
                          </a:solidFill>
                          <a:latin typeface="Calibri"/>
                          <a:ea typeface="Calibri"/>
                          <a:cs typeface="Calibri"/>
                          <a:sym typeface="Calibri"/>
                        </a:rPr>
                        <a:t>It is memory efficient as it requires less memory than BFS</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BFS Algorithm Applications</a:t>
            </a:r>
            <a:endParaRPr>
              <a:solidFill>
                <a:srgbClr val="C00000"/>
              </a:solidFill>
            </a:endParaRPr>
          </a:p>
        </p:txBody>
      </p:sp>
      <p:sp>
        <p:nvSpPr>
          <p:cNvPr id="336" name="Google Shape;336;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 build index by search index</a:t>
            </a:r>
            <a:endParaRPr/>
          </a:p>
          <a:p>
            <a:pPr indent="-342900" lvl="0" marL="342900" rtl="0" algn="l">
              <a:spcBef>
                <a:spcPts val="640"/>
              </a:spcBef>
              <a:spcAft>
                <a:spcPts val="0"/>
              </a:spcAft>
              <a:buClr>
                <a:schemeClr val="dk1"/>
              </a:buClr>
              <a:buSzPts val="3200"/>
              <a:buChar char="•"/>
            </a:pPr>
            <a:r>
              <a:rPr lang="en-US"/>
              <a:t>For GPS navigation</a:t>
            </a:r>
            <a:endParaRPr/>
          </a:p>
          <a:p>
            <a:pPr indent="-342900" lvl="0" marL="342900" rtl="0" algn="l">
              <a:spcBef>
                <a:spcPts val="640"/>
              </a:spcBef>
              <a:spcAft>
                <a:spcPts val="0"/>
              </a:spcAft>
              <a:buClr>
                <a:schemeClr val="dk1"/>
              </a:buClr>
              <a:buSzPts val="3200"/>
              <a:buChar char="•"/>
            </a:pPr>
            <a:r>
              <a:rPr lang="en-US"/>
              <a:t>Path finding algorithms</a:t>
            </a:r>
            <a:endParaRPr/>
          </a:p>
          <a:p>
            <a:pPr indent="-342900" lvl="0" marL="342900" rtl="0" algn="l">
              <a:spcBef>
                <a:spcPts val="640"/>
              </a:spcBef>
              <a:spcAft>
                <a:spcPts val="0"/>
              </a:spcAft>
              <a:buClr>
                <a:schemeClr val="dk1"/>
              </a:buClr>
              <a:buSzPts val="3200"/>
              <a:buChar char="•"/>
            </a:pPr>
            <a:r>
              <a:rPr lang="en-US"/>
              <a:t>In Ford-Fulkerson algorithm to find maximum flow in a network</a:t>
            </a:r>
            <a:endParaRPr/>
          </a:p>
          <a:p>
            <a:pPr indent="-342900" lvl="0" marL="342900" rtl="0" algn="l">
              <a:spcBef>
                <a:spcPts val="640"/>
              </a:spcBef>
              <a:spcAft>
                <a:spcPts val="0"/>
              </a:spcAft>
              <a:buClr>
                <a:schemeClr val="dk1"/>
              </a:buClr>
              <a:buSzPts val="3200"/>
              <a:buChar char="•"/>
            </a:pPr>
            <a:r>
              <a:rPr lang="en-US"/>
              <a:t>Cycle detection in an undirected graph</a:t>
            </a:r>
            <a:endParaRPr/>
          </a:p>
          <a:p>
            <a:pPr indent="-342900" lvl="0" marL="342900" rtl="0" algn="l">
              <a:spcBef>
                <a:spcPts val="640"/>
              </a:spcBef>
              <a:spcAft>
                <a:spcPts val="0"/>
              </a:spcAft>
              <a:buClr>
                <a:schemeClr val="dk1"/>
              </a:buClr>
              <a:buSzPts val="3200"/>
              <a:buChar char="•"/>
            </a:pPr>
            <a:r>
              <a:rPr lang="en-US"/>
              <a:t>In minimum spanning tree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DFS Algorithm Applications</a:t>
            </a:r>
            <a:endParaRPr>
              <a:solidFill>
                <a:srgbClr val="C00000"/>
              </a:solidFill>
            </a:endParaRPr>
          </a:p>
        </p:txBody>
      </p:sp>
      <p:sp>
        <p:nvSpPr>
          <p:cNvPr id="342" name="Google Shape;342;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For finding the path</a:t>
            </a:r>
            <a:endParaRPr/>
          </a:p>
          <a:p>
            <a:pPr indent="-342900" lvl="0" marL="342900" rtl="0" algn="l">
              <a:spcBef>
                <a:spcPts val="640"/>
              </a:spcBef>
              <a:spcAft>
                <a:spcPts val="0"/>
              </a:spcAft>
              <a:buClr>
                <a:schemeClr val="dk1"/>
              </a:buClr>
              <a:buSzPts val="3200"/>
              <a:buChar char="•"/>
            </a:pPr>
            <a:r>
              <a:rPr lang="en-US"/>
              <a:t>To test if the graph is bipartite</a:t>
            </a:r>
            <a:endParaRPr/>
          </a:p>
          <a:p>
            <a:pPr indent="-342900" lvl="0" marL="342900" rtl="0" algn="l">
              <a:spcBef>
                <a:spcPts val="640"/>
              </a:spcBef>
              <a:spcAft>
                <a:spcPts val="0"/>
              </a:spcAft>
              <a:buClr>
                <a:schemeClr val="dk1"/>
              </a:buClr>
              <a:buSzPts val="3200"/>
              <a:buChar char="•"/>
            </a:pPr>
            <a:r>
              <a:rPr lang="en-US"/>
              <a:t>For finding the strongly connected components of a graph</a:t>
            </a:r>
            <a:endParaRPr/>
          </a:p>
          <a:p>
            <a:pPr indent="-342900" lvl="0" marL="342900" rtl="0" algn="l">
              <a:spcBef>
                <a:spcPts val="640"/>
              </a:spcBef>
              <a:spcAft>
                <a:spcPts val="0"/>
              </a:spcAft>
              <a:buClr>
                <a:schemeClr val="dk1"/>
              </a:buClr>
              <a:buSzPts val="3200"/>
              <a:buChar char="•"/>
            </a:pPr>
            <a:r>
              <a:rPr lang="en-US"/>
              <a:t>For detecting cycles in a graph</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Spanning tree</a:t>
            </a:r>
            <a:endParaRPr/>
          </a:p>
        </p:txBody>
      </p:sp>
      <p:sp>
        <p:nvSpPr>
          <p:cNvPr id="348" name="Google Shape;34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lnSpc>
                <a:spcPct val="110000"/>
              </a:lnSpc>
              <a:spcBef>
                <a:spcPts val="0"/>
              </a:spcBef>
              <a:spcAft>
                <a:spcPts val="0"/>
              </a:spcAft>
              <a:buClr>
                <a:schemeClr val="dk1"/>
              </a:buClr>
              <a:buSzPct val="100000"/>
              <a:buChar char="•"/>
            </a:pPr>
            <a:r>
              <a:rPr lang="en-US"/>
              <a:t>A Spanning tree can be defined as a subset of a graph, which consists of all the vertices covering minimum possible edges and does not have a cycle. Spanning tree cannot be disconnected.</a:t>
            </a:r>
            <a:endParaRPr/>
          </a:p>
          <a:p>
            <a:pPr indent="-342900" lvl="0" marL="342900" rtl="0" algn="just">
              <a:lnSpc>
                <a:spcPct val="110000"/>
              </a:lnSpc>
              <a:spcBef>
                <a:spcPts val="592"/>
              </a:spcBef>
              <a:spcAft>
                <a:spcPts val="0"/>
              </a:spcAft>
              <a:buClr>
                <a:schemeClr val="dk1"/>
              </a:buClr>
              <a:buSzPct val="100000"/>
              <a:buChar char="•"/>
            </a:pPr>
            <a:r>
              <a:rPr lang="en-US"/>
              <a:t>Every connected and undirected graph has at least one spanning tree. A disconnected graph does not have a spanning tree as it is not possible to include all vertices.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Components of a Graph</a:t>
            </a:r>
            <a:endParaRPr>
              <a:solidFill>
                <a:srgbClr val="C00000"/>
              </a:solidFill>
            </a:endParaRPr>
          </a:p>
        </p:txBody>
      </p:sp>
      <p:sp>
        <p:nvSpPr>
          <p:cNvPr id="105" name="Google Shape;105;p4"/>
          <p:cNvSpPr txBox="1"/>
          <p:nvPr>
            <p:ph idx="1" type="body"/>
          </p:nvPr>
        </p:nvSpPr>
        <p:spPr>
          <a:xfrm>
            <a:off x="457200" y="1600200"/>
            <a:ext cx="39624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Char char="•"/>
            </a:pPr>
            <a:r>
              <a:rPr b="1" lang="en-US"/>
              <a:t>Vertices:</a:t>
            </a:r>
            <a:r>
              <a:rPr lang="en-US"/>
              <a:t> Vertices are the fundamental units of the graph. Sometimes, vertices are also known as vertex or nodes. Every node/vertex can be labeled or unlabelled.</a:t>
            </a:r>
            <a:endParaRPr/>
          </a:p>
          <a:p>
            <a:pPr indent="-342900" lvl="0" marL="342900" rtl="0" algn="just">
              <a:spcBef>
                <a:spcPts val="448"/>
              </a:spcBef>
              <a:spcAft>
                <a:spcPts val="0"/>
              </a:spcAft>
              <a:buClr>
                <a:schemeClr val="dk1"/>
              </a:buClr>
              <a:buSzPct val="100000"/>
              <a:buChar char="•"/>
            </a:pPr>
            <a:r>
              <a:rPr b="1" lang="en-US"/>
              <a:t>Edges:</a:t>
            </a:r>
            <a:r>
              <a:rPr lang="en-US"/>
              <a:t> Edges are drawn or used to connect two nodes of the graph. It can be ordered pair of nodes in a directed graph. Edges can connect any two nodes in any possible way. There are no rules. Sometimes, edges are also known as arcs. Every edge can be labelled/unlabelled.</a:t>
            </a:r>
            <a:endParaRPr/>
          </a:p>
          <a:p>
            <a:pPr indent="-200660" lvl="0" marL="342900" rtl="0" algn="just">
              <a:spcBef>
                <a:spcPts val="448"/>
              </a:spcBef>
              <a:spcAft>
                <a:spcPts val="0"/>
              </a:spcAft>
              <a:buClr>
                <a:schemeClr val="dk1"/>
              </a:buClr>
              <a:buSzPct val="100000"/>
              <a:buNone/>
            </a:pPr>
            <a:r>
              <a:t/>
            </a:r>
            <a:endParaRPr/>
          </a:p>
        </p:txBody>
      </p:sp>
      <p:pic>
        <p:nvPicPr>
          <p:cNvPr descr="Lightbox" id="106" name="Google Shape;106;p4"/>
          <p:cNvPicPr preferRelativeResize="0"/>
          <p:nvPr/>
        </p:nvPicPr>
        <p:blipFill rotWithShape="1">
          <a:blip r:embed="rId3">
            <a:alphaModFix/>
          </a:blip>
          <a:srcRect b="0" l="0" r="0" t="0"/>
          <a:stretch/>
        </p:blipFill>
        <p:spPr>
          <a:xfrm>
            <a:off x="4495800" y="1828800"/>
            <a:ext cx="4648200" cy="36861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Spanning tree</a:t>
            </a:r>
            <a:endParaRPr/>
          </a:p>
        </p:txBody>
      </p:sp>
      <p:pic>
        <p:nvPicPr>
          <p:cNvPr descr="https://www.softwaretestinghelp.com/wp-content/qa/uploads/2019/08/1-connected-graph..png" id="354" name="Google Shape;354;p40"/>
          <p:cNvPicPr preferRelativeResize="0"/>
          <p:nvPr/>
        </p:nvPicPr>
        <p:blipFill rotWithShape="1">
          <a:blip r:embed="rId3">
            <a:alphaModFix/>
          </a:blip>
          <a:srcRect b="0" l="0" r="0" t="0"/>
          <a:stretch/>
        </p:blipFill>
        <p:spPr>
          <a:xfrm>
            <a:off x="381000" y="1572491"/>
            <a:ext cx="6096000" cy="4758882"/>
          </a:xfrm>
          <a:prstGeom prst="rect">
            <a:avLst/>
          </a:prstGeom>
          <a:noFill/>
          <a:ln>
            <a:noFill/>
          </a:ln>
        </p:spPr>
      </p:pic>
      <p:sp>
        <p:nvSpPr>
          <p:cNvPr id="355" name="Google Shape;355;p40"/>
          <p:cNvSpPr txBox="1"/>
          <p:nvPr/>
        </p:nvSpPr>
        <p:spPr>
          <a:xfrm>
            <a:off x="6629400" y="1905000"/>
            <a:ext cx="22098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 general, if N is the number of nodes in a graph, then a complete connected graph has maximum </a:t>
            </a:r>
            <a:r>
              <a:rPr b="1" i="0" lang="en-US" sz="1800" u="none" cap="none" strike="noStrike">
                <a:solidFill>
                  <a:schemeClr val="dk1"/>
                </a:solidFill>
                <a:latin typeface="Calibri"/>
                <a:ea typeface="Calibri"/>
                <a:cs typeface="Calibri"/>
                <a:sym typeface="Calibri"/>
              </a:rPr>
              <a:t>N</a:t>
            </a:r>
            <a:r>
              <a:rPr b="1" baseline="30000" i="0" lang="en-US" sz="1800" u="none" cap="none" strike="noStrike">
                <a:solidFill>
                  <a:schemeClr val="dk1"/>
                </a:solidFill>
                <a:latin typeface="Calibri"/>
                <a:ea typeface="Calibri"/>
                <a:cs typeface="Calibri"/>
                <a:sym typeface="Calibri"/>
              </a:rPr>
              <a:t>N-2</a:t>
            </a:r>
            <a:r>
              <a:rPr b="0" i="0" lang="en-US" sz="1800" u="none" cap="none" strike="noStrike">
                <a:solidFill>
                  <a:schemeClr val="dk1"/>
                </a:solidFill>
                <a:latin typeface="Calibri"/>
                <a:ea typeface="Calibri"/>
                <a:cs typeface="Calibri"/>
                <a:sym typeface="Calibri"/>
              </a:rPr>
              <a:t> number of spanning trees. Thus in the above graph   N =3, therefore, it has 3</a:t>
            </a:r>
            <a:r>
              <a:rPr b="0" baseline="30000" i="0" lang="en-US" sz="1800" u="none" cap="none" strike="noStrike">
                <a:solidFill>
                  <a:schemeClr val="dk1"/>
                </a:solidFill>
                <a:latin typeface="Calibri"/>
                <a:ea typeface="Calibri"/>
                <a:cs typeface="Calibri"/>
                <a:sym typeface="Calibri"/>
              </a:rPr>
              <a:t>(3-2)</a:t>
            </a:r>
            <a:r>
              <a:rPr b="0" i="0" lang="en-US" sz="1800" u="none" cap="none" strike="noStrike">
                <a:solidFill>
                  <a:schemeClr val="dk1"/>
                </a:solidFill>
                <a:latin typeface="Calibri"/>
                <a:ea typeface="Calibri"/>
                <a:cs typeface="Calibri"/>
                <a:sym typeface="Calibri"/>
              </a:rPr>
              <a:t> = 3 spanning trees.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Properties of the spanning tree</a:t>
            </a:r>
            <a:endParaRPr>
              <a:solidFill>
                <a:srgbClr val="C00000"/>
              </a:solidFill>
            </a:endParaRPr>
          </a:p>
        </p:txBody>
      </p:sp>
      <p:sp>
        <p:nvSpPr>
          <p:cNvPr id="361" name="Google Shape;361;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lnSpc>
                <a:spcPct val="120000"/>
              </a:lnSpc>
              <a:spcBef>
                <a:spcPts val="0"/>
              </a:spcBef>
              <a:spcAft>
                <a:spcPts val="0"/>
              </a:spcAft>
              <a:buClr>
                <a:schemeClr val="dk1"/>
              </a:buClr>
              <a:buSzPct val="100000"/>
              <a:buChar char="•"/>
            </a:pPr>
            <a:r>
              <a:rPr lang="en-US"/>
              <a:t>A connected graph can have more than one spanning trees.</a:t>
            </a:r>
            <a:endParaRPr/>
          </a:p>
          <a:p>
            <a:pPr indent="-342900" lvl="0" marL="342900" rtl="0" algn="just">
              <a:lnSpc>
                <a:spcPct val="120000"/>
              </a:lnSpc>
              <a:spcBef>
                <a:spcPts val="496"/>
              </a:spcBef>
              <a:spcAft>
                <a:spcPts val="0"/>
              </a:spcAft>
              <a:buClr>
                <a:schemeClr val="dk1"/>
              </a:buClr>
              <a:buSzPct val="100000"/>
              <a:buChar char="•"/>
            </a:pPr>
            <a:r>
              <a:rPr lang="en-US"/>
              <a:t>All spanning trees in a graph have the same number of nodes and edges.</a:t>
            </a:r>
            <a:endParaRPr/>
          </a:p>
          <a:p>
            <a:pPr indent="-342900" lvl="0" marL="342900" rtl="0" algn="just">
              <a:lnSpc>
                <a:spcPct val="120000"/>
              </a:lnSpc>
              <a:spcBef>
                <a:spcPts val="496"/>
              </a:spcBef>
              <a:spcAft>
                <a:spcPts val="0"/>
              </a:spcAft>
              <a:buClr>
                <a:schemeClr val="dk1"/>
              </a:buClr>
              <a:buSzPct val="100000"/>
              <a:buChar char="•"/>
            </a:pPr>
            <a:r>
              <a:rPr lang="en-US"/>
              <a:t>If we remove one edge from the spanning tree, then it will become </a:t>
            </a:r>
            <a:r>
              <a:rPr b="1" lang="en-US"/>
              <a:t>minimally connected</a:t>
            </a:r>
            <a:r>
              <a:rPr lang="en-US"/>
              <a:t> and will make the graph disconnected.</a:t>
            </a:r>
            <a:endParaRPr/>
          </a:p>
          <a:p>
            <a:pPr indent="-342900" lvl="0" marL="342900" rtl="0" algn="just">
              <a:lnSpc>
                <a:spcPct val="120000"/>
              </a:lnSpc>
              <a:spcBef>
                <a:spcPts val="496"/>
              </a:spcBef>
              <a:spcAft>
                <a:spcPts val="0"/>
              </a:spcAft>
              <a:buClr>
                <a:schemeClr val="dk1"/>
              </a:buClr>
              <a:buSzPct val="100000"/>
              <a:buChar char="•"/>
            </a:pPr>
            <a:r>
              <a:rPr lang="en-US"/>
              <a:t>On the other hand, adding one edge to the spanning tree will make it </a:t>
            </a:r>
            <a:r>
              <a:rPr b="1" lang="en-US"/>
              <a:t>maximally acyclic</a:t>
            </a:r>
            <a:r>
              <a:rPr lang="en-US"/>
              <a:t> thereby creating a loop.</a:t>
            </a:r>
            <a:endParaRPr/>
          </a:p>
          <a:p>
            <a:pPr indent="-342900" lvl="0" marL="342900" rtl="0" algn="just">
              <a:lnSpc>
                <a:spcPct val="120000"/>
              </a:lnSpc>
              <a:spcBef>
                <a:spcPts val="496"/>
              </a:spcBef>
              <a:spcAft>
                <a:spcPts val="0"/>
              </a:spcAft>
              <a:buClr>
                <a:schemeClr val="dk1"/>
              </a:buClr>
              <a:buSzPct val="100000"/>
              <a:buChar char="•"/>
            </a:pPr>
            <a:r>
              <a:rPr lang="en-US"/>
              <a:t>A spanning tree does not have a loop or a cycle.</a:t>
            </a:r>
            <a:endParaRPr/>
          </a:p>
          <a:p>
            <a:pPr indent="-185420" lvl="0" marL="342900" rtl="0" algn="just">
              <a:lnSpc>
                <a:spcPct val="120000"/>
              </a:lnSpc>
              <a:spcBef>
                <a:spcPts val="496"/>
              </a:spcBef>
              <a:spcAft>
                <a:spcPts val="0"/>
              </a:spcAft>
              <a:buClr>
                <a:schemeClr val="dk1"/>
              </a:buClr>
              <a:buSzPct val="100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Minimum Spanning Tree (MST)</a:t>
            </a:r>
            <a:endParaRPr>
              <a:solidFill>
                <a:srgbClr val="C00000"/>
              </a:solidFill>
            </a:endParaRPr>
          </a:p>
        </p:txBody>
      </p:sp>
      <p:sp>
        <p:nvSpPr>
          <p:cNvPr id="367" name="Google Shape;367;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lnSpc>
                <a:spcPct val="120000"/>
              </a:lnSpc>
              <a:spcBef>
                <a:spcPts val="0"/>
              </a:spcBef>
              <a:spcAft>
                <a:spcPts val="0"/>
              </a:spcAft>
              <a:buClr>
                <a:schemeClr val="dk1"/>
              </a:buClr>
              <a:buSzPct val="100000"/>
              <a:buChar char="•"/>
            </a:pPr>
            <a:r>
              <a:rPr lang="en-US"/>
              <a:t>A minimum spanning tree is the one that contains the least weight among all the other spanning trees of a connected weighted graph. </a:t>
            </a:r>
            <a:endParaRPr/>
          </a:p>
          <a:p>
            <a:pPr indent="-342900" lvl="0" marL="342900" rtl="0" algn="just">
              <a:lnSpc>
                <a:spcPct val="120000"/>
              </a:lnSpc>
              <a:spcBef>
                <a:spcPts val="544"/>
              </a:spcBef>
              <a:spcAft>
                <a:spcPts val="0"/>
              </a:spcAft>
              <a:buClr>
                <a:schemeClr val="dk1"/>
              </a:buClr>
              <a:buSzPct val="100000"/>
              <a:buChar char="•"/>
            </a:pPr>
            <a:r>
              <a:rPr lang="en-US"/>
              <a:t>There can be more than one minimum spanning tree for a graph.</a:t>
            </a:r>
            <a:endParaRPr/>
          </a:p>
          <a:p>
            <a:pPr indent="-342900" lvl="0" marL="342900" rtl="0" algn="just">
              <a:lnSpc>
                <a:spcPct val="120000"/>
              </a:lnSpc>
              <a:spcBef>
                <a:spcPts val="544"/>
              </a:spcBef>
              <a:spcAft>
                <a:spcPts val="0"/>
              </a:spcAft>
              <a:buClr>
                <a:schemeClr val="dk1"/>
              </a:buClr>
              <a:buSzPct val="100000"/>
              <a:buChar char="•"/>
            </a:pPr>
            <a:r>
              <a:rPr lang="en-US"/>
              <a:t>There are two most popular algorithms that are used to find the minimum spanning tree in a graph.</a:t>
            </a:r>
            <a:endParaRPr/>
          </a:p>
          <a:p>
            <a:pPr indent="-514350" lvl="1" marL="914400" rtl="0" algn="just">
              <a:lnSpc>
                <a:spcPct val="120000"/>
              </a:lnSpc>
              <a:spcBef>
                <a:spcPts val="476"/>
              </a:spcBef>
              <a:spcAft>
                <a:spcPts val="0"/>
              </a:spcAft>
              <a:buClr>
                <a:schemeClr val="dk1"/>
              </a:buClr>
              <a:buSzPct val="100000"/>
              <a:buFont typeface="Calibri"/>
              <a:buAutoNum type="arabicPeriod"/>
            </a:pPr>
            <a:r>
              <a:rPr b="1" lang="en-US"/>
              <a:t>Kruskal’s algorithm</a:t>
            </a:r>
            <a:endParaRPr/>
          </a:p>
          <a:p>
            <a:pPr indent="-514350" lvl="1" marL="914400" rtl="0" algn="just">
              <a:lnSpc>
                <a:spcPct val="120000"/>
              </a:lnSpc>
              <a:spcBef>
                <a:spcPts val="476"/>
              </a:spcBef>
              <a:spcAft>
                <a:spcPts val="0"/>
              </a:spcAft>
              <a:buClr>
                <a:schemeClr val="dk1"/>
              </a:buClr>
              <a:buSzPct val="100000"/>
              <a:buFont typeface="Calibri"/>
              <a:buAutoNum type="arabicPeriod"/>
            </a:pPr>
            <a:r>
              <a:rPr b="1" lang="en-US"/>
              <a:t>Prim’s algorithm</a:t>
            </a:r>
            <a:endParaRPr/>
          </a:p>
          <a:p>
            <a:pPr indent="-170180" lvl="0" marL="342900" rtl="0" algn="just">
              <a:lnSpc>
                <a:spcPct val="120000"/>
              </a:lnSpc>
              <a:spcBef>
                <a:spcPts val="544"/>
              </a:spcBef>
              <a:spcAft>
                <a:spcPts val="0"/>
              </a:spcAft>
              <a:buClr>
                <a:schemeClr val="dk1"/>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Kruskal’s Algorithm</a:t>
            </a:r>
            <a:endParaRPr b="1">
              <a:solidFill>
                <a:srgbClr val="C00000"/>
              </a:solidFill>
            </a:endParaRPr>
          </a:p>
        </p:txBody>
      </p:sp>
      <p:sp>
        <p:nvSpPr>
          <p:cNvPr id="373" name="Google Shape;37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20000"/>
              </a:lnSpc>
              <a:spcBef>
                <a:spcPts val="0"/>
              </a:spcBef>
              <a:spcAft>
                <a:spcPts val="0"/>
              </a:spcAft>
              <a:buClr>
                <a:schemeClr val="dk1"/>
              </a:buClr>
              <a:buSzPct val="100000"/>
              <a:buChar char="•"/>
            </a:pPr>
            <a:r>
              <a:rPr lang="en-US"/>
              <a:t>Kruskal’s algorithm is an algorithm to find the MST in a connected graph.</a:t>
            </a:r>
            <a:endParaRPr/>
          </a:p>
          <a:p>
            <a:pPr indent="-342900" lvl="0" marL="342900" rtl="0" algn="just">
              <a:lnSpc>
                <a:spcPct val="120000"/>
              </a:lnSpc>
              <a:spcBef>
                <a:spcPts val="448"/>
              </a:spcBef>
              <a:spcAft>
                <a:spcPts val="0"/>
              </a:spcAft>
              <a:buClr>
                <a:schemeClr val="dk1"/>
              </a:buClr>
              <a:buSzPct val="100000"/>
              <a:buChar char="•"/>
            </a:pPr>
            <a:r>
              <a:rPr b="1" lang="en-US"/>
              <a:t>Kruskal’s algorithm finds a subset of a graph G such that:</a:t>
            </a:r>
            <a:endParaRPr/>
          </a:p>
          <a:p>
            <a:pPr indent="-285750" lvl="1" marL="742950" rtl="0" algn="just">
              <a:lnSpc>
                <a:spcPct val="120000"/>
              </a:lnSpc>
              <a:spcBef>
                <a:spcPts val="392"/>
              </a:spcBef>
              <a:spcAft>
                <a:spcPts val="0"/>
              </a:spcAft>
              <a:buClr>
                <a:schemeClr val="dk1"/>
              </a:buClr>
              <a:buSzPct val="100000"/>
              <a:buChar char="–"/>
            </a:pPr>
            <a:r>
              <a:rPr lang="en-US"/>
              <a:t>It forms a tree with every vertex in it.</a:t>
            </a:r>
            <a:endParaRPr/>
          </a:p>
          <a:p>
            <a:pPr indent="-285750" lvl="1" marL="742950" rtl="0" algn="just">
              <a:lnSpc>
                <a:spcPct val="120000"/>
              </a:lnSpc>
              <a:spcBef>
                <a:spcPts val="392"/>
              </a:spcBef>
              <a:spcAft>
                <a:spcPts val="0"/>
              </a:spcAft>
              <a:buClr>
                <a:schemeClr val="dk1"/>
              </a:buClr>
              <a:buSzPct val="100000"/>
              <a:buChar char="–"/>
            </a:pPr>
            <a:r>
              <a:rPr lang="en-US"/>
              <a:t>The sum of the weights is the minimum among all the spanning trees that can be formed from this graph.</a:t>
            </a:r>
            <a:endParaRPr/>
          </a:p>
          <a:p>
            <a:pPr indent="-342900" lvl="0" marL="342900" rtl="0" algn="just">
              <a:lnSpc>
                <a:spcPct val="120000"/>
              </a:lnSpc>
              <a:spcBef>
                <a:spcPts val="448"/>
              </a:spcBef>
              <a:spcAft>
                <a:spcPts val="0"/>
              </a:spcAft>
              <a:buClr>
                <a:schemeClr val="dk1"/>
              </a:buClr>
              <a:buSzPct val="100000"/>
              <a:buChar char="•"/>
            </a:pPr>
            <a:r>
              <a:rPr b="1" lang="en-US"/>
              <a:t>The sequence of steps for Kruskal’s algorithm is given as follows:</a:t>
            </a:r>
            <a:endParaRPr/>
          </a:p>
          <a:p>
            <a:pPr indent="-285750" lvl="1" marL="742950" rtl="0" algn="just">
              <a:lnSpc>
                <a:spcPct val="120000"/>
              </a:lnSpc>
              <a:spcBef>
                <a:spcPts val="392"/>
              </a:spcBef>
              <a:spcAft>
                <a:spcPts val="0"/>
              </a:spcAft>
              <a:buClr>
                <a:schemeClr val="dk1"/>
              </a:buClr>
              <a:buSzPct val="100000"/>
              <a:buChar char="–"/>
            </a:pPr>
            <a:r>
              <a:rPr lang="en-US"/>
              <a:t>First sort all the edges from the lowest weight to highest.</a:t>
            </a:r>
            <a:endParaRPr/>
          </a:p>
          <a:p>
            <a:pPr indent="-285750" lvl="1" marL="742950" rtl="0" algn="just">
              <a:lnSpc>
                <a:spcPct val="120000"/>
              </a:lnSpc>
              <a:spcBef>
                <a:spcPts val="392"/>
              </a:spcBef>
              <a:spcAft>
                <a:spcPts val="0"/>
              </a:spcAft>
              <a:buClr>
                <a:schemeClr val="dk1"/>
              </a:buClr>
              <a:buSzPct val="100000"/>
              <a:buChar char="–"/>
            </a:pPr>
            <a:r>
              <a:rPr lang="en-US"/>
              <a:t>Take edge with the lowest weight and add it to the spanning tree. If the cycle is created, discard the edge.</a:t>
            </a:r>
            <a:endParaRPr/>
          </a:p>
          <a:p>
            <a:pPr indent="-285750" lvl="1" marL="742950" rtl="0" algn="just">
              <a:lnSpc>
                <a:spcPct val="120000"/>
              </a:lnSpc>
              <a:spcBef>
                <a:spcPts val="392"/>
              </a:spcBef>
              <a:spcAft>
                <a:spcPts val="0"/>
              </a:spcAft>
              <a:buClr>
                <a:schemeClr val="dk1"/>
              </a:buClr>
              <a:buSzPct val="100000"/>
              <a:buChar char="–"/>
            </a:pPr>
            <a:r>
              <a:rPr lang="en-US"/>
              <a:t>Keep adding edges like in step 1 until all the vertices are considered.</a:t>
            </a:r>
            <a:endParaRPr/>
          </a:p>
          <a:p>
            <a:pPr indent="-200660" lvl="0" marL="342900" rtl="0" algn="just">
              <a:lnSpc>
                <a:spcPct val="120000"/>
              </a:lnSpc>
              <a:spcBef>
                <a:spcPts val="448"/>
              </a:spcBef>
              <a:spcAft>
                <a:spcPts val="0"/>
              </a:spcAft>
              <a:buClr>
                <a:schemeClr val="dk1"/>
              </a:buClr>
              <a:buSzPct val="100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Kruskal’s Algorithm</a:t>
            </a:r>
            <a:endParaRPr b="1">
              <a:solidFill>
                <a:srgbClr val="C00000"/>
              </a:solidFill>
            </a:endParaRPr>
          </a:p>
        </p:txBody>
      </p:sp>
      <p:pic>
        <p:nvPicPr>
          <p:cNvPr descr="https://www.softwaretestinghelp.com/wp-content/qa/uploads/2019/08/2-illustration-of-Kruskal%E2%80%99s-algorithm-1.png" id="379" name="Google Shape;379;p44"/>
          <p:cNvPicPr preferRelativeResize="0"/>
          <p:nvPr/>
        </p:nvPicPr>
        <p:blipFill rotWithShape="1">
          <a:blip r:embed="rId3">
            <a:alphaModFix/>
          </a:blip>
          <a:srcRect b="0" l="0" r="0" t="0"/>
          <a:stretch/>
        </p:blipFill>
        <p:spPr>
          <a:xfrm>
            <a:off x="609600" y="1447800"/>
            <a:ext cx="2390775" cy="2105026"/>
          </a:xfrm>
          <a:prstGeom prst="rect">
            <a:avLst/>
          </a:prstGeom>
          <a:noFill/>
          <a:ln>
            <a:noFill/>
          </a:ln>
        </p:spPr>
      </p:pic>
      <p:pic>
        <p:nvPicPr>
          <p:cNvPr descr="Select Edge with the least weight" id="380" name="Google Shape;380;p44">
            <a:hlinkClick r:id="rId4"/>
          </p:cNvPr>
          <p:cNvPicPr preferRelativeResize="0"/>
          <p:nvPr/>
        </p:nvPicPr>
        <p:blipFill rotWithShape="1">
          <a:blip r:embed="rId5">
            <a:alphaModFix/>
          </a:blip>
          <a:srcRect b="0" l="0" r="0" t="0"/>
          <a:stretch/>
        </p:blipFill>
        <p:spPr>
          <a:xfrm>
            <a:off x="5153457" y="1863766"/>
            <a:ext cx="1323543" cy="1565235"/>
          </a:xfrm>
          <a:prstGeom prst="rect">
            <a:avLst/>
          </a:prstGeom>
          <a:noFill/>
          <a:ln>
            <a:noFill/>
          </a:ln>
        </p:spPr>
      </p:pic>
      <p:sp>
        <p:nvSpPr>
          <p:cNvPr id="381" name="Google Shape;381;p44"/>
          <p:cNvSpPr txBox="1"/>
          <p:nvPr/>
        </p:nvSpPr>
        <p:spPr>
          <a:xfrm>
            <a:off x="3352800" y="1447800"/>
            <a:ext cx="5029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Work Sans"/>
                <a:ea typeface="Work Sans"/>
                <a:cs typeface="Work Sans"/>
                <a:sym typeface="Work Sans"/>
              </a:rPr>
              <a:t>Step 1: </a:t>
            </a:r>
            <a:r>
              <a:rPr lang="en-US" sz="1800">
                <a:solidFill>
                  <a:srgbClr val="3A3A3A"/>
                </a:solidFill>
                <a:latin typeface="Work Sans"/>
                <a:ea typeface="Work Sans"/>
                <a:cs typeface="Work Sans"/>
                <a:sym typeface="Work Sans"/>
              </a:rPr>
              <a:t>Select the edge with the least weight which is 2-4.</a:t>
            </a:r>
            <a:endParaRPr sz="105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Select the shortest Edge" id="382" name="Google Shape;382;p44">
            <a:hlinkClick r:id="rId6"/>
          </p:cNvPr>
          <p:cNvPicPr preferRelativeResize="0"/>
          <p:nvPr/>
        </p:nvPicPr>
        <p:blipFill rotWithShape="1">
          <a:blip r:embed="rId7">
            <a:alphaModFix/>
          </a:blip>
          <a:srcRect b="0" l="0" r="0" t="0"/>
          <a:stretch/>
        </p:blipFill>
        <p:spPr>
          <a:xfrm>
            <a:off x="833438" y="4352602"/>
            <a:ext cx="2290762" cy="2180365"/>
          </a:xfrm>
          <a:prstGeom prst="rect">
            <a:avLst/>
          </a:prstGeom>
          <a:noFill/>
          <a:ln>
            <a:noFill/>
          </a:ln>
        </p:spPr>
      </p:pic>
      <p:sp>
        <p:nvSpPr>
          <p:cNvPr id="383" name="Google Shape;383;p44"/>
          <p:cNvSpPr txBox="1"/>
          <p:nvPr/>
        </p:nvSpPr>
        <p:spPr>
          <a:xfrm>
            <a:off x="485775" y="3712107"/>
            <a:ext cx="347662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Work Sans"/>
                <a:ea typeface="Work Sans"/>
                <a:cs typeface="Work Sans"/>
                <a:sym typeface="Work Sans"/>
              </a:rPr>
              <a:t>Step 2: </a:t>
            </a:r>
            <a:r>
              <a:rPr lang="en-US" sz="1800">
                <a:solidFill>
                  <a:srgbClr val="3A3A3A"/>
                </a:solidFill>
                <a:latin typeface="Work Sans"/>
                <a:ea typeface="Work Sans"/>
                <a:cs typeface="Work Sans"/>
                <a:sym typeface="Work Sans"/>
              </a:rPr>
              <a:t>Select the next shortest edge 2-3</a:t>
            </a:r>
            <a:endParaRPr sz="105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44"/>
          <p:cNvSpPr/>
          <p:nvPr/>
        </p:nvSpPr>
        <p:spPr>
          <a:xfrm>
            <a:off x="4191000" y="3712107"/>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Work Sans"/>
                <a:ea typeface="Work Sans"/>
                <a:cs typeface="Work Sans"/>
                <a:sym typeface="Work Sans"/>
              </a:rPr>
              <a:t>Step 3: </a:t>
            </a:r>
            <a:r>
              <a:rPr lang="en-US" sz="1800">
                <a:solidFill>
                  <a:schemeClr val="dk1"/>
                </a:solidFill>
                <a:latin typeface="Calibri"/>
                <a:ea typeface="Calibri"/>
                <a:cs typeface="Calibri"/>
                <a:sym typeface="Calibri"/>
              </a:rPr>
              <a:t>Select next edge with the shortest edge and that does not create a cycle i.e. 0-3</a:t>
            </a:r>
            <a:endParaRPr/>
          </a:p>
        </p:txBody>
      </p:sp>
      <p:pic>
        <p:nvPicPr>
          <p:cNvPr descr="Illustration of Kruskal’s algorithm - Step 4" id="385" name="Google Shape;385;p44"/>
          <p:cNvPicPr preferRelativeResize="0"/>
          <p:nvPr/>
        </p:nvPicPr>
        <p:blipFill rotWithShape="1">
          <a:blip r:embed="rId8">
            <a:alphaModFix/>
          </a:blip>
          <a:srcRect b="0" l="0" r="0" t="0"/>
          <a:stretch/>
        </p:blipFill>
        <p:spPr>
          <a:xfrm>
            <a:off x="4941928" y="4319760"/>
            <a:ext cx="1739859" cy="230963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Kruskal’s Algorithm</a:t>
            </a:r>
            <a:endParaRPr b="1">
              <a:solidFill>
                <a:srgbClr val="C00000"/>
              </a:solidFill>
            </a:endParaRPr>
          </a:p>
        </p:txBody>
      </p:sp>
      <p:sp>
        <p:nvSpPr>
          <p:cNvPr id="391" name="Google Shape;391;p45"/>
          <p:cNvSpPr txBox="1"/>
          <p:nvPr/>
        </p:nvSpPr>
        <p:spPr>
          <a:xfrm>
            <a:off x="228600" y="1468582"/>
            <a:ext cx="7391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Work Sans"/>
                <a:ea typeface="Work Sans"/>
                <a:cs typeface="Work Sans"/>
                <a:sym typeface="Work Sans"/>
              </a:rPr>
              <a:t>Step 4: </a:t>
            </a:r>
            <a:r>
              <a:rPr lang="en-US" sz="1800">
                <a:solidFill>
                  <a:srgbClr val="3A3A3A"/>
                </a:solidFill>
                <a:latin typeface="Work Sans"/>
                <a:ea typeface="Work Sans"/>
                <a:cs typeface="Work Sans"/>
                <a:sym typeface="Work Sans"/>
              </a:rPr>
              <a:t>Select </a:t>
            </a:r>
            <a:r>
              <a:rPr lang="en-US" sz="1800">
                <a:solidFill>
                  <a:schemeClr val="dk1"/>
                </a:solidFill>
                <a:latin typeface="Calibri"/>
                <a:ea typeface="Calibri"/>
                <a:cs typeface="Calibri"/>
                <a:sym typeface="Calibri"/>
              </a:rPr>
              <a:t>the shortest edge so that it doesn’t form a cycle. This is 0-1.</a:t>
            </a:r>
            <a:endParaRPr/>
          </a:p>
        </p:txBody>
      </p:sp>
      <p:pic>
        <p:nvPicPr>
          <p:cNvPr descr="Illustration of Kruskal’s algorithm - Step 5" id="392" name="Google Shape;392;p45"/>
          <p:cNvPicPr preferRelativeResize="0"/>
          <p:nvPr/>
        </p:nvPicPr>
        <p:blipFill rotWithShape="1">
          <a:blip r:embed="rId3">
            <a:alphaModFix/>
          </a:blip>
          <a:srcRect b="0" l="0" r="0" t="0"/>
          <a:stretch/>
        </p:blipFill>
        <p:spPr>
          <a:xfrm>
            <a:off x="2667000" y="2362200"/>
            <a:ext cx="3394088" cy="346852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Prim’s Algorithm</a:t>
            </a:r>
            <a:endParaRPr b="1">
              <a:solidFill>
                <a:srgbClr val="C00000"/>
              </a:solidFill>
            </a:endParaRPr>
          </a:p>
        </p:txBody>
      </p:sp>
      <p:sp>
        <p:nvSpPr>
          <p:cNvPr id="398" name="Google Shape;398;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20000"/>
              </a:lnSpc>
              <a:spcBef>
                <a:spcPts val="0"/>
              </a:spcBef>
              <a:spcAft>
                <a:spcPts val="0"/>
              </a:spcAft>
              <a:buClr>
                <a:schemeClr val="dk1"/>
              </a:buClr>
              <a:buSzPct val="100000"/>
              <a:buChar char="•"/>
            </a:pPr>
            <a:r>
              <a:rPr lang="en-US"/>
              <a:t>Prim’s algorithm is yet another algorithm to find the minimum spanning the tree of a graph. In contrast to Kruskal’s algorithm that starts with graph edges, Prim’s algorithm starts with a vertex. We start with one vertex and keep on adding edges with the least weight till all the vertices are covered.</a:t>
            </a:r>
            <a:endParaRPr/>
          </a:p>
          <a:p>
            <a:pPr indent="-342900" lvl="0" marL="342900" rtl="0" algn="just">
              <a:lnSpc>
                <a:spcPct val="120000"/>
              </a:lnSpc>
              <a:spcBef>
                <a:spcPts val="448"/>
              </a:spcBef>
              <a:spcAft>
                <a:spcPts val="0"/>
              </a:spcAft>
              <a:buClr>
                <a:schemeClr val="dk1"/>
              </a:buClr>
              <a:buSzPct val="100000"/>
              <a:buChar char="•"/>
            </a:pPr>
            <a:r>
              <a:rPr b="1" lang="en-US"/>
              <a:t>The sequence of steps for Prim’s Algorithm is as follows:</a:t>
            </a:r>
            <a:endParaRPr/>
          </a:p>
          <a:p>
            <a:pPr indent="-285750" lvl="1" marL="742950" rtl="0" algn="just">
              <a:lnSpc>
                <a:spcPct val="120000"/>
              </a:lnSpc>
              <a:spcBef>
                <a:spcPts val="434"/>
              </a:spcBef>
              <a:spcAft>
                <a:spcPts val="0"/>
              </a:spcAft>
              <a:buClr>
                <a:schemeClr val="dk1"/>
              </a:buClr>
              <a:buSzPct val="100000"/>
              <a:buChar char="–"/>
            </a:pPr>
            <a:r>
              <a:rPr lang="en-US" sz="3100"/>
              <a:t>Choose a random vertex as starting vertex and initialize a minimum spanning tree.</a:t>
            </a:r>
            <a:endParaRPr/>
          </a:p>
          <a:p>
            <a:pPr indent="-285750" lvl="1" marL="742950" rtl="0" algn="just">
              <a:lnSpc>
                <a:spcPct val="120000"/>
              </a:lnSpc>
              <a:spcBef>
                <a:spcPts val="434"/>
              </a:spcBef>
              <a:spcAft>
                <a:spcPts val="0"/>
              </a:spcAft>
              <a:buClr>
                <a:schemeClr val="dk1"/>
              </a:buClr>
              <a:buSzPct val="100000"/>
              <a:buChar char="–"/>
            </a:pPr>
            <a:r>
              <a:rPr lang="en-US" sz="3100"/>
              <a:t>Find the edges that connect to other vertices. Find the edge with minimum weight and add it to the spanning tree.</a:t>
            </a:r>
            <a:endParaRPr/>
          </a:p>
          <a:p>
            <a:pPr indent="-285750" lvl="1" marL="742950" rtl="0" algn="just">
              <a:lnSpc>
                <a:spcPct val="120000"/>
              </a:lnSpc>
              <a:spcBef>
                <a:spcPts val="434"/>
              </a:spcBef>
              <a:spcAft>
                <a:spcPts val="0"/>
              </a:spcAft>
              <a:buClr>
                <a:schemeClr val="dk1"/>
              </a:buClr>
              <a:buSzPct val="100000"/>
              <a:buChar char="–"/>
            </a:pPr>
            <a:r>
              <a:rPr lang="en-US" sz="3100"/>
              <a:t>Repeat step 2 until the spanning tree is obtained.</a:t>
            </a:r>
            <a:endParaRPr/>
          </a:p>
          <a:p>
            <a:pPr indent="-200660" lvl="0" marL="342900" rtl="0" algn="just">
              <a:lnSpc>
                <a:spcPct val="120000"/>
              </a:lnSpc>
              <a:spcBef>
                <a:spcPts val="448"/>
              </a:spcBef>
              <a:spcAft>
                <a:spcPts val="0"/>
              </a:spcAft>
              <a:buClr>
                <a:schemeClr val="dk1"/>
              </a:buClr>
              <a:buSzPct val="100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Prim’s Algorithm</a:t>
            </a:r>
            <a:endParaRPr b="1">
              <a:solidFill>
                <a:srgbClr val="C00000"/>
              </a:solidFill>
            </a:endParaRPr>
          </a:p>
        </p:txBody>
      </p:sp>
      <p:pic>
        <p:nvPicPr>
          <p:cNvPr descr="https://www.softwaretestinghelp.com/wp-content/qa/uploads/2019/08/2-illustration-of-Kruskal%E2%80%99s-algorithm-1.png" id="404" name="Google Shape;404;p47"/>
          <p:cNvPicPr preferRelativeResize="0"/>
          <p:nvPr/>
        </p:nvPicPr>
        <p:blipFill rotWithShape="1">
          <a:blip r:embed="rId3">
            <a:alphaModFix/>
          </a:blip>
          <a:srcRect b="0" l="0" r="0" t="0"/>
          <a:stretch/>
        </p:blipFill>
        <p:spPr>
          <a:xfrm>
            <a:off x="609600" y="1447800"/>
            <a:ext cx="2390775" cy="2105026"/>
          </a:xfrm>
          <a:prstGeom prst="rect">
            <a:avLst/>
          </a:prstGeom>
          <a:noFill/>
          <a:ln>
            <a:noFill/>
          </a:ln>
        </p:spPr>
      </p:pic>
      <p:sp>
        <p:nvSpPr>
          <p:cNvPr id="405" name="Google Shape;405;p47"/>
          <p:cNvSpPr txBox="1"/>
          <p:nvPr/>
        </p:nvSpPr>
        <p:spPr>
          <a:xfrm>
            <a:off x="3352800" y="1447800"/>
            <a:ext cx="5029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Work Sans"/>
                <a:ea typeface="Work Sans"/>
                <a:cs typeface="Work Sans"/>
                <a:sym typeface="Work Sans"/>
              </a:rPr>
              <a:t>Step 1: </a:t>
            </a:r>
            <a:r>
              <a:rPr lang="en-US" sz="1800">
                <a:solidFill>
                  <a:srgbClr val="3A3A3A"/>
                </a:solidFill>
                <a:latin typeface="Work Sans"/>
                <a:ea typeface="Work Sans"/>
                <a:cs typeface="Work Sans"/>
                <a:sym typeface="Work Sans"/>
              </a:rPr>
              <a:t>Select</a:t>
            </a:r>
            <a:r>
              <a:rPr b="1" lang="en-US" sz="1800">
                <a:solidFill>
                  <a:srgbClr val="3A3A3A"/>
                </a:solidFill>
                <a:latin typeface="Work Sans"/>
                <a:ea typeface="Work Sans"/>
                <a:cs typeface="Work Sans"/>
                <a:sym typeface="Work Sans"/>
              </a:rPr>
              <a:t> </a:t>
            </a:r>
            <a:r>
              <a:rPr lang="en-US" sz="1800">
                <a:solidFill>
                  <a:srgbClr val="3A3A3A"/>
                </a:solidFill>
                <a:latin typeface="Work Sans"/>
                <a:ea typeface="Work Sans"/>
                <a:cs typeface="Work Sans"/>
                <a:sym typeface="Work Sans"/>
              </a:rPr>
              <a:t>node 2 as the random vertex.</a:t>
            </a:r>
            <a:endParaRPr b="1" sz="105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47"/>
          <p:cNvSpPr txBox="1"/>
          <p:nvPr/>
        </p:nvSpPr>
        <p:spPr>
          <a:xfrm>
            <a:off x="485775" y="3712107"/>
            <a:ext cx="355282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Work Sans"/>
                <a:ea typeface="Work Sans"/>
                <a:cs typeface="Work Sans"/>
                <a:sym typeface="Work Sans"/>
              </a:rPr>
              <a:t>Step 2: </a:t>
            </a:r>
            <a:r>
              <a:rPr lang="en-US" sz="1800">
                <a:solidFill>
                  <a:srgbClr val="3A3A3A"/>
                </a:solidFill>
                <a:latin typeface="Work Sans"/>
                <a:ea typeface="Work Sans"/>
                <a:cs typeface="Work Sans"/>
                <a:sym typeface="Work Sans"/>
              </a:rPr>
              <a:t>Select</a:t>
            </a:r>
            <a:r>
              <a:rPr b="1" lang="en-US" sz="1800">
                <a:solidFill>
                  <a:srgbClr val="3A3A3A"/>
                </a:solidFill>
                <a:latin typeface="Work Sans"/>
                <a:ea typeface="Work Sans"/>
                <a:cs typeface="Work Sans"/>
                <a:sym typeface="Work Sans"/>
              </a:rPr>
              <a:t> </a:t>
            </a:r>
            <a:r>
              <a:rPr lang="en-US" sz="1800">
                <a:solidFill>
                  <a:schemeClr val="dk1"/>
                </a:solidFill>
                <a:latin typeface="Calibri"/>
                <a:ea typeface="Calibri"/>
                <a:cs typeface="Calibri"/>
                <a:sym typeface="Calibri"/>
              </a:rPr>
              <a:t>the edge with the least weight from 2. We choose edge 2-4</a:t>
            </a:r>
            <a:endParaRPr/>
          </a:p>
        </p:txBody>
      </p:sp>
      <p:sp>
        <p:nvSpPr>
          <p:cNvPr id="407" name="Google Shape;407;p47"/>
          <p:cNvSpPr/>
          <p:nvPr/>
        </p:nvSpPr>
        <p:spPr>
          <a:xfrm>
            <a:off x="4191000" y="3712107"/>
            <a:ext cx="4724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Work Sans"/>
                <a:ea typeface="Work Sans"/>
                <a:cs typeface="Work Sans"/>
                <a:sym typeface="Work Sans"/>
              </a:rPr>
              <a:t>Step 3: </a:t>
            </a:r>
            <a:r>
              <a:rPr lang="en-US" sz="1800">
                <a:solidFill>
                  <a:schemeClr val="dk1"/>
                </a:solidFill>
                <a:latin typeface="Calibri"/>
                <a:ea typeface="Calibri"/>
                <a:cs typeface="Calibri"/>
                <a:sym typeface="Calibri"/>
              </a:rPr>
              <a:t>Select another vertex that is not in the spanning tree yet. We choose the edge 2-3.</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Illustration of Prim’s algorithm Step 2" id="408" name="Google Shape;408;p47"/>
          <p:cNvPicPr preferRelativeResize="0"/>
          <p:nvPr/>
        </p:nvPicPr>
        <p:blipFill rotWithShape="1">
          <a:blip r:embed="rId4">
            <a:alphaModFix/>
          </a:blip>
          <a:srcRect b="0" l="0" r="0" t="0"/>
          <a:stretch/>
        </p:blipFill>
        <p:spPr>
          <a:xfrm>
            <a:off x="5231606" y="1785044"/>
            <a:ext cx="1271587" cy="1430538"/>
          </a:xfrm>
          <a:prstGeom prst="rect">
            <a:avLst/>
          </a:prstGeom>
          <a:noFill/>
          <a:ln>
            <a:noFill/>
          </a:ln>
        </p:spPr>
      </p:pic>
      <p:pic>
        <p:nvPicPr>
          <p:cNvPr descr="Illustration of Prim’s algorithm Step 3" id="409" name="Google Shape;409;p47"/>
          <p:cNvPicPr preferRelativeResize="0"/>
          <p:nvPr/>
        </p:nvPicPr>
        <p:blipFill rotWithShape="1">
          <a:blip r:embed="rId5">
            <a:alphaModFix/>
          </a:blip>
          <a:srcRect b="0" l="0" r="0" t="0"/>
          <a:stretch/>
        </p:blipFill>
        <p:spPr>
          <a:xfrm>
            <a:off x="1647824" y="4368569"/>
            <a:ext cx="1552576" cy="1959562"/>
          </a:xfrm>
          <a:prstGeom prst="rect">
            <a:avLst/>
          </a:prstGeom>
          <a:noFill/>
          <a:ln>
            <a:noFill/>
          </a:ln>
        </p:spPr>
      </p:pic>
      <p:pic>
        <p:nvPicPr>
          <p:cNvPr descr="Illustration of Prim’s algorithm Step 4" id="410" name="Google Shape;410;p47"/>
          <p:cNvPicPr preferRelativeResize="0"/>
          <p:nvPr/>
        </p:nvPicPr>
        <p:blipFill rotWithShape="1">
          <a:blip r:embed="rId6">
            <a:alphaModFix/>
          </a:blip>
          <a:srcRect b="0" l="0" r="0" t="0"/>
          <a:stretch/>
        </p:blipFill>
        <p:spPr>
          <a:xfrm>
            <a:off x="5105400" y="4398569"/>
            <a:ext cx="2126456" cy="192956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Prim’s Algorithm</a:t>
            </a:r>
            <a:endParaRPr b="1">
              <a:solidFill>
                <a:srgbClr val="C00000"/>
              </a:solidFill>
            </a:endParaRPr>
          </a:p>
        </p:txBody>
      </p:sp>
      <p:sp>
        <p:nvSpPr>
          <p:cNvPr id="416" name="Google Shape;416;p48"/>
          <p:cNvSpPr txBox="1"/>
          <p:nvPr/>
        </p:nvSpPr>
        <p:spPr>
          <a:xfrm>
            <a:off x="110836" y="1427018"/>
            <a:ext cx="46135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Work Sans"/>
                <a:ea typeface="Work Sans"/>
                <a:cs typeface="Work Sans"/>
                <a:sym typeface="Work Sans"/>
              </a:rPr>
              <a:t>Step 4: </a:t>
            </a:r>
            <a:r>
              <a:rPr lang="en-US" sz="1800">
                <a:solidFill>
                  <a:srgbClr val="3A3A3A"/>
                </a:solidFill>
                <a:latin typeface="Work Sans"/>
                <a:ea typeface="Work Sans"/>
                <a:cs typeface="Work Sans"/>
                <a:sym typeface="Work Sans"/>
              </a:rPr>
              <a:t>Select</a:t>
            </a:r>
            <a:r>
              <a:rPr b="1" lang="en-US" sz="1800">
                <a:solidFill>
                  <a:srgbClr val="3A3A3A"/>
                </a:solidFill>
                <a:latin typeface="Work Sans"/>
                <a:ea typeface="Work Sans"/>
                <a:cs typeface="Work Sans"/>
                <a:sym typeface="Work Sans"/>
              </a:rPr>
              <a:t> </a:t>
            </a:r>
            <a:r>
              <a:rPr lang="en-US" sz="1800">
                <a:solidFill>
                  <a:schemeClr val="dk1"/>
                </a:solidFill>
                <a:latin typeface="Calibri"/>
                <a:ea typeface="Calibri"/>
                <a:cs typeface="Calibri"/>
                <a:sym typeface="Calibri"/>
              </a:rPr>
              <a:t>an edge with least weight from the above vertices. We have edge 3-0 which has the least weight.</a:t>
            </a:r>
            <a:endParaRPr/>
          </a:p>
        </p:txBody>
      </p:sp>
      <p:sp>
        <p:nvSpPr>
          <p:cNvPr id="417" name="Google Shape;417;p48"/>
          <p:cNvSpPr/>
          <p:nvPr/>
        </p:nvSpPr>
        <p:spPr>
          <a:xfrm>
            <a:off x="4648200" y="1427018"/>
            <a:ext cx="447501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030A0"/>
                </a:solidFill>
                <a:latin typeface="Work Sans"/>
                <a:ea typeface="Work Sans"/>
                <a:cs typeface="Work Sans"/>
                <a:sym typeface="Work Sans"/>
              </a:rPr>
              <a:t>Step 5: </a:t>
            </a:r>
            <a:r>
              <a:rPr lang="en-US" sz="1800">
                <a:solidFill>
                  <a:schemeClr val="dk1"/>
                </a:solidFill>
                <a:latin typeface="Calibri"/>
                <a:ea typeface="Calibri"/>
                <a:cs typeface="Calibri"/>
                <a:sym typeface="Calibri"/>
              </a:rPr>
              <a:t>Select an edge with the least weight from vertex 0. This is the edge 0-1.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Covered all the vertices in the graph and obtained a complete spanning tree with minimum cost.</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Illustration of Prim’s algorithm Step 5" id="418" name="Google Shape;418;p48"/>
          <p:cNvPicPr preferRelativeResize="0"/>
          <p:nvPr/>
        </p:nvPicPr>
        <p:blipFill rotWithShape="1">
          <a:blip r:embed="rId3">
            <a:alphaModFix/>
          </a:blip>
          <a:srcRect b="0" l="0" r="0" t="0"/>
          <a:stretch/>
        </p:blipFill>
        <p:spPr>
          <a:xfrm>
            <a:off x="914400" y="2721295"/>
            <a:ext cx="2362200" cy="3370456"/>
          </a:xfrm>
          <a:prstGeom prst="rect">
            <a:avLst/>
          </a:prstGeom>
          <a:noFill/>
          <a:ln>
            <a:noFill/>
          </a:ln>
        </p:spPr>
      </p:pic>
      <p:pic>
        <p:nvPicPr>
          <p:cNvPr descr="13 Prim’s algorithm 6" id="419" name="Google Shape;419;p48"/>
          <p:cNvPicPr preferRelativeResize="0"/>
          <p:nvPr/>
        </p:nvPicPr>
        <p:blipFill rotWithShape="1">
          <a:blip r:embed="rId4">
            <a:alphaModFix/>
          </a:blip>
          <a:srcRect b="0" l="0" r="0" t="0"/>
          <a:stretch/>
        </p:blipFill>
        <p:spPr>
          <a:xfrm>
            <a:off x="4724400" y="3160562"/>
            <a:ext cx="3671264" cy="344085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Prim’s vs. Kruskal’s algorithm </a:t>
            </a:r>
            <a:endParaRPr/>
          </a:p>
        </p:txBody>
      </p:sp>
      <p:graphicFrame>
        <p:nvGraphicFramePr>
          <p:cNvPr id="425" name="Google Shape;425;p49"/>
          <p:cNvGraphicFramePr/>
          <p:nvPr/>
        </p:nvGraphicFramePr>
        <p:xfrm>
          <a:off x="457200" y="1295400"/>
          <a:ext cx="3000000" cy="3000000"/>
        </p:xfrm>
        <a:graphic>
          <a:graphicData uri="http://schemas.openxmlformats.org/drawingml/2006/table">
            <a:tbl>
              <a:tblPr>
                <a:noFill/>
                <a:tableStyleId>{2B240AF4-FDB9-4E05-9279-FD84BDD3A89A}</a:tableStyleId>
              </a:tblPr>
              <a:tblGrid>
                <a:gridCol w="4572000"/>
                <a:gridCol w="3886200"/>
              </a:tblGrid>
              <a:tr h="630650">
                <a:tc>
                  <a:txBody>
                    <a:bodyPr/>
                    <a:lstStyle/>
                    <a:p>
                      <a:pPr indent="0" lvl="0" marL="0" marR="0" rtl="0" algn="ctr">
                        <a:spcBef>
                          <a:spcPts val="0"/>
                        </a:spcBef>
                        <a:spcAft>
                          <a:spcPts val="0"/>
                        </a:spcAft>
                        <a:buNone/>
                      </a:pPr>
                      <a:r>
                        <a:rPr b="1" lang="en-US" sz="2300"/>
                        <a:t>Prim’s Algorithm</a:t>
                      </a:r>
                      <a:endParaRPr/>
                    </a:p>
                  </a:txBody>
                  <a:tcPr marT="95250" marB="95250" marR="38100" marL="38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2300"/>
                        <a:t>Kruskal’s Algorithm</a:t>
                      </a:r>
                      <a:endParaRPr/>
                    </a:p>
                  </a:txBody>
                  <a:tcPr marT="95250" marB="952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1655350">
                <a:tc>
                  <a:txBody>
                    <a:bodyPr/>
                    <a:lstStyle/>
                    <a:p>
                      <a:pPr indent="0" lvl="0" marL="0" marR="0" rtl="0" algn="l">
                        <a:spcBef>
                          <a:spcPts val="0"/>
                        </a:spcBef>
                        <a:spcAft>
                          <a:spcPts val="0"/>
                        </a:spcAft>
                        <a:buNone/>
                      </a:pPr>
                      <a:r>
                        <a:rPr b="0" lang="en-US" sz="2300"/>
                        <a:t>It starts to build the Minimum Spanning Tree from any vertex in the graph.</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300"/>
                        <a:t>It starts to build the Minimum Spanning Tree from the vertex carrying minimum weight in the graph.</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1221000">
                <a:tc>
                  <a:txBody>
                    <a:bodyPr/>
                    <a:lstStyle/>
                    <a:p>
                      <a:pPr indent="0" lvl="0" marL="0" marR="0" rtl="0" algn="l">
                        <a:spcBef>
                          <a:spcPts val="0"/>
                        </a:spcBef>
                        <a:spcAft>
                          <a:spcPts val="0"/>
                        </a:spcAft>
                        <a:buNone/>
                      </a:pPr>
                      <a:r>
                        <a:rPr b="0" lang="en-US" sz="2300"/>
                        <a:t>It traverses one node more than one time to get the minimum distance.</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300"/>
                        <a:t>It traverses one node only once.</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1308900">
                <a:tc>
                  <a:txBody>
                    <a:bodyPr/>
                    <a:lstStyle/>
                    <a:p>
                      <a:pPr indent="0" lvl="0" marL="0" marR="0" rtl="0" algn="l">
                        <a:spcBef>
                          <a:spcPts val="0"/>
                        </a:spcBef>
                        <a:spcAft>
                          <a:spcPts val="0"/>
                        </a:spcAft>
                        <a:buNone/>
                      </a:pPr>
                      <a:r>
                        <a:rPr b="0" lang="en-US" sz="2300"/>
                        <a:t>Prim’s algorithm has a time complexity of O(V</a:t>
                      </a:r>
                      <a:r>
                        <a:rPr b="0" baseline="30000" lang="en-US" sz="2300"/>
                        <a:t>2</a:t>
                      </a:r>
                      <a:r>
                        <a:rPr b="0" lang="en-US" sz="2300"/>
                        <a:t>), V being the number of vertices and can be improved up to O(E log V) using Fibonacci heaps.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300"/>
                        <a:t>Kruskal’s algorithm’s time complexity is O(E log V), V being the number of vertices.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Types Of Graph</a:t>
            </a:r>
            <a:endParaRPr>
              <a:solidFill>
                <a:srgbClr val="C00000"/>
              </a:solidFill>
            </a:endParaRPr>
          </a:p>
        </p:txBody>
      </p:sp>
      <p:sp>
        <p:nvSpPr>
          <p:cNvPr id="112" name="Google Shape;112;p5"/>
          <p:cNvSpPr txBox="1"/>
          <p:nvPr>
            <p:ph idx="1" type="body"/>
          </p:nvPr>
        </p:nvSpPr>
        <p:spPr>
          <a:xfrm>
            <a:off x="457200" y="1600200"/>
            <a:ext cx="45720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a:t>1. Null Graph</a:t>
            </a:r>
            <a:endParaRPr/>
          </a:p>
          <a:p>
            <a:pPr indent="0" lvl="0" marL="0" rtl="0" algn="l">
              <a:spcBef>
                <a:spcPts val="640"/>
              </a:spcBef>
              <a:spcAft>
                <a:spcPts val="0"/>
              </a:spcAft>
              <a:buClr>
                <a:schemeClr val="dk1"/>
              </a:buClr>
              <a:buSzPts val="3200"/>
              <a:buNone/>
            </a:pPr>
            <a:r>
              <a:rPr lang="en-US"/>
              <a:t>A graph is known as a null graph if there are no edges in the graph.</a:t>
            </a:r>
            <a:endParaRPr/>
          </a:p>
          <a:p>
            <a:pPr indent="0" lvl="0" marL="0" rtl="0" algn="just">
              <a:spcBef>
                <a:spcPts val="640"/>
              </a:spcBef>
              <a:spcAft>
                <a:spcPts val="0"/>
              </a:spcAft>
              <a:buClr>
                <a:schemeClr val="dk1"/>
              </a:buClr>
              <a:buSzPts val="3200"/>
              <a:buNone/>
            </a:pPr>
            <a:r>
              <a:rPr b="1" lang="en-US"/>
              <a:t>2. Trivial Graph</a:t>
            </a:r>
            <a:endParaRPr/>
          </a:p>
          <a:p>
            <a:pPr indent="0" lvl="0" marL="0" rtl="0" algn="l">
              <a:spcBef>
                <a:spcPts val="640"/>
              </a:spcBef>
              <a:spcAft>
                <a:spcPts val="0"/>
              </a:spcAft>
              <a:buClr>
                <a:schemeClr val="dk1"/>
              </a:buClr>
              <a:buSzPts val="3200"/>
              <a:buNone/>
            </a:pPr>
            <a:r>
              <a:rPr lang="en-US"/>
              <a:t>Graph having only a single vertex, it is also the smallest graph possible.</a:t>
            </a:r>
            <a:endParaRPr/>
          </a:p>
        </p:txBody>
      </p:sp>
      <p:pic>
        <p:nvPicPr>
          <p:cNvPr id="113" name="Google Shape;113;p5"/>
          <p:cNvPicPr preferRelativeResize="0"/>
          <p:nvPr/>
        </p:nvPicPr>
        <p:blipFill rotWithShape="1">
          <a:blip r:embed="rId3">
            <a:alphaModFix/>
          </a:blip>
          <a:srcRect b="0" l="0" r="0" t="0"/>
          <a:stretch/>
        </p:blipFill>
        <p:spPr>
          <a:xfrm>
            <a:off x="5715000" y="1524000"/>
            <a:ext cx="1981200" cy="2362200"/>
          </a:xfrm>
          <a:prstGeom prst="rect">
            <a:avLst/>
          </a:prstGeom>
          <a:noFill/>
          <a:ln>
            <a:noFill/>
          </a:ln>
        </p:spPr>
      </p:pic>
      <p:pic>
        <p:nvPicPr>
          <p:cNvPr id="114" name="Google Shape;114;p5"/>
          <p:cNvPicPr preferRelativeResize="0"/>
          <p:nvPr/>
        </p:nvPicPr>
        <p:blipFill rotWithShape="1">
          <a:blip r:embed="rId4">
            <a:alphaModFix/>
          </a:blip>
          <a:srcRect b="0" l="0" r="0" t="0"/>
          <a:stretch/>
        </p:blipFill>
        <p:spPr>
          <a:xfrm>
            <a:off x="6126307" y="4371975"/>
            <a:ext cx="1504950" cy="18859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Prim’s vs. Kruskal’s algorithm </a:t>
            </a:r>
            <a:endParaRPr/>
          </a:p>
        </p:txBody>
      </p:sp>
      <p:graphicFrame>
        <p:nvGraphicFramePr>
          <p:cNvPr id="431" name="Google Shape;431;p50"/>
          <p:cNvGraphicFramePr/>
          <p:nvPr/>
        </p:nvGraphicFramePr>
        <p:xfrm>
          <a:off x="457200" y="1524000"/>
          <a:ext cx="3000000" cy="3000000"/>
        </p:xfrm>
        <a:graphic>
          <a:graphicData uri="http://schemas.openxmlformats.org/drawingml/2006/table">
            <a:tbl>
              <a:tblPr>
                <a:noFill/>
                <a:tableStyleId>{2B240AF4-FDB9-4E05-9279-FD84BDD3A89A}</a:tableStyleId>
              </a:tblPr>
              <a:tblGrid>
                <a:gridCol w="3886200"/>
                <a:gridCol w="4343400"/>
              </a:tblGrid>
              <a:tr h="2457725">
                <a:tc>
                  <a:txBody>
                    <a:bodyPr/>
                    <a:lstStyle/>
                    <a:p>
                      <a:pPr indent="0" lvl="0" marL="0" marR="0" rtl="0" algn="l">
                        <a:spcBef>
                          <a:spcPts val="0"/>
                        </a:spcBef>
                        <a:spcAft>
                          <a:spcPts val="0"/>
                        </a:spcAft>
                        <a:buNone/>
                      </a:pPr>
                      <a:r>
                        <a:rPr b="0" lang="en-US" sz="2400"/>
                        <a:t>Prim’s algorithm gives connected component as well as it works only on connected graph.</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400"/>
                        <a:t>Kruskal’s algorithm can generate forest(disconnected components) at any instant as well as it can work on disconnected components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591100">
                <a:tc>
                  <a:txBody>
                    <a:bodyPr/>
                    <a:lstStyle/>
                    <a:p>
                      <a:pPr indent="0" lvl="0" marL="0" marR="0" rtl="0" algn="l">
                        <a:spcBef>
                          <a:spcPts val="0"/>
                        </a:spcBef>
                        <a:spcAft>
                          <a:spcPts val="0"/>
                        </a:spcAft>
                        <a:buNone/>
                      </a:pPr>
                      <a:r>
                        <a:rPr b="0" lang="en-US" sz="2400"/>
                        <a:t>Prim’s algorithm runs faster in dense graphs.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400"/>
                        <a:t>Kruskal’s algorithm runs faster in sparse graphs.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837375">
                <a:tc>
                  <a:txBody>
                    <a:bodyPr/>
                    <a:lstStyle/>
                    <a:p>
                      <a:pPr indent="0" lvl="0" marL="0" marR="0" rtl="0" algn="l">
                        <a:spcBef>
                          <a:spcPts val="0"/>
                        </a:spcBef>
                        <a:spcAft>
                          <a:spcPts val="0"/>
                        </a:spcAft>
                        <a:buNone/>
                      </a:pPr>
                      <a:r>
                        <a:rPr b="0" lang="en-US" sz="2400"/>
                        <a:t>It generates the minimum spanning tree starting from the root vertex.</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400"/>
                        <a:t>It generates the minimum spanning tree starting from the least weighted edge. </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Prim’s vs. Kruskal’s algorithm </a:t>
            </a:r>
            <a:endParaRPr/>
          </a:p>
        </p:txBody>
      </p:sp>
      <p:graphicFrame>
        <p:nvGraphicFramePr>
          <p:cNvPr id="437" name="Google Shape;437;p51"/>
          <p:cNvGraphicFramePr/>
          <p:nvPr/>
        </p:nvGraphicFramePr>
        <p:xfrm>
          <a:off x="457200" y="1752600"/>
          <a:ext cx="3000000" cy="3000000"/>
        </p:xfrm>
        <a:graphic>
          <a:graphicData uri="http://schemas.openxmlformats.org/drawingml/2006/table">
            <a:tbl>
              <a:tblPr>
                <a:noFill/>
                <a:tableStyleId>{2B240AF4-FDB9-4E05-9279-FD84BDD3A89A}</a:tableStyleId>
              </a:tblPr>
              <a:tblGrid>
                <a:gridCol w="4114800"/>
                <a:gridCol w="4114800"/>
              </a:tblGrid>
              <a:tr h="3051325">
                <a:tc>
                  <a:txBody>
                    <a:bodyPr/>
                    <a:lstStyle/>
                    <a:p>
                      <a:pPr indent="0" lvl="0" marL="0" marR="0" rtl="0" algn="l">
                        <a:spcBef>
                          <a:spcPts val="0"/>
                        </a:spcBef>
                        <a:spcAft>
                          <a:spcPts val="0"/>
                        </a:spcAft>
                        <a:buNone/>
                      </a:pPr>
                      <a:r>
                        <a:rPr b="0" lang="en-US" sz="2400"/>
                        <a:t>Applications of prim’s algorithm are Travelling Salesman Problem, Network for roads and Rail tracks connecting all the cities etc.</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400"/>
                        <a:t>Applications of Kruskal algorithm are LAN connection, TV Network etc.</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06275">
                <a:tc>
                  <a:txBody>
                    <a:bodyPr/>
                    <a:lstStyle/>
                    <a:p>
                      <a:pPr indent="0" lvl="0" marL="0" marR="0" rtl="0" algn="l">
                        <a:spcBef>
                          <a:spcPts val="0"/>
                        </a:spcBef>
                        <a:spcAft>
                          <a:spcPts val="0"/>
                        </a:spcAft>
                        <a:buNone/>
                      </a:pPr>
                      <a:r>
                        <a:rPr b="0" lang="en-US" sz="2400"/>
                        <a:t>Prim’s algorithm prefer list data structures.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400"/>
                        <a:t>Kruskal’s algorithm prefer heap data structures.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Example</a:t>
            </a:r>
            <a:endParaRPr b="1">
              <a:solidFill>
                <a:srgbClr val="C00000"/>
              </a:solidFill>
            </a:endParaRPr>
          </a:p>
        </p:txBody>
      </p:sp>
      <p:pic>
        <p:nvPicPr>
          <p:cNvPr descr="Example of a graph" id="443" name="Google Shape;443;p52"/>
          <p:cNvPicPr preferRelativeResize="0"/>
          <p:nvPr/>
        </p:nvPicPr>
        <p:blipFill rotWithShape="1">
          <a:blip r:embed="rId3">
            <a:alphaModFix/>
          </a:blip>
          <a:srcRect b="0" l="0" r="0" t="0"/>
          <a:stretch/>
        </p:blipFill>
        <p:spPr>
          <a:xfrm>
            <a:off x="914400" y="1828800"/>
            <a:ext cx="7258050" cy="42100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Applications Of Spanning Tree</a:t>
            </a:r>
            <a:endParaRPr>
              <a:solidFill>
                <a:srgbClr val="C00000"/>
              </a:solidFill>
            </a:endParaRPr>
          </a:p>
        </p:txBody>
      </p:sp>
      <p:sp>
        <p:nvSpPr>
          <p:cNvPr id="449" name="Google Shape;449;p5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Clr>
                <a:schemeClr val="dk1"/>
              </a:buClr>
              <a:buSzPts val="1900"/>
              <a:buNone/>
            </a:pPr>
            <a:r>
              <a:rPr b="1" lang="en-US" sz="1900"/>
              <a:t>Communications Network Setup: </a:t>
            </a:r>
            <a:r>
              <a:rPr lang="en-US" sz="1900"/>
              <a:t>When we want to set up a communication network using communication links, then the cost of setting up communication links between two points is best determined using an MST.</a:t>
            </a:r>
            <a:endParaRPr/>
          </a:p>
          <a:p>
            <a:pPr indent="0" lvl="0" marL="0" rtl="0" algn="just">
              <a:lnSpc>
                <a:spcPct val="120000"/>
              </a:lnSpc>
              <a:spcBef>
                <a:spcPts val="380"/>
              </a:spcBef>
              <a:spcAft>
                <a:spcPts val="0"/>
              </a:spcAft>
              <a:buClr>
                <a:schemeClr val="dk1"/>
              </a:buClr>
              <a:buSzPts val="1900"/>
              <a:buNone/>
            </a:pPr>
            <a:r>
              <a:rPr b="1" lang="en-US" sz="1900"/>
              <a:t>Cluster Analysis: </a:t>
            </a:r>
            <a:r>
              <a:rPr lang="en-US" sz="1900"/>
              <a:t>It can be used to solve the K-clustering problem by finding a minimum spanning tree and deleting the k-1 most expensive edges.</a:t>
            </a:r>
            <a:endParaRPr/>
          </a:p>
          <a:p>
            <a:pPr indent="0" lvl="0" marL="0" rtl="0" algn="just">
              <a:lnSpc>
                <a:spcPct val="120000"/>
              </a:lnSpc>
              <a:spcBef>
                <a:spcPts val="380"/>
              </a:spcBef>
              <a:spcAft>
                <a:spcPts val="0"/>
              </a:spcAft>
              <a:buClr>
                <a:schemeClr val="dk1"/>
              </a:buClr>
              <a:buSzPts val="1900"/>
              <a:buNone/>
            </a:pPr>
            <a:r>
              <a:rPr b="1" lang="en-US" sz="1900"/>
              <a:t>Laying Out Road/Rail Networks: </a:t>
            </a:r>
            <a:r>
              <a:rPr lang="en-US" sz="1900"/>
              <a:t>When we lay various road or rail networks between or within cities, the cost of the project is a very important factor. We can find the best path with minimum cost using minimum spanning trees.</a:t>
            </a:r>
            <a:endParaRPr/>
          </a:p>
          <a:p>
            <a:pPr indent="0" lvl="0" marL="0" rtl="0" algn="just">
              <a:lnSpc>
                <a:spcPct val="120000"/>
              </a:lnSpc>
              <a:spcBef>
                <a:spcPts val="380"/>
              </a:spcBef>
              <a:spcAft>
                <a:spcPts val="0"/>
              </a:spcAft>
              <a:buClr>
                <a:schemeClr val="dk1"/>
              </a:buClr>
              <a:buSzPts val="1900"/>
              <a:buNone/>
            </a:pPr>
            <a:r>
              <a:rPr b="1" lang="en-US" sz="1900"/>
              <a:t>Planning Housing Facilities: </a:t>
            </a:r>
            <a:r>
              <a:rPr lang="en-US" sz="1900"/>
              <a:t>Facilities like electricity, water, sewage, etc. to be provided to a number of houses also require to be at optimum cost and this is done using an MST.</a:t>
            </a:r>
            <a:endParaRPr/>
          </a:p>
          <a:p>
            <a:pPr indent="0" lvl="0" marL="0" rtl="0" algn="just">
              <a:lnSpc>
                <a:spcPct val="120000"/>
              </a:lnSpc>
              <a:spcBef>
                <a:spcPts val="380"/>
              </a:spcBef>
              <a:spcAft>
                <a:spcPts val="0"/>
              </a:spcAft>
              <a:buClr>
                <a:schemeClr val="dk1"/>
              </a:buClr>
              <a:buSzPts val="1900"/>
              <a:buNone/>
            </a:pPr>
            <a:r>
              <a:rPr b="1" lang="en-US" sz="1900"/>
              <a:t>Solving the Travelling Salesman Problem: </a:t>
            </a:r>
            <a:r>
              <a:rPr lang="en-US" sz="1900"/>
              <a:t>We can use an MST to solve the traveling salesman problem which requires to visit each point at least once.</a:t>
            </a:r>
            <a:endParaRPr/>
          </a:p>
          <a:p>
            <a:pPr indent="-222250" lvl="0" marL="342900" rtl="0" algn="just">
              <a:lnSpc>
                <a:spcPct val="120000"/>
              </a:lnSpc>
              <a:spcBef>
                <a:spcPts val="380"/>
              </a:spcBef>
              <a:spcAft>
                <a:spcPts val="0"/>
              </a:spcAft>
              <a:buClr>
                <a:schemeClr val="dk1"/>
              </a:buClr>
              <a:buSzPts val="1900"/>
              <a:buNone/>
            </a:pPr>
            <a:r>
              <a:t/>
            </a:r>
            <a:endParaRPr sz="19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Shortest Path Algorithms: Single Source All destinations, all pair shortest path algorithm, Topological Sort.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Shortest Path Algorithms</a:t>
            </a:r>
            <a:endParaRPr/>
          </a:p>
        </p:txBody>
      </p:sp>
      <p:sp>
        <p:nvSpPr>
          <p:cNvPr id="460" name="Google Shape;460;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The shortest path problem is about finding a path between 2 vertices in a graph such that the total sum of the edges weights is minimum.</a:t>
            </a:r>
            <a:endParaRPr/>
          </a:p>
          <a:p>
            <a:pPr indent="-342900" lvl="0" marL="342900" rtl="0" algn="just">
              <a:spcBef>
                <a:spcPts val="640"/>
              </a:spcBef>
              <a:spcAft>
                <a:spcPts val="0"/>
              </a:spcAft>
              <a:buClr>
                <a:schemeClr val="dk1"/>
              </a:buClr>
              <a:buSzPts val="3200"/>
              <a:buChar char="•"/>
            </a:pPr>
            <a:r>
              <a:rPr lang="en-US"/>
              <a:t>This problem could be solved easily using </a:t>
            </a:r>
            <a:r>
              <a:rPr b="1" lang="en-US"/>
              <a:t>(BFS)</a:t>
            </a:r>
            <a:r>
              <a:rPr lang="en-US"/>
              <a:t> if all edge weights were (1), but here weights can take any value.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Shortest Path Algorithms</a:t>
            </a:r>
            <a:endParaRPr/>
          </a:p>
        </p:txBody>
      </p:sp>
      <p:sp>
        <p:nvSpPr>
          <p:cNvPr id="466" name="Google Shape;466;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Three different algorithms on the use-case</a:t>
            </a:r>
            <a:endParaRPr/>
          </a:p>
          <a:p>
            <a:pPr indent="-514350" lvl="0" marL="514350" rtl="0" algn="just">
              <a:spcBef>
                <a:spcPts val="544"/>
              </a:spcBef>
              <a:spcAft>
                <a:spcPts val="0"/>
              </a:spcAft>
              <a:buClr>
                <a:schemeClr val="dk1"/>
              </a:buClr>
              <a:buSzPct val="100000"/>
              <a:buFont typeface="Calibri"/>
              <a:buAutoNum type="arabicPeriod"/>
            </a:pPr>
            <a:r>
              <a:rPr b="1" lang="en-US"/>
              <a:t>Bellman Ford's Algorithm- </a:t>
            </a:r>
            <a:r>
              <a:rPr lang="en-US"/>
              <a:t>Bellman Ford's algorithm is used to find the shortest paths from the source vertex to all other vertices in a weighted graph.</a:t>
            </a:r>
            <a:endParaRPr/>
          </a:p>
          <a:p>
            <a:pPr indent="-514350" lvl="0" marL="514350" rtl="0" algn="just">
              <a:spcBef>
                <a:spcPts val="544"/>
              </a:spcBef>
              <a:spcAft>
                <a:spcPts val="0"/>
              </a:spcAft>
              <a:buClr>
                <a:schemeClr val="dk1"/>
              </a:buClr>
              <a:buSzPct val="100000"/>
              <a:buFont typeface="Calibri"/>
              <a:buAutoNum type="arabicPeriod"/>
            </a:pPr>
            <a:r>
              <a:rPr b="1" lang="en-US"/>
              <a:t>Dijkstra's Algorithm- </a:t>
            </a:r>
            <a:r>
              <a:rPr lang="en-US"/>
              <a:t>Dijkstra's algorithm has many variants but the most common one is to find the shortest paths from the source vertex to all other vertices in the graph</a:t>
            </a:r>
            <a:endParaRPr/>
          </a:p>
          <a:p>
            <a:pPr indent="-514350" lvl="0" marL="514350" rtl="0" algn="just">
              <a:spcBef>
                <a:spcPts val="544"/>
              </a:spcBef>
              <a:spcAft>
                <a:spcPts val="0"/>
              </a:spcAft>
              <a:buClr>
                <a:schemeClr val="dk1"/>
              </a:buClr>
              <a:buSzPct val="100000"/>
              <a:buFont typeface="Calibri"/>
              <a:buAutoNum type="arabicPeriod"/>
            </a:pPr>
            <a:r>
              <a:rPr b="1" lang="en-US"/>
              <a:t>Floyd Warshall's Algorithm- </a:t>
            </a:r>
            <a:r>
              <a:rPr lang="en-US"/>
              <a:t>Floyd or Warshall's Algorithm is used to find the shortest paths between between all pairs of vertices in a graph</a:t>
            </a:r>
            <a:endParaRPr/>
          </a:p>
          <a:p>
            <a:pPr indent="-341630" lvl="0" marL="514350" rtl="0" algn="just">
              <a:spcBef>
                <a:spcPts val="544"/>
              </a:spcBef>
              <a:spcAft>
                <a:spcPts val="0"/>
              </a:spcAft>
              <a:buClr>
                <a:schemeClr val="dk1"/>
              </a:buClr>
              <a:buSzPct val="100000"/>
              <a:buFont typeface="Calibri"/>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Bellman Ford's Algorithm</a:t>
            </a:r>
            <a:endParaRPr>
              <a:solidFill>
                <a:srgbClr val="C00000"/>
              </a:solidFill>
            </a:endParaRPr>
          </a:p>
        </p:txBody>
      </p:sp>
      <p:sp>
        <p:nvSpPr>
          <p:cNvPr id="472" name="Google Shape;472;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a:t>Algorithm Steps:</a:t>
            </a:r>
            <a:endParaRPr/>
          </a:p>
          <a:p>
            <a:pPr indent="-342900" lvl="0" marL="342900" rtl="0" algn="just">
              <a:spcBef>
                <a:spcPts val="640"/>
              </a:spcBef>
              <a:spcAft>
                <a:spcPts val="0"/>
              </a:spcAft>
              <a:buClr>
                <a:schemeClr val="dk1"/>
              </a:buClr>
              <a:buSzPts val="3200"/>
              <a:buChar char="•"/>
            </a:pPr>
            <a:r>
              <a:rPr lang="en-US"/>
              <a:t>The outer loop traverses from 0 : n−1.</a:t>
            </a:r>
            <a:endParaRPr/>
          </a:p>
          <a:p>
            <a:pPr indent="-342900" lvl="0" marL="342900" rtl="0" algn="just">
              <a:spcBef>
                <a:spcPts val="640"/>
              </a:spcBef>
              <a:spcAft>
                <a:spcPts val="0"/>
              </a:spcAft>
              <a:buClr>
                <a:schemeClr val="dk1"/>
              </a:buClr>
              <a:buSzPts val="3200"/>
              <a:buChar char="•"/>
            </a:pPr>
            <a:r>
              <a:rPr lang="en-US"/>
              <a:t>Loop over all edges, check if the next node distance &gt; current node distance + edge weight, in this case update the next node distance to "current node distance + edge weight".</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Dijkstra's Algorithm-</a:t>
            </a:r>
            <a:endParaRPr>
              <a:solidFill>
                <a:srgbClr val="C00000"/>
              </a:solidFill>
            </a:endParaRPr>
          </a:p>
        </p:txBody>
      </p:sp>
      <p:sp>
        <p:nvSpPr>
          <p:cNvPr id="478" name="Google Shape;478;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chemeClr val="dk1"/>
              </a:buClr>
              <a:buSzPct val="100000"/>
              <a:buNone/>
            </a:pPr>
            <a:r>
              <a:rPr b="1" lang="en-US"/>
              <a:t>Algorithm Steps:</a:t>
            </a:r>
            <a:endParaRPr/>
          </a:p>
          <a:p>
            <a:pPr indent="-342900" lvl="0" marL="342900" rtl="0" algn="just">
              <a:spcBef>
                <a:spcPts val="544"/>
              </a:spcBef>
              <a:spcAft>
                <a:spcPts val="0"/>
              </a:spcAft>
              <a:buClr>
                <a:schemeClr val="dk1"/>
              </a:buClr>
              <a:buSzPct val="100000"/>
              <a:buChar char="•"/>
            </a:pPr>
            <a:r>
              <a:rPr lang="en-US"/>
              <a:t>Mark the source node with a current distance of 0 and the rest with infinity.</a:t>
            </a:r>
            <a:endParaRPr/>
          </a:p>
          <a:p>
            <a:pPr indent="-342900" lvl="0" marL="342900" rtl="0" algn="just">
              <a:spcBef>
                <a:spcPts val="544"/>
              </a:spcBef>
              <a:spcAft>
                <a:spcPts val="0"/>
              </a:spcAft>
              <a:buClr>
                <a:schemeClr val="dk1"/>
              </a:buClr>
              <a:buSzPct val="100000"/>
              <a:buChar char="•"/>
            </a:pPr>
            <a:r>
              <a:rPr lang="en-US"/>
              <a:t>Set the non-visited node with the smallest current distance as the current node.</a:t>
            </a:r>
            <a:endParaRPr/>
          </a:p>
          <a:p>
            <a:pPr indent="-342900" lvl="0" marL="342900" rtl="0" algn="just">
              <a:spcBef>
                <a:spcPts val="544"/>
              </a:spcBef>
              <a:spcAft>
                <a:spcPts val="0"/>
              </a:spcAft>
              <a:buClr>
                <a:schemeClr val="dk1"/>
              </a:buClr>
              <a:buSzPct val="100000"/>
              <a:buChar char="•"/>
            </a:pPr>
            <a:r>
              <a:rPr lang="en-US"/>
              <a:t>For each neighbor, N of the current node adds the current distance of the adjacent node with the weight of the edge connecting 0-&gt;1. If it is smaller than the current distance of Node, set it as the new current distance of N.</a:t>
            </a:r>
            <a:endParaRPr/>
          </a:p>
          <a:p>
            <a:pPr indent="-342900" lvl="0" marL="342900" rtl="0" algn="just">
              <a:spcBef>
                <a:spcPts val="544"/>
              </a:spcBef>
              <a:spcAft>
                <a:spcPts val="0"/>
              </a:spcAft>
              <a:buClr>
                <a:schemeClr val="dk1"/>
              </a:buClr>
              <a:buSzPct val="100000"/>
              <a:buChar char="•"/>
            </a:pPr>
            <a:r>
              <a:rPr lang="en-US"/>
              <a:t>Mark the current node 1 as visited.</a:t>
            </a:r>
            <a:endParaRPr/>
          </a:p>
          <a:p>
            <a:pPr indent="-342900" lvl="0" marL="342900" rtl="0" algn="just">
              <a:spcBef>
                <a:spcPts val="544"/>
              </a:spcBef>
              <a:spcAft>
                <a:spcPts val="0"/>
              </a:spcAft>
              <a:buClr>
                <a:schemeClr val="dk1"/>
              </a:buClr>
              <a:buSzPct val="100000"/>
              <a:buChar char="•"/>
            </a:pPr>
            <a:r>
              <a:rPr lang="en-US"/>
              <a:t>Go to step 2 if there are any nodes are unvisited</a:t>
            </a:r>
            <a:endParaRPr/>
          </a:p>
          <a:p>
            <a:pPr indent="-170180" lvl="0" marL="342900" rtl="0" algn="just">
              <a:spcBef>
                <a:spcPts val="544"/>
              </a:spcBef>
              <a:spcAft>
                <a:spcPts val="0"/>
              </a:spcAft>
              <a:buClr>
                <a:schemeClr val="dk1"/>
              </a:buClr>
              <a:buSzPct val="1000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Dijkstra's Algorithm-</a:t>
            </a:r>
            <a:endParaRPr>
              <a:solidFill>
                <a:srgbClr val="C00000"/>
              </a:solidFill>
            </a:endParaRPr>
          </a:p>
        </p:txBody>
      </p:sp>
      <p:pic>
        <p:nvPicPr>
          <p:cNvPr descr="Lightbox" id="484" name="Google Shape;484;p59"/>
          <p:cNvPicPr preferRelativeResize="0"/>
          <p:nvPr/>
        </p:nvPicPr>
        <p:blipFill rotWithShape="1">
          <a:blip r:embed="rId3">
            <a:alphaModFix/>
          </a:blip>
          <a:srcRect b="0" l="0" r="0" t="0"/>
          <a:stretch/>
        </p:blipFill>
        <p:spPr>
          <a:xfrm>
            <a:off x="762000" y="2133600"/>
            <a:ext cx="7842419" cy="365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Types Of Graph</a:t>
            </a:r>
            <a:endParaRPr>
              <a:solidFill>
                <a:srgbClr val="C00000"/>
              </a:solidFill>
            </a:endParaRPr>
          </a:p>
        </p:txBody>
      </p:sp>
      <p:sp>
        <p:nvSpPr>
          <p:cNvPr id="120" name="Google Shape;120;p6"/>
          <p:cNvSpPr txBox="1"/>
          <p:nvPr>
            <p:ph idx="1" type="body"/>
          </p:nvPr>
        </p:nvSpPr>
        <p:spPr>
          <a:xfrm>
            <a:off x="457200" y="1600200"/>
            <a:ext cx="39624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chemeClr val="dk1"/>
              </a:buClr>
              <a:buSzPct val="100000"/>
              <a:buNone/>
            </a:pPr>
            <a:r>
              <a:rPr b="1" lang="en-US"/>
              <a:t>3. Undirected Graph</a:t>
            </a:r>
            <a:endParaRPr/>
          </a:p>
          <a:p>
            <a:pPr indent="0" lvl="0" marL="0" rtl="0" algn="just">
              <a:spcBef>
                <a:spcPts val="544"/>
              </a:spcBef>
              <a:spcAft>
                <a:spcPts val="0"/>
              </a:spcAft>
              <a:buClr>
                <a:schemeClr val="dk1"/>
              </a:buClr>
              <a:buSzPct val="100000"/>
              <a:buNone/>
            </a:pPr>
            <a:r>
              <a:rPr lang="en-US"/>
              <a:t>A graph in which edges do not have any direction. That is the nodes are unordered pairs in the definition of every edge. </a:t>
            </a:r>
            <a:endParaRPr/>
          </a:p>
          <a:p>
            <a:pPr indent="0" lvl="0" marL="0" rtl="0" algn="just">
              <a:spcBef>
                <a:spcPts val="544"/>
              </a:spcBef>
              <a:spcAft>
                <a:spcPts val="0"/>
              </a:spcAft>
              <a:buClr>
                <a:schemeClr val="dk1"/>
              </a:buClr>
              <a:buSzPct val="100000"/>
              <a:buNone/>
            </a:pPr>
            <a:r>
              <a:rPr b="1" lang="en-US"/>
              <a:t>4. Directed Graph</a:t>
            </a:r>
            <a:endParaRPr/>
          </a:p>
          <a:p>
            <a:pPr indent="0" lvl="0" marL="0" rtl="0" algn="just">
              <a:spcBef>
                <a:spcPts val="544"/>
              </a:spcBef>
              <a:spcAft>
                <a:spcPts val="0"/>
              </a:spcAft>
              <a:buClr>
                <a:schemeClr val="dk1"/>
              </a:buClr>
              <a:buSzPct val="100000"/>
              <a:buNone/>
            </a:pPr>
            <a:r>
              <a:rPr lang="en-US"/>
              <a:t>A graph in which edge has direction. That is the nodes are ordered pairs in the definition of every edge.</a:t>
            </a:r>
            <a:endParaRPr/>
          </a:p>
          <a:p>
            <a:pPr indent="0" lvl="0" marL="0" rtl="0" algn="just">
              <a:spcBef>
                <a:spcPts val="544"/>
              </a:spcBef>
              <a:spcAft>
                <a:spcPts val="0"/>
              </a:spcAft>
              <a:buClr>
                <a:schemeClr val="dk1"/>
              </a:buClr>
              <a:buSzPct val="100000"/>
              <a:buNone/>
            </a:pPr>
            <a:r>
              <a:t/>
            </a:r>
            <a:endParaRPr/>
          </a:p>
        </p:txBody>
      </p:sp>
      <p:pic>
        <p:nvPicPr>
          <p:cNvPr id="121" name="Google Shape;121;p6"/>
          <p:cNvPicPr preferRelativeResize="0"/>
          <p:nvPr/>
        </p:nvPicPr>
        <p:blipFill rotWithShape="1">
          <a:blip r:embed="rId3">
            <a:alphaModFix/>
          </a:blip>
          <a:srcRect b="0" l="0" r="0" t="0"/>
          <a:stretch/>
        </p:blipFill>
        <p:spPr>
          <a:xfrm>
            <a:off x="5493327" y="1447800"/>
            <a:ext cx="1981200" cy="2333625"/>
          </a:xfrm>
          <a:prstGeom prst="rect">
            <a:avLst/>
          </a:prstGeom>
          <a:noFill/>
          <a:ln>
            <a:noFill/>
          </a:ln>
        </p:spPr>
      </p:pic>
      <p:pic>
        <p:nvPicPr>
          <p:cNvPr id="122" name="Google Shape;122;p6"/>
          <p:cNvPicPr preferRelativeResize="0"/>
          <p:nvPr/>
        </p:nvPicPr>
        <p:blipFill rotWithShape="1">
          <a:blip r:embed="rId4">
            <a:alphaModFix/>
          </a:blip>
          <a:srcRect b="0" l="0" r="0" t="0"/>
          <a:stretch/>
        </p:blipFill>
        <p:spPr>
          <a:xfrm>
            <a:off x="5493327" y="4038600"/>
            <a:ext cx="1838325" cy="22574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Dijkstra's Algorithm-</a:t>
            </a:r>
            <a:endParaRPr>
              <a:solidFill>
                <a:srgbClr val="C00000"/>
              </a:solidFill>
            </a:endParaRPr>
          </a:p>
        </p:txBody>
      </p:sp>
      <p:pic>
        <p:nvPicPr>
          <p:cNvPr descr="https://www.geeksforgeeks.org/wp-content/uploads/DIJ5.jpg" id="490" name="Google Shape;490;p60"/>
          <p:cNvPicPr preferRelativeResize="0"/>
          <p:nvPr/>
        </p:nvPicPr>
        <p:blipFill rotWithShape="1">
          <a:blip r:embed="rId3">
            <a:alphaModFix/>
          </a:blip>
          <a:srcRect b="0" l="0" r="0" t="0"/>
          <a:stretch/>
        </p:blipFill>
        <p:spPr>
          <a:xfrm>
            <a:off x="762000" y="1752600"/>
            <a:ext cx="7912191" cy="422997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Floyd  Warshall's Algorithm-</a:t>
            </a:r>
            <a:endParaRPr>
              <a:solidFill>
                <a:srgbClr val="C00000"/>
              </a:solidFill>
            </a:endParaRPr>
          </a:p>
        </p:txBody>
      </p:sp>
      <p:pic>
        <p:nvPicPr>
          <p:cNvPr id="496" name="Google Shape;496;p61"/>
          <p:cNvPicPr preferRelativeResize="0"/>
          <p:nvPr/>
        </p:nvPicPr>
        <p:blipFill rotWithShape="1">
          <a:blip r:embed="rId3">
            <a:alphaModFix/>
          </a:blip>
          <a:srcRect b="0" l="0" r="0" t="0"/>
          <a:stretch/>
        </p:blipFill>
        <p:spPr>
          <a:xfrm>
            <a:off x="457200" y="1295400"/>
            <a:ext cx="8259452" cy="5334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Floyd  Warshall's Algorithm-</a:t>
            </a:r>
            <a:endParaRPr>
              <a:solidFill>
                <a:srgbClr val="C00000"/>
              </a:solidFill>
            </a:endParaRPr>
          </a:p>
        </p:txBody>
      </p:sp>
      <p:pic>
        <p:nvPicPr>
          <p:cNvPr id="502" name="Google Shape;502;p62"/>
          <p:cNvPicPr preferRelativeResize="0"/>
          <p:nvPr/>
        </p:nvPicPr>
        <p:blipFill rotWithShape="1">
          <a:blip r:embed="rId3">
            <a:alphaModFix/>
          </a:blip>
          <a:srcRect b="0" l="0" r="0" t="0"/>
          <a:stretch/>
        </p:blipFill>
        <p:spPr>
          <a:xfrm>
            <a:off x="197295" y="1576388"/>
            <a:ext cx="8876565" cy="451961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Floyd  Warshall's Algorithm-</a:t>
            </a:r>
            <a:endParaRPr>
              <a:solidFill>
                <a:srgbClr val="C00000"/>
              </a:solidFill>
            </a:endParaRPr>
          </a:p>
        </p:txBody>
      </p:sp>
      <p:pic>
        <p:nvPicPr>
          <p:cNvPr descr="matrix floyd warshall algorithm" id="508" name="Google Shape;508;p63"/>
          <p:cNvPicPr preferRelativeResize="0"/>
          <p:nvPr/>
        </p:nvPicPr>
        <p:blipFill rotWithShape="1">
          <a:blip r:embed="rId3">
            <a:alphaModFix/>
          </a:blip>
          <a:srcRect b="0" l="0" r="0" t="0"/>
          <a:stretch/>
        </p:blipFill>
        <p:spPr>
          <a:xfrm>
            <a:off x="102678" y="1905000"/>
            <a:ext cx="8700683" cy="342899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Floyd  Warshall's Algorithm-</a:t>
            </a:r>
            <a:endParaRPr>
              <a:solidFill>
                <a:srgbClr val="C00000"/>
              </a:solidFill>
            </a:endParaRPr>
          </a:p>
        </p:txBody>
      </p:sp>
      <p:pic>
        <p:nvPicPr>
          <p:cNvPr id="514" name="Google Shape;514;p64"/>
          <p:cNvPicPr preferRelativeResize="0"/>
          <p:nvPr/>
        </p:nvPicPr>
        <p:blipFill rotWithShape="1">
          <a:blip r:embed="rId3">
            <a:alphaModFix/>
          </a:blip>
          <a:srcRect b="0" l="0" r="0" t="0"/>
          <a:stretch/>
        </p:blipFill>
        <p:spPr>
          <a:xfrm>
            <a:off x="124005" y="1409700"/>
            <a:ext cx="8828596" cy="49911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Floyd  Warshall's Algorithm-</a:t>
            </a:r>
            <a:endParaRPr>
              <a:solidFill>
                <a:srgbClr val="C00000"/>
              </a:solidFill>
            </a:endParaRPr>
          </a:p>
        </p:txBody>
      </p:sp>
      <p:pic>
        <p:nvPicPr>
          <p:cNvPr id="520" name="Google Shape;520;p65"/>
          <p:cNvPicPr preferRelativeResize="0"/>
          <p:nvPr/>
        </p:nvPicPr>
        <p:blipFill rotWithShape="1">
          <a:blip r:embed="rId3">
            <a:alphaModFix/>
          </a:blip>
          <a:srcRect b="0" l="0" r="0" t="0"/>
          <a:stretch/>
        </p:blipFill>
        <p:spPr>
          <a:xfrm>
            <a:off x="304800" y="1905000"/>
            <a:ext cx="8625550" cy="37338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Floyd  Warshall's Algorithm-</a:t>
            </a:r>
            <a:endParaRPr>
              <a:solidFill>
                <a:srgbClr val="C00000"/>
              </a:solidFill>
            </a:endParaRPr>
          </a:p>
        </p:txBody>
      </p:sp>
      <p:pic>
        <p:nvPicPr>
          <p:cNvPr id="526" name="Google Shape;526;p66"/>
          <p:cNvPicPr preferRelativeResize="0"/>
          <p:nvPr/>
        </p:nvPicPr>
        <p:blipFill rotWithShape="1">
          <a:blip r:embed="rId3">
            <a:alphaModFix/>
          </a:blip>
          <a:srcRect b="0" l="0" r="0" t="0"/>
          <a:stretch/>
        </p:blipFill>
        <p:spPr>
          <a:xfrm>
            <a:off x="602629" y="1724023"/>
            <a:ext cx="8541371" cy="41433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Topological Sorting</a:t>
            </a:r>
            <a:endParaRPr>
              <a:solidFill>
                <a:srgbClr val="C00000"/>
              </a:solidFill>
            </a:endParaRPr>
          </a:p>
        </p:txBody>
      </p:sp>
      <p:sp>
        <p:nvSpPr>
          <p:cNvPr id="532" name="Google Shape;532;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20000"/>
              </a:lnSpc>
              <a:spcBef>
                <a:spcPts val="0"/>
              </a:spcBef>
              <a:spcAft>
                <a:spcPts val="0"/>
              </a:spcAft>
              <a:buClr>
                <a:schemeClr val="dk1"/>
              </a:buClr>
              <a:buSzPts val="3200"/>
              <a:buChar char="•"/>
            </a:pPr>
            <a:r>
              <a:rPr lang="en-US"/>
              <a:t>Topological sorting for Directed Acyclic Graph (DAG) is a linear ordering of vertices such that for every directed edge u v, vertex u comes before v in the ordering.</a:t>
            </a:r>
            <a:endParaRPr/>
          </a:p>
          <a:p>
            <a:pPr indent="-342900" lvl="0" marL="342900" rtl="0" algn="just">
              <a:lnSpc>
                <a:spcPct val="120000"/>
              </a:lnSpc>
              <a:spcBef>
                <a:spcPts val="640"/>
              </a:spcBef>
              <a:spcAft>
                <a:spcPts val="0"/>
              </a:spcAft>
              <a:buClr>
                <a:schemeClr val="dk1"/>
              </a:buClr>
              <a:buSzPts val="3200"/>
              <a:buChar char="•"/>
            </a:pPr>
            <a:r>
              <a:rPr b="1" lang="en-US"/>
              <a:t>Note:</a:t>
            </a:r>
            <a:r>
              <a:rPr lang="en-US"/>
              <a:t> Topological Sorting for a graph is not possible if the graph is not a DAG.</a:t>
            </a:r>
            <a:endParaRPr/>
          </a:p>
          <a:p>
            <a:pPr indent="-139700" lvl="0" marL="342900" rtl="0" algn="just">
              <a:lnSpc>
                <a:spcPct val="120000"/>
              </a:lnSpc>
              <a:spcBef>
                <a:spcPts val="640"/>
              </a:spcBef>
              <a:spcAft>
                <a:spcPts val="0"/>
              </a:spcAft>
              <a:buClr>
                <a:schemeClr val="dk1"/>
              </a:buClr>
              <a:buSzPts val="32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Topological Sorting</a:t>
            </a:r>
            <a:endParaRPr>
              <a:solidFill>
                <a:srgbClr val="C00000"/>
              </a:solidFill>
            </a:endParaRPr>
          </a:p>
        </p:txBody>
      </p:sp>
      <p:sp>
        <p:nvSpPr>
          <p:cNvPr id="538" name="Google Shape;538;p68"/>
          <p:cNvSpPr txBox="1"/>
          <p:nvPr>
            <p:ph idx="1" type="body"/>
          </p:nvPr>
        </p:nvSpPr>
        <p:spPr>
          <a:xfrm>
            <a:off x="457200" y="1600200"/>
            <a:ext cx="46482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lnSpc>
                <a:spcPct val="120000"/>
              </a:lnSpc>
              <a:spcBef>
                <a:spcPts val="0"/>
              </a:spcBef>
              <a:spcAft>
                <a:spcPts val="0"/>
              </a:spcAft>
              <a:buClr>
                <a:schemeClr val="dk1"/>
              </a:buClr>
              <a:buSzPct val="100000"/>
              <a:buChar char="•"/>
            </a:pPr>
            <a:r>
              <a:rPr b="1" lang="en-US"/>
              <a:t>For example,</a:t>
            </a:r>
            <a:r>
              <a:rPr lang="en-US"/>
              <a:t> a topological sorting of the following graph is “5 4 2 3 1 0”. There can be more than one topological sorting for a graph. Another topological sorting of the following graph is “4 5 2 3 1 0”. The first vertex in topological sorting is always a vertex with an in-degree of 0 (a vertex with no incoming edges).</a:t>
            </a:r>
            <a:endParaRPr/>
          </a:p>
          <a:p>
            <a:pPr indent="-185420" lvl="0" marL="342900" rtl="0" algn="just">
              <a:lnSpc>
                <a:spcPct val="120000"/>
              </a:lnSpc>
              <a:spcBef>
                <a:spcPts val="496"/>
              </a:spcBef>
              <a:spcAft>
                <a:spcPts val="0"/>
              </a:spcAft>
              <a:buClr>
                <a:schemeClr val="dk1"/>
              </a:buClr>
              <a:buSzPct val="100000"/>
              <a:buNone/>
            </a:pPr>
            <a:r>
              <a:t/>
            </a:r>
            <a:endParaRPr/>
          </a:p>
        </p:txBody>
      </p:sp>
      <p:pic>
        <p:nvPicPr>
          <p:cNvPr descr="graph" id="539" name="Google Shape;539;p68"/>
          <p:cNvPicPr preferRelativeResize="0"/>
          <p:nvPr/>
        </p:nvPicPr>
        <p:blipFill rotWithShape="1">
          <a:blip r:embed="rId3">
            <a:alphaModFix/>
          </a:blip>
          <a:srcRect b="0" l="0" r="0" t="0"/>
          <a:stretch/>
        </p:blipFill>
        <p:spPr>
          <a:xfrm>
            <a:off x="5029200" y="2057400"/>
            <a:ext cx="3870994" cy="31242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Algorithm for Topological Sorting</a:t>
            </a:r>
            <a:endParaRPr>
              <a:solidFill>
                <a:srgbClr val="C00000"/>
              </a:solidFill>
            </a:endParaRPr>
          </a:p>
        </p:txBody>
      </p:sp>
      <p:sp>
        <p:nvSpPr>
          <p:cNvPr id="545" name="Google Shape;545;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20000"/>
              </a:lnSpc>
              <a:spcBef>
                <a:spcPts val="0"/>
              </a:spcBef>
              <a:spcAft>
                <a:spcPts val="0"/>
              </a:spcAft>
              <a:buClr>
                <a:schemeClr val="dk1"/>
              </a:buClr>
              <a:buSzPct val="100000"/>
              <a:buChar char="•"/>
            </a:pPr>
            <a:r>
              <a:rPr lang="en-US"/>
              <a:t>Create a </a:t>
            </a:r>
            <a:r>
              <a:rPr b="1" lang="en-US"/>
              <a:t>stack </a:t>
            </a:r>
            <a:r>
              <a:rPr lang="en-US"/>
              <a:t>to store the nodes.</a:t>
            </a:r>
            <a:endParaRPr/>
          </a:p>
          <a:p>
            <a:pPr indent="-342900" lvl="0" marL="342900" rtl="0" algn="just">
              <a:lnSpc>
                <a:spcPct val="120000"/>
              </a:lnSpc>
              <a:spcBef>
                <a:spcPts val="448"/>
              </a:spcBef>
              <a:spcAft>
                <a:spcPts val="0"/>
              </a:spcAft>
              <a:buClr>
                <a:schemeClr val="dk1"/>
              </a:buClr>
              <a:buSzPct val="100000"/>
              <a:buChar char="•"/>
            </a:pPr>
            <a:r>
              <a:rPr lang="en-US"/>
              <a:t>Initialize </a:t>
            </a:r>
            <a:r>
              <a:rPr b="1" lang="en-US"/>
              <a:t>visited </a:t>
            </a:r>
            <a:r>
              <a:rPr lang="en-US"/>
              <a:t>array of size </a:t>
            </a:r>
            <a:r>
              <a:rPr b="1" lang="en-US"/>
              <a:t>N </a:t>
            </a:r>
            <a:r>
              <a:rPr lang="en-US"/>
              <a:t>to keep the record of visited nodes.</a:t>
            </a:r>
            <a:endParaRPr/>
          </a:p>
          <a:p>
            <a:pPr indent="-342900" lvl="0" marL="342900" rtl="0" algn="just">
              <a:lnSpc>
                <a:spcPct val="120000"/>
              </a:lnSpc>
              <a:spcBef>
                <a:spcPts val="448"/>
              </a:spcBef>
              <a:spcAft>
                <a:spcPts val="0"/>
              </a:spcAft>
              <a:buClr>
                <a:schemeClr val="dk1"/>
              </a:buClr>
              <a:buSzPct val="100000"/>
              <a:buChar char="•"/>
            </a:pPr>
            <a:r>
              <a:rPr lang="en-US"/>
              <a:t>Run a loop from </a:t>
            </a:r>
            <a:r>
              <a:rPr b="1" lang="en-US"/>
              <a:t>0 </a:t>
            </a:r>
            <a:r>
              <a:rPr lang="en-US"/>
              <a:t>till </a:t>
            </a:r>
            <a:r>
              <a:rPr b="1" lang="en-US"/>
              <a:t>N</a:t>
            </a:r>
            <a:endParaRPr/>
          </a:p>
          <a:p>
            <a:pPr indent="-285750" lvl="1" marL="742950" rtl="0" algn="just">
              <a:lnSpc>
                <a:spcPct val="120000"/>
              </a:lnSpc>
              <a:spcBef>
                <a:spcPts val="392"/>
              </a:spcBef>
              <a:spcAft>
                <a:spcPts val="0"/>
              </a:spcAft>
              <a:buClr>
                <a:schemeClr val="dk1"/>
              </a:buClr>
              <a:buSzPct val="100000"/>
              <a:buChar char="–"/>
            </a:pPr>
            <a:r>
              <a:rPr lang="en-US"/>
              <a:t>if the node is not marked </a:t>
            </a:r>
            <a:r>
              <a:rPr b="1" lang="en-US"/>
              <a:t>True </a:t>
            </a:r>
            <a:r>
              <a:rPr lang="en-US"/>
              <a:t>in </a:t>
            </a:r>
            <a:r>
              <a:rPr b="1" lang="en-US"/>
              <a:t>visited </a:t>
            </a:r>
            <a:r>
              <a:rPr lang="en-US"/>
              <a:t>array</a:t>
            </a:r>
            <a:endParaRPr/>
          </a:p>
          <a:p>
            <a:pPr indent="-228600" lvl="2" marL="1143000" rtl="0" algn="just">
              <a:lnSpc>
                <a:spcPct val="120000"/>
              </a:lnSpc>
              <a:spcBef>
                <a:spcPts val="336"/>
              </a:spcBef>
              <a:spcAft>
                <a:spcPts val="0"/>
              </a:spcAft>
              <a:buClr>
                <a:schemeClr val="dk1"/>
              </a:buClr>
              <a:buSzPct val="100000"/>
              <a:buChar char="•"/>
            </a:pPr>
            <a:r>
              <a:rPr lang="en-US"/>
              <a:t>Call the recursive function for topological sort and perform the following steps.</a:t>
            </a:r>
            <a:endParaRPr/>
          </a:p>
          <a:p>
            <a:pPr indent="-228600" lvl="3" marL="1600200" rtl="0" algn="just">
              <a:lnSpc>
                <a:spcPct val="120000"/>
              </a:lnSpc>
              <a:spcBef>
                <a:spcPts val="280"/>
              </a:spcBef>
              <a:spcAft>
                <a:spcPts val="0"/>
              </a:spcAft>
              <a:buClr>
                <a:schemeClr val="dk1"/>
              </a:buClr>
              <a:buSzPct val="100000"/>
              <a:buChar char="–"/>
            </a:pPr>
            <a:r>
              <a:rPr lang="en-US"/>
              <a:t>Mark the current node as </a:t>
            </a:r>
            <a:r>
              <a:rPr b="1" lang="en-US"/>
              <a:t>True </a:t>
            </a:r>
            <a:r>
              <a:rPr lang="en-US"/>
              <a:t>in the </a:t>
            </a:r>
            <a:r>
              <a:rPr b="1" lang="en-US"/>
              <a:t>visited </a:t>
            </a:r>
            <a:r>
              <a:rPr lang="en-US"/>
              <a:t>array.</a:t>
            </a:r>
            <a:endParaRPr/>
          </a:p>
          <a:p>
            <a:pPr indent="-228600" lvl="3" marL="1600200" rtl="0" algn="just">
              <a:lnSpc>
                <a:spcPct val="120000"/>
              </a:lnSpc>
              <a:spcBef>
                <a:spcPts val="280"/>
              </a:spcBef>
              <a:spcAft>
                <a:spcPts val="0"/>
              </a:spcAft>
              <a:buClr>
                <a:schemeClr val="dk1"/>
              </a:buClr>
              <a:buSzPct val="100000"/>
              <a:buChar char="–"/>
            </a:pPr>
            <a:r>
              <a:rPr lang="en-US"/>
              <a:t>Run a loop on all the nodes which has a directed edge to the current node</a:t>
            </a:r>
            <a:endParaRPr/>
          </a:p>
          <a:p>
            <a:pPr indent="-228600" lvl="4" marL="2057400" rtl="0" algn="just">
              <a:lnSpc>
                <a:spcPct val="120000"/>
              </a:lnSpc>
              <a:spcBef>
                <a:spcPts val="280"/>
              </a:spcBef>
              <a:spcAft>
                <a:spcPts val="0"/>
              </a:spcAft>
              <a:buClr>
                <a:schemeClr val="dk1"/>
              </a:buClr>
              <a:buSzPct val="100000"/>
              <a:buChar char="»"/>
            </a:pPr>
            <a:r>
              <a:rPr lang="en-US"/>
              <a:t>if the node is not marked </a:t>
            </a:r>
            <a:r>
              <a:rPr b="1" lang="en-US"/>
              <a:t>True </a:t>
            </a:r>
            <a:r>
              <a:rPr lang="en-US"/>
              <a:t>in the </a:t>
            </a:r>
            <a:r>
              <a:rPr b="1" lang="en-US"/>
              <a:t>visited </a:t>
            </a:r>
            <a:r>
              <a:rPr lang="en-US"/>
              <a:t>array:</a:t>
            </a:r>
            <a:endParaRPr/>
          </a:p>
          <a:p>
            <a:pPr indent="-228600" lvl="5" marL="2514600" rtl="0" algn="just">
              <a:lnSpc>
                <a:spcPct val="120000"/>
              </a:lnSpc>
              <a:spcBef>
                <a:spcPts val="280"/>
              </a:spcBef>
              <a:spcAft>
                <a:spcPts val="0"/>
              </a:spcAft>
              <a:buClr>
                <a:schemeClr val="dk1"/>
              </a:buClr>
              <a:buSzPct val="100000"/>
              <a:buChar char="•"/>
            </a:pPr>
            <a:r>
              <a:rPr lang="en-US"/>
              <a:t>Recursively call the topological sort function on the node</a:t>
            </a:r>
            <a:endParaRPr/>
          </a:p>
          <a:p>
            <a:pPr indent="-228600" lvl="3" marL="1600200" rtl="0" algn="just">
              <a:lnSpc>
                <a:spcPct val="120000"/>
              </a:lnSpc>
              <a:spcBef>
                <a:spcPts val="280"/>
              </a:spcBef>
              <a:spcAft>
                <a:spcPts val="0"/>
              </a:spcAft>
              <a:buClr>
                <a:schemeClr val="dk1"/>
              </a:buClr>
              <a:buSzPct val="100000"/>
              <a:buChar char="–"/>
            </a:pPr>
            <a:r>
              <a:rPr lang="en-US"/>
              <a:t>Push the current node in the stack.</a:t>
            </a:r>
            <a:endParaRPr/>
          </a:p>
          <a:p>
            <a:pPr indent="-342900" lvl="0" marL="342900" rtl="0" algn="just">
              <a:lnSpc>
                <a:spcPct val="120000"/>
              </a:lnSpc>
              <a:spcBef>
                <a:spcPts val="448"/>
              </a:spcBef>
              <a:spcAft>
                <a:spcPts val="0"/>
              </a:spcAft>
              <a:buClr>
                <a:schemeClr val="dk1"/>
              </a:buClr>
              <a:buSzPct val="100000"/>
              <a:buChar char="•"/>
            </a:pPr>
            <a:r>
              <a:rPr lang="en-US"/>
              <a:t>Print all the elements in the stack</a:t>
            </a:r>
            <a:endParaRPr/>
          </a:p>
          <a:p>
            <a:pPr indent="-200660" lvl="0" marL="342900" rtl="0" algn="just">
              <a:lnSpc>
                <a:spcPct val="120000"/>
              </a:lnSpc>
              <a:spcBef>
                <a:spcPts val="448"/>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Types Of Graph</a:t>
            </a:r>
            <a:endParaRPr>
              <a:solidFill>
                <a:srgbClr val="C00000"/>
              </a:solidFill>
            </a:endParaRPr>
          </a:p>
        </p:txBody>
      </p:sp>
      <p:sp>
        <p:nvSpPr>
          <p:cNvPr id="128" name="Google Shape;128;p7"/>
          <p:cNvSpPr txBox="1"/>
          <p:nvPr>
            <p:ph idx="1" type="body"/>
          </p:nvPr>
        </p:nvSpPr>
        <p:spPr>
          <a:xfrm>
            <a:off x="457200" y="1600200"/>
            <a:ext cx="47244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chemeClr val="dk1"/>
              </a:buClr>
              <a:buSzPct val="100000"/>
              <a:buNone/>
            </a:pPr>
            <a:r>
              <a:rPr b="1" lang="en-US"/>
              <a:t>5. Connected Graph</a:t>
            </a:r>
            <a:endParaRPr/>
          </a:p>
          <a:p>
            <a:pPr indent="0" lvl="0" marL="0" rtl="0" algn="just">
              <a:spcBef>
                <a:spcPts val="592"/>
              </a:spcBef>
              <a:spcAft>
                <a:spcPts val="0"/>
              </a:spcAft>
              <a:buClr>
                <a:schemeClr val="dk1"/>
              </a:buClr>
              <a:buSzPct val="100000"/>
              <a:buNone/>
            </a:pPr>
            <a:r>
              <a:rPr lang="en-US"/>
              <a:t>The graph in which from one node we can visit any other node in the graph is known as a connected graph. </a:t>
            </a:r>
            <a:endParaRPr/>
          </a:p>
          <a:p>
            <a:pPr indent="0" lvl="0" marL="0" rtl="0" algn="just">
              <a:spcBef>
                <a:spcPts val="592"/>
              </a:spcBef>
              <a:spcAft>
                <a:spcPts val="0"/>
              </a:spcAft>
              <a:buClr>
                <a:schemeClr val="dk1"/>
              </a:buClr>
              <a:buSzPct val="100000"/>
              <a:buNone/>
            </a:pPr>
            <a:r>
              <a:rPr b="1" lang="en-US"/>
              <a:t>6. Disconnected Graph</a:t>
            </a:r>
            <a:endParaRPr/>
          </a:p>
          <a:p>
            <a:pPr indent="0" lvl="0" marL="0" rtl="0" algn="just">
              <a:spcBef>
                <a:spcPts val="592"/>
              </a:spcBef>
              <a:spcAft>
                <a:spcPts val="0"/>
              </a:spcAft>
              <a:buClr>
                <a:schemeClr val="dk1"/>
              </a:buClr>
              <a:buSzPct val="100000"/>
              <a:buNone/>
            </a:pPr>
            <a:r>
              <a:rPr lang="en-US"/>
              <a:t>The graph in which at least one node is not reachable from a node is known as a disconnected graph.</a:t>
            </a:r>
            <a:endParaRPr/>
          </a:p>
          <a:p>
            <a:pPr indent="0" lvl="0" marL="0" rtl="0" algn="just">
              <a:spcBef>
                <a:spcPts val="592"/>
              </a:spcBef>
              <a:spcAft>
                <a:spcPts val="0"/>
              </a:spcAft>
              <a:buClr>
                <a:schemeClr val="dk1"/>
              </a:buClr>
              <a:buSzPct val="100000"/>
              <a:buNone/>
            </a:pPr>
            <a:r>
              <a:t/>
            </a:r>
            <a:endParaRPr/>
          </a:p>
        </p:txBody>
      </p:sp>
      <p:pic>
        <p:nvPicPr>
          <p:cNvPr id="129" name="Google Shape;129;p7"/>
          <p:cNvPicPr preferRelativeResize="0"/>
          <p:nvPr/>
        </p:nvPicPr>
        <p:blipFill rotWithShape="1">
          <a:blip r:embed="rId3">
            <a:alphaModFix/>
          </a:blip>
          <a:srcRect b="0" l="0" r="0" t="0"/>
          <a:stretch/>
        </p:blipFill>
        <p:spPr>
          <a:xfrm>
            <a:off x="5943600" y="1447800"/>
            <a:ext cx="1866900" cy="2276475"/>
          </a:xfrm>
          <a:prstGeom prst="rect">
            <a:avLst/>
          </a:prstGeom>
          <a:noFill/>
          <a:ln>
            <a:noFill/>
          </a:ln>
        </p:spPr>
      </p:pic>
      <p:pic>
        <p:nvPicPr>
          <p:cNvPr id="130" name="Google Shape;130;p7"/>
          <p:cNvPicPr preferRelativeResize="0"/>
          <p:nvPr/>
        </p:nvPicPr>
        <p:blipFill rotWithShape="1">
          <a:blip r:embed="rId4">
            <a:alphaModFix/>
          </a:blip>
          <a:srcRect b="0" l="0" r="0" t="0"/>
          <a:stretch/>
        </p:blipFill>
        <p:spPr>
          <a:xfrm>
            <a:off x="5943600" y="3962400"/>
            <a:ext cx="2038350" cy="21526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Algorithm for Topological Sorting</a:t>
            </a:r>
            <a:endParaRPr>
              <a:solidFill>
                <a:srgbClr val="C00000"/>
              </a:solidFill>
            </a:endParaRPr>
          </a:p>
        </p:txBody>
      </p:sp>
      <p:pic>
        <p:nvPicPr>
          <p:cNvPr descr="Topological-Sorting" id="551" name="Google Shape;551;p70"/>
          <p:cNvPicPr preferRelativeResize="0"/>
          <p:nvPr/>
        </p:nvPicPr>
        <p:blipFill rotWithShape="1">
          <a:blip r:embed="rId3">
            <a:alphaModFix/>
          </a:blip>
          <a:srcRect b="0" l="0" r="0" t="0"/>
          <a:stretch/>
        </p:blipFill>
        <p:spPr>
          <a:xfrm>
            <a:off x="-81456" y="1828800"/>
            <a:ext cx="9253165" cy="38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Types Of Graph</a:t>
            </a:r>
            <a:endParaRPr>
              <a:solidFill>
                <a:srgbClr val="C00000"/>
              </a:solidFill>
            </a:endParaRPr>
          </a:p>
        </p:txBody>
      </p:sp>
      <p:sp>
        <p:nvSpPr>
          <p:cNvPr id="136" name="Google Shape;136;p8"/>
          <p:cNvSpPr txBox="1"/>
          <p:nvPr>
            <p:ph idx="1" type="body"/>
          </p:nvPr>
        </p:nvSpPr>
        <p:spPr>
          <a:xfrm>
            <a:off x="457200" y="1600200"/>
            <a:ext cx="4572000" cy="4525963"/>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3200"/>
              <a:buNone/>
            </a:pPr>
            <a:r>
              <a:rPr b="1" lang="en-US"/>
              <a:t>7. Regular Graph</a:t>
            </a:r>
            <a:endParaRPr/>
          </a:p>
          <a:p>
            <a:pPr indent="0" lvl="0" marL="0" rtl="0" algn="just">
              <a:spcBef>
                <a:spcPts val="640"/>
              </a:spcBef>
              <a:spcAft>
                <a:spcPts val="0"/>
              </a:spcAft>
              <a:buClr>
                <a:schemeClr val="dk1"/>
              </a:buClr>
              <a:buSzPts val="3200"/>
              <a:buNone/>
            </a:pPr>
            <a:r>
              <a:rPr lang="en-US"/>
              <a:t>The graph in which the degree of every vertex is equal to K is called K regular graph.</a:t>
            </a:r>
            <a:endParaRPr/>
          </a:p>
          <a:p>
            <a:pPr indent="0" lvl="0" marL="0" rtl="0" algn="just">
              <a:spcBef>
                <a:spcPts val="640"/>
              </a:spcBef>
              <a:spcAft>
                <a:spcPts val="0"/>
              </a:spcAft>
              <a:buClr>
                <a:schemeClr val="dk1"/>
              </a:buClr>
              <a:buSzPts val="3200"/>
              <a:buNone/>
            </a:pPr>
            <a:r>
              <a:rPr b="1" lang="en-US"/>
              <a:t>8. Complete Graph</a:t>
            </a:r>
            <a:endParaRPr/>
          </a:p>
          <a:p>
            <a:pPr indent="0" lvl="0" marL="0" rtl="0" algn="just">
              <a:spcBef>
                <a:spcPts val="640"/>
              </a:spcBef>
              <a:spcAft>
                <a:spcPts val="0"/>
              </a:spcAft>
              <a:buClr>
                <a:schemeClr val="dk1"/>
              </a:buClr>
              <a:buSzPts val="3200"/>
              <a:buNone/>
            </a:pPr>
            <a:r>
              <a:rPr lang="en-US"/>
              <a:t>The graph in which from each node there is an edge to each other node.</a:t>
            </a:r>
            <a:endParaRPr/>
          </a:p>
          <a:p>
            <a:pPr indent="0" lvl="0" marL="0" rtl="0" algn="just">
              <a:spcBef>
                <a:spcPts val="640"/>
              </a:spcBef>
              <a:spcAft>
                <a:spcPts val="0"/>
              </a:spcAft>
              <a:buClr>
                <a:schemeClr val="dk1"/>
              </a:buClr>
              <a:buSzPts val="3200"/>
              <a:buNone/>
            </a:pPr>
            <a:r>
              <a:t/>
            </a:r>
            <a:endParaRPr/>
          </a:p>
        </p:txBody>
      </p:sp>
      <p:pic>
        <p:nvPicPr>
          <p:cNvPr id="137" name="Google Shape;137;p8"/>
          <p:cNvPicPr preferRelativeResize="0"/>
          <p:nvPr/>
        </p:nvPicPr>
        <p:blipFill rotWithShape="1">
          <a:blip r:embed="rId3">
            <a:alphaModFix/>
          </a:blip>
          <a:srcRect b="0" l="0" r="0" t="0"/>
          <a:stretch/>
        </p:blipFill>
        <p:spPr>
          <a:xfrm>
            <a:off x="5943600" y="1600200"/>
            <a:ext cx="1895475" cy="2371725"/>
          </a:xfrm>
          <a:prstGeom prst="rect">
            <a:avLst/>
          </a:prstGeom>
          <a:noFill/>
          <a:ln>
            <a:noFill/>
          </a:ln>
        </p:spPr>
      </p:pic>
      <p:pic>
        <p:nvPicPr>
          <p:cNvPr id="138" name="Google Shape;138;p8"/>
          <p:cNvPicPr preferRelativeResize="0"/>
          <p:nvPr/>
        </p:nvPicPr>
        <p:blipFill rotWithShape="1">
          <a:blip r:embed="rId4">
            <a:alphaModFix/>
          </a:blip>
          <a:srcRect b="0" l="0" r="0" t="0"/>
          <a:stretch/>
        </p:blipFill>
        <p:spPr>
          <a:xfrm>
            <a:off x="6038849" y="4114800"/>
            <a:ext cx="1704975" cy="220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Types Of Graph</a:t>
            </a:r>
            <a:endParaRPr>
              <a:solidFill>
                <a:srgbClr val="C00000"/>
              </a:solidFill>
            </a:endParaRPr>
          </a:p>
        </p:txBody>
      </p:sp>
      <p:sp>
        <p:nvSpPr>
          <p:cNvPr id="144" name="Google Shape;144;p9"/>
          <p:cNvSpPr txBox="1"/>
          <p:nvPr>
            <p:ph idx="1" type="body"/>
          </p:nvPr>
        </p:nvSpPr>
        <p:spPr>
          <a:xfrm>
            <a:off x="457200" y="1600200"/>
            <a:ext cx="4800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9. Cycle Graph</a:t>
            </a:r>
            <a:endParaRPr/>
          </a:p>
          <a:p>
            <a:pPr indent="0" lvl="0" marL="0" rtl="0" algn="l">
              <a:spcBef>
                <a:spcPts val="640"/>
              </a:spcBef>
              <a:spcAft>
                <a:spcPts val="0"/>
              </a:spcAft>
              <a:buClr>
                <a:schemeClr val="dk1"/>
              </a:buClr>
              <a:buSzPts val="3200"/>
              <a:buNone/>
            </a:pPr>
            <a:r>
              <a:rPr lang="en-US"/>
              <a:t>The graph in which the graph is a cycle in itself, the degree of each vertex is 2. </a:t>
            </a:r>
            <a:endParaRPr/>
          </a:p>
          <a:p>
            <a:pPr indent="0" lvl="0" marL="0" rtl="0" algn="l">
              <a:spcBef>
                <a:spcPts val="640"/>
              </a:spcBef>
              <a:spcAft>
                <a:spcPts val="0"/>
              </a:spcAft>
              <a:buClr>
                <a:schemeClr val="dk1"/>
              </a:buClr>
              <a:buSzPts val="3200"/>
              <a:buNone/>
            </a:pPr>
            <a:r>
              <a:rPr b="1" lang="en-US"/>
              <a:t>10. Cyclic Graph</a:t>
            </a:r>
            <a:endParaRPr/>
          </a:p>
          <a:p>
            <a:pPr indent="0" lvl="0" marL="0" rtl="0" algn="l">
              <a:spcBef>
                <a:spcPts val="640"/>
              </a:spcBef>
              <a:spcAft>
                <a:spcPts val="0"/>
              </a:spcAft>
              <a:buClr>
                <a:schemeClr val="dk1"/>
              </a:buClr>
              <a:buSzPts val="3200"/>
              <a:buNone/>
            </a:pPr>
            <a:r>
              <a:rPr lang="en-US"/>
              <a:t>A graph containing at least one cycle is known as a Cyclic graph.</a:t>
            </a:r>
            <a:endParaRPr/>
          </a:p>
          <a:p>
            <a:pPr indent="0" lvl="0" marL="0" rtl="0" algn="just">
              <a:spcBef>
                <a:spcPts val="640"/>
              </a:spcBef>
              <a:spcAft>
                <a:spcPts val="0"/>
              </a:spcAft>
              <a:buClr>
                <a:schemeClr val="dk1"/>
              </a:buClr>
              <a:buSzPts val="3200"/>
              <a:buNone/>
            </a:pPr>
            <a:r>
              <a:t/>
            </a:r>
            <a:endParaRPr/>
          </a:p>
        </p:txBody>
      </p:sp>
      <p:pic>
        <p:nvPicPr>
          <p:cNvPr id="145" name="Google Shape;145;p9"/>
          <p:cNvPicPr preferRelativeResize="0"/>
          <p:nvPr/>
        </p:nvPicPr>
        <p:blipFill rotWithShape="1">
          <a:blip r:embed="rId3">
            <a:alphaModFix/>
          </a:blip>
          <a:srcRect b="0" l="0" r="0" t="0"/>
          <a:stretch/>
        </p:blipFill>
        <p:spPr>
          <a:xfrm>
            <a:off x="5943600" y="1600200"/>
            <a:ext cx="1790700" cy="2257425"/>
          </a:xfrm>
          <a:prstGeom prst="rect">
            <a:avLst/>
          </a:prstGeom>
          <a:noFill/>
          <a:ln>
            <a:noFill/>
          </a:ln>
        </p:spPr>
      </p:pic>
      <p:pic>
        <p:nvPicPr>
          <p:cNvPr id="146" name="Google Shape;146;p9"/>
          <p:cNvPicPr preferRelativeResize="0"/>
          <p:nvPr/>
        </p:nvPicPr>
        <p:blipFill rotWithShape="1">
          <a:blip r:embed="rId4">
            <a:alphaModFix/>
          </a:blip>
          <a:srcRect b="0" l="0" r="0" t="0"/>
          <a:stretch/>
        </p:blipFill>
        <p:spPr>
          <a:xfrm>
            <a:off x="5943600" y="3919970"/>
            <a:ext cx="1676400" cy="235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cp:coreProperties>
</file>