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79"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5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9FBCA9-2FA5-4447-85A0-6E28DA1F33A2}"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72461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FBCA9-2FA5-4447-85A0-6E28DA1F33A2}"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28851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FBCA9-2FA5-4447-85A0-6E28DA1F33A2}"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8168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9FBCA9-2FA5-4447-85A0-6E28DA1F33A2}"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63405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9FBCA9-2FA5-4447-85A0-6E28DA1F33A2}"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87862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9FBCA9-2FA5-4447-85A0-6E28DA1F33A2}"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72367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9FBCA9-2FA5-4447-85A0-6E28DA1F33A2}"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25882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9FBCA9-2FA5-4447-85A0-6E28DA1F33A2}"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297860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FBCA9-2FA5-4447-85A0-6E28DA1F33A2}"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348016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FBCA9-2FA5-4447-85A0-6E28DA1F33A2}"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4549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9FBCA9-2FA5-4447-85A0-6E28DA1F33A2}"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5D6CB-BD21-4DE6-8058-2DF9D6AEE286}" type="slidenum">
              <a:rPr lang="en-US" smtClean="0"/>
              <a:t>‹#›</a:t>
            </a:fld>
            <a:endParaRPr lang="en-US"/>
          </a:p>
        </p:txBody>
      </p:sp>
    </p:spTree>
    <p:extLst>
      <p:ext uri="{BB962C8B-B14F-4D97-AF65-F5344CB8AC3E}">
        <p14:creationId xmlns:p14="http://schemas.microsoft.com/office/powerpoint/2010/main" val="118285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FBCA9-2FA5-4447-85A0-6E28DA1F33A2}" type="datetimeFigureOut">
              <a:rPr lang="en-US" smtClean="0"/>
              <a:t>10/3/2023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5D6CB-BD21-4DE6-8058-2DF9D6AEE286}" type="slidenum">
              <a:rPr lang="en-US" smtClean="0"/>
              <a:t>‹#›</a:t>
            </a:fld>
            <a:endParaRPr lang="en-US"/>
          </a:p>
        </p:txBody>
      </p:sp>
    </p:spTree>
    <p:extLst>
      <p:ext uri="{BB962C8B-B14F-4D97-AF65-F5344CB8AC3E}">
        <p14:creationId xmlns:p14="http://schemas.microsoft.com/office/powerpoint/2010/main" val="73187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lgn="just">
              <a:buNone/>
            </a:pPr>
            <a:endParaRPr lang="en-US" dirty="0"/>
          </a:p>
          <a:p>
            <a:pPr marL="0" indent="0" algn="just">
              <a:buNone/>
            </a:pPr>
            <a:r>
              <a:rPr lang="en-US" b="1" dirty="0"/>
              <a:t>Hashing: </a:t>
            </a:r>
            <a:endParaRPr lang="en-US" b="1" dirty="0" smtClean="0"/>
          </a:p>
          <a:p>
            <a:pPr marL="0" indent="0" algn="just">
              <a:buNone/>
            </a:pPr>
            <a:r>
              <a:rPr lang="en-US" dirty="0" smtClean="0"/>
              <a:t>Hashing </a:t>
            </a:r>
            <a:r>
              <a:rPr lang="en-US" dirty="0"/>
              <a:t>techniques, Hash table, Hash functions. Collision handling and Collision </a:t>
            </a:r>
            <a:r>
              <a:rPr lang="en-US" dirty="0" smtClean="0"/>
              <a:t>resolution techniques</a:t>
            </a:r>
            <a:r>
              <a:rPr lang="en-US" dirty="0"/>
              <a:t>, Cuckoo Hashing</a:t>
            </a:r>
            <a:r>
              <a:rPr lang="en-US" dirty="0" smtClean="0"/>
              <a:t>. Dynamic </a:t>
            </a:r>
            <a:r>
              <a:rPr lang="en-US" dirty="0"/>
              <a:t>Hashing: Motivation for Dynamic Hashing, Dynamic Hashing </a:t>
            </a:r>
            <a:r>
              <a:rPr lang="en-US" dirty="0" smtClean="0"/>
              <a:t>using Directories</a:t>
            </a:r>
            <a:r>
              <a:rPr lang="en-US" dirty="0"/>
              <a:t>, directory less Dynamic Hashing. Bloom Filters Bloom Filter </a:t>
            </a:r>
            <a:r>
              <a:rPr lang="en-US" dirty="0" smtClean="0"/>
              <a:t>Design</a:t>
            </a:r>
          </a:p>
        </p:txBody>
      </p:sp>
    </p:spTree>
    <p:extLst>
      <p:ext uri="{BB962C8B-B14F-4D97-AF65-F5344CB8AC3E}">
        <p14:creationId xmlns:p14="http://schemas.microsoft.com/office/powerpoint/2010/main" val="73658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Folding Method</a:t>
            </a:r>
            <a:endParaRPr lang="en-US" dirty="0">
              <a:solidFill>
                <a:srgbClr val="C00000"/>
              </a:solidFill>
            </a:endParaRPr>
          </a:p>
        </p:txBody>
      </p:sp>
      <p:sp>
        <p:nvSpPr>
          <p:cNvPr id="3" name="Content Placeholder 2"/>
          <p:cNvSpPr>
            <a:spLocks noGrp="1"/>
          </p:cNvSpPr>
          <p:nvPr>
            <p:ph idx="1"/>
          </p:nvPr>
        </p:nvSpPr>
        <p:spPr/>
        <p:txBody>
          <a:bodyPr>
            <a:normAutofit fontScale="55000" lnSpcReduction="20000"/>
          </a:bodyPr>
          <a:lstStyle/>
          <a:p>
            <a:pPr algn="just">
              <a:lnSpc>
                <a:spcPct val="120000"/>
              </a:lnSpc>
            </a:pPr>
            <a:r>
              <a:rPr lang="en-US" dirty="0" smtClean="0"/>
              <a:t>Folding method folds </a:t>
            </a:r>
            <a:r>
              <a:rPr lang="en-US" dirty="0"/>
              <a:t>the given key in a way to find such an index that can fit in the given size of the array.</a:t>
            </a:r>
          </a:p>
          <a:p>
            <a:pPr algn="just">
              <a:lnSpc>
                <a:spcPct val="120000"/>
              </a:lnSpc>
            </a:pPr>
            <a:r>
              <a:rPr lang="en-US" dirty="0"/>
              <a:t>By </a:t>
            </a:r>
            <a:r>
              <a:rPr lang="en-US" dirty="0" smtClean="0"/>
              <a:t>folding, </a:t>
            </a:r>
            <a:r>
              <a:rPr lang="en-US" dirty="0"/>
              <a:t>if the array size = 100, that means 2-digit numbers can only fit inside it, so we fold the given key in parts of </a:t>
            </a:r>
            <a:r>
              <a:rPr lang="en-US" dirty="0" smtClean="0"/>
              <a:t>2. </a:t>
            </a:r>
            <a:r>
              <a:rPr lang="en-US" dirty="0" err="1" smtClean="0"/>
              <a:t>i.e</a:t>
            </a:r>
            <a:r>
              <a:rPr lang="en-US" dirty="0"/>
              <a:t> if Key=20574 Then we will fold it in parts of 2, which will </a:t>
            </a:r>
            <a:r>
              <a:rPr lang="en-US" dirty="0" smtClean="0"/>
              <a:t>be:20</a:t>
            </a:r>
            <a:r>
              <a:rPr lang="en-US" dirty="0"/>
              <a:t>, 57, and </a:t>
            </a:r>
            <a:r>
              <a:rPr lang="en-US" dirty="0" smtClean="0"/>
              <a:t>4. So </a:t>
            </a:r>
            <a:r>
              <a:rPr lang="en-US" dirty="0"/>
              <a:t>to get an index &lt; 100 from these parts, we can sum these up </a:t>
            </a:r>
            <a:r>
              <a:rPr lang="en-US" dirty="0" smtClean="0"/>
              <a:t>i.e. 20 </a:t>
            </a:r>
            <a:r>
              <a:rPr lang="en-US" dirty="0"/>
              <a:t>+ 57 + 4 = 81. So 81 is the index where this Key=20574 can be placed.</a:t>
            </a:r>
          </a:p>
          <a:p>
            <a:pPr algn="just">
              <a:lnSpc>
                <a:spcPct val="120000"/>
              </a:lnSpc>
            </a:pPr>
            <a:r>
              <a:rPr lang="en-US" dirty="0" smtClean="0"/>
              <a:t>There </a:t>
            </a:r>
            <a:r>
              <a:rPr lang="en-US" dirty="0"/>
              <a:t>can be cases where even after folding we get a number &gt; </a:t>
            </a:r>
            <a:r>
              <a:rPr lang="en-US" dirty="0" smtClean="0"/>
              <a:t>size</a:t>
            </a:r>
            <a:r>
              <a:rPr lang="en-US" dirty="0"/>
              <a:t> </a:t>
            </a:r>
            <a:r>
              <a:rPr lang="en-US" b="1" dirty="0"/>
              <a:t>e.g.</a:t>
            </a:r>
            <a:r>
              <a:rPr lang="en-US" dirty="0"/>
              <a:t> Key=56571 then breaking it down in parts of 2= </a:t>
            </a:r>
            <a:r>
              <a:rPr lang="en-US" dirty="0" smtClean="0"/>
              <a:t>56+57+1=114 , </a:t>
            </a:r>
            <a:r>
              <a:rPr lang="en-US" dirty="0"/>
              <a:t>we cant place this Data at index 114 inside the array of size 100, so we can either apply this algorithm again or can use the Division method(mostly used in such scenarios</a:t>
            </a:r>
            <a:r>
              <a:rPr lang="en-US" dirty="0" smtClean="0"/>
              <a:t>).</a:t>
            </a:r>
            <a:endParaRPr lang="en-US" dirty="0"/>
          </a:p>
          <a:p>
            <a:pPr algn="just">
              <a:lnSpc>
                <a:spcPct val="120000"/>
              </a:lnSpc>
            </a:pPr>
            <a:r>
              <a:rPr lang="en-US" dirty="0"/>
              <a:t>Similarly, if the array size = 1000, then we can insert 3-digit numbers, so then we can break Key=20574 as 205+74=279205+74=279</a:t>
            </a:r>
          </a:p>
          <a:p>
            <a:pPr algn="just">
              <a:lnSpc>
                <a:spcPct val="120000"/>
              </a:lnSpc>
            </a:pPr>
            <a:r>
              <a:rPr lang="en-US" dirty="0"/>
              <a:t>So Data with Key=20574 can be placed at 279th Index in an array of size 1000.</a:t>
            </a:r>
          </a:p>
          <a:p>
            <a:pPr marL="514350" indent="-514350" algn="just">
              <a:lnSpc>
                <a:spcPct val="120000"/>
              </a:lnSpc>
              <a:buFont typeface="+mj-lt"/>
              <a:buAutoNum type="arabicPeriod"/>
            </a:pPr>
            <a:endParaRPr lang="en-US" b="1" dirty="0"/>
          </a:p>
          <a:p>
            <a:pPr marL="514350" indent="-514350" algn="just">
              <a:lnSpc>
                <a:spcPct val="120000"/>
              </a:lnSpc>
              <a:buFont typeface="+mj-lt"/>
              <a:buAutoNum type="arabicPeriod"/>
            </a:pPr>
            <a:endParaRPr lang="en-US" b="1" dirty="0"/>
          </a:p>
          <a:p>
            <a:pPr marL="514350" indent="-514350" algn="just">
              <a:lnSpc>
                <a:spcPct val="120000"/>
              </a:lnSpc>
              <a:buFont typeface="+mj-lt"/>
              <a:buAutoNum type="arabicPeriod"/>
            </a:pPr>
            <a:endParaRPr lang="en-US" b="1" dirty="0"/>
          </a:p>
          <a:p>
            <a:pPr marL="514350" indent="-514350" algn="just">
              <a:lnSpc>
                <a:spcPct val="120000"/>
              </a:lnSpc>
              <a:buFont typeface="+mj-lt"/>
              <a:buAutoNum type="arabicPeriod"/>
            </a:pPr>
            <a:endParaRPr lang="en-US" b="1" dirty="0"/>
          </a:p>
          <a:p>
            <a:pPr marL="514350" indent="-514350" algn="just">
              <a:lnSpc>
                <a:spcPct val="120000"/>
              </a:lnSpc>
              <a:buFont typeface="+mj-lt"/>
              <a:buAutoNum type="arabicPeriod"/>
            </a:pPr>
            <a:endParaRPr lang="en-US" dirty="0"/>
          </a:p>
        </p:txBody>
      </p:sp>
    </p:spTree>
    <p:extLst>
      <p:ext uri="{BB962C8B-B14F-4D97-AF65-F5344CB8AC3E}">
        <p14:creationId xmlns:p14="http://schemas.microsoft.com/office/powerpoint/2010/main" val="11922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Mid </a:t>
            </a:r>
            <a:r>
              <a:rPr lang="en-US" b="1" dirty="0">
                <a:solidFill>
                  <a:srgbClr val="C00000"/>
                </a:solidFill>
              </a:rPr>
              <a:t>Square </a:t>
            </a:r>
            <a:r>
              <a:rPr lang="en-US" b="1" dirty="0" smtClean="0">
                <a:solidFill>
                  <a:srgbClr val="C00000"/>
                </a:solidFill>
              </a:rPr>
              <a:t>Method</a:t>
            </a:r>
            <a:endParaRPr lang="en-US"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In this method, </a:t>
            </a:r>
            <a:r>
              <a:rPr lang="en-US" dirty="0" smtClean="0"/>
              <a:t>basically </a:t>
            </a:r>
            <a:r>
              <a:rPr lang="en-US" dirty="0"/>
              <a:t>square the given number </a:t>
            </a:r>
            <a:r>
              <a:rPr lang="en-US" dirty="0" smtClean="0"/>
              <a:t>and pick</a:t>
            </a:r>
            <a:r>
              <a:rPr lang="en-US" dirty="0"/>
              <a:t> N middle numbers in that squared number, to find the index. </a:t>
            </a:r>
            <a:endParaRPr lang="en-US" dirty="0" smtClean="0"/>
          </a:p>
          <a:p>
            <a:pPr>
              <a:lnSpc>
                <a:spcPct val="120000"/>
              </a:lnSpc>
            </a:pPr>
            <a:r>
              <a:rPr lang="en-US" dirty="0" smtClean="0"/>
              <a:t>E.g</a:t>
            </a:r>
            <a:r>
              <a:rPr lang="en-US" dirty="0"/>
              <a:t>. If the array size = 100, meaning we can fit only 2 digit numbers, let’s take N=2 here (N can be taken anything).</a:t>
            </a:r>
          </a:p>
          <a:p>
            <a:pPr>
              <a:lnSpc>
                <a:spcPct val="120000"/>
              </a:lnSpc>
            </a:pPr>
            <a:r>
              <a:rPr lang="en-US" i="1" dirty="0" smtClean="0"/>
              <a:t>Hash</a:t>
            </a:r>
            <a:r>
              <a:rPr lang="en-US" dirty="0" smtClean="0"/>
              <a:t>(931)=931^2=866761</a:t>
            </a:r>
            <a:r>
              <a:rPr lang="en-US" dirty="0"/>
              <a:t>. Picking </a:t>
            </a:r>
            <a:r>
              <a:rPr lang="en-US" i="1" dirty="0" smtClean="0"/>
              <a:t>N</a:t>
            </a:r>
            <a:r>
              <a:rPr lang="en-US" dirty="0"/>
              <a:t>(=2) middle elements i.e. </a:t>
            </a:r>
            <a:r>
              <a:rPr lang="en-US" dirty="0" smtClean="0"/>
              <a:t>67, </a:t>
            </a:r>
            <a:r>
              <a:rPr lang="en-US" b="1" dirty="0" smtClean="0"/>
              <a:t>So</a:t>
            </a:r>
            <a:r>
              <a:rPr lang="en-US" b="1" dirty="0"/>
              <a:t> 67 can be the potential index to place 93 at.</a:t>
            </a:r>
            <a:endParaRPr lang="en-US" dirty="0"/>
          </a:p>
          <a:p>
            <a:pPr>
              <a:lnSpc>
                <a:spcPct val="120000"/>
              </a:lnSpc>
            </a:pPr>
            <a:r>
              <a:rPr lang="en-US" dirty="0" smtClean="0"/>
              <a:t>If</a:t>
            </a:r>
            <a:r>
              <a:rPr lang="en-US" b="1" dirty="0" smtClean="0"/>
              <a:t> </a:t>
            </a:r>
            <a:r>
              <a:rPr lang="en-US" dirty="0" smtClean="0"/>
              <a:t>the </a:t>
            </a:r>
            <a:r>
              <a:rPr lang="en-US" dirty="0"/>
              <a:t>index obtained from the mid square method is &gt; size of array, </a:t>
            </a:r>
            <a:r>
              <a:rPr lang="en-US" dirty="0" smtClean="0"/>
              <a:t>then we </a:t>
            </a:r>
            <a:r>
              <a:rPr lang="en-US" dirty="0"/>
              <a:t>can again resort back to the Division method.</a:t>
            </a:r>
          </a:p>
          <a:p>
            <a:pPr>
              <a:lnSpc>
                <a:spcPct val="120000"/>
              </a:lnSpc>
            </a:pPr>
            <a:r>
              <a:rPr lang="en-US" dirty="0"/>
              <a:t>Let’s take N=2 and Array size=11.</a:t>
            </a:r>
            <a:br>
              <a:rPr lang="en-US" dirty="0"/>
            </a:br>
            <a:r>
              <a:rPr lang="en-US" dirty="0"/>
              <a:t>Hash(93) = 93^2 = 8649. Picking N(=2) middle elements i.e. 64 Now since 64&gt;11, so we can apply the Division method to get 64%11=9.</a:t>
            </a:r>
            <a:br>
              <a:rPr lang="en-US" dirty="0"/>
            </a:br>
            <a:r>
              <a:rPr lang="en-US" b="1" dirty="0"/>
              <a:t>So 93 can be placed at 9th Index in the array of size 11.</a:t>
            </a:r>
            <a:endParaRPr lang="en-US" dirty="0"/>
          </a:p>
          <a:p>
            <a:pPr marL="514350" indent="-514350">
              <a:buFont typeface="+mj-lt"/>
              <a:buAutoNum type="arabicPeriod"/>
            </a:pPr>
            <a:endParaRPr lang="en-US" b="1" dirty="0"/>
          </a:p>
          <a:p>
            <a:pPr marL="514350" indent="-514350">
              <a:buFont typeface="+mj-lt"/>
              <a:buAutoNum type="arabicPeriod"/>
            </a:pPr>
            <a:endParaRPr lang="en-US" b="1" dirty="0"/>
          </a:p>
          <a:p>
            <a:pPr marL="514350" indent="-514350">
              <a:buFont typeface="+mj-lt"/>
              <a:buAutoNum type="arabicPeriod"/>
            </a:pPr>
            <a:endParaRPr lang="en-US" b="1" dirty="0"/>
          </a:p>
          <a:p>
            <a:pPr marL="514350" indent="-514350">
              <a:buFont typeface="+mj-lt"/>
              <a:buAutoNum type="arabicPeriod"/>
            </a:pPr>
            <a:endParaRPr lang="en-US" b="1" dirty="0"/>
          </a:p>
          <a:p>
            <a:pPr marL="514350" indent="-514350">
              <a:buFont typeface="+mj-lt"/>
              <a:buAutoNum type="arabicPeriod"/>
            </a:pPr>
            <a:endParaRPr lang="en-US" dirty="0"/>
          </a:p>
        </p:txBody>
      </p:sp>
    </p:spTree>
    <p:extLst>
      <p:ext uri="{BB962C8B-B14F-4D97-AF65-F5344CB8AC3E}">
        <p14:creationId xmlns:p14="http://schemas.microsoft.com/office/powerpoint/2010/main" val="361070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Collision</a:t>
            </a:r>
            <a:endParaRPr lang="en-US" b="1" dirty="0">
              <a:solidFill>
                <a:srgbClr val="C00000"/>
              </a:solidFill>
            </a:endParaRP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smtClean="0"/>
              <a:t>The </a:t>
            </a:r>
            <a:r>
              <a:rPr lang="en-US" dirty="0"/>
              <a:t>same index can be obtained by running the Hash Function on different keys.</a:t>
            </a:r>
          </a:p>
          <a:p>
            <a:pPr>
              <a:lnSpc>
                <a:spcPct val="120000"/>
              </a:lnSpc>
            </a:pPr>
            <a:r>
              <a:rPr lang="en-US" b="1" dirty="0"/>
              <a:t>For E.g.</a:t>
            </a:r>
            <a:endParaRPr lang="en-US" dirty="0"/>
          </a:p>
          <a:p>
            <a:pPr>
              <a:lnSpc>
                <a:spcPct val="120000"/>
              </a:lnSpc>
            </a:pPr>
            <a:r>
              <a:rPr lang="en-US" dirty="0"/>
              <a:t>If using the Division method: Let’s say the array size=10</a:t>
            </a:r>
            <a:br>
              <a:rPr lang="en-US" dirty="0"/>
            </a:br>
            <a:r>
              <a:rPr lang="en-US" dirty="0"/>
              <a:t>Then Hash(15) = 15%10 = 5</a:t>
            </a:r>
            <a:br>
              <a:rPr lang="en-US" dirty="0"/>
            </a:br>
            <a:r>
              <a:rPr lang="en-US" dirty="0"/>
              <a:t>And Hash(25) = 25%10 = 5</a:t>
            </a:r>
            <a:br>
              <a:rPr lang="en-US" dirty="0"/>
            </a:br>
            <a:r>
              <a:rPr lang="en-US" dirty="0"/>
              <a:t>So this hash function will return 5 as the index for both of these keys.</a:t>
            </a:r>
          </a:p>
          <a:p>
            <a:pPr>
              <a:lnSpc>
                <a:spcPct val="120000"/>
              </a:lnSpc>
            </a:pPr>
            <a:r>
              <a:rPr lang="en-US" dirty="0"/>
              <a:t>This is called a Collision, where the resultant hashes of 2 or more Keys, wrongly map to the same place in the hash table.</a:t>
            </a:r>
            <a:br>
              <a:rPr lang="en-US" dirty="0"/>
            </a:br>
            <a:r>
              <a:rPr lang="en-US" dirty="0"/>
              <a:t>The collision creates a problem because each index in a hash table is supposed to store only one value</a:t>
            </a:r>
          </a:p>
          <a:p>
            <a:pPr>
              <a:lnSpc>
                <a:spcPct val="120000"/>
              </a:lnSpc>
            </a:pPr>
            <a:endParaRPr lang="en-US" dirty="0"/>
          </a:p>
        </p:txBody>
      </p:sp>
    </p:spTree>
    <p:extLst>
      <p:ext uri="{BB962C8B-B14F-4D97-AF65-F5344CB8AC3E}">
        <p14:creationId xmlns:p14="http://schemas.microsoft.com/office/powerpoint/2010/main" val="312141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Collision resolution techniques</a:t>
            </a:r>
          </a:p>
        </p:txBody>
      </p:sp>
      <p:sp>
        <p:nvSpPr>
          <p:cNvPr id="3" name="Content Placeholder 2"/>
          <p:cNvSpPr>
            <a:spLocks noGrp="1"/>
          </p:cNvSpPr>
          <p:nvPr>
            <p:ph idx="1"/>
          </p:nvPr>
        </p:nvSpPr>
        <p:spPr/>
        <p:txBody>
          <a:bodyPr>
            <a:normAutofit/>
          </a:bodyPr>
          <a:lstStyle/>
          <a:p>
            <a:r>
              <a:rPr lang="en-US" dirty="0"/>
              <a:t>There are two fundamentals that can be used to tackle a hash collision</a:t>
            </a:r>
            <a:r>
              <a:rPr lang="en-US" dirty="0" smtClean="0"/>
              <a:t>:</a:t>
            </a:r>
          </a:p>
          <a:p>
            <a:pPr marL="514350" indent="-514350">
              <a:buAutoNum type="arabicPeriod"/>
            </a:pPr>
            <a:r>
              <a:rPr lang="en-US" b="1" dirty="0" smtClean="0"/>
              <a:t>Open Addressing</a:t>
            </a:r>
          </a:p>
          <a:p>
            <a:pPr lvl="1"/>
            <a:r>
              <a:rPr lang="en-US" b="1" dirty="0" smtClean="0"/>
              <a:t>Rehashing</a:t>
            </a:r>
            <a:endParaRPr lang="en-US" b="1" dirty="0"/>
          </a:p>
          <a:p>
            <a:pPr lvl="1"/>
            <a:r>
              <a:rPr lang="en-US" b="1" dirty="0" smtClean="0"/>
              <a:t>Linear Probing</a:t>
            </a:r>
          </a:p>
          <a:p>
            <a:pPr lvl="1"/>
            <a:r>
              <a:rPr lang="en-US" b="1" dirty="0" smtClean="0"/>
              <a:t>Quadratic probing</a:t>
            </a:r>
          </a:p>
          <a:p>
            <a:pPr marL="0" indent="0">
              <a:buNone/>
            </a:pPr>
            <a:r>
              <a:rPr lang="en-US" b="1" dirty="0" smtClean="0"/>
              <a:t>2</a:t>
            </a:r>
            <a:r>
              <a:rPr lang="en-US" b="1" dirty="0"/>
              <a:t>. Closed Addressing </a:t>
            </a:r>
            <a:endParaRPr lang="en-US" b="1" dirty="0" smtClean="0"/>
          </a:p>
          <a:p>
            <a:pPr lvl="1"/>
            <a:r>
              <a:rPr lang="en-US" b="1" dirty="0"/>
              <a:t>Chaining</a:t>
            </a:r>
          </a:p>
          <a:p>
            <a:pPr marL="0" indent="0">
              <a:buNone/>
            </a:pPr>
            <a:endParaRPr lang="en-US" b="1" dirty="0"/>
          </a:p>
          <a:p>
            <a:endParaRPr lang="en-US" dirty="0"/>
          </a:p>
        </p:txBody>
      </p:sp>
    </p:spTree>
    <p:extLst>
      <p:ext uri="{BB962C8B-B14F-4D97-AF65-F5344CB8AC3E}">
        <p14:creationId xmlns:p14="http://schemas.microsoft.com/office/powerpoint/2010/main" val="416881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Open </a:t>
            </a:r>
            <a:r>
              <a:rPr lang="en-US" b="1" dirty="0" smtClean="0">
                <a:solidFill>
                  <a:srgbClr val="C00000"/>
                </a:solidFill>
              </a:rPr>
              <a:t>Addressing</a:t>
            </a:r>
            <a:endParaRPr lang="en-US" dirty="0">
              <a:solidFill>
                <a:srgbClr val="C00000"/>
              </a:solidFill>
            </a:endParaRPr>
          </a:p>
        </p:txBody>
      </p:sp>
      <p:sp>
        <p:nvSpPr>
          <p:cNvPr id="3" name="Content Placeholder 2"/>
          <p:cNvSpPr>
            <a:spLocks noGrp="1"/>
          </p:cNvSpPr>
          <p:nvPr>
            <p:ph idx="1"/>
          </p:nvPr>
        </p:nvSpPr>
        <p:spPr/>
        <p:txBody>
          <a:bodyPr/>
          <a:lstStyle/>
          <a:p>
            <a:pPr algn="just"/>
            <a:r>
              <a:rPr lang="en-US" dirty="0"/>
              <a:t>Open addressing means where we try to resolve the collision by finding the alternative index to place the Key at</a:t>
            </a:r>
            <a:r>
              <a:rPr lang="en-US" dirty="0" smtClean="0"/>
              <a:t>.</a:t>
            </a:r>
          </a:p>
          <a:p>
            <a:pPr lvl="1"/>
            <a:r>
              <a:rPr lang="en-US" b="1" dirty="0"/>
              <a:t>Rehashing</a:t>
            </a:r>
          </a:p>
          <a:p>
            <a:pPr lvl="1"/>
            <a:r>
              <a:rPr lang="en-US" b="1" dirty="0"/>
              <a:t>Linear Probing</a:t>
            </a:r>
          </a:p>
          <a:p>
            <a:pPr lvl="1"/>
            <a:r>
              <a:rPr lang="en-US" b="1" dirty="0"/>
              <a:t>Quadratic probing</a:t>
            </a:r>
          </a:p>
          <a:p>
            <a:pPr algn="just"/>
            <a:endParaRPr lang="en-US" dirty="0"/>
          </a:p>
        </p:txBody>
      </p:sp>
    </p:spTree>
    <p:extLst>
      <p:ext uri="{BB962C8B-B14F-4D97-AF65-F5344CB8AC3E}">
        <p14:creationId xmlns:p14="http://schemas.microsoft.com/office/powerpoint/2010/main" val="263128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Rehashing</a:t>
            </a:r>
            <a:endParaRPr lang="en-US"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dirty="0"/>
              <a:t>This method invokes 2 hash functions to get rid of collisions. These 2 hash functions can either be the same or different and the secondary hash function is applied continuously until an unused/vacant index is found.</a:t>
            </a:r>
            <a:endParaRPr lang="en-US" b="1" dirty="0" smtClean="0"/>
          </a:p>
          <a:p>
            <a:pPr algn="just">
              <a:lnSpc>
                <a:spcPct val="120000"/>
              </a:lnSpc>
            </a:pPr>
            <a:r>
              <a:rPr lang="en-US" b="1" dirty="0" smtClean="0"/>
              <a:t>E.g</a:t>
            </a:r>
            <a:r>
              <a:rPr lang="en-US" b="1" dirty="0"/>
              <a:t>.</a:t>
            </a:r>
            <a:r>
              <a:rPr lang="en-US" dirty="0"/>
              <a:t> Let’s take the Division Method as Primary and mid square as a secondary method.</a:t>
            </a:r>
          </a:p>
          <a:p>
            <a:pPr marL="0" indent="0">
              <a:lnSpc>
                <a:spcPct val="120000"/>
              </a:lnSpc>
              <a:buNone/>
            </a:pPr>
            <a:r>
              <a:rPr lang="en-US" dirty="0" smtClean="0"/>
              <a:t>	Array </a:t>
            </a:r>
            <a:r>
              <a:rPr lang="en-US" dirty="0"/>
              <a:t>size = </a:t>
            </a:r>
            <a:r>
              <a:rPr lang="en-US" dirty="0" smtClean="0"/>
              <a:t>10.</a:t>
            </a:r>
            <a:r>
              <a:rPr lang="en-US" b="1" dirty="0" smtClean="0"/>
              <a:t>Key</a:t>
            </a:r>
            <a:r>
              <a:rPr lang="en-US" dirty="0" smtClean="0"/>
              <a:t>=15</a:t>
            </a:r>
            <a:r>
              <a:rPr lang="en-US" dirty="0"/>
              <a:t/>
            </a:r>
            <a:br>
              <a:rPr lang="en-US" dirty="0"/>
            </a:br>
            <a:r>
              <a:rPr lang="en-US" dirty="0" smtClean="0"/>
              <a:t>	</a:t>
            </a:r>
            <a:r>
              <a:rPr lang="en-US" b="1" dirty="0" smtClean="0"/>
              <a:t>Hash1(15</a:t>
            </a:r>
            <a:r>
              <a:rPr lang="en-US" b="1" dirty="0"/>
              <a:t>)</a:t>
            </a:r>
            <a:r>
              <a:rPr lang="en-US" dirty="0"/>
              <a:t> = 15%10 = </a:t>
            </a:r>
            <a:r>
              <a:rPr lang="en-US" dirty="0" smtClean="0"/>
              <a:t>5, </a:t>
            </a:r>
            <a:r>
              <a:rPr lang="en-US" b="1" dirty="0" smtClean="0"/>
              <a:t>So </a:t>
            </a:r>
            <a:r>
              <a:rPr lang="en-US" b="1" dirty="0"/>
              <a:t>15 is placed at the 5th Index</a:t>
            </a:r>
            <a:r>
              <a:rPr lang="en-US" dirty="0"/>
              <a:t>.</a:t>
            </a:r>
          </a:p>
          <a:p>
            <a:pPr marL="0" indent="0">
              <a:lnSpc>
                <a:spcPct val="120000"/>
              </a:lnSpc>
              <a:buNone/>
            </a:pPr>
            <a:r>
              <a:rPr lang="en-US" b="1" dirty="0" smtClean="0"/>
              <a:t>	Key</a:t>
            </a:r>
            <a:r>
              <a:rPr lang="en-US" dirty="0" smtClean="0"/>
              <a:t>=25</a:t>
            </a:r>
            <a:r>
              <a:rPr lang="en-US" dirty="0"/>
              <a:t/>
            </a:r>
            <a:br>
              <a:rPr lang="en-US" dirty="0"/>
            </a:br>
            <a:r>
              <a:rPr lang="en-US" dirty="0" smtClean="0"/>
              <a:t>	</a:t>
            </a:r>
            <a:r>
              <a:rPr lang="en-US" b="1" dirty="0" smtClean="0"/>
              <a:t>Hash1(25</a:t>
            </a:r>
            <a:r>
              <a:rPr lang="en-US" b="1" dirty="0"/>
              <a:t>)</a:t>
            </a:r>
            <a:r>
              <a:rPr lang="en-US" dirty="0"/>
              <a:t> = 25%10 = </a:t>
            </a:r>
            <a:r>
              <a:rPr lang="en-US" dirty="0" smtClean="0"/>
              <a:t>5,</a:t>
            </a:r>
            <a:r>
              <a:rPr lang="en-US" b="1" dirty="0" smtClean="0"/>
              <a:t>Since </a:t>
            </a:r>
            <a:r>
              <a:rPr lang="en-US" b="1" dirty="0"/>
              <a:t>5 is already used, it’s a collision.</a:t>
            </a:r>
            <a:endParaRPr lang="en-US" dirty="0"/>
          </a:p>
          <a:p>
            <a:pPr marL="0" indent="0">
              <a:lnSpc>
                <a:spcPct val="120000"/>
              </a:lnSpc>
              <a:buNone/>
            </a:pPr>
            <a:r>
              <a:rPr lang="en-US" b="1" dirty="0" smtClean="0"/>
              <a:t>	Hash2(25</a:t>
            </a:r>
            <a:r>
              <a:rPr lang="en-US" b="1" dirty="0"/>
              <a:t>)</a:t>
            </a:r>
            <a:r>
              <a:rPr lang="en-US" dirty="0"/>
              <a:t> = 625. Picking 1 middle element we get 2. </a:t>
            </a:r>
            <a:r>
              <a:rPr lang="en-US" b="1" dirty="0"/>
              <a:t>So 25 can </a:t>
            </a:r>
            <a:r>
              <a:rPr lang="en-US" b="1" dirty="0" smtClean="0"/>
              <a:t>	be </a:t>
            </a:r>
            <a:r>
              <a:rPr lang="en-US" b="1" dirty="0"/>
              <a:t>placed at the 2nd Index</a:t>
            </a:r>
            <a:r>
              <a:rPr lang="en-US" dirty="0"/>
              <a:t>.</a:t>
            </a:r>
          </a:p>
          <a:p>
            <a:pPr algn="just">
              <a:lnSpc>
                <a:spcPct val="120000"/>
              </a:lnSpc>
            </a:pPr>
            <a:r>
              <a:rPr lang="en-US" dirty="0"/>
              <a:t>So as we can see, by using 2 different hash functions, we are able to place both 15 and 25 at the 5th and 2nd index respectively.</a:t>
            </a:r>
          </a:p>
          <a:p>
            <a:pPr algn="just">
              <a:lnSpc>
                <a:spcPct val="120000"/>
              </a:lnSpc>
            </a:pPr>
            <a:endParaRPr lang="en-US" dirty="0"/>
          </a:p>
        </p:txBody>
      </p:sp>
    </p:spTree>
    <p:extLst>
      <p:ext uri="{BB962C8B-B14F-4D97-AF65-F5344CB8AC3E}">
        <p14:creationId xmlns:p14="http://schemas.microsoft.com/office/powerpoint/2010/main" val="34617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Linear </a:t>
            </a:r>
            <a:r>
              <a:rPr lang="en-US" b="1" dirty="0" smtClean="0">
                <a:solidFill>
                  <a:srgbClr val="C00000"/>
                </a:solidFill>
              </a:rPr>
              <a:t>Probing</a:t>
            </a:r>
            <a:endParaRPr lang="en-US" dirty="0">
              <a:solidFill>
                <a:srgbClr val="C00000"/>
              </a:solidFill>
            </a:endParaRPr>
          </a:p>
        </p:txBody>
      </p:sp>
      <p:sp>
        <p:nvSpPr>
          <p:cNvPr id="3" name="Content Placeholder 2"/>
          <p:cNvSpPr>
            <a:spLocks noGrp="1"/>
          </p:cNvSpPr>
          <p:nvPr>
            <p:ph idx="1"/>
          </p:nvPr>
        </p:nvSpPr>
        <p:spPr/>
        <p:txBody>
          <a:bodyPr>
            <a:normAutofit fontScale="25000" lnSpcReduction="20000"/>
          </a:bodyPr>
          <a:lstStyle/>
          <a:p>
            <a:pPr>
              <a:lnSpc>
                <a:spcPct val="120000"/>
              </a:lnSpc>
            </a:pPr>
            <a:r>
              <a:rPr lang="en-US" sz="7200" dirty="0"/>
              <a:t>When the collision occurs, using the Linear Probing technique, the closest free cell is found by linearly iterating over the cells. Here, the searching is performed sequentially, starting from the position where the collision occurs till the empty cell is not found.</a:t>
            </a:r>
          </a:p>
          <a:p>
            <a:pPr marL="0" indent="0">
              <a:lnSpc>
                <a:spcPct val="120000"/>
              </a:lnSpc>
              <a:buNone/>
            </a:pPr>
            <a:r>
              <a:rPr lang="en-US" sz="7200" b="1" dirty="0" smtClean="0"/>
              <a:t>Example-  </a:t>
            </a:r>
            <a:r>
              <a:rPr lang="en-US" sz="7200" dirty="0"/>
              <a:t>array of size </a:t>
            </a:r>
            <a:r>
              <a:rPr lang="en-US" sz="7200" dirty="0" smtClean="0"/>
              <a:t>10, </a:t>
            </a:r>
            <a:r>
              <a:rPr lang="en-US" sz="7200" dirty="0"/>
              <a:t>simple hash function hash(K) = (2K+ 1) % size</a:t>
            </a:r>
          </a:p>
          <a:p>
            <a:pPr>
              <a:lnSpc>
                <a:spcPct val="120000"/>
              </a:lnSpc>
            </a:pPr>
            <a:r>
              <a:rPr lang="en-US" sz="7200" dirty="0"/>
              <a:t>Input=2, hash(2) = (2*2+1) % 10 = 5 % 10 = 5 </a:t>
            </a:r>
            <a:endParaRPr lang="en-US" sz="7200" dirty="0" smtClean="0"/>
          </a:p>
          <a:p>
            <a:pPr>
              <a:lnSpc>
                <a:spcPct val="120000"/>
              </a:lnSpc>
            </a:pPr>
            <a:r>
              <a:rPr lang="en-US" sz="7200" dirty="0" smtClean="0"/>
              <a:t>Input=7</a:t>
            </a:r>
            <a:r>
              <a:rPr lang="en-US" sz="7200" dirty="0"/>
              <a:t>, hash(7) = (2*7+1) % 10 = 15 % 10 = 5 </a:t>
            </a:r>
          </a:p>
          <a:p>
            <a:pPr>
              <a:lnSpc>
                <a:spcPct val="120000"/>
              </a:lnSpc>
            </a:pPr>
            <a:r>
              <a:rPr lang="en-US" sz="7200" dirty="0"/>
              <a:t>So </a:t>
            </a:r>
            <a:r>
              <a:rPr lang="en-US" sz="7200" dirty="0" smtClean="0"/>
              <a:t>calculated </a:t>
            </a:r>
            <a:r>
              <a:rPr lang="en-US" sz="7200" dirty="0"/>
              <a:t>index of 7 is 5 which is already occupied by another key, </a:t>
            </a:r>
            <a:r>
              <a:rPr lang="en-US" sz="7200" b="1" dirty="0"/>
              <a:t>i.e.</a:t>
            </a:r>
            <a:r>
              <a:rPr lang="en-US" sz="7200" dirty="0"/>
              <a:t> 2. When linear probing is applied, the nearest empty cell to the index 5 is 6; therefore, the Key=7 will be added at the index 6.</a:t>
            </a:r>
          </a:p>
          <a:p>
            <a:pPr>
              <a:lnSpc>
                <a:spcPct val="120000"/>
              </a:lnSpc>
            </a:pPr>
            <a:r>
              <a:rPr lang="en-US" sz="7200" dirty="0"/>
              <a:t>Input=12, hash(12) = (2*12+1) % 10 = 25 % 10 = 5 </a:t>
            </a:r>
          </a:p>
          <a:p>
            <a:pPr>
              <a:lnSpc>
                <a:spcPct val="120000"/>
              </a:lnSpc>
            </a:pPr>
            <a:r>
              <a:rPr lang="en-US" sz="7200" dirty="0"/>
              <a:t>As the 5th Index is again occupied with Key=2, we can’t place 12 at 5, so we will again need to linearly probe from 5.</a:t>
            </a:r>
          </a:p>
          <a:p>
            <a:pPr>
              <a:lnSpc>
                <a:spcPct val="120000"/>
              </a:lnSpc>
            </a:pPr>
            <a:r>
              <a:rPr lang="en-US" sz="7200" dirty="0"/>
              <a:t>Similarly, the 6th index is also occupied with Key=7, we look for the next Free Index.</a:t>
            </a:r>
            <a:br>
              <a:rPr lang="en-US" sz="7200" dirty="0"/>
            </a:br>
            <a:r>
              <a:rPr lang="en-US" sz="7200" dirty="0"/>
              <a:t>The 7th index is free, so we can place Key=12 at the 7th Index.</a:t>
            </a:r>
          </a:p>
          <a:p>
            <a:pPr>
              <a:lnSpc>
                <a:spcPct val="120000"/>
              </a:lnSpc>
            </a:pPr>
            <a:endParaRPr lang="en-US" dirty="0"/>
          </a:p>
        </p:txBody>
      </p:sp>
    </p:spTree>
    <p:extLst>
      <p:ext uri="{BB962C8B-B14F-4D97-AF65-F5344CB8AC3E}">
        <p14:creationId xmlns:p14="http://schemas.microsoft.com/office/powerpoint/2010/main" val="2294244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Quadratic </a:t>
            </a:r>
            <a:r>
              <a:rPr lang="en-US" b="1" dirty="0" smtClean="0">
                <a:solidFill>
                  <a:srgbClr val="C00000"/>
                </a:solidFill>
              </a:rPr>
              <a:t>probing</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Quadratic probing is similar to linear probing, but instead of moving one step at a time to find the empty cell to place this Data at, here the next slot is computed by adding the successive value of an arbitrary polynomial in the original hashed index. To put it simply, it means we can move in a Quadratic fashion.</a:t>
            </a:r>
          </a:p>
          <a:p>
            <a:pPr>
              <a:lnSpc>
                <a:spcPct val="120000"/>
              </a:lnSpc>
            </a:pPr>
            <a:r>
              <a:rPr lang="en-US" b="1" dirty="0"/>
              <a:t>E.g.</a:t>
            </a:r>
            <a:r>
              <a:rPr lang="en-US" dirty="0"/>
              <a:t> From 5 we can go to 5+12 = 6</a:t>
            </a:r>
            <a:br>
              <a:rPr lang="en-US" dirty="0"/>
            </a:br>
            <a:r>
              <a:rPr lang="en-US" dirty="0"/>
              <a:t>Then from 6, the next slot to check can be 6 + 22 = 10.</a:t>
            </a:r>
            <a:br>
              <a:rPr lang="en-US" dirty="0"/>
            </a:br>
            <a:r>
              <a:rPr lang="en-US" dirty="0"/>
              <a:t>And then next from 10 would be 10 + 32 = 19.</a:t>
            </a:r>
            <a:br>
              <a:rPr lang="en-US" dirty="0"/>
            </a:br>
            <a:r>
              <a:rPr lang="en-US" dirty="0"/>
              <a:t>So as we can see, we are moving from 5 → 6 → 10 → 19</a:t>
            </a:r>
            <a:br>
              <a:rPr lang="en-US" dirty="0"/>
            </a:br>
            <a:r>
              <a:rPr lang="en-US" dirty="0"/>
              <a:t>Versus the 5 → 6 → 7 → 8 in case of Linear Probing.</a:t>
            </a:r>
          </a:p>
          <a:p>
            <a:pPr>
              <a:lnSpc>
                <a:spcPct val="120000"/>
              </a:lnSpc>
            </a:pPr>
            <a:endParaRPr lang="en-US" dirty="0"/>
          </a:p>
        </p:txBody>
      </p:sp>
    </p:spTree>
    <p:extLst>
      <p:ext uri="{BB962C8B-B14F-4D97-AF65-F5344CB8AC3E}">
        <p14:creationId xmlns:p14="http://schemas.microsoft.com/office/powerpoint/2010/main" val="25689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Closed Addressing </a:t>
            </a:r>
            <a:endParaRPr lang="en-US" dirty="0">
              <a:solidFill>
                <a:srgbClr val="C00000"/>
              </a:solidFill>
            </a:endParaRPr>
          </a:p>
        </p:txBody>
      </p:sp>
      <p:sp>
        <p:nvSpPr>
          <p:cNvPr id="3" name="Content Placeholder 2"/>
          <p:cNvSpPr>
            <a:spLocks noGrp="1"/>
          </p:cNvSpPr>
          <p:nvPr>
            <p:ph idx="1"/>
          </p:nvPr>
        </p:nvSpPr>
        <p:spPr/>
        <p:txBody>
          <a:bodyPr/>
          <a:lstStyle/>
          <a:p>
            <a:pPr algn="just"/>
            <a:r>
              <a:rPr lang="en-US" dirty="0"/>
              <a:t>Contrary to the Open addressing, where we found an alternative index incase of collision, here we place it at that index only using the Chaining technique.</a:t>
            </a:r>
          </a:p>
          <a:p>
            <a:pPr lvl="1" algn="just"/>
            <a:r>
              <a:rPr lang="en-US" b="1" dirty="0"/>
              <a:t>Chaining</a:t>
            </a:r>
          </a:p>
          <a:p>
            <a:pPr algn="just"/>
            <a:endParaRPr lang="en-US" dirty="0"/>
          </a:p>
        </p:txBody>
      </p:sp>
    </p:spTree>
    <p:extLst>
      <p:ext uri="{BB962C8B-B14F-4D97-AF65-F5344CB8AC3E}">
        <p14:creationId xmlns:p14="http://schemas.microsoft.com/office/powerpoint/2010/main" val="219740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latin typeface="+mj-lt"/>
              </a:rPr>
              <a:t>Chaining</a:t>
            </a:r>
            <a:endParaRPr lang="en-US" sz="4400" dirty="0">
              <a:solidFill>
                <a:srgbClr val="C00000"/>
              </a:solidFill>
              <a:latin typeface="+mj-lt"/>
            </a:endParaRP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The chaining method builds a Linked list of items whose key hashes to the same value. This method requires an extra link field to each table position.</a:t>
            </a:r>
            <a:br>
              <a:rPr lang="en-US" dirty="0"/>
            </a:br>
            <a:r>
              <a:rPr lang="en-US" dirty="0"/>
              <a:t>So if we compare it against Rehashing, it only uses 1 hash function, but how the Data is stored is different.</a:t>
            </a:r>
          </a:p>
          <a:p>
            <a:pPr marL="0" indent="0">
              <a:lnSpc>
                <a:spcPct val="120000"/>
              </a:lnSpc>
              <a:buNone/>
            </a:pPr>
            <a:r>
              <a:rPr lang="en-US" b="1" dirty="0" smtClean="0"/>
              <a:t>Example- Array </a:t>
            </a:r>
            <a:r>
              <a:rPr lang="en-US" b="1" dirty="0"/>
              <a:t>size</a:t>
            </a:r>
            <a:r>
              <a:rPr lang="en-US" dirty="0"/>
              <a:t> = </a:t>
            </a:r>
            <a:r>
              <a:rPr lang="en-US" dirty="0" smtClean="0"/>
              <a:t>10. </a:t>
            </a:r>
            <a:r>
              <a:rPr lang="en-US" b="1" dirty="0" smtClean="0"/>
              <a:t>Key</a:t>
            </a:r>
            <a:r>
              <a:rPr lang="en-US" dirty="0" smtClean="0"/>
              <a:t>=15, </a:t>
            </a:r>
            <a:r>
              <a:rPr lang="en-US" b="1" dirty="0" smtClean="0"/>
              <a:t>Hash(15</a:t>
            </a:r>
            <a:r>
              <a:rPr lang="en-US" b="1" dirty="0"/>
              <a:t>)</a:t>
            </a:r>
            <a:r>
              <a:rPr lang="en-US" dirty="0"/>
              <a:t> = 15%10 = 5</a:t>
            </a:r>
            <a:br>
              <a:rPr lang="en-US" dirty="0"/>
            </a:br>
            <a:r>
              <a:rPr lang="en-US" dirty="0" smtClean="0"/>
              <a:t>	</a:t>
            </a:r>
            <a:r>
              <a:rPr lang="en-US" b="1" dirty="0" smtClean="0"/>
              <a:t>So </a:t>
            </a:r>
            <a:r>
              <a:rPr lang="en-US" b="1" dirty="0"/>
              <a:t>15 is placed at the 5th Index</a:t>
            </a:r>
            <a:r>
              <a:rPr lang="en-US" dirty="0"/>
              <a:t>.</a:t>
            </a:r>
          </a:p>
          <a:p>
            <a:pPr marL="0" indent="0">
              <a:lnSpc>
                <a:spcPct val="120000"/>
              </a:lnSpc>
              <a:buNone/>
            </a:pPr>
            <a:r>
              <a:rPr lang="en-US" b="1" dirty="0" smtClean="0"/>
              <a:t>	Key</a:t>
            </a:r>
            <a:r>
              <a:rPr lang="en-US" dirty="0" smtClean="0"/>
              <a:t>=25, </a:t>
            </a:r>
            <a:r>
              <a:rPr lang="en-US" b="1" dirty="0" smtClean="0"/>
              <a:t>Hash(25</a:t>
            </a:r>
            <a:r>
              <a:rPr lang="en-US" b="1" dirty="0"/>
              <a:t>)</a:t>
            </a:r>
            <a:r>
              <a:rPr lang="en-US" dirty="0"/>
              <a:t> = 25%10 = </a:t>
            </a:r>
            <a:r>
              <a:rPr lang="en-US" dirty="0" smtClean="0"/>
              <a:t>5, </a:t>
            </a:r>
            <a:r>
              <a:rPr lang="en-US" b="1" dirty="0" smtClean="0"/>
              <a:t>Since </a:t>
            </a:r>
            <a:r>
              <a:rPr lang="en-US" b="1" dirty="0"/>
              <a:t>5 is already used, </a:t>
            </a:r>
            <a:r>
              <a:rPr lang="en-US" b="1" dirty="0" smtClean="0"/>
              <a:t>	it’s </a:t>
            </a:r>
            <a:r>
              <a:rPr lang="en-US" b="1" dirty="0"/>
              <a:t>a collision</a:t>
            </a:r>
            <a:r>
              <a:rPr lang="en-US" dirty="0"/>
              <a:t>.</a:t>
            </a:r>
          </a:p>
          <a:p>
            <a:pPr>
              <a:lnSpc>
                <a:spcPct val="120000"/>
              </a:lnSpc>
            </a:pPr>
            <a:r>
              <a:rPr lang="en-US" dirty="0"/>
              <a:t>But using the Chaining mechanism, we can place both 15 and 25 at the same 5th Index, by chaining 15 to 25.</a:t>
            </a:r>
          </a:p>
          <a:p>
            <a:pPr>
              <a:lnSpc>
                <a:spcPct val="120000"/>
              </a:lnSpc>
            </a:pPr>
            <a:r>
              <a:rPr lang="en-US" dirty="0"/>
              <a:t>So the 5th Index of Array will contain a </a:t>
            </a:r>
            <a:r>
              <a:rPr lang="en-US" dirty="0" smtClean="0"/>
              <a:t>Linked List </a:t>
            </a:r>
            <a:r>
              <a:rPr lang="en-US" dirty="0"/>
              <a:t>of </a:t>
            </a:r>
            <a:r>
              <a:rPr lang="en-US" dirty="0" smtClean="0"/>
              <a:t>15 </a:t>
            </a:r>
            <a:r>
              <a:rPr lang="en-US" dirty="0"/>
              <a:t>→ 25.</a:t>
            </a:r>
          </a:p>
          <a:p>
            <a:pPr>
              <a:lnSpc>
                <a:spcPct val="120000"/>
              </a:lnSpc>
            </a:pPr>
            <a:endParaRPr lang="en-US" dirty="0"/>
          </a:p>
        </p:txBody>
      </p:sp>
    </p:spTree>
    <p:extLst>
      <p:ext uri="{BB962C8B-B14F-4D97-AF65-F5344CB8AC3E}">
        <p14:creationId xmlns:p14="http://schemas.microsoft.com/office/powerpoint/2010/main" val="370995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Hashing</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Hashing is a technique or process of mapping keys, values into the hash table by using a hash function. It is done for faster access to elements. The efficiency of mapping depends on the efficiency of the hash function used</a:t>
            </a:r>
            <a:r>
              <a:rPr lang="en-US" dirty="0" smtClean="0"/>
              <a:t>.</a:t>
            </a:r>
          </a:p>
          <a:p>
            <a:pPr algn="just">
              <a:lnSpc>
                <a:spcPct val="120000"/>
              </a:lnSpc>
            </a:pPr>
            <a:r>
              <a:rPr lang="en-US" b="1" dirty="0"/>
              <a:t>Mapping</a:t>
            </a:r>
            <a:r>
              <a:rPr lang="en-US" dirty="0"/>
              <a:t> is the way of linking 2 things together, referred to as “Key” and “Value”.</a:t>
            </a:r>
          </a:p>
          <a:p>
            <a:pPr algn="just">
              <a:lnSpc>
                <a:spcPct val="120000"/>
              </a:lnSpc>
            </a:pPr>
            <a:r>
              <a:rPr lang="en-US" b="1" dirty="0"/>
              <a:t>Key</a:t>
            </a:r>
            <a:r>
              <a:rPr lang="en-US" dirty="0"/>
              <a:t> </a:t>
            </a:r>
            <a:r>
              <a:rPr lang="en-US" dirty="0" smtClean="0"/>
              <a:t> is an </a:t>
            </a:r>
            <a:r>
              <a:rPr lang="en-US" dirty="0"/>
              <a:t>Identifier to uniquely identify the Data(Entity).</a:t>
            </a:r>
          </a:p>
          <a:p>
            <a:pPr algn="just">
              <a:lnSpc>
                <a:spcPct val="120000"/>
              </a:lnSpc>
            </a:pPr>
            <a:r>
              <a:rPr lang="en-US" b="1" dirty="0"/>
              <a:t>Value</a:t>
            </a:r>
            <a:r>
              <a:rPr lang="en-US" dirty="0"/>
              <a:t> – The Actual Entity(and its details) which we want to store.</a:t>
            </a:r>
          </a:p>
          <a:p>
            <a:pPr algn="just">
              <a:lnSpc>
                <a:spcPct val="120000"/>
              </a:lnSpc>
            </a:pPr>
            <a:endParaRPr lang="en-US" dirty="0" smtClean="0"/>
          </a:p>
          <a:p>
            <a:pPr algn="just">
              <a:lnSpc>
                <a:spcPct val="120000"/>
              </a:lnSpc>
            </a:pPr>
            <a:endParaRPr lang="en-US" dirty="0"/>
          </a:p>
        </p:txBody>
      </p:sp>
    </p:spTree>
    <p:extLst>
      <p:ext uri="{BB962C8B-B14F-4D97-AF65-F5344CB8AC3E}">
        <p14:creationId xmlns:p14="http://schemas.microsoft.com/office/powerpoint/2010/main" val="2279505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4400" b="1" dirty="0" smtClean="0">
                <a:solidFill>
                  <a:srgbClr val="C00000"/>
                </a:solidFill>
                <a:latin typeface="+mj-lt"/>
              </a:rPr>
              <a:t>Chaining</a:t>
            </a:r>
            <a:endParaRPr lang="en-US" sz="4400" dirty="0">
              <a:solidFill>
                <a:srgbClr val="C00000"/>
              </a:solidFill>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057400"/>
            <a:ext cx="549281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107" y="1600200"/>
            <a:ext cx="29146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40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algn="just">
              <a:lnSpc>
                <a:spcPct val="110000"/>
              </a:lnSpc>
            </a:pPr>
            <a:r>
              <a:rPr lang="en-US" dirty="0"/>
              <a:t>Cuckoo Hashing is a technique for implementing a hash table. As opposed to most other hash tables, it achieves </a:t>
            </a:r>
            <a:r>
              <a:rPr lang="en-US" b="1" dirty="0"/>
              <a:t>constant time worst-case complexity for lookups</a:t>
            </a:r>
            <a:r>
              <a:rPr lang="en-US" dirty="0"/>
              <a:t>.</a:t>
            </a:r>
          </a:p>
          <a:p>
            <a:pPr algn="just">
              <a:lnSpc>
                <a:spcPct val="110000"/>
              </a:lnSpc>
            </a:pPr>
            <a:r>
              <a:rPr lang="en-US" dirty="0"/>
              <a:t>Collisions are handled by evicting existing keys and moving them from one array to the other. This resembles the way a cuckoo chick pushes out an egg from the nest to make room for itself, hence the name Cuckoo Hashing.</a:t>
            </a:r>
          </a:p>
          <a:p>
            <a:pPr algn="just">
              <a:lnSpc>
                <a:spcPct val="110000"/>
              </a:lnSpc>
            </a:pPr>
            <a:endParaRPr lang="en-US" dirty="0"/>
          </a:p>
        </p:txBody>
      </p:sp>
    </p:spTree>
    <p:extLst>
      <p:ext uri="{BB962C8B-B14F-4D97-AF65-F5344CB8AC3E}">
        <p14:creationId xmlns:p14="http://schemas.microsoft.com/office/powerpoint/2010/main" val="11174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fontScale="62500" lnSpcReduction="20000"/>
          </a:bodyPr>
          <a:lstStyle/>
          <a:p>
            <a:pPr algn="just">
              <a:lnSpc>
                <a:spcPct val="120000"/>
              </a:lnSpc>
            </a:pPr>
            <a:r>
              <a:rPr lang="en-US" b="1" dirty="0" smtClean="0"/>
              <a:t>Representation-</a:t>
            </a:r>
            <a:r>
              <a:rPr lang="en-US" dirty="0" smtClean="0"/>
              <a:t>It </a:t>
            </a:r>
            <a:r>
              <a:rPr lang="en-US" dirty="0"/>
              <a:t>is implemented using two arrays of equal size and two hash </a:t>
            </a:r>
            <a:r>
              <a:rPr lang="en-US" dirty="0" smtClean="0"/>
              <a:t>functions.</a:t>
            </a:r>
          </a:p>
          <a:p>
            <a:pPr algn="just">
              <a:lnSpc>
                <a:spcPct val="120000"/>
              </a:lnSpc>
            </a:pPr>
            <a:r>
              <a:rPr lang="en-US" b="1" dirty="0" smtClean="0"/>
              <a:t>Insertion-</a:t>
            </a:r>
            <a:r>
              <a:rPr lang="en-US" dirty="0" smtClean="0"/>
              <a:t> a </a:t>
            </a:r>
            <a:r>
              <a:rPr lang="en-US" dirty="0"/>
              <a:t>new element is always inserted in the first hash table. Should a collision </a:t>
            </a:r>
            <a:r>
              <a:rPr lang="en-US" dirty="0" smtClean="0"/>
              <a:t>occur, </a:t>
            </a:r>
            <a:r>
              <a:rPr lang="en-US" dirty="0"/>
              <a:t>the existing element is kicked out and inserted in the second hash table. Should that in turn cause a collision, the second existing element will be kicked out and inserted in the first hash table, and so on. This continues until an empty bucket is found</a:t>
            </a:r>
            <a:r>
              <a:rPr lang="en-US" dirty="0" smtClean="0"/>
              <a:t>.</a:t>
            </a:r>
          </a:p>
          <a:p>
            <a:pPr algn="just">
              <a:lnSpc>
                <a:spcPct val="120000"/>
              </a:lnSpc>
            </a:pPr>
            <a:r>
              <a:rPr lang="en-US" b="1" dirty="0" smtClean="0"/>
              <a:t>Lookup- </a:t>
            </a:r>
            <a:r>
              <a:rPr lang="en-US" dirty="0" smtClean="0"/>
              <a:t>if </a:t>
            </a:r>
            <a:r>
              <a:rPr lang="en-US" dirty="0"/>
              <a:t>a key exists, it will be stored in its original bucket, either in the first array or the second one. In other words, at most two lookups are needed to figure out if the key exists or not, thus the worst-case complexity is </a:t>
            </a:r>
            <a:r>
              <a:rPr lang="en-US" i="1" dirty="0"/>
              <a:t>O</a:t>
            </a:r>
            <a:r>
              <a:rPr lang="en-US" dirty="0"/>
              <a:t>(1</a:t>
            </a:r>
            <a:r>
              <a:rPr lang="en-US" dirty="0" smtClean="0"/>
              <a:t>).</a:t>
            </a:r>
          </a:p>
          <a:p>
            <a:pPr algn="just">
              <a:lnSpc>
                <a:spcPct val="120000"/>
              </a:lnSpc>
            </a:pPr>
            <a:r>
              <a:rPr lang="en-US" b="1" dirty="0" smtClean="0"/>
              <a:t>Removal-</a:t>
            </a:r>
            <a:r>
              <a:rPr lang="en-US" dirty="0" smtClean="0"/>
              <a:t> removal </a:t>
            </a:r>
            <a:r>
              <a:rPr lang="en-US" dirty="0"/>
              <a:t>is done simply by clearing the bucket storing the key. Again, worst-case complexity is </a:t>
            </a:r>
            <a:r>
              <a:rPr lang="en-US" i="1" dirty="0"/>
              <a:t>O</a:t>
            </a:r>
            <a:r>
              <a:rPr lang="en-US" dirty="0"/>
              <a:t>(1).</a:t>
            </a:r>
          </a:p>
          <a:p>
            <a:pPr algn="just">
              <a:lnSpc>
                <a:spcPct val="120000"/>
              </a:lnSpc>
            </a:pPr>
            <a:endParaRPr lang="en-US" dirty="0"/>
          </a:p>
          <a:p>
            <a:pPr algn="just">
              <a:lnSpc>
                <a:spcPct val="120000"/>
              </a:lnSpc>
            </a:pPr>
            <a:endParaRPr lang="en-US" dirty="0"/>
          </a:p>
          <a:p>
            <a:pPr algn="just">
              <a:lnSpc>
                <a:spcPct val="120000"/>
              </a:lnSpc>
            </a:pPr>
            <a:endParaRPr lang="en-US" dirty="0"/>
          </a:p>
          <a:p>
            <a:pPr algn="just">
              <a:lnSpc>
                <a:spcPct val="120000"/>
              </a:lnSpc>
            </a:pPr>
            <a:endParaRPr lang="en-US" dirty="0"/>
          </a:p>
        </p:txBody>
      </p:sp>
    </p:spTree>
    <p:extLst>
      <p:ext uri="{BB962C8B-B14F-4D97-AF65-F5344CB8AC3E}">
        <p14:creationId xmlns:p14="http://schemas.microsoft.com/office/powerpoint/2010/main" val="1316895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fontAlgn="base"/>
            <a:r>
              <a:rPr lang="en-US" b="1" dirty="0" smtClean="0"/>
              <a:t>Illustration-</a:t>
            </a:r>
            <a:r>
              <a:rPr lang="en-US" dirty="0"/>
              <a:t> </a:t>
            </a:r>
          </a:p>
          <a:p>
            <a:pPr marL="0" indent="0" fontAlgn="base">
              <a:buNone/>
            </a:pPr>
            <a:r>
              <a:rPr lang="en-US" dirty="0"/>
              <a:t>Input: </a:t>
            </a:r>
            <a:r>
              <a:rPr lang="en-US" dirty="0" smtClean="0"/>
              <a:t>{</a:t>
            </a:r>
            <a:r>
              <a:rPr lang="en-US" dirty="0"/>
              <a:t>20, 50, 53, 75, 100, 67, 105, 3, 36, 39} </a:t>
            </a:r>
            <a:endParaRPr lang="en-US" dirty="0" smtClean="0"/>
          </a:p>
          <a:p>
            <a:pPr marL="0" indent="0" fontAlgn="base">
              <a:buNone/>
            </a:pPr>
            <a:r>
              <a:rPr lang="en-US" dirty="0" smtClean="0"/>
              <a:t>Hash </a:t>
            </a:r>
            <a:r>
              <a:rPr lang="en-US" dirty="0"/>
              <a:t>Functions: </a:t>
            </a:r>
            <a:r>
              <a:rPr lang="en-US" dirty="0" smtClean="0"/>
              <a:t>h1(key</a:t>
            </a:r>
            <a:r>
              <a:rPr lang="en-US" dirty="0"/>
              <a:t>) = key%11 </a:t>
            </a:r>
            <a:endParaRPr lang="en-US" dirty="0" smtClean="0"/>
          </a:p>
          <a:p>
            <a:pPr marL="0" indent="0" fontAlgn="base">
              <a:buNone/>
            </a:pPr>
            <a:r>
              <a:rPr lang="en-US" dirty="0"/>
              <a:t>	</a:t>
            </a:r>
            <a:r>
              <a:rPr lang="en-US" dirty="0" smtClean="0"/>
              <a:t>		h2(key</a:t>
            </a:r>
            <a:r>
              <a:rPr lang="en-US" dirty="0"/>
              <a:t>) = (key/11)%11</a:t>
            </a:r>
          </a:p>
          <a:p>
            <a:pPr algn="just">
              <a:lnSpc>
                <a:spcPct val="120000"/>
              </a:lnSpc>
            </a:pPr>
            <a:endParaRPr lang="en-US" dirty="0"/>
          </a:p>
          <a:p>
            <a:pPr algn="just">
              <a:lnSpc>
                <a:spcPct val="120000"/>
              </a:lnSpc>
            </a:pPr>
            <a:endParaRPr lang="en-US" dirty="0"/>
          </a:p>
          <a:p>
            <a:pPr algn="just">
              <a:lnSpc>
                <a:spcPct val="120000"/>
              </a:lnSpc>
            </a:pPr>
            <a:endParaRPr lang="en-US"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62845"/>
            <a:ext cx="7781918"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909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lnSpc>
                <a:spcPct val="120000"/>
              </a:lnSpc>
            </a:pPr>
            <a:r>
              <a:rPr lang="en-US" dirty="0"/>
              <a:t>Let’s start by inserting </a:t>
            </a:r>
            <a:r>
              <a:rPr lang="en-US" b="1" dirty="0"/>
              <a:t>20 </a:t>
            </a:r>
            <a:r>
              <a:rPr lang="en-US" dirty="0"/>
              <a:t>at its possible position in the first table determined by h1(20</a:t>
            </a:r>
            <a:r>
              <a:rPr lang="en-US" dirty="0" smtClean="0"/>
              <a:t>):</a:t>
            </a:r>
          </a:p>
          <a:p>
            <a:pPr algn="just">
              <a:lnSpc>
                <a:spcPct val="120000"/>
              </a:lnSpc>
            </a:pPr>
            <a:endParaRPr lang="en-US" dirty="0"/>
          </a:p>
          <a:p>
            <a:pPr algn="just">
              <a:lnSpc>
                <a:spcPct val="120000"/>
              </a:lnSpc>
            </a:pPr>
            <a:r>
              <a:rPr lang="en-US" dirty="0" smtClean="0"/>
              <a:t>Next</a:t>
            </a:r>
            <a:r>
              <a:rPr lang="en-US" dirty="0"/>
              <a:t>: </a:t>
            </a:r>
            <a:r>
              <a:rPr lang="en-US" b="1" dirty="0"/>
              <a:t>50</a:t>
            </a:r>
            <a:endParaRPr lang="en-US" dirty="0"/>
          </a:p>
        </p:txBody>
      </p:sp>
      <p:pic>
        <p:nvPicPr>
          <p:cNvPr id="3074" name="Picture 2" descr="ch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32638"/>
            <a:ext cx="7467600" cy="11488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58" y="4946073"/>
            <a:ext cx="7726684" cy="103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983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fontScale="92500"/>
          </a:bodyPr>
          <a:lstStyle/>
          <a:p>
            <a:pPr algn="just">
              <a:lnSpc>
                <a:spcPct val="120000"/>
              </a:lnSpc>
            </a:pPr>
            <a:r>
              <a:rPr lang="en-US" dirty="0"/>
              <a:t>Next: </a:t>
            </a:r>
            <a:r>
              <a:rPr lang="en-US" b="1" dirty="0"/>
              <a:t>53</a:t>
            </a:r>
            <a:r>
              <a:rPr lang="en-US" dirty="0"/>
              <a:t>. h1(53) = 9. But 20 is already there at 9. We place 53 in table 1 &amp; 20 in table 2 at h2(20) </a:t>
            </a:r>
            <a:endParaRPr lang="en-US" dirty="0" smtClean="0"/>
          </a:p>
          <a:p>
            <a:pPr algn="just">
              <a:lnSpc>
                <a:spcPct val="120000"/>
              </a:lnSpc>
            </a:pPr>
            <a:endParaRPr lang="en-US" dirty="0"/>
          </a:p>
          <a:p>
            <a:pPr algn="just">
              <a:lnSpc>
                <a:spcPct val="120000"/>
              </a:lnSpc>
            </a:pPr>
            <a:endParaRPr lang="en-US" dirty="0" smtClean="0"/>
          </a:p>
          <a:p>
            <a:pPr algn="just">
              <a:lnSpc>
                <a:spcPct val="120000"/>
              </a:lnSpc>
            </a:pPr>
            <a:r>
              <a:rPr lang="en-US" dirty="0"/>
              <a:t>Next: </a:t>
            </a:r>
            <a:r>
              <a:rPr lang="en-US" b="1" dirty="0"/>
              <a:t>75</a:t>
            </a:r>
            <a:r>
              <a:rPr lang="en-US" dirty="0"/>
              <a:t>. h1(75) = 9. But 53 is already there at 9. We place 75 in table 1 &amp; 53 in table 2 at h2(53)</a:t>
            </a:r>
          </a:p>
        </p:txBody>
      </p:sp>
      <p:pic>
        <p:nvPicPr>
          <p:cNvPr id="4098" name="Picture 2" descr="ch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6200775" cy="9620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945" y="5181600"/>
            <a:ext cx="6353175"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941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lnSpc>
                <a:spcPct val="120000"/>
              </a:lnSpc>
            </a:pPr>
            <a:r>
              <a:rPr lang="en-US" dirty="0"/>
              <a:t>Next: </a:t>
            </a:r>
            <a:r>
              <a:rPr lang="en-US" b="1" dirty="0"/>
              <a:t>100</a:t>
            </a:r>
            <a:r>
              <a:rPr lang="en-US" dirty="0"/>
              <a:t>. h1(100) = 1. </a:t>
            </a:r>
            <a:endParaRPr lang="en-US" dirty="0" smtClean="0"/>
          </a:p>
          <a:p>
            <a:pPr algn="just">
              <a:lnSpc>
                <a:spcPct val="120000"/>
              </a:lnSpc>
            </a:pPr>
            <a:endParaRPr lang="en-US" dirty="0"/>
          </a:p>
          <a:p>
            <a:pPr algn="just">
              <a:lnSpc>
                <a:spcPct val="120000"/>
              </a:lnSpc>
            </a:pPr>
            <a:endParaRPr lang="en-US" dirty="0" smtClean="0"/>
          </a:p>
          <a:p>
            <a:pPr algn="just">
              <a:lnSpc>
                <a:spcPct val="120000"/>
              </a:lnSpc>
            </a:pPr>
            <a:r>
              <a:rPr lang="en-US" dirty="0" smtClean="0"/>
              <a:t>Next</a:t>
            </a:r>
            <a:r>
              <a:rPr lang="en-US" dirty="0"/>
              <a:t>: </a:t>
            </a:r>
            <a:r>
              <a:rPr lang="en-US" b="1" dirty="0"/>
              <a:t>67</a:t>
            </a:r>
            <a:r>
              <a:rPr lang="en-US" dirty="0"/>
              <a:t>. h1(67) = 1. But 100 is already there at 1. We place 67 in table 1 &amp; 100 in table 2</a:t>
            </a: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3627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5029200"/>
            <a:ext cx="6067425"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17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lnSpc>
                <a:spcPct val="120000"/>
              </a:lnSpc>
            </a:pPr>
            <a:r>
              <a:rPr lang="en-US" dirty="0"/>
              <a:t>Next: </a:t>
            </a:r>
            <a:r>
              <a:rPr lang="en-US" b="1" dirty="0"/>
              <a:t>105</a:t>
            </a:r>
            <a:r>
              <a:rPr lang="en-US" dirty="0"/>
              <a:t>. h1(105) = 6. But 50 is already there at 6. We place 105 in table 1 &amp; 50 in table 2 at h2(50) = 4. Now 53 has been displaced. h1(53) = 9. 75 displaced: h2(75) = </a:t>
            </a:r>
            <a:r>
              <a:rPr lang="en-US" dirty="0" smtClean="0"/>
              <a:t>6</a:t>
            </a:r>
          </a:p>
          <a:p>
            <a:pPr algn="just">
              <a:lnSpc>
                <a:spcPct val="120000"/>
              </a:lnSpc>
            </a:pPr>
            <a:endParaRPr lang="en-US" dirty="0"/>
          </a:p>
          <a:p>
            <a:pPr algn="just">
              <a:lnSpc>
                <a:spcPct val="120000"/>
              </a:lnSpc>
            </a:pPr>
            <a:r>
              <a:rPr lang="en-US" dirty="0" smtClean="0"/>
              <a:t>Next</a:t>
            </a:r>
            <a:r>
              <a:rPr lang="en-US" dirty="0"/>
              <a:t>: </a:t>
            </a:r>
            <a:r>
              <a:rPr lang="en-US" b="1" dirty="0"/>
              <a:t>3</a:t>
            </a:r>
            <a:r>
              <a:rPr lang="en-US" dirty="0"/>
              <a:t>. h1(3) = 3.</a:t>
            </a:r>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38600"/>
            <a:ext cx="63531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410200"/>
            <a:ext cx="632460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742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Cuckoo </a:t>
            </a:r>
            <a:r>
              <a:rPr lang="en-US" b="1" dirty="0" smtClean="0">
                <a:solidFill>
                  <a:srgbClr val="C00000"/>
                </a:solidFill>
              </a:rPr>
              <a:t>Hashing</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gn="just">
              <a:lnSpc>
                <a:spcPct val="120000"/>
              </a:lnSpc>
            </a:pPr>
            <a:r>
              <a:rPr lang="pt-BR" dirty="0"/>
              <a:t>Next: </a:t>
            </a:r>
            <a:r>
              <a:rPr lang="pt-BR" b="1" dirty="0"/>
              <a:t>36</a:t>
            </a:r>
            <a:r>
              <a:rPr lang="pt-BR" dirty="0"/>
              <a:t>. </a:t>
            </a:r>
            <a:r>
              <a:rPr lang="pt-BR" dirty="0" smtClean="0"/>
              <a:t>h1(36) </a:t>
            </a:r>
            <a:r>
              <a:rPr lang="pt-BR" dirty="0"/>
              <a:t>= 3. h2(3) = 0</a:t>
            </a:r>
            <a:r>
              <a:rPr lang="pt-BR" dirty="0" smtClean="0"/>
              <a:t>.</a:t>
            </a:r>
          </a:p>
          <a:p>
            <a:pPr algn="just">
              <a:lnSpc>
                <a:spcPct val="120000"/>
              </a:lnSpc>
            </a:pPr>
            <a:endParaRPr lang="pt-BR" dirty="0"/>
          </a:p>
          <a:p>
            <a:pPr>
              <a:lnSpc>
                <a:spcPct val="120000"/>
              </a:lnSpc>
            </a:pPr>
            <a:endParaRPr lang="en-US" sz="1100" dirty="0" smtClean="0"/>
          </a:p>
          <a:p>
            <a:pPr>
              <a:lnSpc>
                <a:spcPct val="120000"/>
              </a:lnSpc>
            </a:pPr>
            <a:r>
              <a:rPr lang="en-US" sz="2800" dirty="0" smtClean="0"/>
              <a:t>Next</a:t>
            </a:r>
            <a:r>
              <a:rPr lang="en-US" sz="2800" dirty="0"/>
              <a:t>: </a:t>
            </a:r>
            <a:r>
              <a:rPr lang="en-US" sz="2800" b="1" dirty="0"/>
              <a:t>39</a:t>
            </a:r>
            <a:r>
              <a:rPr lang="en-US" sz="2800" dirty="0"/>
              <a:t>. h1(39) = 6. h2(105) = 9. h1(100) = 1. h2(67) = 6. h1(75) = 9. h2(53) = 4. h1(50) = 6. h2(39</a:t>
            </a:r>
            <a:r>
              <a:rPr lang="en-US" sz="2800" dirty="0" smtClean="0"/>
              <a:t>)=3</a:t>
            </a:r>
            <a:r>
              <a:rPr lang="en-US" sz="2800" dirty="0"/>
              <a:t>.</a:t>
            </a:r>
            <a:r>
              <a:rPr lang="en-US" dirty="0"/>
              <a:t/>
            </a:r>
            <a:br>
              <a:rPr lang="en-US" dirty="0"/>
            </a:br>
            <a:endParaRPr lang="en-US" dirty="0"/>
          </a:p>
        </p:txBody>
      </p:sp>
      <p:pic>
        <p:nvPicPr>
          <p:cNvPr id="717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6267450" cy="101917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646" y="4682403"/>
            <a:ext cx="870564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6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Dynamic hashing</a:t>
            </a:r>
          </a:p>
        </p:txBody>
      </p:sp>
      <p:sp>
        <p:nvSpPr>
          <p:cNvPr id="3" name="Content Placeholder 2"/>
          <p:cNvSpPr>
            <a:spLocks noGrp="1"/>
          </p:cNvSpPr>
          <p:nvPr>
            <p:ph idx="1"/>
          </p:nvPr>
        </p:nvSpPr>
        <p:spPr>
          <a:xfrm>
            <a:off x="457200" y="1600200"/>
            <a:ext cx="8229600" cy="4953000"/>
          </a:xfrm>
        </p:spPr>
        <p:txBody>
          <a:bodyPr>
            <a:noAutofit/>
          </a:bodyPr>
          <a:lstStyle/>
          <a:p>
            <a:pPr algn="just">
              <a:lnSpc>
                <a:spcPct val="120000"/>
              </a:lnSpc>
            </a:pPr>
            <a:r>
              <a:rPr lang="en-US" sz="1800" dirty="0"/>
              <a:t>Dynamic hashing is a method of hashing in which the data structure grows and shrinks dynamically as records are added or </a:t>
            </a:r>
            <a:r>
              <a:rPr lang="en-US" sz="1800" dirty="0" smtClean="0"/>
              <a:t>removed.</a:t>
            </a:r>
          </a:p>
          <a:p>
            <a:pPr algn="just">
              <a:lnSpc>
                <a:spcPct val="120000"/>
              </a:lnSpc>
            </a:pPr>
            <a:r>
              <a:rPr lang="en-US" sz="1800" dirty="0" smtClean="0"/>
              <a:t>In </a:t>
            </a:r>
            <a:r>
              <a:rPr lang="en-US" sz="1800" dirty="0"/>
              <a:t>traditional static hashing, the hash function maps keys to a fixed number of buckets or slots. However, this approach can lead to problems such as overflow and poor distribution of keys, especially when the number of keys is unpredictable or changes over time. </a:t>
            </a:r>
            <a:endParaRPr lang="en-US" sz="1800" dirty="0" smtClean="0"/>
          </a:p>
          <a:p>
            <a:pPr algn="just">
              <a:lnSpc>
                <a:spcPct val="120000"/>
              </a:lnSpc>
            </a:pPr>
            <a:r>
              <a:rPr lang="en-US" sz="1800" dirty="0" smtClean="0"/>
              <a:t>Dynamic </a:t>
            </a:r>
            <a:r>
              <a:rPr lang="en-US" sz="1800" dirty="0"/>
              <a:t>hashing, also known as extendible hashing, addresses these issues by allowing the hash table to expand or contract as </a:t>
            </a:r>
            <a:r>
              <a:rPr lang="en-US" sz="1800" dirty="0" smtClean="0"/>
              <a:t>needed.</a:t>
            </a:r>
          </a:p>
          <a:p>
            <a:pPr algn="just">
              <a:lnSpc>
                <a:spcPct val="120000"/>
              </a:lnSpc>
            </a:pPr>
            <a:r>
              <a:rPr lang="en-US" sz="1800" dirty="0" smtClean="0"/>
              <a:t>The </a:t>
            </a:r>
            <a:r>
              <a:rPr lang="en-US" sz="1800" dirty="0"/>
              <a:t>key to dynamic hashing is the use of a directory that points to buckets. Each bucket can hold a certain number of records. When a bucket becomes full upon an insertion, it is split into two, and the directory is updated to reflect this </a:t>
            </a:r>
            <a:r>
              <a:rPr lang="en-US" sz="1800" dirty="0" smtClean="0"/>
              <a:t>change.</a:t>
            </a:r>
          </a:p>
          <a:p>
            <a:pPr algn="just">
              <a:lnSpc>
                <a:spcPct val="120000"/>
              </a:lnSpc>
            </a:pPr>
            <a:r>
              <a:rPr lang="en-US" sz="1800" dirty="0" smtClean="0"/>
              <a:t>The </a:t>
            </a:r>
            <a:r>
              <a:rPr lang="en-US" sz="1800" dirty="0"/>
              <a:t>hash function in dynamic hashing is designed to produce a binary string of digits. The system initially considers only the first few digits but can consider more digits as the table grows, effectively increasing the number of available buckets.</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43337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Hashing</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a:t>Hashing is a way where we can get an Integer value from any Key. This Key may or may not be an integer, but after hashing is performed, it will return an Integer value for any Key.</a:t>
            </a:r>
          </a:p>
          <a:p>
            <a:pPr algn="just">
              <a:lnSpc>
                <a:spcPct val="110000"/>
              </a:lnSpc>
            </a:pPr>
            <a:r>
              <a:rPr lang="en-US" dirty="0"/>
              <a:t>Hashing is required as the Key which was given in the input can not be used as the </a:t>
            </a:r>
            <a:r>
              <a:rPr lang="en-US" dirty="0" smtClean="0"/>
              <a:t>memory </a:t>
            </a:r>
            <a:r>
              <a:rPr lang="en-US" dirty="0"/>
              <a:t>location to place this key value</a:t>
            </a:r>
            <a:r>
              <a:rPr lang="en-US" dirty="0" smtClean="0"/>
              <a:t>.</a:t>
            </a:r>
          </a:p>
          <a:p>
            <a:pPr algn="just">
              <a:lnSpc>
                <a:spcPct val="110000"/>
              </a:lnSpc>
            </a:pPr>
            <a:r>
              <a:rPr lang="en-US" dirty="0"/>
              <a:t>Hashing in Data Structure is an important method designed to solve the problem of efficiently finding and storing data in an array.</a:t>
            </a:r>
          </a:p>
          <a:p>
            <a:pPr algn="just">
              <a:lnSpc>
                <a:spcPct val="110000"/>
              </a:lnSpc>
            </a:pPr>
            <a:endParaRPr lang="en-US" dirty="0" smtClean="0"/>
          </a:p>
          <a:p>
            <a:pPr algn="just">
              <a:lnSpc>
                <a:spcPct val="110000"/>
              </a:lnSpc>
            </a:pPr>
            <a:endParaRPr lang="en-US" dirty="0"/>
          </a:p>
        </p:txBody>
      </p:sp>
    </p:spTree>
    <p:extLst>
      <p:ext uri="{BB962C8B-B14F-4D97-AF65-F5344CB8AC3E}">
        <p14:creationId xmlns:p14="http://schemas.microsoft.com/office/powerpoint/2010/main" val="662848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Dynamic hashing</a:t>
            </a:r>
          </a:p>
        </p:txBody>
      </p:sp>
      <p:sp>
        <p:nvSpPr>
          <p:cNvPr id="3" name="Content Placeholder 2"/>
          <p:cNvSpPr>
            <a:spLocks noGrp="1"/>
          </p:cNvSpPr>
          <p:nvPr>
            <p:ph idx="1"/>
          </p:nvPr>
        </p:nvSpPr>
        <p:spPr/>
        <p:txBody>
          <a:bodyPr>
            <a:normAutofit/>
          </a:bodyPr>
          <a:lstStyle/>
          <a:p>
            <a:pPr algn="just">
              <a:lnSpc>
                <a:spcPct val="120000"/>
              </a:lnSpc>
            </a:pPr>
            <a:r>
              <a:rPr lang="en-US" sz="1800" dirty="0" smtClean="0"/>
              <a:t>For example, if the system starts with one bucket (represented by 0) and this bucket becomes full, it is split into two buckets represented by 0 and 1. If the bucket represented by 1 becomes full, it is split into buckets represented by 10 and 11, and so on. This way, the hash table can grow incrementally without needing to rehash all existing keys, which can be a costly operation.</a:t>
            </a:r>
          </a:p>
          <a:p>
            <a:pPr algn="just">
              <a:lnSpc>
                <a:spcPct val="120000"/>
              </a:lnSpc>
            </a:pPr>
            <a:r>
              <a:rPr lang="en-US" sz="1800" dirty="0" smtClean="0"/>
              <a:t>Similarly, when a deletion causes a bucket to become empty, it can be merged with another bucket, and the directory can be updated to reflect this change. This allows the hash table to shrink when necessary, saving memory.</a:t>
            </a:r>
            <a:endParaRPr lang="en-US" sz="1800" dirty="0"/>
          </a:p>
          <a:p>
            <a:pPr algn="just">
              <a:lnSpc>
                <a:spcPct val="120000"/>
              </a:lnSpc>
            </a:pPr>
            <a:r>
              <a:rPr lang="en-US" sz="1800" dirty="0" smtClean="0"/>
              <a:t>Dynamic hashing provides a flexible and efficient method for managing hash tables with a changing number of records. It avoids the problems of overflow and poor key distribution that can occur with static hashing, and it eliminates the need for costly rehashing operations.</a:t>
            </a:r>
            <a:endParaRPr lang="en-US" sz="1800" dirty="0"/>
          </a:p>
        </p:txBody>
      </p:sp>
    </p:spTree>
    <p:extLst>
      <p:ext uri="{BB962C8B-B14F-4D97-AF65-F5344CB8AC3E}">
        <p14:creationId xmlns:p14="http://schemas.microsoft.com/office/powerpoint/2010/main" val="121997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Hash </a:t>
            </a:r>
            <a:r>
              <a:rPr lang="en-US" b="1" dirty="0" smtClean="0">
                <a:solidFill>
                  <a:srgbClr val="C00000"/>
                </a:solidFill>
              </a:rPr>
              <a:t>Table</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a:lnSpc>
                <a:spcPct val="110000"/>
              </a:lnSpc>
            </a:pPr>
            <a:r>
              <a:rPr lang="en-US" dirty="0"/>
              <a:t>Hashing in data structure uses hash tables to store the key-value </a:t>
            </a:r>
            <a:r>
              <a:rPr lang="en-US" dirty="0" smtClean="0"/>
              <a:t>pairs.</a:t>
            </a:r>
          </a:p>
          <a:p>
            <a:pPr algn="just">
              <a:lnSpc>
                <a:spcPct val="110000"/>
              </a:lnSpc>
            </a:pPr>
            <a:r>
              <a:rPr lang="en-US" dirty="0" smtClean="0"/>
              <a:t>Suppose </a:t>
            </a:r>
            <a:r>
              <a:rPr lang="en-US" dirty="0"/>
              <a:t>we want to store some data(i.e. Value) identified by a unique Key, we can use the Hash Table</a:t>
            </a:r>
            <a:r>
              <a:rPr lang="en-US" dirty="0" smtClean="0"/>
              <a:t>.</a:t>
            </a:r>
          </a:p>
          <a:p>
            <a:pPr algn="just">
              <a:lnSpc>
                <a:spcPct val="110000"/>
              </a:lnSpc>
            </a:pPr>
            <a:r>
              <a:rPr lang="en-US" b="1" dirty="0"/>
              <a:t>E.g.</a:t>
            </a:r>
            <a:r>
              <a:rPr lang="en-US" dirty="0"/>
              <a:t> If we need to store 3 students with their Roll number as 302, 312, 342, then we need the array of size at least 343, so that these 3 students are </a:t>
            </a:r>
            <a:r>
              <a:rPr lang="en-US" dirty="0" smtClean="0"/>
              <a:t>placed at</a:t>
            </a:r>
            <a:r>
              <a:rPr lang="en-US" dirty="0"/>
              <a:t> </a:t>
            </a:r>
            <a:r>
              <a:rPr lang="en-US" dirty="0" smtClean="0"/>
              <a:t>302</a:t>
            </a:r>
            <a:r>
              <a:rPr lang="en-US" i="1" dirty="0" smtClean="0"/>
              <a:t>nd</a:t>
            </a:r>
            <a:r>
              <a:rPr lang="en-US" dirty="0"/>
              <a:t>, </a:t>
            </a:r>
            <a:r>
              <a:rPr lang="en-US" dirty="0" smtClean="0"/>
              <a:t>312</a:t>
            </a:r>
            <a:r>
              <a:rPr lang="en-US" i="1" dirty="0" smtClean="0"/>
              <a:t>th</a:t>
            </a:r>
            <a:r>
              <a:rPr lang="en-US" dirty="0"/>
              <a:t> and </a:t>
            </a:r>
            <a:r>
              <a:rPr lang="en-US" dirty="0" smtClean="0"/>
              <a:t>342</a:t>
            </a:r>
            <a:r>
              <a:rPr lang="en-US" i="1" dirty="0" smtClean="0"/>
              <a:t>nd</a:t>
            </a:r>
            <a:r>
              <a:rPr lang="en-US" dirty="0"/>
              <a:t> Index of that table</a:t>
            </a:r>
            <a:r>
              <a:rPr lang="en-US" dirty="0" smtClean="0"/>
              <a:t>.</a:t>
            </a:r>
          </a:p>
          <a:p>
            <a:pPr algn="just">
              <a:lnSpc>
                <a:spcPct val="110000"/>
              </a:lnSpc>
            </a:pPr>
            <a:r>
              <a:rPr lang="en-US" dirty="0"/>
              <a:t>So instead of directly storing the keys in the hash table, hashing comes into play, which runs the hash function converts these big Keys to the Integer value &lt;= size of </a:t>
            </a:r>
            <a:r>
              <a:rPr lang="en-US" dirty="0" smtClean="0"/>
              <a:t>Array, </a:t>
            </a:r>
            <a:r>
              <a:rPr lang="en-US" dirty="0"/>
              <a:t>this Integer value is called Hash Index</a:t>
            </a:r>
          </a:p>
        </p:txBody>
      </p:sp>
    </p:spTree>
    <p:extLst>
      <p:ext uri="{BB962C8B-B14F-4D97-AF65-F5344CB8AC3E}">
        <p14:creationId xmlns:p14="http://schemas.microsoft.com/office/powerpoint/2010/main" val="389855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Techniques to </a:t>
            </a:r>
            <a:r>
              <a:rPr lang="en-US" b="1" dirty="0">
                <a:solidFill>
                  <a:srgbClr val="C00000"/>
                </a:solidFill>
              </a:rPr>
              <a:t>Calculate </a:t>
            </a:r>
            <a:r>
              <a:rPr lang="en-US" b="1" dirty="0" smtClean="0">
                <a:solidFill>
                  <a:srgbClr val="C00000"/>
                </a:solidFill>
              </a:rPr>
              <a:t>Hashing</a:t>
            </a:r>
            <a:endParaRPr lang="en-US" dirty="0">
              <a:solidFill>
                <a:srgbClr val="C00000"/>
              </a:solidFill>
            </a:endParaRPr>
          </a:p>
        </p:txBody>
      </p:sp>
      <p:sp>
        <p:nvSpPr>
          <p:cNvPr id="3" name="Content Placeholder 2"/>
          <p:cNvSpPr>
            <a:spLocks noGrp="1"/>
          </p:cNvSpPr>
          <p:nvPr>
            <p:ph idx="1"/>
          </p:nvPr>
        </p:nvSpPr>
        <p:spPr/>
        <p:txBody>
          <a:bodyPr/>
          <a:lstStyle/>
          <a:p>
            <a:pPr algn="just"/>
            <a:r>
              <a:rPr lang="en-US" dirty="0" smtClean="0"/>
              <a:t>The hash </a:t>
            </a:r>
            <a:r>
              <a:rPr lang="en-US" dirty="0"/>
              <a:t>function is just a mathematical formula that can give a small Integer </a:t>
            </a:r>
            <a:r>
              <a:rPr lang="en-US" dirty="0" smtClean="0"/>
              <a:t>value(within </a:t>
            </a:r>
            <a:r>
              <a:rPr lang="en-US" dirty="0"/>
              <a:t>the array size) for some big keys</a:t>
            </a:r>
            <a:r>
              <a:rPr lang="en-US" dirty="0" smtClean="0"/>
              <a:t>.</a:t>
            </a:r>
          </a:p>
          <a:p>
            <a:pPr marL="514350" indent="-514350" algn="just">
              <a:buFont typeface="+mj-lt"/>
              <a:buAutoNum type="arabicPeriod"/>
            </a:pPr>
            <a:r>
              <a:rPr lang="en-US" b="1" dirty="0" smtClean="0"/>
              <a:t>Division Method </a:t>
            </a:r>
          </a:p>
          <a:p>
            <a:pPr marL="514350" indent="-514350" algn="just">
              <a:buFont typeface="+mj-lt"/>
              <a:buAutoNum type="arabicPeriod"/>
            </a:pPr>
            <a:r>
              <a:rPr lang="en-US" b="1" dirty="0" smtClean="0"/>
              <a:t>Multiplication Method </a:t>
            </a:r>
          </a:p>
          <a:p>
            <a:pPr marL="514350" indent="-514350" algn="just">
              <a:buFont typeface="+mj-lt"/>
              <a:buAutoNum type="arabicPeriod"/>
            </a:pPr>
            <a:r>
              <a:rPr lang="en-US" b="1" dirty="0" smtClean="0"/>
              <a:t>Universal Hashing </a:t>
            </a:r>
          </a:p>
          <a:p>
            <a:pPr marL="514350" indent="-514350" algn="just">
              <a:buFont typeface="+mj-lt"/>
              <a:buAutoNum type="arabicPeriod"/>
            </a:pPr>
            <a:r>
              <a:rPr lang="en-US" b="1" dirty="0" smtClean="0"/>
              <a:t>Folding Method</a:t>
            </a:r>
          </a:p>
          <a:p>
            <a:pPr marL="514350" indent="-514350" algn="just">
              <a:buFont typeface="+mj-lt"/>
              <a:buAutoNum type="arabicPeriod"/>
            </a:pPr>
            <a:r>
              <a:rPr lang="en-US" b="1" dirty="0"/>
              <a:t>Mid Square Method</a:t>
            </a:r>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dirty="0"/>
          </a:p>
        </p:txBody>
      </p:sp>
    </p:spTree>
    <p:extLst>
      <p:ext uri="{BB962C8B-B14F-4D97-AF65-F5344CB8AC3E}">
        <p14:creationId xmlns:p14="http://schemas.microsoft.com/office/powerpoint/2010/main" val="35725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Division </a:t>
            </a:r>
            <a:r>
              <a:rPr lang="en-US" b="1" dirty="0">
                <a:solidFill>
                  <a:srgbClr val="C00000"/>
                </a:solidFill>
              </a:rPr>
              <a:t>Method </a:t>
            </a:r>
            <a:endParaRPr lang="en-US"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This is the easiest of all the methods to understand.</a:t>
            </a:r>
          </a:p>
          <a:p>
            <a:pPr>
              <a:lnSpc>
                <a:spcPct val="120000"/>
              </a:lnSpc>
            </a:pPr>
            <a:r>
              <a:rPr lang="en-US" dirty="0"/>
              <a:t>Consider a scenario where we only have 10 cells in Array, and the Key to insert is 15. i.e. &gt; 10. Then we need some way to find a method that takes 15 and returns an index &lt; 10.</a:t>
            </a:r>
            <a:br>
              <a:rPr lang="en-US" dirty="0"/>
            </a:br>
            <a:r>
              <a:rPr lang="en-US" b="1" dirty="0"/>
              <a:t>Modulus operators</a:t>
            </a:r>
            <a:r>
              <a:rPr lang="en-US" dirty="0"/>
              <a:t> can do this pretty easily.</a:t>
            </a:r>
          </a:p>
          <a:p>
            <a:pPr>
              <a:lnSpc>
                <a:spcPct val="120000"/>
              </a:lnSpc>
            </a:pPr>
            <a:r>
              <a:rPr lang="en-US" b="1" dirty="0"/>
              <a:t>Division method</a:t>
            </a:r>
            <a:r>
              <a:rPr lang="en-US" dirty="0"/>
              <a:t>: </a:t>
            </a:r>
            <a:r>
              <a:rPr lang="en-US" dirty="0" err="1"/>
              <a:t>HashFunction</a:t>
            </a:r>
            <a:r>
              <a:rPr lang="en-US" dirty="0"/>
              <a:t> = Key % size</a:t>
            </a:r>
            <a:br>
              <a:rPr lang="en-US" dirty="0"/>
            </a:br>
            <a:r>
              <a:rPr lang="en-US" dirty="0"/>
              <a:t>Here % = Modulus Operator which returns the remainder when Key is divided by Size.</a:t>
            </a:r>
          </a:p>
          <a:p>
            <a:pPr>
              <a:lnSpc>
                <a:spcPct val="120000"/>
              </a:lnSpc>
            </a:pPr>
            <a:r>
              <a:rPr lang="en-US" dirty="0"/>
              <a:t>E.g. if key=15, </a:t>
            </a:r>
            <a:r>
              <a:rPr lang="en-US" dirty="0" smtClean="0"/>
              <a:t>15</a:t>
            </a:r>
            <a:r>
              <a:rPr lang="en-US" dirty="0"/>
              <a:t>%̲10=5 and </a:t>
            </a:r>
            <a:r>
              <a:rPr lang="en-US" dirty="0" smtClean="0"/>
              <a:t>5&lt;10</a:t>
            </a:r>
            <a:r>
              <a:rPr lang="en-US" dirty="0"/>
              <a:t> so we can insert this Data with key=15 at the 5th index of the array of size 10.</a:t>
            </a:r>
          </a:p>
          <a:p>
            <a:pPr marL="514350" indent="-514350">
              <a:lnSpc>
                <a:spcPct val="120000"/>
              </a:lnSpc>
              <a:buFont typeface="+mj-lt"/>
              <a:buAutoNum type="arabicPeriod"/>
            </a:pPr>
            <a:endParaRPr lang="en-US" b="1" dirty="0"/>
          </a:p>
          <a:p>
            <a:pPr marL="514350" indent="-514350">
              <a:lnSpc>
                <a:spcPct val="120000"/>
              </a:lnSpc>
              <a:buFont typeface="+mj-lt"/>
              <a:buAutoNum type="arabicPeriod"/>
            </a:pPr>
            <a:endParaRPr lang="en-US" b="1" dirty="0"/>
          </a:p>
          <a:p>
            <a:pPr marL="514350" indent="-514350">
              <a:lnSpc>
                <a:spcPct val="120000"/>
              </a:lnSpc>
              <a:buFont typeface="+mj-lt"/>
              <a:buAutoNum type="arabicPeriod"/>
            </a:pPr>
            <a:endParaRPr lang="en-US" b="1" dirty="0"/>
          </a:p>
          <a:p>
            <a:pPr marL="514350" indent="-514350">
              <a:lnSpc>
                <a:spcPct val="120000"/>
              </a:lnSpc>
              <a:buFont typeface="+mj-lt"/>
              <a:buAutoNum type="arabicPeriod"/>
            </a:pPr>
            <a:endParaRPr lang="en-US" b="1" dirty="0"/>
          </a:p>
          <a:p>
            <a:pPr marL="514350" indent="-514350">
              <a:lnSpc>
                <a:spcPct val="120000"/>
              </a:lnSpc>
              <a:buFont typeface="+mj-lt"/>
              <a:buAutoNum type="arabicPeriod"/>
            </a:pPr>
            <a:endParaRPr lang="en-US" dirty="0"/>
          </a:p>
        </p:txBody>
      </p:sp>
    </p:spTree>
    <p:extLst>
      <p:ext uri="{BB962C8B-B14F-4D97-AF65-F5344CB8AC3E}">
        <p14:creationId xmlns:p14="http://schemas.microsoft.com/office/powerpoint/2010/main" val="275442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Multiplication </a:t>
            </a:r>
            <a:r>
              <a:rPr lang="en-US" b="1" dirty="0">
                <a:solidFill>
                  <a:srgbClr val="C00000"/>
                </a:solidFill>
              </a:rPr>
              <a:t>Method </a:t>
            </a:r>
            <a:endParaRPr lang="en-US" dirty="0">
              <a:solidFill>
                <a:srgbClr val="C00000"/>
              </a:solidFill>
            </a:endParaRPr>
          </a:p>
        </p:txBody>
      </p:sp>
      <p:sp>
        <p:nvSpPr>
          <p:cNvPr id="3" name="Content Placeholder 2"/>
          <p:cNvSpPr>
            <a:spLocks noGrp="1"/>
          </p:cNvSpPr>
          <p:nvPr>
            <p:ph idx="1"/>
          </p:nvPr>
        </p:nvSpPr>
        <p:spPr/>
        <p:txBody>
          <a:bodyPr/>
          <a:lstStyle/>
          <a:p>
            <a:r>
              <a:rPr lang="en-US" dirty="0"/>
              <a:t>Similar to Division, it uses the function like:</a:t>
            </a:r>
          </a:p>
          <a:p>
            <a:pPr marL="0" indent="0">
              <a:buNone/>
            </a:pPr>
            <a:r>
              <a:rPr lang="en-US" dirty="0" smtClean="0"/>
              <a:t>	h(k</a:t>
            </a:r>
            <a:r>
              <a:rPr lang="en-US" dirty="0"/>
              <a:t>) = floor( n( kA mod 1 ) ) </a:t>
            </a:r>
          </a:p>
          <a:p>
            <a:r>
              <a:rPr lang="en-US" dirty="0"/>
              <a:t>Here, k is the key and A can be any constant value between 0 and 1.</a:t>
            </a:r>
            <a:br>
              <a:rPr lang="en-US" dirty="0"/>
            </a:br>
            <a:r>
              <a:rPr lang="en-US" dirty="0"/>
              <a:t>Both k and A are multiplied and their fractional part is separated using the modulus operator. This is then multiplied with n to get the hash value.</a:t>
            </a:r>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dirty="0"/>
          </a:p>
        </p:txBody>
      </p:sp>
    </p:spTree>
    <p:extLst>
      <p:ext uri="{BB962C8B-B14F-4D97-AF65-F5344CB8AC3E}">
        <p14:creationId xmlns:p14="http://schemas.microsoft.com/office/powerpoint/2010/main" val="321142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Multiplication </a:t>
            </a:r>
            <a:r>
              <a:rPr lang="en-US" b="1" dirty="0">
                <a:solidFill>
                  <a:srgbClr val="C00000"/>
                </a:solidFill>
              </a:rPr>
              <a:t>Method </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b="1" dirty="0"/>
              <a:t>Example:</a:t>
            </a:r>
          </a:p>
          <a:p>
            <a:r>
              <a:rPr lang="en-US" dirty="0"/>
              <a:t>k=123 n=100 A=0.618033 (Has to be between 0 and 1) </a:t>
            </a:r>
            <a:endParaRPr lang="en-US" dirty="0" smtClean="0"/>
          </a:p>
          <a:p>
            <a:pPr marL="0" indent="0">
              <a:buNone/>
            </a:pPr>
            <a:r>
              <a:rPr lang="en-US" dirty="0"/>
              <a:t>	</a:t>
            </a:r>
            <a:r>
              <a:rPr lang="en-US" dirty="0" smtClean="0"/>
              <a:t>h(123</a:t>
            </a:r>
            <a:r>
              <a:rPr lang="en-US" dirty="0"/>
              <a:t>) = 100 (123 * 0.618033 mod 1) </a:t>
            </a:r>
            <a:endParaRPr lang="en-US" dirty="0" smtClean="0"/>
          </a:p>
          <a:p>
            <a:pPr marL="0" indent="0">
              <a:buNone/>
            </a:pPr>
            <a:r>
              <a:rPr lang="en-US" dirty="0"/>
              <a:t> </a:t>
            </a:r>
            <a:r>
              <a:rPr lang="en-US" dirty="0" smtClean="0"/>
              <a:t>                      = </a:t>
            </a:r>
            <a:r>
              <a:rPr lang="en-US" dirty="0"/>
              <a:t>100 (76.018059 mod 1) </a:t>
            </a:r>
            <a:endParaRPr lang="en-US" dirty="0" smtClean="0"/>
          </a:p>
          <a:p>
            <a:pPr marL="0" indent="0">
              <a:buNone/>
            </a:pPr>
            <a:r>
              <a:rPr lang="en-US" dirty="0"/>
              <a:t> </a:t>
            </a:r>
            <a:r>
              <a:rPr lang="en-US" dirty="0" smtClean="0"/>
              <a:t>                      = </a:t>
            </a:r>
            <a:r>
              <a:rPr lang="en-US" dirty="0"/>
              <a:t>100 (0.018059) = 1 </a:t>
            </a:r>
          </a:p>
          <a:p>
            <a:r>
              <a:rPr lang="en-US" dirty="0"/>
              <a:t>So K with Key=123 can be placed at Index 1.</a:t>
            </a:r>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b="1" dirty="0"/>
          </a:p>
          <a:p>
            <a:pPr marL="514350" indent="-514350" algn="just">
              <a:buFont typeface="+mj-lt"/>
              <a:buAutoNum type="arabicPeriod"/>
            </a:pPr>
            <a:endParaRPr lang="en-US" dirty="0"/>
          </a:p>
        </p:txBody>
      </p:sp>
    </p:spTree>
    <p:extLst>
      <p:ext uri="{BB962C8B-B14F-4D97-AF65-F5344CB8AC3E}">
        <p14:creationId xmlns:p14="http://schemas.microsoft.com/office/powerpoint/2010/main" val="61507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Universal </a:t>
            </a:r>
            <a:r>
              <a:rPr lang="en-US" b="1" dirty="0">
                <a:solidFill>
                  <a:srgbClr val="C00000"/>
                </a:solidFill>
              </a:rPr>
              <a:t>Hashing </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algn="just">
              <a:lnSpc>
                <a:spcPct val="110000"/>
              </a:lnSpc>
            </a:pPr>
            <a:r>
              <a:rPr lang="en-US" dirty="0"/>
              <a:t>Universal hashing means that we don’t use a fixed hash function, but there is a family of hash functions from which we can randomly pick any hash function.</a:t>
            </a:r>
          </a:p>
          <a:p>
            <a:pPr algn="just">
              <a:lnSpc>
                <a:spcPct val="110000"/>
              </a:lnSpc>
            </a:pPr>
            <a:r>
              <a:rPr lang="en-US" dirty="0"/>
              <a:t>These hash functions must obey the basic principle of Universal hashing that the expected number of collisions for a particular key x is &lt; 1</a:t>
            </a:r>
            <a:r>
              <a:rPr lang="en-US" dirty="0" smtClean="0"/>
              <a:t>.</a:t>
            </a:r>
          </a:p>
          <a:p>
            <a:pPr algn="just">
              <a:lnSpc>
                <a:spcPct val="110000"/>
              </a:lnSpc>
            </a:pPr>
            <a:r>
              <a:rPr lang="en-US" dirty="0" smtClean="0"/>
              <a:t>Once </a:t>
            </a:r>
            <a:r>
              <a:rPr lang="en-US" dirty="0"/>
              <a:t>we have such a family of hash functions, then any hash function can be chosen out of this, at runtime.</a:t>
            </a:r>
            <a:br>
              <a:rPr lang="en-US" dirty="0"/>
            </a:br>
            <a:r>
              <a:rPr lang="en-US" dirty="0"/>
              <a:t>This brings randomness to the hash functions, and hence it favors the most evenly spread amongst all other hashing techniques.</a:t>
            </a:r>
          </a:p>
          <a:p>
            <a:pPr marL="514350" indent="-514350" algn="just">
              <a:lnSpc>
                <a:spcPct val="110000"/>
              </a:lnSpc>
              <a:buFont typeface="+mj-lt"/>
              <a:buAutoNum type="arabicPeriod"/>
            </a:pPr>
            <a:endParaRPr lang="en-US" b="1" dirty="0"/>
          </a:p>
          <a:p>
            <a:pPr marL="514350" indent="-514350" algn="just">
              <a:lnSpc>
                <a:spcPct val="110000"/>
              </a:lnSpc>
              <a:buFont typeface="+mj-lt"/>
              <a:buAutoNum type="arabicPeriod"/>
            </a:pPr>
            <a:endParaRPr lang="en-US" b="1" dirty="0"/>
          </a:p>
          <a:p>
            <a:pPr marL="514350" indent="-514350" algn="just">
              <a:lnSpc>
                <a:spcPct val="110000"/>
              </a:lnSpc>
              <a:buFont typeface="+mj-lt"/>
              <a:buAutoNum type="arabicPeriod"/>
            </a:pPr>
            <a:endParaRPr lang="en-US" b="1" dirty="0"/>
          </a:p>
          <a:p>
            <a:pPr marL="514350" indent="-514350" algn="just">
              <a:lnSpc>
                <a:spcPct val="110000"/>
              </a:lnSpc>
              <a:buFont typeface="+mj-lt"/>
              <a:buAutoNum type="arabicPeriod"/>
            </a:pPr>
            <a:endParaRPr lang="en-US" b="1" dirty="0"/>
          </a:p>
          <a:p>
            <a:pPr marL="514350" indent="-514350" algn="just">
              <a:lnSpc>
                <a:spcPct val="110000"/>
              </a:lnSpc>
              <a:buFont typeface="+mj-lt"/>
              <a:buAutoNum type="arabicPeriod"/>
            </a:pPr>
            <a:endParaRPr lang="en-US" dirty="0"/>
          </a:p>
        </p:txBody>
      </p:sp>
    </p:spTree>
    <p:extLst>
      <p:ext uri="{BB962C8B-B14F-4D97-AF65-F5344CB8AC3E}">
        <p14:creationId xmlns:p14="http://schemas.microsoft.com/office/powerpoint/2010/main" val="3670114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858</Words>
  <Application>Microsoft Office PowerPoint</Application>
  <PresentationFormat>On-screen Show (4:3)</PresentationFormat>
  <Paragraphs>173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Hashing</vt:lpstr>
      <vt:lpstr>Hashing</vt:lpstr>
      <vt:lpstr>Hash Table</vt:lpstr>
      <vt:lpstr>Techniques to Calculate Hashing</vt:lpstr>
      <vt:lpstr>Division Method </vt:lpstr>
      <vt:lpstr>Multiplication Method </vt:lpstr>
      <vt:lpstr>Multiplication Method </vt:lpstr>
      <vt:lpstr>Universal Hashing </vt:lpstr>
      <vt:lpstr>Folding Method</vt:lpstr>
      <vt:lpstr>Mid Square Method</vt:lpstr>
      <vt:lpstr>Collision</vt:lpstr>
      <vt:lpstr>Collision resolution techniques</vt:lpstr>
      <vt:lpstr>Open Addressing</vt:lpstr>
      <vt:lpstr>Rehashing</vt:lpstr>
      <vt:lpstr>Linear Probing</vt:lpstr>
      <vt:lpstr>Quadratic probing</vt:lpstr>
      <vt:lpstr>Closed Addressing </vt:lpstr>
      <vt:lpstr>Chaining</vt:lpstr>
      <vt:lpstr>Chaining</vt:lpstr>
      <vt:lpstr>Cuckoo Hashing</vt:lpstr>
      <vt:lpstr>Cuckoo Hashing</vt:lpstr>
      <vt:lpstr>Cuckoo Hashing</vt:lpstr>
      <vt:lpstr>Cuckoo Hashing</vt:lpstr>
      <vt:lpstr>Cuckoo Hashing</vt:lpstr>
      <vt:lpstr>Cuckoo Hashing</vt:lpstr>
      <vt:lpstr>Cuckoo Hashing</vt:lpstr>
      <vt:lpstr>Cuckoo Hashing</vt:lpstr>
      <vt:lpstr>Dynamic hashing</vt:lpstr>
      <vt:lpstr>Dynamic hashing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58</cp:revision>
  <dcterms:created xsi:type="dcterms:W3CDTF">2023-09-11T10:31:55Z</dcterms:created>
  <dcterms:modified xsi:type="dcterms:W3CDTF">2023-10-03T09:12:21Z</dcterms:modified>
</cp:coreProperties>
</file>