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3" roundtripDataSignature="AMtx7mjRyvjDK2Xa+qPmKM5NpgrpNSmL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A52C39-88B0-4D02-B9A3-1CB7F5FD0110}">
  <a:tblStyle styleId="{52A52C39-88B0-4D02-B9A3-1CB7F5FD011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F0EC"/>
          </a:solidFill>
        </a:fill>
      </a:tcStyle>
    </a:wholeTbl>
    <a:band1H>
      <a:tcTxStyle/>
      <a:tcStyle>
        <a:fill>
          <a:solidFill>
            <a:srgbClr val="E1E0D6"/>
          </a:solidFill>
        </a:fill>
      </a:tcStyle>
    </a:band1H>
    <a:band2H>
      <a:tcTxStyle/>
    </a:band2H>
    <a:band1V>
      <a:tcTxStyle/>
      <a:tcStyle>
        <a:fill>
          <a:solidFill>
            <a:srgbClr val="E1E0D6"/>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owtogeek.com/178691/htg-explains-what-is-wi-fi-direct-and-how-does-it-work/"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darpa.mil/"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sng">
                <a:solidFill>
                  <a:schemeClr val="dk1"/>
                </a:solidFill>
                <a:latin typeface="Calibri"/>
                <a:ea typeface="Calibri"/>
                <a:cs typeface="Calibri"/>
                <a:sym typeface="Calibri"/>
                <a:hlinkClick r:id="rId2">
                  <a:extLst>
                    <a:ext uri="{A12FA001-AC4F-418D-AE19-62706E023703}">
                      <ahyp:hlinkClr val="tx"/>
                    </a:ext>
                  </a:extLst>
                </a:hlinkClick>
              </a:rPr>
              <a:t>Wi-Fi Direct</a:t>
            </a:r>
            <a:r>
              <a:rPr b="0" i="0" lang="en-US" sz="1200">
                <a:solidFill>
                  <a:schemeClr val="dk1"/>
                </a:solidFill>
                <a:latin typeface="Calibri"/>
                <a:ea typeface="Calibri"/>
                <a:cs typeface="Calibri"/>
                <a:sym typeface="Calibri"/>
              </a:rPr>
              <a:t> standard also builds on ad-hoc mode</a:t>
            </a:r>
            <a:endParaRPr/>
          </a:p>
        </p:txBody>
      </p:sp>
      <p:sp>
        <p:nvSpPr>
          <p:cNvPr id="146" name="Google Shape;14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9" name="Google Shape;26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9" name="Google Shape;31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7" name="Google Shape;35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DARPA:</a:t>
            </a:r>
            <a:r>
              <a:rPr b="1" lang="en-US" u="sng">
                <a:solidFill>
                  <a:schemeClr val="hlink"/>
                </a:solidFill>
                <a:hlinkClick r:id="rId2"/>
              </a:rPr>
              <a:t>Defense Advanced Research Projects Agency</a:t>
            </a:r>
            <a:endParaRPr b="1"/>
          </a:p>
          <a:p>
            <a:pPr indent="0" lvl="0" marL="0" rtl="0" algn="l">
              <a:spcBef>
                <a:spcPts val="0"/>
              </a:spcBef>
              <a:spcAft>
                <a:spcPts val="0"/>
              </a:spcAft>
              <a:buNone/>
            </a:pPr>
            <a:r>
              <a:t/>
            </a:r>
            <a:endParaRPr/>
          </a:p>
        </p:txBody>
      </p:sp>
      <p:sp>
        <p:nvSpPr>
          <p:cNvPr id="384" name="Google Shape;384;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8"/>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8"/>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20" name="Google Shape;20;p5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6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7"/>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6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68"/>
          <p:cNvSpPr txBox="1"/>
          <p:nvPr>
            <p:ph type="title"/>
          </p:nvPr>
        </p:nvSpPr>
        <p:spPr>
          <a:xfrm rot="5400000">
            <a:off x="4579938" y="2324101"/>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6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6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5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6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1"/>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1"/>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6" name="Google Shape;36;p6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2"/>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2" name="Google Shape;42;p62"/>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3" name="Google Shape;43;p6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3"/>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9" name="Google Shape;49;p63"/>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0" name="Google Shape;50;p63"/>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1" name="Google Shape;51;p63"/>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2" name="Google Shape;52;p6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65"/>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5"/>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6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65"/>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66"/>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6"/>
          <p:cNvSpPr/>
          <p:nvPr>
            <p:ph idx="2" type="pic"/>
          </p:nvPr>
        </p:nvSpPr>
        <p:spPr>
          <a:xfrm>
            <a:off x="0" y="0"/>
            <a:ext cx="8458200" cy="5486400"/>
          </a:xfrm>
          <a:prstGeom prst="rect">
            <a:avLst/>
          </a:prstGeom>
          <a:noFill/>
          <a:ln>
            <a:noFill/>
          </a:ln>
        </p:spPr>
      </p:sp>
      <p:sp>
        <p:nvSpPr>
          <p:cNvPr id="70" name="Google Shape;70;p66"/>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6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6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5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57"/>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57"/>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5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5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5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59.png"/><Relationship Id="rId11" Type="http://schemas.openxmlformats.org/officeDocument/2006/relationships/image" Target="../media/image25.png"/><Relationship Id="rId10" Type="http://schemas.openxmlformats.org/officeDocument/2006/relationships/image" Target="../media/image19.png"/><Relationship Id="rId12" Type="http://schemas.openxmlformats.org/officeDocument/2006/relationships/image" Target="../media/image35.png"/><Relationship Id="rId9" Type="http://schemas.openxmlformats.org/officeDocument/2006/relationships/image" Target="../media/image10.png"/><Relationship Id="rId5" Type="http://schemas.openxmlformats.org/officeDocument/2006/relationships/image" Target="../media/image31.png"/><Relationship Id="rId6" Type="http://schemas.openxmlformats.org/officeDocument/2006/relationships/image" Target="../media/image17.png"/><Relationship Id="rId7" Type="http://schemas.openxmlformats.org/officeDocument/2006/relationships/image" Target="../media/image30.png"/><Relationship Id="rId8"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37.png"/><Relationship Id="rId11" Type="http://schemas.openxmlformats.org/officeDocument/2006/relationships/image" Target="../media/image34.png"/><Relationship Id="rId10" Type="http://schemas.openxmlformats.org/officeDocument/2006/relationships/image" Target="../media/image22.png"/><Relationship Id="rId12" Type="http://schemas.openxmlformats.org/officeDocument/2006/relationships/image" Target="../media/image32.png"/><Relationship Id="rId9" Type="http://schemas.openxmlformats.org/officeDocument/2006/relationships/image" Target="../media/image41.png"/><Relationship Id="rId5" Type="http://schemas.openxmlformats.org/officeDocument/2006/relationships/image" Target="../media/image27.png"/><Relationship Id="rId6" Type="http://schemas.openxmlformats.org/officeDocument/2006/relationships/image" Target="../media/image43.png"/><Relationship Id="rId7" Type="http://schemas.openxmlformats.org/officeDocument/2006/relationships/image" Target="../media/image28.png"/><Relationship Id="rId8"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45.png"/><Relationship Id="rId6"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39.png"/><Relationship Id="rId5" Type="http://schemas.openxmlformats.org/officeDocument/2006/relationships/image" Target="../media/image48.png"/><Relationship Id="rId6"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6.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4.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Unit 1: </a:t>
            </a:r>
            <a:r>
              <a:rPr lang="en-US">
                <a:solidFill>
                  <a:srgbClr val="7030A0"/>
                </a:solidFill>
              </a:rPr>
              <a:t>Physical Layer</a:t>
            </a:r>
            <a:endParaRPr>
              <a:solidFill>
                <a:srgbClr val="7030A0"/>
              </a:solidFill>
            </a:endParaRPr>
          </a:p>
        </p:txBody>
      </p:sp>
      <p:pic>
        <p:nvPicPr>
          <p:cNvPr descr="C:\Users\Shristi\Desktop\icon\download.png" id="92" name="Google Shape;92;p1"/>
          <p:cNvPicPr preferRelativeResize="0"/>
          <p:nvPr/>
        </p:nvPicPr>
        <p:blipFill rotWithShape="1">
          <a:blip r:embed="rId3">
            <a:alphaModFix/>
          </a:blip>
          <a:srcRect b="0" l="0" r="0" t="0"/>
          <a:stretch/>
        </p:blipFill>
        <p:spPr>
          <a:xfrm>
            <a:off x="2195736" y="116632"/>
            <a:ext cx="3876278" cy="23854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457200" y="274638"/>
            <a:ext cx="7620000" cy="157018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n-US"/>
              <a:t>Infrastructure and Ad-Hoc Mode</a:t>
            </a:r>
            <a:br>
              <a:rPr b="1" lang="en-US"/>
            </a:br>
            <a:endParaRPr/>
          </a:p>
        </p:txBody>
      </p:sp>
      <p:pic>
        <p:nvPicPr>
          <p:cNvPr id="149" name="Google Shape;149;p10"/>
          <p:cNvPicPr preferRelativeResize="0"/>
          <p:nvPr>
            <p:ph idx="1" type="body"/>
          </p:nvPr>
        </p:nvPicPr>
        <p:blipFill rotWithShape="1">
          <a:blip r:embed="rId3">
            <a:alphaModFix/>
          </a:blip>
          <a:srcRect b="0" l="0" r="0" t="0"/>
          <a:stretch/>
        </p:blipFill>
        <p:spPr>
          <a:xfrm>
            <a:off x="457200" y="2338734"/>
            <a:ext cx="7620000" cy="29917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sp>
        <p:nvSpPr>
          <p:cNvPr id="155" name="Google Shape;155;p11"/>
          <p:cNvSpPr txBox="1"/>
          <p:nvPr>
            <p:ph idx="1" type="body"/>
          </p:nvPr>
        </p:nvSpPr>
        <p:spPr>
          <a:xfrm>
            <a:off x="457200" y="1268760"/>
            <a:ext cx="7620000" cy="513204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t/>
            </a:r>
            <a:endParaRPr/>
          </a:p>
        </p:txBody>
      </p:sp>
      <p:pic>
        <p:nvPicPr>
          <p:cNvPr descr="C:\Users\Shristi\Desktop\icon\configuring-a-new-internet-connection-in-bridge-mode.png" id="156" name="Google Shape;156;p11"/>
          <p:cNvPicPr preferRelativeResize="0"/>
          <p:nvPr/>
        </p:nvPicPr>
        <p:blipFill rotWithShape="1">
          <a:blip r:embed="rId3">
            <a:alphaModFix/>
          </a:blip>
          <a:srcRect b="0" l="0" r="0" t="0"/>
          <a:stretch/>
        </p:blipFill>
        <p:spPr>
          <a:xfrm>
            <a:off x="0" y="808033"/>
            <a:ext cx="9144000" cy="52419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Network Architectures</a:t>
            </a:r>
            <a:endParaRPr/>
          </a:p>
        </p:txBody>
      </p:sp>
      <p:sp>
        <p:nvSpPr>
          <p:cNvPr id="162" name="Google Shape;162;p12"/>
          <p:cNvSpPr txBox="1"/>
          <p:nvPr>
            <p:ph idx="1" type="body"/>
          </p:nvPr>
        </p:nvSpPr>
        <p:spPr>
          <a:xfrm>
            <a:off x="457200" y="1268760"/>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The </a:t>
            </a:r>
            <a:r>
              <a:rPr b="1" lang="en-US"/>
              <a:t>Client-Server</a:t>
            </a:r>
            <a:r>
              <a:rPr lang="en-US"/>
              <a:t> network model focuses on information sharing whereas, the </a:t>
            </a:r>
            <a:r>
              <a:rPr b="1" lang="en-US"/>
              <a:t>Peer-to-Peer</a:t>
            </a:r>
            <a:r>
              <a:rPr lang="en-US"/>
              <a:t> network model focuses on connectivity to the remote computers.</a:t>
            </a:r>
            <a:endParaRPr/>
          </a:p>
          <a:p>
            <a:pPr indent="-228600" lvl="0" marL="342900" rtl="0" algn="l">
              <a:spcBef>
                <a:spcPts val="440"/>
              </a:spcBef>
              <a:spcAft>
                <a:spcPts val="0"/>
              </a:spcAft>
              <a:buSzPts val="2200"/>
              <a:buChar char="•"/>
            </a:pPr>
            <a:r>
              <a:rPr lang="en-US"/>
              <a:t>The main difference between the Client-Server and Peer-to-Peer network model is that in </a:t>
            </a:r>
            <a:r>
              <a:rPr b="1" lang="en-US"/>
              <a:t>Client-Server</a:t>
            </a:r>
            <a:r>
              <a:rPr lang="en-US"/>
              <a:t> model, the data management is centralised whereas, in </a:t>
            </a:r>
            <a:r>
              <a:rPr b="1" lang="en-US"/>
              <a:t>Peer-to-Peer</a:t>
            </a:r>
            <a:r>
              <a:rPr lang="en-US"/>
              <a:t> each user has its own data and applications</a:t>
            </a:r>
            <a:endParaRPr/>
          </a:p>
        </p:txBody>
      </p:sp>
      <p:pic>
        <p:nvPicPr>
          <p:cNvPr descr="client-server" id="163" name="Google Shape;163;p12"/>
          <p:cNvPicPr preferRelativeResize="0"/>
          <p:nvPr/>
        </p:nvPicPr>
        <p:blipFill rotWithShape="1">
          <a:blip r:embed="rId3">
            <a:alphaModFix/>
          </a:blip>
          <a:srcRect b="0" l="0" r="0" t="0"/>
          <a:stretch/>
        </p:blipFill>
        <p:spPr>
          <a:xfrm>
            <a:off x="683568" y="3933056"/>
            <a:ext cx="3571875" cy="2305050"/>
          </a:xfrm>
          <a:prstGeom prst="rect">
            <a:avLst/>
          </a:prstGeom>
          <a:noFill/>
          <a:ln>
            <a:noFill/>
          </a:ln>
        </p:spPr>
      </p:pic>
      <p:pic>
        <p:nvPicPr>
          <p:cNvPr descr="peer-to-peer" id="164" name="Google Shape;164;p12"/>
          <p:cNvPicPr preferRelativeResize="0"/>
          <p:nvPr/>
        </p:nvPicPr>
        <p:blipFill rotWithShape="1">
          <a:blip r:embed="rId4">
            <a:alphaModFix/>
          </a:blip>
          <a:srcRect b="0" l="0" r="0" t="0"/>
          <a:stretch/>
        </p:blipFill>
        <p:spPr>
          <a:xfrm>
            <a:off x="5508104" y="3495674"/>
            <a:ext cx="3429000" cy="3362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467544" y="116632"/>
            <a:ext cx="7620000" cy="4900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Client-Server</a:t>
            </a:r>
            <a:endParaRPr/>
          </a:p>
        </p:txBody>
      </p:sp>
      <p:sp>
        <p:nvSpPr>
          <p:cNvPr id="170" name="Google Shape;170;p13"/>
          <p:cNvSpPr txBox="1"/>
          <p:nvPr>
            <p:ph idx="1" type="body"/>
          </p:nvPr>
        </p:nvSpPr>
        <p:spPr>
          <a:xfrm>
            <a:off x="457200" y="764704"/>
            <a:ext cx="7620000" cy="5636096"/>
          </a:xfrm>
          <a:prstGeom prst="rect">
            <a:avLst/>
          </a:prstGeom>
          <a:noFill/>
          <a:ln>
            <a:noFill/>
          </a:ln>
        </p:spPr>
        <p:txBody>
          <a:bodyPr anchorCtr="0" anchor="t" bIns="45700" lIns="91425" spcFirstLastPara="1" rIns="91425" wrap="square" tIns="45700">
            <a:normAutofit lnSpcReduction="10000"/>
          </a:bodyPr>
          <a:lstStyle/>
          <a:p>
            <a:pPr indent="-228600" lvl="0" marL="342900" rtl="0" algn="just">
              <a:spcBef>
                <a:spcPts val="0"/>
              </a:spcBef>
              <a:spcAft>
                <a:spcPts val="0"/>
              </a:spcAft>
              <a:buSzPts val="2200"/>
              <a:buChar char="•"/>
            </a:pPr>
            <a:r>
              <a:rPr lang="en-US"/>
              <a:t>The Client-Server network model is widely used network model. Here, </a:t>
            </a:r>
            <a:r>
              <a:rPr b="1" lang="en-US"/>
              <a:t>Server</a:t>
            </a:r>
            <a:r>
              <a:rPr lang="en-US"/>
              <a:t> is a powerful system that stores the data or information in it. On the other hands, the </a:t>
            </a:r>
            <a:r>
              <a:rPr b="1" lang="en-US"/>
              <a:t>Client</a:t>
            </a:r>
            <a:r>
              <a:rPr lang="en-US"/>
              <a:t> is the machine which let the users access the data on the remote server.</a:t>
            </a:r>
            <a:endParaRPr/>
          </a:p>
          <a:p>
            <a:pPr indent="-228600" lvl="0" marL="342900" rtl="0" algn="just">
              <a:spcBef>
                <a:spcPts val="440"/>
              </a:spcBef>
              <a:spcAft>
                <a:spcPts val="0"/>
              </a:spcAft>
              <a:buSzPts val="2200"/>
              <a:buChar char="•"/>
            </a:pPr>
            <a:r>
              <a:rPr lang="en-US"/>
              <a:t>The </a:t>
            </a:r>
            <a:r>
              <a:rPr b="1" lang="en-US"/>
              <a:t>system administrator</a:t>
            </a:r>
            <a:r>
              <a:rPr lang="en-US"/>
              <a:t> manages the data on the server. The client machines and the server are connected through a </a:t>
            </a:r>
            <a:r>
              <a:rPr b="1" lang="en-US"/>
              <a:t>network</a:t>
            </a:r>
            <a:r>
              <a:rPr lang="en-US"/>
              <a:t>. It allows the clients to access data even if the client machine and server are far apart from each other.</a:t>
            </a:r>
            <a:endParaRPr/>
          </a:p>
          <a:p>
            <a:pPr indent="-228600" lvl="0" marL="342900" rtl="0" algn="just">
              <a:spcBef>
                <a:spcPts val="440"/>
              </a:spcBef>
              <a:spcAft>
                <a:spcPts val="0"/>
              </a:spcAft>
              <a:buSzPts val="2200"/>
              <a:buChar char="•"/>
            </a:pPr>
            <a:r>
              <a:rPr lang="en-US"/>
              <a:t>In Client-Server model, the client process on the client machine sends the </a:t>
            </a:r>
            <a:r>
              <a:rPr b="1" lang="en-US"/>
              <a:t>request</a:t>
            </a:r>
            <a:r>
              <a:rPr lang="en-US"/>
              <a:t> to the server process on the server machine. When the server receives the client request, it lookouts for the requested data and </a:t>
            </a:r>
            <a:r>
              <a:rPr b="1" lang="en-US"/>
              <a:t>send</a:t>
            </a:r>
            <a:r>
              <a:rPr lang="en-US"/>
              <a:t> it back with the reply.</a:t>
            </a:r>
            <a:endParaRPr/>
          </a:p>
          <a:p>
            <a:pPr indent="-228600" lvl="0" marL="342900" rtl="0" algn="just">
              <a:spcBef>
                <a:spcPts val="440"/>
              </a:spcBef>
              <a:spcAft>
                <a:spcPts val="0"/>
              </a:spcAft>
              <a:buSzPts val="2200"/>
              <a:buChar char="•"/>
            </a:pPr>
            <a:r>
              <a:rPr lang="en-US"/>
              <a:t>As all the services are provided by a centralized server, there may be chances of server getting </a:t>
            </a:r>
            <a:r>
              <a:rPr b="1" lang="en-US"/>
              <a:t>bottlenecked</a:t>
            </a:r>
            <a:r>
              <a:rPr lang="en-US"/>
              <a:t>, slowing down the efficiency of the system.</a:t>
            </a:r>
            <a:endParaRPr/>
          </a:p>
          <a:p>
            <a:pPr indent="-88900" lvl="0" marL="342900" rtl="0" algn="just">
              <a:spcBef>
                <a:spcPts val="440"/>
              </a:spcBef>
              <a:spcAft>
                <a:spcPts val="0"/>
              </a:spcAft>
              <a:buSzPts val="2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467544" y="116632"/>
            <a:ext cx="7620000" cy="4900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Peer-to-Peer</a:t>
            </a:r>
            <a:endParaRPr/>
          </a:p>
        </p:txBody>
      </p:sp>
      <p:sp>
        <p:nvSpPr>
          <p:cNvPr id="176" name="Google Shape;176;p14"/>
          <p:cNvSpPr txBox="1"/>
          <p:nvPr>
            <p:ph idx="1" type="body"/>
          </p:nvPr>
        </p:nvSpPr>
        <p:spPr>
          <a:xfrm>
            <a:off x="457200" y="836712"/>
            <a:ext cx="7620000" cy="5904656"/>
          </a:xfrm>
          <a:prstGeom prst="rect">
            <a:avLst/>
          </a:prstGeom>
          <a:noFill/>
          <a:ln>
            <a:noFill/>
          </a:ln>
        </p:spPr>
        <p:txBody>
          <a:bodyPr anchorCtr="0" anchor="t" bIns="45700" lIns="91425" spcFirstLastPara="1" rIns="91425" wrap="square" tIns="45700">
            <a:normAutofit fontScale="92500" lnSpcReduction="20000"/>
          </a:bodyPr>
          <a:lstStyle/>
          <a:p>
            <a:pPr indent="-228600" lvl="0" marL="342900" rtl="0" algn="just">
              <a:spcBef>
                <a:spcPts val="0"/>
              </a:spcBef>
              <a:spcAft>
                <a:spcPts val="0"/>
              </a:spcAft>
              <a:buSzPct val="100000"/>
              <a:buChar char="•"/>
            </a:pPr>
            <a:r>
              <a:rPr lang="en-US"/>
              <a:t>Unlike Client-Server, the Peer-to-Peer model does not distinguish between client and server instead each </a:t>
            </a:r>
            <a:r>
              <a:rPr b="1" lang="en-US"/>
              <a:t>node</a:t>
            </a:r>
            <a:r>
              <a:rPr lang="en-US"/>
              <a:t> can either be a client or a server depending on the whether the node is </a:t>
            </a:r>
            <a:r>
              <a:rPr b="1" lang="en-US"/>
              <a:t>requesting</a:t>
            </a:r>
            <a:r>
              <a:rPr lang="en-US"/>
              <a:t> or </a:t>
            </a:r>
            <a:r>
              <a:rPr b="1" lang="en-US"/>
              <a:t>providing</a:t>
            </a:r>
            <a:r>
              <a:rPr lang="en-US"/>
              <a:t> the services. Each node is considered as a </a:t>
            </a:r>
            <a:r>
              <a:rPr b="1" lang="en-US"/>
              <a:t>peer</a:t>
            </a:r>
            <a:r>
              <a:rPr lang="en-US"/>
              <a:t>.</a:t>
            </a:r>
            <a:endParaRPr/>
          </a:p>
          <a:p>
            <a:pPr indent="-228600" lvl="0" marL="342900" rtl="0" algn="just">
              <a:spcBef>
                <a:spcPts val="407"/>
              </a:spcBef>
              <a:spcAft>
                <a:spcPts val="0"/>
              </a:spcAft>
              <a:buSzPct val="100000"/>
              <a:buChar char="•"/>
            </a:pPr>
            <a:r>
              <a:rPr lang="en-US"/>
              <a:t>To become a part of peer-to-peer, a node must initially </a:t>
            </a:r>
            <a:r>
              <a:rPr b="1" lang="en-US"/>
              <a:t>join</a:t>
            </a:r>
            <a:r>
              <a:rPr lang="en-US"/>
              <a:t> the network. After joining it must start to provide services to and must request the services from other nodes in the peer-to-peer system. There are </a:t>
            </a:r>
            <a:r>
              <a:rPr b="1" lang="en-US"/>
              <a:t>two ways</a:t>
            </a:r>
            <a:r>
              <a:rPr lang="en-US"/>
              <a:t> to know which node provides which services; they are as follow:</a:t>
            </a:r>
            <a:endParaRPr/>
          </a:p>
          <a:p>
            <a:pPr indent="-228600" lvl="1" marL="640080" rtl="0" algn="just">
              <a:spcBef>
                <a:spcPts val="370"/>
              </a:spcBef>
              <a:spcAft>
                <a:spcPts val="0"/>
              </a:spcAft>
              <a:buSzPct val="100000"/>
              <a:buChar char="•"/>
            </a:pPr>
            <a:r>
              <a:rPr lang="en-US"/>
              <a:t>When a node enters the peer-to-peer system, it must </a:t>
            </a:r>
            <a:r>
              <a:rPr b="1" lang="en-US"/>
              <a:t>register</a:t>
            </a:r>
            <a:r>
              <a:rPr lang="en-US"/>
              <a:t> the services it will be providing, into a </a:t>
            </a:r>
            <a:r>
              <a:rPr b="1" lang="en-US"/>
              <a:t>centralized lookup service</a:t>
            </a:r>
            <a:r>
              <a:rPr lang="en-US"/>
              <a:t> on the network. When a node desires for any specific service it must contact centralized lookup services to check out which node will provide the desired services. Rest of the communication is done by the desiring node and the service providing node.</a:t>
            </a:r>
            <a:endParaRPr/>
          </a:p>
          <a:p>
            <a:pPr indent="-228600" lvl="1" marL="640080" rtl="0" algn="just">
              <a:spcBef>
                <a:spcPts val="370"/>
              </a:spcBef>
              <a:spcAft>
                <a:spcPts val="0"/>
              </a:spcAft>
              <a:buSzPct val="100000"/>
              <a:buChar char="•"/>
            </a:pPr>
            <a:r>
              <a:rPr lang="en-US"/>
              <a:t>A node desiring for the specific services must </a:t>
            </a:r>
            <a:r>
              <a:rPr b="1" lang="en-US"/>
              <a:t>broadcast</a:t>
            </a:r>
            <a:r>
              <a:rPr lang="en-US"/>
              <a:t> the request for services to all other nodes in the peer-to-peer system. The node providing the requested service will </a:t>
            </a:r>
            <a:r>
              <a:rPr b="1" lang="en-US"/>
              <a:t>respond</a:t>
            </a:r>
            <a:r>
              <a:rPr lang="en-US"/>
              <a:t> to the node making the request.</a:t>
            </a:r>
            <a:endParaRPr/>
          </a:p>
          <a:p>
            <a:pPr indent="-228600" lvl="0" marL="342900" rtl="0" algn="just">
              <a:spcBef>
                <a:spcPts val="407"/>
              </a:spcBef>
              <a:spcAft>
                <a:spcPts val="0"/>
              </a:spcAft>
              <a:buSzPct val="100000"/>
              <a:buChar char="•"/>
            </a:pPr>
            <a:r>
              <a:rPr lang="en-US"/>
              <a:t>Peer-to-Peer network has the advantage over client-server that the server is </a:t>
            </a:r>
            <a:r>
              <a:rPr b="1" lang="en-US"/>
              <a:t>not bottlenecked</a:t>
            </a:r>
            <a:r>
              <a:rPr lang="en-US"/>
              <a:t> as the services are provided by the several nodes distributed in a peer-to-peer system.</a:t>
            </a:r>
            <a:endParaRPr/>
          </a:p>
          <a:p>
            <a:pPr indent="-99377" lvl="0" marL="342900" rtl="0" algn="just">
              <a:spcBef>
                <a:spcPts val="407"/>
              </a:spcBef>
              <a:spcAft>
                <a:spcPts val="0"/>
              </a:spcAft>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p15"/>
          <p:cNvGraphicFramePr/>
          <p:nvPr/>
        </p:nvGraphicFramePr>
        <p:xfrm>
          <a:off x="467544" y="0"/>
          <a:ext cx="3000000" cy="3000000"/>
        </p:xfrm>
        <a:graphic>
          <a:graphicData uri="http://schemas.openxmlformats.org/drawingml/2006/table">
            <a:tbl>
              <a:tblPr bandRow="1" firstRow="1">
                <a:noFill/>
                <a:tableStyleId>{52A52C39-88B0-4D02-B9A3-1CB7F5FD0110}</a:tableStyleId>
              </a:tblPr>
              <a:tblGrid>
                <a:gridCol w="2540000"/>
                <a:gridCol w="2540000"/>
                <a:gridCol w="2540000"/>
              </a:tblGrid>
              <a:tr h="370850">
                <a:tc>
                  <a:txBody>
                    <a:bodyPr/>
                    <a:lstStyle/>
                    <a:p>
                      <a:pPr indent="0" lvl="0" marL="0" marR="0" rtl="0" algn="ctr">
                        <a:spcBef>
                          <a:spcPts val="0"/>
                        </a:spcBef>
                        <a:spcAft>
                          <a:spcPts val="0"/>
                        </a:spcAft>
                        <a:buNone/>
                      </a:pPr>
                      <a:r>
                        <a:rPr b="1" lang="en-US" sz="1800" u="none" cap="none" strike="noStrike"/>
                        <a:t>BASIS FOR COMAPAISON</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CLIENT-SERVER</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PEER-TO-PEER</a:t>
                      </a:r>
                      <a:endParaRPr/>
                    </a:p>
                  </a:txBody>
                  <a:tcPr marT="76200" marB="76200" marR="76200" marL="76200" anchor="ctr"/>
                </a:tc>
              </a:tr>
              <a:tr h="370850">
                <a:tc>
                  <a:txBody>
                    <a:bodyPr/>
                    <a:lstStyle/>
                    <a:p>
                      <a:pPr indent="0" lvl="0" marL="0" marR="0" rtl="0" algn="l">
                        <a:spcBef>
                          <a:spcPts val="0"/>
                        </a:spcBef>
                        <a:spcAft>
                          <a:spcPts val="0"/>
                        </a:spcAft>
                        <a:buNone/>
                      </a:pPr>
                      <a:r>
                        <a:rPr lang="en-US" sz="1800" u="none" cap="none" strike="noStrike"/>
                        <a:t>Basic</a:t>
                      </a:r>
                      <a:endParaRPr/>
                    </a:p>
                  </a:txBody>
                  <a:tcPr marT="76200" marB="76200" marR="76200" marL="76200"/>
                </a:tc>
                <a:tc>
                  <a:txBody>
                    <a:bodyPr/>
                    <a:lstStyle/>
                    <a:p>
                      <a:pPr indent="0" lvl="0" marL="0" marR="0" rtl="0" algn="l">
                        <a:spcBef>
                          <a:spcPts val="0"/>
                        </a:spcBef>
                        <a:spcAft>
                          <a:spcPts val="0"/>
                        </a:spcAft>
                        <a:buNone/>
                      </a:pPr>
                      <a:r>
                        <a:rPr lang="en-US" sz="1800" u="none" cap="none" strike="noStrike"/>
                        <a:t>There is a specific server and specific clients connected to the server.</a:t>
                      </a:r>
                      <a:endParaRPr/>
                    </a:p>
                  </a:txBody>
                  <a:tcPr marT="76200" marB="76200" marR="76200" marL="76200"/>
                </a:tc>
                <a:tc>
                  <a:txBody>
                    <a:bodyPr/>
                    <a:lstStyle/>
                    <a:p>
                      <a:pPr indent="0" lvl="0" marL="0" marR="0" rtl="0" algn="l">
                        <a:spcBef>
                          <a:spcPts val="0"/>
                        </a:spcBef>
                        <a:spcAft>
                          <a:spcPts val="0"/>
                        </a:spcAft>
                        <a:buNone/>
                      </a:pPr>
                      <a:r>
                        <a:rPr lang="en-US" sz="1800" u="none" cap="none" strike="noStrike"/>
                        <a:t>Clients and server are not distinguished; each node act as client and server.</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t>Service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The client request for service and server respond with the service.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Each node can request for services and can also provide the services.</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t>Focus</a:t>
                      </a:r>
                      <a:endParaRPr/>
                    </a:p>
                  </a:txBody>
                  <a:tcPr marT="76200" marB="76200" marR="76200" marL="76200"/>
                </a:tc>
                <a:tc>
                  <a:txBody>
                    <a:bodyPr/>
                    <a:lstStyle/>
                    <a:p>
                      <a:pPr indent="0" lvl="0" marL="0" marR="0" rtl="0" algn="l">
                        <a:spcBef>
                          <a:spcPts val="0"/>
                        </a:spcBef>
                        <a:spcAft>
                          <a:spcPts val="0"/>
                        </a:spcAft>
                        <a:buNone/>
                      </a:pPr>
                      <a:r>
                        <a:rPr lang="en-US" sz="1800" u="none" cap="none" strike="noStrike"/>
                        <a:t>Sharing the information.</a:t>
                      </a:r>
                      <a:endParaRPr/>
                    </a:p>
                  </a:txBody>
                  <a:tcPr marT="76200" marB="76200" marR="76200" marL="76200"/>
                </a:tc>
                <a:tc>
                  <a:txBody>
                    <a:bodyPr/>
                    <a:lstStyle/>
                    <a:p>
                      <a:pPr indent="0" lvl="0" marL="0" marR="0" rtl="0" algn="l">
                        <a:spcBef>
                          <a:spcPts val="0"/>
                        </a:spcBef>
                        <a:spcAft>
                          <a:spcPts val="0"/>
                        </a:spcAft>
                        <a:buNone/>
                      </a:pPr>
                      <a:r>
                        <a:rPr lang="en-US" sz="1800" u="none" cap="none" strike="noStrike"/>
                        <a:t>Connectivity.</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t>Data</a:t>
                      </a:r>
                      <a:endParaRPr/>
                    </a:p>
                  </a:txBody>
                  <a:tcPr marT="76200" marB="76200" marR="76200" marL="76200"/>
                </a:tc>
                <a:tc>
                  <a:txBody>
                    <a:bodyPr/>
                    <a:lstStyle/>
                    <a:p>
                      <a:pPr indent="0" lvl="0" marL="0" marR="0" rtl="0" algn="l">
                        <a:spcBef>
                          <a:spcPts val="0"/>
                        </a:spcBef>
                        <a:spcAft>
                          <a:spcPts val="0"/>
                        </a:spcAft>
                        <a:buNone/>
                      </a:pPr>
                      <a:r>
                        <a:rPr lang="en-US" sz="1800" u="none" cap="none" strike="noStrike"/>
                        <a:t>The data is stored in a centralized server.</a:t>
                      </a:r>
                      <a:endParaRPr/>
                    </a:p>
                  </a:txBody>
                  <a:tcPr marT="76200" marB="76200" marR="76200" marL="76200"/>
                </a:tc>
                <a:tc>
                  <a:txBody>
                    <a:bodyPr/>
                    <a:lstStyle/>
                    <a:p>
                      <a:pPr indent="0" lvl="0" marL="0" marR="0" rtl="0" algn="l">
                        <a:spcBef>
                          <a:spcPts val="0"/>
                        </a:spcBef>
                        <a:spcAft>
                          <a:spcPts val="0"/>
                        </a:spcAft>
                        <a:buNone/>
                      </a:pPr>
                      <a:r>
                        <a:rPr lang="en-US" sz="1800" u="none" cap="none" strike="noStrike"/>
                        <a:t>Each peer has its own data.</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t>Server</a:t>
                      </a:r>
                      <a:endParaRPr/>
                    </a:p>
                  </a:txBody>
                  <a:tcPr marT="76200" marB="76200" marR="76200" marL="76200"/>
                </a:tc>
                <a:tc>
                  <a:txBody>
                    <a:bodyPr/>
                    <a:lstStyle/>
                    <a:p>
                      <a:pPr indent="0" lvl="0" marL="0" marR="0" rtl="0" algn="l">
                        <a:spcBef>
                          <a:spcPts val="0"/>
                        </a:spcBef>
                        <a:spcAft>
                          <a:spcPts val="0"/>
                        </a:spcAft>
                        <a:buNone/>
                      </a:pPr>
                      <a:r>
                        <a:rPr lang="en-US" sz="1800" u="none" cap="none" strike="noStrike"/>
                        <a:t>When several clients request for the services simultaneously, a server can get bottlenecked.</a:t>
                      </a:r>
                      <a:endParaRPr/>
                    </a:p>
                  </a:txBody>
                  <a:tcPr marT="76200" marB="76200" marR="76200" marL="76200"/>
                </a:tc>
                <a:tc>
                  <a:txBody>
                    <a:bodyPr/>
                    <a:lstStyle/>
                    <a:p>
                      <a:pPr indent="0" lvl="0" marL="0" marR="0" rtl="0" algn="l">
                        <a:spcBef>
                          <a:spcPts val="0"/>
                        </a:spcBef>
                        <a:spcAft>
                          <a:spcPts val="0"/>
                        </a:spcAft>
                        <a:buNone/>
                      </a:pPr>
                      <a:r>
                        <a:rPr lang="en-US" sz="1800" u="none" cap="none" strike="noStrike"/>
                        <a:t>As the services are provided by several servers distributed in the peer-to-peer system, a server in not bottlenecked.</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t>Expense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The client-server are expensive to implement.</a:t>
                      </a:r>
                      <a:endParaRPr/>
                    </a:p>
                  </a:txBody>
                  <a:tcPr marT="76200" marB="76200" marR="76200" marL="76200"/>
                </a:tc>
                <a:tc>
                  <a:txBody>
                    <a:bodyPr/>
                    <a:lstStyle/>
                    <a:p>
                      <a:pPr indent="0" lvl="0" marL="0" marR="0" rtl="0" algn="l">
                        <a:spcBef>
                          <a:spcPts val="0"/>
                        </a:spcBef>
                        <a:spcAft>
                          <a:spcPts val="0"/>
                        </a:spcAft>
                        <a:buNone/>
                      </a:pPr>
                      <a:r>
                        <a:rPr lang="en-US" sz="1800" u="none" cap="none" strike="noStrike"/>
                        <a:t>Peer-to-peer are less expensive to implement.</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t>Stability</a:t>
                      </a:r>
                      <a:endParaRPr/>
                    </a:p>
                  </a:txBody>
                  <a:tcPr marT="76200" marB="76200" marR="76200" marL="76200"/>
                </a:tc>
                <a:tc>
                  <a:txBody>
                    <a:bodyPr/>
                    <a:lstStyle/>
                    <a:p>
                      <a:pPr indent="0" lvl="0" marL="0" marR="0" rtl="0" algn="l">
                        <a:spcBef>
                          <a:spcPts val="0"/>
                        </a:spcBef>
                        <a:spcAft>
                          <a:spcPts val="0"/>
                        </a:spcAft>
                        <a:buNone/>
                      </a:pPr>
                      <a:r>
                        <a:rPr lang="en-US" sz="1800" u="none" cap="none" strike="noStrike"/>
                        <a:t>Client-Server is more stable and scalable.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Peer-to-Peer suffers if the number of peers increases in the system.</a:t>
                      </a:r>
                      <a:endParaRPr/>
                    </a:p>
                  </a:txBody>
                  <a:tcPr marT="76200" marB="76200" marR="76200" marL="762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Standardized Protocol </a:t>
            </a:r>
            <a:endParaRPr/>
          </a:p>
        </p:txBody>
      </p:sp>
      <p:sp>
        <p:nvSpPr>
          <p:cNvPr id="187" name="Google Shape;187;p1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800"/>
              <a:buChar char="•"/>
            </a:pPr>
            <a:r>
              <a:rPr lang="en-US" sz="2800"/>
              <a:t>Vendors like standards because they make their products more marketable</a:t>
            </a:r>
            <a:endParaRPr/>
          </a:p>
          <a:p>
            <a:pPr indent="-228600" lvl="0" marL="342900" rtl="0" algn="l">
              <a:spcBef>
                <a:spcPts val="560"/>
              </a:spcBef>
              <a:spcAft>
                <a:spcPts val="0"/>
              </a:spcAft>
              <a:buSzPts val="2800"/>
              <a:buChar char="•"/>
            </a:pPr>
            <a:r>
              <a:rPr lang="en-US" sz="2800"/>
              <a:t>Customers like standards because they enable products from different vendors to interoperate</a:t>
            </a:r>
            <a:endParaRPr/>
          </a:p>
          <a:p>
            <a:pPr indent="-228600" lvl="0" marL="342900" rtl="0" algn="l">
              <a:spcBef>
                <a:spcPts val="560"/>
              </a:spcBef>
              <a:spcAft>
                <a:spcPts val="0"/>
              </a:spcAft>
              <a:buSzPts val="2800"/>
              <a:buChar char="•"/>
            </a:pPr>
            <a:r>
              <a:rPr lang="en-US" sz="2800"/>
              <a:t>Two protocol standards are well-known:</a:t>
            </a:r>
            <a:endParaRPr/>
          </a:p>
          <a:p>
            <a:pPr indent="-228600" lvl="1" marL="640080" rtl="0" algn="l">
              <a:spcBef>
                <a:spcPts val="480"/>
              </a:spcBef>
              <a:spcAft>
                <a:spcPts val="0"/>
              </a:spcAft>
              <a:buSzPts val="2400"/>
              <a:buChar char="•"/>
            </a:pPr>
            <a:r>
              <a:rPr lang="en-US" sz="2400"/>
              <a:t>TCP/IP: widely implemented</a:t>
            </a:r>
            <a:endParaRPr/>
          </a:p>
          <a:p>
            <a:pPr indent="-228600" lvl="1" marL="640080" rtl="0" algn="l">
              <a:spcBef>
                <a:spcPts val="480"/>
              </a:spcBef>
              <a:spcAft>
                <a:spcPts val="0"/>
              </a:spcAft>
              <a:buSzPts val="2400"/>
              <a:buChar char="•"/>
            </a:pPr>
            <a:r>
              <a:rPr lang="en-US" sz="2400"/>
              <a:t>OSI: less used, still useful for modeling / conceptualizing</a:t>
            </a:r>
            <a:endParaRPr sz="2400"/>
          </a:p>
          <a:p>
            <a:pPr indent="-88900" lvl="0" marL="342900" rtl="0" algn="l">
              <a:spcBef>
                <a:spcPts val="440"/>
              </a:spcBef>
              <a:spcAft>
                <a:spcPts val="0"/>
              </a:spcAft>
              <a:buSzPts val="2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467544" y="-243408"/>
            <a:ext cx="8229600" cy="139903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400"/>
              <a:buFont typeface="Arial"/>
              <a:buNone/>
            </a:pPr>
            <a:r>
              <a:rPr lang="en-US" sz="4400">
                <a:latin typeface="Arial"/>
                <a:ea typeface="Arial"/>
                <a:cs typeface="Arial"/>
                <a:sym typeface="Arial"/>
              </a:rPr>
              <a:t>The OSI Reference Model</a:t>
            </a:r>
            <a:endParaRPr/>
          </a:p>
        </p:txBody>
      </p:sp>
      <p:sp>
        <p:nvSpPr>
          <p:cNvPr id="193" name="Google Shape;193;p17"/>
          <p:cNvSpPr txBox="1"/>
          <p:nvPr>
            <p:ph idx="1" type="body"/>
          </p:nvPr>
        </p:nvSpPr>
        <p:spPr>
          <a:xfrm>
            <a:off x="539552" y="980728"/>
            <a:ext cx="7560840" cy="4572000"/>
          </a:xfrm>
          <a:prstGeom prst="rect">
            <a:avLst/>
          </a:prstGeom>
          <a:noFill/>
          <a:ln>
            <a:noFill/>
          </a:ln>
        </p:spPr>
        <p:txBody>
          <a:bodyPr anchorCtr="0" anchor="t" bIns="45700" lIns="91425" spcFirstLastPara="1" rIns="91425" wrap="square" tIns="45700">
            <a:normAutofit fontScale="92500" lnSpcReduction="10000"/>
          </a:bodyPr>
          <a:lstStyle/>
          <a:p>
            <a:pPr indent="-228600" lvl="0" marL="342900" rtl="0" algn="just">
              <a:spcBef>
                <a:spcPts val="0"/>
              </a:spcBef>
              <a:spcAft>
                <a:spcPts val="0"/>
              </a:spcAft>
              <a:buSzPct val="100000"/>
              <a:buNone/>
            </a:pPr>
            <a:r>
              <a:rPr lang="en-US" sz="3200">
                <a:latin typeface="Arial"/>
                <a:ea typeface="Arial"/>
                <a:cs typeface="Arial"/>
                <a:sym typeface="Arial"/>
              </a:rPr>
              <a:t>Principles for the seven layers</a:t>
            </a:r>
            <a:endParaRPr/>
          </a:p>
          <a:p>
            <a:pPr indent="-228600" lvl="0" marL="342900" rtl="0" algn="just">
              <a:spcBef>
                <a:spcPts val="592"/>
              </a:spcBef>
              <a:spcAft>
                <a:spcPts val="0"/>
              </a:spcAft>
              <a:buSzPct val="100000"/>
              <a:buNone/>
            </a:pPr>
            <a:r>
              <a:t/>
            </a:r>
            <a:endParaRPr sz="3200">
              <a:latin typeface="Arial"/>
              <a:ea typeface="Arial"/>
              <a:cs typeface="Arial"/>
              <a:sym typeface="Arial"/>
            </a:endParaRPr>
          </a:p>
          <a:p>
            <a:pPr indent="-228600" lvl="0" marL="342900" rtl="0" algn="just">
              <a:spcBef>
                <a:spcPts val="592"/>
              </a:spcBef>
              <a:spcAft>
                <a:spcPts val="0"/>
              </a:spcAft>
              <a:buSzPct val="100000"/>
              <a:buFont typeface="Arial"/>
              <a:buChar char="•"/>
            </a:pPr>
            <a:r>
              <a:rPr lang="en-US" sz="3200">
                <a:latin typeface="Arial"/>
                <a:ea typeface="Arial"/>
                <a:cs typeface="Arial"/>
                <a:sym typeface="Arial"/>
              </a:rPr>
              <a:t>Layers created for different abstractions</a:t>
            </a:r>
            <a:endParaRPr/>
          </a:p>
          <a:p>
            <a:pPr indent="-228600" lvl="0" marL="342900" rtl="0" algn="just">
              <a:spcBef>
                <a:spcPts val="592"/>
              </a:spcBef>
              <a:spcAft>
                <a:spcPts val="0"/>
              </a:spcAft>
              <a:buSzPct val="100000"/>
              <a:buFont typeface="Arial"/>
              <a:buChar char="•"/>
            </a:pPr>
            <a:r>
              <a:rPr lang="en-US" sz="3200">
                <a:latin typeface="Arial"/>
                <a:ea typeface="Arial"/>
                <a:cs typeface="Arial"/>
                <a:sym typeface="Arial"/>
              </a:rPr>
              <a:t>Each layer performs well-defined function</a:t>
            </a:r>
            <a:endParaRPr/>
          </a:p>
          <a:p>
            <a:pPr indent="-228600" lvl="0" marL="342900" rtl="0" algn="just">
              <a:spcBef>
                <a:spcPts val="592"/>
              </a:spcBef>
              <a:spcAft>
                <a:spcPts val="0"/>
              </a:spcAft>
              <a:buSzPct val="100000"/>
              <a:buFont typeface="Arial"/>
              <a:buChar char="•"/>
            </a:pPr>
            <a:r>
              <a:rPr lang="en-US" sz="3200">
                <a:latin typeface="Arial"/>
                <a:ea typeface="Arial"/>
                <a:cs typeface="Arial"/>
                <a:sym typeface="Arial"/>
              </a:rPr>
              <a:t>Function of layer chosen with definition of international standard protocols in mind</a:t>
            </a:r>
            <a:endParaRPr/>
          </a:p>
          <a:p>
            <a:pPr indent="-228600" lvl="0" marL="342900" rtl="0" algn="just">
              <a:spcBef>
                <a:spcPts val="592"/>
              </a:spcBef>
              <a:spcAft>
                <a:spcPts val="0"/>
              </a:spcAft>
              <a:buSzPct val="100000"/>
              <a:buFont typeface="Arial"/>
              <a:buChar char="•"/>
            </a:pPr>
            <a:r>
              <a:rPr lang="en-US" sz="3200">
                <a:latin typeface="Arial"/>
                <a:ea typeface="Arial"/>
                <a:cs typeface="Arial"/>
                <a:sym typeface="Arial"/>
              </a:rPr>
              <a:t>Minimize information flow across interfaces between boundaries</a:t>
            </a:r>
            <a:endParaRPr/>
          </a:p>
          <a:p>
            <a:pPr indent="-228600" lvl="0" marL="342900" rtl="0" algn="just">
              <a:spcBef>
                <a:spcPts val="592"/>
              </a:spcBef>
              <a:spcAft>
                <a:spcPts val="0"/>
              </a:spcAft>
              <a:buSzPct val="100000"/>
              <a:buFont typeface="Arial"/>
              <a:buChar char="•"/>
            </a:pPr>
            <a:r>
              <a:rPr lang="en-US" sz="3200">
                <a:latin typeface="Arial"/>
                <a:ea typeface="Arial"/>
                <a:cs typeface="Arial"/>
                <a:sym typeface="Arial"/>
              </a:rPr>
              <a:t>Number of layers optimum</a:t>
            </a:r>
            <a:endParaRPr/>
          </a:p>
          <a:p>
            <a:pPr indent="-99377" lvl="0" marL="342900" rtl="0" algn="just">
              <a:spcBef>
                <a:spcPts val="407"/>
              </a:spcBef>
              <a:spcAft>
                <a:spcPts val="0"/>
              </a:spcAft>
              <a:buSzPct val="100000"/>
              <a:buNone/>
            </a:pPr>
            <a:r>
              <a:t/>
            </a:r>
            <a:endParaRPr/>
          </a:p>
        </p:txBody>
      </p:sp>
      <p:sp>
        <p:nvSpPr>
          <p:cNvPr id="194" name="Google Shape;194;p17"/>
          <p:cNvSpPr/>
          <p:nvPr/>
        </p:nvSpPr>
        <p:spPr>
          <a:xfrm>
            <a:off x="2195736" y="5733256"/>
            <a:ext cx="4572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u="none" cap="none" strike="noStrike">
                <a:solidFill>
                  <a:srgbClr val="0070C0"/>
                </a:solidFill>
                <a:latin typeface="Arial"/>
                <a:ea typeface="Arial"/>
                <a:cs typeface="Arial"/>
                <a:sym typeface="Arial"/>
              </a:rPr>
              <a:t>ISO is the organization; </a:t>
            </a:r>
            <a:endParaRPr/>
          </a:p>
          <a:p>
            <a:pPr indent="0" lvl="0" marL="0" marR="0" rtl="0" algn="ctr">
              <a:spcBef>
                <a:spcPts val="0"/>
              </a:spcBef>
              <a:spcAft>
                <a:spcPts val="0"/>
              </a:spcAft>
              <a:buNone/>
            </a:pPr>
            <a:r>
              <a:rPr b="1" i="1" lang="en-US" sz="1800" u="none" cap="none" strike="noStrike">
                <a:solidFill>
                  <a:srgbClr val="0070C0"/>
                </a:solidFill>
                <a:latin typeface="Arial"/>
                <a:ea typeface="Arial"/>
                <a:cs typeface="Arial"/>
                <a:sym typeface="Arial"/>
              </a:rPr>
              <a:t>OSI is the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8"/>
          <p:cNvPicPr preferRelativeResize="0"/>
          <p:nvPr>
            <p:ph idx="1" type="body"/>
          </p:nvPr>
        </p:nvPicPr>
        <p:blipFill rotWithShape="1">
          <a:blip r:embed="rId3">
            <a:alphaModFix/>
          </a:blip>
          <a:srcRect b="0" l="0" r="0" t="0"/>
          <a:stretch/>
        </p:blipFill>
        <p:spPr>
          <a:xfrm>
            <a:off x="1043608" y="476672"/>
            <a:ext cx="6683221" cy="62177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sp>
        <p:nvSpPr>
          <p:cNvPr id="205" name="Google Shape;205;p1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 </a:t>
            </a:r>
            <a:endParaRPr/>
          </a:p>
        </p:txBody>
      </p:sp>
      <p:pic>
        <p:nvPicPr>
          <p:cNvPr id="206" name="Google Shape;206;p19"/>
          <p:cNvPicPr preferRelativeResize="0"/>
          <p:nvPr/>
        </p:nvPicPr>
        <p:blipFill rotWithShape="1">
          <a:blip r:embed="rId3">
            <a:alphaModFix/>
          </a:blip>
          <a:srcRect b="0" l="0" r="0" t="0"/>
          <a:stretch/>
        </p:blipFill>
        <p:spPr>
          <a:xfrm>
            <a:off x="590550" y="1524000"/>
            <a:ext cx="5657850" cy="550863"/>
          </a:xfrm>
          <a:prstGeom prst="rect">
            <a:avLst/>
          </a:prstGeom>
          <a:noFill/>
          <a:ln>
            <a:noFill/>
          </a:ln>
        </p:spPr>
      </p:pic>
      <p:pic>
        <p:nvPicPr>
          <p:cNvPr id="207" name="Google Shape;207;p19"/>
          <p:cNvPicPr preferRelativeResize="0"/>
          <p:nvPr/>
        </p:nvPicPr>
        <p:blipFill rotWithShape="1">
          <a:blip r:embed="rId4">
            <a:alphaModFix/>
          </a:blip>
          <a:srcRect b="0" l="0" r="0" t="0"/>
          <a:stretch/>
        </p:blipFill>
        <p:spPr>
          <a:xfrm>
            <a:off x="228600" y="2209800"/>
            <a:ext cx="3684588" cy="2566988"/>
          </a:xfrm>
          <a:prstGeom prst="rect">
            <a:avLst/>
          </a:prstGeom>
          <a:noFill/>
          <a:ln>
            <a:noFill/>
          </a:ln>
        </p:spPr>
      </p:pic>
      <p:pic>
        <p:nvPicPr>
          <p:cNvPr id="208" name="Google Shape;208;p19"/>
          <p:cNvPicPr preferRelativeResize="0"/>
          <p:nvPr/>
        </p:nvPicPr>
        <p:blipFill rotWithShape="1">
          <a:blip r:embed="rId5">
            <a:alphaModFix/>
          </a:blip>
          <a:srcRect b="0" l="0" r="0" t="0"/>
          <a:stretch/>
        </p:blipFill>
        <p:spPr>
          <a:xfrm>
            <a:off x="5307013" y="2209800"/>
            <a:ext cx="3684587" cy="2566988"/>
          </a:xfrm>
          <a:prstGeom prst="rect">
            <a:avLst/>
          </a:prstGeom>
          <a:noFill/>
          <a:ln>
            <a:noFill/>
          </a:ln>
        </p:spPr>
      </p:pic>
      <p:pic>
        <p:nvPicPr>
          <p:cNvPr id="209" name="Google Shape;209;p19"/>
          <p:cNvPicPr preferRelativeResize="0"/>
          <p:nvPr/>
        </p:nvPicPr>
        <p:blipFill rotWithShape="1">
          <a:blip r:embed="rId6">
            <a:alphaModFix/>
          </a:blip>
          <a:srcRect b="0" l="0" r="0" t="0"/>
          <a:stretch/>
        </p:blipFill>
        <p:spPr>
          <a:xfrm>
            <a:off x="1395413" y="4908550"/>
            <a:ext cx="5538787" cy="654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Taxonomy</a:t>
            </a:r>
            <a:endParaRPr/>
          </a:p>
        </p:txBody>
      </p:sp>
      <p:sp>
        <p:nvSpPr>
          <p:cNvPr id="98" name="Google Shape;98;p2"/>
          <p:cNvSpPr txBox="1"/>
          <p:nvPr>
            <p:ph idx="1" type="body"/>
          </p:nvPr>
        </p:nvSpPr>
        <p:spPr>
          <a:xfrm>
            <a:off x="457200" y="1268760"/>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Computer Network Taxonomy: </a:t>
            </a:r>
            <a:r>
              <a:rPr b="1" lang="en-US"/>
              <a:t>Transmission technology </a:t>
            </a:r>
            <a:r>
              <a:rPr lang="en-US"/>
              <a:t>and </a:t>
            </a:r>
            <a:r>
              <a:rPr b="1" lang="en-US"/>
              <a:t>Scale</a:t>
            </a:r>
            <a:endParaRPr/>
          </a:p>
          <a:p>
            <a:pPr indent="-457200" lvl="0" marL="571500" rtl="0" algn="l">
              <a:spcBef>
                <a:spcPts val="440"/>
              </a:spcBef>
              <a:spcAft>
                <a:spcPts val="0"/>
              </a:spcAft>
              <a:buSzPts val="2200"/>
              <a:buFont typeface="Cambria"/>
              <a:buAutoNum type="arabicPeriod"/>
            </a:pPr>
            <a:r>
              <a:rPr b="1" lang="en-US"/>
              <a:t>Transmission technology</a:t>
            </a:r>
            <a:r>
              <a:rPr lang="en-US"/>
              <a:t>: </a:t>
            </a:r>
            <a:r>
              <a:rPr b="1" lang="en-US"/>
              <a:t>broadcast links &amp; point-to-point links</a:t>
            </a:r>
            <a:endParaRPr/>
          </a:p>
          <a:p>
            <a:pPr indent="-228600" lvl="0" marL="342900" rtl="0" algn="l">
              <a:spcBef>
                <a:spcPts val="440"/>
              </a:spcBef>
              <a:spcAft>
                <a:spcPts val="0"/>
              </a:spcAft>
              <a:buSzPts val="2200"/>
              <a:buChar char="•"/>
            </a:pPr>
            <a:r>
              <a:rPr lang="en-US"/>
              <a:t>Point-to-point links connect individual pairs of m/c.</a:t>
            </a:r>
            <a:endParaRPr/>
          </a:p>
          <a:p>
            <a:pPr indent="-228600" lvl="0" marL="342900" rtl="0" algn="l">
              <a:spcBef>
                <a:spcPts val="440"/>
              </a:spcBef>
              <a:spcAft>
                <a:spcPts val="0"/>
              </a:spcAft>
              <a:buSzPts val="2200"/>
              <a:buChar char="•"/>
            </a:pPr>
            <a:r>
              <a:rPr lang="en-US"/>
              <a:t>Often multiple routes, of different lengths, are possible, so finding good ones is important in p-t-p networks.</a:t>
            </a:r>
            <a:endParaRPr/>
          </a:p>
          <a:p>
            <a:pPr indent="-228600" lvl="0" marL="342900" rtl="0" algn="l">
              <a:spcBef>
                <a:spcPts val="440"/>
              </a:spcBef>
              <a:spcAft>
                <a:spcPts val="0"/>
              </a:spcAft>
              <a:buSzPts val="2200"/>
              <a:buChar char="•"/>
            </a:pPr>
            <a:r>
              <a:rPr lang="en-US"/>
              <a:t>P-t-p transmission with exactly one sender and exactly one receiver is called as </a:t>
            </a:r>
            <a:r>
              <a:rPr b="1" lang="en-US"/>
              <a:t>unicasting.</a:t>
            </a:r>
            <a:endParaRPr/>
          </a:p>
          <a:p>
            <a:pPr indent="-228600" lvl="0" marL="342900" rtl="0" algn="l">
              <a:spcBef>
                <a:spcPts val="440"/>
              </a:spcBef>
              <a:spcAft>
                <a:spcPts val="0"/>
              </a:spcAft>
              <a:buSzPts val="2200"/>
              <a:buChar char="•"/>
            </a:pPr>
            <a:r>
              <a:rPr lang="en-US"/>
              <a:t>In contrast, on a broadcast network, the commn ch is </a:t>
            </a:r>
            <a:r>
              <a:rPr b="1" lang="en-US"/>
              <a:t>shared</a:t>
            </a:r>
            <a:r>
              <a:rPr lang="en-US"/>
              <a:t> by all the m/c on the n/w; pkts sent by any m/c are received by all the others.</a:t>
            </a:r>
            <a:endParaRPr/>
          </a:p>
          <a:p>
            <a:pPr indent="-228600" lvl="0" marL="342900" rtl="0" algn="l">
              <a:spcBef>
                <a:spcPts val="440"/>
              </a:spcBef>
              <a:spcAft>
                <a:spcPts val="0"/>
              </a:spcAft>
              <a:buSzPts val="2200"/>
              <a:buChar char="•"/>
            </a:pPr>
            <a:r>
              <a:rPr b="1" lang="en-US"/>
              <a:t>Address field</a:t>
            </a:r>
            <a:r>
              <a:rPr lang="en-US"/>
              <a:t>.</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Physical Layer	</a:t>
            </a:r>
            <a:endParaRPr/>
          </a:p>
        </p:txBody>
      </p:sp>
      <p:sp>
        <p:nvSpPr>
          <p:cNvPr id="215" name="Google Shape;215;p2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Bit (0 or 1)</a:t>
            </a:r>
            <a:endParaRPr/>
          </a:p>
          <a:p>
            <a:pPr indent="-228600" lvl="0" marL="342900" rtl="0" algn="l">
              <a:spcBef>
                <a:spcPts val="440"/>
              </a:spcBef>
              <a:spcAft>
                <a:spcPts val="0"/>
              </a:spcAft>
              <a:buSzPts val="2200"/>
              <a:buChar char="•"/>
            </a:pPr>
            <a:r>
              <a:rPr lang="en-US"/>
              <a:t>Bi-direction</a:t>
            </a:r>
            <a:endParaRPr/>
          </a:p>
          <a:p>
            <a:pPr indent="-228600" lvl="0" marL="342900" rtl="0" algn="l">
              <a:spcBef>
                <a:spcPts val="440"/>
              </a:spcBef>
              <a:spcAft>
                <a:spcPts val="0"/>
              </a:spcAft>
              <a:buSzPts val="2200"/>
              <a:buChar char="•"/>
            </a:pPr>
            <a:r>
              <a:rPr lang="en-US"/>
              <a:t>Connection (estb, tear down)</a:t>
            </a:r>
            <a:endParaRPr/>
          </a:p>
          <a:p>
            <a:pPr indent="-228600" lvl="0" marL="342900" rtl="0" algn="l">
              <a:spcBef>
                <a:spcPts val="440"/>
              </a:spcBef>
              <a:spcAft>
                <a:spcPts val="0"/>
              </a:spcAft>
              <a:buSzPts val="2200"/>
              <a:buChar char="•"/>
            </a:pPr>
            <a:r>
              <a:rPr lang="en-US"/>
              <a:t>Connectors</a:t>
            </a:r>
            <a:endParaRPr/>
          </a:p>
          <a:p>
            <a:pPr indent="-228600" lvl="0" marL="342900" rtl="0" algn="l">
              <a:spcBef>
                <a:spcPts val="440"/>
              </a:spcBef>
              <a:spcAft>
                <a:spcPts val="0"/>
              </a:spcAft>
              <a:buSzPts val="2200"/>
              <a:buChar char="•"/>
            </a:pPr>
            <a:r>
              <a:rPr lang="en-US"/>
              <a:t>Voltage</a:t>
            </a:r>
            <a:endParaRPr/>
          </a:p>
          <a:p>
            <a:pPr indent="-228600" lvl="0" marL="342900" rtl="0" algn="l">
              <a:spcBef>
                <a:spcPts val="440"/>
              </a:spcBef>
              <a:spcAft>
                <a:spcPts val="0"/>
              </a:spcAft>
              <a:buSzPts val="2200"/>
              <a:buChar char="•"/>
            </a:pPr>
            <a:r>
              <a:rPr lang="en-US"/>
              <a:t>Pin assignments</a:t>
            </a:r>
            <a:endParaRPr/>
          </a:p>
          <a:p>
            <a:pPr indent="-228600" lvl="0" marL="342900" rtl="0" algn="l">
              <a:spcBef>
                <a:spcPts val="440"/>
              </a:spcBef>
              <a:spcAft>
                <a:spcPts val="0"/>
              </a:spcAft>
              <a:buSzPts val="2200"/>
              <a:buChar char="•"/>
            </a:pPr>
            <a:r>
              <a:rPr lang="en-US"/>
              <a:t>e.g. RS-232</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Data Link Layer</a:t>
            </a:r>
            <a:endParaRPr/>
          </a:p>
        </p:txBody>
      </p:sp>
      <p:sp>
        <p:nvSpPr>
          <p:cNvPr id="221" name="Google Shape;221;p2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Access to media </a:t>
            </a:r>
            <a:endParaRPr/>
          </a:p>
          <a:p>
            <a:pPr indent="-228600" lvl="0" marL="342900" rtl="0" algn="l">
              <a:spcBef>
                <a:spcPts val="440"/>
              </a:spcBef>
              <a:spcAft>
                <a:spcPts val="0"/>
              </a:spcAft>
              <a:buSzPts val="2200"/>
              <a:buChar char="•"/>
            </a:pPr>
            <a:r>
              <a:rPr lang="en-US"/>
              <a:t>Provides reliable transfer of data across media.</a:t>
            </a:r>
            <a:endParaRPr/>
          </a:p>
          <a:p>
            <a:pPr indent="-228600" lvl="0" marL="342900" rtl="0" algn="l">
              <a:spcBef>
                <a:spcPts val="440"/>
              </a:spcBef>
              <a:spcAft>
                <a:spcPts val="0"/>
              </a:spcAft>
              <a:buSzPts val="2200"/>
              <a:buChar char="•"/>
            </a:pPr>
            <a:r>
              <a:rPr lang="en-US"/>
              <a:t>Flow control.</a:t>
            </a:r>
            <a:endParaRPr/>
          </a:p>
          <a:p>
            <a:pPr indent="-228600" lvl="0" marL="342900" rtl="0" algn="l">
              <a:spcBef>
                <a:spcPts val="440"/>
              </a:spcBef>
              <a:spcAft>
                <a:spcPts val="0"/>
              </a:spcAft>
              <a:buSzPts val="2200"/>
              <a:buChar char="•"/>
            </a:pPr>
            <a:r>
              <a:rPr lang="en-US"/>
              <a:t>Framing</a:t>
            </a:r>
            <a:endParaRPr/>
          </a:p>
          <a:p>
            <a:pPr indent="-228600" lvl="0" marL="342900" rtl="0" algn="l">
              <a:spcBef>
                <a:spcPts val="440"/>
              </a:spcBef>
              <a:spcAft>
                <a:spcPts val="0"/>
              </a:spcAft>
              <a:buSzPts val="2200"/>
              <a:buChar char="•"/>
            </a:pPr>
            <a:r>
              <a:rPr lang="en-US"/>
              <a:t>Addressing</a:t>
            </a:r>
            <a:endParaRPr/>
          </a:p>
          <a:p>
            <a:pPr indent="-228600" lvl="0" marL="342900" rtl="0" algn="l">
              <a:spcBef>
                <a:spcPts val="440"/>
              </a:spcBef>
              <a:spcAft>
                <a:spcPts val="0"/>
              </a:spcAft>
              <a:buSzPts val="2200"/>
              <a:buChar char="•"/>
            </a:pPr>
            <a:r>
              <a:rPr lang="en-US"/>
              <a:t>Error control</a:t>
            </a:r>
            <a:endParaRPr/>
          </a:p>
          <a:p>
            <a:pPr indent="-228600" lvl="0" marL="342900" rtl="0" algn="l">
              <a:spcBef>
                <a:spcPts val="440"/>
              </a:spcBef>
              <a:spcAft>
                <a:spcPts val="0"/>
              </a:spcAft>
              <a:buSzPts val="2200"/>
              <a:buChar char="•"/>
            </a:pPr>
            <a:r>
              <a:rPr lang="en-US"/>
              <a:t>e.g. HDLC</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Network Layer</a:t>
            </a:r>
            <a:endParaRPr/>
          </a:p>
        </p:txBody>
      </p:sp>
      <p:sp>
        <p:nvSpPr>
          <p:cNvPr id="227" name="Google Shape;227;p2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Controlling Subnet</a:t>
            </a:r>
            <a:endParaRPr/>
          </a:p>
          <a:p>
            <a:pPr indent="-228600" lvl="0" marL="342900" rtl="0" algn="l">
              <a:spcBef>
                <a:spcPts val="440"/>
              </a:spcBef>
              <a:spcAft>
                <a:spcPts val="0"/>
              </a:spcAft>
              <a:buSzPts val="2200"/>
              <a:buChar char="•"/>
            </a:pPr>
            <a:r>
              <a:rPr lang="en-US"/>
              <a:t>Routing</a:t>
            </a:r>
            <a:endParaRPr/>
          </a:p>
          <a:p>
            <a:pPr indent="-228600" lvl="0" marL="342900" rtl="0" algn="l">
              <a:spcBef>
                <a:spcPts val="440"/>
              </a:spcBef>
              <a:spcAft>
                <a:spcPts val="0"/>
              </a:spcAft>
              <a:buSzPts val="2200"/>
              <a:buChar char="•"/>
            </a:pPr>
            <a:r>
              <a:rPr lang="en-US"/>
              <a:t>Addresses Resolution</a:t>
            </a:r>
            <a:endParaRPr/>
          </a:p>
          <a:p>
            <a:pPr indent="-228600" lvl="0" marL="342900" rtl="0" algn="l">
              <a:spcBef>
                <a:spcPts val="440"/>
              </a:spcBef>
              <a:spcAft>
                <a:spcPts val="0"/>
              </a:spcAft>
              <a:buSzPts val="2200"/>
              <a:buChar char="•"/>
            </a:pPr>
            <a:r>
              <a:rPr lang="en-US"/>
              <a:t>Congestion Control Mgt.</a:t>
            </a:r>
            <a:endParaRPr/>
          </a:p>
          <a:p>
            <a:pPr indent="-228600" lvl="0" marL="342900" rtl="0" algn="l">
              <a:spcBef>
                <a:spcPts val="440"/>
              </a:spcBef>
              <a:spcAft>
                <a:spcPts val="0"/>
              </a:spcAft>
              <a:buSzPts val="2200"/>
              <a:buChar char="•"/>
            </a:pPr>
            <a:r>
              <a:rPr lang="en-US"/>
              <a:t>Determines Quality of Service</a:t>
            </a:r>
            <a:endParaRPr/>
          </a:p>
          <a:p>
            <a:pPr indent="-228600" lvl="0" marL="342900" rtl="0" algn="l">
              <a:spcBef>
                <a:spcPts val="440"/>
              </a:spcBef>
              <a:spcAft>
                <a:spcPts val="0"/>
              </a:spcAft>
              <a:buSzPts val="2200"/>
              <a:buChar char="•"/>
            </a:pPr>
            <a:r>
              <a:rPr lang="en-US"/>
              <a:t>Concerned with type of switching used</a:t>
            </a:r>
            <a:endParaRPr/>
          </a:p>
          <a:p>
            <a:pPr indent="-228600" lvl="0" marL="342900" rtl="0" algn="l">
              <a:spcBef>
                <a:spcPts val="640"/>
              </a:spcBef>
              <a:spcAft>
                <a:spcPts val="0"/>
              </a:spcAft>
              <a:buSzPts val="3200"/>
              <a:buChar char="•"/>
            </a:pPr>
            <a:r>
              <a:rPr lang="en-US" sz="3200"/>
              <a:t>Example: X.25 standard for network access procedures on packet-switching networks</a:t>
            </a: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Transport Layer</a:t>
            </a:r>
            <a:endParaRPr/>
          </a:p>
        </p:txBody>
      </p:sp>
      <p:sp>
        <p:nvSpPr>
          <p:cNvPr id="233" name="Google Shape;233;p2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End-to-end connection reliability</a:t>
            </a:r>
            <a:endParaRPr/>
          </a:p>
          <a:p>
            <a:pPr indent="-228600" lvl="0" marL="342900" rtl="0" algn="l">
              <a:spcBef>
                <a:spcPts val="440"/>
              </a:spcBef>
              <a:spcAft>
                <a:spcPts val="0"/>
              </a:spcAft>
              <a:buSzPts val="2200"/>
              <a:buChar char="•"/>
            </a:pPr>
            <a:r>
              <a:rPr lang="en-US"/>
              <a:t>Establishes, maintains, and terminates virtual circuits. / multiple network connections</a:t>
            </a:r>
            <a:endParaRPr/>
          </a:p>
          <a:p>
            <a:pPr indent="-228600" lvl="0" marL="342900" rtl="0" algn="l">
              <a:spcBef>
                <a:spcPts val="440"/>
              </a:spcBef>
              <a:spcAft>
                <a:spcPts val="0"/>
              </a:spcAft>
              <a:buSzPts val="2200"/>
              <a:buChar char="•"/>
            </a:pPr>
            <a:r>
              <a:rPr lang="en-US"/>
              <a:t>Error Control</a:t>
            </a:r>
            <a:endParaRPr/>
          </a:p>
          <a:p>
            <a:pPr indent="-228600" lvl="0" marL="342900" rtl="0" algn="l">
              <a:spcBef>
                <a:spcPts val="440"/>
              </a:spcBef>
              <a:spcAft>
                <a:spcPts val="0"/>
              </a:spcAft>
              <a:buSzPts val="2200"/>
              <a:buChar char="•"/>
            </a:pPr>
            <a:r>
              <a:rPr lang="en-US"/>
              <a:t>Flow Control</a:t>
            </a:r>
            <a:endParaRPr/>
          </a:p>
          <a:p>
            <a:pPr indent="-228600" lvl="0" marL="342900" rtl="0" algn="l">
              <a:spcBef>
                <a:spcPts val="440"/>
              </a:spcBef>
              <a:spcAft>
                <a:spcPts val="0"/>
              </a:spcAft>
              <a:buSzPts val="2200"/>
              <a:buChar char="•"/>
            </a:pPr>
            <a:r>
              <a:rPr lang="en-US"/>
              <a:t>Congestion Control</a:t>
            </a:r>
            <a:endParaRPr/>
          </a:p>
          <a:p>
            <a:pPr indent="-228600" lvl="0" marL="342900" rtl="0" algn="l">
              <a:spcBef>
                <a:spcPts val="440"/>
              </a:spcBef>
              <a:spcAft>
                <a:spcPts val="0"/>
              </a:spcAft>
              <a:buSzPts val="2200"/>
              <a:buChar char="•"/>
            </a:pPr>
            <a:r>
              <a:rPr lang="en-US"/>
              <a:t>Fragmentation and reassembly </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Session Layer</a:t>
            </a:r>
            <a:endParaRPr/>
          </a:p>
        </p:txBody>
      </p:sp>
      <p:sp>
        <p:nvSpPr>
          <p:cNvPr id="239" name="Google Shape;239;p2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Establishes, manages and terminates sessions between applications </a:t>
            </a:r>
            <a:endParaRPr/>
          </a:p>
          <a:p>
            <a:pPr indent="-228600" lvl="0" marL="342900" rtl="0" algn="l">
              <a:spcBef>
                <a:spcPts val="440"/>
              </a:spcBef>
              <a:spcAft>
                <a:spcPts val="0"/>
              </a:spcAft>
              <a:buSzPts val="2200"/>
              <a:buChar char="•"/>
            </a:pPr>
            <a:r>
              <a:rPr lang="en-US"/>
              <a:t>Manages log-ons, password exchange, log-offs</a:t>
            </a:r>
            <a:endParaRPr/>
          </a:p>
          <a:p>
            <a:pPr indent="-228600" lvl="0" marL="342900" rtl="0" algn="l">
              <a:spcBef>
                <a:spcPts val="440"/>
              </a:spcBef>
              <a:spcAft>
                <a:spcPts val="0"/>
              </a:spcAft>
              <a:buSzPts val="2200"/>
              <a:buChar char="•"/>
            </a:pPr>
            <a:r>
              <a:rPr lang="en-US"/>
              <a:t>Sessions offer various services, including dialog control, token management and synchronization.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Presentation Layer</a:t>
            </a:r>
            <a:endParaRPr/>
          </a:p>
        </p:txBody>
      </p:sp>
      <p:sp>
        <p:nvSpPr>
          <p:cNvPr id="245" name="Google Shape;245;p2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Data representation </a:t>
            </a:r>
            <a:endParaRPr/>
          </a:p>
          <a:p>
            <a:pPr indent="-228600" lvl="0" marL="342900" rtl="0" algn="l">
              <a:spcBef>
                <a:spcPts val="440"/>
              </a:spcBef>
              <a:spcAft>
                <a:spcPts val="0"/>
              </a:spcAft>
              <a:buSzPts val="2200"/>
              <a:buChar char="•"/>
            </a:pPr>
            <a:r>
              <a:rPr lang="en-US"/>
              <a:t>Format of data</a:t>
            </a:r>
            <a:endParaRPr/>
          </a:p>
          <a:p>
            <a:pPr indent="-228600" lvl="0" marL="342900" rtl="0" algn="l">
              <a:spcBef>
                <a:spcPts val="440"/>
              </a:spcBef>
              <a:spcAft>
                <a:spcPts val="0"/>
              </a:spcAft>
              <a:buSzPts val="2200"/>
              <a:buChar char="•"/>
            </a:pPr>
            <a:r>
              <a:rPr lang="en-US"/>
              <a:t>Ensure data is readable by receiving system </a:t>
            </a:r>
            <a:endParaRPr/>
          </a:p>
          <a:p>
            <a:pPr indent="-228600" lvl="0" marL="342900" rtl="0" algn="l">
              <a:spcBef>
                <a:spcPts val="440"/>
              </a:spcBef>
              <a:spcAft>
                <a:spcPts val="0"/>
              </a:spcAft>
              <a:buSzPts val="2200"/>
              <a:buChar char="•"/>
            </a:pPr>
            <a:r>
              <a:rPr lang="en-US"/>
              <a:t>Negotiates data transfer syntax for application layer</a:t>
            </a:r>
            <a:endParaRPr/>
          </a:p>
          <a:p>
            <a:pPr indent="-228600" lvl="0" marL="342900" rtl="0" algn="l">
              <a:spcBef>
                <a:spcPts val="440"/>
              </a:spcBef>
              <a:spcAft>
                <a:spcPts val="0"/>
              </a:spcAft>
              <a:buSzPts val="2200"/>
              <a:buChar char="•"/>
            </a:pPr>
            <a:r>
              <a:rPr lang="en-US"/>
              <a:t>Examples </a:t>
            </a:r>
            <a:endParaRPr/>
          </a:p>
          <a:p>
            <a:pPr indent="-228600" lvl="1" marL="640080" rtl="0" algn="l">
              <a:spcBef>
                <a:spcPts val="400"/>
              </a:spcBef>
              <a:spcAft>
                <a:spcPts val="0"/>
              </a:spcAft>
              <a:buSzPts val="2000"/>
              <a:buChar char="•"/>
            </a:pPr>
            <a:r>
              <a:rPr lang="en-US"/>
              <a:t>File conversion from ASCII to EBDIC</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Application Layer</a:t>
            </a:r>
            <a:endParaRPr/>
          </a:p>
        </p:txBody>
      </p:sp>
      <p:sp>
        <p:nvSpPr>
          <p:cNvPr id="251" name="Google Shape;251;p2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b="1" lang="en-US"/>
              <a:t>Provides network services  to  application  processes</a:t>
            </a:r>
            <a:r>
              <a:rPr lang="en-US"/>
              <a:t>  ( E- mail, file transfer, terminal emulation )</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457200" y="267494"/>
            <a:ext cx="8229600" cy="11452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Times New Roman"/>
              <a:buNone/>
            </a:pPr>
            <a:r>
              <a:rPr i="1" lang="en-US">
                <a:latin typeface="Times New Roman"/>
                <a:ea typeface="Times New Roman"/>
                <a:cs typeface="Times New Roman"/>
                <a:sym typeface="Times New Roman"/>
              </a:rPr>
              <a:t>Summary of OSI Layers</a:t>
            </a:r>
            <a:endParaRPr/>
          </a:p>
        </p:txBody>
      </p:sp>
      <p:pic>
        <p:nvPicPr>
          <p:cNvPr id="257" name="Google Shape;257;p27"/>
          <p:cNvPicPr preferRelativeResize="0"/>
          <p:nvPr>
            <p:ph idx="1" type="body"/>
          </p:nvPr>
        </p:nvPicPr>
        <p:blipFill rotWithShape="1">
          <a:blip r:embed="rId3">
            <a:alphaModFix/>
          </a:blip>
          <a:srcRect b="0" l="0" r="0" t="0"/>
          <a:stretch/>
        </p:blipFill>
        <p:spPr>
          <a:xfrm>
            <a:off x="1259632" y="1409000"/>
            <a:ext cx="6400075" cy="53323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cap="none" strike="noStrike">
                <a:solidFill>
                  <a:schemeClr val="dk1"/>
                </a:solidFill>
                <a:latin typeface="Times New Roman"/>
                <a:ea typeface="Times New Roman"/>
                <a:cs typeface="Times New Roman"/>
                <a:sym typeface="Times New Roman"/>
              </a:rPr>
              <a:t>A private internet</a:t>
            </a:r>
            <a:endParaRPr/>
          </a:p>
        </p:txBody>
      </p:sp>
      <p:sp>
        <p:nvSpPr>
          <p:cNvPr id="264" name="Google Shape;264;p28"/>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265" name="Google Shape;265;p28"/>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pic>
        <p:nvPicPr>
          <p:cNvPr id="266" name="Google Shape;266;p28"/>
          <p:cNvPicPr preferRelativeResize="0"/>
          <p:nvPr/>
        </p:nvPicPr>
        <p:blipFill rotWithShape="1">
          <a:blip r:embed="rId3">
            <a:alphaModFix/>
          </a:blip>
          <a:srcRect b="0" l="0" r="0" t="0"/>
          <a:stretch/>
        </p:blipFill>
        <p:spPr>
          <a:xfrm>
            <a:off x="715963" y="2382838"/>
            <a:ext cx="7513637" cy="26463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Times New Roman"/>
                <a:ea typeface="Times New Roman"/>
                <a:cs typeface="Times New Roman"/>
                <a:sym typeface="Times New Roman"/>
              </a:rPr>
              <a:t>Communication at the physical layer</a:t>
            </a:r>
            <a:endParaRPr/>
          </a:p>
        </p:txBody>
      </p:sp>
      <p:sp>
        <p:nvSpPr>
          <p:cNvPr id="273" name="Google Shape;273;p29"/>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274" name="Google Shape;274;p29"/>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275" name="Google Shape;275;p29"/>
          <p:cNvSpPr/>
          <p:nvPr/>
        </p:nvSpPr>
        <p:spPr>
          <a:xfrm>
            <a:off x="187672" y="908720"/>
            <a:ext cx="8449567" cy="568863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76" name="Google Shape;276;p29"/>
          <p:cNvPicPr preferRelativeResize="0"/>
          <p:nvPr/>
        </p:nvPicPr>
        <p:blipFill rotWithShape="1">
          <a:blip r:embed="rId3">
            <a:alphaModFix/>
          </a:blip>
          <a:srcRect b="0" l="0" r="0" t="0"/>
          <a:stretch/>
        </p:blipFill>
        <p:spPr>
          <a:xfrm>
            <a:off x="1006475" y="3138488"/>
            <a:ext cx="6883400" cy="2424112"/>
          </a:xfrm>
          <a:prstGeom prst="rect">
            <a:avLst/>
          </a:prstGeom>
          <a:noFill/>
          <a:ln>
            <a:noFill/>
          </a:ln>
        </p:spPr>
      </p:pic>
      <p:pic>
        <p:nvPicPr>
          <p:cNvPr id="277" name="Google Shape;277;p29"/>
          <p:cNvPicPr preferRelativeResize="0"/>
          <p:nvPr/>
        </p:nvPicPr>
        <p:blipFill rotWithShape="1">
          <a:blip r:embed="rId4">
            <a:alphaModFix/>
          </a:blip>
          <a:srcRect b="0" l="0" r="0" t="0"/>
          <a:stretch/>
        </p:blipFill>
        <p:spPr>
          <a:xfrm>
            <a:off x="366713" y="1289050"/>
            <a:ext cx="8091487" cy="1027113"/>
          </a:xfrm>
          <a:prstGeom prst="rect">
            <a:avLst/>
          </a:prstGeom>
          <a:noFill/>
          <a:ln>
            <a:noFill/>
          </a:ln>
        </p:spPr>
      </p:pic>
      <p:pic>
        <p:nvPicPr>
          <p:cNvPr id="278" name="Google Shape;278;p29"/>
          <p:cNvPicPr preferRelativeResize="0"/>
          <p:nvPr/>
        </p:nvPicPr>
        <p:blipFill rotWithShape="1">
          <a:blip r:embed="rId5">
            <a:alphaModFix/>
          </a:blip>
          <a:srcRect b="0" l="0" r="0" t="0"/>
          <a:stretch/>
        </p:blipFill>
        <p:spPr>
          <a:xfrm>
            <a:off x="1219200" y="4186238"/>
            <a:ext cx="1746250" cy="309562"/>
          </a:xfrm>
          <a:prstGeom prst="rect">
            <a:avLst/>
          </a:prstGeom>
          <a:noFill/>
          <a:ln>
            <a:noFill/>
          </a:ln>
        </p:spPr>
      </p:pic>
      <p:pic>
        <p:nvPicPr>
          <p:cNvPr id="279" name="Google Shape;279;p29"/>
          <p:cNvPicPr preferRelativeResize="0"/>
          <p:nvPr/>
        </p:nvPicPr>
        <p:blipFill rotWithShape="1">
          <a:blip r:embed="rId6">
            <a:alphaModFix/>
          </a:blip>
          <a:srcRect b="0" l="0" r="0" t="0"/>
          <a:stretch/>
        </p:blipFill>
        <p:spPr>
          <a:xfrm>
            <a:off x="2901950" y="4343400"/>
            <a:ext cx="831850" cy="1068388"/>
          </a:xfrm>
          <a:prstGeom prst="rect">
            <a:avLst/>
          </a:prstGeom>
          <a:noFill/>
          <a:ln>
            <a:noFill/>
          </a:ln>
        </p:spPr>
      </p:pic>
      <p:pic>
        <p:nvPicPr>
          <p:cNvPr id="280" name="Google Shape;280;p29"/>
          <p:cNvPicPr preferRelativeResize="0"/>
          <p:nvPr/>
        </p:nvPicPr>
        <p:blipFill rotWithShape="1">
          <a:blip r:embed="rId7">
            <a:alphaModFix/>
          </a:blip>
          <a:srcRect b="0" l="0" r="0" t="0"/>
          <a:stretch/>
        </p:blipFill>
        <p:spPr>
          <a:xfrm>
            <a:off x="4200525" y="5468938"/>
            <a:ext cx="1362075" cy="322262"/>
          </a:xfrm>
          <a:prstGeom prst="rect">
            <a:avLst/>
          </a:prstGeom>
          <a:noFill/>
          <a:ln>
            <a:noFill/>
          </a:ln>
        </p:spPr>
      </p:pic>
      <p:pic>
        <p:nvPicPr>
          <p:cNvPr id="281" name="Google Shape;281;p29"/>
          <p:cNvPicPr preferRelativeResize="0"/>
          <p:nvPr/>
        </p:nvPicPr>
        <p:blipFill rotWithShape="1">
          <a:blip r:embed="rId8">
            <a:alphaModFix/>
          </a:blip>
          <a:srcRect b="0" l="0" r="0" t="0"/>
          <a:stretch/>
        </p:blipFill>
        <p:spPr>
          <a:xfrm>
            <a:off x="5638800" y="5486400"/>
            <a:ext cx="2028825" cy="352425"/>
          </a:xfrm>
          <a:prstGeom prst="rect">
            <a:avLst/>
          </a:prstGeom>
          <a:noFill/>
          <a:ln>
            <a:noFill/>
          </a:ln>
        </p:spPr>
      </p:pic>
      <p:pic>
        <p:nvPicPr>
          <p:cNvPr id="282" name="Google Shape;282;p29"/>
          <p:cNvPicPr preferRelativeResize="0"/>
          <p:nvPr/>
        </p:nvPicPr>
        <p:blipFill rotWithShape="1">
          <a:blip r:embed="rId9">
            <a:alphaModFix/>
          </a:blip>
          <a:srcRect b="0" l="0" r="0" t="0"/>
          <a:stretch/>
        </p:blipFill>
        <p:spPr>
          <a:xfrm>
            <a:off x="3276600" y="2190750"/>
            <a:ext cx="658813" cy="400050"/>
          </a:xfrm>
          <a:prstGeom prst="rect">
            <a:avLst/>
          </a:prstGeom>
          <a:noFill/>
          <a:ln>
            <a:noFill/>
          </a:ln>
        </p:spPr>
      </p:pic>
      <p:pic>
        <p:nvPicPr>
          <p:cNvPr id="283" name="Google Shape;283;p29"/>
          <p:cNvPicPr preferRelativeResize="0"/>
          <p:nvPr/>
        </p:nvPicPr>
        <p:blipFill rotWithShape="1">
          <a:blip r:embed="rId10">
            <a:alphaModFix/>
          </a:blip>
          <a:srcRect b="0" l="0" r="0" t="0"/>
          <a:stretch/>
        </p:blipFill>
        <p:spPr>
          <a:xfrm>
            <a:off x="4224338" y="2176463"/>
            <a:ext cx="1262062" cy="414337"/>
          </a:xfrm>
          <a:prstGeom prst="rect">
            <a:avLst/>
          </a:prstGeom>
          <a:noFill/>
          <a:ln>
            <a:noFill/>
          </a:ln>
        </p:spPr>
      </p:pic>
      <p:pic>
        <p:nvPicPr>
          <p:cNvPr id="284" name="Google Shape;284;p29"/>
          <p:cNvPicPr preferRelativeResize="0"/>
          <p:nvPr/>
        </p:nvPicPr>
        <p:blipFill rotWithShape="1">
          <a:blip r:embed="rId11">
            <a:alphaModFix/>
          </a:blip>
          <a:srcRect b="0" l="0" r="0" t="0"/>
          <a:stretch/>
        </p:blipFill>
        <p:spPr>
          <a:xfrm>
            <a:off x="5800725" y="2182813"/>
            <a:ext cx="1819275" cy="407987"/>
          </a:xfrm>
          <a:prstGeom prst="rect">
            <a:avLst/>
          </a:prstGeom>
          <a:noFill/>
          <a:ln>
            <a:noFill/>
          </a:ln>
        </p:spPr>
      </p:pic>
      <p:pic>
        <p:nvPicPr>
          <p:cNvPr id="285" name="Google Shape;285;p29"/>
          <p:cNvPicPr preferRelativeResize="0"/>
          <p:nvPr/>
        </p:nvPicPr>
        <p:blipFill rotWithShape="1">
          <a:blip r:embed="rId12">
            <a:alphaModFix/>
          </a:blip>
          <a:srcRect b="0" l="0" r="0" t="0"/>
          <a:stretch/>
        </p:blipFill>
        <p:spPr>
          <a:xfrm>
            <a:off x="1295400" y="2187575"/>
            <a:ext cx="1682750" cy="40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2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2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2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2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2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2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2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2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body"/>
          </p:nvPr>
        </p:nvSpPr>
        <p:spPr>
          <a:xfrm>
            <a:off x="457200" y="548680"/>
            <a:ext cx="7620000" cy="585212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A wireless network is a common example of a broadcast link.</a:t>
            </a:r>
            <a:endParaRPr/>
          </a:p>
          <a:p>
            <a:pPr indent="-228600" lvl="0" marL="342900" rtl="0" algn="l">
              <a:spcBef>
                <a:spcPts val="440"/>
              </a:spcBef>
              <a:spcAft>
                <a:spcPts val="0"/>
              </a:spcAft>
              <a:buSzPts val="2200"/>
              <a:buChar char="•"/>
            </a:pPr>
            <a:r>
              <a:rPr lang="en-US"/>
              <a:t>Some broadcast systems also support transmission to a subset of m/c, which is known as </a:t>
            </a:r>
            <a:r>
              <a:rPr b="1" lang="en-US"/>
              <a:t>multicasting</a:t>
            </a:r>
            <a:r>
              <a:rPr lang="en-US"/>
              <a:t>.</a:t>
            </a:r>
            <a:endParaRPr/>
          </a:p>
          <a:p>
            <a:pPr indent="-88900" lvl="0" marL="342900" rtl="0" algn="l">
              <a:spcBef>
                <a:spcPts val="440"/>
              </a:spcBef>
              <a:spcAft>
                <a:spcPts val="0"/>
              </a:spcAft>
              <a:buSzPts val="2200"/>
              <a:buNone/>
            </a:pPr>
            <a:r>
              <a:t/>
            </a:r>
            <a:endParaRPr/>
          </a:p>
          <a:p>
            <a:pPr indent="-457200" lvl="0" marL="571500" rtl="0" algn="l">
              <a:spcBef>
                <a:spcPts val="440"/>
              </a:spcBef>
              <a:spcAft>
                <a:spcPts val="0"/>
              </a:spcAft>
              <a:buSzPts val="2200"/>
              <a:buFont typeface="Cambria"/>
              <a:buAutoNum type="arabicPeriod" startAt="2"/>
            </a:pPr>
            <a:r>
              <a:rPr b="1" lang="en-US"/>
              <a:t>Scale</a:t>
            </a:r>
            <a:r>
              <a:rPr lang="en-US"/>
              <a:t>: Distance is important as a classification metric bcoz different technologies are used as different scales.</a:t>
            </a:r>
            <a:endParaRPr/>
          </a:p>
          <a:p>
            <a:pPr indent="-88900" lvl="0" marL="342900" rtl="0" algn="l">
              <a:spcBef>
                <a:spcPts val="440"/>
              </a:spcBef>
              <a:spcAft>
                <a:spcPts val="0"/>
              </a:spcAft>
              <a:buSzPts val="2200"/>
              <a:buNone/>
            </a:pPr>
            <a:r>
              <a:t/>
            </a:r>
            <a:endParaRPr/>
          </a:p>
        </p:txBody>
      </p:sp>
      <p:pic>
        <p:nvPicPr>
          <p:cNvPr id="104" name="Google Shape;104;p3"/>
          <p:cNvPicPr preferRelativeResize="0"/>
          <p:nvPr/>
        </p:nvPicPr>
        <p:blipFill rotWithShape="1">
          <a:blip r:embed="rId3">
            <a:alphaModFix/>
          </a:blip>
          <a:srcRect b="0" l="0" r="0" t="0"/>
          <a:stretch/>
        </p:blipFill>
        <p:spPr>
          <a:xfrm>
            <a:off x="1259632" y="2889427"/>
            <a:ext cx="6119813" cy="387191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cxnSp>
        <p:nvCxnSpPr>
          <p:cNvPr id="292" name="Google Shape;292;p30"/>
          <p:cNvCxnSpPr/>
          <p:nvPr/>
        </p:nvCxnSpPr>
        <p:spPr>
          <a:xfrm>
            <a:off x="609600" y="2971800"/>
            <a:ext cx="8153400" cy="0"/>
          </a:xfrm>
          <a:prstGeom prst="straightConnector1">
            <a:avLst/>
          </a:prstGeom>
          <a:noFill/>
          <a:ln cap="flat" cmpd="sng" w="76200">
            <a:solidFill>
              <a:schemeClr val="folHlink"/>
            </a:solidFill>
            <a:prstDash val="solid"/>
            <a:round/>
            <a:headEnd len="med" w="med" type="none"/>
            <a:tailEnd len="med" w="med" type="none"/>
          </a:ln>
        </p:spPr>
      </p:cxnSp>
      <p:cxnSp>
        <p:nvCxnSpPr>
          <p:cNvPr id="293" name="Google Shape;293;p30"/>
          <p:cNvCxnSpPr/>
          <p:nvPr/>
        </p:nvCxnSpPr>
        <p:spPr>
          <a:xfrm>
            <a:off x="609600" y="4191000"/>
            <a:ext cx="8153400" cy="0"/>
          </a:xfrm>
          <a:prstGeom prst="straightConnector1">
            <a:avLst/>
          </a:prstGeom>
          <a:noFill/>
          <a:ln cap="flat" cmpd="sng" w="76200">
            <a:solidFill>
              <a:schemeClr val="folHlink"/>
            </a:solidFill>
            <a:prstDash val="solid"/>
            <a:round/>
            <a:headEnd len="med" w="med" type="none"/>
            <a:tailEnd len="med" w="med" type="none"/>
          </a:ln>
        </p:spPr>
      </p:cxnSp>
      <p:sp>
        <p:nvSpPr>
          <p:cNvPr id="294" name="Google Shape;294;p30"/>
          <p:cNvSpPr/>
          <p:nvPr/>
        </p:nvSpPr>
        <p:spPr>
          <a:xfrm>
            <a:off x="647700" y="3063875"/>
            <a:ext cx="8077200" cy="10668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200">
                <a:solidFill>
                  <a:schemeClr val="lt1"/>
                </a:solidFill>
                <a:latin typeface="Arial"/>
                <a:ea typeface="Arial"/>
                <a:cs typeface="Arial"/>
                <a:sym typeface="Arial"/>
              </a:rPr>
              <a:t>The unit of communication at the physical layer is a bit.</a:t>
            </a:r>
            <a:endParaRPr/>
          </a:p>
        </p:txBody>
      </p:sp>
      <p:grpSp>
        <p:nvGrpSpPr>
          <p:cNvPr id="295" name="Google Shape;295;p30"/>
          <p:cNvGrpSpPr/>
          <p:nvPr/>
        </p:nvGrpSpPr>
        <p:grpSpPr>
          <a:xfrm>
            <a:off x="609600" y="2133600"/>
            <a:ext cx="1143000" cy="566738"/>
            <a:chOff x="1200" y="1248"/>
            <a:chExt cx="720" cy="357"/>
          </a:xfrm>
        </p:grpSpPr>
        <p:pic>
          <p:nvPicPr>
            <p:cNvPr id="296" name="Google Shape;296;p3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97" name="Google Shape;297;p30"/>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Times New Roman"/>
                <a:ea typeface="Times New Roman"/>
                <a:cs typeface="Times New Roman"/>
                <a:sym typeface="Times New Roman"/>
              </a:rPr>
              <a:t>Communication at the data link layer</a:t>
            </a:r>
            <a:endParaRPr/>
          </a:p>
        </p:txBody>
      </p:sp>
      <p:sp>
        <p:nvSpPr>
          <p:cNvPr id="304" name="Google Shape;304;p31"/>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305" name="Google Shape;305;p31"/>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306" name="Google Shape;306;p31"/>
          <p:cNvSpPr/>
          <p:nvPr/>
        </p:nvSpPr>
        <p:spPr>
          <a:xfrm>
            <a:off x="107504" y="1196752"/>
            <a:ext cx="9036496" cy="5544616"/>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307" name="Google Shape;307;p31"/>
          <p:cNvPicPr preferRelativeResize="0"/>
          <p:nvPr/>
        </p:nvPicPr>
        <p:blipFill rotWithShape="1">
          <a:blip r:embed="rId3">
            <a:alphaModFix/>
          </a:blip>
          <a:srcRect b="0" l="0" r="0" t="0"/>
          <a:stretch/>
        </p:blipFill>
        <p:spPr>
          <a:xfrm>
            <a:off x="1022424" y="3286150"/>
            <a:ext cx="6892925" cy="2427287"/>
          </a:xfrm>
          <a:prstGeom prst="rect">
            <a:avLst/>
          </a:prstGeom>
          <a:noFill/>
          <a:ln>
            <a:noFill/>
          </a:ln>
        </p:spPr>
      </p:pic>
      <p:pic>
        <p:nvPicPr>
          <p:cNvPr id="308" name="Google Shape;308;p31"/>
          <p:cNvPicPr preferRelativeResize="0"/>
          <p:nvPr/>
        </p:nvPicPr>
        <p:blipFill rotWithShape="1">
          <a:blip r:embed="rId4">
            <a:alphaModFix/>
          </a:blip>
          <a:srcRect b="0" l="0" r="0" t="0"/>
          <a:stretch/>
        </p:blipFill>
        <p:spPr>
          <a:xfrm>
            <a:off x="371549" y="1360512"/>
            <a:ext cx="8016875" cy="1552575"/>
          </a:xfrm>
          <a:prstGeom prst="rect">
            <a:avLst/>
          </a:prstGeom>
          <a:noFill/>
          <a:ln>
            <a:noFill/>
          </a:ln>
        </p:spPr>
      </p:pic>
      <p:pic>
        <p:nvPicPr>
          <p:cNvPr id="309" name="Google Shape;309;p31"/>
          <p:cNvPicPr preferRelativeResize="0"/>
          <p:nvPr/>
        </p:nvPicPr>
        <p:blipFill rotWithShape="1">
          <a:blip r:embed="rId5">
            <a:alphaModFix/>
          </a:blip>
          <a:srcRect b="0" l="0" r="0" t="0"/>
          <a:stretch/>
        </p:blipFill>
        <p:spPr>
          <a:xfrm>
            <a:off x="1289124" y="2171725"/>
            <a:ext cx="1673225" cy="817562"/>
          </a:xfrm>
          <a:prstGeom prst="rect">
            <a:avLst/>
          </a:prstGeom>
          <a:noFill/>
          <a:ln>
            <a:noFill/>
          </a:ln>
        </p:spPr>
      </p:pic>
      <p:pic>
        <p:nvPicPr>
          <p:cNvPr id="310" name="Google Shape;310;p31"/>
          <p:cNvPicPr preferRelativeResize="0"/>
          <p:nvPr/>
        </p:nvPicPr>
        <p:blipFill rotWithShape="1">
          <a:blip r:embed="rId6">
            <a:alphaModFix/>
          </a:blip>
          <a:srcRect b="0" l="0" r="0" t="0"/>
          <a:stretch/>
        </p:blipFill>
        <p:spPr>
          <a:xfrm>
            <a:off x="3209999" y="2186012"/>
            <a:ext cx="666750" cy="803275"/>
          </a:xfrm>
          <a:prstGeom prst="rect">
            <a:avLst/>
          </a:prstGeom>
          <a:noFill/>
          <a:ln>
            <a:noFill/>
          </a:ln>
        </p:spPr>
      </p:pic>
      <p:pic>
        <p:nvPicPr>
          <p:cNvPr id="311" name="Google Shape;311;p31"/>
          <p:cNvPicPr preferRelativeResize="0"/>
          <p:nvPr/>
        </p:nvPicPr>
        <p:blipFill rotWithShape="1">
          <a:blip r:embed="rId7">
            <a:alphaModFix/>
          </a:blip>
          <a:srcRect b="0" l="0" r="0" t="0"/>
          <a:stretch/>
        </p:blipFill>
        <p:spPr>
          <a:xfrm>
            <a:off x="4181549" y="2198712"/>
            <a:ext cx="1262063" cy="790575"/>
          </a:xfrm>
          <a:prstGeom prst="rect">
            <a:avLst/>
          </a:prstGeom>
          <a:noFill/>
          <a:ln>
            <a:noFill/>
          </a:ln>
        </p:spPr>
      </p:pic>
      <p:pic>
        <p:nvPicPr>
          <p:cNvPr id="312" name="Google Shape;312;p31"/>
          <p:cNvPicPr preferRelativeResize="0"/>
          <p:nvPr/>
        </p:nvPicPr>
        <p:blipFill rotWithShape="1">
          <a:blip r:embed="rId8">
            <a:alphaModFix/>
          </a:blip>
          <a:srcRect b="0" l="0" r="0" t="0"/>
          <a:stretch/>
        </p:blipFill>
        <p:spPr>
          <a:xfrm>
            <a:off x="5715074" y="2179662"/>
            <a:ext cx="1819275" cy="809625"/>
          </a:xfrm>
          <a:prstGeom prst="rect">
            <a:avLst/>
          </a:prstGeom>
          <a:noFill/>
          <a:ln>
            <a:noFill/>
          </a:ln>
        </p:spPr>
      </p:pic>
      <p:pic>
        <p:nvPicPr>
          <p:cNvPr id="313" name="Google Shape;313;p31"/>
          <p:cNvPicPr preferRelativeResize="0"/>
          <p:nvPr/>
        </p:nvPicPr>
        <p:blipFill rotWithShape="1">
          <a:blip r:embed="rId9">
            <a:alphaModFix/>
          </a:blip>
          <a:srcRect b="0" l="0" r="0" t="0"/>
          <a:stretch/>
        </p:blipFill>
        <p:spPr>
          <a:xfrm>
            <a:off x="1292299" y="4332312"/>
            <a:ext cx="1746250" cy="576263"/>
          </a:xfrm>
          <a:prstGeom prst="rect">
            <a:avLst/>
          </a:prstGeom>
          <a:noFill/>
          <a:ln>
            <a:noFill/>
          </a:ln>
        </p:spPr>
      </p:pic>
      <p:pic>
        <p:nvPicPr>
          <p:cNvPr id="314" name="Google Shape;314;p31"/>
          <p:cNvPicPr preferRelativeResize="0"/>
          <p:nvPr/>
        </p:nvPicPr>
        <p:blipFill rotWithShape="1">
          <a:blip r:embed="rId10">
            <a:alphaModFix/>
          </a:blip>
          <a:srcRect b="0" l="0" r="0" t="0"/>
          <a:stretch/>
        </p:blipFill>
        <p:spPr>
          <a:xfrm>
            <a:off x="2733749" y="4486300"/>
            <a:ext cx="996950" cy="1065212"/>
          </a:xfrm>
          <a:prstGeom prst="rect">
            <a:avLst/>
          </a:prstGeom>
          <a:noFill/>
          <a:ln>
            <a:noFill/>
          </a:ln>
        </p:spPr>
      </p:pic>
      <p:pic>
        <p:nvPicPr>
          <p:cNvPr id="315" name="Google Shape;315;p31"/>
          <p:cNvPicPr preferRelativeResize="0"/>
          <p:nvPr/>
        </p:nvPicPr>
        <p:blipFill rotWithShape="1">
          <a:blip r:embed="rId11">
            <a:alphaModFix/>
          </a:blip>
          <a:srcRect b="0" l="0" r="0" t="0"/>
          <a:stretch/>
        </p:blipFill>
        <p:spPr>
          <a:xfrm>
            <a:off x="4181549" y="5643587"/>
            <a:ext cx="1362075" cy="593725"/>
          </a:xfrm>
          <a:prstGeom prst="rect">
            <a:avLst/>
          </a:prstGeom>
          <a:noFill/>
          <a:ln>
            <a:noFill/>
          </a:ln>
        </p:spPr>
      </p:pic>
      <p:pic>
        <p:nvPicPr>
          <p:cNvPr id="316" name="Google Shape;316;p31"/>
          <p:cNvPicPr preferRelativeResize="0"/>
          <p:nvPr/>
        </p:nvPicPr>
        <p:blipFill rotWithShape="1">
          <a:blip r:embed="rId12">
            <a:alphaModFix/>
          </a:blip>
          <a:srcRect b="0" l="0" r="0" t="0"/>
          <a:stretch/>
        </p:blipFill>
        <p:spPr>
          <a:xfrm>
            <a:off x="5657924" y="5627712"/>
            <a:ext cx="2028825" cy="5381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2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2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2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2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2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2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2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2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cxnSp>
        <p:nvCxnSpPr>
          <p:cNvPr id="323" name="Google Shape;323;p32"/>
          <p:cNvCxnSpPr/>
          <p:nvPr/>
        </p:nvCxnSpPr>
        <p:spPr>
          <a:xfrm>
            <a:off x="609600" y="2971800"/>
            <a:ext cx="8153400" cy="0"/>
          </a:xfrm>
          <a:prstGeom prst="straightConnector1">
            <a:avLst/>
          </a:prstGeom>
          <a:noFill/>
          <a:ln cap="flat" cmpd="sng" w="76200">
            <a:solidFill>
              <a:schemeClr val="folHlink"/>
            </a:solidFill>
            <a:prstDash val="solid"/>
            <a:round/>
            <a:headEnd len="med" w="med" type="none"/>
            <a:tailEnd len="med" w="med" type="none"/>
          </a:ln>
        </p:spPr>
      </p:cxnSp>
      <p:cxnSp>
        <p:nvCxnSpPr>
          <p:cNvPr id="324" name="Google Shape;324;p32"/>
          <p:cNvCxnSpPr/>
          <p:nvPr/>
        </p:nvCxnSpPr>
        <p:spPr>
          <a:xfrm>
            <a:off x="609600" y="4191000"/>
            <a:ext cx="8153400" cy="0"/>
          </a:xfrm>
          <a:prstGeom prst="straightConnector1">
            <a:avLst/>
          </a:prstGeom>
          <a:noFill/>
          <a:ln cap="flat" cmpd="sng" w="76200">
            <a:solidFill>
              <a:schemeClr val="folHlink"/>
            </a:solidFill>
            <a:prstDash val="solid"/>
            <a:round/>
            <a:headEnd len="med" w="med" type="none"/>
            <a:tailEnd len="med" w="med" type="none"/>
          </a:ln>
        </p:spPr>
      </p:cxnSp>
      <p:sp>
        <p:nvSpPr>
          <p:cNvPr id="325" name="Google Shape;325;p32"/>
          <p:cNvSpPr/>
          <p:nvPr/>
        </p:nvSpPr>
        <p:spPr>
          <a:xfrm>
            <a:off x="647700" y="3063875"/>
            <a:ext cx="8077200" cy="10668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200">
                <a:solidFill>
                  <a:schemeClr val="lt1"/>
                </a:solidFill>
                <a:latin typeface="Arial"/>
                <a:ea typeface="Arial"/>
                <a:cs typeface="Arial"/>
                <a:sym typeface="Arial"/>
              </a:rPr>
              <a:t>The unit of communication at the data link layer is a frame.</a:t>
            </a:r>
            <a:endParaRPr/>
          </a:p>
        </p:txBody>
      </p:sp>
      <p:grpSp>
        <p:nvGrpSpPr>
          <p:cNvPr id="326" name="Google Shape;326;p32"/>
          <p:cNvGrpSpPr/>
          <p:nvPr/>
        </p:nvGrpSpPr>
        <p:grpSpPr>
          <a:xfrm>
            <a:off x="609600" y="2133600"/>
            <a:ext cx="1143000" cy="566738"/>
            <a:chOff x="1200" y="1248"/>
            <a:chExt cx="720" cy="357"/>
          </a:xfrm>
        </p:grpSpPr>
        <p:pic>
          <p:nvPicPr>
            <p:cNvPr id="327" name="Google Shape;327;p3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28" name="Google Shape;328;p3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3"/>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Times New Roman"/>
                <a:ea typeface="Times New Roman"/>
                <a:cs typeface="Times New Roman"/>
                <a:sym typeface="Times New Roman"/>
              </a:rPr>
              <a:t>Communication at the network layer</a:t>
            </a:r>
            <a:endParaRPr/>
          </a:p>
        </p:txBody>
      </p:sp>
      <p:sp>
        <p:nvSpPr>
          <p:cNvPr id="335" name="Google Shape;335;p33"/>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336" name="Google Shape;336;p33"/>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337" name="Google Shape;337;p33"/>
          <p:cNvSpPr/>
          <p:nvPr/>
        </p:nvSpPr>
        <p:spPr>
          <a:xfrm>
            <a:off x="0" y="836712"/>
            <a:ext cx="9144000" cy="5832648"/>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338" name="Google Shape;338;p33"/>
          <p:cNvPicPr preferRelativeResize="0"/>
          <p:nvPr/>
        </p:nvPicPr>
        <p:blipFill rotWithShape="1">
          <a:blip r:embed="rId3">
            <a:alphaModFix/>
          </a:blip>
          <a:srcRect b="0" l="0" r="0" t="0"/>
          <a:stretch/>
        </p:blipFill>
        <p:spPr>
          <a:xfrm>
            <a:off x="715963" y="3211513"/>
            <a:ext cx="6892925" cy="2427287"/>
          </a:xfrm>
          <a:prstGeom prst="rect">
            <a:avLst/>
          </a:prstGeom>
          <a:noFill/>
          <a:ln>
            <a:noFill/>
          </a:ln>
        </p:spPr>
      </p:pic>
      <p:pic>
        <p:nvPicPr>
          <p:cNvPr id="339" name="Google Shape;339;p33"/>
          <p:cNvPicPr preferRelativeResize="0"/>
          <p:nvPr/>
        </p:nvPicPr>
        <p:blipFill rotWithShape="1">
          <a:blip r:embed="rId4">
            <a:alphaModFix/>
          </a:blip>
          <a:srcRect b="0" l="0" r="0" t="0"/>
          <a:stretch/>
        </p:blipFill>
        <p:spPr>
          <a:xfrm>
            <a:off x="152400" y="838200"/>
            <a:ext cx="8034338" cy="1941513"/>
          </a:xfrm>
          <a:prstGeom prst="rect">
            <a:avLst/>
          </a:prstGeom>
          <a:noFill/>
          <a:ln>
            <a:noFill/>
          </a:ln>
        </p:spPr>
      </p:pic>
      <p:pic>
        <p:nvPicPr>
          <p:cNvPr id="340" name="Google Shape;340;p33"/>
          <p:cNvPicPr preferRelativeResize="0"/>
          <p:nvPr/>
        </p:nvPicPr>
        <p:blipFill rotWithShape="1">
          <a:blip r:embed="rId5">
            <a:alphaModFix/>
          </a:blip>
          <a:srcRect b="0" l="0" r="0" t="0"/>
          <a:stretch/>
        </p:blipFill>
        <p:spPr>
          <a:xfrm>
            <a:off x="990600" y="1676400"/>
            <a:ext cx="6324600" cy="1300163"/>
          </a:xfrm>
          <a:prstGeom prst="rect">
            <a:avLst/>
          </a:prstGeom>
          <a:noFill/>
          <a:ln>
            <a:noFill/>
          </a:ln>
        </p:spPr>
      </p:pic>
      <p:pic>
        <p:nvPicPr>
          <p:cNvPr id="341" name="Google Shape;341;p33"/>
          <p:cNvPicPr preferRelativeResize="0"/>
          <p:nvPr/>
        </p:nvPicPr>
        <p:blipFill rotWithShape="1">
          <a:blip r:embed="rId6">
            <a:alphaModFix/>
          </a:blip>
          <a:srcRect b="0" l="0" r="0" t="0"/>
          <a:stretch/>
        </p:blipFill>
        <p:spPr>
          <a:xfrm>
            <a:off x="706438" y="4191000"/>
            <a:ext cx="6837362" cy="2035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348" name="Google Shape;348;p34"/>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cxnSp>
        <p:nvCxnSpPr>
          <p:cNvPr id="349" name="Google Shape;349;p34"/>
          <p:cNvCxnSpPr/>
          <p:nvPr/>
        </p:nvCxnSpPr>
        <p:spPr>
          <a:xfrm>
            <a:off x="609600" y="2971800"/>
            <a:ext cx="8153400" cy="0"/>
          </a:xfrm>
          <a:prstGeom prst="straightConnector1">
            <a:avLst/>
          </a:prstGeom>
          <a:noFill/>
          <a:ln cap="flat" cmpd="sng" w="76200">
            <a:solidFill>
              <a:schemeClr val="folHlink"/>
            </a:solidFill>
            <a:prstDash val="solid"/>
            <a:round/>
            <a:headEnd len="med" w="med" type="none"/>
            <a:tailEnd len="med" w="med" type="none"/>
          </a:ln>
        </p:spPr>
      </p:cxnSp>
      <p:cxnSp>
        <p:nvCxnSpPr>
          <p:cNvPr id="350" name="Google Shape;350;p34"/>
          <p:cNvCxnSpPr/>
          <p:nvPr/>
        </p:nvCxnSpPr>
        <p:spPr>
          <a:xfrm>
            <a:off x="609600" y="4191000"/>
            <a:ext cx="8153400" cy="0"/>
          </a:xfrm>
          <a:prstGeom prst="straightConnector1">
            <a:avLst/>
          </a:prstGeom>
          <a:noFill/>
          <a:ln cap="flat" cmpd="sng" w="76200">
            <a:solidFill>
              <a:schemeClr val="folHlink"/>
            </a:solidFill>
            <a:prstDash val="solid"/>
            <a:round/>
            <a:headEnd len="med" w="med" type="none"/>
            <a:tailEnd len="med" w="med" type="none"/>
          </a:ln>
        </p:spPr>
      </p:cxnSp>
      <p:sp>
        <p:nvSpPr>
          <p:cNvPr id="351" name="Google Shape;351;p34"/>
          <p:cNvSpPr/>
          <p:nvPr/>
        </p:nvSpPr>
        <p:spPr>
          <a:xfrm>
            <a:off x="647700" y="3063875"/>
            <a:ext cx="8077200" cy="10668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200">
                <a:solidFill>
                  <a:schemeClr val="lt1"/>
                </a:solidFill>
                <a:latin typeface="Arial"/>
                <a:ea typeface="Arial"/>
                <a:cs typeface="Arial"/>
                <a:sym typeface="Arial"/>
              </a:rPr>
              <a:t>The unit of communication at the network layer is a datagram.</a:t>
            </a:r>
            <a:endParaRPr/>
          </a:p>
        </p:txBody>
      </p:sp>
      <p:grpSp>
        <p:nvGrpSpPr>
          <p:cNvPr id="352" name="Google Shape;352;p34"/>
          <p:cNvGrpSpPr/>
          <p:nvPr/>
        </p:nvGrpSpPr>
        <p:grpSpPr>
          <a:xfrm>
            <a:off x="609600" y="2133600"/>
            <a:ext cx="1143000" cy="566738"/>
            <a:chOff x="1200" y="1248"/>
            <a:chExt cx="720" cy="357"/>
          </a:xfrm>
        </p:grpSpPr>
        <p:pic>
          <p:nvPicPr>
            <p:cNvPr id="353" name="Google Shape;353;p3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54" name="Google Shape;354;p3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Times New Roman"/>
                <a:ea typeface="Times New Roman"/>
                <a:cs typeface="Times New Roman"/>
                <a:sym typeface="Times New Roman"/>
              </a:rPr>
              <a:t>Communication at transport layer</a:t>
            </a:r>
            <a:endParaRPr/>
          </a:p>
        </p:txBody>
      </p:sp>
      <p:sp>
        <p:nvSpPr>
          <p:cNvPr id="361" name="Google Shape;361;p35"/>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362" name="Google Shape;362;p35"/>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363" name="Google Shape;363;p35"/>
          <p:cNvSpPr/>
          <p:nvPr/>
        </p:nvSpPr>
        <p:spPr>
          <a:xfrm>
            <a:off x="12217" y="838200"/>
            <a:ext cx="9144000" cy="54006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364" name="Google Shape;364;p35"/>
          <p:cNvPicPr preferRelativeResize="0"/>
          <p:nvPr/>
        </p:nvPicPr>
        <p:blipFill rotWithShape="1">
          <a:blip r:embed="rId3">
            <a:alphaModFix/>
          </a:blip>
          <a:srcRect b="0" l="0" r="0" t="0"/>
          <a:stretch/>
        </p:blipFill>
        <p:spPr>
          <a:xfrm>
            <a:off x="955675" y="3287713"/>
            <a:ext cx="6892925" cy="2427287"/>
          </a:xfrm>
          <a:prstGeom prst="rect">
            <a:avLst/>
          </a:prstGeom>
          <a:noFill/>
          <a:ln>
            <a:noFill/>
          </a:ln>
        </p:spPr>
      </p:pic>
      <p:pic>
        <p:nvPicPr>
          <p:cNvPr id="365" name="Google Shape;365;p35"/>
          <p:cNvPicPr preferRelativeResize="0"/>
          <p:nvPr/>
        </p:nvPicPr>
        <p:blipFill rotWithShape="1">
          <a:blip r:embed="rId4">
            <a:alphaModFix/>
          </a:blip>
          <a:srcRect b="0" l="0" r="0" t="0"/>
          <a:stretch/>
        </p:blipFill>
        <p:spPr>
          <a:xfrm>
            <a:off x="301625" y="838200"/>
            <a:ext cx="8080375" cy="2116138"/>
          </a:xfrm>
          <a:prstGeom prst="rect">
            <a:avLst/>
          </a:prstGeom>
          <a:noFill/>
          <a:ln>
            <a:noFill/>
          </a:ln>
        </p:spPr>
      </p:pic>
      <p:pic>
        <p:nvPicPr>
          <p:cNvPr id="366" name="Google Shape;366;p35"/>
          <p:cNvPicPr preferRelativeResize="0"/>
          <p:nvPr/>
        </p:nvPicPr>
        <p:blipFill rotWithShape="1">
          <a:blip r:embed="rId5">
            <a:alphaModFix/>
          </a:blip>
          <a:srcRect b="0" l="0" r="0" t="0"/>
          <a:stretch/>
        </p:blipFill>
        <p:spPr>
          <a:xfrm>
            <a:off x="1219200" y="1308100"/>
            <a:ext cx="6334125" cy="1739900"/>
          </a:xfrm>
          <a:prstGeom prst="rect">
            <a:avLst/>
          </a:prstGeom>
          <a:noFill/>
          <a:ln>
            <a:noFill/>
          </a:ln>
        </p:spPr>
      </p:pic>
      <p:pic>
        <p:nvPicPr>
          <p:cNvPr id="367" name="Google Shape;367;p35"/>
          <p:cNvPicPr preferRelativeResize="0"/>
          <p:nvPr/>
        </p:nvPicPr>
        <p:blipFill rotWithShape="1">
          <a:blip r:embed="rId6">
            <a:alphaModFix/>
          </a:blip>
          <a:srcRect b="0" l="0" r="0" t="0"/>
          <a:stretch/>
        </p:blipFill>
        <p:spPr>
          <a:xfrm>
            <a:off x="977900" y="4267200"/>
            <a:ext cx="6946900" cy="20367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2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3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3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374" name="Google Shape;374;p36"/>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cxnSp>
        <p:nvCxnSpPr>
          <p:cNvPr id="375" name="Google Shape;375;p36"/>
          <p:cNvCxnSpPr/>
          <p:nvPr/>
        </p:nvCxnSpPr>
        <p:spPr>
          <a:xfrm>
            <a:off x="609600" y="2971800"/>
            <a:ext cx="8153400" cy="0"/>
          </a:xfrm>
          <a:prstGeom prst="straightConnector1">
            <a:avLst/>
          </a:prstGeom>
          <a:noFill/>
          <a:ln cap="flat" cmpd="sng" w="76200">
            <a:solidFill>
              <a:schemeClr val="folHlink"/>
            </a:solidFill>
            <a:prstDash val="solid"/>
            <a:round/>
            <a:headEnd len="med" w="med" type="none"/>
            <a:tailEnd len="med" w="med" type="none"/>
          </a:ln>
        </p:spPr>
      </p:cxnSp>
      <p:cxnSp>
        <p:nvCxnSpPr>
          <p:cNvPr id="376" name="Google Shape;376;p36"/>
          <p:cNvCxnSpPr/>
          <p:nvPr/>
        </p:nvCxnSpPr>
        <p:spPr>
          <a:xfrm>
            <a:off x="609600" y="5181600"/>
            <a:ext cx="8153400" cy="0"/>
          </a:xfrm>
          <a:prstGeom prst="straightConnector1">
            <a:avLst/>
          </a:prstGeom>
          <a:noFill/>
          <a:ln cap="flat" cmpd="sng" w="76200">
            <a:solidFill>
              <a:schemeClr val="folHlink"/>
            </a:solidFill>
            <a:prstDash val="solid"/>
            <a:round/>
            <a:headEnd len="med" w="med" type="none"/>
            <a:tailEnd len="med" w="med" type="none"/>
          </a:ln>
        </p:spPr>
      </p:cxnSp>
      <p:sp>
        <p:nvSpPr>
          <p:cNvPr id="377" name="Google Shape;377;p36"/>
          <p:cNvSpPr/>
          <p:nvPr/>
        </p:nvSpPr>
        <p:spPr>
          <a:xfrm>
            <a:off x="647700" y="3063875"/>
            <a:ext cx="8077200" cy="2041525"/>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200">
                <a:solidFill>
                  <a:schemeClr val="lt1"/>
                </a:solidFill>
                <a:latin typeface="Arial"/>
                <a:ea typeface="Arial"/>
                <a:cs typeface="Arial"/>
                <a:sym typeface="Arial"/>
              </a:rPr>
              <a:t>The unit of communication at the transport layer is a segment, user datagram, or a packet, depending on the specific protocol used in this layer.</a:t>
            </a:r>
            <a:endParaRPr/>
          </a:p>
        </p:txBody>
      </p:sp>
      <p:grpSp>
        <p:nvGrpSpPr>
          <p:cNvPr id="378" name="Google Shape;378;p36"/>
          <p:cNvGrpSpPr/>
          <p:nvPr/>
        </p:nvGrpSpPr>
        <p:grpSpPr>
          <a:xfrm>
            <a:off x="609600" y="2133600"/>
            <a:ext cx="1143000" cy="566738"/>
            <a:chOff x="1200" y="1248"/>
            <a:chExt cx="720" cy="357"/>
          </a:xfrm>
        </p:grpSpPr>
        <p:pic>
          <p:nvPicPr>
            <p:cNvPr id="379" name="Google Shape;379;p3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80" name="Google Shape;380;p3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TCP/IP</a:t>
            </a:r>
            <a:endParaRPr/>
          </a:p>
        </p:txBody>
      </p:sp>
      <p:sp>
        <p:nvSpPr>
          <p:cNvPr descr="Rectangle: Click to edit Master text styles&#10;Second level&#10;Third level&#10;Fourth level&#10;Fifth level" id="387" name="Google Shape;387;p3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90000"/>
              </a:lnSpc>
              <a:spcBef>
                <a:spcPts val="0"/>
              </a:spcBef>
              <a:spcAft>
                <a:spcPts val="0"/>
              </a:spcAft>
              <a:buSzPts val="2800"/>
              <a:buChar char="•"/>
            </a:pPr>
            <a:r>
              <a:rPr lang="en-US" sz="2800"/>
              <a:t>Transmission control Protocol/Internet Protocol</a:t>
            </a:r>
            <a:endParaRPr/>
          </a:p>
          <a:p>
            <a:pPr indent="-228600" lvl="0" marL="342900" rtl="0" algn="l">
              <a:lnSpc>
                <a:spcPct val="90000"/>
              </a:lnSpc>
              <a:spcBef>
                <a:spcPts val="560"/>
              </a:spcBef>
              <a:spcAft>
                <a:spcPts val="0"/>
              </a:spcAft>
              <a:buSzPts val="2800"/>
              <a:buChar char="•"/>
            </a:pPr>
            <a:r>
              <a:rPr lang="en-US" sz="2800"/>
              <a:t>Developed by DARPA</a:t>
            </a:r>
            <a:endParaRPr/>
          </a:p>
          <a:p>
            <a:pPr indent="-228600" lvl="0" marL="342900" rtl="0" algn="l">
              <a:lnSpc>
                <a:spcPct val="90000"/>
              </a:lnSpc>
              <a:spcBef>
                <a:spcPts val="560"/>
              </a:spcBef>
              <a:spcAft>
                <a:spcPts val="0"/>
              </a:spcAft>
              <a:buSzPts val="2800"/>
              <a:buChar char="•"/>
            </a:pPr>
            <a:r>
              <a:rPr lang="en-US" sz="2800"/>
              <a:t>No official protocol standard</a:t>
            </a:r>
            <a:endParaRPr/>
          </a:p>
          <a:p>
            <a:pPr indent="-228600" lvl="0" marL="342900" rtl="0" algn="l">
              <a:lnSpc>
                <a:spcPct val="90000"/>
              </a:lnSpc>
              <a:spcBef>
                <a:spcPts val="560"/>
              </a:spcBef>
              <a:spcAft>
                <a:spcPts val="0"/>
              </a:spcAft>
              <a:buSzPts val="2800"/>
              <a:buChar char="•"/>
            </a:pPr>
            <a:r>
              <a:rPr lang="en-US" sz="2800"/>
              <a:t>Can identify four layers</a:t>
            </a:r>
            <a:endParaRPr/>
          </a:p>
          <a:p>
            <a:pPr indent="-228600" lvl="1" marL="640080" rtl="0" algn="l">
              <a:lnSpc>
                <a:spcPct val="90000"/>
              </a:lnSpc>
              <a:spcBef>
                <a:spcPts val="480"/>
              </a:spcBef>
              <a:spcAft>
                <a:spcPts val="0"/>
              </a:spcAft>
              <a:buSzPts val="2400"/>
              <a:buChar char="•"/>
            </a:pPr>
            <a:r>
              <a:rPr lang="en-US" sz="2400"/>
              <a:t>Application</a:t>
            </a:r>
            <a:endParaRPr/>
          </a:p>
          <a:p>
            <a:pPr indent="-228600" lvl="1" marL="640080" rtl="0" algn="l">
              <a:lnSpc>
                <a:spcPct val="90000"/>
              </a:lnSpc>
              <a:spcBef>
                <a:spcPts val="480"/>
              </a:spcBef>
              <a:spcAft>
                <a:spcPts val="0"/>
              </a:spcAft>
              <a:buSzPts val="2400"/>
              <a:buChar char="•"/>
            </a:pPr>
            <a:r>
              <a:rPr lang="en-US" sz="2400"/>
              <a:t>Host-to-Host (transport)</a:t>
            </a:r>
            <a:endParaRPr/>
          </a:p>
          <a:p>
            <a:pPr indent="-228600" lvl="1" marL="640080" rtl="0" algn="l">
              <a:lnSpc>
                <a:spcPct val="90000"/>
              </a:lnSpc>
              <a:spcBef>
                <a:spcPts val="480"/>
              </a:spcBef>
              <a:spcAft>
                <a:spcPts val="0"/>
              </a:spcAft>
              <a:buSzPts val="2400"/>
              <a:buChar char="•"/>
            </a:pPr>
            <a:r>
              <a:rPr lang="en-US" sz="2400"/>
              <a:t>Internet</a:t>
            </a:r>
            <a:endParaRPr/>
          </a:p>
          <a:p>
            <a:pPr indent="-228600" lvl="1" marL="640080" rtl="0" algn="l">
              <a:lnSpc>
                <a:spcPct val="90000"/>
              </a:lnSpc>
              <a:spcBef>
                <a:spcPts val="480"/>
              </a:spcBef>
              <a:spcAft>
                <a:spcPts val="0"/>
              </a:spcAft>
              <a:buSzPts val="2400"/>
              <a:buChar char="•"/>
            </a:pPr>
            <a:r>
              <a:rPr lang="en-US" sz="2400"/>
              <a:t>Network Access</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38"/>
          <p:cNvPicPr preferRelativeResize="0"/>
          <p:nvPr/>
        </p:nvPicPr>
        <p:blipFill rotWithShape="1">
          <a:blip r:embed="rId3">
            <a:alphaModFix/>
          </a:blip>
          <a:srcRect b="0" l="0" r="0" t="0"/>
          <a:stretch/>
        </p:blipFill>
        <p:spPr>
          <a:xfrm>
            <a:off x="461218" y="1177925"/>
            <a:ext cx="1858963" cy="4953000"/>
          </a:xfrm>
          <a:prstGeom prst="rect">
            <a:avLst/>
          </a:prstGeom>
          <a:noFill/>
          <a:ln>
            <a:noFill/>
          </a:ln>
        </p:spPr>
      </p:pic>
      <p:pic>
        <p:nvPicPr>
          <p:cNvPr id="393" name="Google Shape;393;p38"/>
          <p:cNvPicPr preferRelativeResize="0"/>
          <p:nvPr/>
        </p:nvPicPr>
        <p:blipFill rotWithShape="1">
          <a:blip r:embed="rId4">
            <a:alphaModFix/>
          </a:blip>
          <a:srcRect b="0" l="0" r="0" t="0"/>
          <a:stretch/>
        </p:blipFill>
        <p:spPr>
          <a:xfrm>
            <a:off x="3275856" y="1177925"/>
            <a:ext cx="5491162" cy="4918075"/>
          </a:xfrm>
          <a:prstGeom prst="rect">
            <a:avLst/>
          </a:prstGeom>
          <a:noFill/>
          <a:ln>
            <a:noFill/>
          </a:ln>
        </p:spPr>
      </p:pic>
      <p:sp>
        <p:nvSpPr>
          <p:cNvPr id="394" name="Google Shape;394;p38"/>
          <p:cNvSpPr/>
          <p:nvPr/>
        </p:nvSpPr>
        <p:spPr>
          <a:xfrm>
            <a:off x="3275856" y="4581128"/>
            <a:ext cx="3096344" cy="1152128"/>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Network Access</a:t>
            </a:r>
            <a:endParaRPr sz="1800">
              <a:solidFill>
                <a:schemeClr val="lt1"/>
              </a:solidFill>
              <a:latin typeface="Calibri"/>
              <a:ea typeface="Calibri"/>
              <a:cs typeface="Calibri"/>
              <a:sym typeface="Calibri"/>
            </a:endParaRPr>
          </a:p>
        </p:txBody>
      </p:sp>
      <p:sp>
        <p:nvSpPr>
          <p:cNvPr id="395" name="Google Shape;395;p38"/>
          <p:cNvSpPr/>
          <p:nvPr/>
        </p:nvSpPr>
        <p:spPr>
          <a:xfrm>
            <a:off x="3275856" y="3861048"/>
            <a:ext cx="3096344" cy="576064"/>
          </a:xfrm>
          <a:prstGeom prst="rect">
            <a:avLst/>
          </a:prstGeom>
          <a:solidFill>
            <a:schemeClr val="accent5"/>
          </a:solidFill>
          <a:ln cap="flat" cmpd="sng" w="25400">
            <a:solidFill>
              <a:srgbClr val="917443"/>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l">
              <a:lnSpc>
                <a:spcPct val="90000"/>
              </a:lnSpc>
              <a:spcBef>
                <a:spcPts val="0"/>
              </a:spcBef>
              <a:spcAft>
                <a:spcPts val="0"/>
              </a:spcAft>
              <a:buNone/>
            </a:pPr>
            <a:r>
              <a:rPr b="0" i="0" lang="en-US" sz="2400" u="none" cap="none" strike="noStrike">
                <a:solidFill>
                  <a:schemeClr val="lt1"/>
                </a:solidFill>
                <a:latin typeface="Calibri"/>
                <a:ea typeface="Calibri"/>
                <a:cs typeface="Calibri"/>
                <a:sym typeface="Calibri"/>
              </a:rPr>
              <a:t>    Internet</a:t>
            </a:r>
            <a:endParaRPr b="0" i="0" sz="2400" u="none" cap="none" strike="noStrike">
              <a:solidFill>
                <a:schemeClr val="lt1"/>
              </a:solidFill>
              <a:latin typeface="Calibri"/>
              <a:ea typeface="Calibri"/>
              <a:cs typeface="Calibri"/>
              <a:sym typeface="Calibri"/>
            </a:endParaRPr>
          </a:p>
        </p:txBody>
      </p:sp>
      <p:sp>
        <p:nvSpPr>
          <p:cNvPr id="396" name="Google Shape;396;p38"/>
          <p:cNvSpPr/>
          <p:nvPr/>
        </p:nvSpPr>
        <p:spPr>
          <a:xfrm>
            <a:off x="3275856" y="3203575"/>
            <a:ext cx="3096344" cy="513457"/>
          </a:xfrm>
          <a:prstGeom prst="rect">
            <a:avLst/>
          </a:prstGeom>
          <a:solidFill>
            <a:schemeClr val="accent2"/>
          </a:solidFill>
          <a:ln cap="flat" cmpd="sng" w="25400">
            <a:solidFill>
              <a:srgbClr val="718A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Host to Host</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Network Topology	</a:t>
            </a:r>
            <a:endParaRPr/>
          </a:p>
        </p:txBody>
      </p:sp>
      <p:sp>
        <p:nvSpPr>
          <p:cNvPr id="402" name="Google Shape;402;p39"/>
          <p:cNvSpPr txBox="1"/>
          <p:nvPr>
            <p:ph idx="1" type="body"/>
          </p:nvPr>
        </p:nvSpPr>
        <p:spPr>
          <a:xfrm>
            <a:off x="457200" y="1268760"/>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Network topology defines the manner in which the nodes are geometrically arranged and connected to one another.</a:t>
            </a:r>
            <a:endParaRPr/>
          </a:p>
          <a:p>
            <a:pPr indent="-228600" lvl="0" marL="342900" rtl="0" algn="l">
              <a:spcBef>
                <a:spcPts val="440"/>
              </a:spcBef>
              <a:spcAft>
                <a:spcPts val="0"/>
              </a:spcAft>
              <a:buSzPts val="2200"/>
              <a:buChar char="•"/>
            </a:pPr>
            <a:r>
              <a:rPr lang="en-US"/>
              <a:t>Types of topology:</a:t>
            </a:r>
            <a:endParaRPr/>
          </a:p>
          <a:p>
            <a:pPr indent="-228600" lvl="1" marL="640080" rtl="0" algn="l">
              <a:spcBef>
                <a:spcPts val="400"/>
              </a:spcBef>
              <a:spcAft>
                <a:spcPts val="0"/>
              </a:spcAft>
              <a:buSzPts val="2000"/>
              <a:buChar char="•"/>
            </a:pPr>
            <a:r>
              <a:rPr lang="en-US"/>
              <a:t>Mesh</a:t>
            </a:r>
            <a:endParaRPr/>
          </a:p>
          <a:p>
            <a:pPr indent="-228600" lvl="1" marL="640080" rtl="0" algn="l">
              <a:spcBef>
                <a:spcPts val="400"/>
              </a:spcBef>
              <a:spcAft>
                <a:spcPts val="0"/>
              </a:spcAft>
              <a:buSzPts val="2000"/>
              <a:buChar char="•"/>
            </a:pPr>
            <a:r>
              <a:rPr lang="en-US"/>
              <a:t>Star</a:t>
            </a:r>
            <a:endParaRPr/>
          </a:p>
          <a:p>
            <a:pPr indent="-228600" lvl="1" marL="640080" rtl="0" algn="l">
              <a:spcBef>
                <a:spcPts val="400"/>
              </a:spcBef>
              <a:spcAft>
                <a:spcPts val="0"/>
              </a:spcAft>
              <a:buSzPts val="2000"/>
              <a:buChar char="•"/>
            </a:pPr>
            <a:r>
              <a:rPr lang="en-US"/>
              <a:t>Bus</a:t>
            </a:r>
            <a:endParaRPr/>
          </a:p>
          <a:p>
            <a:pPr indent="-228600" lvl="1" marL="640080" rtl="0" algn="l">
              <a:spcBef>
                <a:spcPts val="400"/>
              </a:spcBef>
              <a:spcAft>
                <a:spcPts val="0"/>
              </a:spcAft>
              <a:buSzPts val="2000"/>
              <a:buChar char="•"/>
            </a:pPr>
            <a:r>
              <a:rPr lang="en-US"/>
              <a:t>Ring</a:t>
            </a:r>
            <a:endParaRPr/>
          </a:p>
          <a:p>
            <a:pPr indent="-101600" lvl="1" marL="640080" rtl="0" algn="l">
              <a:spcBef>
                <a:spcPts val="4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n-US"/>
              <a:t>TYPES OF NETWORK</a:t>
            </a:r>
            <a:endParaRPr/>
          </a:p>
        </p:txBody>
      </p:sp>
      <p:sp>
        <p:nvSpPr>
          <p:cNvPr id="110" name="Google Shape;110;p4"/>
          <p:cNvSpPr txBox="1"/>
          <p:nvPr>
            <p:ph idx="1" type="body"/>
          </p:nvPr>
        </p:nvSpPr>
        <p:spPr>
          <a:xfrm>
            <a:off x="457200" y="1268760"/>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b="1" lang="en-US"/>
              <a:t>PAN</a:t>
            </a:r>
            <a:r>
              <a:rPr lang="en-US"/>
              <a:t> (Personal Area Network) : ex: Bluetooth, RFID</a:t>
            </a:r>
            <a:endParaRPr/>
          </a:p>
          <a:p>
            <a:pPr indent="-228600" lvl="0" marL="342900" rtl="0" algn="l">
              <a:spcBef>
                <a:spcPts val="440"/>
              </a:spcBef>
              <a:spcAft>
                <a:spcPts val="0"/>
              </a:spcAft>
              <a:buSzPts val="2200"/>
              <a:buChar char="•"/>
            </a:pPr>
            <a:r>
              <a:rPr b="1" lang="en-US"/>
              <a:t>LAN</a:t>
            </a:r>
            <a:r>
              <a:rPr lang="en-US"/>
              <a:t> (Local Area Network): ex: bldg, home, office etc.</a:t>
            </a:r>
            <a:endParaRPr/>
          </a:p>
          <a:p>
            <a:pPr indent="-228600" lvl="0" marL="342900" rtl="0" algn="l">
              <a:spcBef>
                <a:spcPts val="440"/>
              </a:spcBef>
              <a:spcAft>
                <a:spcPts val="0"/>
              </a:spcAft>
              <a:buSzPts val="2200"/>
              <a:buChar char="•"/>
            </a:pPr>
            <a:r>
              <a:rPr b="1" lang="en-US"/>
              <a:t>Access point, wireless router or base station</a:t>
            </a:r>
            <a:r>
              <a:rPr lang="en-US"/>
              <a:t>.</a:t>
            </a:r>
            <a:endParaRPr/>
          </a:p>
          <a:p>
            <a:pPr indent="-228600" lvl="0" marL="342900" rtl="0" algn="l">
              <a:spcBef>
                <a:spcPts val="440"/>
              </a:spcBef>
              <a:spcAft>
                <a:spcPts val="0"/>
              </a:spcAft>
              <a:buSzPts val="2200"/>
              <a:buChar char="•"/>
            </a:pPr>
            <a:r>
              <a:rPr lang="en-US"/>
              <a:t>Wireless LAN (IEEE 802.11 known as WiFi) speed 11-100Mbps</a:t>
            </a:r>
            <a:endParaRPr/>
          </a:p>
          <a:p>
            <a:pPr indent="-228600" lvl="0" marL="342900" rtl="0" algn="l">
              <a:spcBef>
                <a:spcPts val="440"/>
              </a:spcBef>
              <a:spcAft>
                <a:spcPts val="0"/>
              </a:spcAft>
              <a:buSzPts val="2200"/>
              <a:buChar char="•"/>
            </a:pPr>
            <a:r>
              <a:rPr lang="en-US"/>
              <a:t>The topology of many wired LANs is build from p-t-p links (Ethernet IEEE 802.3) </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p:txBody>
      </p:sp>
      <p:pic>
        <p:nvPicPr>
          <p:cNvPr id="111" name="Google Shape;111;p4"/>
          <p:cNvPicPr preferRelativeResize="0"/>
          <p:nvPr/>
        </p:nvPicPr>
        <p:blipFill rotWithShape="1">
          <a:blip r:embed="rId3">
            <a:alphaModFix/>
          </a:blip>
          <a:srcRect b="0" l="0" r="0" t="0"/>
          <a:stretch/>
        </p:blipFill>
        <p:spPr>
          <a:xfrm>
            <a:off x="965376" y="3850096"/>
            <a:ext cx="6283954" cy="300790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0"/>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Mesh	</a:t>
            </a:r>
            <a:endParaRPr/>
          </a:p>
        </p:txBody>
      </p:sp>
      <p:sp>
        <p:nvSpPr>
          <p:cNvPr id="408" name="Google Shape;408;p40"/>
          <p:cNvSpPr txBox="1"/>
          <p:nvPr>
            <p:ph idx="1" type="body"/>
          </p:nvPr>
        </p:nvSpPr>
        <p:spPr>
          <a:xfrm>
            <a:off x="457200" y="1268760"/>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Every node has a dedicated</a:t>
            </a:r>
            <a:endParaRPr/>
          </a:p>
          <a:p>
            <a:pPr indent="0" lvl="0" marL="114300" rtl="0" algn="l">
              <a:spcBef>
                <a:spcPts val="440"/>
              </a:spcBef>
              <a:spcAft>
                <a:spcPts val="0"/>
              </a:spcAft>
              <a:buSzPts val="2200"/>
              <a:buNone/>
            </a:pPr>
            <a:r>
              <a:rPr lang="en-US"/>
              <a:t>p-t-p link to all the nodes </a:t>
            </a:r>
            <a:endParaRPr/>
          </a:p>
          <a:p>
            <a:pPr indent="0" lvl="0" marL="114300" rtl="0" algn="l">
              <a:spcBef>
                <a:spcPts val="440"/>
              </a:spcBef>
              <a:spcAft>
                <a:spcPts val="0"/>
              </a:spcAft>
              <a:buSzPts val="2200"/>
              <a:buNone/>
            </a:pPr>
            <a:r>
              <a:rPr lang="en-US"/>
              <a:t>within network.</a:t>
            </a:r>
            <a:endParaRPr/>
          </a:p>
          <a:p>
            <a:pPr indent="-228600" lvl="0" marL="342900" rtl="0" algn="l">
              <a:spcBef>
                <a:spcPts val="440"/>
              </a:spcBef>
              <a:spcAft>
                <a:spcPts val="0"/>
              </a:spcAft>
              <a:buSzPts val="2200"/>
              <a:buChar char="•"/>
            </a:pPr>
            <a:r>
              <a:rPr lang="en-US"/>
              <a:t>The link shares traffic </a:t>
            </a:r>
            <a:endParaRPr/>
          </a:p>
          <a:p>
            <a:pPr indent="0" lvl="0" marL="114300" rtl="0" algn="l">
              <a:spcBef>
                <a:spcPts val="440"/>
              </a:spcBef>
              <a:spcAft>
                <a:spcPts val="0"/>
              </a:spcAft>
              <a:buSzPts val="2200"/>
              <a:buNone/>
            </a:pPr>
            <a:r>
              <a:rPr lang="en-US"/>
              <a:t>Between the two nodes only.</a:t>
            </a:r>
            <a:endParaRPr/>
          </a:p>
          <a:p>
            <a:pPr indent="-228600" lvl="0" marL="342900" rtl="0" algn="l">
              <a:spcBef>
                <a:spcPts val="440"/>
              </a:spcBef>
              <a:spcAft>
                <a:spcPts val="0"/>
              </a:spcAft>
              <a:buSzPts val="2200"/>
              <a:buChar char="•"/>
            </a:pPr>
            <a:r>
              <a:rPr b="1" lang="en-US"/>
              <a:t>Mesh has n(n-1)/2 physical channels to link n devices</a:t>
            </a:r>
            <a:r>
              <a:rPr lang="en-US"/>
              <a:t>.</a:t>
            </a:r>
            <a:endParaRPr/>
          </a:p>
        </p:txBody>
      </p:sp>
      <p:pic>
        <p:nvPicPr>
          <p:cNvPr id="409" name="Google Shape;409;p40"/>
          <p:cNvPicPr preferRelativeResize="0"/>
          <p:nvPr/>
        </p:nvPicPr>
        <p:blipFill rotWithShape="1">
          <a:blip r:embed="rId3">
            <a:alphaModFix/>
          </a:blip>
          <a:srcRect b="0" l="0" r="0" t="0"/>
          <a:stretch/>
        </p:blipFill>
        <p:spPr>
          <a:xfrm>
            <a:off x="4139952" y="107781"/>
            <a:ext cx="4600575" cy="3305175"/>
          </a:xfrm>
          <a:prstGeom prst="rect">
            <a:avLst/>
          </a:prstGeom>
          <a:noFill/>
          <a:ln>
            <a:noFill/>
          </a:ln>
        </p:spPr>
      </p:pic>
      <p:graphicFrame>
        <p:nvGraphicFramePr>
          <p:cNvPr id="410" name="Google Shape;410;p40"/>
          <p:cNvGraphicFramePr/>
          <p:nvPr/>
        </p:nvGraphicFramePr>
        <p:xfrm>
          <a:off x="827584" y="4149080"/>
          <a:ext cx="3000000" cy="3000000"/>
        </p:xfrm>
        <a:graphic>
          <a:graphicData uri="http://schemas.openxmlformats.org/drawingml/2006/table">
            <a:tbl>
              <a:tblPr bandRow="1" firstRow="1">
                <a:noFill/>
                <a:tableStyleId>{52A52C39-88B0-4D02-B9A3-1CB7F5FD0110}</a:tableStyleId>
              </a:tblPr>
              <a:tblGrid>
                <a:gridCol w="3048000"/>
                <a:gridCol w="3048000"/>
              </a:tblGrid>
              <a:tr h="370850">
                <a:tc>
                  <a:txBody>
                    <a:bodyPr/>
                    <a:lstStyle/>
                    <a:p>
                      <a:pPr indent="0" lvl="0" marL="0" marR="0" rtl="0" algn="l">
                        <a:spcBef>
                          <a:spcPts val="0"/>
                        </a:spcBef>
                        <a:spcAft>
                          <a:spcPts val="0"/>
                        </a:spcAft>
                        <a:buNone/>
                      </a:pPr>
                      <a:r>
                        <a:rPr lang="en-US" sz="1800" u="none" cap="none" strike="noStrike"/>
                        <a:t>Advantages</a:t>
                      </a:r>
                      <a:endParaRPr sz="1800"/>
                    </a:p>
                  </a:txBody>
                  <a:tcPr marT="45725" marB="45725" marR="91450" marL="91450"/>
                </a:tc>
                <a:tc>
                  <a:txBody>
                    <a:bodyPr/>
                    <a:lstStyle/>
                    <a:p>
                      <a:pPr indent="0" lvl="0" marL="0" marR="0" rtl="0" algn="l">
                        <a:spcBef>
                          <a:spcPts val="0"/>
                        </a:spcBef>
                        <a:spcAft>
                          <a:spcPts val="0"/>
                        </a:spcAft>
                        <a:buNone/>
                      </a:pPr>
                      <a:r>
                        <a:rPr lang="en-US" sz="1800"/>
                        <a:t>Disadvantages</a:t>
                      </a:r>
                      <a:endParaRPr sz="1800"/>
                    </a:p>
                  </a:txBody>
                  <a:tcPr marT="45725" marB="45725" marR="91450" marL="91450"/>
                </a:tc>
              </a:tr>
              <a:tr h="370850">
                <a:tc>
                  <a:txBody>
                    <a:bodyPr/>
                    <a:lstStyle/>
                    <a:p>
                      <a:pPr indent="0" lvl="0" marL="0" marR="0" rtl="0" algn="l">
                        <a:spcBef>
                          <a:spcPts val="0"/>
                        </a:spcBef>
                        <a:spcAft>
                          <a:spcPts val="0"/>
                        </a:spcAft>
                        <a:buNone/>
                      </a:pPr>
                      <a:r>
                        <a:rPr lang="en-US" sz="1800"/>
                        <a:t>Dedicated</a:t>
                      </a:r>
                      <a:r>
                        <a:rPr lang="en-US" sz="1800"/>
                        <a:t> link (optimized rate and min traffic)</a:t>
                      </a:r>
                      <a:endParaRPr sz="1800"/>
                    </a:p>
                  </a:txBody>
                  <a:tcPr marT="45725" marB="45725" marR="91450" marL="91450"/>
                </a:tc>
                <a:tc>
                  <a:txBody>
                    <a:bodyPr/>
                    <a:lstStyle/>
                    <a:p>
                      <a:pPr indent="0" lvl="0" marL="0" marR="0" rtl="0" algn="l">
                        <a:spcBef>
                          <a:spcPts val="0"/>
                        </a:spcBef>
                        <a:spcAft>
                          <a:spcPts val="0"/>
                        </a:spcAft>
                        <a:buNone/>
                      </a:pPr>
                      <a:r>
                        <a:rPr lang="en-US" sz="1800"/>
                        <a:t>Large amount of cable and i/o ports</a:t>
                      </a:r>
                      <a:endParaRPr sz="1800"/>
                    </a:p>
                  </a:txBody>
                  <a:tcPr marT="45725" marB="45725" marR="91450" marL="91450"/>
                </a:tc>
              </a:tr>
              <a:tr h="370850">
                <a:tc>
                  <a:txBody>
                    <a:bodyPr/>
                    <a:lstStyle/>
                    <a:p>
                      <a:pPr indent="0" lvl="0" marL="0" marR="0" rtl="0" algn="l">
                        <a:spcBef>
                          <a:spcPts val="0"/>
                        </a:spcBef>
                        <a:spcAft>
                          <a:spcPts val="0"/>
                        </a:spcAft>
                        <a:buNone/>
                      </a:pPr>
                      <a:r>
                        <a:rPr lang="en-US" sz="1800"/>
                        <a:t>Privacy and security</a:t>
                      </a:r>
                      <a:endParaRPr sz="1800"/>
                    </a:p>
                  </a:txBody>
                  <a:tcPr marT="45725" marB="45725" marR="91450" marL="91450"/>
                </a:tc>
                <a:tc>
                  <a:txBody>
                    <a:bodyPr/>
                    <a:lstStyle/>
                    <a:p>
                      <a:pPr indent="0" lvl="0" marL="0" marR="0" rtl="0" algn="l">
                        <a:spcBef>
                          <a:spcPts val="0"/>
                        </a:spcBef>
                        <a:spcAft>
                          <a:spcPts val="0"/>
                        </a:spcAft>
                        <a:buNone/>
                      </a:pPr>
                      <a:r>
                        <a:rPr lang="en-US" sz="1800"/>
                        <a:t>Redundant link increases</a:t>
                      </a:r>
                      <a:r>
                        <a:rPr lang="en-US" sz="1800"/>
                        <a:t> cost</a:t>
                      </a:r>
                      <a:endParaRPr sz="1800"/>
                    </a:p>
                  </a:txBody>
                  <a:tcPr marT="45725" marB="45725" marR="91450" marL="91450"/>
                </a:tc>
              </a:tr>
              <a:tr h="370850">
                <a:tc>
                  <a:txBody>
                    <a:bodyPr/>
                    <a:lstStyle/>
                    <a:p>
                      <a:pPr indent="0" lvl="0" marL="0" marR="0" rtl="0" algn="l">
                        <a:spcBef>
                          <a:spcPts val="0"/>
                        </a:spcBef>
                        <a:spcAft>
                          <a:spcPts val="0"/>
                        </a:spcAft>
                        <a:buNone/>
                      </a:pPr>
                      <a:r>
                        <a:rPr lang="en-US" sz="1800"/>
                        <a:t>No Single</a:t>
                      </a:r>
                      <a:r>
                        <a:rPr lang="en-US" sz="1800"/>
                        <a:t> point of failure</a:t>
                      </a:r>
                      <a:endParaRPr sz="1800"/>
                    </a:p>
                  </a:txBody>
                  <a:tcPr marT="45725" marB="45725" marR="91450" marL="91450"/>
                </a:tc>
                <a:tc>
                  <a:txBody>
                    <a:bodyPr/>
                    <a:lstStyle/>
                    <a:p>
                      <a:pPr indent="0" lvl="0" marL="0" marR="0" rtl="0" algn="l">
                        <a:spcBef>
                          <a:spcPts val="0"/>
                        </a:spcBef>
                        <a:spcAft>
                          <a:spcPts val="0"/>
                        </a:spcAft>
                        <a:buNone/>
                      </a:pPr>
                      <a:r>
                        <a:rPr lang="en-US" sz="1800"/>
                        <a:t>Difficult in installation</a:t>
                      </a:r>
                      <a:endParaRPr sz="1800"/>
                    </a:p>
                  </a:txBody>
                  <a:tcPr marT="45725" marB="45725" marR="91450" marL="91450"/>
                </a:tc>
              </a:tr>
              <a:tr h="370850">
                <a:tc>
                  <a:txBody>
                    <a:bodyPr/>
                    <a:lstStyle/>
                    <a:p>
                      <a:pPr indent="0" lvl="0" marL="0" marR="0" rtl="0" algn="l">
                        <a:spcBef>
                          <a:spcPts val="0"/>
                        </a:spcBef>
                        <a:spcAft>
                          <a:spcPts val="0"/>
                        </a:spcAft>
                        <a:buNone/>
                      </a:pPr>
                      <a:r>
                        <a:rPr lang="en-US" sz="1800"/>
                        <a:t>Fault identification easy</a:t>
                      </a:r>
                      <a:endParaRPr sz="1800"/>
                    </a:p>
                  </a:txBody>
                  <a:tcPr marT="45725" marB="45725" marR="91450" marL="91450"/>
                </a:tc>
                <a:tc>
                  <a:txBody>
                    <a:bodyPr/>
                    <a:lstStyle/>
                    <a:p>
                      <a:pPr indent="0" lvl="0" marL="0" marR="0" rtl="0" algn="l">
                        <a:spcBef>
                          <a:spcPts val="0"/>
                        </a:spcBef>
                        <a:spcAft>
                          <a:spcPts val="0"/>
                        </a:spcAft>
                        <a:buNone/>
                      </a:pPr>
                      <a:r>
                        <a:rPr lang="en-US" sz="1800"/>
                        <a:t>Difficult to re-config</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1"/>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Star	</a:t>
            </a:r>
            <a:endParaRPr/>
          </a:p>
        </p:txBody>
      </p:sp>
      <p:sp>
        <p:nvSpPr>
          <p:cNvPr id="416" name="Google Shape;416;p41"/>
          <p:cNvSpPr txBox="1"/>
          <p:nvPr>
            <p:ph idx="1" type="body"/>
          </p:nvPr>
        </p:nvSpPr>
        <p:spPr>
          <a:xfrm>
            <a:off x="467544" y="1124744"/>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Consists of no of devices </a:t>
            </a:r>
            <a:endParaRPr/>
          </a:p>
          <a:p>
            <a:pPr indent="0" lvl="0" marL="114300" rtl="0" algn="l">
              <a:spcBef>
                <a:spcPts val="440"/>
              </a:spcBef>
              <a:spcAft>
                <a:spcPts val="0"/>
              </a:spcAft>
              <a:buSzPts val="2200"/>
              <a:buNone/>
            </a:pPr>
            <a:r>
              <a:rPr lang="en-US"/>
              <a:t>connected by p-t-p links to</a:t>
            </a:r>
            <a:endParaRPr/>
          </a:p>
          <a:p>
            <a:pPr indent="0" lvl="0" marL="114300" rtl="0" algn="l">
              <a:spcBef>
                <a:spcPts val="440"/>
              </a:spcBef>
              <a:spcAft>
                <a:spcPts val="0"/>
              </a:spcAft>
              <a:buSzPts val="2200"/>
              <a:buNone/>
            </a:pPr>
            <a:r>
              <a:rPr lang="en-US"/>
              <a:t>central hub.</a:t>
            </a:r>
            <a:endParaRPr/>
          </a:p>
          <a:p>
            <a:pPr indent="-228600" lvl="0" marL="342900" rtl="0" algn="l">
              <a:spcBef>
                <a:spcPts val="440"/>
              </a:spcBef>
              <a:spcAft>
                <a:spcPts val="0"/>
              </a:spcAft>
              <a:buSzPts val="2200"/>
              <a:buChar char="•"/>
            </a:pPr>
            <a:r>
              <a:rPr lang="en-US"/>
              <a:t>If a node wants to send data</a:t>
            </a:r>
            <a:endParaRPr/>
          </a:p>
          <a:p>
            <a:pPr indent="0" lvl="0" marL="114300" rtl="0" algn="l">
              <a:spcBef>
                <a:spcPts val="440"/>
              </a:spcBef>
              <a:spcAft>
                <a:spcPts val="0"/>
              </a:spcAft>
              <a:buSzPts val="2200"/>
              <a:buNone/>
            </a:pPr>
            <a:r>
              <a:rPr lang="en-US"/>
              <a:t>to another nodes, it sends the </a:t>
            </a:r>
            <a:endParaRPr/>
          </a:p>
          <a:p>
            <a:pPr indent="0" lvl="0" marL="114300" rtl="0" algn="l">
              <a:spcBef>
                <a:spcPts val="440"/>
              </a:spcBef>
              <a:spcAft>
                <a:spcPts val="0"/>
              </a:spcAft>
              <a:buSzPts val="2200"/>
              <a:buNone/>
            </a:pPr>
            <a:r>
              <a:rPr lang="en-US"/>
              <a:t>data to central hub, which then relays the data to desired node.</a:t>
            </a:r>
            <a:endParaRPr/>
          </a:p>
        </p:txBody>
      </p:sp>
      <p:graphicFrame>
        <p:nvGraphicFramePr>
          <p:cNvPr id="417" name="Google Shape;417;p41"/>
          <p:cNvGraphicFramePr/>
          <p:nvPr/>
        </p:nvGraphicFramePr>
        <p:xfrm>
          <a:off x="395536" y="3501008"/>
          <a:ext cx="3000000" cy="3000000"/>
        </p:xfrm>
        <a:graphic>
          <a:graphicData uri="http://schemas.openxmlformats.org/drawingml/2006/table">
            <a:tbl>
              <a:tblPr bandRow="1" firstRow="1">
                <a:noFill/>
                <a:tableStyleId>{52A52C39-88B0-4D02-B9A3-1CB7F5FD0110}</a:tableStyleId>
              </a:tblPr>
              <a:tblGrid>
                <a:gridCol w="4009000"/>
                <a:gridCol w="4009000"/>
              </a:tblGrid>
              <a:tr h="461850">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spcBef>
                          <a:spcPts val="0"/>
                        </a:spcBef>
                        <a:spcAft>
                          <a:spcPts val="0"/>
                        </a:spcAft>
                        <a:buNone/>
                      </a:pPr>
                      <a:r>
                        <a:rPr lang="en-US" sz="1800"/>
                        <a:t>Disadvantages</a:t>
                      </a:r>
                      <a:endParaRPr sz="1800"/>
                    </a:p>
                  </a:txBody>
                  <a:tcPr marT="45725" marB="45725" marR="91450" marL="91450"/>
                </a:tc>
              </a:tr>
              <a:tr h="402250">
                <a:tc>
                  <a:txBody>
                    <a:bodyPr/>
                    <a:lstStyle/>
                    <a:p>
                      <a:pPr indent="0" lvl="0" marL="0" marR="0" rtl="0" algn="l">
                        <a:spcBef>
                          <a:spcPts val="0"/>
                        </a:spcBef>
                        <a:spcAft>
                          <a:spcPts val="0"/>
                        </a:spcAft>
                        <a:buNone/>
                      </a:pPr>
                      <a:r>
                        <a:rPr lang="en-US" sz="1800"/>
                        <a:t>Needs one i/o port</a:t>
                      </a:r>
                      <a:r>
                        <a:rPr lang="en-US" sz="1800"/>
                        <a:t> and link</a:t>
                      </a:r>
                      <a:endParaRPr sz="1800"/>
                    </a:p>
                  </a:txBody>
                  <a:tcPr marT="45725" marB="45725" marR="91450" marL="91450"/>
                </a:tc>
                <a:tc>
                  <a:txBody>
                    <a:bodyPr/>
                    <a:lstStyle/>
                    <a:p>
                      <a:pPr indent="0" lvl="0" marL="0" marR="0" rtl="0" algn="l">
                        <a:spcBef>
                          <a:spcPts val="0"/>
                        </a:spcBef>
                        <a:spcAft>
                          <a:spcPts val="0"/>
                        </a:spcAft>
                        <a:buNone/>
                      </a:pPr>
                      <a:r>
                        <a:rPr lang="en-US" sz="1800"/>
                        <a:t>Hub failure, entire n/w fails</a:t>
                      </a:r>
                      <a:endParaRPr sz="1800"/>
                    </a:p>
                  </a:txBody>
                  <a:tcPr marT="45725" marB="45725" marR="91450" marL="91450"/>
                </a:tc>
              </a:tr>
              <a:tr h="389850">
                <a:tc>
                  <a:txBody>
                    <a:bodyPr/>
                    <a:lstStyle/>
                    <a:p>
                      <a:pPr indent="0" lvl="0" marL="0" marR="0" rtl="0" algn="l">
                        <a:spcBef>
                          <a:spcPts val="0"/>
                        </a:spcBef>
                        <a:spcAft>
                          <a:spcPts val="0"/>
                        </a:spcAft>
                        <a:buNone/>
                      </a:pPr>
                      <a:r>
                        <a:rPr lang="en-US" sz="1800"/>
                        <a:t>Easy</a:t>
                      </a:r>
                      <a:r>
                        <a:rPr lang="en-US" sz="1800"/>
                        <a:t> to install and configure</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Cost of installation is high</a:t>
                      </a:r>
                      <a:endParaRPr sz="1800"/>
                    </a:p>
                  </a:txBody>
                  <a:tcPr marT="45725" marB="45725" marR="91450" marL="91450"/>
                </a:tc>
              </a:tr>
              <a:tr h="389850">
                <a:tc>
                  <a:txBody>
                    <a:bodyPr/>
                    <a:lstStyle/>
                    <a:p>
                      <a:pPr indent="0" lvl="0" marL="0" marR="0" rtl="0" algn="l">
                        <a:spcBef>
                          <a:spcPts val="0"/>
                        </a:spcBef>
                        <a:spcAft>
                          <a:spcPts val="0"/>
                        </a:spcAft>
                        <a:buNone/>
                      </a:pPr>
                      <a:r>
                        <a:rPr lang="en-US" sz="1800"/>
                        <a:t>Link failure,</a:t>
                      </a:r>
                      <a:r>
                        <a:rPr lang="en-US" sz="1800"/>
                        <a:t> doesn’t affect n/w</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Difficult in installation</a:t>
                      </a:r>
                      <a:r>
                        <a:rPr b="0" i="0" lang="en-US" sz="1800">
                          <a:solidFill>
                            <a:schemeClr val="dk1"/>
                          </a:solidFill>
                          <a:latin typeface="Calibri"/>
                          <a:ea typeface="Calibri"/>
                          <a:cs typeface="Calibri"/>
                          <a:sym typeface="Calibri"/>
                        </a:rPr>
                        <a:t>Performance is based on the hub that is it depends on its capacity</a:t>
                      </a:r>
                      <a:endParaRPr/>
                    </a:p>
                  </a:txBody>
                  <a:tcPr marT="45725" marB="45725" marR="91450" marL="91450"/>
                </a:tc>
              </a:tr>
              <a:tr h="389850">
                <a:tc>
                  <a:txBody>
                    <a:bodyPr/>
                    <a:lstStyle/>
                    <a:p>
                      <a:pPr indent="0" lvl="0" marL="0" marR="0" rtl="0" algn="l">
                        <a:spcBef>
                          <a:spcPts val="0"/>
                        </a:spcBef>
                        <a:spcAft>
                          <a:spcPts val="0"/>
                        </a:spcAft>
                        <a:buNone/>
                      </a:pPr>
                      <a:r>
                        <a:rPr lang="en-US" sz="1800"/>
                        <a:t>Fault identification easy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89850">
                <a:tc>
                  <a:txBody>
                    <a:bodyPr/>
                    <a:lstStyle/>
                    <a:p>
                      <a:pPr indent="0" lvl="0" marL="0" marR="0" rtl="0" algn="l">
                        <a:spcBef>
                          <a:spcPts val="0"/>
                        </a:spcBef>
                        <a:spcAft>
                          <a:spcPts val="0"/>
                        </a:spcAft>
                        <a:buNone/>
                      </a:pPr>
                      <a:r>
                        <a:rPr lang="en-US" sz="1800"/>
                        <a:t>Easy to modify (add new node without disturbing the n/w)</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id="418" name="Google Shape;418;p41"/>
          <p:cNvPicPr preferRelativeResize="0"/>
          <p:nvPr/>
        </p:nvPicPr>
        <p:blipFill rotWithShape="1">
          <a:blip r:embed="rId3">
            <a:alphaModFix/>
          </a:blip>
          <a:srcRect b="0" l="0" r="0" t="0"/>
          <a:stretch/>
        </p:blipFill>
        <p:spPr>
          <a:xfrm>
            <a:off x="4067944" y="3886"/>
            <a:ext cx="4345612" cy="31879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2"/>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Bus	</a:t>
            </a:r>
            <a:endParaRPr/>
          </a:p>
        </p:txBody>
      </p:sp>
      <p:sp>
        <p:nvSpPr>
          <p:cNvPr id="424" name="Google Shape;424;p42"/>
          <p:cNvSpPr txBox="1"/>
          <p:nvPr>
            <p:ph idx="1" type="body"/>
          </p:nvPr>
        </p:nvSpPr>
        <p:spPr>
          <a:xfrm>
            <a:off x="467544" y="1124744"/>
            <a:ext cx="7620000" cy="513204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a:p>
            <a:pPr indent="-228600" lvl="0" marL="342900" rtl="0" algn="l">
              <a:spcBef>
                <a:spcPts val="440"/>
              </a:spcBef>
              <a:spcAft>
                <a:spcPts val="0"/>
              </a:spcAft>
              <a:buSzPts val="2200"/>
              <a:buChar char="•"/>
            </a:pPr>
            <a:r>
              <a:rPr lang="en-US"/>
              <a:t>Uses multipoint cabling i.e multiple devices are connected by means of connectors or drop cables.</a:t>
            </a:r>
            <a:endParaRPr/>
          </a:p>
          <a:p>
            <a:pPr indent="-228600" lvl="0" marL="342900" rtl="0" algn="l">
              <a:spcBef>
                <a:spcPts val="440"/>
              </a:spcBef>
              <a:spcAft>
                <a:spcPts val="0"/>
              </a:spcAft>
              <a:buSzPts val="2200"/>
              <a:buChar char="•"/>
            </a:pPr>
            <a:r>
              <a:rPr lang="en-US"/>
              <a:t>One long cable acts as a backbone to link all the nodes.</a:t>
            </a:r>
            <a:endParaRPr/>
          </a:p>
          <a:p>
            <a:pPr indent="-228600" lvl="0" marL="342900" rtl="0" algn="l">
              <a:spcBef>
                <a:spcPts val="440"/>
              </a:spcBef>
              <a:spcAft>
                <a:spcPts val="0"/>
              </a:spcAft>
              <a:buSzPts val="2200"/>
              <a:buChar char="•"/>
            </a:pPr>
            <a:r>
              <a:rPr lang="en-US"/>
              <a:t>When a device sends data, its received by all but accepted by once using address.</a:t>
            </a:r>
            <a:endParaRPr/>
          </a:p>
          <a:p>
            <a:pPr indent="-228600" lvl="0" marL="342900" rtl="0" algn="l">
              <a:spcBef>
                <a:spcPts val="440"/>
              </a:spcBef>
              <a:spcAft>
                <a:spcPts val="0"/>
              </a:spcAft>
              <a:buSzPts val="2200"/>
              <a:buChar char="•"/>
            </a:pPr>
            <a:r>
              <a:rPr lang="en-US"/>
              <a:t>Bus topology requires termination and cannot be left un-terminated. </a:t>
            </a:r>
            <a:endParaRPr/>
          </a:p>
          <a:p>
            <a:pPr indent="-88900" lvl="0" marL="342900" rtl="0" algn="l">
              <a:spcBef>
                <a:spcPts val="440"/>
              </a:spcBef>
              <a:spcAft>
                <a:spcPts val="0"/>
              </a:spcAft>
              <a:buSzPts val="2200"/>
              <a:buNone/>
            </a:pPr>
            <a:r>
              <a:t/>
            </a:r>
            <a:endParaRPr/>
          </a:p>
        </p:txBody>
      </p:sp>
      <p:graphicFrame>
        <p:nvGraphicFramePr>
          <p:cNvPr id="425" name="Google Shape;425;p42"/>
          <p:cNvGraphicFramePr/>
          <p:nvPr/>
        </p:nvGraphicFramePr>
        <p:xfrm>
          <a:off x="251520" y="3429000"/>
          <a:ext cx="3000000" cy="3000000"/>
        </p:xfrm>
        <a:graphic>
          <a:graphicData uri="http://schemas.openxmlformats.org/drawingml/2006/table">
            <a:tbl>
              <a:tblPr bandRow="1" firstRow="1">
                <a:noFill/>
                <a:tableStyleId>{52A52C39-88B0-4D02-B9A3-1CB7F5FD0110}</a:tableStyleId>
              </a:tblPr>
              <a:tblGrid>
                <a:gridCol w="4009000"/>
                <a:gridCol w="4009000"/>
              </a:tblGrid>
              <a:tr h="461850">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spcBef>
                          <a:spcPts val="0"/>
                        </a:spcBef>
                        <a:spcAft>
                          <a:spcPts val="0"/>
                        </a:spcAft>
                        <a:buNone/>
                      </a:pPr>
                      <a:r>
                        <a:rPr lang="en-US" sz="1800"/>
                        <a:t>Disadvantages</a:t>
                      </a:r>
                      <a:endParaRPr sz="1800"/>
                    </a:p>
                  </a:txBody>
                  <a:tcPr marT="45725" marB="45725" marR="91450" marL="91450"/>
                </a:tc>
              </a:tr>
              <a:tr h="402250">
                <a:tc>
                  <a:txBody>
                    <a:bodyPr/>
                    <a:lstStyle/>
                    <a:p>
                      <a:pPr indent="0" lvl="0" marL="0" marR="0" rtl="0" algn="l">
                        <a:spcBef>
                          <a:spcPts val="0"/>
                        </a:spcBef>
                        <a:spcAft>
                          <a:spcPts val="0"/>
                        </a:spcAft>
                        <a:buNone/>
                      </a:pPr>
                      <a:r>
                        <a:rPr lang="en-US" sz="1800"/>
                        <a:t>Easy to install</a:t>
                      </a:r>
                      <a:endParaRPr sz="1800"/>
                    </a:p>
                  </a:txBody>
                  <a:tcPr marT="45725" marB="45725" marR="91450" marL="91450"/>
                </a:tc>
                <a:tc>
                  <a:txBody>
                    <a:bodyPr/>
                    <a:lstStyle/>
                    <a:p>
                      <a:pPr indent="0" lvl="0" marL="0" marR="0" rtl="0" algn="l">
                        <a:spcBef>
                          <a:spcPts val="0"/>
                        </a:spcBef>
                        <a:spcAft>
                          <a:spcPts val="0"/>
                        </a:spcAft>
                        <a:buNone/>
                      </a:pPr>
                      <a:r>
                        <a:rPr lang="en-US" sz="1800"/>
                        <a:t>Heavy traffic -&gt; slow</a:t>
                      </a:r>
                      <a:endParaRPr sz="1800"/>
                    </a:p>
                  </a:txBody>
                  <a:tcPr marT="45725" marB="45725" marR="91450" marL="91450"/>
                </a:tc>
              </a:tr>
              <a:tr h="389850">
                <a:tc>
                  <a:txBody>
                    <a:bodyPr/>
                    <a:lstStyle/>
                    <a:p>
                      <a:pPr indent="0" lvl="0" marL="0" marR="0" rtl="0" algn="l">
                        <a:spcBef>
                          <a:spcPts val="0"/>
                        </a:spcBef>
                        <a:spcAft>
                          <a:spcPts val="0"/>
                        </a:spcAft>
                        <a:buNone/>
                      </a:pPr>
                      <a:r>
                        <a:rPr lang="en-US" sz="1800"/>
                        <a:t>Less cables </a:t>
                      </a:r>
                      <a:endParaRPr sz="1800"/>
                    </a:p>
                  </a:txBody>
                  <a:tcPr marT="45725" marB="45725" marR="91450" marL="91450"/>
                </a:tc>
                <a:tc>
                  <a:txBody>
                    <a:bodyPr/>
                    <a:lstStyle/>
                    <a:p>
                      <a:pPr indent="0" lvl="0" marL="0" marR="0" rtl="0" algn="l">
                        <a:spcBef>
                          <a:spcPts val="0"/>
                        </a:spcBef>
                        <a:spcAft>
                          <a:spcPts val="0"/>
                        </a:spcAft>
                        <a:buNone/>
                      </a:pPr>
                      <a:r>
                        <a:rPr lang="en-US" sz="1800"/>
                        <a:t>Difficult</a:t>
                      </a:r>
                      <a:r>
                        <a:rPr lang="en-US" sz="1800"/>
                        <a:t> reconnection and troubleshooting</a:t>
                      </a:r>
                      <a:endParaRPr sz="1800"/>
                    </a:p>
                  </a:txBody>
                  <a:tcPr marT="45725" marB="45725" marR="91450" marL="91450"/>
                </a:tc>
              </a:tr>
              <a:tr h="389850">
                <a:tc>
                  <a:txBody>
                    <a:bodyPr/>
                    <a:lstStyle/>
                    <a:p>
                      <a:pPr indent="0" lvl="0" marL="0" marR="0" rtl="0" algn="l">
                        <a:spcBef>
                          <a:spcPts val="0"/>
                        </a:spcBef>
                        <a:spcAft>
                          <a:spcPts val="0"/>
                        </a:spcAft>
                        <a:buNone/>
                      </a:pPr>
                      <a:r>
                        <a:rPr lang="en-US" sz="1800"/>
                        <a:t>No of i/o ports required</a:t>
                      </a:r>
                      <a:r>
                        <a:rPr lang="en-US" sz="1800"/>
                        <a:t> is less.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Difficult to add new node</a:t>
                      </a:r>
                      <a:endParaRPr b="0" i="0" sz="1800">
                        <a:solidFill>
                          <a:schemeClr val="dk1"/>
                        </a:solidFill>
                        <a:latin typeface="Calibri"/>
                        <a:ea typeface="Calibri"/>
                        <a:cs typeface="Calibri"/>
                        <a:sym typeface="Calibri"/>
                      </a:endParaRPr>
                    </a:p>
                  </a:txBody>
                  <a:tcPr marT="45725" marB="45725" marR="91450" marL="91450"/>
                </a:tc>
              </a:tr>
              <a:tr h="389850">
                <a:tc>
                  <a:txBody>
                    <a:bodyPr/>
                    <a:lstStyle/>
                    <a:p>
                      <a:pPr indent="0" lvl="0" marL="0" marR="0" rtl="0" algn="l">
                        <a:spcBef>
                          <a:spcPts val="0"/>
                        </a:spcBef>
                        <a:spcAft>
                          <a:spcPts val="0"/>
                        </a:spcAft>
                        <a:buNone/>
                      </a:pPr>
                      <a:r>
                        <a:rPr lang="en-US" sz="1800"/>
                        <a:t>Backbone</a:t>
                      </a:r>
                      <a:r>
                        <a:rPr lang="en-US" sz="1800"/>
                        <a:t> cable can be extended by using repeater</a:t>
                      </a:r>
                      <a:endParaRPr sz="1800"/>
                    </a:p>
                  </a:txBody>
                  <a:tcPr marT="45725" marB="45725" marR="91450" marL="91450"/>
                </a:tc>
                <a:tc>
                  <a:txBody>
                    <a:bodyPr/>
                    <a:lstStyle/>
                    <a:p>
                      <a:pPr indent="0" lvl="0" marL="0" marR="0" rtl="0" algn="l">
                        <a:spcBef>
                          <a:spcPts val="0"/>
                        </a:spcBef>
                        <a:spcAft>
                          <a:spcPts val="0"/>
                        </a:spcAft>
                        <a:buNone/>
                      </a:pPr>
                      <a:r>
                        <a:rPr lang="en-US" sz="1800"/>
                        <a:t>Needs terminators</a:t>
                      </a:r>
                      <a:endParaRPr sz="1800"/>
                    </a:p>
                  </a:txBody>
                  <a:tcPr marT="45725" marB="45725" marR="91450" marL="91450"/>
                </a:tc>
              </a:tr>
              <a:tr h="389850">
                <a:tc>
                  <a:txBody>
                    <a:bodyPr/>
                    <a:lstStyle/>
                    <a:p>
                      <a:pPr indent="0" lvl="0" marL="0" marR="0" rtl="0" algn="l">
                        <a:spcBef>
                          <a:spcPts val="0"/>
                        </a:spcBef>
                        <a:spcAft>
                          <a:spcPts val="0"/>
                        </a:spcAft>
                        <a:buNone/>
                      </a:pPr>
                      <a:r>
                        <a:rPr lang="en-US" sz="1800"/>
                        <a:t>Cost of n/w is low</a:t>
                      </a:r>
                      <a:endParaRPr sz="1800"/>
                    </a:p>
                  </a:txBody>
                  <a:tcPr marT="45725" marB="45725" marR="91450" marL="91450"/>
                </a:tc>
                <a:tc>
                  <a:txBody>
                    <a:bodyPr/>
                    <a:lstStyle/>
                    <a:p>
                      <a:pPr indent="0" lvl="0" marL="0" marR="0" rtl="0" algn="l">
                        <a:spcBef>
                          <a:spcPts val="0"/>
                        </a:spcBef>
                        <a:spcAft>
                          <a:spcPts val="0"/>
                        </a:spcAft>
                        <a:buNone/>
                      </a:pPr>
                      <a:r>
                        <a:rPr lang="en-US" sz="1800"/>
                        <a:t>Single point of failure (backbone</a:t>
                      </a:r>
                      <a:r>
                        <a:rPr lang="en-US" sz="1800"/>
                        <a:t> cable</a:t>
                      </a:r>
                      <a:r>
                        <a:rPr lang="en-US" sz="1800"/>
                        <a:t>)</a:t>
                      </a:r>
                      <a:endParaRPr sz="1800"/>
                    </a:p>
                  </a:txBody>
                  <a:tcPr marT="45725" marB="45725" marR="91450" marL="91450"/>
                </a:tc>
              </a:tr>
            </a:tbl>
          </a:graphicData>
        </a:graphic>
      </p:graphicFrame>
      <p:pic>
        <p:nvPicPr>
          <p:cNvPr id="426" name="Google Shape;426;p42"/>
          <p:cNvPicPr preferRelativeResize="0"/>
          <p:nvPr/>
        </p:nvPicPr>
        <p:blipFill rotWithShape="1">
          <a:blip r:embed="rId3">
            <a:alphaModFix/>
          </a:blip>
          <a:srcRect b="0" l="0" r="0" t="0"/>
          <a:stretch/>
        </p:blipFill>
        <p:spPr>
          <a:xfrm>
            <a:off x="2123728" y="116632"/>
            <a:ext cx="6334125" cy="182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3"/>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Ring</a:t>
            </a:r>
            <a:endParaRPr/>
          </a:p>
        </p:txBody>
      </p:sp>
      <p:sp>
        <p:nvSpPr>
          <p:cNvPr id="432" name="Google Shape;432;p43"/>
          <p:cNvSpPr txBox="1"/>
          <p:nvPr>
            <p:ph idx="1" type="body"/>
          </p:nvPr>
        </p:nvSpPr>
        <p:spPr>
          <a:xfrm>
            <a:off x="467544" y="1124744"/>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Each device is connected</a:t>
            </a:r>
            <a:endParaRPr/>
          </a:p>
          <a:p>
            <a:pPr indent="0" lvl="0" marL="114300" rtl="0" algn="l">
              <a:spcBef>
                <a:spcPts val="440"/>
              </a:spcBef>
              <a:spcAft>
                <a:spcPts val="0"/>
              </a:spcAft>
              <a:buSzPts val="2200"/>
              <a:buNone/>
            </a:pPr>
            <a:r>
              <a:rPr lang="en-US"/>
              <a:t>by a dedicated p-t-p </a:t>
            </a:r>
            <a:endParaRPr/>
          </a:p>
          <a:p>
            <a:pPr indent="0" lvl="0" marL="114300" rtl="0" algn="l">
              <a:spcBef>
                <a:spcPts val="440"/>
              </a:spcBef>
              <a:spcAft>
                <a:spcPts val="0"/>
              </a:spcAft>
              <a:buSzPts val="2200"/>
              <a:buNone/>
            </a:pPr>
            <a:r>
              <a:rPr lang="en-US"/>
              <a:t>Connection to its adjacent</a:t>
            </a:r>
            <a:endParaRPr/>
          </a:p>
          <a:p>
            <a:pPr indent="0" lvl="0" marL="114300" rtl="0" algn="l">
              <a:spcBef>
                <a:spcPts val="440"/>
              </a:spcBef>
              <a:spcAft>
                <a:spcPts val="0"/>
              </a:spcAft>
              <a:buSzPts val="2200"/>
              <a:buNone/>
            </a:pPr>
            <a:r>
              <a:rPr lang="en-US"/>
              <a:t>device.</a:t>
            </a:r>
            <a:endParaRPr/>
          </a:p>
          <a:p>
            <a:pPr indent="-228600" lvl="0" marL="342900" rtl="0" algn="l">
              <a:spcBef>
                <a:spcPts val="440"/>
              </a:spcBef>
              <a:spcAft>
                <a:spcPts val="0"/>
              </a:spcAft>
              <a:buSzPts val="2200"/>
              <a:buChar char="•"/>
            </a:pPr>
            <a:r>
              <a:rPr lang="en-US"/>
              <a:t>Signal travels in one </a:t>
            </a:r>
            <a:endParaRPr/>
          </a:p>
          <a:p>
            <a:pPr indent="0" lvl="0" marL="114300" rtl="0" algn="l">
              <a:spcBef>
                <a:spcPts val="440"/>
              </a:spcBef>
              <a:spcAft>
                <a:spcPts val="0"/>
              </a:spcAft>
              <a:buSzPts val="2200"/>
              <a:buNone/>
            </a:pPr>
            <a:r>
              <a:rPr lang="en-US"/>
              <a:t>direction. </a:t>
            </a:r>
            <a:endParaRPr/>
          </a:p>
        </p:txBody>
      </p:sp>
      <p:graphicFrame>
        <p:nvGraphicFramePr>
          <p:cNvPr id="433" name="Google Shape;433;p43"/>
          <p:cNvGraphicFramePr/>
          <p:nvPr/>
        </p:nvGraphicFramePr>
        <p:xfrm>
          <a:off x="323528" y="3573016"/>
          <a:ext cx="3000000" cy="3000000"/>
        </p:xfrm>
        <a:graphic>
          <a:graphicData uri="http://schemas.openxmlformats.org/drawingml/2006/table">
            <a:tbl>
              <a:tblPr bandRow="1" firstRow="1">
                <a:noFill/>
                <a:tableStyleId>{52A52C39-88B0-4D02-B9A3-1CB7F5FD0110}</a:tableStyleId>
              </a:tblPr>
              <a:tblGrid>
                <a:gridCol w="4009000"/>
                <a:gridCol w="4009000"/>
              </a:tblGrid>
              <a:tr h="461850">
                <a:tc>
                  <a:txBody>
                    <a:bodyPr/>
                    <a:lstStyle/>
                    <a:p>
                      <a:pPr indent="0" lvl="0" marL="0" marR="0" rtl="0" algn="l">
                        <a:spcBef>
                          <a:spcPts val="0"/>
                        </a:spcBef>
                        <a:spcAft>
                          <a:spcPts val="0"/>
                        </a:spcAft>
                        <a:buNone/>
                      </a:pPr>
                      <a:r>
                        <a:rPr lang="en-US" sz="1800"/>
                        <a:t>Advantages</a:t>
                      </a:r>
                      <a:endParaRPr sz="1800"/>
                    </a:p>
                  </a:txBody>
                  <a:tcPr marT="45725" marB="45725" marR="91450" marL="91450"/>
                </a:tc>
                <a:tc>
                  <a:txBody>
                    <a:bodyPr/>
                    <a:lstStyle/>
                    <a:p>
                      <a:pPr indent="0" lvl="0" marL="0" marR="0" rtl="0" algn="l">
                        <a:spcBef>
                          <a:spcPts val="0"/>
                        </a:spcBef>
                        <a:spcAft>
                          <a:spcPts val="0"/>
                        </a:spcAft>
                        <a:buNone/>
                      </a:pPr>
                      <a:r>
                        <a:rPr lang="en-US" sz="1800"/>
                        <a:t>Disadvantages</a:t>
                      </a:r>
                      <a:endParaRPr sz="1800"/>
                    </a:p>
                  </a:txBody>
                  <a:tcPr marT="45725" marB="45725" marR="91450" marL="91450"/>
                </a:tc>
              </a:tr>
              <a:tr h="402250">
                <a:tc>
                  <a:txBody>
                    <a:bodyPr/>
                    <a:lstStyle/>
                    <a:p>
                      <a:pPr indent="0" lvl="0" marL="0" marR="0" rtl="0" algn="l">
                        <a:spcBef>
                          <a:spcPts val="0"/>
                        </a:spcBef>
                        <a:spcAft>
                          <a:spcPts val="0"/>
                        </a:spcAft>
                        <a:buNone/>
                      </a:pPr>
                      <a:r>
                        <a:rPr lang="en-US" sz="1800"/>
                        <a:t>Easy to install.</a:t>
                      </a:r>
                      <a:endParaRPr sz="1800"/>
                    </a:p>
                  </a:txBody>
                  <a:tcPr marT="45725" marB="45725" marR="91450" marL="91450"/>
                </a:tc>
                <a:tc>
                  <a:txBody>
                    <a:bodyPr/>
                    <a:lstStyle/>
                    <a:p>
                      <a:pPr indent="0" lvl="0" marL="0" marR="0" rtl="0" algn="l">
                        <a:spcBef>
                          <a:spcPts val="0"/>
                        </a:spcBef>
                        <a:spcAft>
                          <a:spcPts val="0"/>
                        </a:spcAft>
                        <a:buNone/>
                      </a:pPr>
                      <a:r>
                        <a:rPr lang="en-US" sz="1800"/>
                        <a:t>Max ring length and no of devices is limited.</a:t>
                      </a:r>
                      <a:endParaRPr sz="1800"/>
                    </a:p>
                  </a:txBody>
                  <a:tcPr marT="45725" marB="45725" marR="91450" marL="91450"/>
                </a:tc>
              </a:tr>
              <a:tr h="389850">
                <a:tc>
                  <a:txBody>
                    <a:bodyPr/>
                    <a:lstStyle/>
                    <a:p>
                      <a:pPr indent="0" lvl="0" marL="0" marR="0" rtl="0" algn="l">
                        <a:spcBef>
                          <a:spcPts val="0"/>
                        </a:spcBef>
                        <a:spcAft>
                          <a:spcPts val="0"/>
                        </a:spcAft>
                        <a:buNone/>
                      </a:pPr>
                      <a:r>
                        <a:rPr lang="en-US" sz="1800"/>
                        <a:t>Link failure is easy</a:t>
                      </a:r>
                      <a:endParaRPr sz="1800"/>
                    </a:p>
                  </a:txBody>
                  <a:tcPr marT="45725" marB="45725" marR="91450" marL="91450"/>
                </a:tc>
                <a:tc>
                  <a:txBody>
                    <a:bodyPr/>
                    <a:lstStyle/>
                    <a:p>
                      <a:pPr indent="0" lvl="0" marL="0" marR="0" rtl="0" algn="l">
                        <a:spcBef>
                          <a:spcPts val="0"/>
                        </a:spcBef>
                        <a:spcAft>
                          <a:spcPts val="0"/>
                        </a:spcAft>
                        <a:buNone/>
                      </a:pPr>
                      <a:r>
                        <a:rPr lang="en-US" sz="1800"/>
                        <a:t>If</a:t>
                      </a:r>
                      <a:r>
                        <a:rPr lang="en-US" sz="1800"/>
                        <a:t> one node fails, n/w fails.</a:t>
                      </a:r>
                      <a:endParaRPr sz="1800"/>
                    </a:p>
                  </a:txBody>
                  <a:tcPr marT="45725" marB="45725" marR="91450" marL="91450"/>
                </a:tc>
              </a:tr>
              <a:tr h="389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Transmitting network is not affected by high traffic or by adding more nodes, as only the nodes having tokens can transmit data.</a:t>
                      </a:r>
                      <a:endParaRPr b="0" i="0" sz="1800">
                        <a:solidFill>
                          <a:schemeClr val="dk1"/>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Adding or deleting the computers disturbs the network activity.</a:t>
                      </a:r>
                      <a:endParaRPr/>
                    </a:p>
                    <a:p>
                      <a:pPr indent="0" lvl="0" marL="0" marR="0" rtl="0" algn="l">
                        <a:spcBef>
                          <a:spcPts val="0"/>
                        </a:spcBef>
                        <a:spcAft>
                          <a:spcPts val="0"/>
                        </a:spcAft>
                        <a:buNone/>
                      </a:pPr>
                      <a:r>
                        <a:t/>
                      </a:r>
                      <a:endParaRPr b="0" i="0" sz="1800">
                        <a:solidFill>
                          <a:schemeClr val="dk1"/>
                        </a:solidFill>
                        <a:latin typeface="Calibri"/>
                        <a:ea typeface="Calibri"/>
                        <a:cs typeface="Calibri"/>
                        <a:sym typeface="Calibri"/>
                      </a:endParaRPr>
                    </a:p>
                  </a:txBody>
                  <a:tcPr marT="45725" marB="45725" marR="91450" marL="91450"/>
                </a:tc>
              </a:tr>
            </a:tbl>
          </a:graphicData>
        </a:graphic>
      </p:graphicFrame>
      <p:pic>
        <p:nvPicPr>
          <p:cNvPr id="434" name="Google Shape;434;p43"/>
          <p:cNvPicPr preferRelativeResize="0"/>
          <p:nvPr/>
        </p:nvPicPr>
        <p:blipFill rotWithShape="1">
          <a:blip r:embed="rId3">
            <a:alphaModFix/>
          </a:blip>
          <a:srcRect b="0" l="0" r="0" t="0"/>
          <a:stretch/>
        </p:blipFill>
        <p:spPr>
          <a:xfrm>
            <a:off x="3779912" y="32926"/>
            <a:ext cx="4824536" cy="30932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4"/>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Design issues for Layers</a:t>
            </a:r>
            <a:endParaRPr/>
          </a:p>
        </p:txBody>
      </p:sp>
      <p:sp>
        <p:nvSpPr>
          <p:cNvPr id="440" name="Google Shape;440;p44"/>
          <p:cNvSpPr txBox="1"/>
          <p:nvPr>
            <p:ph idx="1" type="body"/>
          </p:nvPr>
        </p:nvSpPr>
        <p:spPr>
          <a:xfrm>
            <a:off x="457200" y="1268760"/>
            <a:ext cx="339472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Font typeface="Noto Sans Symbols"/>
              <a:buChar char="⮚"/>
            </a:pPr>
            <a:r>
              <a:rPr b="1" lang="en-US"/>
              <a:t>Reliability</a:t>
            </a:r>
            <a:endParaRPr/>
          </a:p>
          <a:p>
            <a:pPr indent="-228600" lvl="1" marL="640080" rtl="0" algn="l">
              <a:spcBef>
                <a:spcPts val="400"/>
              </a:spcBef>
              <a:spcAft>
                <a:spcPts val="0"/>
              </a:spcAft>
              <a:buSzPts val="2000"/>
              <a:buFont typeface="Noto Sans Symbols"/>
              <a:buChar char="⮚"/>
            </a:pPr>
            <a:r>
              <a:rPr lang="en-US"/>
              <a:t>Error detection</a:t>
            </a:r>
            <a:endParaRPr/>
          </a:p>
          <a:p>
            <a:pPr indent="-228600" lvl="1" marL="640080" rtl="0" algn="l">
              <a:spcBef>
                <a:spcPts val="400"/>
              </a:spcBef>
              <a:spcAft>
                <a:spcPts val="0"/>
              </a:spcAft>
              <a:buSzPts val="2000"/>
              <a:buFont typeface="Noto Sans Symbols"/>
              <a:buChar char="⮚"/>
            </a:pPr>
            <a:r>
              <a:rPr lang="en-US"/>
              <a:t>Error correction</a:t>
            </a:r>
            <a:endParaRPr/>
          </a:p>
          <a:p>
            <a:pPr indent="-228600" lvl="1" marL="640080" rtl="0" algn="l">
              <a:spcBef>
                <a:spcPts val="400"/>
              </a:spcBef>
              <a:spcAft>
                <a:spcPts val="0"/>
              </a:spcAft>
              <a:buSzPts val="2000"/>
              <a:buFont typeface="Noto Sans Symbols"/>
              <a:buChar char="⮚"/>
            </a:pPr>
            <a:r>
              <a:rPr lang="en-US"/>
              <a:t>Routing</a:t>
            </a:r>
            <a:endParaRPr/>
          </a:p>
          <a:p>
            <a:pPr indent="-342900" lvl="1" marL="342900" rtl="0" algn="l">
              <a:spcBef>
                <a:spcPts val="400"/>
              </a:spcBef>
              <a:spcAft>
                <a:spcPts val="0"/>
              </a:spcAft>
              <a:buSzPts val="2000"/>
              <a:buFont typeface="Noto Sans Symbols"/>
              <a:buChar char="⮚"/>
            </a:pPr>
            <a:r>
              <a:rPr b="1" lang="en-US"/>
              <a:t>Evolution of network</a:t>
            </a:r>
            <a:endParaRPr/>
          </a:p>
          <a:p>
            <a:pPr indent="-342900" lvl="2" marL="708660" rtl="0" algn="l">
              <a:spcBef>
                <a:spcPts val="400"/>
              </a:spcBef>
              <a:spcAft>
                <a:spcPts val="0"/>
              </a:spcAft>
              <a:buSzPts val="2000"/>
              <a:buFont typeface="Noto Sans Symbols"/>
              <a:buChar char="⮚"/>
            </a:pPr>
            <a:r>
              <a:rPr lang="en-US" sz="2000"/>
              <a:t>Protocol layering</a:t>
            </a:r>
            <a:endParaRPr/>
          </a:p>
          <a:p>
            <a:pPr indent="-342900" lvl="2" marL="708660" rtl="0" algn="l">
              <a:spcBef>
                <a:spcPts val="360"/>
              </a:spcBef>
              <a:spcAft>
                <a:spcPts val="0"/>
              </a:spcAft>
              <a:buSzPts val="1800"/>
              <a:buFont typeface="Noto Sans Symbols"/>
              <a:buChar char="⮚"/>
            </a:pPr>
            <a:r>
              <a:rPr lang="en-US"/>
              <a:t>Addressing or naming</a:t>
            </a:r>
            <a:endParaRPr/>
          </a:p>
          <a:p>
            <a:pPr indent="-342900" lvl="2" marL="708660" rtl="0" algn="l">
              <a:spcBef>
                <a:spcPts val="360"/>
              </a:spcBef>
              <a:spcAft>
                <a:spcPts val="0"/>
              </a:spcAft>
              <a:buSzPts val="1800"/>
              <a:buFont typeface="Noto Sans Symbols"/>
              <a:buChar char="⮚"/>
            </a:pPr>
            <a:r>
              <a:rPr lang="en-US"/>
              <a:t>Internetworking</a:t>
            </a:r>
            <a:endParaRPr/>
          </a:p>
          <a:p>
            <a:pPr indent="-342900" lvl="2" marL="708660" rtl="0" algn="l">
              <a:spcBef>
                <a:spcPts val="360"/>
              </a:spcBef>
              <a:spcAft>
                <a:spcPts val="0"/>
              </a:spcAft>
              <a:buSzPts val="1800"/>
              <a:buFont typeface="Noto Sans Symbols"/>
              <a:buChar char="⮚"/>
            </a:pPr>
            <a:r>
              <a:rPr lang="en-US"/>
              <a:t>Scale</a:t>
            </a:r>
            <a:endParaRPr/>
          </a:p>
          <a:p>
            <a:pPr indent="-342900" lvl="1" marL="342900" rtl="0" algn="l">
              <a:spcBef>
                <a:spcPts val="400"/>
              </a:spcBef>
              <a:spcAft>
                <a:spcPts val="0"/>
              </a:spcAft>
              <a:buSzPts val="2000"/>
              <a:buFont typeface="Noto Sans Symbols"/>
              <a:buChar char="⮚"/>
            </a:pPr>
            <a:r>
              <a:rPr b="1" lang="en-US"/>
              <a:t>Resource allocation</a:t>
            </a:r>
            <a:endParaRPr/>
          </a:p>
          <a:p>
            <a:pPr indent="-342900" lvl="2" marL="708660" rtl="0" algn="l">
              <a:spcBef>
                <a:spcPts val="360"/>
              </a:spcBef>
              <a:spcAft>
                <a:spcPts val="0"/>
              </a:spcAft>
              <a:buSzPts val="1800"/>
              <a:buFont typeface="Noto Sans Symbols"/>
              <a:buChar char="⮚"/>
            </a:pPr>
            <a:r>
              <a:rPr lang="en-US"/>
              <a:t>Multiplexing</a:t>
            </a:r>
            <a:endParaRPr/>
          </a:p>
          <a:p>
            <a:pPr indent="-342900" lvl="2" marL="708660" rtl="0" algn="l">
              <a:spcBef>
                <a:spcPts val="360"/>
              </a:spcBef>
              <a:spcAft>
                <a:spcPts val="0"/>
              </a:spcAft>
              <a:buSzPts val="1800"/>
              <a:buFont typeface="Noto Sans Symbols"/>
              <a:buChar char="⮚"/>
            </a:pPr>
            <a:r>
              <a:rPr lang="en-US"/>
              <a:t>Flow control</a:t>
            </a:r>
            <a:endParaRPr/>
          </a:p>
          <a:p>
            <a:pPr indent="-342900" lvl="2" marL="708660" rtl="0" algn="l">
              <a:spcBef>
                <a:spcPts val="360"/>
              </a:spcBef>
              <a:spcAft>
                <a:spcPts val="0"/>
              </a:spcAft>
              <a:buSzPts val="1800"/>
              <a:buFont typeface="Noto Sans Symbols"/>
              <a:buChar char="⮚"/>
            </a:pPr>
            <a:r>
              <a:rPr lang="en-US"/>
              <a:t>Congestion control</a:t>
            </a:r>
            <a:endParaRPr/>
          </a:p>
          <a:p>
            <a:pPr indent="-342900" lvl="2" marL="708660" rtl="0" algn="l">
              <a:spcBef>
                <a:spcPts val="360"/>
              </a:spcBef>
              <a:spcAft>
                <a:spcPts val="0"/>
              </a:spcAft>
              <a:buSzPts val="1800"/>
              <a:buFont typeface="Noto Sans Symbols"/>
              <a:buChar char="⮚"/>
            </a:pPr>
            <a:r>
              <a:rPr lang="en-US"/>
              <a:t>Real-time (QoS)</a:t>
            </a:r>
            <a:endParaRPr/>
          </a:p>
          <a:p>
            <a:pPr indent="0" lvl="1" marL="0" rtl="0" algn="l">
              <a:spcBef>
                <a:spcPts val="400"/>
              </a:spcBef>
              <a:spcAft>
                <a:spcPts val="0"/>
              </a:spcAft>
              <a:buSzPts val="2000"/>
              <a:buNone/>
            </a:pPr>
            <a:r>
              <a:t/>
            </a:r>
            <a:endParaRPr/>
          </a:p>
          <a:p>
            <a:pPr indent="0" lvl="1" marL="411480" rtl="0" algn="l">
              <a:spcBef>
                <a:spcPts val="400"/>
              </a:spcBef>
              <a:spcAft>
                <a:spcPts val="0"/>
              </a:spcAft>
              <a:buSzPts val="2000"/>
              <a:buNone/>
            </a:pPr>
            <a:r>
              <a:t/>
            </a:r>
            <a:endParaRPr/>
          </a:p>
          <a:p>
            <a:pPr indent="0" lvl="1" marL="411480" rtl="0" algn="l">
              <a:spcBef>
                <a:spcPts val="400"/>
              </a:spcBef>
              <a:spcAft>
                <a:spcPts val="0"/>
              </a:spcAft>
              <a:buSzPts val="2000"/>
              <a:buNone/>
            </a:pPr>
            <a:r>
              <a:t/>
            </a:r>
            <a:endParaRPr/>
          </a:p>
          <a:p>
            <a:pPr indent="-88900" lvl="0" marL="342900" rtl="0" algn="l">
              <a:spcBef>
                <a:spcPts val="440"/>
              </a:spcBef>
              <a:spcAft>
                <a:spcPts val="0"/>
              </a:spcAft>
              <a:buSzPts val="2200"/>
              <a:buNone/>
            </a:pPr>
            <a:r>
              <a:t/>
            </a:r>
            <a:endParaRPr/>
          </a:p>
        </p:txBody>
      </p:sp>
      <p:sp>
        <p:nvSpPr>
          <p:cNvPr id="441" name="Google Shape;441;p44"/>
          <p:cNvSpPr txBox="1"/>
          <p:nvPr/>
        </p:nvSpPr>
        <p:spPr>
          <a:xfrm>
            <a:off x="4067944" y="1268760"/>
            <a:ext cx="3394720" cy="5132040"/>
          </a:xfrm>
          <a:prstGeom prst="rect">
            <a:avLst/>
          </a:prstGeom>
          <a:noFill/>
          <a:ln>
            <a:noFill/>
          </a:ln>
        </p:spPr>
        <p:txBody>
          <a:bodyPr anchorCtr="0" anchor="t" bIns="45700" lIns="91425" spcFirstLastPara="1" rIns="91425" wrap="square" tIns="45700">
            <a:normAutofit/>
          </a:bodyPr>
          <a:lstStyle/>
          <a:p>
            <a:pPr indent="-228600" lvl="0" marL="342900" marR="0" rtl="0" algn="l">
              <a:spcBef>
                <a:spcPts val="0"/>
              </a:spcBef>
              <a:spcAft>
                <a:spcPts val="0"/>
              </a:spcAft>
              <a:buClr>
                <a:schemeClr val="accent1"/>
              </a:buClr>
              <a:buSzPts val="2200"/>
              <a:buFont typeface="Noto Sans Symbols"/>
              <a:buChar char="⮚"/>
            </a:pPr>
            <a:r>
              <a:rPr b="1" lang="en-US" sz="2200">
                <a:solidFill>
                  <a:schemeClr val="dk1"/>
                </a:solidFill>
                <a:latin typeface="Calibri"/>
                <a:ea typeface="Calibri"/>
                <a:cs typeface="Calibri"/>
                <a:sym typeface="Calibri"/>
              </a:rPr>
              <a:t>Security</a:t>
            </a:r>
            <a:endParaRPr/>
          </a:p>
          <a:p>
            <a:pPr indent="-228600" lvl="1" marL="640080" marR="0" rtl="0" algn="l">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Calibri"/>
                <a:ea typeface="Calibri"/>
                <a:cs typeface="Calibri"/>
                <a:sym typeface="Calibri"/>
              </a:rPr>
              <a:t>Confidentiality</a:t>
            </a:r>
            <a:endParaRPr/>
          </a:p>
          <a:p>
            <a:pPr indent="-228600" lvl="1" marL="640080" marR="0" rtl="0" algn="l">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Calibri"/>
                <a:ea typeface="Calibri"/>
                <a:cs typeface="Calibri"/>
                <a:sym typeface="Calibri"/>
              </a:rPr>
              <a:t>Authentication</a:t>
            </a:r>
            <a:endParaRPr/>
          </a:p>
          <a:p>
            <a:pPr indent="-228600" lvl="1" marL="640080" marR="0" rtl="0" algn="l">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Calibri"/>
                <a:ea typeface="Calibri"/>
                <a:cs typeface="Calibri"/>
                <a:sym typeface="Calibri"/>
              </a:rPr>
              <a:t>Integrity</a:t>
            </a:r>
            <a:endParaRPr/>
          </a:p>
          <a:p>
            <a:pPr indent="0" lvl="1" marL="0" marR="0" rtl="0" algn="l">
              <a:spcBef>
                <a:spcPts val="400"/>
              </a:spcBef>
              <a:spcAft>
                <a:spcPts val="0"/>
              </a:spcAft>
              <a:buClr>
                <a:schemeClr val="accent2"/>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11480" marR="0" rtl="0" algn="l">
              <a:spcBef>
                <a:spcPts val="400"/>
              </a:spcBef>
              <a:spcAft>
                <a:spcPts val="0"/>
              </a:spcAft>
              <a:buClr>
                <a:schemeClr val="accent2"/>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11480" marR="0" rtl="0" algn="l">
              <a:spcBef>
                <a:spcPts val="400"/>
              </a:spcBef>
              <a:spcAft>
                <a:spcPts val="0"/>
              </a:spcAft>
              <a:buClr>
                <a:schemeClr val="accent2"/>
              </a:buClr>
              <a:buSzPts val="2000"/>
              <a:buFont typeface="Arial"/>
              <a:buNone/>
            </a:pPr>
            <a:r>
              <a:t/>
            </a:r>
            <a:endParaRPr b="0" i="0" sz="2000" u="none" cap="none" strike="noStrike">
              <a:solidFill>
                <a:schemeClr val="dk1"/>
              </a:solidFill>
              <a:latin typeface="Calibri"/>
              <a:ea typeface="Calibri"/>
              <a:cs typeface="Calibri"/>
              <a:sym typeface="Calibri"/>
            </a:endParaRPr>
          </a:p>
          <a:p>
            <a:pPr indent="-88900" lvl="0" marL="342900" marR="0" rtl="0" algn="l">
              <a:spcBef>
                <a:spcPts val="440"/>
              </a:spcBef>
              <a:spcAft>
                <a:spcPts val="0"/>
              </a:spcAft>
              <a:buClr>
                <a:schemeClr val="accent1"/>
              </a:buClr>
              <a:buSzPts val="2200"/>
              <a:buFont typeface="Arial"/>
              <a:buNone/>
            </a:pPr>
            <a:r>
              <a:t/>
            </a:r>
            <a:endParaRPr sz="2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5"/>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Transmission Mediums</a:t>
            </a:r>
            <a:endParaRPr/>
          </a:p>
        </p:txBody>
      </p:sp>
      <p:graphicFrame>
        <p:nvGraphicFramePr>
          <p:cNvPr id="447" name="Google Shape;447;p45"/>
          <p:cNvGraphicFramePr/>
          <p:nvPr/>
        </p:nvGraphicFramePr>
        <p:xfrm>
          <a:off x="457200" y="1268413"/>
          <a:ext cx="3000000" cy="3000000"/>
        </p:xfrm>
        <a:graphic>
          <a:graphicData uri="http://schemas.openxmlformats.org/drawingml/2006/table">
            <a:tbl>
              <a:tblPr bandRow="1" firstRow="1">
                <a:noFill/>
                <a:tableStyleId>{52A52C39-88B0-4D02-B9A3-1CB7F5FD0110}</a:tableStyleId>
              </a:tblPr>
              <a:tblGrid>
                <a:gridCol w="1954550"/>
                <a:gridCol w="1093450"/>
                <a:gridCol w="1524000"/>
                <a:gridCol w="1524000"/>
                <a:gridCol w="1524000"/>
              </a:tblGrid>
              <a:tr h="370850">
                <a:tc>
                  <a:txBody>
                    <a:bodyPr/>
                    <a:lstStyle/>
                    <a:p>
                      <a:pPr indent="0" lvl="0" marL="0" marR="0" rtl="0" algn="l">
                        <a:spcBef>
                          <a:spcPts val="0"/>
                        </a:spcBef>
                        <a:spcAft>
                          <a:spcPts val="0"/>
                        </a:spcAft>
                        <a:buNone/>
                      </a:pPr>
                      <a:r>
                        <a:rPr lang="en-US" sz="1800"/>
                        <a:t>Cat-</a:t>
                      </a:r>
                      <a:endParaRPr sz="1800"/>
                    </a:p>
                  </a:txBody>
                  <a:tcPr marT="45725" marB="45725" marR="91450" marL="91450"/>
                </a:tc>
                <a:tc>
                  <a:txBody>
                    <a:bodyPr/>
                    <a:lstStyle/>
                    <a:p>
                      <a:pPr indent="0" lvl="0" marL="0" marR="0" rtl="0" algn="l">
                        <a:spcBef>
                          <a:spcPts val="0"/>
                        </a:spcBef>
                        <a:spcAft>
                          <a:spcPts val="0"/>
                        </a:spcAft>
                        <a:buNone/>
                      </a:pPr>
                      <a:r>
                        <a:rPr lang="en-US" sz="1800"/>
                        <a:t>Length</a:t>
                      </a:r>
                      <a:endParaRPr sz="1800"/>
                    </a:p>
                  </a:txBody>
                  <a:tcPr marT="45725" marB="45725" marR="91450" marL="91450"/>
                </a:tc>
                <a:tc>
                  <a:txBody>
                    <a:bodyPr/>
                    <a:lstStyle/>
                    <a:p>
                      <a:pPr indent="0" lvl="0" marL="0" marR="0" rtl="0" algn="l">
                        <a:spcBef>
                          <a:spcPts val="0"/>
                        </a:spcBef>
                        <a:spcAft>
                          <a:spcPts val="0"/>
                        </a:spcAft>
                        <a:buNone/>
                      </a:pPr>
                      <a:r>
                        <a:rPr lang="en-US" sz="1800"/>
                        <a:t>Speed</a:t>
                      </a:r>
                      <a:endParaRPr sz="1800"/>
                    </a:p>
                  </a:txBody>
                  <a:tcPr marT="45725" marB="45725" marR="91450" marL="91450"/>
                </a:tc>
                <a:tc>
                  <a:txBody>
                    <a:bodyPr/>
                    <a:lstStyle/>
                    <a:p>
                      <a:pPr indent="0" lvl="0" marL="0" marR="0" rtl="0" algn="l">
                        <a:spcBef>
                          <a:spcPts val="0"/>
                        </a:spcBef>
                        <a:spcAft>
                          <a:spcPts val="0"/>
                        </a:spcAft>
                        <a:buNone/>
                      </a:pPr>
                      <a:r>
                        <a:rPr lang="en-US" sz="1800"/>
                        <a:t>Mhz</a:t>
                      </a:r>
                      <a:endParaRPr sz="1800"/>
                    </a:p>
                  </a:txBody>
                  <a:tcPr marT="45725" marB="45725" marR="91450" marL="91450"/>
                </a:tc>
                <a:tc>
                  <a:txBody>
                    <a:bodyPr/>
                    <a:lstStyle/>
                    <a:p>
                      <a:pPr indent="0" lvl="0" marL="0" marR="0" rtl="0" algn="l">
                        <a:spcBef>
                          <a:spcPts val="0"/>
                        </a:spcBef>
                        <a:spcAft>
                          <a:spcPts val="0"/>
                        </a:spcAft>
                        <a:buNone/>
                      </a:pPr>
                      <a:r>
                        <a:rPr lang="en-US" sz="1800"/>
                        <a:t>Application</a:t>
                      </a:r>
                      <a:endParaRPr sz="1800"/>
                    </a:p>
                  </a:txBody>
                  <a:tcPr marT="45725" marB="45725" marR="91450" marL="91450"/>
                </a:tc>
              </a:tr>
              <a:tr h="370850">
                <a:tc>
                  <a:txBody>
                    <a:bodyPr/>
                    <a:lstStyle/>
                    <a:p>
                      <a:pPr indent="0" lvl="0" marL="0" marR="0" rtl="0" algn="l">
                        <a:spcBef>
                          <a:spcPts val="0"/>
                        </a:spcBef>
                        <a:spcAft>
                          <a:spcPts val="0"/>
                        </a:spcAft>
                        <a:buNone/>
                      </a:pPr>
                      <a:r>
                        <a:rPr lang="en-US" sz="1800"/>
                        <a:t>Cat</a:t>
                      </a: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100m</a:t>
                      </a:r>
                      <a:endParaRPr sz="1800"/>
                    </a:p>
                  </a:txBody>
                  <a:tcPr marT="45725" marB="45725" marR="91450" marL="91450"/>
                </a:tc>
                <a:tc>
                  <a:txBody>
                    <a:bodyPr/>
                    <a:lstStyle/>
                    <a:p>
                      <a:pPr indent="0" lvl="0" marL="0" marR="0" rtl="0" algn="l">
                        <a:spcBef>
                          <a:spcPts val="0"/>
                        </a:spcBef>
                        <a:spcAft>
                          <a:spcPts val="0"/>
                        </a:spcAft>
                        <a:buNone/>
                      </a:pPr>
                      <a:r>
                        <a:rPr lang="en-US" sz="1800"/>
                        <a:t>100Mbps</a:t>
                      </a:r>
                      <a:endParaRPr sz="1800"/>
                    </a:p>
                  </a:txBody>
                  <a:tcPr marT="45725" marB="45725" marR="91450" marL="91450"/>
                </a:tc>
                <a:tc>
                  <a:txBody>
                    <a:bodyPr/>
                    <a:lstStyle/>
                    <a:p>
                      <a:pPr indent="0" lvl="0" marL="0" marR="0" rtl="0" algn="l">
                        <a:spcBef>
                          <a:spcPts val="0"/>
                        </a:spcBef>
                        <a:spcAft>
                          <a:spcPts val="0"/>
                        </a:spcAft>
                        <a:buNone/>
                      </a:pPr>
                      <a:r>
                        <a:rPr lang="en-US" sz="1800"/>
                        <a:t>100</a:t>
                      </a:r>
                      <a:endParaRPr sz="1800"/>
                    </a:p>
                  </a:txBody>
                  <a:tcPr marT="45725" marB="45725" marR="91450" marL="91450"/>
                </a:tc>
                <a:tc>
                  <a:txBody>
                    <a:bodyPr/>
                    <a:lstStyle/>
                    <a:p>
                      <a:pPr indent="0" lvl="0" marL="0" marR="0" rtl="0" algn="l">
                        <a:spcBef>
                          <a:spcPts val="0"/>
                        </a:spcBef>
                        <a:spcAft>
                          <a:spcPts val="0"/>
                        </a:spcAft>
                        <a:buNone/>
                      </a:pPr>
                      <a:r>
                        <a:rPr lang="en-US" sz="1800"/>
                        <a:t>Ethernet, Fast Ethernet, Token Ring</a:t>
                      </a:r>
                      <a:endParaRPr sz="1800"/>
                    </a:p>
                  </a:txBody>
                  <a:tcPr marT="45725" marB="45725" marR="91450" marL="91450"/>
                </a:tc>
              </a:tr>
              <a:tr h="370850">
                <a:tc>
                  <a:txBody>
                    <a:bodyPr/>
                    <a:lstStyle/>
                    <a:p>
                      <a:pPr indent="0" lvl="0" marL="0" marR="0" rtl="0" algn="l">
                        <a:spcBef>
                          <a:spcPts val="0"/>
                        </a:spcBef>
                        <a:spcAft>
                          <a:spcPts val="0"/>
                        </a:spcAft>
                        <a:buNone/>
                      </a:pPr>
                      <a:r>
                        <a:rPr lang="en-US" sz="1800"/>
                        <a:t>Cat-5e(enhanced)</a:t>
                      </a:r>
                      <a:endParaRPr sz="1800"/>
                    </a:p>
                  </a:txBody>
                  <a:tcPr marT="45725" marB="45725" marR="91450" marL="91450"/>
                </a:tc>
                <a:tc>
                  <a:txBody>
                    <a:bodyPr/>
                    <a:lstStyle/>
                    <a:p>
                      <a:pPr indent="0" lvl="0" marL="0" marR="0" rtl="0" algn="l">
                        <a:spcBef>
                          <a:spcPts val="0"/>
                        </a:spcBef>
                        <a:spcAft>
                          <a:spcPts val="0"/>
                        </a:spcAft>
                        <a:buNone/>
                      </a:pPr>
                      <a:r>
                        <a:rPr lang="en-US" sz="1800"/>
                        <a:t>100m</a:t>
                      </a:r>
                      <a:endParaRPr sz="1800"/>
                    </a:p>
                  </a:txBody>
                  <a:tcPr marT="45725" marB="45725" marR="91450" marL="91450"/>
                </a:tc>
                <a:tc>
                  <a:txBody>
                    <a:bodyPr/>
                    <a:lstStyle/>
                    <a:p>
                      <a:pPr indent="0" lvl="0" marL="0" marR="0" rtl="0" algn="l">
                        <a:spcBef>
                          <a:spcPts val="0"/>
                        </a:spcBef>
                        <a:spcAft>
                          <a:spcPts val="0"/>
                        </a:spcAft>
                        <a:buNone/>
                      </a:pPr>
                      <a:r>
                        <a:rPr lang="en-US" sz="1800"/>
                        <a:t>1Gbps</a:t>
                      </a:r>
                      <a:endParaRPr sz="1800"/>
                    </a:p>
                  </a:txBody>
                  <a:tcPr marT="45725" marB="45725" marR="91450" marL="91450"/>
                </a:tc>
                <a:tc>
                  <a:txBody>
                    <a:bodyPr/>
                    <a:lstStyle/>
                    <a:p>
                      <a:pPr indent="0" lvl="0" marL="0" marR="0" rtl="0" algn="l">
                        <a:spcBef>
                          <a:spcPts val="0"/>
                        </a:spcBef>
                        <a:spcAft>
                          <a:spcPts val="0"/>
                        </a:spcAft>
                        <a:buNone/>
                      </a:pPr>
                      <a:r>
                        <a:rPr lang="en-US" sz="1800"/>
                        <a:t>100</a:t>
                      </a:r>
                      <a:endParaRPr sz="1800"/>
                    </a:p>
                  </a:txBody>
                  <a:tcPr marT="45725" marB="45725" marR="91450" marL="91450"/>
                </a:tc>
                <a:tc>
                  <a:txBody>
                    <a:bodyPr/>
                    <a:lstStyle/>
                    <a:p>
                      <a:pPr indent="0" lvl="0" marL="0" marR="0" rtl="0" algn="l">
                        <a:spcBef>
                          <a:spcPts val="0"/>
                        </a:spcBef>
                        <a:spcAft>
                          <a:spcPts val="0"/>
                        </a:spcAft>
                        <a:buNone/>
                      </a:pPr>
                      <a:r>
                        <a:rPr lang="en-US" sz="1800"/>
                        <a:t>Ethernet, Fast Ethernet, Gigabit Ethernet</a:t>
                      </a:r>
                      <a:endParaRPr sz="1800"/>
                    </a:p>
                  </a:txBody>
                  <a:tcPr marT="45725" marB="45725" marR="91450" marL="91450"/>
                </a:tc>
              </a:tr>
              <a:tr h="370850">
                <a:tc>
                  <a:txBody>
                    <a:bodyPr/>
                    <a:lstStyle/>
                    <a:p>
                      <a:pPr indent="0" lvl="0" marL="0" marR="0" rtl="0" algn="l">
                        <a:spcBef>
                          <a:spcPts val="0"/>
                        </a:spcBef>
                        <a:spcAft>
                          <a:spcPts val="0"/>
                        </a:spcAft>
                        <a:buNone/>
                      </a:pPr>
                      <a:r>
                        <a:rPr lang="en-US" sz="1800"/>
                        <a:t>Cat-6</a:t>
                      </a:r>
                      <a:endParaRPr sz="1800"/>
                    </a:p>
                  </a:txBody>
                  <a:tcPr marT="45725" marB="45725" marR="91450" marL="91450"/>
                </a:tc>
                <a:tc>
                  <a:txBody>
                    <a:bodyPr/>
                    <a:lstStyle/>
                    <a:p>
                      <a:pPr indent="0" lvl="0" marL="0" marR="0" rtl="0" algn="l">
                        <a:spcBef>
                          <a:spcPts val="0"/>
                        </a:spcBef>
                        <a:spcAft>
                          <a:spcPts val="0"/>
                        </a:spcAft>
                        <a:buNone/>
                      </a:pPr>
                      <a:r>
                        <a:rPr lang="en-US" sz="1800"/>
                        <a:t>100m</a:t>
                      </a:r>
                      <a:endParaRPr sz="1800"/>
                    </a:p>
                  </a:txBody>
                  <a:tcPr marT="45725" marB="45725" marR="91450" marL="91450"/>
                </a:tc>
                <a:tc>
                  <a:txBody>
                    <a:bodyPr/>
                    <a:lstStyle/>
                    <a:p>
                      <a:pPr indent="0" lvl="0" marL="0" marR="0" rtl="0" algn="l">
                        <a:spcBef>
                          <a:spcPts val="0"/>
                        </a:spcBef>
                        <a:spcAft>
                          <a:spcPts val="0"/>
                        </a:spcAft>
                        <a:buNone/>
                      </a:pPr>
                      <a:r>
                        <a:rPr lang="en-US" sz="1800"/>
                        <a:t>10Gpbs</a:t>
                      </a:r>
                      <a:endParaRPr sz="1800"/>
                    </a:p>
                  </a:txBody>
                  <a:tcPr marT="45725" marB="45725" marR="91450" marL="91450"/>
                </a:tc>
                <a:tc>
                  <a:txBody>
                    <a:bodyPr/>
                    <a:lstStyle/>
                    <a:p>
                      <a:pPr indent="0" lvl="0" marL="0" marR="0" rtl="0" algn="l">
                        <a:spcBef>
                          <a:spcPts val="0"/>
                        </a:spcBef>
                        <a:spcAft>
                          <a:spcPts val="0"/>
                        </a:spcAft>
                        <a:buNone/>
                      </a:pPr>
                      <a:r>
                        <a:rPr lang="en-US" sz="1800"/>
                        <a:t>250</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Gigabit Ethernet, 10G Ethernet (</a:t>
                      </a:r>
                      <a:r>
                        <a:rPr b="1" lang="en-US" sz="1800"/>
                        <a:t>55m</a:t>
                      </a:r>
                      <a:r>
                        <a:rPr lang="en-US" sz="1800"/>
                        <a:t>)</a:t>
                      </a:r>
                      <a:endParaRPr sz="1800"/>
                    </a:p>
                  </a:txBody>
                  <a:tcPr marT="45725" marB="45725" marR="91450" marL="91450"/>
                </a:tc>
              </a:tr>
              <a:tr h="370850">
                <a:tc>
                  <a:txBody>
                    <a:bodyPr/>
                    <a:lstStyle/>
                    <a:p>
                      <a:pPr indent="0" lvl="0" marL="0" marR="0" rtl="0" algn="l">
                        <a:spcBef>
                          <a:spcPts val="0"/>
                        </a:spcBef>
                        <a:spcAft>
                          <a:spcPts val="0"/>
                        </a:spcAft>
                        <a:buNone/>
                      </a:pPr>
                      <a:r>
                        <a:rPr lang="en-US" sz="1800"/>
                        <a:t>Cat-6a(Augmented)</a:t>
                      </a:r>
                      <a:endParaRPr sz="1800"/>
                    </a:p>
                  </a:txBody>
                  <a:tcPr marT="45725" marB="45725" marR="91450" marL="91450"/>
                </a:tc>
                <a:tc>
                  <a:txBody>
                    <a:bodyPr/>
                    <a:lstStyle/>
                    <a:p>
                      <a:pPr indent="0" lvl="0" marL="0" marR="0" rtl="0" algn="l">
                        <a:spcBef>
                          <a:spcPts val="0"/>
                        </a:spcBef>
                        <a:spcAft>
                          <a:spcPts val="0"/>
                        </a:spcAft>
                        <a:buNone/>
                      </a:pPr>
                      <a:r>
                        <a:rPr lang="en-US" sz="1800"/>
                        <a:t>100m</a:t>
                      </a:r>
                      <a:endParaRPr sz="1800"/>
                    </a:p>
                  </a:txBody>
                  <a:tcPr marT="45725" marB="45725" marR="91450" marL="91450"/>
                </a:tc>
                <a:tc>
                  <a:txBody>
                    <a:bodyPr/>
                    <a:lstStyle/>
                    <a:p>
                      <a:pPr indent="0" lvl="0" marL="0" marR="0" rtl="0" algn="l">
                        <a:spcBef>
                          <a:spcPts val="0"/>
                        </a:spcBef>
                        <a:spcAft>
                          <a:spcPts val="0"/>
                        </a:spcAft>
                        <a:buNone/>
                      </a:pPr>
                      <a:r>
                        <a:rPr lang="en-US" sz="1800"/>
                        <a:t>10Gbps</a:t>
                      </a:r>
                      <a:endParaRPr sz="1800"/>
                    </a:p>
                  </a:txBody>
                  <a:tcPr marT="45725" marB="45725" marR="91450" marL="91450"/>
                </a:tc>
                <a:tc>
                  <a:txBody>
                    <a:bodyPr/>
                    <a:lstStyle/>
                    <a:p>
                      <a:pPr indent="0" lvl="0" marL="0" marR="0" rtl="0" algn="l">
                        <a:spcBef>
                          <a:spcPts val="0"/>
                        </a:spcBef>
                        <a:spcAft>
                          <a:spcPts val="0"/>
                        </a:spcAft>
                        <a:buNone/>
                      </a:pPr>
                      <a:r>
                        <a:rPr lang="en-US" sz="1800"/>
                        <a:t>500</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Gigabit Ethernet, 10G Ethernet (</a:t>
                      </a:r>
                      <a:r>
                        <a:rPr b="1" lang="en-US" sz="1800"/>
                        <a:t>55m</a:t>
                      </a:r>
                      <a:r>
                        <a:rPr lang="en-US" sz="1800"/>
                        <a:t>)</a:t>
                      </a:r>
                      <a:endParaRPr sz="1800"/>
                    </a:p>
                  </a:txBody>
                  <a:tcPr marT="45725" marB="45725" marR="91450" marL="9145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6"/>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Network Devices	</a:t>
            </a:r>
            <a:endParaRPr/>
          </a:p>
        </p:txBody>
      </p:sp>
      <p:sp>
        <p:nvSpPr>
          <p:cNvPr id="453" name="Google Shape;453;p46"/>
          <p:cNvSpPr txBox="1"/>
          <p:nvPr>
            <p:ph idx="1" type="body"/>
          </p:nvPr>
        </p:nvSpPr>
        <p:spPr>
          <a:xfrm>
            <a:off x="457200" y="1268760"/>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Repeater</a:t>
            </a:r>
            <a:endParaRPr/>
          </a:p>
          <a:p>
            <a:pPr indent="-88900" lvl="0" marL="342900" rtl="0" algn="l">
              <a:spcBef>
                <a:spcPts val="440"/>
              </a:spcBef>
              <a:spcAft>
                <a:spcPts val="0"/>
              </a:spcAft>
              <a:buSzPts val="2200"/>
              <a:buNone/>
            </a:pPr>
            <a:r>
              <a:t/>
            </a:r>
            <a:endParaRPr/>
          </a:p>
          <a:p>
            <a:pPr indent="-228600" lvl="0" marL="342900" rtl="0" algn="l">
              <a:spcBef>
                <a:spcPts val="440"/>
              </a:spcBef>
              <a:spcAft>
                <a:spcPts val="0"/>
              </a:spcAft>
              <a:buSzPts val="2200"/>
              <a:buChar char="•"/>
            </a:pPr>
            <a:r>
              <a:rPr lang="en-US"/>
              <a:t>Hub</a:t>
            </a:r>
            <a:endParaRPr/>
          </a:p>
          <a:p>
            <a:pPr indent="-88900" lvl="0" marL="342900" rtl="0" algn="l">
              <a:spcBef>
                <a:spcPts val="440"/>
              </a:spcBef>
              <a:spcAft>
                <a:spcPts val="0"/>
              </a:spcAft>
              <a:buSzPts val="2200"/>
              <a:buNone/>
            </a:pPr>
            <a:r>
              <a:t/>
            </a:r>
            <a:endParaRPr/>
          </a:p>
          <a:p>
            <a:pPr indent="-228600" lvl="0" marL="342900" rtl="0" algn="l">
              <a:spcBef>
                <a:spcPts val="440"/>
              </a:spcBef>
              <a:spcAft>
                <a:spcPts val="0"/>
              </a:spcAft>
              <a:buSzPts val="2200"/>
              <a:buChar char="•"/>
            </a:pPr>
            <a:r>
              <a:rPr lang="en-US"/>
              <a:t>Bridge</a:t>
            </a:r>
            <a:endParaRPr/>
          </a:p>
          <a:p>
            <a:pPr indent="-88900" lvl="0" marL="342900" rtl="0" algn="l">
              <a:spcBef>
                <a:spcPts val="440"/>
              </a:spcBef>
              <a:spcAft>
                <a:spcPts val="0"/>
              </a:spcAft>
              <a:buSzPts val="2200"/>
              <a:buNone/>
            </a:pPr>
            <a:r>
              <a:t/>
            </a:r>
            <a:endParaRPr/>
          </a:p>
          <a:p>
            <a:pPr indent="-228600" lvl="0" marL="342900" rtl="0" algn="l">
              <a:spcBef>
                <a:spcPts val="440"/>
              </a:spcBef>
              <a:spcAft>
                <a:spcPts val="0"/>
              </a:spcAft>
              <a:buSzPts val="2200"/>
              <a:buChar char="•"/>
            </a:pPr>
            <a:r>
              <a:rPr lang="en-US"/>
              <a:t>Switch</a:t>
            </a:r>
            <a:endParaRPr/>
          </a:p>
          <a:p>
            <a:pPr indent="-88900" lvl="0" marL="342900" rtl="0" algn="l">
              <a:spcBef>
                <a:spcPts val="440"/>
              </a:spcBef>
              <a:spcAft>
                <a:spcPts val="0"/>
              </a:spcAft>
              <a:buSzPts val="2200"/>
              <a:buNone/>
            </a:pPr>
            <a:r>
              <a:t/>
            </a:r>
            <a:endParaRPr/>
          </a:p>
          <a:p>
            <a:pPr indent="-228600" lvl="0" marL="342900" rtl="0" algn="l">
              <a:spcBef>
                <a:spcPts val="440"/>
              </a:spcBef>
              <a:spcAft>
                <a:spcPts val="0"/>
              </a:spcAft>
              <a:buSzPts val="2200"/>
              <a:buChar char="•"/>
            </a:pPr>
            <a:r>
              <a:rPr lang="en-US"/>
              <a:t>Router</a:t>
            </a:r>
            <a:endParaRPr/>
          </a:p>
          <a:p>
            <a:pPr indent="-88900" lvl="0" marL="342900" rtl="0" algn="l">
              <a:spcBef>
                <a:spcPts val="440"/>
              </a:spcBef>
              <a:spcAft>
                <a:spcPts val="0"/>
              </a:spcAft>
              <a:buSzPts val="2200"/>
              <a:buNone/>
            </a:pPr>
            <a:r>
              <a:t/>
            </a:r>
            <a:endParaRPr/>
          </a:p>
          <a:p>
            <a:pPr indent="-228600" lvl="0" marL="342900" rtl="0" algn="l">
              <a:spcBef>
                <a:spcPts val="440"/>
              </a:spcBef>
              <a:spcAft>
                <a:spcPts val="0"/>
              </a:spcAft>
              <a:buSzPts val="2200"/>
              <a:buChar char="•"/>
            </a:pPr>
            <a:r>
              <a:rPr lang="en-US"/>
              <a:t>Brouter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7"/>
          <p:cNvSpPr txBox="1"/>
          <p:nvPr>
            <p:ph type="title"/>
          </p:nvPr>
        </p:nvSpPr>
        <p:spPr>
          <a:xfrm>
            <a:off x="323528" y="332656"/>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Wireless Communication</a:t>
            </a:r>
            <a:endParaRPr/>
          </a:p>
        </p:txBody>
      </p:sp>
      <p:sp>
        <p:nvSpPr>
          <p:cNvPr id="459" name="Google Shape;459;p47"/>
          <p:cNvSpPr txBox="1"/>
          <p:nvPr>
            <p:ph idx="1" type="body"/>
          </p:nvPr>
        </p:nvSpPr>
        <p:spPr>
          <a:xfrm>
            <a:off x="323528" y="16288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Font typeface="Noto Sans Symbols"/>
              <a:buChar char="❑"/>
            </a:pPr>
            <a:r>
              <a:rPr lang="en-US"/>
              <a:t>Narrow Band Radio Signal</a:t>
            </a:r>
            <a:endParaRPr/>
          </a:p>
          <a:p>
            <a:pPr indent="-228600" lvl="0" marL="342900" rtl="0" algn="l">
              <a:spcBef>
                <a:spcPts val="440"/>
              </a:spcBef>
              <a:spcAft>
                <a:spcPts val="0"/>
              </a:spcAft>
              <a:buSzPts val="2200"/>
              <a:buFont typeface="Courier New"/>
              <a:buChar char="o"/>
            </a:pPr>
            <a:r>
              <a:rPr lang="en-US"/>
              <a:t>	Narrow band of freq, i.e 98.3MHz FM</a:t>
            </a:r>
            <a:endParaRPr/>
          </a:p>
          <a:p>
            <a:pPr indent="-228600" lvl="0" marL="342900" rtl="0" algn="l">
              <a:spcBef>
                <a:spcPts val="440"/>
              </a:spcBef>
              <a:spcAft>
                <a:spcPts val="0"/>
              </a:spcAft>
              <a:buSzPts val="2200"/>
              <a:buFont typeface="Courier New"/>
              <a:buChar char="o"/>
            </a:pPr>
            <a:r>
              <a:rPr lang="en-US"/>
              <a:t>	Requires lots of power</a:t>
            </a:r>
            <a:endParaRPr/>
          </a:p>
          <a:p>
            <a:pPr indent="-228600" lvl="0" marL="342900" rtl="0" algn="l">
              <a:spcBef>
                <a:spcPts val="440"/>
              </a:spcBef>
              <a:spcAft>
                <a:spcPts val="0"/>
              </a:spcAft>
              <a:buSzPts val="2200"/>
              <a:buFont typeface="Courier New"/>
              <a:buChar char="o"/>
            </a:pPr>
            <a:r>
              <a:rPr lang="en-US"/>
              <a:t>	Easy to intercept, jam and interfere</a:t>
            </a:r>
            <a:endParaRPr/>
          </a:p>
          <a:p>
            <a:pPr indent="0" lvl="0" marL="114300" rtl="0" algn="l">
              <a:spcBef>
                <a:spcPts val="440"/>
              </a:spcBef>
              <a:spcAft>
                <a:spcPts val="0"/>
              </a:spcAft>
              <a:buSzPts val="2200"/>
              <a:buNone/>
            </a:pPr>
            <a:r>
              <a:rPr lang="en-US"/>
              <a:t> </a:t>
            </a:r>
            <a:endParaRPr/>
          </a:p>
          <a:p>
            <a:pPr indent="-228600" lvl="0" marL="342900" rtl="0" algn="l">
              <a:spcBef>
                <a:spcPts val="440"/>
              </a:spcBef>
              <a:spcAft>
                <a:spcPts val="0"/>
              </a:spcAft>
              <a:buSzPts val="2200"/>
              <a:buFont typeface="Noto Sans Symbols"/>
              <a:buChar char="❑"/>
            </a:pPr>
            <a:r>
              <a:rPr lang="en-US"/>
              <a:t>Spread Spectrum Radio Signal</a:t>
            </a:r>
            <a:endParaRPr/>
          </a:p>
          <a:p>
            <a:pPr indent="-228600" lvl="0" marL="342900" rtl="0" algn="l">
              <a:spcBef>
                <a:spcPts val="440"/>
              </a:spcBef>
              <a:spcAft>
                <a:spcPts val="0"/>
              </a:spcAft>
              <a:buSzPts val="2200"/>
              <a:buFont typeface="Courier New"/>
              <a:buChar char="o"/>
            </a:pPr>
            <a:r>
              <a:rPr lang="en-US"/>
              <a:t>	Broad BW</a:t>
            </a:r>
            <a:endParaRPr/>
          </a:p>
          <a:p>
            <a:pPr indent="-228600" lvl="0" marL="342900" rtl="0" algn="l">
              <a:spcBef>
                <a:spcPts val="440"/>
              </a:spcBef>
              <a:spcAft>
                <a:spcPts val="0"/>
              </a:spcAft>
              <a:buSzPts val="2200"/>
              <a:buFont typeface="Courier New"/>
              <a:buChar char="o"/>
            </a:pPr>
            <a:r>
              <a:rPr lang="en-US"/>
              <a:t>	Low power consumption</a:t>
            </a:r>
            <a:endParaRPr/>
          </a:p>
          <a:p>
            <a:pPr indent="-228600" lvl="0" marL="342900" rtl="0" algn="l">
              <a:spcBef>
                <a:spcPts val="440"/>
              </a:spcBef>
              <a:spcAft>
                <a:spcPts val="0"/>
              </a:spcAft>
              <a:buSzPts val="2200"/>
              <a:buFont typeface="Courier New"/>
              <a:buChar char="o"/>
            </a:pPr>
            <a:r>
              <a:rPr lang="en-US"/>
              <a:t>	More secure</a:t>
            </a:r>
            <a:endParaRPr/>
          </a:p>
          <a:p>
            <a:pPr indent="-88900" lvl="0" marL="342900" rtl="0" algn="l">
              <a:spcBef>
                <a:spcPts val="440"/>
              </a:spcBef>
              <a:spcAft>
                <a:spcPts val="0"/>
              </a:spcAft>
              <a:buSzPts val="2200"/>
              <a:buNone/>
            </a:pPr>
            <a:r>
              <a:t/>
            </a:r>
            <a:endParaRPr/>
          </a:p>
        </p:txBody>
      </p:sp>
      <p:pic>
        <p:nvPicPr>
          <p:cNvPr descr="Image result for narrowband and spread spectrum" id="460" name="Google Shape;460;p47"/>
          <p:cNvPicPr preferRelativeResize="0"/>
          <p:nvPr/>
        </p:nvPicPr>
        <p:blipFill rotWithShape="1">
          <a:blip r:embed="rId3">
            <a:alphaModFix/>
          </a:blip>
          <a:srcRect b="0" l="0" r="0" t="0"/>
          <a:stretch/>
        </p:blipFill>
        <p:spPr>
          <a:xfrm>
            <a:off x="4355976" y="3717032"/>
            <a:ext cx="4032448" cy="309634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8"/>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SPREAD  SPECTRUM</a:t>
            </a:r>
            <a:endParaRPr/>
          </a:p>
        </p:txBody>
      </p:sp>
      <p:sp>
        <p:nvSpPr>
          <p:cNvPr id="466" name="Google Shape;466;p48"/>
          <p:cNvSpPr txBox="1"/>
          <p:nvPr>
            <p:ph idx="1" type="body"/>
          </p:nvPr>
        </p:nvSpPr>
        <p:spPr>
          <a:xfrm>
            <a:off x="457200" y="1268760"/>
            <a:ext cx="7620000" cy="5132040"/>
          </a:xfrm>
          <a:prstGeom prst="rect">
            <a:avLst/>
          </a:prstGeom>
          <a:noFill/>
          <a:ln>
            <a:noFill/>
          </a:ln>
        </p:spPr>
        <p:txBody>
          <a:bodyPr anchorCtr="0" anchor="t" bIns="45700" lIns="91425" spcFirstLastPara="1" rIns="91425" wrap="square" tIns="45700">
            <a:normAutofit/>
          </a:bodyPr>
          <a:lstStyle/>
          <a:p>
            <a:pPr indent="-228600" lvl="0" marL="342900" rtl="0" algn="just">
              <a:spcBef>
                <a:spcPts val="0"/>
              </a:spcBef>
              <a:spcAft>
                <a:spcPts val="0"/>
              </a:spcAft>
              <a:buSzPts val="2200"/>
              <a:buChar char="•"/>
            </a:pPr>
            <a:r>
              <a:rPr lang="en-US"/>
              <a:t>In wireless applications, stations must be able to share the medium without interception by an eavesdropper and without being subject to jamming from a malicious intruder.</a:t>
            </a:r>
            <a:endParaRPr/>
          </a:p>
          <a:p>
            <a:pPr indent="-228600" lvl="0" marL="342900" rtl="0" algn="just">
              <a:spcBef>
                <a:spcPts val="440"/>
              </a:spcBef>
              <a:spcAft>
                <a:spcPts val="0"/>
              </a:spcAft>
              <a:buSzPts val="2200"/>
              <a:buChar char="•"/>
            </a:pPr>
            <a:r>
              <a:rPr lang="en-US"/>
              <a:t> To achieve these goals, spread spectrum techniques add redundancy; they spread the org spectrum needed for each station.</a:t>
            </a:r>
            <a:endParaRPr/>
          </a:p>
          <a:p>
            <a:pPr indent="-228600" lvl="0" marL="342900" rtl="0" algn="just">
              <a:spcBef>
                <a:spcPts val="440"/>
              </a:spcBef>
              <a:spcAft>
                <a:spcPts val="0"/>
              </a:spcAft>
              <a:buSzPts val="2200"/>
              <a:buChar char="•"/>
            </a:pPr>
            <a:r>
              <a:rPr lang="en-US"/>
              <a:t>If req. BW for each station is B, spread spectrum expands it to Bss. [Bss&gt;&gt;B].</a:t>
            </a:r>
            <a:endParaRPr/>
          </a:p>
          <a:p>
            <a:pPr indent="-228600" lvl="0" marL="342900" rtl="0" algn="just">
              <a:spcBef>
                <a:spcPts val="440"/>
              </a:spcBef>
              <a:spcAft>
                <a:spcPts val="0"/>
              </a:spcAft>
              <a:buSzPts val="2200"/>
              <a:buChar char="•"/>
            </a:pPr>
            <a:r>
              <a:rPr lang="en-US"/>
              <a:t>Spread Spectrum achieves its goals through two principles:</a:t>
            </a:r>
            <a:endParaRPr/>
          </a:p>
          <a:p>
            <a:pPr indent="-228600" lvl="1" marL="640080" rtl="0" algn="just">
              <a:spcBef>
                <a:spcPts val="400"/>
              </a:spcBef>
              <a:spcAft>
                <a:spcPts val="0"/>
              </a:spcAft>
              <a:buSzPts val="2000"/>
              <a:buChar char="•"/>
            </a:pPr>
            <a:r>
              <a:rPr b="1" lang="en-US"/>
              <a:t>The BW allocated to each station needs to be, by far, larger than what is needed. [Redundancy]</a:t>
            </a:r>
            <a:endParaRPr/>
          </a:p>
          <a:p>
            <a:pPr indent="-228600" lvl="1" marL="640080" rtl="0" algn="just">
              <a:spcBef>
                <a:spcPts val="400"/>
              </a:spcBef>
              <a:spcAft>
                <a:spcPts val="0"/>
              </a:spcAft>
              <a:buSzPts val="2000"/>
              <a:buChar char="•"/>
            </a:pPr>
            <a:r>
              <a:rPr b="1" lang="en-US"/>
              <a:t>The expanding of the original BW B to Bss must be done by a process that is independent of the org signal. </a:t>
            </a:r>
            <a:r>
              <a:rPr lang="en-US"/>
              <a:t>In other words, the spreading process occurs after the signal is created by the source.</a:t>
            </a:r>
            <a:endParaRPr b="1"/>
          </a:p>
          <a:p>
            <a:pPr indent="-101600" lvl="1" marL="640080" rtl="0" algn="just">
              <a:spcBef>
                <a:spcPts val="400"/>
              </a:spcBef>
              <a:spcAft>
                <a:spcPts val="0"/>
              </a:spcAft>
              <a:buSzPts val="2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9"/>
          <p:cNvSpPr txBox="1"/>
          <p:nvPr>
            <p:ph idx="1" type="body"/>
          </p:nvPr>
        </p:nvSpPr>
        <p:spPr>
          <a:xfrm>
            <a:off x="481062" y="835824"/>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After the signal is created by the source, the spreading process uses a spreading code and spreads the BW. </a:t>
            </a:r>
            <a:endParaRPr/>
          </a:p>
          <a:p>
            <a:pPr indent="-228600" lvl="0" marL="342900" rtl="0" algn="l">
              <a:spcBef>
                <a:spcPts val="440"/>
              </a:spcBef>
              <a:spcAft>
                <a:spcPts val="0"/>
              </a:spcAft>
              <a:buSzPts val="2200"/>
              <a:buChar char="•"/>
            </a:pPr>
            <a:r>
              <a:rPr lang="en-US"/>
              <a:t>The spreading code is a series of numbers that look random, but are actually a pattern.</a:t>
            </a:r>
            <a:endParaRPr/>
          </a:p>
        </p:txBody>
      </p:sp>
      <p:pic>
        <p:nvPicPr>
          <p:cNvPr id="472" name="Google Shape;472;p49"/>
          <p:cNvPicPr preferRelativeResize="0"/>
          <p:nvPr/>
        </p:nvPicPr>
        <p:blipFill rotWithShape="1">
          <a:blip r:embed="rId3">
            <a:alphaModFix/>
          </a:blip>
          <a:srcRect b="0" l="0" r="0" t="0"/>
          <a:stretch/>
        </p:blipFill>
        <p:spPr>
          <a:xfrm>
            <a:off x="971600" y="3068960"/>
            <a:ext cx="6638925" cy="2438400"/>
          </a:xfrm>
          <a:prstGeom prst="rect">
            <a:avLst/>
          </a:prstGeom>
          <a:noFill/>
          <a:ln>
            <a:noFill/>
          </a:ln>
        </p:spPr>
      </p:pic>
      <p:sp>
        <p:nvSpPr>
          <p:cNvPr id="473" name="Google Shape;473;p49"/>
          <p:cNvSpPr/>
          <p:nvPr/>
        </p:nvSpPr>
        <p:spPr>
          <a:xfrm>
            <a:off x="971600" y="5229200"/>
            <a:ext cx="4572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Use of SS</a:t>
            </a:r>
            <a:endParaRPr b="1"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-military</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-Cordless phones</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-GPS</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-Wireless LANs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1" type="body"/>
          </p:nvPr>
        </p:nvSpPr>
        <p:spPr>
          <a:xfrm>
            <a:off x="457200" y="332656"/>
            <a:ext cx="7620000" cy="6068144"/>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b="1" lang="en-US"/>
              <a:t>MAN</a:t>
            </a:r>
            <a:r>
              <a:rPr lang="en-US"/>
              <a:t> (Metropolitan Area Network): covers city; ex: Cable</a:t>
            </a:r>
            <a:endParaRPr/>
          </a:p>
          <a:p>
            <a:pPr indent="-228600" lvl="0" marL="342900" rtl="0" algn="l">
              <a:spcBef>
                <a:spcPts val="440"/>
              </a:spcBef>
              <a:spcAft>
                <a:spcPts val="0"/>
              </a:spcAft>
              <a:buSzPts val="2200"/>
              <a:buChar char="•"/>
            </a:pPr>
            <a:r>
              <a:rPr lang="en-US"/>
              <a:t>WiMAX (IEEE 802.16) High speed wireless internet access.</a:t>
            </a:r>
            <a:endParaRPr/>
          </a:p>
          <a:p>
            <a:pPr indent="-88900" lvl="0" marL="342900" rtl="0" algn="l">
              <a:spcBef>
                <a:spcPts val="440"/>
              </a:spcBef>
              <a:spcAft>
                <a:spcPts val="0"/>
              </a:spcAft>
              <a:buSzPts val="2200"/>
              <a:buNone/>
            </a:pPr>
            <a:r>
              <a:t/>
            </a:r>
            <a:endParaRPr/>
          </a:p>
          <a:p>
            <a:pPr indent="-228600" lvl="0" marL="342900" rtl="0" algn="l">
              <a:spcBef>
                <a:spcPts val="440"/>
              </a:spcBef>
              <a:spcAft>
                <a:spcPts val="0"/>
              </a:spcAft>
              <a:buSzPts val="2200"/>
              <a:buChar char="•"/>
            </a:pPr>
            <a:r>
              <a:rPr b="1" lang="en-US"/>
              <a:t>WAN</a:t>
            </a:r>
            <a:r>
              <a:rPr lang="en-US"/>
              <a:t> (Wide Area Network): Country/continent;</a:t>
            </a:r>
            <a:endParaRPr/>
          </a:p>
          <a:p>
            <a:pPr indent="-228600" lvl="0" marL="342900" rtl="0" algn="l">
              <a:spcBef>
                <a:spcPts val="440"/>
              </a:spcBef>
              <a:spcAft>
                <a:spcPts val="0"/>
              </a:spcAft>
              <a:buSzPts val="2200"/>
              <a:buChar char="•"/>
            </a:pPr>
            <a:r>
              <a:rPr lang="en-US"/>
              <a:t>A WAN is a geographically-dispersed collection of LANs. A network device called a </a:t>
            </a:r>
            <a:r>
              <a:rPr b="1" lang="en-US"/>
              <a:t>router</a:t>
            </a:r>
            <a:r>
              <a:rPr lang="en-US"/>
              <a:t> connects LANs to a WAN.</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0"/>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Frequency Hopping (FHSS) </a:t>
            </a:r>
            <a:endParaRPr/>
          </a:p>
        </p:txBody>
      </p:sp>
      <p:sp>
        <p:nvSpPr>
          <p:cNvPr id="479" name="Google Shape;479;p50"/>
          <p:cNvSpPr txBox="1"/>
          <p:nvPr>
            <p:ph idx="1" type="body"/>
          </p:nvPr>
        </p:nvSpPr>
        <p:spPr>
          <a:xfrm>
            <a:off x="457200" y="1268760"/>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Uses M diff carrier freq that are modulated by the source signal.</a:t>
            </a:r>
            <a:endParaRPr/>
          </a:p>
          <a:p>
            <a:pPr indent="-228600" lvl="0" marL="342900" rtl="0" algn="l">
              <a:spcBef>
                <a:spcPts val="440"/>
              </a:spcBef>
              <a:spcAft>
                <a:spcPts val="0"/>
              </a:spcAft>
              <a:buSzPts val="2200"/>
              <a:buChar char="•"/>
            </a:pPr>
            <a:r>
              <a:rPr lang="en-US"/>
              <a:t>At one moment, signal modulates one carrier freq; at the next, another.</a:t>
            </a:r>
            <a:endParaRPr/>
          </a:p>
          <a:p>
            <a:pPr indent="-228600" lvl="0" marL="342900" rtl="0" algn="l">
              <a:spcBef>
                <a:spcPts val="440"/>
              </a:spcBef>
              <a:spcAft>
                <a:spcPts val="0"/>
              </a:spcAft>
              <a:buSzPts val="2200"/>
              <a:buChar char="•"/>
            </a:pPr>
            <a:r>
              <a:rPr lang="en-US"/>
              <a:t>The BW occupied by a source after spreading is B</a:t>
            </a:r>
            <a:r>
              <a:rPr lang="en-US" sz="1800"/>
              <a:t>fhss</a:t>
            </a:r>
            <a:r>
              <a:rPr lang="en-US"/>
              <a:t> &gt;&gt; B.</a:t>
            </a:r>
            <a:endParaRPr/>
          </a:p>
          <a:p>
            <a:pPr indent="-88900" lvl="0" marL="342900" rtl="0" algn="l">
              <a:spcBef>
                <a:spcPts val="440"/>
              </a:spcBef>
              <a:spcAft>
                <a:spcPts val="0"/>
              </a:spcAft>
              <a:buSzPts val="2200"/>
              <a:buNone/>
            </a:pPr>
            <a:r>
              <a:t/>
            </a:r>
            <a:endParaRPr/>
          </a:p>
        </p:txBody>
      </p:sp>
      <p:pic>
        <p:nvPicPr>
          <p:cNvPr id="480" name="Google Shape;480;p50"/>
          <p:cNvPicPr preferRelativeResize="0"/>
          <p:nvPr/>
        </p:nvPicPr>
        <p:blipFill rotWithShape="1">
          <a:blip r:embed="rId3">
            <a:alphaModFix/>
          </a:blip>
          <a:srcRect b="0" l="0" r="0" t="0"/>
          <a:stretch/>
        </p:blipFill>
        <p:spPr>
          <a:xfrm>
            <a:off x="80764" y="3284984"/>
            <a:ext cx="5067300" cy="3114675"/>
          </a:xfrm>
          <a:prstGeom prst="rect">
            <a:avLst/>
          </a:prstGeom>
          <a:noFill/>
          <a:ln>
            <a:noFill/>
          </a:ln>
        </p:spPr>
      </p:pic>
      <p:pic>
        <p:nvPicPr>
          <p:cNvPr id="481" name="Google Shape;481;p50"/>
          <p:cNvPicPr preferRelativeResize="0"/>
          <p:nvPr/>
        </p:nvPicPr>
        <p:blipFill rotWithShape="1">
          <a:blip r:embed="rId4">
            <a:alphaModFix/>
          </a:blip>
          <a:srcRect b="0" l="0" r="0" t="0"/>
          <a:stretch/>
        </p:blipFill>
        <p:spPr>
          <a:xfrm>
            <a:off x="4531327" y="4330821"/>
            <a:ext cx="4600575" cy="2495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1"/>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pic>
        <p:nvPicPr>
          <p:cNvPr id="487" name="Google Shape;487;p51"/>
          <p:cNvPicPr preferRelativeResize="0"/>
          <p:nvPr>
            <p:ph idx="1" type="body"/>
          </p:nvPr>
        </p:nvPicPr>
        <p:blipFill rotWithShape="1">
          <a:blip r:embed="rId3">
            <a:alphaModFix/>
          </a:blip>
          <a:srcRect b="0" l="0" r="0" t="0"/>
          <a:stretch/>
        </p:blipFill>
        <p:spPr>
          <a:xfrm>
            <a:off x="251520" y="1412776"/>
            <a:ext cx="7566546" cy="453650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2"/>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pic>
        <p:nvPicPr>
          <p:cNvPr id="493" name="Google Shape;493;p52"/>
          <p:cNvPicPr preferRelativeResize="0"/>
          <p:nvPr>
            <p:ph idx="1" type="body"/>
          </p:nvPr>
        </p:nvPicPr>
        <p:blipFill rotWithShape="1">
          <a:blip r:embed="rId3">
            <a:alphaModFix/>
          </a:blip>
          <a:srcRect b="0" l="0" r="0" t="0"/>
          <a:stretch/>
        </p:blipFill>
        <p:spPr>
          <a:xfrm>
            <a:off x="179512" y="2276872"/>
            <a:ext cx="8234790" cy="291430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3"/>
          <p:cNvSpPr txBox="1"/>
          <p:nvPr>
            <p:ph type="title"/>
          </p:nvPr>
        </p:nvSpPr>
        <p:spPr>
          <a:xfrm>
            <a:off x="457200" y="274638"/>
            <a:ext cx="7620000" cy="63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Direct Sequence (DSSS)</a:t>
            </a:r>
            <a:endParaRPr/>
          </a:p>
        </p:txBody>
      </p:sp>
      <p:sp>
        <p:nvSpPr>
          <p:cNvPr id="499" name="Google Shape;499;p53"/>
          <p:cNvSpPr txBox="1"/>
          <p:nvPr>
            <p:ph idx="1" type="body"/>
          </p:nvPr>
        </p:nvSpPr>
        <p:spPr>
          <a:xfrm>
            <a:off x="457200" y="1268760"/>
            <a:ext cx="7620000" cy="513204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In DSSS, each data bit is replaced by </a:t>
            </a:r>
            <a:r>
              <a:rPr b="1" lang="en-US"/>
              <a:t>n bits </a:t>
            </a:r>
            <a:r>
              <a:rPr lang="en-US"/>
              <a:t>using spreading code.</a:t>
            </a:r>
            <a:endParaRPr/>
          </a:p>
          <a:p>
            <a:pPr indent="-228600" lvl="0" marL="342900" rtl="0" algn="l">
              <a:spcBef>
                <a:spcPts val="440"/>
              </a:spcBef>
              <a:spcAft>
                <a:spcPts val="0"/>
              </a:spcAft>
              <a:buSzPts val="2200"/>
              <a:buChar char="•"/>
            </a:pPr>
            <a:r>
              <a:rPr lang="en-US"/>
              <a:t>Each bit is assigned a code of n bits,(chips), where the chip rate is n times that of data bit.</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a:p>
            <a:pPr indent="-228600" lvl="0" marL="342900" rtl="0" algn="l">
              <a:spcBef>
                <a:spcPts val="440"/>
              </a:spcBef>
              <a:spcAft>
                <a:spcPts val="0"/>
              </a:spcAft>
              <a:buSzPts val="2200"/>
              <a:buChar char="•"/>
            </a:pPr>
            <a:r>
              <a:rPr lang="en-US"/>
              <a:t>In wireless LAN, Bakers sequence is used, where n=11.</a:t>
            </a:r>
            <a:endParaRPr/>
          </a:p>
          <a:p>
            <a:pPr indent="-228600" lvl="0" marL="342900" rtl="0" algn="l">
              <a:spcBef>
                <a:spcPts val="440"/>
              </a:spcBef>
              <a:spcAft>
                <a:spcPts val="0"/>
              </a:spcAft>
              <a:buSzPts val="2200"/>
              <a:buChar char="•"/>
            </a:pPr>
            <a:r>
              <a:rPr lang="en-US"/>
              <a:t>The pattern used is 10110111000.</a:t>
            </a:r>
            <a:endParaRPr/>
          </a:p>
          <a:p>
            <a:pPr indent="-88900" lvl="0" marL="342900" rtl="0" algn="l">
              <a:spcBef>
                <a:spcPts val="440"/>
              </a:spcBef>
              <a:spcAft>
                <a:spcPts val="0"/>
              </a:spcAft>
              <a:buSzPts val="2200"/>
              <a:buNone/>
            </a:pPr>
            <a:r>
              <a:t/>
            </a:r>
            <a:endParaRPr/>
          </a:p>
        </p:txBody>
      </p:sp>
      <p:pic>
        <p:nvPicPr>
          <p:cNvPr id="500" name="Google Shape;500;p53"/>
          <p:cNvPicPr preferRelativeResize="0"/>
          <p:nvPr/>
        </p:nvPicPr>
        <p:blipFill rotWithShape="1">
          <a:blip r:embed="rId3">
            <a:alphaModFix/>
          </a:blip>
          <a:srcRect b="0" l="0" r="0" t="0"/>
          <a:stretch/>
        </p:blipFill>
        <p:spPr>
          <a:xfrm>
            <a:off x="1835696" y="2708920"/>
            <a:ext cx="4629150" cy="20193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pic>
        <p:nvPicPr>
          <p:cNvPr id="506" name="Google Shape;506;p54"/>
          <p:cNvPicPr preferRelativeResize="0"/>
          <p:nvPr>
            <p:ph idx="1" type="body"/>
          </p:nvPr>
        </p:nvPicPr>
        <p:blipFill rotWithShape="1">
          <a:blip r:embed="rId3">
            <a:alphaModFix/>
          </a:blip>
          <a:srcRect b="0" l="0" r="0" t="0"/>
          <a:stretch/>
        </p:blipFill>
        <p:spPr>
          <a:xfrm>
            <a:off x="179512" y="1844824"/>
            <a:ext cx="7969833" cy="352839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n-US"/>
              <a:t>FHSS</a:t>
            </a:r>
            <a:endParaRPr/>
          </a:p>
        </p:txBody>
      </p:sp>
      <p:sp>
        <p:nvSpPr>
          <p:cNvPr id="512" name="Google Shape;512;p5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FHSS devices will transmit signal by changing or hopping from one freg to another in a random but predictable seq.</a:t>
            </a:r>
            <a:endParaRPr/>
          </a:p>
          <a:p>
            <a:pPr indent="-228600" lvl="0" marL="342900" rtl="0" algn="l">
              <a:spcBef>
                <a:spcPts val="440"/>
              </a:spcBef>
              <a:spcAft>
                <a:spcPts val="0"/>
              </a:spcAft>
              <a:buSzPts val="2200"/>
              <a:buChar char="•"/>
            </a:pPr>
            <a:r>
              <a:rPr lang="en-US"/>
              <a:t> </a:t>
            </a:r>
            <a:endParaRPr/>
          </a:p>
          <a:p>
            <a:pPr indent="-228600" lvl="0" marL="342900" rtl="0" algn="l">
              <a:spcBef>
                <a:spcPts val="440"/>
              </a:spcBef>
              <a:spcAft>
                <a:spcPts val="0"/>
              </a:spcAft>
              <a:buSzPts val="2200"/>
              <a:buChar char="•"/>
            </a:pPr>
            <a:r>
              <a:rPr b="1" lang="en-US"/>
              <a:t>Channels</a:t>
            </a:r>
            <a:r>
              <a:rPr lang="en-US"/>
              <a:t>: Specific hop pattern</a:t>
            </a:r>
            <a:endParaRPr/>
          </a:p>
          <a:p>
            <a:pPr indent="-228600" lvl="0" marL="342900" rtl="0" algn="l">
              <a:spcBef>
                <a:spcPts val="440"/>
              </a:spcBef>
              <a:spcAft>
                <a:spcPts val="0"/>
              </a:spcAft>
              <a:buSzPts val="2200"/>
              <a:buChar char="•"/>
            </a:pPr>
            <a:r>
              <a:rPr b="1" lang="en-US"/>
              <a:t>Dwell time</a:t>
            </a:r>
            <a:r>
              <a:rPr lang="en-US"/>
              <a:t>:  transmits on a freq for a specific amount of time</a:t>
            </a:r>
            <a:endParaRPr/>
          </a:p>
          <a:p>
            <a:pPr indent="-228600" lvl="0" marL="342900" rtl="0" algn="l">
              <a:spcBef>
                <a:spcPts val="440"/>
              </a:spcBef>
              <a:spcAft>
                <a:spcPts val="0"/>
              </a:spcAft>
              <a:buSzPts val="2200"/>
              <a:buChar char="•"/>
            </a:pPr>
            <a:r>
              <a:rPr b="1" lang="en-US"/>
              <a:t>Hop time</a:t>
            </a:r>
            <a:r>
              <a:rPr lang="en-US"/>
              <a:t>: a very small amount of time during a freq change in which the radio is not transmitting.</a:t>
            </a:r>
            <a:endParaRPr/>
          </a:p>
          <a:p>
            <a:pPr indent="-228600" lvl="0" marL="342900" rtl="0" algn="l">
              <a:spcBef>
                <a:spcPts val="440"/>
              </a:spcBef>
              <a:spcAft>
                <a:spcPts val="0"/>
              </a:spcAft>
              <a:buSzPts val="2200"/>
              <a:buChar char="•"/>
            </a:pPr>
            <a:r>
              <a:rPr lang="en-US"/>
              <a:t> </a:t>
            </a:r>
            <a:endParaRPr/>
          </a:p>
          <a:p>
            <a:pPr indent="-228600" lvl="0" marL="342900" rtl="0" algn="l">
              <a:spcBef>
                <a:spcPts val="440"/>
              </a:spcBef>
              <a:spcAft>
                <a:spcPts val="0"/>
              </a:spcAft>
              <a:buSzPts val="2200"/>
              <a:buChar char="•"/>
            </a:pPr>
            <a:r>
              <a:rPr lang="en-US"/>
              <a:t>To be 802.11 compliant FHSS wireless LAN devices must operate in the 2.4GHz-2.5GHz Band.</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n-US"/>
              <a:t>DSSS</a:t>
            </a:r>
            <a:endParaRPr/>
          </a:p>
        </p:txBody>
      </p:sp>
      <p:sp>
        <p:nvSpPr>
          <p:cNvPr id="518" name="Google Shape;518;p5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Channel: each ch is a contiguous band of freqs 22 MHz wide</a:t>
            </a:r>
            <a:endParaRPr/>
          </a:p>
          <a:p>
            <a:pPr indent="-228600" lvl="0" marL="342900" rtl="0" algn="l">
              <a:spcBef>
                <a:spcPts val="440"/>
              </a:spcBef>
              <a:spcAft>
                <a:spcPts val="0"/>
              </a:spcAft>
              <a:buSzPts val="2200"/>
              <a:buChar char="•"/>
            </a:pPr>
            <a:r>
              <a:rPr lang="en-US"/>
              <a:t>	-Ch1 operates from 2.401GHz to 2.423GHz</a:t>
            </a:r>
            <a:endParaRPr/>
          </a:p>
          <a:p>
            <a:pPr indent="-228600" lvl="0" marL="342900" rtl="0" algn="l">
              <a:spcBef>
                <a:spcPts val="440"/>
              </a:spcBef>
              <a:spcAft>
                <a:spcPts val="0"/>
              </a:spcAft>
              <a:buSzPts val="2200"/>
              <a:buChar char="•"/>
            </a:pPr>
            <a:r>
              <a:rPr lang="en-US"/>
              <a:t>	-Chs are displayed at their center point 2.412GHz +-11</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PAN</a:t>
            </a:r>
            <a:endParaRPr/>
          </a:p>
        </p:txBody>
      </p:sp>
      <p:pic>
        <p:nvPicPr>
          <p:cNvPr id="122" name="Google Shape;122;p6"/>
          <p:cNvPicPr preferRelativeResize="0"/>
          <p:nvPr>
            <p:ph idx="1" type="body"/>
          </p:nvPr>
        </p:nvPicPr>
        <p:blipFill rotWithShape="1">
          <a:blip r:embed="rId3">
            <a:alphaModFix/>
          </a:blip>
          <a:srcRect b="0" l="0" r="0" t="0"/>
          <a:stretch/>
        </p:blipFill>
        <p:spPr>
          <a:xfrm>
            <a:off x="923925" y="1600200"/>
            <a:ext cx="6686550" cy="480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WAN</a:t>
            </a:r>
            <a:endParaRPr/>
          </a:p>
        </p:txBody>
      </p:sp>
      <p:pic>
        <p:nvPicPr>
          <p:cNvPr id="128" name="Google Shape;128;p7"/>
          <p:cNvPicPr preferRelativeResize="0"/>
          <p:nvPr>
            <p:ph idx="1" type="body"/>
          </p:nvPr>
        </p:nvPicPr>
        <p:blipFill rotWithShape="1">
          <a:blip r:embed="rId3">
            <a:alphaModFix/>
          </a:blip>
          <a:srcRect b="0" l="0" r="0" t="0"/>
          <a:stretch/>
        </p:blipFill>
        <p:spPr>
          <a:xfrm>
            <a:off x="705573" y="1988840"/>
            <a:ext cx="7011925" cy="3960439"/>
          </a:xfrm>
          <a:prstGeom prst="rect">
            <a:avLst/>
          </a:prstGeom>
          <a:noFill/>
          <a:ln>
            <a:noFill/>
          </a:ln>
        </p:spPr>
      </p:pic>
      <p:sp>
        <p:nvSpPr>
          <p:cNvPr id="129" name="Google Shape;129;p7"/>
          <p:cNvSpPr/>
          <p:nvPr/>
        </p:nvSpPr>
        <p:spPr>
          <a:xfrm>
            <a:off x="3851920" y="3933056"/>
            <a:ext cx="576064" cy="288032"/>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pic>
        <p:nvPicPr>
          <p:cNvPr id="135" name="Google Shape;135;p8"/>
          <p:cNvPicPr preferRelativeResize="0"/>
          <p:nvPr>
            <p:ph idx="1" type="body"/>
          </p:nvPr>
        </p:nvPicPr>
        <p:blipFill rotWithShape="1">
          <a:blip r:embed="rId3">
            <a:alphaModFix/>
          </a:blip>
          <a:srcRect b="0" l="0" r="0" t="0"/>
          <a:stretch/>
        </p:blipFill>
        <p:spPr>
          <a:xfrm>
            <a:off x="1547664" y="1628800"/>
            <a:ext cx="5570351" cy="4800600"/>
          </a:xfrm>
          <a:prstGeom prst="rect">
            <a:avLst/>
          </a:prstGeom>
          <a:noFill/>
          <a:ln>
            <a:noFill/>
          </a:ln>
        </p:spPr>
      </p:pic>
      <p:sp>
        <p:nvSpPr>
          <p:cNvPr id="136" name="Google Shape;136;p8"/>
          <p:cNvSpPr/>
          <p:nvPr/>
        </p:nvSpPr>
        <p:spPr>
          <a:xfrm>
            <a:off x="2267744" y="6021288"/>
            <a:ext cx="3960440" cy="216024"/>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WAN</a:t>
            </a:r>
            <a:endParaRPr/>
          </a:p>
        </p:txBody>
      </p:sp>
      <p:pic>
        <p:nvPicPr>
          <p:cNvPr id="142" name="Google Shape;142;p9"/>
          <p:cNvPicPr preferRelativeResize="0"/>
          <p:nvPr>
            <p:ph idx="1" type="body"/>
          </p:nvPr>
        </p:nvPicPr>
        <p:blipFill rotWithShape="1">
          <a:blip r:embed="rId3">
            <a:alphaModFix/>
          </a:blip>
          <a:srcRect b="0" l="0" r="0" t="0"/>
          <a:stretch/>
        </p:blipFill>
        <p:spPr>
          <a:xfrm>
            <a:off x="1409700" y="2576512"/>
            <a:ext cx="5715000" cy="284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2017-08-09T04:09:49Z</dcterms:created>
  <dc:creator>Shristi</dc:creator>
</cp:coreProperties>
</file>