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8000" cy="9144000"/>
  <p:embeddedFontLst>
    <p:embeddedFont>
      <p:font typeface="Century Gothic"/>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4" roundtripDataSignature="AMtx7mhkvec4pv0WLXFowWYnItYz7NLL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enturyGothic-boldItalic.fntdata"/><Relationship Id="rId72" Type="http://schemas.openxmlformats.org/officeDocument/2006/relationships/font" Target="fonts/CenturyGothic-italic.fntdata"/><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CenturyGothic-bold.fntdata"/><Relationship Id="rId70" Type="http://schemas.openxmlformats.org/officeDocument/2006/relationships/font" Target="fonts/CenturyGothic-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Used in PPP</a:t>
            </a:r>
            <a:endParaRPr/>
          </a:p>
        </p:txBody>
      </p:sp>
      <p:sp>
        <p:nvSpPr>
          <p:cNvPr id="197" name="Google Shape;19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Rate based are only seen as part of transport layer</a:t>
            </a:r>
            <a:endParaRPr/>
          </a:p>
          <a:p>
            <a:pPr indent="0" lvl="0" marL="0" rtl="0" algn="l">
              <a:spcBef>
                <a:spcPts val="0"/>
              </a:spcBef>
              <a:spcAft>
                <a:spcPts val="0"/>
              </a:spcAft>
              <a:buNone/>
            </a:pPr>
            <a:r>
              <a:rPr lang="en-US"/>
              <a:t>Feedback are seen at both LL and higher layers.</a:t>
            </a:r>
            <a:endParaRPr/>
          </a:p>
        </p:txBody>
      </p:sp>
      <p:sp>
        <p:nvSpPr>
          <p:cNvPr id="238" name="Google Shape;23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Recovery is left to higher layer.</a:t>
            </a:r>
            <a:endParaRPr/>
          </a:p>
          <a:p>
            <a:pPr indent="0" lvl="0" marL="0" rtl="0" algn="l">
              <a:spcBef>
                <a:spcPts val="0"/>
              </a:spcBef>
              <a:spcAft>
                <a:spcPts val="0"/>
              </a:spcAft>
              <a:buNone/>
            </a:pPr>
            <a:r>
              <a:rPr lang="en-US"/>
              <a:t>Late data are worse than bad data.[real time traffic]</a:t>
            </a:r>
            <a:endParaRPr/>
          </a:p>
        </p:txBody>
      </p:sp>
      <p:sp>
        <p:nvSpPr>
          <p:cNvPr id="135" name="Google Shape;13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2D2D2">
                <a:alpha val="9803"/>
              </a:srgbClr>
            </a:gs>
            <a:gs pos="70000">
              <a:srgbClr val="D2D2D2">
                <a:alpha val="7843"/>
              </a:srgbClr>
            </a:gs>
            <a:gs pos="100000">
              <a:srgbClr val="D2D2D2">
                <a:alpha val="784"/>
              </a:srgbClr>
            </a:gs>
          </a:gsLst>
          <a:lin ang="7999636" scaled="0"/>
        </a:gradFill>
      </p:bgPr>
    </p:bg>
    <p:spTree>
      <p:nvGrpSpPr>
        <p:cNvPr id="18" name="Shape 18"/>
        <p:cNvGrpSpPr/>
        <p:nvPr/>
      </p:nvGrpSpPr>
      <p:grpSpPr>
        <a:xfrm>
          <a:off x="0" y="0"/>
          <a:ext cx="0" cy="0"/>
          <a:chOff x="0" y="0"/>
          <a:chExt cx="0" cy="0"/>
        </a:xfrm>
      </p:grpSpPr>
      <p:sp>
        <p:nvSpPr>
          <p:cNvPr id="19" name="Google Shape;19;p68"/>
          <p:cNvSpPr/>
          <p:nvPr/>
        </p:nvSpPr>
        <p:spPr>
          <a:xfrm rot="-5400000">
            <a:off x="7554353" y="5254283"/>
            <a:ext cx="1892949" cy="1294228"/>
          </a:xfrm>
          <a:prstGeom prst="triangle">
            <a:avLst>
              <a:gd fmla="val 51323" name="adj"/>
            </a:avLst>
          </a:prstGeom>
          <a:gradFill>
            <a:gsLst>
              <a:gs pos="0">
                <a:srgbClr val="B2004A"/>
              </a:gs>
              <a:gs pos="60000">
                <a:srgbClr val="FF0082"/>
              </a:gs>
              <a:gs pos="100000">
                <a:srgbClr val="FF66A4"/>
              </a:gs>
            </a:gsLst>
            <a:lin ang="15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 name="Google Shape;20;p68"/>
          <p:cNvSpPr txBox="1"/>
          <p:nvPr>
            <p:ph type="ctrTitle"/>
          </p:nvPr>
        </p:nvSpPr>
        <p:spPr>
          <a:xfrm>
            <a:off x="540544" y="776288"/>
            <a:ext cx="8062912" cy="1470025"/>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FF599C"/>
              </a:buClr>
              <a:buSzPts val="4400"/>
              <a:buFont typeface="Century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8"/>
          <p:cNvSpPr txBox="1"/>
          <p:nvPr>
            <p:ph idx="1" type="subTitle"/>
          </p:nvPr>
        </p:nvSpPr>
        <p:spPr>
          <a:xfrm>
            <a:off x="540544" y="2250280"/>
            <a:ext cx="8062912" cy="1752600"/>
          </a:xfrm>
          <a:prstGeom prst="rect">
            <a:avLst/>
          </a:prstGeom>
          <a:noFill/>
          <a:ln>
            <a:noFill/>
          </a:ln>
        </p:spPr>
        <p:txBody>
          <a:bodyPr anchorCtr="0" anchor="t" bIns="45700" lIns="91425" spcFirstLastPara="1" rIns="91425" wrap="square" tIns="45700">
            <a:normAutofit/>
          </a:bodyPr>
          <a:lstStyle>
            <a:lvl1pPr lvl="0" marR="36576" algn="r">
              <a:spcBef>
                <a:spcPts val="0"/>
              </a:spcBef>
              <a:spcAft>
                <a:spcPts val="0"/>
              </a:spcAft>
              <a:buSzPts val="2400"/>
              <a:buNone/>
              <a:defRPr>
                <a:solidFill>
                  <a:schemeClr val="lt1"/>
                </a:solidFill>
              </a:defRPr>
            </a:lvl1pPr>
            <a:lvl2pPr lvl="1" algn="ctr">
              <a:spcBef>
                <a:spcPts val="360"/>
              </a:spcBef>
              <a:spcAft>
                <a:spcPts val="0"/>
              </a:spcAft>
              <a:buSzPts val="171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2" name="Google Shape;22;p68"/>
          <p:cNvSpPr txBox="1"/>
          <p:nvPr>
            <p:ph idx="10" type="dt"/>
          </p:nvPr>
        </p:nvSpPr>
        <p:spPr>
          <a:xfrm>
            <a:off x="1371600" y="6012656"/>
            <a:ext cx="5791200" cy="365125"/>
          </a:xfrm>
          <a:prstGeom prst="rect">
            <a:avLst/>
          </a:prstGeom>
          <a:noFill/>
          <a:ln>
            <a:noFill/>
          </a:ln>
        </p:spPr>
        <p:txBody>
          <a:bodyPr anchorCtr="0" anchor="t" bIns="0" lIns="91425" spcFirstLastPara="1" rIns="91425" wrap="square" tIns="0">
            <a:noAutofit/>
          </a:bodyPr>
          <a:lstStyle>
            <a:lvl1pPr lvl="0" algn="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8"/>
          <p:cNvSpPr txBox="1"/>
          <p:nvPr>
            <p:ph idx="11" type="ftr"/>
          </p:nvPr>
        </p:nvSpPr>
        <p:spPr>
          <a:xfrm>
            <a:off x="1371600" y="5650704"/>
            <a:ext cx="5791200" cy="365125"/>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8"/>
          <p:cNvSpPr txBox="1"/>
          <p:nvPr>
            <p:ph idx="12" type="sldNum"/>
          </p:nvPr>
        </p:nvSpPr>
        <p:spPr>
          <a:xfrm>
            <a:off x="8392247" y="5752307"/>
            <a:ext cx="50292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300" u="none" cap="none" strike="noStrike">
                <a:solidFill>
                  <a:srgbClr val="FFFFFF"/>
                </a:solidFill>
                <a:latin typeface="Century Gothic"/>
                <a:ea typeface="Century Gothic"/>
                <a:cs typeface="Century Gothic"/>
                <a:sym typeface="Century Gothic"/>
              </a:defRPr>
            </a:lvl1pPr>
            <a:lvl2pPr indent="0" lvl="1" marL="0" algn="ctr">
              <a:spcBef>
                <a:spcPts val="0"/>
              </a:spcBef>
              <a:buNone/>
              <a:defRPr b="0" i="0" sz="1300" u="none" cap="none" strike="noStrike">
                <a:solidFill>
                  <a:srgbClr val="FFFFFF"/>
                </a:solidFill>
                <a:latin typeface="Century Gothic"/>
                <a:ea typeface="Century Gothic"/>
                <a:cs typeface="Century Gothic"/>
                <a:sym typeface="Century Gothic"/>
              </a:defRPr>
            </a:lvl2pPr>
            <a:lvl3pPr indent="0" lvl="2" marL="0" algn="ctr">
              <a:spcBef>
                <a:spcPts val="0"/>
              </a:spcBef>
              <a:buNone/>
              <a:defRPr b="0" i="0" sz="1300" u="none" cap="none" strike="noStrike">
                <a:solidFill>
                  <a:srgbClr val="FFFFFF"/>
                </a:solidFill>
                <a:latin typeface="Century Gothic"/>
                <a:ea typeface="Century Gothic"/>
                <a:cs typeface="Century Gothic"/>
                <a:sym typeface="Century Gothic"/>
              </a:defRPr>
            </a:lvl3pPr>
            <a:lvl4pPr indent="0" lvl="3" marL="0" algn="ctr">
              <a:spcBef>
                <a:spcPts val="0"/>
              </a:spcBef>
              <a:buNone/>
              <a:defRPr b="0" i="0" sz="1300" u="none" cap="none" strike="noStrike">
                <a:solidFill>
                  <a:srgbClr val="FFFFFF"/>
                </a:solidFill>
                <a:latin typeface="Century Gothic"/>
                <a:ea typeface="Century Gothic"/>
                <a:cs typeface="Century Gothic"/>
                <a:sym typeface="Century Gothic"/>
              </a:defRPr>
            </a:lvl4pPr>
            <a:lvl5pPr indent="0" lvl="4" marL="0" algn="ctr">
              <a:spcBef>
                <a:spcPts val="0"/>
              </a:spcBef>
              <a:buNone/>
              <a:defRPr b="0" i="0" sz="1300" u="none" cap="none" strike="noStrike">
                <a:solidFill>
                  <a:srgbClr val="FFFFFF"/>
                </a:solidFill>
                <a:latin typeface="Century Gothic"/>
                <a:ea typeface="Century Gothic"/>
                <a:cs typeface="Century Gothic"/>
                <a:sym typeface="Century Gothic"/>
              </a:defRPr>
            </a:lvl5pPr>
            <a:lvl6pPr indent="0" lvl="5" marL="0" algn="ctr">
              <a:spcBef>
                <a:spcPts val="0"/>
              </a:spcBef>
              <a:buNone/>
              <a:defRPr b="0" i="0" sz="1300" u="none" cap="none" strike="noStrike">
                <a:solidFill>
                  <a:srgbClr val="FFFFFF"/>
                </a:solidFill>
                <a:latin typeface="Century Gothic"/>
                <a:ea typeface="Century Gothic"/>
                <a:cs typeface="Century Gothic"/>
                <a:sym typeface="Century Gothic"/>
              </a:defRPr>
            </a:lvl6pPr>
            <a:lvl7pPr indent="0" lvl="6" marL="0" algn="ctr">
              <a:spcBef>
                <a:spcPts val="0"/>
              </a:spcBef>
              <a:buNone/>
              <a:defRPr b="0" i="0" sz="1300" u="none" cap="none" strike="noStrike">
                <a:solidFill>
                  <a:srgbClr val="FFFFFF"/>
                </a:solidFill>
                <a:latin typeface="Century Gothic"/>
                <a:ea typeface="Century Gothic"/>
                <a:cs typeface="Century Gothic"/>
                <a:sym typeface="Century Gothic"/>
              </a:defRPr>
            </a:lvl7pPr>
            <a:lvl8pPr indent="0" lvl="7" marL="0" algn="ctr">
              <a:spcBef>
                <a:spcPts val="0"/>
              </a:spcBef>
              <a:buNone/>
              <a:defRPr b="0" i="0" sz="1300" u="none" cap="none" strike="noStrike">
                <a:solidFill>
                  <a:srgbClr val="FFFFFF"/>
                </a:solidFill>
                <a:latin typeface="Century Gothic"/>
                <a:ea typeface="Century Gothic"/>
                <a:cs typeface="Century Gothic"/>
                <a:sym typeface="Century Gothic"/>
              </a:defRPr>
            </a:lvl8pPr>
            <a:lvl9pPr indent="0" lvl="8" marL="0" algn="ctr">
              <a:spcBef>
                <a:spcPts val="0"/>
              </a:spcBef>
              <a:buNone/>
              <a:defRPr b="0" i="0" sz="13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77"/>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7"/>
          <p:cNvSpPr txBox="1"/>
          <p:nvPr>
            <p:ph idx="1" type="body"/>
          </p:nvPr>
        </p:nvSpPr>
        <p:spPr>
          <a:xfrm rot="5400000">
            <a:off x="2286000" y="54008"/>
            <a:ext cx="4572000" cy="82296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77"/>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7"/>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7"/>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78"/>
          <p:cNvSpPr txBox="1"/>
          <p:nvPr>
            <p:ph type="title"/>
          </p:nvPr>
        </p:nvSpPr>
        <p:spPr>
          <a:xfrm rot="5400000">
            <a:off x="4991100" y="2171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8"/>
          <p:cNvSpPr txBox="1"/>
          <p:nvPr>
            <p:ph idx="1" type="body"/>
          </p:nvPr>
        </p:nvSpPr>
        <p:spPr>
          <a:xfrm rot="5400000">
            <a:off x="838200" y="0"/>
            <a:ext cx="5486400" cy="6248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78"/>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8"/>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8"/>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9"/>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9"/>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69"/>
          <p:cNvSpPr txBox="1"/>
          <p:nvPr>
            <p:ph idx="10" type="dt"/>
          </p:nvPr>
        </p:nvSpPr>
        <p:spPr>
          <a:xfrm>
            <a:off x="4791456" y="6480048"/>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9"/>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9"/>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dk1"/>
            </a:gs>
            <a:gs pos="60000">
              <a:schemeClr val="dk1"/>
            </a:gs>
            <a:gs pos="100000">
              <a:srgbClr val="6C6C6C"/>
            </a:gs>
          </a:gsLst>
          <a:lin ang="5400000" scaled="0"/>
        </a:gradFill>
      </p:bgPr>
    </p:bg>
    <p:spTree>
      <p:nvGrpSpPr>
        <p:cNvPr id="31" name="Shape 31"/>
        <p:cNvGrpSpPr/>
        <p:nvPr/>
      </p:nvGrpSpPr>
      <p:grpSpPr>
        <a:xfrm>
          <a:off x="0" y="0"/>
          <a:ext cx="0" cy="0"/>
          <a:chOff x="0" y="0"/>
          <a:chExt cx="0" cy="0"/>
        </a:xfrm>
      </p:grpSpPr>
      <p:sp>
        <p:nvSpPr>
          <p:cNvPr id="32" name="Google Shape;32;p70"/>
          <p:cNvSpPr/>
          <p:nvPr/>
        </p:nvSpPr>
        <p:spPr>
          <a:xfrm flipH="1" rot="10800000">
            <a:off x="7034" y="7034"/>
            <a:ext cx="9129932" cy="6836899"/>
          </a:xfrm>
          <a:prstGeom prst="rtTriangle">
            <a:avLst/>
          </a:prstGeom>
          <a:gradFill>
            <a:gsLst>
              <a:gs pos="0">
                <a:srgbClr val="D2D2D2">
                  <a:alpha val="9803"/>
                </a:srgbClr>
              </a:gs>
              <a:gs pos="70000">
                <a:srgbClr val="D2D2D2">
                  <a:alpha val="7843"/>
                </a:srgbClr>
              </a:gs>
              <a:gs pos="100000">
                <a:srgbClr val="D2D2D2">
                  <a:alpha val="784"/>
                </a:srgbClr>
              </a:gs>
            </a:gsLst>
            <a:lin ang="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 name="Google Shape;33;p70"/>
          <p:cNvSpPr/>
          <p:nvPr/>
        </p:nvSpPr>
        <p:spPr>
          <a:xfrm flipH="1" rot="-5400000">
            <a:off x="7554353" y="309490"/>
            <a:ext cx="1892949" cy="1294228"/>
          </a:xfrm>
          <a:prstGeom prst="triangle">
            <a:avLst>
              <a:gd fmla="val 51323" name="adj"/>
            </a:avLst>
          </a:prstGeom>
          <a:gradFill>
            <a:gsLst>
              <a:gs pos="0">
                <a:srgbClr val="B2004A"/>
              </a:gs>
              <a:gs pos="60000">
                <a:srgbClr val="FF0082"/>
              </a:gs>
              <a:gs pos="100000">
                <a:srgbClr val="FF66A4"/>
              </a:gs>
            </a:gsLst>
            <a:lin ang="15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 name="Google Shape;34;p70"/>
          <p:cNvSpPr txBox="1"/>
          <p:nvPr>
            <p:ph idx="10" type="dt"/>
          </p:nvPr>
        </p:nvSpPr>
        <p:spPr>
          <a:xfrm>
            <a:off x="6955632" y="6477000"/>
            <a:ext cx="2133600" cy="304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0"/>
          <p:cNvSpPr txBox="1"/>
          <p:nvPr>
            <p:ph idx="11" type="ftr"/>
          </p:nvPr>
        </p:nvSpPr>
        <p:spPr>
          <a:xfrm>
            <a:off x="2619376" y="6480969"/>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0"/>
          <p:cNvSpPr txBox="1"/>
          <p:nvPr>
            <p:ph idx="12" type="sldNum"/>
          </p:nvPr>
        </p:nvSpPr>
        <p:spPr>
          <a:xfrm>
            <a:off x="8451056" y="809624"/>
            <a:ext cx="502920" cy="3008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7" name="Google Shape;37;p70"/>
          <p:cNvCxnSpPr/>
          <p:nvPr/>
        </p:nvCxnSpPr>
        <p:spPr>
          <a:xfrm rot="10800000">
            <a:off x="6468794" y="9381"/>
            <a:ext cx="2672861" cy="1900210"/>
          </a:xfrm>
          <a:prstGeom prst="straightConnector1">
            <a:avLst/>
          </a:prstGeom>
          <a:noFill/>
          <a:ln cap="rnd" cmpd="sng" w="9525">
            <a:solidFill>
              <a:srgbClr val="C5C5C5">
                <a:alpha val="44705"/>
              </a:srgbClr>
            </a:solidFill>
            <a:prstDash val="solid"/>
            <a:round/>
            <a:headEnd len="sm" w="sm" type="none"/>
            <a:tailEnd len="sm" w="sm" type="none"/>
          </a:ln>
        </p:spPr>
      </p:cxnSp>
      <p:cxnSp>
        <p:nvCxnSpPr>
          <p:cNvPr id="38" name="Google Shape;38;p70"/>
          <p:cNvCxnSpPr/>
          <p:nvPr/>
        </p:nvCxnSpPr>
        <p:spPr>
          <a:xfrm flipH="1" rot="10800000">
            <a:off x="0" y="7034"/>
            <a:ext cx="9136966" cy="6843933"/>
          </a:xfrm>
          <a:prstGeom prst="straightConnector1">
            <a:avLst/>
          </a:prstGeom>
          <a:noFill/>
          <a:ln cap="rnd" cmpd="sng" w="9525">
            <a:solidFill>
              <a:srgbClr val="BEBEBE">
                <a:alpha val="34901"/>
              </a:srgbClr>
            </a:solidFill>
            <a:prstDash val="solid"/>
            <a:round/>
            <a:headEnd len="sm" w="sm" type="none"/>
            <a:tailEnd len="sm" w="sm" type="none"/>
          </a:ln>
        </p:spPr>
      </p:cxnSp>
      <p:sp>
        <p:nvSpPr>
          <p:cNvPr id="39" name="Google Shape;39;p70"/>
          <p:cNvSpPr txBox="1"/>
          <p:nvPr>
            <p:ph type="title"/>
          </p:nvPr>
        </p:nvSpPr>
        <p:spPr>
          <a:xfrm>
            <a:off x="381000" y="271464"/>
            <a:ext cx="7239000" cy="13620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3600"/>
              <a:buFont typeface="Century Gothic"/>
              <a:buNone/>
              <a:defRPr b="1"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0"/>
          <p:cNvSpPr txBox="1"/>
          <p:nvPr>
            <p:ph idx="1" type="body"/>
          </p:nvPr>
        </p:nvSpPr>
        <p:spPr>
          <a:xfrm>
            <a:off x="381000" y="1633536"/>
            <a:ext cx="3886200" cy="22860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360"/>
              </a:spcBef>
              <a:spcAft>
                <a:spcPts val="0"/>
              </a:spcAft>
              <a:buSzPts val="171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4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1"/>
          <p:cNvSpPr txBox="1"/>
          <p:nvPr>
            <p:ph idx="1" type="body"/>
          </p:nvPr>
        </p:nvSpPr>
        <p:spPr>
          <a:xfrm>
            <a:off x="457200" y="1722437"/>
            <a:ext cx="4038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73380" lvl="1" marL="914400" algn="l">
              <a:spcBef>
                <a:spcPts val="480"/>
              </a:spcBef>
              <a:spcAft>
                <a:spcPts val="0"/>
              </a:spcAft>
              <a:buSzPts val="228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71"/>
          <p:cNvSpPr txBox="1"/>
          <p:nvPr>
            <p:ph idx="2" type="body"/>
          </p:nvPr>
        </p:nvSpPr>
        <p:spPr>
          <a:xfrm>
            <a:off x="4648200" y="1722437"/>
            <a:ext cx="4038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73380" lvl="1" marL="914400" algn="l">
              <a:spcBef>
                <a:spcPts val="480"/>
              </a:spcBef>
              <a:spcAft>
                <a:spcPts val="0"/>
              </a:spcAft>
              <a:buSzPts val="228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71"/>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1"/>
          <p:cNvSpPr txBox="1"/>
          <p:nvPr>
            <p:ph idx="11" type="ftr"/>
          </p:nvPr>
        </p:nvSpPr>
        <p:spPr>
          <a:xfrm>
            <a:off x="457200" y="6480969"/>
            <a:ext cx="4260056"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1"/>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gradFill>
          <a:gsLst>
            <a:gs pos="0">
              <a:srgbClr val="494949"/>
            </a:gs>
            <a:gs pos="60000">
              <a:srgbClr val="626262"/>
            </a:gs>
            <a:gs pos="100000">
              <a:srgbClr val="8B8B8B"/>
            </a:gs>
          </a:gsLst>
          <a:lin ang="5400000" scaled="0"/>
        </a:gradFill>
      </p:bgPr>
    </p:bg>
    <p:spTree>
      <p:nvGrpSpPr>
        <p:cNvPr id="48" name="Shape 48"/>
        <p:cNvGrpSpPr/>
        <p:nvPr/>
      </p:nvGrpSpPr>
      <p:grpSpPr>
        <a:xfrm>
          <a:off x="0" y="0"/>
          <a:ext cx="0" cy="0"/>
          <a:chOff x="0" y="0"/>
          <a:chExt cx="0" cy="0"/>
        </a:xfrm>
      </p:grpSpPr>
      <p:sp>
        <p:nvSpPr>
          <p:cNvPr id="49" name="Google Shape;49;p72"/>
          <p:cNvSpPr txBox="1"/>
          <p:nvPr>
            <p:ph type="title"/>
          </p:nvPr>
        </p:nvSpPr>
        <p:spPr>
          <a:xfrm rot="-5400000">
            <a:off x="-2295358" y="2834288"/>
            <a:ext cx="6153912" cy="1066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3300"/>
              <a:buFont typeface="Century Gothic"/>
              <a:buNone/>
              <a:defRPr b="1" sz="33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2"/>
          <p:cNvSpPr txBox="1"/>
          <p:nvPr>
            <p:ph idx="1" type="body"/>
          </p:nvPr>
        </p:nvSpPr>
        <p:spPr>
          <a:xfrm rot="-5400000">
            <a:off x="146758" y="1508980"/>
            <a:ext cx="3017520" cy="581024"/>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1280"/>
              <a:buNone/>
              <a:defRPr b="0" sz="1600">
                <a:solidFill>
                  <a:schemeClr val="lt1"/>
                </a:solidFill>
              </a:defRPr>
            </a:lvl1pPr>
            <a:lvl2pPr indent="-228600" lvl="1" marL="914400" algn="l">
              <a:spcBef>
                <a:spcPts val="400"/>
              </a:spcBef>
              <a:spcAft>
                <a:spcPts val="0"/>
              </a:spcAft>
              <a:buSzPts val="19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72"/>
          <p:cNvSpPr txBox="1"/>
          <p:nvPr>
            <p:ph idx="2" type="body"/>
          </p:nvPr>
        </p:nvSpPr>
        <p:spPr>
          <a:xfrm rot="-5400000">
            <a:off x="146758" y="4645372"/>
            <a:ext cx="3017520" cy="581024"/>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1280"/>
              <a:buNone/>
              <a:defRPr b="0" sz="1600">
                <a:solidFill>
                  <a:schemeClr val="lt1"/>
                </a:solidFill>
              </a:defRPr>
            </a:lvl1pPr>
            <a:lvl2pPr indent="-228600" lvl="1" marL="914400" algn="l">
              <a:spcBef>
                <a:spcPts val="400"/>
              </a:spcBef>
              <a:spcAft>
                <a:spcPts val="0"/>
              </a:spcAft>
              <a:buSzPts val="19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72"/>
          <p:cNvSpPr txBox="1"/>
          <p:nvPr>
            <p:ph idx="3" type="body"/>
          </p:nvPr>
        </p:nvSpPr>
        <p:spPr>
          <a:xfrm>
            <a:off x="2022230" y="290732"/>
            <a:ext cx="6858000" cy="3017520"/>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9250" lvl="1" marL="914400" algn="l">
              <a:spcBef>
                <a:spcPts val="400"/>
              </a:spcBef>
              <a:spcAft>
                <a:spcPts val="0"/>
              </a:spcAft>
              <a:buSzPts val="19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72"/>
          <p:cNvSpPr txBox="1"/>
          <p:nvPr>
            <p:ph idx="4" type="body"/>
          </p:nvPr>
        </p:nvSpPr>
        <p:spPr>
          <a:xfrm>
            <a:off x="2022230" y="3427124"/>
            <a:ext cx="6858000" cy="3017520"/>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9250" lvl="1" marL="914400" algn="l">
              <a:spcBef>
                <a:spcPts val="400"/>
              </a:spcBef>
              <a:spcAft>
                <a:spcPts val="0"/>
              </a:spcAft>
              <a:buSzPts val="19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72"/>
          <p:cNvSpPr txBox="1"/>
          <p:nvPr>
            <p:ph idx="10" type="dt"/>
          </p:nvPr>
        </p:nvSpPr>
        <p:spPr>
          <a:xfrm>
            <a:off x="4791456" y="6480969"/>
            <a:ext cx="2130552"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2"/>
          <p:cNvSpPr txBox="1"/>
          <p:nvPr>
            <p:ph idx="11" type="ftr"/>
          </p:nvPr>
        </p:nvSpPr>
        <p:spPr>
          <a:xfrm>
            <a:off x="457200" y="6480969"/>
            <a:ext cx="4261104"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2"/>
          <p:cNvSpPr txBox="1"/>
          <p:nvPr>
            <p:ph idx="12" type="sldNum"/>
          </p:nvPr>
        </p:nvSpPr>
        <p:spPr>
          <a:xfrm>
            <a:off x="7589520" y="6483096"/>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sz="1200">
                <a:solidFill>
                  <a:schemeClr val="lt1"/>
                </a:solidFill>
                <a:latin typeface="Century Gothic"/>
                <a:ea typeface="Century Gothic"/>
                <a:cs typeface="Century Gothic"/>
                <a:sym typeface="Century Gothic"/>
              </a:defRPr>
            </a:lvl1pPr>
            <a:lvl2pPr indent="0" lvl="1" marL="0" algn="ctr">
              <a:spcBef>
                <a:spcPts val="0"/>
              </a:spcBef>
              <a:buNone/>
              <a:defRPr sz="1200">
                <a:solidFill>
                  <a:schemeClr val="lt1"/>
                </a:solidFill>
                <a:latin typeface="Century Gothic"/>
                <a:ea typeface="Century Gothic"/>
                <a:cs typeface="Century Gothic"/>
                <a:sym typeface="Century Gothic"/>
              </a:defRPr>
            </a:lvl2pPr>
            <a:lvl3pPr indent="0" lvl="2" marL="0" algn="ctr">
              <a:spcBef>
                <a:spcPts val="0"/>
              </a:spcBef>
              <a:buNone/>
              <a:defRPr sz="1200">
                <a:solidFill>
                  <a:schemeClr val="lt1"/>
                </a:solidFill>
                <a:latin typeface="Century Gothic"/>
                <a:ea typeface="Century Gothic"/>
                <a:cs typeface="Century Gothic"/>
                <a:sym typeface="Century Gothic"/>
              </a:defRPr>
            </a:lvl3pPr>
            <a:lvl4pPr indent="0" lvl="3" marL="0" algn="ctr">
              <a:spcBef>
                <a:spcPts val="0"/>
              </a:spcBef>
              <a:buNone/>
              <a:defRPr sz="1200">
                <a:solidFill>
                  <a:schemeClr val="lt1"/>
                </a:solidFill>
                <a:latin typeface="Century Gothic"/>
                <a:ea typeface="Century Gothic"/>
                <a:cs typeface="Century Gothic"/>
                <a:sym typeface="Century Gothic"/>
              </a:defRPr>
            </a:lvl4pPr>
            <a:lvl5pPr indent="0" lvl="4" marL="0" algn="ctr">
              <a:spcBef>
                <a:spcPts val="0"/>
              </a:spcBef>
              <a:buNone/>
              <a:defRPr sz="1200">
                <a:solidFill>
                  <a:schemeClr val="lt1"/>
                </a:solidFill>
                <a:latin typeface="Century Gothic"/>
                <a:ea typeface="Century Gothic"/>
                <a:cs typeface="Century Gothic"/>
                <a:sym typeface="Century Gothic"/>
              </a:defRPr>
            </a:lvl5pPr>
            <a:lvl6pPr indent="0" lvl="5" marL="0" algn="ctr">
              <a:spcBef>
                <a:spcPts val="0"/>
              </a:spcBef>
              <a:buNone/>
              <a:defRPr sz="1200">
                <a:solidFill>
                  <a:schemeClr val="lt1"/>
                </a:solidFill>
                <a:latin typeface="Century Gothic"/>
                <a:ea typeface="Century Gothic"/>
                <a:cs typeface="Century Gothic"/>
                <a:sym typeface="Century Gothic"/>
              </a:defRPr>
            </a:lvl6pPr>
            <a:lvl7pPr indent="0" lvl="6" marL="0" algn="ctr">
              <a:spcBef>
                <a:spcPts val="0"/>
              </a:spcBef>
              <a:buNone/>
              <a:defRPr sz="1200">
                <a:solidFill>
                  <a:schemeClr val="lt1"/>
                </a:solidFill>
                <a:latin typeface="Century Gothic"/>
                <a:ea typeface="Century Gothic"/>
                <a:cs typeface="Century Gothic"/>
                <a:sym typeface="Century Gothic"/>
              </a:defRPr>
            </a:lvl7pPr>
            <a:lvl8pPr indent="0" lvl="7" marL="0" algn="ctr">
              <a:spcBef>
                <a:spcPts val="0"/>
              </a:spcBef>
              <a:buNone/>
              <a:defRPr sz="1200">
                <a:solidFill>
                  <a:schemeClr val="lt1"/>
                </a:solidFill>
                <a:latin typeface="Century Gothic"/>
                <a:ea typeface="Century Gothic"/>
                <a:cs typeface="Century Gothic"/>
                <a:sym typeface="Century Gothic"/>
              </a:defRPr>
            </a:lvl8pPr>
            <a:lvl9pPr indent="0" lvl="8" marL="0" algn="ctr">
              <a:spcBef>
                <a:spcPts val="0"/>
              </a:spcBef>
              <a:buNone/>
              <a:defRPr sz="12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3"/>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4200"/>
              <a:buFont typeface="Century Gothic"/>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3"/>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3"/>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3"/>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74"/>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4"/>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4"/>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rgbClr val="494949"/>
            </a:gs>
            <a:gs pos="60000">
              <a:srgbClr val="626262"/>
            </a:gs>
            <a:gs pos="100000">
              <a:srgbClr val="8B8B8B"/>
            </a:gs>
          </a:gsLst>
          <a:lin ang="5400000" scaled="0"/>
        </a:gradFill>
      </p:bgPr>
    </p:bg>
    <p:spTree>
      <p:nvGrpSpPr>
        <p:cNvPr id="66" name="Shape 66"/>
        <p:cNvGrpSpPr/>
        <p:nvPr/>
      </p:nvGrpSpPr>
      <p:grpSpPr>
        <a:xfrm>
          <a:off x="0" y="0"/>
          <a:ext cx="0" cy="0"/>
          <a:chOff x="0" y="0"/>
          <a:chExt cx="0" cy="0"/>
        </a:xfrm>
      </p:grpSpPr>
      <p:sp>
        <p:nvSpPr>
          <p:cNvPr id="67" name="Google Shape;67;p75"/>
          <p:cNvSpPr txBox="1"/>
          <p:nvPr>
            <p:ph type="title"/>
          </p:nvPr>
        </p:nvSpPr>
        <p:spPr>
          <a:xfrm rot="-5400000">
            <a:off x="-2295144" y="2882264"/>
            <a:ext cx="5943600" cy="914400"/>
          </a:xfrm>
          <a:prstGeom prst="rect">
            <a:avLst/>
          </a:prstGeom>
          <a:noFill/>
          <a:ln>
            <a:noFill/>
          </a:ln>
        </p:spPr>
        <p:txBody>
          <a:bodyPr anchorCtr="0" anchor="b" bIns="45700" lIns="91425" spcFirstLastPara="1" rIns="91425" wrap="square" tIns="45700">
            <a:normAutofit/>
          </a:bodyPr>
          <a:lstStyle>
            <a:lvl1pPr lvl="0" marR="18288" algn="r">
              <a:spcBef>
                <a:spcPts val="0"/>
              </a:spcBef>
              <a:spcAft>
                <a:spcPts val="0"/>
              </a:spcAft>
              <a:buClr>
                <a:srgbClr val="FF599C"/>
              </a:buClr>
              <a:buSzPts val="2900"/>
              <a:buFont typeface="Century Gothic"/>
              <a:buNone/>
              <a:defRPr b="0" sz="29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5"/>
          <p:cNvSpPr txBox="1"/>
          <p:nvPr>
            <p:ph idx="1" type="body"/>
          </p:nvPr>
        </p:nvSpPr>
        <p:spPr>
          <a:xfrm>
            <a:off x="1135856" y="367664"/>
            <a:ext cx="2438400" cy="59436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14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75"/>
          <p:cNvSpPr txBox="1"/>
          <p:nvPr>
            <p:ph idx="2" type="body"/>
          </p:nvPr>
        </p:nvSpPr>
        <p:spPr>
          <a:xfrm>
            <a:off x="3651250" y="320040"/>
            <a:ext cx="5276088" cy="5989320"/>
          </a:xfrm>
          <a:prstGeom prst="rect">
            <a:avLst/>
          </a:prstGeom>
          <a:noFill/>
          <a:ln>
            <a:noFill/>
          </a:ln>
        </p:spPr>
        <p:txBody>
          <a:bodyPr anchorCtr="0" anchor="t" bIns="45700" lIns="91425" spcFirstLastPara="1" rIns="91425" wrap="square" tIns="45700">
            <a:normAutofit/>
          </a:bodyPr>
          <a:lstStyle>
            <a:lvl1pPr indent="-381000" lvl="0" marL="457200" algn="l">
              <a:spcBef>
                <a:spcPts val="0"/>
              </a:spcBef>
              <a:spcAft>
                <a:spcPts val="0"/>
              </a:spcAft>
              <a:buSzPts val="2400"/>
              <a:buChar char="⦿"/>
              <a:defRPr sz="3000"/>
            </a:lvl1pPr>
            <a:lvl2pPr indent="-385444" lvl="1" marL="914400" algn="l">
              <a:spcBef>
                <a:spcPts val="520"/>
              </a:spcBef>
              <a:spcAft>
                <a:spcPts val="0"/>
              </a:spcAft>
              <a:buSzPts val="2470"/>
              <a:buChar char="›"/>
              <a:defRPr sz="26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75"/>
          <p:cNvSpPr txBox="1"/>
          <p:nvPr>
            <p:ph idx="10" type="dt"/>
          </p:nvPr>
        </p:nvSpPr>
        <p:spPr>
          <a:xfrm>
            <a:off x="6278976" y="6556248"/>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5"/>
          <p:cNvSpPr txBox="1"/>
          <p:nvPr>
            <p:ph idx="11" type="ftr"/>
          </p:nvPr>
        </p:nvSpPr>
        <p:spPr>
          <a:xfrm>
            <a:off x="1135856" y="6556248"/>
            <a:ext cx="5143120"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5"/>
          <p:cNvSpPr txBox="1"/>
          <p:nvPr>
            <p:ph idx="12" type="sldNum"/>
          </p:nvPr>
        </p:nvSpPr>
        <p:spPr>
          <a:xfrm>
            <a:off x="8410576" y="6556248"/>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sz="900">
                <a:solidFill>
                  <a:schemeClr val="lt1"/>
                </a:solidFill>
                <a:latin typeface="Century Gothic"/>
                <a:ea typeface="Century Gothic"/>
                <a:cs typeface="Century Gothic"/>
                <a:sym typeface="Century Gothic"/>
              </a:defRPr>
            </a:lvl1pPr>
            <a:lvl2pPr indent="0" lvl="1" marL="0" algn="ctr">
              <a:spcBef>
                <a:spcPts val="0"/>
              </a:spcBef>
              <a:buNone/>
              <a:defRPr sz="900">
                <a:solidFill>
                  <a:schemeClr val="lt1"/>
                </a:solidFill>
                <a:latin typeface="Century Gothic"/>
                <a:ea typeface="Century Gothic"/>
                <a:cs typeface="Century Gothic"/>
                <a:sym typeface="Century Gothic"/>
              </a:defRPr>
            </a:lvl2pPr>
            <a:lvl3pPr indent="0" lvl="2" marL="0" algn="ctr">
              <a:spcBef>
                <a:spcPts val="0"/>
              </a:spcBef>
              <a:buNone/>
              <a:defRPr sz="900">
                <a:solidFill>
                  <a:schemeClr val="lt1"/>
                </a:solidFill>
                <a:latin typeface="Century Gothic"/>
                <a:ea typeface="Century Gothic"/>
                <a:cs typeface="Century Gothic"/>
                <a:sym typeface="Century Gothic"/>
              </a:defRPr>
            </a:lvl3pPr>
            <a:lvl4pPr indent="0" lvl="3" marL="0" algn="ctr">
              <a:spcBef>
                <a:spcPts val="0"/>
              </a:spcBef>
              <a:buNone/>
              <a:defRPr sz="900">
                <a:solidFill>
                  <a:schemeClr val="lt1"/>
                </a:solidFill>
                <a:latin typeface="Century Gothic"/>
                <a:ea typeface="Century Gothic"/>
                <a:cs typeface="Century Gothic"/>
                <a:sym typeface="Century Gothic"/>
              </a:defRPr>
            </a:lvl4pPr>
            <a:lvl5pPr indent="0" lvl="4" marL="0" algn="ctr">
              <a:spcBef>
                <a:spcPts val="0"/>
              </a:spcBef>
              <a:buNone/>
              <a:defRPr sz="900">
                <a:solidFill>
                  <a:schemeClr val="lt1"/>
                </a:solidFill>
                <a:latin typeface="Century Gothic"/>
                <a:ea typeface="Century Gothic"/>
                <a:cs typeface="Century Gothic"/>
                <a:sym typeface="Century Gothic"/>
              </a:defRPr>
            </a:lvl5pPr>
            <a:lvl6pPr indent="0" lvl="5" marL="0" algn="ctr">
              <a:spcBef>
                <a:spcPts val="0"/>
              </a:spcBef>
              <a:buNone/>
              <a:defRPr sz="900">
                <a:solidFill>
                  <a:schemeClr val="lt1"/>
                </a:solidFill>
                <a:latin typeface="Century Gothic"/>
                <a:ea typeface="Century Gothic"/>
                <a:cs typeface="Century Gothic"/>
                <a:sym typeface="Century Gothic"/>
              </a:defRPr>
            </a:lvl6pPr>
            <a:lvl7pPr indent="0" lvl="6" marL="0" algn="ctr">
              <a:spcBef>
                <a:spcPts val="0"/>
              </a:spcBef>
              <a:buNone/>
              <a:defRPr sz="900">
                <a:solidFill>
                  <a:schemeClr val="lt1"/>
                </a:solidFill>
                <a:latin typeface="Century Gothic"/>
                <a:ea typeface="Century Gothic"/>
                <a:cs typeface="Century Gothic"/>
                <a:sym typeface="Century Gothic"/>
              </a:defRPr>
            </a:lvl7pPr>
            <a:lvl8pPr indent="0" lvl="7" marL="0" algn="ctr">
              <a:spcBef>
                <a:spcPts val="0"/>
              </a:spcBef>
              <a:buNone/>
              <a:defRPr sz="900">
                <a:solidFill>
                  <a:schemeClr val="lt1"/>
                </a:solidFill>
                <a:latin typeface="Century Gothic"/>
                <a:ea typeface="Century Gothic"/>
                <a:cs typeface="Century Gothic"/>
                <a:sym typeface="Century Gothic"/>
              </a:defRPr>
            </a:lvl8pPr>
            <a:lvl9pPr indent="0" lvl="8" marL="0" algn="ctr">
              <a:spcBef>
                <a:spcPts val="0"/>
              </a:spcBef>
              <a:buNone/>
              <a:defRPr sz="9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dk1"/>
            </a:gs>
            <a:gs pos="60000">
              <a:schemeClr val="dk1"/>
            </a:gs>
            <a:gs pos="100000">
              <a:srgbClr val="6C6C6C"/>
            </a:gs>
          </a:gsLst>
          <a:lin ang="5400000" scaled="0"/>
        </a:gradFill>
      </p:bgPr>
    </p:bg>
    <p:spTree>
      <p:nvGrpSpPr>
        <p:cNvPr id="73" name="Shape 73"/>
        <p:cNvGrpSpPr/>
        <p:nvPr/>
      </p:nvGrpSpPr>
      <p:grpSpPr>
        <a:xfrm>
          <a:off x="0" y="0"/>
          <a:ext cx="0" cy="0"/>
          <a:chOff x="0" y="0"/>
          <a:chExt cx="0" cy="0"/>
        </a:xfrm>
      </p:grpSpPr>
      <p:sp>
        <p:nvSpPr>
          <p:cNvPr id="74" name="Google Shape;74;p76"/>
          <p:cNvSpPr txBox="1"/>
          <p:nvPr>
            <p:ph type="title"/>
          </p:nvPr>
        </p:nvSpPr>
        <p:spPr>
          <a:xfrm rot="-5400000">
            <a:off x="-2523744" y="2894096"/>
            <a:ext cx="6400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599C"/>
              </a:buClr>
              <a:buSzPts val="3000"/>
              <a:buFont typeface="Century Gothic"/>
              <a:buNone/>
              <a:defRPr b="0"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76"/>
          <p:cNvSpPr/>
          <p:nvPr>
            <p:ph idx="2" type="pic"/>
          </p:nvPr>
        </p:nvSpPr>
        <p:spPr>
          <a:xfrm>
            <a:off x="1138237" y="373966"/>
            <a:ext cx="7333488" cy="5486400"/>
          </a:xfrm>
          <a:prstGeom prst="rect">
            <a:avLst/>
          </a:prstGeom>
          <a:solidFill>
            <a:srgbClr val="4A4A4A"/>
          </a:solidFill>
          <a:ln>
            <a:noFill/>
          </a:ln>
        </p:spPr>
      </p:sp>
      <p:sp>
        <p:nvSpPr>
          <p:cNvPr id="76" name="Google Shape;76;p76"/>
          <p:cNvSpPr txBox="1"/>
          <p:nvPr>
            <p:ph idx="1" type="body"/>
          </p:nvPr>
        </p:nvSpPr>
        <p:spPr>
          <a:xfrm>
            <a:off x="1143000" y="5867400"/>
            <a:ext cx="7333488" cy="685800"/>
          </a:xfrm>
          <a:prstGeom prst="rect">
            <a:avLst/>
          </a:prstGeom>
          <a:solidFill>
            <a:schemeClr val="accent1">
              <a:alpha val="14901"/>
            </a:schemeClr>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l">
              <a:spcBef>
                <a:spcPts val="0"/>
              </a:spcBef>
              <a:spcAft>
                <a:spcPts val="0"/>
              </a:spcAft>
              <a:buSzPts val="1120"/>
              <a:buNone/>
              <a:defRPr sz="1400"/>
            </a:lvl1pPr>
            <a:lvl2pPr indent="-300990" lvl="1" marL="914400" algn="l">
              <a:spcBef>
                <a:spcPts val="240"/>
              </a:spcBef>
              <a:spcAft>
                <a:spcPts val="0"/>
              </a:spcAft>
              <a:buSzPts val="114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76"/>
          <p:cNvSpPr txBox="1"/>
          <p:nvPr>
            <p:ph idx="10" type="dt"/>
          </p:nvPr>
        </p:nvSpPr>
        <p:spPr>
          <a:xfrm>
            <a:off x="6108192" y="6556248"/>
            <a:ext cx="210312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6"/>
          <p:cNvSpPr txBox="1"/>
          <p:nvPr>
            <p:ph idx="11" type="ftr"/>
          </p:nvPr>
        </p:nvSpPr>
        <p:spPr>
          <a:xfrm>
            <a:off x="1170432" y="6557169"/>
            <a:ext cx="4948072"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6"/>
          <p:cNvSpPr txBox="1"/>
          <p:nvPr>
            <p:ph idx="12" type="sldNum"/>
          </p:nvPr>
        </p:nvSpPr>
        <p:spPr>
          <a:xfrm>
            <a:off x="8217192" y="6556248"/>
            <a:ext cx="36576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sz="900">
                <a:solidFill>
                  <a:schemeClr val="lt1"/>
                </a:solidFill>
                <a:latin typeface="Century Gothic"/>
                <a:ea typeface="Century Gothic"/>
                <a:cs typeface="Century Gothic"/>
                <a:sym typeface="Century Gothic"/>
              </a:defRPr>
            </a:lvl1pPr>
            <a:lvl2pPr indent="0" lvl="1" marL="0" algn="ctr">
              <a:spcBef>
                <a:spcPts val="0"/>
              </a:spcBef>
              <a:buNone/>
              <a:defRPr sz="900">
                <a:solidFill>
                  <a:schemeClr val="lt1"/>
                </a:solidFill>
                <a:latin typeface="Century Gothic"/>
                <a:ea typeface="Century Gothic"/>
                <a:cs typeface="Century Gothic"/>
                <a:sym typeface="Century Gothic"/>
              </a:defRPr>
            </a:lvl2pPr>
            <a:lvl3pPr indent="0" lvl="2" marL="0" algn="ctr">
              <a:spcBef>
                <a:spcPts val="0"/>
              </a:spcBef>
              <a:buNone/>
              <a:defRPr sz="900">
                <a:solidFill>
                  <a:schemeClr val="lt1"/>
                </a:solidFill>
                <a:latin typeface="Century Gothic"/>
                <a:ea typeface="Century Gothic"/>
                <a:cs typeface="Century Gothic"/>
                <a:sym typeface="Century Gothic"/>
              </a:defRPr>
            </a:lvl3pPr>
            <a:lvl4pPr indent="0" lvl="3" marL="0" algn="ctr">
              <a:spcBef>
                <a:spcPts val="0"/>
              </a:spcBef>
              <a:buNone/>
              <a:defRPr sz="900">
                <a:solidFill>
                  <a:schemeClr val="lt1"/>
                </a:solidFill>
                <a:latin typeface="Century Gothic"/>
                <a:ea typeface="Century Gothic"/>
                <a:cs typeface="Century Gothic"/>
                <a:sym typeface="Century Gothic"/>
              </a:defRPr>
            </a:lvl4pPr>
            <a:lvl5pPr indent="0" lvl="4" marL="0" algn="ctr">
              <a:spcBef>
                <a:spcPts val="0"/>
              </a:spcBef>
              <a:buNone/>
              <a:defRPr sz="900">
                <a:solidFill>
                  <a:schemeClr val="lt1"/>
                </a:solidFill>
                <a:latin typeface="Century Gothic"/>
                <a:ea typeface="Century Gothic"/>
                <a:cs typeface="Century Gothic"/>
                <a:sym typeface="Century Gothic"/>
              </a:defRPr>
            </a:lvl5pPr>
            <a:lvl6pPr indent="0" lvl="5" marL="0" algn="ctr">
              <a:spcBef>
                <a:spcPts val="0"/>
              </a:spcBef>
              <a:buNone/>
              <a:defRPr sz="900">
                <a:solidFill>
                  <a:schemeClr val="lt1"/>
                </a:solidFill>
                <a:latin typeface="Century Gothic"/>
                <a:ea typeface="Century Gothic"/>
                <a:cs typeface="Century Gothic"/>
                <a:sym typeface="Century Gothic"/>
              </a:defRPr>
            </a:lvl6pPr>
            <a:lvl7pPr indent="0" lvl="6" marL="0" algn="ctr">
              <a:spcBef>
                <a:spcPts val="0"/>
              </a:spcBef>
              <a:buNone/>
              <a:defRPr sz="900">
                <a:solidFill>
                  <a:schemeClr val="lt1"/>
                </a:solidFill>
                <a:latin typeface="Century Gothic"/>
                <a:ea typeface="Century Gothic"/>
                <a:cs typeface="Century Gothic"/>
                <a:sym typeface="Century Gothic"/>
              </a:defRPr>
            </a:lvl7pPr>
            <a:lvl8pPr indent="0" lvl="7" marL="0" algn="ctr">
              <a:spcBef>
                <a:spcPts val="0"/>
              </a:spcBef>
              <a:buNone/>
              <a:defRPr sz="900">
                <a:solidFill>
                  <a:schemeClr val="lt1"/>
                </a:solidFill>
                <a:latin typeface="Century Gothic"/>
                <a:ea typeface="Century Gothic"/>
                <a:cs typeface="Century Gothic"/>
                <a:sym typeface="Century Gothic"/>
              </a:defRPr>
            </a:lvl8pPr>
            <a:lvl9pPr indent="0" lvl="8" marL="0" algn="ctr">
              <a:spcBef>
                <a:spcPts val="0"/>
              </a:spcBef>
              <a:buNone/>
              <a:defRPr sz="9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94949"/>
            </a:gs>
            <a:gs pos="60000">
              <a:srgbClr val="626262"/>
            </a:gs>
            <a:gs pos="100000">
              <a:srgbClr val="8B8B8B"/>
            </a:gs>
          </a:gsLst>
          <a:lin ang="5400000" scaled="0"/>
        </a:gradFill>
      </p:bgPr>
    </p:bg>
    <p:spTree>
      <p:nvGrpSpPr>
        <p:cNvPr id="9" name="Shape 9"/>
        <p:cNvGrpSpPr/>
        <p:nvPr/>
      </p:nvGrpSpPr>
      <p:grpSpPr>
        <a:xfrm>
          <a:off x="0" y="0"/>
          <a:ext cx="0" cy="0"/>
          <a:chOff x="0" y="0"/>
          <a:chExt cx="0" cy="0"/>
        </a:xfrm>
      </p:grpSpPr>
      <p:sp>
        <p:nvSpPr>
          <p:cNvPr id="10" name="Google Shape;10;p67"/>
          <p:cNvSpPr/>
          <p:nvPr/>
        </p:nvSpPr>
        <p:spPr>
          <a:xfrm>
            <a:off x="7034" y="14068"/>
            <a:ext cx="9129932" cy="6836899"/>
          </a:xfrm>
          <a:prstGeom prst="rtTriangle">
            <a:avLst/>
          </a:prstGeom>
          <a:gradFill>
            <a:gsLst>
              <a:gs pos="0">
                <a:srgbClr val="D2D2D2">
                  <a:alpha val="9803"/>
                </a:srgbClr>
              </a:gs>
              <a:gs pos="70000">
                <a:srgbClr val="D2D2D2">
                  <a:alpha val="7843"/>
                </a:srgbClr>
              </a:gs>
              <a:gs pos="100000">
                <a:srgbClr val="D2D2D2">
                  <a:alpha val="784"/>
                </a:srgbClr>
              </a:gs>
            </a:gsLst>
            <a:lin ang="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11" name="Google Shape;11;p67"/>
          <p:cNvCxnSpPr/>
          <p:nvPr/>
        </p:nvCxnSpPr>
        <p:spPr>
          <a:xfrm>
            <a:off x="0" y="7034"/>
            <a:ext cx="9136966" cy="6843933"/>
          </a:xfrm>
          <a:prstGeom prst="straightConnector1">
            <a:avLst/>
          </a:prstGeom>
          <a:noFill/>
          <a:ln cap="rnd" cmpd="sng" w="9525">
            <a:solidFill>
              <a:srgbClr val="BEBEBE">
                <a:alpha val="34901"/>
              </a:srgbClr>
            </a:solidFill>
            <a:prstDash val="solid"/>
            <a:round/>
            <a:headEnd len="sm" w="sm" type="none"/>
            <a:tailEnd len="sm" w="sm" type="none"/>
          </a:ln>
        </p:spPr>
      </p:cxnSp>
      <p:cxnSp>
        <p:nvCxnSpPr>
          <p:cNvPr id="12" name="Google Shape;12;p67"/>
          <p:cNvCxnSpPr/>
          <p:nvPr/>
        </p:nvCxnSpPr>
        <p:spPr>
          <a:xfrm flipH="1">
            <a:off x="6468794" y="4948410"/>
            <a:ext cx="2672861" cy="1900210"/>
          </a:xfrm>
          <a:prstGeom prst="straightConnector1">
            <a:avLst/>
          </a:prstGeom>
          <a:noFill/>
          <a:ln cap="rnd" cmpd="sng" w="9525">
            <a:solidFill>
              <a:srgbClr val="C5C5C5">
                <a:alpha val="44705"/>
              </a:srgbClr>
            </a:solidFill>
            <a:prstDash val="solid"/>
            <a:round/>
            <a:headEnd len="sm" w="sm" type="none"/>
            <a:tailEnd len="sm" w="sm" type="none"/>
          </a:ln>
        </p:spPr>
      </p:cxnSp>
      <p:sp>
        <p:nvSpPr>
          <p:cNvPr id="13" name="Google Shape;13;p67"/>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FF599C"/>
              </a:buClr>
              <a:buSzPts val="4200"/>
              <a:buFont typeface="Century Gothic"/>
              <a:buNone/>
              <a:defRPr b="0" i="0" sz="4200" u="none" cap="none" strike="noStrike">
                <a:solidFill>
                  <a:srgbClr val="FF599C"/>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67"/>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8EB1"/>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5" name="Google Shape;15;p67"/>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67"/>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7" name="Google Shape;17;p67"/>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0.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39552" y="2564904"/>
            <a:ext cx="8062912" cy="1470025"/>
          </a:xfrm>
          <a:prstGeom prst="rect">
            <a:avLst/>
          </a:prstGeom>
          <a:noFill/>
          <a:ln>
            <a:noFill/>
          </a:ln>
        </p:spPr>
        <p:txBody>
          <a:bodyPr anchorCtr="0" anchor="b" bIns="45700" lIns="91425" spcFirstLastPara="1" rIns="91425" wrap="square" tIns="45700">
            <a:normAutofit/>
          </a:bodyPr>
          <a:lstStyle/>
          <a:p>
            <a:pPr indent="0" lvl="0" marL="484632" rtl="0" algn="r">
              <a:spcBef>
                <a:spcPts val="0"/>
              </a:spcBef>
              <a:spcAft>
                <a:spcPts val="0"/>
              </a:spcAft>
              <a:buClr>
                <a:srgbClr val="FF599C"/>
              </a:buClr>
              <a:buSzPts val="4400"/>
              <a:buFont typeface="Century Gothic"/>
              <a:buNone/>
            </a:pPr>
            <a:r>
              <a:rPr lang="en-US"/>
              <a:t>Data Link Layer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Acknowledged Connection Oriented  Service</a:t>
            </a:r>
            <a:endParaRPr/>
          </a:p>
        </p:txBody>
      </p:sp>
      <p:sp>
        <p:nvSpPr>
          <p:cNvPr id="156" name="Google Shape;156;p10"/>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920"/>
              <a:buChar char="⦿"/>
            </a:pPr>
            <a:r>
              <a:rPr b="1" lang="en-US" sz="2400">
                <a:latin typeface="Arial"/>
                <a:ea typeface="Arial"/>
                <a:cs typeface="Arial"/>
                <a:sym typeface="Arial"/>
              </a:rPr>
              <a:t>Three distinct phases:</a:t>
            </a:r>
            <a:endParaRPr/>
          </a:p>
          <a:p>
            <a:pPr indent="-457200" lvl="1" marL="914400" rtl="0" algn="l">
              <a:spcBef>
                <a:spcPts val="480"/>
              </a:spcBef>
              <a:spcAft>
                <a:spcPts val="0"/>
              </a:spcAft>
              <a:buSzPts val="2280"/>
              <a:buFont typeface="Calibri"/>
              <a:buAutoNum type="arabicPeriod"/>
            </a:pPr>
            <a:r>
              <a:rPr b="1" lang="en-US" sz="2400"/>
              <a:t>Connection is established </a:t>
            </a:r>
            <a:r>
              <a:rPr lang="en-US" sz="2400"/>
              <a:t>by having both side initialize variables and counters needed to keep track of which frames have been received and which ones have not.</a:t>
            </a:r>
            <a:endParaRPr/>
          </a:p>
          <a:p>
            <a:pPr indent="-457200" lvl="1" marL="914400" rtl="0" algn="l">
              <a:spcBef>
                <a:spcPts val="480"/>
              </a:spcBef>
              <a:spcAft>
                <a:spcPts val="0"/>
              </a:spcAft>
              <a:buSzPts val="2280"/>
              <a:buFont typeface="Calibri"/>
              <a:buAutoNum type="arabicPeriod"/>
            </a:pPr>
            <a:r>
              <a:rPr lang="en-US" sz="2400"/>
              <a:t>One or more frames are </a:t>
            </a:r>
            <a:r>
              <a:rPr b="1" lang="en-US" sz="2400"/>
              <a:t>transmitted</a:t>
            </a:r>
            <a:r>
              <a:rPr lang="en-US" sz="2400"/>
              <a:t>.</a:t>
            </a:r>
            <a:endParaRPr/>
          </a:p>
          <a:p>
            <a:pPr indent="-457200" lvl="1" marL="914400" rtl="0" algn="l">
              <a:spcBef>
                <a:spcPts val="480"/>
              </a:spcBef>
              <a:spcAft>
                <a:spcPts val="0"/>
              </a:spcAft>
              <a:buSzPts val="2280"/>
              <a:buFont typeface="Calibri"/>
              <a:buAutoNum type="arabicPeriod"/>
            </a:pPr>
            <a:r>
              <a:rPr lang="en-US" sz="2400"/>
              <a:t>Finally, the connection is </a:t>
            </a:r>
            <a:r>
              <a:rPr b="1" lang="en-US" sz="2400"/>
              <a:t>released </a:t>
            </a:r>
            <a:r>
              <a:rPr lang="en-US" sz="2400"/>
              <a:t>– freeing up the variables, buffers, and other resources used to maintain the connection. </a:t>
            </a:r>
            <a:endParaRPr/>
          </a:p>
          <a:p>
            <a:pPr indent="-262128" lvl="0" marL="448056" rtl="0" algn="l">
              <a:spcBef>
                <a:spcPts val="480"/>
              </a:spcBef>
              <a:spcAft>
                <a:spcPts val="0"/>
              </a:spcAft>
              <a:buSzPts val="1920"/>
              <a:buNone/>
            </a:pPr>
            <a:r>
              <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Framing</a:t>
            </a:r>
            <a:endParaRPr/>
          </a:p>
        </p:txBody>
      </p:sp>
      <p:sp>
        <p:nvSpPr>
          <p:cNvPr id="162" name="Google Shape;162;p11"/>
          <p:cNvSpPr txBox="1"/>
          <p:nvPr>
            <p:ph idx="1" type="body"/>
          </p:nvPr>
        </p:nvSpPr>
        <p:spPr>
          <a:xfrm>
            <a:off x="457200" y="1412776"/>
            <a:ext cx="8229600" cy="5042032"/>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920"/>
              <a:buChar char="⦿"/>
            </a:pPr>
            <a:r>
              <a:rPr lang="en-US" sz="2400">
                <a:latin typeface="Arial"/>
                <a:ea typeface="Arial"/>
                <a:cs typeface="Arial"/>
                <a:sym typeface="Arial"/>
              </a:rPr>
              <a:t>To provide service to the network layer the data link layer must use the service provided to it by physical layer.</a:t>
            </a:r>
            <a:endParaRPr/>
          </a:p>
          <a:p>
            <a:pPr indent="-384047" lvl="0" marL="448056" rtl="0" algn="l">
              <a:spcBef>
                <a:spcPts val="480"/>
              </a:spcBef>
              <a:spcAft>
                <a:spcPts val="0"/>
              </a:spcAft>
              <a:buSzPts val="1920"/>
              <a:buChar char="⦿"/>
            </a:pPr>
            <a:r>
              <a:rPr lang="en-US" sz="2400">
                <a:latin typeface="Arial"/>
                <a:ea typeface="Arial"/>
                <a:cs typeface="Arial"/>
                <a:sym typeface="Arial"/>
              </a:rPr>
              <a:t>Stream of data bits provided to data link layer is not guaranteed to be without errors.</a:t>
            </a:r>
            <a:endParaRPr/>
          </a:p>
          <a:p>
            <a:pPr indent="-384047" lvl="0" marL="448056" rtl="0" algn="l">
              <a:spcBef>
                <a:spcPts val="480"/>
              </a:spcBef>
              <a:spcAft>
                <a:spcPts val="0"/>
              </a:spcAft>
              <a:buSzPts val="1920"/>
              <a:buChar char="⦿"/>
            </a:pPr>
            <a:r>
              <a:rPr lang="en-US" sz="2400">
                <a:latin typeface="Arial"/>
                <a:ea typeface="Arial"/>
                <a:cs typeface="Arial"/>
                <a:sym typeface="Arial"/>
              </a:rPr>
              <a:t>Errors could be:</a:t>
            </a:r>
            <a:endParaRPr/>
          </a:p>
          <a:p>
            <a:pPr indent="-285750" lvl="1" marL="822960" rtl="0" algn="l">
              <a:spcBef>
                <a:spcPts val="480"/>
              </a:spcBef>
              <a:spcAft>
                <a:spcPts val="0"/>
              </a:spcAft>
              <a:buSzPts val="2280"/>
              <a:buChar char="›"/>
            </a:pPr>
            <a:r>
              <a:rPr lang="en-US" sz="2400"/>
              <a:t>Number of received bits does not match number of transmitted bits (deletion or insertion) </a:t>
            </a:r>
            <a:endParaRPr/>
          </a:p>
          <a:p>
            <a:pPr indent="-384047" lvl="0" marL="448056" rtl="0" algn="l">
              <a:spcBef>
                <a:spcPts val="480"/>
              </a:spcBef>
              <a:spcAft>
                <a:spcPts val="0"/>
              </a:spcAft>
              <a:buSzPts val="1920"/>
              <a:buChar char="⦿"/>
            </a:pPr>
            <a:r>
              <a:rPr lang="en-US" sz="2400">
                <a:latin typeface="Arial"/>
                <a:ea typeface="Arial"/>
                <a:cs typeface="Arial"/>
                <a:sym typeface="Arial"/>
              </a:rPr>
              <a:t>It is up to data link layer to detect the error and correct the errors if necessary.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457200" y="267494"/>
            <a:ext cx="8229600" cy="929258"/>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Framing</a:t>
            </a:r>
            <a:endParaRPr/>
          </a:p>
        </p:txBody>
      </p:sp>
      <p:sp>
        <p:nvSpPr>
          <p:cNvPr id="168" name="Google Shape;168;p12"/>
          <p:cNvSpPr txBox="1"/>
          <p:nvPr>
            <p:ph idx="1" type="body"/>
          </p:nvPr>
        </p:nvSpPr>
        <p:spPr>
          <a:xfrm>
            <a:off x="457200" y="1412776"/>
            <a:ext cx="8229600" cy="5042100"/>
          </a:xfrm>
          <a:prstGeom prst="rect">
            <a:avLst/>
          </a:prstGeom>
          <a:noFill/>
          <a:ln>
            <a:noFill/>
          </a:ln>
        </p:spPr>
        <p:txBody>
          <a:bodyPr anchorCtr="0" anchor="t" bIns="45700" lIns="91425" spcFirstLastPara="1" rIns="91425" wrap="square" tIns="45700">
            <a:noAutofit/>
          </a:bodyPr>
          <a:lstStyle/>
          <a:p>
            <a:pPr indent="-384047" lvl="0" marL="448056" rtl="0" algn="l">
              <a:spcBef>
                <a:spcPts val="0"/>
              </a:spcBef>
              <a:spcAft>
                <a:spcPts val="0"/>
              </a:spcAft>
              <a:buSzPts val="1920"/>
              <a:buChar char="⦿"/>
            </a:pPr>
            <a:r>
              <a:rPr lang="en-US" sz="2400">
                <a:latin typeface="Arial"/>
                <a:ea typeface="Arial"/>
                <a:cs typeface="Arial"/>
                <a:sym typeface="Arial"/>
              </a:rPr>
              <a:t>Transmission of the data link layer starts with breaking up the bit stream </a:t>
            </a:r>
            <a:endParaRPr/>
          </a:p>
          <a:p>
            <a:pPr indent="-285750" lvl="1" marL="822960" rtl="0" algn="l">
              <a:spcBef>
                <a:spcPts val="480"/>
              </a:spcBef>
              <a:spcAft>
                <a:spcPts val="0"/>
              </a:spcAft>
              <a:buSzPts val="2280"/>
              <a:buChar char="›"/>
            </a:pPr>
            <a:r>
              <a:rPr lang="en-US" sz="2400"/>
              <a:t>into discrete frames</a:t>
            </a:r>
            <a:endParaRPr/>
          </a:p>
          <a:p>
            <a:pPr indent="-285750" lvl="1" marL="822960" rtl="0" algn="l">
              <a:spcBef>
                <a:spcPts val="480"/>
              </a:spcBef>
              <a:spcAft>
                <a:spcPts val="0"/>
              </a:spcAft>
              <a:buSzPts val="2280"/>
              <a:buChar char="›"/>
            </a:pPr>
            <a:r>
              <a:rPr lang="en-US" sz="2400"/>
              <a:t>Computation of a checksum for each frame, and</a:t>
            </a:r>
            <a:endParaRPr/>
          </a:p>
          <a:p>
            <a:pPr indent="-285750" lvl="1" marL="822960" rtl="0" algn="l">
              <a:spcBef>
                <a:spcPts val="480"/>
              </a:spcBef>
              <a:spcAft>
                <a:spcPts val="0"/>
              </a:spcAft>
              <a:buSzPts val="2280"/>
              <a:buChar char="›"/>
            </a:pPr>
            <a:r>
              <a:rPr lang="en-US" sz="2400"/>
              <a:t>Include the checksum into the frame before it is transmitted.</a:t>
            </a:r>
            <a:endParaRPr/>
          </a:p>
          <a:p>
            <a:pPr indent="-384047" lvl="0" marL="448056" rtl="0" algn="l">
              <a:spcBef>
                <a:spcPts val="480"/>
              </a:spcBef>
              <a:spcAft>
                <a:spcPts val="0"/>
              </a:spcAft>
              <a:buSzPts val="1920"/>
              <a:buChar char="⦿"/>
            </a:pPr>
            <a:r>
              <a:rPr lang="en-US" sz="2400">
                <a:latin typeface="Arial"/>
                <a:ea typeface="Arial"/>
                <a:cs typeface="Arial"/>
                <a:sym typeface="Arial"/>
              </a:rPr>
              <a:t>Receiver computes its checksum error for a receiving frame and if it is different from the checksum that is being transmitted will have to deal with the error.</a:t>
            </a:r>
            <a:endParaRPr/>
          </a:p>
          <a:p>
            <a:pPr indent="-262128" lvl="0" marL="448056" rtl="0" algn="l">
              <a:spcBef>
                <a:spcPts val="480"/>
              </a:spcBef>
              <a:spcAft>
                <a:spcPts val="0"/>
              </a:spcAft>
              <a:buSzPts val="1920"/>
              <a:buNone/>
            </a:pPr>
            <a:r>
              <a:t/>
            </a:r>
            <a:endParaRPr sz="2400">
              <a:latin typeface="Arial"/>
              <a:ea typeface="Arial"/>
              <a:cs typeface="Arial"/>
              <a:sym typeface="Arial"/>
            </a:endParaRPr>
          </a:p>
          <a:p>
            <a:pPr indent="-384047" lvl="0" marL="448056" rtl="0" algn="l">
              <a:spcBef>
                <a:spcPts val="480"/>
              </a:spcBef>
              <a:spcAft>
                <a:spcPts val="0"/>
              </a:spcAft>
              <a:buSzPts val="1920"/>
              <a:buChar char="⦿"/>
            </a:pPr>
            <a:r>
              <a:rPr lang="en-US" sz="2400">
                <a:latin typeface="Arial"/>
                <a:ea typeface="Arial"/>
                <a:cs typeface="Arial"/>
                <a:sym typeface="Arial"/>
              </a:rPr>
              <a:t>Framing is more difficult than one could think!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0" y="314325"/>
            <a:ext cx="9144000" cy="114300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Framing Methods</a:t>
            </a:r>
            <a:endParaRPr/>
          </a:p>
        </p:txBody>
      </p:sp>
      <p:sp>
        <p:nvSpPr>
          <p:cNvPr id="174" name="Google Shape;174;p13"/>
          <p:cNvSpPr txBox="1"/>
          <p:nvPr>
            <p:ph idx="1" type="body"/>
          </p:nvPr>
        </p:nvSpPr>
        <p:spPr>
          <a:xfrm>
            <a:off x="1116013" y="2033588"/>
            <a:ext cx="8027987" cy="4519612"/>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560"/>
              <a:buFont typeface="Times New Roman"/>
              <a:buAutoNum type="arabicPeriod"/>
            </a:pPr>
            <a:r>
              <a:rPr lang="en-US" sz="3200">
                <a:latin typeface="Arial"/>
                <a:ea typeface="Arial"/>
                <a:cs typeface="Arial"/>
                <a:sym typeface="Arial"/>
              </a:rPr>
              <a:t>Byte count.</a:t>
            </a:r>
            <a:endParaRPr/>
          </a:p>
          <a:p>
            <a:pPr indent="-384047" lvl="0" marL="448056" rtl="0" algn="l">
              <a:spcBef>
                <a:spcPts val="640"/>
              </a:spcBef>
              <a:spcAft>
                <a:spcPts val="0"/>
              </a:spcAft>
              <a:buSzPts val="2560"/>
              <a:buFont typeface="Times New Roman"/>
              <a:buAutoNum type="arabicPeriod"/>
            </a:pPr>
            <a:r>
              <a:rPr lang="en-US" sz="3200">
                <a:latin typeface="Arial"/>
                <a:ea typeface="Arial"/>
                <a:cs typeface="Arial"/>
                <a:sym typeface="Arial"/>
              </a:rPr>
              <a:t>Flag bytes with byte stuffing.</a:t>
            </a:r>
            <a:endParaRPr/>
          </a:p>
          <a:p>
            <a:pPr indent="-384047" lvl="0" marL="448056" rtl="0" algn="l">
              <a:spcBef>
                <a:spcPts val="640"/>
              </a:spcBef>
              <a:spcAft>
                <a:spcPts val="0"/>
              </a:spcAft>
              <a:buSzPts val="2560"/>
              <a:buFont typeface="Times New Roman"/>
              <a:buAutoNum type="arabicPeriod"/>
            </a:pPr>
            <a:r>
              <a:rPr lang="en-US" sz="3200">
                <a:latin typeface="Arial"/>
                <a:ea typeface="Arial"/>
                <a:cs typeface="Arial"/>
                <a:sym typeface="Arial"/>
              </a:rPr>
              <a:t>Flag bits with bit stuffing.</a:t>
            </a:r>
            <a:endParaRPr/>
          </a:p>
          <a:p>
            <a:pPr indent="-384047" lvl="0" marL="448056" rtl="0" algn="l">
              <a:spcBef>
                <a:spcPts val="640"/>
              </a:spcBef>
              <a:spcAft>
                <a:spcPts val="0"/>
              </a:spcAft>
              <a:buSzPts val="2560"/>
              <a:buFont typeface="Times New Roman"/>
              <a:buAutoNum type="arabicPeriod"/>
            </a:pPr>
            <a:r>
              <a:rPr lang="en-US" sz="3200">
                <a:latin typeface="Arial"/>
                <a:ea typeface="Arial"/>
                <a:cs typeface="Arial"/>
                <a:sym typeface="Arial"/>
              </a:rPr>
              <a:t>Physical layer coding violations.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Byte Count Framing Method</a:t>
            </a:r>
            <a:endParaRPr/>
          </a:p>
        </p:txBody>
      </p:sp>
      <p:sp>
        <p:nvSpPr>
          <p:cNvPr id="180" name="Google Shape;180;p14"/>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920"/>
              <a:buChar char="⦿"/>
            </a:pPr>
            <a:r>
              <a:rPr lang="en-US" sz="2400">
                <a:latin typeface="Arial"/>
                <a:ea typeface="Arial"/>
                <a:cs typeface="Arial"/>
                <a:sym typeface="Arial"/>
              </a:rPr>
              <a:t>It uses a field in the header to specify the number of bytes in the frame. </a:t>
            </a:r>
            <a:endParaRPr/>
          </a:p>
          <a:p>
            <a:pPr indent="-384047" lvl="0" marL="448056" rtl="0" algn="l">
              <a:spcBef>
                <a:spcPts val="480"/>
              </a:spcBef>
              <a:spcAft>
                <a:spcPts val="0"/>
              </a:spcAft>
              <a:buSzPts val="1920"/>
              <a:buChar char="⦿"/>
            </a:pPr>
            <a:r>
              <a:rPr lang="en-US" sz="2400">
                <a:latin typeface="Arial"/>
                <a:ea typeface="Arial"/>
                <a:cs typeface="Arial"/>
                <a:sym typeface="Arial"/>
              </a:rPr>
              <a:t>Once the header information is being received it will be used to determine end of the frame.</a:t>
            </a:r>
            <a:endParaRPr/>
          </a:p>
          <a:p>
            <a:pPr indent="-384047" lvl="0" marL="448056" rtl="0" algn="l">
              <a:spcBef>
                <a:spcPts val="480"/>
              </a:spcBef>
              <a:spcAft>
                <a:spcPts val="0"/>
              </a:spcAft>
              <a:buSzPts val="1920"/>
              <a:buChar char="⦿"/>
            </a:pPr>
            <a:r>
              <a:rPr lang="en-US" sz="2400">
                <a:latin typeface="Arial"/>
                <a:ea typeface="Arial"/>
                <a:cs typeface="Arial"/>
                <a:sym typeface="Arial"/>
              </a:rPr>
              <a:t>See figure in the next slide:</a:t>
            </a:r>
            <a:endParaRPr/>
          </a:p>
          <a:p>
            <a:pPr indent="-384047" lvl="0" marL="448056" rtl="0" algn="l">
              <a:spcBef>
                <a:spcPts val="480"/>
              </a:spcBef>
              <a:spcAft>
                <a:spcPts val="0"/>
              </a:spcAft>
              <a:buSzPts val="1920"/>
              <a:buChar char="⦿"/>
            </a:pPr>
            <a:r>
              <a:rPr lang="en-US" sz="2400">
                <a:latin typeface="Arial"/>
                <a:ea typeface="Arial"/>
                <a:cs typeface="Arial"/>
                <a:sym typeface="Arial"/>
              </a:rPr>
              <a:t>Trouble with this algorithm is that when the count is incorrectly received the destination will get out of synch with transmission.</a:t>
            </a:r>
            <a:endParaRPr/>
          </a:p>
          <a:p>
            <a:pPr indent="-285750" lvl="1" marL="822960" rtl="0" algn="l">
              <a:spcBef>
                <a:spcPts val="480"/>
              </a:spcBef>
              <a:spcAft>
                <a:spcPts val="0"/>
              </a:spcAft>
              <a:buSzPts val="2280"/>
              <a:buChar char="›"/>
            </a:pPr>
            <a:r>
              <a:rPr lang="en-US" sz="2400"/>
              <a:t>Destination may be able to detect that the frame is in error but it does not have a means (in this algorithm) how to correct 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Byte Count</a:t>
            </a:r>
            <a:endParaRPr/>
          </a:p>
        </p:txBody>
      </p:sp>
      <p:sp>
        <p:nvSpPr>
          <p:cNvPr id="186" name="Google Shape;186;p15"/>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ctr">
              <a:spcBef>
                <a:spcPts val="0"/>
              </a:spcBef>
              <a:spcAft>
                <a:spcPts val="0"/>
              </a:spcAft>
              <a:buSzPts val="2400"/>
              <a:buFont typeface="Arial"/>
              <a:buNone/>
            </a:pPr>
            <a:r>
              <a:rPr lang="en-US">
                <a:latin typeface="Arial"/>
                <a:ea typeface="Arial"/>
                <a:cs typeface="Arial"/>
                <a:sym typeface="Arial"/>
              </a:rPr>
              <a:t>A byte stream. </a:t>
            </a:r>
            <a:r>
              <a:rPr lang="en-US">
                <a:solidFill>
                  <a:srgbClr val="0033CC"/>
                </a:solidFill>
                <a:latin typeface="Arial"/>
                <a:ea typeface="Arial"/>
                <a:cs typeface="Arial"/>
                <a:sym typeface="Arial"/>
              </a:rPr>
              <a:t>(a)</a:t>
            </a:r>
            <a:r>
              <a:rPr lang="en-US">
                <a:latin typeface="Arial"/>
                <a:ea typeface="Arial"/>
                <a:cs typeface="Arial"/>
                <a:sym typeface="Arial"/>
              </a:rPr>
              <a:t> Without errors. </a:t>
            </a:r>
            <a:r>
              <a:rPr lang="en-US">
                <a:solidFill>
                  <a:srgbClr val="0033CC"/>
                </a:solidFill>
                <a:latin typeface="Arial"/>
                <a:ea typeface="Arial"/>
                <a:cs typeface="Arial"/>
                <a:sym typeface="Arial"/>
              </a:rPr>
              <a:t>(b)</a:t>
            </a:r>
            <a:r>
              <a:rPr lang="en-US">
                <a:latin typeface="Arial"/>
                <a:ea typeface="Arial"/>
                <a:cs typeface="Arial"/>
                <a:sym typeface="Arial"/>
              </a:rPr>
              <a:t> With one error.</a:t>
            </a:r>
            <a:endParaRPr/>
          </a:p>
        </p:txBody>
      </p:sp>
      <p:pic>
        <p:nvPicPr>
          <p:cNvPr id="187" name="Google Shape;187;p15"/>
          <p:cNvPicPr preferRelativeResize="0"/>
          <p:nvPr/>
        </p:nvPicPr>
        <p:blipFill rotWithShape="1">
          <a:blip r:embed="rId3">
            <a:alphaModFix/>
          </a:blip>
          <a:srcRect b="0" l="0" r="0" t="0"/>
          <a:stretch/>
        </p:blipFill>
        <p:spPr>
          <a:xfrm>
            <a:off x="595313" y="1371600"/>
            <a:ext cx="7953375" cy="411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Flag Bytes with Byte Stuffing Framing Method</a:t>
            </a:r>
            <a:endParaRPr/>
          </a:p>
        </p:txBody>
      </p:sp>
      <p:sp>
        <p:nvSpPr>
          <p:cNvPr id="193" name="Google Shape;193;p16"/>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fontScale="92500" lnSpcReduction="10000"/>
          </a:bodyPr>
          <a:lstStyle/>
          <a:p>
            <a:pPr indent="-384048" lvl="0" marL="448056" rtl="0" algn="just">
              <a:spcBef>
                <a:spcPts val="0"/>
              </a:spcBef>
              <a:spcAft>
                <a:spcPts val="0"/>
              </a:spcAft>
              <a:buSzPct val="80000"/>
              <a:buChar char="⦿"/>
            </a:pPr>
            <a:r>
              <a:rPr lang="en-US" sz="2400">
                <a:latin typeface="Arial"/>
                <a:ea typeface="Arial"/>
                <a:cs typeface="Arial"/>
                <a:sym typeface="Arial"/>
              </a:rPr>
              <a:t>This methods gets around the boundary detection of the frame by having each appended by the frame start and frame end </a:t>
            </a:r>
            <a:r>
              <a:rPr b="1" lang="en-US" sz="2400">
                <a:solidFill>
                  <a:srgbClr val="FF0000"/>
                </a:solidFill>
                <a:latin typeface="Arial"/>
                <a:ea typeface="Arial"/>
                <a:cs typeface="Arial"/>
                <a:sym typeface="Arial"/>
              </a:rPr>
              <a:t>special bytes</a:t>
            </a:r>
            <a:r>
              <a:rPr lang="en-US" sz="2400">
                <a:latin typeface="Arial"/>
                <a:ea typeface="Arial"/>
                <a:cs typeface="Arial"/>
                <a:sym typeface="Arial"/>
              </a:rPr>
              <a:t>.</a:t>
            </a:r>
            <a:endParaRPr/>
          </a:p>
          <a:p>
            <a:pPr indent="-384048" lvl="0" marL="448056" rtl="0" algn="just">
              <a:spcBef>
                <a:spcPts val="444"/>
              </a:spcBef>
              <a:spcAft>
                <a:spcPts val="0"/>
              </a:spcAft>
              <a:buSzPct val="80000"/>
              <a:buChar char="⦿"/>
            </a:pPr>
            <a:r>
              <a:rPr lang="en-US" sz="2400">
                <a:latin typeface="Arial"/>
                <a:ea typeface="Arial"/>
                <a:cs typeface="Arial"/>
                <a:sym typeface="Arial"/>
              </a:rPr>
              <a:t>Often the same byte, called </a:t>
            </a:r>
            <a:r>
              <a:rPr b="1" lang="en-US" sz="2400">
                <a:solidFill>
                  <a:srgbClr val="FF0000"/>
                </a:solidFill>
                <a:latin typeface="Arial"/>
                <a:ea typeface="Arial"/>
                <a:cs typeface="Arial"/>
                <a:sym typeface="Arial"/>
              </a:rPr>
              <a:t>flag byte</a:t>
            </a:r>
            <a:r>
              <a:rPr lang="en-US" sz="2400">
                <a:latin typeface="Arial"/>
                <a:ea typeface="Arial"/>
                <a:cs typeface="Arial"/>
                <a:sym typeface="Arial"/>
              </a:rPr>
              <a:t>, is used as both staring and ending delimiter.</a:t>
            </a:r>
            <a:endParaRPr/>
          </a:p>
          <a:p>
            <a:pPr indent="-384048" lvl="0" marL="448056" rtl="0" algn="just">
              <a:spcBef>
                <a:spcPts val="444"/>
              </a:spcBef>
              <a:spcAft>
                <a:spcPts val="0"/>
              </a:spcAft>
              <a:buSzPct val="80000"/>
              <a:buChar char="⦿"/>
            </a:pPr>
            <a:r>
              <a:rPr lang="en-US" sz="2400">
                <a:latin typeface="Arial"/>
                <a:ea typeface="Arial"/>
                <a:cs typeface="Arial"/>
                <a:sym typeface="Arial"/>
              </a:rPr>
              <a:t>Two consecutive flag bytes indicate the end of one frame and start of next frame</a:t>
            </a:r>
            <a:endParaRPr/>
          </a:p>
          <a:p>
            <a:pPr indent="-384048" lvl="0" marL="448056" rtl="0" algn="just">
              <a:spcBef>
                <a:spcPts val="444"/>
              </a:spcBef>
              <a:spcAft>
                <a:spcPts val="0"/>
              </a:spcAft>
              <a:buSzPct val="80000"/>
              <a:buChar char="⦿"/>
            </a:pPr>
            <a:r>
              <a:rPr lang="en-US" sz="2400">
                <a:latin typeface="Arial"/>
                <a:ea typeface="Arial"/>
                <a:cs typeface="Arial"/>
                <a:sym typeface="Arial"/>
              </a:rPr>
              <a:t>Thus, if the rec ever losses the syn it can just search the two flag bytes to find end and start. </a:t>
            </a:r>
            <a:endParaRPr/>
          </a:p>
          <a:p>
            <a:pPr indent="-384048" lvl="0" marL="448056" rtl="0" algn="just">
              <a:spcBef>
                <a:spcPts val="444"/>
              </a:spcBef>
              <a:spcAft>
                <a:spcPts val="0"/>
              </a:spcAft>
              <a:buSzPct val="80000"/>
              <a:buChar char="⦿"/>
            </a:pPr>
            <a:r>
              <a:rPr lang="en-US" sz="2400">
                <a:latin typeface="Arial"/>
                <a:ea typeface="Arial"/>
                <a:cs typeface="Arial"/>
                <a:sym typeface="Arial"/>
              </a:rPr>
              <a:t>If the actual data contains a byte that is identical to the FLAG byte (e.g., picture, data stream, etc.) the convention that can be used is to have </a:t>
            </a:r>
            <a:r>
              <a:rPr b="1" lang="en-US" sz="2400">
                <a:solidFill>
                  <a:srgbClr val="FF0000"/>
                </a:solidFill>
                <a:latin typeface="Arial"/>
                <a:ea typeface="Arial"/>
                <a:cs typeface="Arial"/>
                <a:sym typeface="Arial"/>
              </a:rPr>
              <a:t>escape character</a:t>
            </a:r>
            <a:r>
              <a:rPr b="1" lang="en-US" sz="2400">
                <a:latin typeface="Arial"/>
                <a:ea typeface="Arial"/>
                <a:cs typeface="Arial"/>
                <a:sym typeface="Arial"/>
              </a:rPr>
              <a:t> </a:t>
            </a:r>
            <a:r>
              <a:rPr lang="en-US" sz="2400">
                <a:latin typeface="Arial"/>
                <a:ea typeface="Arial"/>
                <a:cs typeface="Arial"/>
                <a:sym typeface="Arial"/>
              </a:rPr>
              <a:t>inserted just before the “FLAG” character.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683568" y="116632"/>
            <a:ext cx="8003232" cy="799306"/>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Framing (2)</a:t>
            </a:r>
            <a:endParaRPr/>
          </a:p>
        </p:txBody>
      </p:sp>
      <p:sp>
        <p:nvSpPr>
          <p:cNvPr id="200" name="Google Shape;200;p17"/>
          <p:cNvSpPr txBox="1"/>
          <p:nvPr>
            <p:ph idx="1" type="body"/>
          </p:nvPr>
        </p:nvSpPr>
        <p:spPr>
          <a:xfrm>
            <a:off x="0" y="5181600"/>
            <a:ext cx="9144000" cy="8382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760"/>
              <a:buChar char="⦿"/>
            </a:pPr>
            <a:r>
              <a:rPr lang="en-US" sz="2200">
                <a:latin typeface="Arial"/>
                <a:ea typeface="Arial"/>
                <a:cs typeface="Arial"/>
                <a:sym typeface="Arial"/>
              </a:rPr>
              <a:t>A frame delimited by flag bytes.</a:t>
            </a:r>
            <a:endParaRPr/>
          </a:p>
          <a:p>
            <a:pPr indent="-384047" lvl="0" marL="448056" rtl="0" algn="l">
              <a:spcBef>
                <a:spcPts val="440"/>
              </a:spcBef>
              <a:spcAft>
                <a:spcPts val="0"/>
              </a:spcAft>
              <a:buSzPts val="1760"/>
              <a:buChar char="⦿"/>
            </a:pPr>
            <a:r>
              <a:rPr lang="en-US" sz="2200">
                <a:latin typeface="Arial"/>
                <a:ea typeface="Arial"/>
                <a:cs typeface="Arial"/>
                <a:sym typeface="Arial"/>
              </a:rPr>
              <a:t>Four examples of byte sequences before and after byte stuffing.</a:t>
            </a:r>
            <a:endParaRPr/>
          </a:p>
        </p:txBody>
      </p:sp>
      <p:pic>
        <p:nvPicPr>
          <p:cNvPr id="201" name="Google Shape;201;p17"/>
          <p:cNvPicPr preferRelativeResize="0"/>
          <p:nvPr/>
        </p:nvPicPr>
        <p:blipFill rotWithShape="1">
          <a:blip r:embed="rId3">
            <a:alphaModFix/>
          </a:blip>
          <a:srcRect b="0" l="0" r="0" t="0"/>
          <a:stretch/>
        </p:blipFill>
        <p:spPr>
          <a:xfrm>
            <a:off x="1295400" y="1066800"/>
            <a:ext cx="6324600" cy="4044950"/>
          </a:xfrm>
          <a:prstGeom prst="rect">
            <a:avLst/>
          </a:prstGeom>
          <a:noFill/>
          <a:ln>
            <a:noFill/>
          </a:ln>
        </p:spPr>
      </p:pic>
      <p:sp>
        <p:nvSpPr>
          <p:cNvPr id="202" name="Google Shape;202;p17"/>
          <p:cNvSpPr/>
          <p:nvPr/>
        </p:nvSpPr>
        <p:spPr>
          <a:xfrm>
            <a:off x="9551694" y="2066706"/>
            <a:ext cx="3384300" cy="2520300"/>
          </a:xfrm>
          <a:prstGeom prst="rect">
            <a:avLst/>
          </a:prstGeom>
          <a:solidFill>
            <a:schemeClr val="accent1"/>
          </a:solidFill>
          <a:ln cap="flat" cmpd="sng" w="25400">
            <a:solidFill>
              <a:srgbClr val="BA28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Flag Bits with Bit Stuffing Framing Method</a:t>
            </a:r>
            <a:endParaRPr/>
          </a:p>
        </p:txBody>
      </p:sp>
      <p:sp>
        <p:nvSpPr>
          <p:cNvPr id="208" name="Google Shape;208;p18"/>
          <p:cNvSpPr txBox="1"/>
          <p:nvPr>
            <p:ph idx="1" type="body"/>
          </p:nvPr>
        </p:nvSpPr>
        <p:spPr>
          <a:xfrm>
            <a:off x="685800" y="1600200"/>
            <a:ext cx="8001000" cy="4525963"/>
          </a:xfrm>
          <a:prstGeom prst="rect">
            <a:avLst/>
          </a:prstGeom>
          <a:noFill/>
          <a:ln>
            <a:noFill/>
          </a:ln>
        </p:spPr>
        <p:txBody>
          <a:bodyPr anchorCtr="0" anchor="t" bIns="45700" lIns="91425" spcFirstLastPara="1" rIns="91425" wrap="square" tIns="45700">
            <a:noAutofit/>
          </a:bodyPr>
          <a:lstStyle/>
          <a:p>
            <a:pPr indent="-384047" lvl="0" marL="448056" rtl="0" algn="l">
              <a:spcBef>
                <a:spcPts val="0"/>
              </a:spcBef>
              <a:spcAft>
                <a:spcPts val="0"/>
              </a:spcAft>
              <a:buSzPts val="1920"/>
              <a:buChar char="⦿"/>
            </a:pPr>
            <a:r>
              <a:rPr lang="en-US" sz="2400">
                <a:latin typeface="Arial"/>
                <a:ea typeface="Arial"/>
                <a:cs typeface="Arial"/>
                <a:sym typeface="Arial"/>
              </a:rPr>
              <a:t>This methods achieves the same thing as Byte Stuffing method by using arbitrary no number of bits.</a:t>
            </a:r>
            <a:endParaRPr/>
          </a:p>
          <a:p>
            <a:pPr indent="-384047" lvl="0" marL="448056" rtl="0" algn="l">
              <a:spcBef>
                <a:spcPts val="480"/>
              </a:spcBef>
              <a:spcAft>
                <a:spcPts val="0"/>
              </a:spcAft>
              <a:buSzPts val="1920"/>
              <a:buChar char="⦿"/>
            </a:pPr>
            <a:r>
              <a:rPr lang="en-US" sz="2400">
                <a:latin typeface="Arial"/>
                <a:ea typeface="Arial"/>
                <a:cs typeface="Arial"/>
                <a:sym typeface="Arial"/>
              </a:rPr>
              <a:t>It was developed for High-level Data Link Control (HDLC) protocol.</a:t>
            </a:r>
            <a:endParaRPr/>
          </a:p>
          <a:p>
            <a:pPr indent="-384047" lvl="0" marL="448056" rtl="0" algn="l">
              <a:spcBef>
                <a:spcPts val="480"/>
              </a:spcBef>
              <a:spcAft>
                <a:spcPts val="0"/>
              </a:spcAft>
              <a:buSzPts val="1920"/>
              <a:buChar char="⦿"/>
            </a:pPr>
            <a:r>
              <a:rPr lang="en-US" sz="2400">
                <a:latin typeface="Arial"/>
                <a:ea typeface="Arial"/>
                <a:cs typeface="Arial"/>
                <a:sym typeface="Arial"/>
              </a:rPr>
              <a:t>Each frames begins and ends with a special bit pattern:</a:t>
            </a:r>
            <a:endParaRPr/>
          </a:p>
          <a:p>
            <a:pPr indent="-285750" lvl="1" marL="822960" rtl="0" algn="l">
              <a:spcBef>
                <a:spcPts val="480"/>
              </a:spcBef>
              <a:spcAft>
                <a:spcPts val="0"/>
              </a:spcAft>
              <a:buSzPts val="2280"/>
              <a:buChar char="›"/>
            </a:pPr>
            <a:r>
              <a:rPr lang="en-US" sz="2400"/>
              <a:t>01111110 or 0x7E &lt;- Flag Byte</a:t>
            </a:r>
            <a:endParaRPr/>
          </a:p>
          <a:p>
            <a:pPr indent="-285750" lvl="1" marL="822960" rtl="0" algn="l">
              <a:spcBef>
                <a:spcPts val="480"/>
              </a:spcBef>
              <a:spcAft>
                <a:spcPts val="0"/>
              </a:spcAft>
              <a:buSzPts val="2280"/>
              <a:buChar char="›"/>
            </a:pPr>
            <a:r>
              <a:rPr lang="en-US" sz="2400"/>
              <a:t>Whenever the sender’s data link layer encounters five consecutive 1s in the data it automatically stuffs a 0 bit into the outgoing bit stream.</a:t>
            </a:r>
            <a:endParaRPr/>
          </a:p>
          <a:p>
            <a:pPr indent="-285750" lvl="1" marL="822960" rtl="0" algn="l">
              <a:spcBef>
                <a:spcPts val="480"/>
              </a:spcBef>
              <a:spcAft>
                <a:spcPts val="0"/>
              </a:spcAft>
              <a:buSzPts val="2280"/>
              <a:buChar char="›"/>
            </a:pPr>
            <a:r>
              <a:rPr b="1" lang="en-US" sz="2400"/>
              <a:t>USB</a:t>
            </a:r>
            <a:r>
              <a:rPr lang="en-US" sz="2400"/>
              <a:t> uses bit stuffing.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Framing (3)</a:t>
            </a:r>
            <a:endParaRPr/>
          </a:p>
        </p:txBody>
      </p:sp>
      <p:sp>
        <p:nvSpPr>
          <p:cNvPr id="214" name="Google Shape;214;p19"/>
          <p:cNvSpPr txBox="1"/>
          <p:nvPr>
            <p:ph idx="1" type="body"/>
          </p:nvPr>
        </p:nvSpPr>
        <p:spPr>
          <a:xfrm>
            <a:off x="0" y="5181600"/>
            <a:ext cx="9144000" cy="838200"/>
          </a:xfrm>
          <a:prstGeom prst="rect">
            <a:avLst/>
          </a:prstGeom>
          <a:noFill/>
          <a:ln>
            <a:noFill/>
          </a:ln>
        </p:spPr>
        <p:txBody>
          <a:bodyPr anchorCtr="0" anchor="t" bIns="45700" lIns="91425" spcFirstLastPara="1" rIns="91425" wrap="square" tIns="45700">
            <a:normAutofit fontScale="85000" lnSpcReduction="10000"/>
          </a:bodyPr>
          <a:lstStyle/>
          <a:p>
            <a:pPr indent="-384047" lvl="0" marL="448056" rtl="0" algn="ctr">
              <a:spcBef>
                <a:spcPts val="0"/>
              </a:spcBef>
              <a:spcAft>
                <a:spcPts val="0"/>
              </a:spcAft>
              <a:buSzPct val="80000"/>
              <a:buFont typeface="Arial"/>
              <a:buNone/>
            </a:pPr>
            <a:r>
              <a:rPr lang="en-US" sz="2200">
                <a:latin typeface="Arial"/>
                <a:ea typeface="Arial"/>
                <a:cs typeface="Arial"/>
                <a:sym typeface="Arial"/>
              </a:rPr>
              <a:t>Bit stuffing. </a:t>
            </a:r>
            <a:r>
              <a:rPr lang="en-US" sz="2200">
                <a:solidFill>
                  <a:srgbClr val="0033CC"/>
                </a:solidFill>
                <a:latin typeface="Arial"/>
                <a:ea typeface="Arial"/>
                <a:cs typeface="Arial"/>
                <a:sym typeface="Arial"/>
              </a:rPr>
              <a:t>(a) </a:t>
            </a:r>
            <a:r>
              <a:rPr lang="en-US" sz="2200">
                <a:latin typeface="Arial"/>
                <a:ea typeface="Arial"/>
                <a:cs typeface="Arial"/>
                <a:sym typeface="Arial"/>
              </a:rPr>
              <a:t>The original data. </a:t>
            </a:r>
            <a:r>
              <a:rPr lang="en-US" sz="2200">
                <a:solidFill>
                  <a:srgbClr val="0033CC"/>
                </a:solidFill>
                <a:latin typeface="Arial"/>
                <a:ea typeface="Arial"/>
                <a:cs typeface="Arial"/>
                <a:sym typeface="Arial"/>
              </a:rPr>
              <a:t>(b) </a:t>
            </a:r>
            <a:r>
              <a:rPr lang="en-US" sz="2200">
                <a:latin typeface="Arial"/>
                <a:ea typeface="Arial"/>
                <a:cs typeface="Arial"/>
                <a:sym typeface="Arial"/>
              </a:rPr>
              <a:t>The data as they appear on</a:t>
            </a:r>
            <a:endParaRPr/>
          </a:p>
          <a:p>
            <a:pPr indent="-384047" lvl="0" marL="448056" rtl="0" algn="ctr">
              <a:spcBef>
                <a:spcPts val="374"/>
              </a:spcBef>
              <a:spcAft>
                <a:spcPts val="0"/>
              </a:spcAft>
              <a:buSzPct val="80000"/>
              <a:buFont typeface="Arial"/>
              <a:buNone/>
            </a:pPr>
            <a:r>
              <a:rPr lang="en-US" sz="2200">
                <a:latin typeface="Arial"/>
                <a:ea typeface="Arial"/>
                <a:cs typeface="Arial"/>
                <a:sym typeface="Arial"/>
              </a:rPr>
              <a:t>the line. </a:t>
            </a:r>
            <a:r>
              <a:rPr lang="en-US" sz="2200">
                <a:solidFill>
                  <a:srgbClr val="0033CC"/>
                </a:solidFill>
                <a:latin typeface="Arial"/>
                <a:ea typeface="Arial"/>
                <a:cs typeface="Arial"/>
                <a:sym typeface="Arial"/>
              </a:rPr>
              <a:t>(c) </a:t>
            </a:r>
            <a:r>
              <a:rPr lang="en-US" sz="2200">
                <a:latin typeface="Arial"/>
                <a:ea typeface="Arial"/>
                <a:cs typeface="Arial"/>
                <a:sym typeface="Arial"/>
              </a:rPr>
              <a:t>The data as they are stored in the receiver’s memory after destuffing.</a:t>
            </a:r>
            <a:endParaRPr/>
          </a:p>
        </p:txBody>
      </p:sp>
      <p:pic>
        <p:nvPicPr>
          <p:cNvPr id="215" name="Google Shape;215;p19"/>
          <p:cNvPicPr preferRelativeResize="0"/>
          <p:nvPr/>
        </p:nvPicPr>
        <p:blipFill rotWithShape="1">
          <a:blip r:embed="rId3">
            <a:alphaModFix/>
          </a:blip>
          <a:srcRect b="0" l="0" r="0" t="0"/>
          <a:stretch/>
        </p:blipFill>
        <p:spPr>
          <a:xfrm>
            <a:off x="1828800" y="1905000"/>
            <a:ext cx="5541963" cy="2295525"/>
          </a:xfrm>
          <a:prstGeom prst="rect">
            <a:avLst/>
          </a:prstGeom>
          <a:noFill/>
          <a:ln>
            <a:noFill/>
          </a:ln>
        </p:spPr>
      </p:pic>
      <p:sp>
        <p:nvSpPr>
          <p:cNvPr id="216" name="Google Shape;216;p19"/>
          <p:cNvSpPr/>
          <p:nvPr/>
        </p:nvSpPr>
        <p:spPr>
          <a:xfrm>
            <a:off x="7568612" y="3092120"/>
            <a:ext cx="6192600" cy="1800300"/>
          </a:xfrm>
          <a:prstGeom prst="rect">
            <a:avLst/>
          </a:prstGeom>
          <a:solidFill>
            <a:schemeClr val="accent1"/>
          </a:solidFill>
          <a:ln cap="flat" cmpd="sng" w="25400">
            <a:solidFill>
              <a:srgbClr val="BA28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2D2D2">
                <a:alpha val="9803"/>
              </a:srgbClr>
            </a:gs>
            <a:gs pos="70000">
              <a:srgbClr val="D2D2D2">
                <a:alpha val="7843"/>
              </a:srgbClr>
            </a:gs>
            <a:gs pos="100000">
              <a:srgbClr val="D2D2D2">
                <a:alpha val="784"/>
              </a:srgbClr>
            </a:gs>
          </a:gsLst>
          <a:lin ang="7999636" scaled="0"/>
        </a:grad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467544" y="116632"/>
            <a:ext cx="8229600" cy="85725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Data Link Layer design issues:</a:t>
            </a:r>
            <a:endParaRPr/>
          </a:p>
        </p:txBody>
      </p:sp>
      <p:sp>
        <p:nvSpPr>
          <p:cNvPr id="102" name="Google Shape;102;p2"/>
          <p:cNvSpPr txBox="1"/>
          <p:nvPr>
            <p:ph idx="1" type="body"/>
          </p:nvPr>
        </p:nvSpPr>
        <p:spPr>
          <a:xfrm>
            <a:off x="457200" y="980728"/>
            <a:ext cx="8229600" cy="5760640"/>
          </a:xfrm>
          <a:prstGeom prst="rect">
            <a:avLst/>
          </a:prstGeom>
          <a:noFill/>
          <a:ln>
            <a:noFill/>
          </a:ln>
        </p:spPr>
        <p:txBody>
          <a:bodyPr anchorCtr="0" anchor="t" bIns="45700" lIns="91425" spcFirstLastPara="1" rIns="91425" wrap="square" tIns="45700">
            <a:normAutofit lnSpcReduction="10000"/>
          </a:bodyPr>
          <a:lstStyle/>
          <a:p>
            <a:pPr indent="-128905" lvl="1" marL="822960" rtl="0" algn="l">
              <a:spcBef>
                <a:spcPts val="0"/>
              </a:spcBef>
              <a:spcAft>
                <a:spcPts val="0"/>
              </a:spcAft>
              <a:buSzPts val="2470"/>
              <a:buNone/>
            </a:pPr>
            <a:r>
              <a:t/>
            </a:r>
            <a:endParaRPr/>
          </a:p>
          <a:p>
            <a:pPr indent="-285750" lvl="1" marL="822960" rtl="0" algn="l">
              <a:spcBef>
                <a:spcPts val="520"/>
              </a:spcBef>
              <a:spcAft>
                <a:spcPts val="0"/>
              </a:spcAft>
              <a:buSzPts val="2470"/>
              <a:buChar char="›"/>
            </a:pPr>
            <a:r>
              <a:rPr lang="en-US"/>
              <a:t>DLL uses the services of the physical layer to send and receive bits over communication channels. </a:t>
            </a:r>
            <a:endParaRPr/>
          </a:p>
          <a:p>
            <a:pPr indent="-285750" lvl="1" marL="822960" rtl="0" algn="l">
              <a:spcBef>
                <a:spcPts val="520"/>
              </a:spcBef>
              <a:spcAft>
                <a:spcPts val="0"/>
              </a:spcAft>
              <a:buSzPts val="2470"/>
              <a:buChar char="›"/>
            </a:pPr>
            <a:r>
              <a:rPr b="1" lang="en-US"/>
              <a:t>Functions:</a:t>
            </a:r>
            <a:endParaRPr/>
          </a:p>
          <a:p>
            <a:pPr indent="-228600" lvl="2" marL="1106424" rtl="0" algn="l">
              <a:spcBef>
                <a:spcPts val="480"/>
              </a:spcBef>
              <a:spcAft>
                <a:spcPts val="0"/>
              </a:spcAft>
              <a:buSzPts val="2400"/>
              <a:buChar char="●"/>
            </a:pPr>
            <a:r>
              <a:rPr lang="en-US"/>
              <a:t>Providing a well defined service interface to the network layer.</a:t>
            </a:r>
            <a:endParaRPr/>
          </a:p>
          <a:p>
            <a:pPr indent="-228600" lvl="2" marL="1106424" rtl="0" algn="l">
              <a:spcBef>
                <a:spcPts val="480"/>
              </a:spcBef>
              <a:spcAft>
                <a:spcPts val="0"/>
              </a:spcAft>
              <a:buSzPts val="2400"/>
              <a:buChar char="●"/>
            </a:pPr>
            <a:r>
              <a:rPr lang="en-US"/>
              <a:t>Dealing with transmission errors.</a:t>
            </a:r>
            <a:endParaRPr/>
          </a:p>
          <a:p>
            <a:pPr indent="-228600" lvl="2" marL="1106424" rtl="0" algn="l">
              <a:spcBef>
                <a:spcPts val="480"/>
              </a:spcBef>
              <a:spcAft>
                <a:spcPts val="0"/>
              </a:spcAft>
              <a:buSzPts val="2400"/>
              <a:buChar char="●"/>
            </a:pPr>
            <a:r>
              <a:rPr lang="en-US"/>
              <a:t>Regulating the flow of data so that slow receivers are not swamped by fast senders</a:t>
            </a:r>
            <a:endParaRPr/>
          </a:p>
          <a:p>
            <a:pPr indent="-212725" lvl="2" marL="625475" rtl="0" algn="l">
              <a:spcBef>
                <a:spcPts val="480"/>
              </a:spcBef>
              <a:spcAft>
                <a:spcPts val="0"/>
              </a:spcAft>
              <a:buSzPts val="2400"/>
              <a:buNone/>
            </a:pPr>
            <a:r>
              <a:t/>
            </a:r>
            <a:endParaRPr/>
          </a:p>
          <a:p>
            <a:pPr indent="-365125" lvl="2" marL="625475" rtl="0" algn="l">
              <a:spcBef>
                <a:spcPts val="480"/>
              </a:spcBef>
              <a:spcAft>
                <a:spcPts val="0"/>
              </a:spcAft>
              <a:buSzPts val="2400"/>
              <a:buChar char="●"/>
            </a:pPr>
            <a:r>
              <a:rPr lang="en-US"/>
              <a:t>To accomplish these goals, the DLL takes the </a:t>
            </a:r>
            <a:r>
              <a:rPr b="1" lang="en-US"/>
              <a:t>pkts</a:t>
            </a:r>
            <a:r>
              <a:rPr lang="en-US"/>
              <a:t> it gets from NL and encapsulates them into </a:t>
            </a:r>
            <a:r>
              <a:rPr b="1" lang="en-US">
                <a:solidFill>
                  <a:srgbClr val="FF0000"/>
                </a:solidFill>
              </a:rPr>
              <a:t>frames</a:t>
            </a:r>
            <a:r>
              <a:rPr lang="en-US"/>
              <a:t> for transmission.</a:t>
            </a:r>
            <a:endParaRPr/>
          </a:p>
          <a:p>
            <a:pPr indent="-76200" lvl="2" marL="1106424" rtl="0" algn="l">
              <a:spcBef>
                <a:spcPts val="48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Framing</a:t>
            </a:r>
            <a:endParaRPr/>
          </a:p>
        </p:txBody>
      </p:sp>
      <p:sp>
        <p:nvSpPr>
          <p:cNvPr id="222" name="Google Shape;222;p20"/>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920"/>
              <a:buChar char="⦿"/>
            </a:pPr>
            <a:r>
              <a:rPr lang="en-US" sz="2400">
                <a:latin typeface="Arial"/>
                <a:ea typeface="Arial"/>
                <a:cs typeface="Arial"/>
                <a:sym typeface="Arial"/>
              </a:rPr>
              <a:t>Many data link protocols use a combination of presented methods for safety. For example in Ethernet and 802.11 each frame begin with a well-defined pattern called a </a:t>
            </a:r>
            <a:r>
              <a:rPr b="1" lang="en-US" sz="2400">
                <a:latin typeface="Arial"/>
                <a:ea typeface="Arial"/>
                <a:cs typeface="Arial"/>
                <a:sym typeface="Arial"/>
              </a:rPr>
              <a:t>preamble</a:t>
            </a:r>
            <a:r>
              <a:rPr lang="en-US" sz="2400">
                <a:latin typeface="Arial"/>
                <a:ea typeface="Arial"/>
                <a:cs typeface="Arial"/>
                <a:sym typeface="Arial"/>
              </a:rPr>
              <a:t>. </a:t>
            </a:r>
            <a:endParaRPr/>
          </a:p>
          <a:p>
            <a:pPr indent="-384047" lvl="0" marL="448056" rtl="0" algn="l">
              <a:spcBef>
                <a:spcPts val="480"/>
              </a:spcBef>
              <a:spcAft>
                <a:spcPts val="0"/>
              </a:spcAft>
              <a:buSzPts val="1920"/>
              <a:buChar char="⦿"/>
            </a:pPr>
            <a:r>
              <a:rPr lang="en-US" sz="2400">
                <a:latin typeface="Arial"/>
                <a:ea typeface="Arial"/>
                <a:cs typeface="Arial"/>
                <a:sym typeface="Arial"/>
              </a:rPr>
              <a:t>Preamble is typically 72 bits long.</a:t>
            </a:r>
            <a:endParaRPr/>
          </a:p>
          <a:p>
            <a:pPr indent="-384047" lvl="0" marL="448056" rtl="0" algn="l">
              <a:spcBef>
                <a:spcPts val="480"/>
              </a:spcBef>
              <a:spcAft>
                <a:spcPts val="0"/>
              </a:spcAft>
              <a:buSzPts val="1920"/>
              <a:buChar char="⦿"/>
            </a:pPr>
            <a:r>
              <a:rPr lang="en-US" sz="2400">
                <a:latin typeface="Arial"/>
                <a:ea typeface="Arial"/>
                <a:cs typeface="Arial"/>
                <a:sym typeface="Arial"/>
              </a:rPr>
              <a:t>It is then followed by a length field.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Error Control</a:t>
            </a:r>
            <a:endParaRPr/>
          </a:p>
        </p:txBody>
      </p:sp>
      <p:sp>
        <p:nvSpPr>
          <p:cNvPr id="228" name="Google Shape;228;p21"/>
          <p:cNvSpPr txBox="1"/>
          <p:nvPr>
            <p:ph idx="1" type="body"/>
          </p:nvPr>
        </p:nvSpPr>
        <p:spPr>
          <a:xfrm>
            <a:off x="827584" y="1556792"/>
            <a:ext cx="7543800" cy="4945434"/>
          </a:xfrm>
          <a:prstGeom prst="rect">
            <a:avLst/>
          </a:prstGeom>
          <a:noFill/>
          <a:ln>
            <a:noFill/>
          </a:ln>
        </p:spPr>
        <p:txBody>
          <a:bodyPr anchorCtr="0" anchor="t" bIns="45700" lIns="91425" spcFirstLastPara="1" rIns="91425" wrap="square" tIns="45700">
            <a:noAutofit/>
          </a:bodyPr>
          <a:lstStyle/>
          <a:p>
            <a:pPr indent="-384047" lvl="0" marL="448056" rtl="0" algn="l">
              <a:spcBef>
                <a:spcPts val="0"/>
              </a:spcBef>
              <a:spcAft>
                <a:spcPts val="0"/>
              </a:spcAft>
              <a:buSzPts val="1920"/>
              <a:buChar char="⦿"/>
            </a:pPr>
            <a:r>
              <a:rPr lang="en-US" sz="2400">
                <a:latin typeface="Arial"/>
                <a:ea typeface="Arial"/>
                <a:cs typeface="Arial"/>
                <a:sym typeface="Arial"/>
              </a:rPr>
              <a:t>After solving the marking of the frame with start and end the data link layer has to handle eventual errors in transmission or detection.</a:t>
            </a:r>
            <a:endParaRPr/>
          </a:p>
          <a:p>
            <a:pPr indent="-285750" lvl="1" marL="822960" rtl="0" algn="l">
              <a:spcBef>
                <a:spcPts val="480"/>
              </a:spcBef>
              <a:spcAft>
                <a:spcPts val="0"/>
              </a:spcAft>
              <a:buSzPts val="2280"/>
              <a:buChar char="›"/>
            </a:pPr>
            <a:r>
              <a:rPr lang="en-US" sz="2400"/>
              <a:t>Ensuring that all frames are delivered to the network layer at the destination and in proper order.</a:t>
            </a:r>
            <a:endParaRPr/>
          </a:p>
          <a:p>
            <a:pPr indent="-384047" lvl="0" marL="448056" rtl="0" algn="l">
              <a:spcBef>
                <a:spcPts val="480"/>
              </a:spcBef>
              <a:spcAft>
                <a:spcPts val="0"/>
              </a:spcAft>
              <a:buSzPts val="1920"/>
              <a:buChar char="⦿"/>
            </a:pPr>
            <a:r>
              <a:rPr lang="en-US" sz="2400">
                <a:latin typeface="Arial"/>
                <a:ea typeface="Arial"/>
                <a:cs typeface="Arial"/>
                <a:sym typeface="Arial"/>
              </a:rPr>
              <a:t>Unacknowledged connectionless service: it is OK for the sender to output frames regardless of its reception.</a:t>
            </a:r>
            <a:endParaRPr/>
          </a:p>
          <a:p>
            <a:pPr indent="-384047" lvl="0" marL="448056" rtl="0" algn="l">
              <a:spcBef>
                <a:spcPts val="480"/>
              </a:spcBef>
              <a:spcAft>
                <a:spcPts val="0"/>
              </a:spcAft>
              <a:buSzPts val="1920"/>
              <a:buChar char="⦿"/>
            </a:pPr>
            <a:r>
              <a:rPr lang="en-US" sz="2400">
                <a:latin typeface="Arial"/>
                <a:ea typeface="Arial"/>
                <a:cs typeface="Arial"/>
                <a:sym typeface="Arial"/>
              </a:rPr>
              <a:t>Reliable connection-oriented service: it is NOT OK.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Error Control</a:t>
            </a:r>
            <a:endParaRPr/>
          </a:p>
        </p:txBody>
      </p:sp>
      <p:sp>
        <p:nvSpPr>
          <p:cNvPr id="234" name="Google Shape;234;p22"/>
          <p:cNvSpPr txBox="1"/>
          <p:nvPr>
            <p:ph idx="1" type="body"/>
          </p:nvPr>
        </p:nvSpPr>
        <p:spPr>
          <a:xfrm>
            <a:off x="755576" y="1916832"/>
            <a:ext cx="7543800" cy="4297362"/>
          </a:xfrm>
          <a:prstGeom prst="rect">
            <a:avLst/>
          </a:prstGeom>
          <a:noFill/>
          <a:ln>
            <a:noFill/>
          </a:ln>
        </p:spPr>
        <p:txBody>
          <a:bodyPr anchorCtr="0" anchor="t" bIns="45700" lIns="91425" spcFirstLastPara="1" rIns="91425" wrap="square" tIns="45700">
            <a:noAutofit/>
          </a:bodyPr>
          <a:lstStyle/>
          <a:p>
            <a:pPr indent="-384047" lvl="0" marL="448056" rtl="0" algn="l">
              <a:spcBef>
                <a:spcPts val="0"/>
              </a:spcBef>
              <a:spcAft>
                <a:spcPts val="0"/>
              </a:spcAft>
              <a:buSzPts val="1920"/>
              <a:buChar char="⦿"/>
            </a:pPr>
            <a:r>
              <a:rPr lang="en-US" sz="2400">
                <a:latin typeface="Arial"/>
                <a:ea typeface="Arial"/>
                <a:cs typeface="Arial"/>
                <a:sym typeface="Arial"/>
              </a:rPr>
              <a:t>Reliable connection-oriented service usually will provide a sender with some feedback about what is happening at the other end of the line.</a:t>
            </a:r>
            <a:endParaRPr/>
          </a:p>
          <a:p>
            <a:pPr indent="-285750" lvl="1" marL="822960" rtl="0" algn="l">
              <a:spcBef>
                <a:spcPts val="480"/>
              </a:spcBef>
              <a:spcAft>
                <a:spcPts val="0"/>
              </a:spcAft>
              <a:buSzPts val="2280"/>
              <a:buChar char="›"/>
            </a:pPr>
            <a:r>
              <a:rPr lang="en-US" sz="2400"/>
              <a:t>Receiver Sends Back Special Control Frames.</a:t>
            </a:r>
            <a:endParaRPr/>
          </a:p>
          <a:p>
            <a:pPr indent="-285750" lvl="1" marL="822960" rtl="0" algn="l">
              <a:spcBef>
                <a:spcPts val="480"/>
              </a:spcBef>
              <a:spcAft>
                <a:spcPts val="0"/>
              </a:spcAft>
              <a:buSzPts val="2280"/>
              <a:buChar char="›"/>
            </a:pPr>
            <a:r>
              <a:rPr lang="en-US" sz="2400"/>
              <a:t>If the Sender Receives positive Acknowledgment it will know that the frame has arrived safely.</a:t>
            </a:r>
            <a:endParaRPr/>
          </a:p>
          <a:p>
            <a:pPr indent="-384047" lvl="0" marL="448056" rtl="0" algn="l">
              <a:spcBef>
                <a:spcPts val="480"/>
              </a:spcBef>
              <a:spcAft>
                <a:spcPts val="0"/>
              </a:spcAft>
              <a:buSzPts val="1920"/>
              <a:buChar char="⦿"/>
            </a:pPr>
            <a:r>
              <a:rPr lang="en-US" sz="2400">
                <a:latin typeface="Arial"/>
                <a:ea typeface="Arial"/>
                <a:cs typeface="Arial"/>
                <a:sym typeface="Arial"/>
              </a:rPr>
              <a:t>Timer and Frame Sequence Number for the Sender is Necessary  to handle the case when there is no response (positive or negative) from the Receiver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Flow Control</a:t>
            </a:r>
            <a:endParaRPr/>
          </a:p>
        </p:txBody>
      </p:sp>
      <p:sp>
        <p:nvSpPr>
          <p:cNvPr id="241" name="Google Shape;241;p23"/>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600"/>
              <a:buChar char="⦿"/>
            </a:pPr>
            <a:r>
              <a:rPr lang="en-US" sz="2000">
                <a:latin typeface="Arial"/>
                <a:ea typeface="Arial"/>
                <a:cs typeface="Arial"/>
                <a:sym typeface="Arial"/>
              </a:rPr>
              <a:t>Important Design issue for the cases when the sender is running on a fast powerful computer and receiver is running on a slow low-end machine.</a:t>
            </a:r>
            <a:endParaRPr/>
          </a:p>
          <a:p>
            <a:pPr indent="-384047" lvl="0" marL="448056" rtl="0" algn="l">
              <a:spcBef>
                <a:spcPts val="400"/>
              </a:spcBef>
              <a:spcAft>
                <a:spcPts val="0"/>
              </a:spcAft>
              <a:buSzPts val="1600"/>
              <a:buChar char="⦿"/>
            </a:pPr>
            <a:r>
              <a:rPr lang="en-US" sz="2000">
                <a:latin typeface="Arial"/>
                <a:ea typeface="Arial"/>
                <a:cs typeface="Arial"/>
                <a:sym typeface="Arial"/>
              </a:rPr>
              <a:t>Two approaches:</a:t>
            </a:r>
            <a:endParaRPr/>
          </a:p>
          <a:p>
            <a:pPr indent="-457200" lvl="1" marL="857250" rtl="0" algn="l">
              <a:spcBef>
                <a:spcPts val="400"/>
              </a:spcBef>
              <a:spcAft>
                <a:spcPts val="0"/>
              </a:spcAft>
              <a:buSzPts val="1900"/>
              <a:buFont typeface="Calibri"/>
              <a:buAutoNum type="arabicPeriod"/>
            </a:pPr>
            <a:r>
              <a:rPr lang="en-US" sz="2000"/>
              <a:t>Feedback-based flow control</a:t>
            </a:r>
            <a:endParaRPr/>
          </a:p>
          <a:p>
            <a:pPr indent="-457200" lvl="1" marL="857250" rtl="0" algn="l">
              <a:spcBef>
                <a:spcPts val="400"/>
              </a:spcBef>
              <a:spcAft>
                <a:spcPts val="0"/>
              </a:spcAft>
              <a:buSzPts val="1900"/>
              <a:buFont typeface="Calibri"/>
              <a:buAutoNum type="arabicPeriod"/>
            </a:pPr>
            <a:r>
              <a:rPr lang="en-US" sz="2000"/>
              <a:t>Rate-based flow control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ctr">
              <a:spcBef>
                <a:spcPts val="0"/>
              </a:spcBef>
              <a:spcAft>
                <a:spcPts val="0"/>
              </a:spcAft>
              <a:buClr>
                <a:srgbClr val="FF599C"/>
              </a:buClr>
              <a:buSzPts val="4200"/>
              <a:buFont typeface="Arial"/>
              <a:buNone/>
            </a:pPr>
            <a:r>
              <a:rPr lang="en-US">
                <a:latin typeface="Arial"/>
                <a:ea typeface="Arial"/>
                <a:cs typeface="Arial"/>
                <a:sym typeface="Arial"/>
              </a:rPr>
              <a:t>Feedback-based Flow Control</a:t>
            </a:r>
            <a:endParaRPr/>
          </a:p>
        </p:txBody>
      </p:sp>
      <p:sp>
        <p:nvSpPr>
          <p:cNvPr id="247" name="Google Shape;247;p24"/>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lnSpcReduction="10000"/>
          </a:bodyPr>
          <a:lstStyle/>
          <a:p>
            <a:pPr indent="-384047" lvl="0" marL="448056" rtl="0" algn="l">
              <a:spcBef>
                <a:spcPts val="0"/>
              </a:spcBef>
              <a:spcAft>
                <a:spcPts val="0"/>
              </a:spcAft>
              <a:buSzPts val="2560"/>
              <a:buChar char="⦿"/>
            </a:pPr>
            <a:r>
              <a:rPr lang="en-US" sz="3200">
                <a:latin typeface="Arial"/>
                <a:ea typeface="Arial"/>
                <a:cs typeface="Arial"/>
                <a:sym typeface="Arial"/>
              </a:rPr>
              <a:t>Receiver sends back information to the sender giving it permission to send more data, or</a:t>
            </a:r>
            <a:endParaRPr/>
          </a:p>
          <a:p>
            <a:pPr indent="-384047" lvl="0" marL="448056" rtl="0" algn="l">
              <a:spcBef>
                <a:spcPts val="640"/>
              </a:spcBef>
              <a:spcAft>
                <a:spcPts val="0"/>
              </a:spcAft>
              <a:buSzPts val="2560"/>
              <a:buChar char="⦿"/>
            </a:pPr>
            <a:r>
              <a:rPr lang="en-US" sz="3200">
                <a:latin typeface="Arial"/>
                <a:ea typeface="Arial"/>
                <a:cs typeface="Arial"/>
                <a:sym typeface="Arial"/>
              </a:rPr>
              <a:t>Telling sender how receiver is doing.</a:t>
            </a:r>
            <a:endParaRPr/>
          </a:p>
          <a:p>
            <a:pPr indent="-231647" lvl="0" marL="448056" rtl="0" algn="l">
              <a:spcBef>
                <a:spcPts val="600"/>
              </a:spcBef>
              <a:spcAft>
                <a:spcPts val="0"/>
              </a:spcAft>
              <a:buSzPts val="2400"/>
              <a:buNone/>
            </a:pPr>
            <a:r>
              <a:t/>
            </a:r>
            <a:endParaRPr/>
          </a:p>
          <a:p>
            <a:pPr indent="-231647" lvl="0" marL="448056" rtl="0" algn="l">
              <a:spcBef>
                <a:spcPts val="600"/>
              </a:spcBef>
              <a:spcAft>
                <a:spcPts val="0"/>
              </a:spcAft>
              <a:buSzPts val="2400"/>
              <a:buNone/>
            </a:pPr>
            <a:r>
              <a:t/>
            </a:r>
            <a:endParaRPr/>
          </a:p>
          <a:p>
            <a:pPr indent="-384047" lvl="0" marL="448056" rtl="0" algn="l">
              <a:spcBef>
                <a:spcPts val="640"/>
              </a:spcBef>
              <a:spcAft>
                <a:spcPts val="0"/>
              </a:spcAft>
              <a:buSzPts val="2560"/>
              <a:buChar char="⦿"/>
            </a:pPr>
            <a:r>
              <a:rPr lang="en-US" sz="3200">
                <a:latin typeface="Arial"/>
                <a:ea typeface="Arial"/>
                <a:cs typeface="Arial"/>
                <a:sym typeface="Arial"/>
              </a:rPr>
              <a:t>Built in mechanism that limits the rate at which sender may transmit data, without the need for feedback from the receiver.</a:t>
            </a:r>
            <a:endParaRPr/>
          </a:p>
          <a:p>
            <a:pPr indent="-231647" lvl="0" marL="448056" rtl="0" algn="l">
              <a:spcBef>
                <a:spcPts val="600"/>
              </a:spcBef>
              <a:spcAft>
                <a:spcPts val="0"/>
              </a:spcAft>
              <a:buSzPts val="2400"/>
              <a:buNone/>
            </a:pPr>
            <a:r>
              <a:t/>
            </a:r>
            <a:endParaRPr/>
          </a:p>
        </p:txBody>
      </p:sp>
      <p:sp>
        <p:nvSpPr>
          <p:cNvPr id="248" name="Google Shape;248;p24"/>
          <p:cNvSpPr txBox="1"/>
          <p:nvPr/>
        </p:nvSpPr>
        <p:spPr>
          <a:xfrm>
            <a:off x="395536" y="3284984"/>
            <a:ext cx="8229600" cy="1399032"/>
          </a:xfrm>
          <a:prstGeom prst="rect">
            <a:avLst/>
          </a:prstGeom>
          <a:noFill/>
          <a:ln>
            <a:noFill/>
          </a:ln>
        </p:spPr>
        <p:txBody>
          <a:bodyPr anchorCtr="0" anchor="ctr" bIns="45700" lIns="91425" spcFirstLastPara="1" rIns="91425" wrap="square" tIns="45700">
            <a:normAutofit fontScale="97500"/>
          </a:bodyPr>
          <a:lstStyle/>
          <a:p>
            <a:pPr indent="0" lvl="0" marL="484632" marR="0" rtl="0" algn="ctr">
              <a:spcBef>
                <a:spcPts val="0"/>
              </a:spcBef>
              <a:spcAft>
                <a:spcPts val="0"/>
              </a:spcAft>
              <a:buClr>
                <a:srgbClr val="FF599C"/>
              </a:buClr>
              <a:buSzPct val="100000"/>
              <a:buFont typeface="Arial"/>
              <a:buNone/>
            </a:pPr>
            <a:br>
              <a:rPr b="0" i="0" lang="en-US" sz="4200" u="none" cap="none" strike="noStrike">
                <a:solidFill>
                  <a:srgbClr val="FF599C"/>
                </a:solidFill>
                <a:latin typeface="Arial"/>
                <a:ea typeface="Arial"/>
                <a:cs typeface="Arial"/>
                <a:sym typeface="Arial"/>
              </a:rPr>
            </a:br>
            <a:r>
              <a:rPr b="0" i="0" lang="en-US" sz="4200" u="none" cap="none" strike="noStrike">
                <a:solidFill>
                  <a:srgbClr val="FF599C"/>
                </a:solidFill>
                <a:latin typeface="Arial"/>
                <a:ea typeface="Arial"/>
                <a:cs typeface="Arial"/>
                <a:sym typeface="Arial"/>
              </a:rPr>
              <a:t>Rate-based Flow Control</a:t>
            </a:r>
            <a:endParaRPr b="0" i="0" sz="4200" u="none" cap="none" strike="noStrike">
              <a:solidFill>
                <a:srgbClr val="FF599C"/>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Error Detection and Correction</a:t>
            </a:r>
            <a:endParaRPr/>
          </a:p>
        </p:txBody>
      </p:sp>
      <p:sp>
        <p:nvSpPr>
          <p:cNvPr id="254" name="Google Shape;254;p25"/>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latin typeface="Arial"/>
                <a:ea typeface="Arial"/>
                <a:cs typeface="Arial"/>
                <a:sym typeface="Arial"/>
              </a:rPr>
              <a:t>Two basic strategies to deal with errors:</a:t>
            </a:r>
            <a:endParaRPr/>
          </a:p>
          <a:p>
            <a:pPr indent="-514350" lvl="1" marL="971550" rtl="0" algn="l">
              <a:spcBef>
                <a:spcPts val="520"/>
              </a:spcBef>
              <a:spcAft>
                <a:spcPts val="0"/>
              </a:spcAft>
              <a:buSzPts val="2470"/>
              <a:buFont typeface="Calibri"/>
              <a:buAutoNum type="arabicPeriod"/>
            </a:pPr>
            <a:r>
              <a:rPr lang="en-US"/>
              <a:t>Include enough redundant information  to enable the receiver to deduce what the transmitted data must have been.</a:t>
            </a:r>
            <a:br>
              <a:rPr lang="en-US"/>
            </a:br>
            <a:br>
              <a:rPr lang="en-US" sz="800"/>
            </a:br>
            <a:r>
              <a:rPr b="1" lang="en-US">
                <a:solidFill>
                  <a:srgbClr val="0033CC"/>
                </a:solidFill>
              </a:rPr>
              <a:t>Error correcting codes. (FEC)</a:t>
            </a:r>
            <a:endParaRPr/>
          </a:p>
          <a:p>
            <a:pPr indent="-514350" lvl="1" marL="971550" rtl="0" algn="l">
              <a:spcBef>
                <a:spcPts val="520"/>
              </a:spcBef>
              <a:spcAft>
                <a:spcPts val="0"/>
              </a:spcAft>
              <a:buSzPts val="2470"/>
              <a:buFont typeface="Calibri"/>
              <a:buAutoNum type="arabicPeriod"/>
            </a:pPr>
            <a:r>
              <a:rPr lang="en-US"/>
              <a:t>Include only enough redundancy to allow the receiver to deduce that an error has occurred (but not which error).</a:t>
            </a:r>
            <a:r>
              <a:rPr lang="en-US" sz="800"/>
              <a:t> </a:t>
            </a:r>
            <a:br>
              <a:rPr lang="en-US" sz="800"/>
            </a:br>
            <a:br>
              <a:rPr lang="en-US" sz="800"/>
            </a:br>
            <a:r>
              <a:rPr b="1" lang="en-US">
                <a:solidFill>
                  <a:srgbClr val="0033CC"/>
                </a:solidFill>
              </a:rPr>
              <a:t>Error detecting codes.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0" y="314325"/>
            <a:ext cx="9144000" cy="114300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Elementary Data Link Protocols (1)</a:t>
            </a:r>
            <a:endParaRPr/>
          </a:p>
        </p:txBody>
      </p:sp>
      <p:sp>
        <p:nvSpPr>
          <p:cNvPr id="260" name="Google Shape;260;p27"/>
          <p:cNvSpPr txBox="1"/>
          <p:nvPr>
            <p:ph idx="1" type="body"/>
          </p:nvPr>
        </p:nvSpPr>
        <p:spPr>
          <a:xfrm>
            <a:off x="1116013" y="2033588"/>
            <a:ext cx="8027987" cy="4519612"/>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560"/>
              <a:buFont typeface="Arial"/>
              <a:buChar char="•"/>
            </a:pPr>
            <a:r>
              <a:rPr lang="en-US" sz="3200">
                <a:latin typeface="Arial"/>
                <a:ea typeface="Arial"/>
                <a:cs typeface="Arial"/>
                <a:sym typeface="Arial"/>
              </a:rPr>
              <a:t>Utopian(Unrestricted) Simplex Protocol</a:t>
            </a:r>
            <a:endParaRPr/>
          </a:p>
          <a:p>
            <a:pPr indent="-384047" lvl="0" marL="448056" rtl="0" algn="l">
              <a:spcBef>
                <a:spcPts val="640"/>
              </a:spcBef>
              <a:spcAft>
                <a:spcPts val="0"/>
              </a:spcAft>
              <a:buSzPts val="2560"/>
              <a:buFont typeface="Arial"/>
              <a:buChar char="•"/>
            </a:pPr>
            <a:r>
              <a:rPr lang="en-US" sz="3200">
                <a:latin typeface="Arial"/>
                <a:ea typeface="Arial"/>
                <a:cs typeface="Arial"/>
                <a:sym typeface="Arial"/>
              </a:rPr>
              <a:t>Simplex Stop-and-Wait Protocol </a:t>
            </a:r>
            <a:endParaRPr/>
          </a:p>
          <a:p>
            <a:pPr indent="-285750" lvl="1" marL="822960" rtl="0" algn="l">
              <a:spcBef>
                <a:spcPts val="560"/>
              </a:spcBef>
              <a:spcAft>
                <a:spcPts val="0"/>
              </a:spcAft>
              <a:buSzPts val="2660"/>
              <a:buFont typeface="Arial"/>
              <a:buChar char="•"/>
            </a:pPr>
            <a:r>
              <a:rPr lang="en-US" sz="2800">
                <a:latin typeface="Arial"/>
                <a:ea typeface="Arial"/>
                <a:cs typeface="Arial"/>
                <a:sym typeface="Arial"/>
              </a:rPr>
              <a:t>Error-Free Channel</a:t>
            </a:r>
            <a:endParaRPr/>
          </a:p>
          <a:p>
            <a:pPr indent="-384047" lvl="0" marL="448056" rtl="0" algn="l">
              <a:spcBef>
                <a:spcPts val="640"/>
              </a:spcBef>
              <a:spcAft>
                <a:spcPts val="0"/>
              </a:spcAft>
              <a:buSzPts val="2560"/>
              <a:buFont typeface="Arial"/>
              <a:buChar char="•"/>
            </a:pPr>
            <a:r>
              <a:rPr lang="en-US" sz="3200">
                <a:latin typeface="Arial"/>
                <a:ea typeface="Arial"/>
                <a:cs typeface="Arial"/>
                <a:sym typeface="Arial"/>
              </a:rPr>
              <a:t>Simplex Stop-and-Wait Protocol </a:t>
            </a:r>
            <a:endParaRPr/>
          </a:p>
          <a:p>
            <a:pPr indent="-285750" lvl="1" marL="822960" rtl="0" algn="l">
              <a:spcBef>
                <a:spcPts val="560"/>
              </a:spcBef>
              <a:spcAft>
                <a:spcPts val="0"/>
              </a:spcAft>
              <a:buSzPts val="2660"/>
              <a:buFont typeface="Arial"/>
              <a:buChar char="•"/>
            </a:pPr>
            <a:r>
              <a:rPr lang="en-US" sz="2800">
                <a:latin typeface="Arial"/>
                <a:ea typeface="Arial"/>
                <a:cs typeface="Arial"/>
                <a:sym typeface="Arial"/>
              </a:rPr>
              <a:t>Noisy Channel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Elementary Data Link Protocols (2)</a:t>
            </a:r>
            <a:endParaRPr/>
          </a:p>
        </p:txBody>
      </p:sp>
      <p:sp>
        <p:nvSpPr>
          <p:cNvPr id="266" name="Google Shape;266;p28"/>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lnSpcReduction="10000"/>
          </a:bodyPr>
          <a:lstStyle/>
          <a:p>
            <a:pPr indent="-384047" lvl="0" marL="448056" rtl="0" algn="ctr">
              <a:spcBef>
                <a:spcPts val="0"/>
              </a:spcBef>
              <a:spcAft>
                <a:spcPts val="0"/>
              </a:spcAft>
              <a:buSzPts val="2400"/>
              <a:buFont typeface="Century Gothic"/>
              <a:buNone/>
            </a:pPr>
            <a:r>
              <a:t/>
            </a:r>
            <a:endParaRPr>
              <a:latin typeface="Arial"/>
              <a:ea typeface="Arial"/>
              <a:cs typeface="Arial"/>
              <a:sym typeface="Arial"/>
            </a:endParaRPr>
          </a:p>
          <a:p>
            <a:pPr indent="-384047" lvl="0" marL="448056" rtl="0" algn="ctr">
              <a:spcBef>
                <a:spcPts val="600"/>
              </a:spcBef>
              <a:spcAft>
                <a:spcPts val="0"/>
              </a:spcAft>
              <a:buSzPts val="2400"/>
              <a:buFont typeface="Century Gothic"/>
              <a:buNone/>
            </a:pPr>
            <a:r>
              <a:t/>
            </a:r>
            <a:endParaRPr>
              <a:latin typeface="Arial"/>
              <a:ea typeface="Arial"/>
              <a:cs typeface="Arial"/>
              <a:sym typeface="Arial"/>
            </a:endParaRPr>
          </a:p>
          <a:p>
            <a:pPr indent="-384047" lvl="0" marL="448056" rtl="0" algn="ctr">
              <a:spcBef>
                <a:spcPts val="600"/>
              </a:spcBef>
              <a:spcAft>
                <a:spcPts val="0"/>
              </a:spcAft>
              <a:buSzPts val="2400"/>
              <a:buFont typeface="Century Gothic"/>
              <a:buNone/>
            </a:pPr>
            <a:r>
              <a:t/>
            </a:r>
            <a:endParaRPr>
              <a:latin typeface="Arial"/>
              <a:ea typeface="Arial"/>
              <a:cs typeface="Arial"/>
              <a:sym typeface="Arial"/>
            </a:endParaRPr>
          </a:p>
          <a:p>
            <a:pPr indent="-384047" lvl="0" marL="448056" rtl="0" algn="ctr">
              <a:spcBef>
                <a:spcPts val="600"/>
              </a:spcBef>
              <a:spcAft>
                <a:spcPts val="0"/>
              </a:spcAft>
              <a:buSzPts val="2400"/>
              <a:buFont typeface="Century Gothic"/>
              <a:buNone/>
            </a:pPr>
            <a:r>
              <a:t/>
            </a:r>
            <a:endParaRPr>
              <a:latin typeface="Arial"/>
              <a:ea typeface="Arial"/>
              <a:cs typeface="Arial"/>
              <a:sym typeface="Arial"/>
            </a:endParaRPr>
          </a:p>
          <a:p>
            <a:pPr indent="-384047" lvl="0" marL="448056" rtl="0" algn="ctr">
              <a:spcBef>
                <a:spcPts val="600"/>
              </a:spcBef>
              <a:spcAft>
                <a:spcPts val="0"/>
              </a:spcAft>
              <a:buSzPts val="2400"/>
              <a:buFont typeface="Century Gothic"/>
              <a:buNone/>
            </a:pPr>
            <a:r>
              <a:t/>
            </a:r>
            <a:endParaRPr>
              <a:latin typeface="Arial"/>
              <a:ea typeface="Arial"/>
              <a:cs typeface="Arial"/>
              <a:sym typeface="Arial"/>
            </a:endParaRPr>
          </a:p>
          <a:p>
            <a:pPr indent="-384047" lvl="0" marL="448056" rtl="0" algn="ctr">
              <a:spcBef>
                <a:spcPts val="600"/>
              </a:spcBef>
              <a:spcAft>
                <a:spcPts val="0"/>
              </a:spcAft>
              <a:buSzPts val="2400"/>
              <a:buFont typeface="Century Gothic"/>
              <a:buNone/>
            </a:pPr>
            <a:r>
              <a:t/>
            </a:r>
            <a:endParaRPr>
              <a:latin typeface="Arial"/>
              <a:ea typeface="Arial"/>
              <a:cs typeface="Arial"/>
              <a:sym typeface="Arial"/>
            </a:endParaRPr>
          </a:p>
          <a:p>
            <a:pPr indent="-384047" lvl="0" marL="448056" rtl="0" algn="ctr">
              <a:spcBef>
                <a:spcPts val="600"/>
              </a:spcBef>
              <a:spcAft>
                <a:spcPts val="0"/>
              </a:spcAft>
              <a:buSzPts val="2400"/>
              <a:buFont typeface="Century Gothic"/>
              <a:buNone/>
            </a:pPr>
            <a:r>
              <a:t/>
            </a:r>
            <a:endParaRPr>
              <a:latin typeface="Arial"/>
              <a:ea typeface="Arial"/>
              <a:cs typeface="Arial"/>
              <a:sym typeface="Arial"/>
            </a:endParaRPr>
          </a:p>
          <a:p>
            <a:pPr indent="-384047" lvl="0" marL="448056" rtl="0" algn="ctr">
              <a:spcBef>
                <a:spcPts val="600"/>
              </a:spcBef>
              <a:spcAft>
                <a:spcPts val="0"/>
              </a:spcAft>
              <a:buSzPts val="2400"/>
              <a:buFont typeface="Arial"/>
              <a:buNone/>
            </a:pPr>
            <a:r>
              <a:rPr lang="en-US">
                <a:latin typeface="Arial"/>
                <a:ea typeface="Arial"/>
                <a:cs typeface="Arial"/>
                <a:sym typeface="Arial"/>
              </a:rPr>
              <a:t>Implementation of the physical, data link, and network layers.</a:t>
            </a:r>
            <a:endParaRPr/>
          </a:p>
        </p:txBody>
      </p:sp>
      <p:pic>
        <p:nvPicPr>
          <p:cNvPr id="267" name="Google Shape;267;p28"/>
          <p:cNvPicPr preferRelativeResize="0"/>
          <p:nvPr/>
        </p:nvPicPr>
        <p:blipFill rotWithShape="1">
          <a:blip r:embed="rId3">
            <a:alphaModFix/>
          </a:blip>
          <a:srcRect b="0" l="0" r="0" t="0"/>
          <a:stretch/>
        </p:blipFill>
        <p:spPr>
          <a:xfrm>
            <a:off x="1338263" y="1619250"/>
            <a:ext cx="6467475" cy="3619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455712" y="32048"/>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Elementary Data Link Protocols (3)</a:t>
            </a:r>
            <a:endParaRPr/>
          </a:p>
        </p:txBody>
      </p:sp>
      <p:sp>
        <p:nvSpPr>
          <p:cNvPr id="273" name="Google Shape;273;p29"/>
          <p:cNvSpPr txBox="1"/>
          <p:nvPr>
            <p:ph idx="1" type="body"/>
          </p:nvPr>
        </p:nvSpPr>
        <p:spPr>
          <a:xfrm>
            <a:off x="457200" y="1882808"/>
            <a:ext cx="8229600" cy="497519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Arial"/>
              <a:buNone/>
            </a:pPr>
            <a:r>
              <a:rPr lang="en-US">
                <a:latin typeface="Arial"/>
                <a:ea typeface="Arial"/>
                <a:cs typeface="Arial"/>
                <a:sym typeface="Arial"/>
              </a:rPr>
              <a:t>Some definitions needed in the protocols to follow. These definitions are located in the file </a:t>
            </a:r>
            <a:r>
              <a:rPr i="1" lang="en-US">
                <a:latin typeface="Arial"/>
                <a:ea typeface="Arial"/>
                <a:cs typeface="Arial"/>
                <a:sym typeface="Arial"/>
              </a:rPr>
              <a:t>protocol.h.</a:t>
            </a:r>
            <a:endParaRPr>
              <a:latin typeface="Arial"/>
              <a:ea typeface="Arial"/>
              <a:cs typeface="Arial"/>
              <a:sym typeface="Arial"/>
            </a:endParaRPr>
          </a:p>
        </p:txBody>
      </p:sp>
      <p:pic>
        <p:nvPicPr>
          <p:cNvPr id="274" name="Google Shape;274;p29"/>
          <p:cNvPicPr preferRelativeResize="0"/>
          <p:nvPr/>
        </p:nvPicPr>
        <p:blipFill rotWithShape="1">
          <a:blip r:embed="rId3">
            <a:alphaModFix/>
          </a:blip>
          <a:srcRect b="0" l="0" r="0" t="0"/>
          <a:stretch/>
        </p:blipFill>
        <p:spPr>
          <a:xfrm>
            <a:off x="146150" y="1349295"/>
            <a:ext cx="8848725" cy="3400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457200" y="29732"/>
            <a:ext cx="8229600" cy="950996"/>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Elementary Data Link Protocols </a:t>
            </a:r>
            <a:endParaRPr/>
          </a:p>
        </p:txBody>
      </p:sp>
      <p:sp>
        <p:nvSpPr>
          <p:cNvPr id="280" name="Google Shape;280;p30"/>
          <p:cNvSpPr txBox="1"/>
          <p:nvPr>
            <p:ph idx="1" type="body"/>
          </p:nvPr>
        </p:nvSpPr>
        <p:spPr>
          <a:xfrm>
            <a:off x="457200" y="1882808"/>
            <a:ext cx="8229600" cy="497519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Century Gothic"/>
              <a:buNone/>
            </a:pPr>
            <a:r>
              <a:t/>
            </a:r>
            <a:endParaRPr>
              <a:latin typeface="Arial"/>
              <a:ea typeface="Arial"/>
              <a:cs typeface="Arial"/>
              <a:sym typeface="Arial"/>
            </a:endParaRPr>
          </a:p>
          <a:p>
            <a:pPr indent="0" lvl="0" marL="0" rtl="0" algn="ctr">
              <a:spcBef>
                <a:spcPts val="600"/>
              </a:spcBef>
              <a:spcAft>
                <a:spcPts val="0"/>
              </a:spcAft>
              <a:buSzPts val="2400"/>
              <a:buFont typeface="Arial"/>
              <a:buNone/>
            </a:pPr>
            <a:r>
              <a:rPr lang="en-US">
                <a:latin typeface="Arial"/>
                <a:ea typeface="Arial"/>
                <a:cs typeface="Arial"/>
                <a:sym typeface="Arial"/>
              </a:rPr>
              <a:t>Some definitions needed in the protocols to follow. These definitions are located in the file </a:t>
            </a:r>
            <a:r>
              <a:rPr i="1" lang="en-US">
                <a:latin typeface="Arial"/>
                <a:ea typeface="Arial"/>
                <a:cs typeface="Arial"/>
                <a:sym typeface="Arial"/>
              </a:rPr>
              <a:t>protocol.h.</a:t>
            </a:r>
            <a:endParaRPr>
              <a:latin typeface="Arial"/>
              <a:ea typeface="Arial"/>
              <a:cs typeface="Arial"/>
              <a:sym typeface="Arial"/>
            </a:endParaRPr>
          </a:p>
        </p:txBody>
      </p:sp>
      <p:pic>
        <p:nvPicPr>
          <p:cNvPr id="281" name="Google Shape;281;p30"/>
          <p:cNvPicPr preferRelativeResize="0"/>
          <p:nvPr/>
        </p:nvPicPr>
        <p:blipFill rotWithShape="1">
          <a:blip r:embed="rId3">
            <a:alphaModFix/>
          </a:blip>
          <a:srcRect b="0" l="0" r="0" t="0"/>
          <a:stretch/>
        </p:blipFill>
        <p:spPr>
          <a:xfrm>
            <a:off x="1043608" y="809600"/>
            <a:ext cx="7518400" cy="441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p>
        </p:txBody>
      </p:sp>
      <p:sp>
        <p:nvSpPr>
          <p:cNvPr id="108" name="Google Shape;108;p3"/>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t>Frames:</a:t>
            </a:r>
            <a:endParaRPr/>
          </a:p>
        </p:txBody>
      </p:sp>
      <p:pic>
        <p:nvPicPr>
          <p:cNvPr id="109" name="Google Shape;109;p3"/>
          <p:cNvPicPr preferRelativeResize="0"/>
          <p:nvPr/>
        </p:nvPicPr>
        <p:blipFill rotWithShape="1">
          <a:blip r:embed="rId3">
            <a:alphaModFix/>
          </a:blip>
          <a:srcRect b="0" l="0" r="0" t="0"/>
          <a:stretch/>
        </p:blipFill>
        <p:spPr>
          <a:xfrm>
            <a:off x="493712" y="2996952"/>
            <a:ext cx="8156575" cy="2895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Elementary Data Link Protocols (5)</a:t>
            </a:r>
            <a:endParaRPr/>
          </a:p>
        </p:txBody>
      </p:sp>
      <p:sp>
        <p:nvSpPr>
          <p:cNvPr id="287" name="Google Shape;287;p31"/>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Font typeface="Century Gothic"/>
              <a:buNone/>
            </a:pPr>
            <a:r>
              <a:t/>
            </a:r>
            <a:endParaRPr>
              <a:latin typeface="Arial"/>
              <a:ea typeface="Arial"/>
              <a:cs typeface="Arial"/>
              <a:sym typeface="Arial"/>
            </a:endParaRPr>
          </a:p>
        </p:txBody>
      </p:sp>
      <p:pic>
        <p:nvPicPr>
          <p:cNvPr id="288" name="Google Shape;288;p31"/>
          <p:cNvPicPr preferRelativeResize="0"/>
          <p:nvPr/>
        </p:nvPicPr>
        <p:blipFill rotWithShape="1">
          <a:blip r:embed="rId3">
            <a:alphaModFix/>
          </a:blip>
          <a:srcRect b="0" l="0" r="0" t="0"/>
          <a:stretch/>
        </p:blipFill>
        <p:spPr>
          <a:xfrm>
            <a:off x="602307" y="2276872"/>
            <a:ext cx="7605713" cy="3352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Utopian Simplex Protocol /</a:t>
            </a:r>
            <a:br>
              <a:rPr lang="en-US">
                <a:latin typeface="Arial"/>
                <a:ea typeface="Arial"/>
                <a:cs typeface="Arial"/>
                <a:sym typeface="Arial"/>
              </a:rPr>
            </a:br>
            <a:r>
              <a:rPr lang="en-US">
                <a:latin typeface="Arial"/>
                <a:ea typeface="Arial"/>
                <a:cs typeface="Arial"/>
                <a:sym typeface="Arial"/>
              </a:rPr>
              <a:t>Unrestricted Simplex Protocol</a:t>
            </a:r>
            <a:endParaRPr>
              <a:latin typeface="Arial"/>
              <a:ea typeface="Arial"/>
              <a:cs typeface="Arial"/>
              <a:sym typeface="Arial"/>
            </a:endParaRPr>
          </a:p>
        </p:txBody>
      </p:sp>
      <p:sp>
        <p:nvSpPr>
          <p:cNvPr id="294" name="Google Shape;294;p32"/>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t>Very simple protocol</a:t>
            </a:r>
            <a:endParaRPr/>
          </a:p>
          <a:p>
            <a:pPr indent="-384047" lvl="0" marL="448056" rtl="0" algn="l">
              <a:spcBef>
                <a:spcPts val="600"/>
              </a:spcBef>
              <a:spcAft>
                <a:spcPts val="0"/>
              </a:spcAft>
              <a:buSzPts val="2400"/>
              <a:buChar char="⦿"/>
            </a:pPr>
            <a:r>
              <a:rPr lang="en-US"/>
              <a:t>Data transmission in one direction only (either sender or receiver)</a:t>
            </a:r>
            <a:endParaRPr/>
          </a:p>
          <a:p>
            <a:pPr indent="-384047" lvl="0" marL="448056" rtl="0" algn="l">
              <a:spcBef>
                <a:spcPts val="600"/>
              </a:spcBef>
              <a:spcAft>
                <a:spcPts val="0"/>
              </a:spcAft>
              <a:buSzPts val="2400"/>
              <a:buChar char="⦿"/>
            </a:pPr>
            <a:r>
              <a:rPr lang="en-US"/>
              <a:t>Tx and Rx always ready</a:t>
            </a:r>
            <a:endParaRPr/>
          </a:p>
          <a:p>
            <a:pPr indent="-384047" lvl="0" marL="448056" rtl="0" algn="l">
              <a:spcBef>
                <a:spcPts val="600"/>
              </a:spcBef>
              <a:spcAft>
                <a:spcPts val="0"/>
              </a:spcAft>
              <a:buSzPts val="2400"/>
              <a:buChar char="⦿"/>
            </a:pPr>
            <a:r>
              <a:rPr lang="en-US"/>
              <a:t>Infinite buffer space available</a:t>
            </a:r>
            <a:endParaRPr/>
          </a:p>
          <a:p>
            <a:pPr indent="-384047" lvl="0" marL="448056" rtl="0" algn="l">
              <a:spcBef>
                <a:spcPts val="600"/>
              </a:spcBef>
              <a:spcAft>
                <a:spcPts val="0"/>
              </a:spcAft>
              <a:buSzPts val="2400"/>
              <a:buChar char="⦿"/>
            </a:pPr>
            <a:r>
              <a:rPr lang="en-US"/>
              <a:t>Communication Channel is error free</a:t>
            </a:r>
            <a:endParaRPr/>
          </a:p>
          <a:p>
            <a:pPr indent="-231647" lvl="0" marL="448056" rtl="0" algn="l">
              <a:spcBef>
                <a:spcPts val="600"/>
              </a:spcBef>
              <a:spcAft>
                <a:spcPts val="0"/>
              </a:spcAft>
              <a:buSzPts val="2400"/>
              <a:buNone/>
            </a:pPr>
            <a:r>
              <a:t/>
            </a:r>
            <a:endParaRPr/>
          </a:p>
          <a:p>
            <a:pPr indent="0" lvl="0" marL="64008" rtl="0" algn="l">
              <a:spcBef>
                <a:spcPts val="600"/>
              </a:spcBef>
              <a:spcAft>
                <a:spcPts val="0"/>
              </a:spcAft>
              <a:buSzPts val="2400"/>
              <a:buNone/>
            </a:pPr>
            <a:r>
              <a:rPr lang="en-US"/>
              <a:t> </a:t>
            </a:r>
            <a:endParaRPr/>
          </a:p>
          <a:p>
            <a:pPr indent="-231647" lvl="0" marL="448056" rtl="0" algn="l">
              <a:spcBef>
                <a:spcPts val="600"/>
              </a:spcBef>
              <a:spcAft>
                <a:spcPts val="0"/>
              </a:spcAft>
              <a:buSzPts val="2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485775" y="27856"/>
            <a:ext cx="8229600" cy="114528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Utopian Simplex Protocol</a:t>
            </a:r>
            <a:endParaRPr/>
          </a:p>
        </p:txBody>
      </p:sp>
      <p:sp>
        <p:nvSpPr>
          <p:cNvPr id="300" name="Google Shape;300;p33"/>
          <p:cNvSpPr txBox="1"/>
          <p:nvPr>
            <p:ph idx="1" type="body"/>
          </p:nvPr>
        </p:nvSpPr>
        <p:spPr>
          <a:xfrm>
            <a:off x="0" y="6019800"/>
            <a:ext cx="9144000" cy="533400"/>
          </a:xfrm>
          <a:prstGeom prst="rect">
            <a:avLst/>
          </a:prstGeom>
          <a:noFill/>
          <a:ln>
            <a:noFill/>
          </a:ln>
        </p:spPr>
        <p:txBody>
          <a:bodyPr anchorCtr="0" anchor="t" bIns="45700" lIns="91425" spcFirstLastPara="1" rIns="91425" wrap="square" tIns="45700">
            <a:normAutofit lnSpcReduction="10000"/>
          </a:bodyPr>
          <a:lstStyle/>
          <a:p>
            <a:pPr indent="-384047" lvl="0" marL="448056" rtl="0" algn="ctr">
              <a:spcBef>
                <a:spcPts val="0"/>
              </a:spcBef>
              <a:spcAft>
                <a:spcPts val="0"/>
              </a:spcAft>
              <a:buSzPts val="2400"/>
              <a:buFont typeface="Arial"/>
              <a:buNone/>
            </a:pPr>
            <a:r>
              <a:rPr lang="en-US">
                <a:latin typeface="Arial"/>
                <a:ea typeface="Arial"/>
                <a:cs typeface="Arial"/>
                <a:sym typeface="Arial"/>
              </a:rPr>
              <a:t>A utopian simplex protocol.</a:t>
            </a:r>
            <a:endParaRPr/>
          </a:p>
        </p:txBody>
      </p:sp>
      <p:pic>
        <p:nvPicPr>
          <p:cNvPr id="301" name="Google Shape;301;p33"/>
          <p:cNvPicPr preferRelativeResize="0"/>
          <p:nvPr/>
        </p:nvPicPr>
        <p:blipFill rotWithShape="1">
          <a:blip r:embed="rId3">
            <a:alphaModFix/>
          </a:blip>
          <a:srcRect b="0" l="0" r="0" t="0"/>
          <a:stretch/>
        </p:blipFill>
        <p:spPr>
          <a:xfrm>
            <a:off x="1259632" y="980728"/>
            <a:ext cx="6762750" cy="48720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Utopian Simplex Protocol (2)</a:t>
            </a:r>
            <a:endParaRPr/>
          </a:p>
        </p:txBody>
      </p:sp>
      <p:sp>
        <p:nvSpPr>
          <p:cNvPr id="307" name="Google Shape;307;p34"/>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ctr">
              <a:spcBef>
                <a:spcPts val="0"/>
              </a:spcBef>
              <a:spcAft>
                <a:spcPts val="0"/>
              </a:spcAft>
              <a:buSzPts val="2400"/>
              <a:buFont typeface="Arial"/>
              <a:buNone/>
            </a:pPr>
            <a:r>
              <a:rPr lang="en-US">
                <a:latin typeface="Arial"/>
                <a:ea typeface="Arial"/>
                <a:cs typeface="Arial"/>
                <a:sym typeface="Arial"/>
              </a:rPr>
              <a:t>A utopian simplex protocol.</a:t>
            </a:r>
            <a:endParaRPr/>
          </a:p>
        </p:txBody>
      </p:sp>
      <p:pic>
        <p:nvPicPr>
          <p:cNvPr id="308" name="Google Shape;308;p34"/>
          <p:cNvPicPr preferRelativeResize="0"/>
          <p:nvPr/>
        </p:nvPicPr>
        <p:blipFill rotWithShape="1">
          <a:blip r:embed="rId3">
            <a:alphaModFix/>
          </a:blip>
          <a:srcRect b="0" l="0" r="0" t="0"/>
          <a:stretch/>
        </p:blipFill>
        <p:spPr>
          <a:xfrm>
            <a:off x="638175" y="1828800"/>
            <a:ext cx="7943850" cy="3019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Simplex Stop-and-Wait Protocol </a:t>
            </a:r>
            <a:br>
              <a:rPr lang="en-US">
                <a:latin typeface="Arial"/>
                <a:ea typeface="Arial"/>
                <a:cs typeface="Arial"/>
                <a:sym typeface="Arial"/>
              </a:rPr>
            </a:br>
            <a:r>
              <a:rPr lang="en-US">
                <a:latin typeface="Arial"/>
                <a:ea typeface="Arial"/>
                <a:cs typeface="Arial"/>
                <a:sym typeface="Arial"/>
              </a:rPr>
              <a:t>for an Error-Free Channel</a:t>
            </a:r>
            <a:endParaRPr/>
          </a:p>
        </p:txBody>
      </p:sp>
      <p:sp>
        <p:nvSpPr>
          <p:cNvPr id="314" name="Google Shape;314;p35"/>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t>Data traffic is simplex</a:t>
            </a:r>
            <a:endParaRPr/>
          </a:p>
          <a:p>
            <a:pPr indent="-384047" lvl="0" marL="448056" rtl="0" algn="l">
              <a:spcBef>
                <a:spcPts val="600"/>
              </a:spcBef>
              <a:spcAft>
                <a:spcPts val="0"/>
              </a:spcAft>
              <a:buSzPts val="2400"/>
              <a:buChar char="⦿"/>
            </a:pPr>
            <a:r>
              <a:rPr lang="en-US"/>
              <a:t>finite buffer space available</a:t>
            </a:r>
            <a:endParaRPr/>
          </a:p>
          <a:p>
            <a:pPr indent="-384047" lvl="0" marL="448056" rtl="0" algn="l">
              <a:spcBef>
                <a:spcPts val="600"/>
              </a:spcBef>
              <a:spcAft>
                <a:spcPts val="0"/>
              </a:spcAft>
              <a:buSzPts val="2400"/>
              <a:buChar char="⦿"/>
            </a:pPr>
            <a:r>
              <a:rPr lang="en-US"/>
              <a:t>Communication Channel is error free</a:t>
            </a:r>
            <a:endParaRPr/>
          </a:p>
          <a:p>
            <a:pPr indent="-384047" lvl="0" marL="448056" rtl="0" algn="l">
              <a:spcBef>
                <a:spcPts val="600"/>
              </a:spcBef>
              <a:spcAft>
                <a:spcPts val="0"/>
              </a:spcAft>
              <a:buSzPts val="2400"/>
              <a:buChar char="⦿"/>
            </a:pPr>
            <a:r>
              <a:rPr lang="en-US"/>
              <a:t>Prevent the fast sender, sender has to </a:t>
            </a:r>
            <a:r>
              <a:rPr b="1" i="1" lang="en-US"/>
              <a:t>wait for acknowledgement</a:t>
            </a:r>
            <a:r>
              <a:rPr lang="en-US"/>
              <a:t> before proceeding to send the next packet.</a:t>
            </a:r>
            <a:endParaRPr/>
          </a:p>
          <a:p>
            <a:pPr indent="-231647" lvl="0" marL="448056" rtl="0" algn="l">
              <a:spcBef>
                <a:spcPts val="600"/>
              </a:spcBef>
              <a:spcAft>
                <a:spcPts val="0"/>
              </a:spcAft>
              <a:buSzPts val="24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457200" y="267494"/>
            <a:ext cx="8229600" cy="1027906"/>
          </a:xfrm>
          <a:prstGeom prst="rect">
            <a:avLst/>
          </a:prstGeom>
          <a:noFill/>
          <a:ln>
            <a:noFill/>
          </a:ln>
        </p:spPr>
        <p:txBody>
          <a:bodyPr anchorCtr="0" anchor="ctr" bIns="45700" lIns="91425" spcFirstLastPara="1" rIns="91425" wrap="square" tIns="45700">
            <a:normAutofit fontScale="90000"/>
          </a:bodyPr>
          <a:lstStyle/>
          <a:p>
            <a:pPr indent="0" lvl="0" marL="484632" rtl="0" algn="l">
              <a:spcBef>
                <a:spcPts val="0"/>
              </a:spcBef>
              <a:spcAft>
                <a:spcPts val="0"/>
              </a:spcAft>
              <a:buClr>
                <a:srgbClr val="FF599C"/>
              </a:buClr>
              <a:buSzPct val="100000"/>
              <a:buFont typeface="Arial"/>
              <a:buNone/>
            </a:pPr>
            <a:r>
              <a:rPr lang="en-US">
                <a:latin typeface="Arial"/>
                <a:ea typeface="Arial"/>
                <a:cs typeface="Arial"/>
                <a:sym typeface="Arial"/>
              </a:rPr>
              <a:t>Simplex Stop-and-Wait Protocol </a:t>
            </a:r>
            <a:br>
              <a:rPr lang="en-US">
                <a:latin typeface="Arial"/>
                <a:ea typeface="Arial"/>
                <a:cs typeface="Arial"/>
                <a:sym typeface="Arial"/>
              </a:rPr>
            </a:br>
            <a:r>
              <a:rPr lang="en-US">
                <a:latin typeface="Arial"/>
                <a:ea typeface="Arial"/>
                <a:cs typeface="Arial"/>
                <a:sym typeface="Arial"/>
              </a:rPr>
              <a:t>for an Error-Free Channel</a:t>
            </a:r>
            <a:endParaRPr>
              <a:latin typeface="Arial"/>
              <a:ea typeface="Arial"/>
              <a:cs typeface="Arial"/>
              <a:sym typeface="Arial"/>
            </a:endParaRPr>
          </a:p>
        </p:txBody>
      </p:sp>
      <p:sp>
        <p:nvSpPr>
          <p:cNvPr id="320" name="Google Shape;320;p36"/>
          <p:cNvSpPr txBox="1"/>
          <p:nvPr>
            <p:ph idx="1" type="body"/>
          </p:nvPr>
        </p:nvSpPr>
        <p:spPr>
          <a:xfrm>
            <a:off x="0" y="5987752"/>
            <a:ext cx="9144000" cy="609600"/>
          </a:xfrm>
          <a:prstGeom prst="rect">
            <a:avLst/>
          </a:prstGeom>
          <a:noFill/>
          <a:ln>
            <a:noFill/>
          </a:ln>
        </p:spPr>
        <p:txBody>
          <a:bodyPr anchorCtr="0" anchor="t" bIns="45700" lIns="91425" spcFirstLastPara="1" rIns="91425" wrap="square" tIns="45700">
            <a:normAutofit/>
          </a:bodyPr>
          <a:lstStyle/>
          <a:p>
            <a:pPr indent="-384047" lvl="0" marL="448056" rtl="0" algn="ctr">
              <a:spcBef>
                <a:spcPts val="0"/>
              </a:spcBef>
              <a:spcAft>
                <a:spcPts val="0"/>
              </a:spcAft>
              <a:buSzPts val="2400"/>
              <a:buFont typeface="Arial"/>
              <a:buNone/>
            </a:pPr>
            <a:r>
              <a:rPr lang="en-US">
                <a:latin typeface="Arial"/>
                <a:ea typeface="Arial"/>
                <a:cs typeface="Arial"/>
                <a:sym typeface="Arial"/>
              </a:rPr>
              <a:t>A simplex stop-and-wait protocol.</a:t>
            </a:r>
            <a:endParaRPr/>
          </a:p>
        </p:txBody>
      </p:sp>
      <p:pic>
        <p:nvPicPr>
          <p:cNvPr id="321" name="Google Shape;321;p36"/>
          <p:cNvPicPr preferRelativeResize="0"/>
          <p:nvPr/>
        </p:nvPicPr>
        <p:blipFill rotWithShape="1">
          <a:blip r:embed="rId3">
            <a:alphaModFix/>
          </a:blip>
          <a:srcRect b="0" l="0" r="0" t="0"/>
          <a:stretch/>
        </p:blipFill>
        <p:spPr>
          <a:xfrm>
            <a:off x="971600" y="1459383"/>
            <a:ext cx="7239000" cy="4633913"/>
          </a:xfrm>
          <a:prstGeom prst="rect">
            <a:avLst/>
          </a:prstGeom>
          <a:noFill/>
          <a:ln>
            <a:noFill/>
          </a:ln>
        </p:spPr>
      </p:pic>
      <p:sp>
        <p:nvSpPr>
          <p:cNvPr id="322" name="Google Shape;322;p36"/>
          <p:cNvSpPr txBox="1"/>
          <p:nvPr/>
        </p:nvSpPr>
        <p:spPr>
          <a:xfrm>
            <a:off x="1371600" y="5410200"/>
            <a:ext cx="10668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 .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p>
        </p:txBody>
      </p:sp>
      <p:pic>
        <p:nvPicPr>
          <p:cNvPr id="328" name="Google Shape;328;p37"/>
          <p:cNvPicPr preferRelativeResize="0"/>
          <p:nvPr>
            <p:ph idx="1" type="body"/>
          </p:nvPr>
        </p:nvPicPr>
        <p:blipFill rotWithShape="1">
          <a:blip r:embed="rId3">
            <a:alphaModFix/>
          </a:blip>
          <a:srcRect b="0" l="0" r="0" t="0"/>
          <a:stretch/>
        </p:blipFill>
        <p:spPr>
          <a:xfrm>
            <a:off x="585787" y="2787650"/>
            <a:ext cx="7972425" cy="2762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Simplex Stop-and-Wait Protocol </a:t>
            </a:r>
            <a:br>
              <a:rPr lang="en-US">
                <a:latin typeface="Arial"/>
                <a:ea typeface="Arial"/>
                <a:cs typeface="Arial"/>
                <a:sym typeface="Arial"/>
              </a:rPr>
            </a:br>
            <a:r>
              <a:rPr lang="en-US">
                <a:latin typeface="Arial"/>
                <a:ea typeface="Arial"/>
                <a:cs typeface="Arial"/>
                <a:sym typeface="Arial"/>
              </a:rPr>
              <a:t>for a Noisy Channel</a:t>
            </a:r>
            <a:endParaRPr/>
          </a:p>
        </p:txBody>
      </p:sp>
      <p:sp>
        <p:nvSpPr>
          <p:cNvPr id="334" name="Google Shape;334;p38"/>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lnSpcReduction="10000"/>
          </a:bodyPr>
          <a:lstStyle/>
          <a:p>
            <a:pPr indent="-384047" lvl="0" marL="448056" rtl="0" algn="l">
              <a:spcBef>
                <a:spcPts val="0"/>
              </a:spcBef>
              <a:spcAft>
                <a:spcPts val="0"/>
              </a:spcAft>
              <a:buSzPts val="2400"/>
              <a:buChar char="⦿"/>
            </a:pPr>
            <a:r>
              <a:rPr lang="en-US"/>
              <a:t>Data transmission in one direction only </a:t>
            </a:r>
            <a:endParaRPr/>
          </a:p>
          <a:p>
            <a:pPr indent="-384047" lvl="0" marL="448056" rtl="0" algn="l">
              <a:spcBef>
                <a:spcPts val="600"/>
              </a:spcBef>
              <a:spcAft>
                <a:spcPts val="0"/>
              </a:spcAft>
              <a:buSzPts val="2400"/>
              <a:buChar char="⦿"/>
            </a:pPr>
            <a:r>
              <a:rPr lang="en-US"/>
              <a:t>finite buffer space available</a:t>
            </a:r>
            <a:endParaRPr/>
          </a:p>
          <a:p>
            <a:pPr indent="-384047" lvl="0" marL="448056" rtl="0" algn="l">
              <a:spcBef>
                <a:spcPts val="600"/>
              </a:spcBef>
              <a:spcAft>
                <a:spcPts val="0"/>
              </a:spcAft>
              <a:buSzPts val="2400"/>
              <a:buChar char="⦿"/>
            </a:pPr>
            <a:r>
              <a:rPr lang="en-US"/>
              <a:t>Communication Channel is </a:t>
            </a:r>
            <a:r>
              <a:rPr b="1" lang="en-US"/>
              <a:t>not error free</a:t>
            </a:r>
            <a:endParaRPr/>
          </a:p>
          <a:p>
            <a:pPr indent="-384047" lvl="0" marL="448056" rtl="0" algn="l">
              <a:spcBef>
                <a:spcPts val="600"/>
              </a:spcBef>
              <a:spcAft>
                <a:spcPts val="0"/>
              </a:spcAft>
              <a:buSzPts val="2400"/>
              <a:buChar char="⦿"/>
            </a:pPr>
            <a:r>
              <a:rPr lang="en-US"/>
              <a:t>Sender sends a frame</a:t>
            </a:r>
            <a:endParaRPr/>
          </a:p>
          <a:p>
            <a:pPr indent="-384047" lvl="0" marL="448056" rtl="0" algn="l">
              <a:spcBef>
                <a:spcPts val="600"/>
              </a:spcBef>
              <a:spcAft>
                <a:spcPts val="0"/>
              </a:spcAft>
              <a:buSzPts val="2400"/>
              <a:buChar char="⦿"/>
            </a:pPr>
            <a:r>
              <a:rPr lang="en-US"/>
              <a:t>Receiver sends ack if frame is received correctly otherwise no ack in case of damaged frame</a:t>
            </a:r>
            <a:endParaRPr/>
          </a:p>
          <a:p>
            <a:pPr indent="-384047" lvl="0" marL="448056" rtl="0" algn="l">
              <a:spcBef>
                <a:spcPts val="600"/>
              </a:spcBef>
              <a:spcAft>
                <a:spcPts val="0"/>
              </a:spcAft>
              <a:buSzPts val="2400"/>
              <a:buChar char="⦿"/>
            </a:pPr>
            <a:r>
              <a:rPr lang="en-US"/>
              <a:t>Use of timer. If timer runs out, resend the frame</a:t>
            </a:r>
            <a:endParaRPr/>
          </a:p>
          <a:p>
            <a:pPr indent="-231647" lvl="0" marL="448056" rtl="0" algn="l">
              <a:spcBef>
                <a:spcPts val="600"/>
              </a:spcBef>
              <a:spcAft>
                <a:spcPts val="0"/>
              </a:spcAft>
              <a:buSzPts val="2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idx="1" type="body"/>
          </p:nvPr>
        </p:nvSpPr>
        <p:spPr>
          <a:xfrm>
            <a:off x="457200" y="764704"/>
            <a:ext cx="8229600" cy="5690104"/>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t>Ref fig;</a:t>
            </a:r>
            <a:endParaRPr/>
          </a:p>
          <a:p>
            <a:pPr indent="-231647" lvl="0" marL="448056" rtl="0" algn="l">
              <a:spcBef>
                <a:spcPts val="600"/>
              </a:spcBef>
              <a:spcAft>
                <a:spcPts val="0"/>
              </a:spcAft>
              <a:buSzPts val="2400"/>
              <a:buNone/>
            </a:pPr>
            <a:r>
              <a:t/>
            </a:r>
            <a:endParaRPr/>
          </a:p>
          <a:p>
            <a:pPr indent="-384047" lvl="0" marL="448056" rtl="0" algn="l">
              <a:spcBef>
                <a:spcPts val="600"/>
              </a:spcBef>
              <a:spcAft>
                <a:spcPts val="0"/>
              </a:spcAft>
              <a:buSzPts val="2400"/>
              <a:buChar char="⦿"/>
            </a:pPr>
            <a:r>
              <a:rPr lang="en-US"/>
              <a:t>Protocols in which the sender waits for a positive ack before advancing to the next data item are often called ARQ. (Automatic Repeat reQuest) or PAR( Positive Ack with Retransmission)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p>
        </p:txBody>
      </p:sp>
      <p:pic>
        <p:nvPicPr>
          <p:cNvPr id="345" name="Google Shape;345;p40"/>
          <p:cNvPicPr preferRelativeResize="0"/>
          <p:nvPr>
            <p:ph idx="1" type="body"/>
          </p:nvPr>
        </p:nvPicPr>
        <p:blipFill rotWithShape="1">
          <a:blip r:embed="rId3">
            <a:alphaModFix/>
          </a:blip>
          <a:srcRect b="0" l="0" r="0" t="0"/>
          <a:stretch/>
        </p:blipFill>
        <p:spPr>
          <a:xfrm>
            <a:off x="683568" y="-27384"/>
            <a:ext cx="7477125" cy="2533650"/>
          </a:xfrm>
          <a:prstGeom prst="rect">
            <a:avLst/>
          </a:prstGeom>
          <a:noFill/>
          <a:ln>
            <a:noFill/>
          </a:ln>
        </p:spPr>
      </p:pic>
      <p:pic>
        <p:nvPicPr>
          <p:cNvPr id="346" name="Google Shape;346;p40"/>
          <p:cNvPicPr preferRelativeResize="0"/>
          <p:nvPr/>
        </p:nvPicPr>
        <p:blipFill rotWithShape="1">
          <a:blip r:embed="rId4">
            <a:alphaModFix/>
          </a:blip>
          <a:srcRect b="0" l="0" r="0" t="0"/>
          <a:stretch/>
        </p:blipFill>
        <p:spPr>
          <a:xfrm>
            <a:off x="587295" y="2492895"/>
            <a:ext cx="8002587" cy="422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Services Provided to the Network Layer</a:t>
            </a:r>
            <a:endParaRPr/>
          </a:p>
        </p:txBody>
      </p:sp>
      <p:sp>
        <p:nvSpPr>
          <p:cNvPr id="115" name="Google Shape;115;p4"/>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just">
              <a:spcBef>
                <a:spcPts val="0"/>
              </a:spcBef>
              <a:spcAft>
                <a:spcPts val="0"/>
              </a:spcAft>
              <a:buSzPts val="1920"/>
              <a:buChar char="⦿"/>
            </a:pPr>
            <a:r>
              <a:rPr lang="en-US" sz="2400">
                <a:latin typeface="Arial"/>
                <a:ea typeface="Arial"/>
                <a:cs typeface="Arial"/>
                <a:sym typeface="Arial"/>
              </a:rPr>
              <a:t>Principal Service Function of the data link layer is to transfer the data from the network layer on the source machine to the network layer on the destination machine.</a:t>
            </a:r>
            <a:endParaRPr/>
          </a:p>
          <a:p>
            <a:pPr indent="-285750" lvl="1" marL="822960" rtl="0" algn="just">
              <a:spcBef>
                <a:spcPts val="480"/>
              </a:spcBef>
              <a:spcAft>
                <a:spcPts val="0"/>
              </a:spcAft>
              <a:buSzPts val="2280"/>
              <a:buChar char="›"/>
            </a:pPr>
            <a:r>
              <a:rPr lang="en-US" sz="2400"/>
              <a:t>Process in the network layer that hands some bits to the data link layer for transmission.</a:t>
            </a:r>
            <a:endParaRPr/>
          </a:p>
          <a:p>
            <a:pPr indent="-285750" lvl="1" marL="822960" rtl="0" algn="just">
              <a:spcBef>
                <a:spcPts val="480"/>
              </a:spcBef>
              <a:spcAft>
                <a:spcPts val="0"/>
              </a:spcAft>
              <a:buSzPts val="2280"/>
              <a:buChar char="›"/>
            </a:pPr>
            <a:r>
              <a:rPr lang="en-US" sz="2400"/>
              <a:t>Job of data link layer is to transmit the bits to the destination machine so they can be handed over to the network layer there (see figure in the next slide).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p>
        </p:txBody>
      </p:sp>
      <p:pic>
        <p:nvPicPr>
          <p:cNvPr id="352" name="Google Shape;352;p41"/>
          <p:cNvPicPr preferRelativeResize="0"/>
          <p:nvPr>
            <p:ph idx="1" type="body"/>
          </p:nvPr>
        </p:nvPicPr>
        <p:blipFill rotWithShape="1">
          <a:blip r:embed="rId3">
            <a:alphaModFix/>
          </a:blip>
          <a:srcRect b="0" l="0" r="0" t="0"/>
          <a:stretch/>
        </p:blipFill>
        <p:spPr>
          <a:xfrm>
            <a:off x="80905" y="1412776"/>
            <a:ext cx="8888447" cy="482453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457200" y="267494"/>
            <a:ext cx="8229600" cy="1001266"/>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Sliding Window Protocol</a:t>
            </a:r>
            <a:endParaRPr/>
          </a:p>
        </p:txBody>
      </p:sp>
      <p:sp>
        <p:nvSpPr>
          <p:cNvPr id="358" name="Google Shape;358;p42"/>
          <p:cNvSpPr txBox="1"/>
          <p:nvPr>
            <p:ph idx="1" type="body"/>
          </p:nvPr>
        </p:nvSpPr>
        <p:spPr>
          <a:xfrm>
            <a:off x="457200" y="1196752"/>
            <a:ext cx="8229600" cy="5258056"/>
          </a:xfrm>
          <a:prstGeom prst="rect">
            <a:avLst/>
          </a:prstGeom>
          <a:noFill/>
          <a:ln>
            <a:noFill/>
          </a:ln>
        </p:spPr>
        <p:txBody>
          <a:bodyPr anchorCtr="0" anchor="t" bIns="45700" lIns="91425" spcFirstLastPara="1" rIns="91425" wrap="square" tIns="45700">
            <a:normAutofit fontScale="85000" lnSpcReduction="20000"/>
          </a:bodyPr>
          <a:lstStyle/>
          <a:p>
            <a:pPr indent="-384047" lvl="0" marL="448056" rtl="0" algn="l">
              <a:spcBef>
                <a:spcPts val="0"/>
              </a:spcBef>
              <a:spcAft>
                <a:spcPts val="0"/>
              </a:spcAft>
              <a:buSzPct val="80000"/>
              <a:buChar char="⦿"/>
            </a:pPr>
            <a:r>
              <a:rPr lang="en-US"/>
              <a:t>Full duplex</a:t>
            </a:r>
            <a:endParaRPr/>
          </a:p>
          <a:p>
            <a:pPr indent="-384047" lvl="0" marL="448056" rtl="0" algn="l">
              <a:spcBef>
                <a:spcPts val="510"/>
              </a:spcBef>
              <a:spcAft>
                <a:spcPts val="0"/>
              </a:spcAft>
              <a:buSzPct val="80000"/>
              <a:buChar char="⦿"/>
            </a:pPr>
            <a:r>
              <a:rPr lang="en-US"/>
              <a:t>Each link has forward(data) and reverse(ack) ch.</a:t>
            </a:r>
            <a:endParaRPr/>
          </a:p>
          <a:p>
            <a:pPr indent="-384047" lvl="0" marL="448056" rtl="0" algn="l">
              <a:spcBef>
                <a:spcPts val="510"/>
              </a:spcBef>
              <a:spcAft>
                <a:spcPts val="0"/>
              </a:spcAft>
              <a:buSzPct val="80000"/>
              <a:buChar char="⦿"/>
            </a:pPr>
            <a:r>
              <a:rPr lang="en-US"/>
              <a:t>In both cases, the capacity of reverse is wasted.</a:t>
            </a:r>
            <a:endParaRPr/>
          </a:p>
          <a:p>
            <a:pPr indent="0" lvl="0" marL="64008" rtl="0" algn="l">
              <a:spcBef>
                <a:spcPts val="510"/>
              </a:spcBef>
              <a:spcAft>
                <a:spcPts val="0"/>
              </a:spcAft>
              <a:buSzPct val="80000"/>
              <a:buNone/>
            </a:pPr>
            <a:r>
              <a:rPr lang="en-US"/>
              <a:t>	1. Data from A-&gt;B is intermixed with ack from A-&gt;B.(kind field in header).</a:t>
            </a:r>
            <a:endParaRPr/>
          </a:p>
          <a:p>
            <a:pPr indent="0" lvl="0" marL="64008" rtl="0" algn="l">
              <a:spcBef>
                <a:spcPts val="510"/>
              </a:spcBef>
              <a:spcAft>
                <a:spcPts val="0"/>
              </a:spcAft>
              <a:buSzPct val="80000"/>
              <a:buNone/>
            </a:pPr>
            <a:r>
              <a:rPr lang="en-US"/>
              <a:t>	2 . </a:t>
            </a:r>
            <a:r>
              <a:rPr b="1" lang="en-US"/>
              <a:t>piggybacking </a:t>
            </a:r>
            <a:endParaRPr/>
          </a:p>
          <a:p>
            <a:pPr indent="0" lvl="0" marL="64008" rtl="0" algn="l">
              <a:spcBef>
                <a:spcPts val="510"/>
              </a:spcBef>
              <a:spcAft>
                <a:spcPts val="0"/>
              </a:spcAft>
              <a:buSzPct val="80000"/>
              <a:buNone/>
            </a:pPr>
            <a:r>
              <a:rPr lang="en-US"/>
              <a:t>	3 . Complication: how long should dll wait for piggybacking the ack?</a:t>
            </a:r>
            <a:endParaRPr/>
          </a:p>
          <a:p>
            <a:pPr indent="0" lvl="0" marL="64008" rtl="0" algn="l">
              <a:spcBef>
                <a:spcPts val="510"/>
              </a:spcBef>
              <a:spcAft>
                <a:spcPts val="0"/>
              </a:spcAft>
              <a:buSzPct val="80000"/>
              <a:buNone/>
            </a:pPr>
            <a:r>
              <a:rPr lang="en-US"/>
              <a:t>	4. Time period.</a:t>
            </a:r>
            <a:endParaRPr/>
          </a:p>
          <a:p>
            <a:pPr indent="-254507" lvl="0" marL="448056" rtl="0" algn="l">
              <a:spcBef>
                <a:spcPts val="510"/>
              </a:spcBef>
              <a:spcAft>
                <a:spcPts val="0"/>
              </a:spcAft>
              <a:buSzPct val="80000"/>
              <a:buFont typeface="Noto Sans Symbols"/>
              <a:buNone/>
            </a:pPr>
            <a:r>
              <a:t/>
            </a:r>
            <a:endParaRPr/>
          </a:p>
          <a:p>
            <a:pPr indent="-384047" lvl="0" marL="448056" rtl="0" algn="l">
              <a:spcBef>
                <a:spcPts val="510"/>
              </a:spcBef>
              <a:spcAft>
                <a:spcPts val="0"/>
              </a:spcAft>
              <a:buSzPct val="80000"/>
              <a:buFont typeface="Noto Sans Symbols"/>
              <a:buChar char="❑"/>
            </a:pPr>
            <a:r>
              <a:rPr b="1" lang="en-US"/>
              <a:t>Window:</a:t>
            </a:r>
            <a:r>
              <a:rPr lang="en-US"/>
              <a:t> sender and receiver window.</a:t>
            </a:r>
            <a:endParaRPr/>
          </a:p>
          <a:p>
            <a:pPr indent="0" lvl="0" marL="64008" rtl="0" algn="l">
              <a:spcBef>
                <a:spcPts val="510"/>
              </a:spcBef>
              <a:spcAft>
                <a:spcPts val="0"/>
              </a:spcAft>
              <a:buSzPct val="80000"/>
              <a:buNone/>
            </a:pPr>
            <a:r>
              <a:rPr lang="en-US"/>
              <a:t>	 </a:t>
            </a:r>
            <a:endParaRPr/>
          </a:p>
          <a:p>
            <a:pPr indent="0" lvl="0" marL="64008" rtl="0" algn="l">
              <a:spcBef>
                <a:spcPts val="510"/>
              </a:spcBef>
              <a:spcAft>
                <a:spcPts val="0"/>
              </a:spcAft>
              <a:buSzPct val="80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467544" y="0"/>
            <a:ext cx="8229600" cy="1052736"/>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Sliding Window Protocols</a:t>
            </a:r>
            <a:endParaRPr/>
          </a:p>
        </p:txBody>
      </p:sp>
      <p:sp>
        <p:nvSpPr>
          <p:cNvPr id="364" name="Google Shape;364;p43"/>
          <p:cNvSpPr txBox="1"/>
          <p:nvPr>
            <p:ph idx="1" type="body"/>
          </p:nvPr>
        </p:nvSpPr>
        <p:spPr>
          <a:xfrm>
            <a:off x="457200" y="836712"/>
            <a:ext cx="8229600" cy="561809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Font typeface="Century Gothic"/>
              <a:buNone/>
            </a:pPr>
            <a:r>
              <a:t/>
            </a:r>
            <a:endParaRPr>
              <a:latin typeface="Arial"/>
              <a:ea typeface="Arial"/>
              <a:cs typeface="Arial"/>
              <a:sym typeface="Arial"/>
            </a:endParaRPr>
          </a:p>
        </p:txBody>
      </p:sp>
      <p:pic>
        <p:nvPicPr>
          <p:cNvPr id="365" name="Google Shape;365;p43"/>
          <p:cNvPicPr preferRelativeResize="0"/>
          <p:nvPr/>
        </p:nvPicPr>
        <p:blipFill rotWithShape="1">
          <a:blip r:embed="rId3">
            <a:alphaModFix/>
          </a:blip>
          <a:srcRect b="0" l="0" r="0" t="0"/>
          <a:stretch/>
        </p:blipFill>
        <p:spPr>
          <a:xfrm>
            <a:off x="1403648" y="1484784"/>
            <a:ext cx="3615829" cy="3672408"/>
          </a:xfrm>
          <a:prstGeom prst="rect">
            <a:avLst/>
          </a:prstGeom>
          <a:noFill/>
          <a:ln>
            <a:noFill/>
          </a:ln>
        </p:spPr>
      </p:pic>
      <p:pic>
        <p:nvPicPr>
          <p:cNvPr id="366" name="Google Shape;366;p43"/>
          <p:cNvPicPr preferRelativeResize="0"/>
          <p:nvPr/>
        </p:nvPicPr>
        <p:blipFill rotWithShape="1">
          <a:blip r:embed="rId4">
            <a:alphaModFix/>
          </a:blip>
          <a:srcRect b="0" l="0" r="0" t="0"/>
          <a:stretch/>
        </p:blipFill>
        <p:spPr>
          <a:xfrm>
            <a:off x="5043453" y="1484784"/>
            <a:ext cx="2984348" cy="367240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b="1" lang="en-US"/>
              <a:t>Sliding window (1-bit )</a:t>
            </a:r>
            <a:endParaRPr/>
          </a:p>
        </p:txBody>
      </p:sp>
      <p:sp>
        <p:nvSpPr>
          <p:cNvPr id="372" name="Google Shape;372;p44"/>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t>Data transmission in both direction ie </a:t>
            </a:r>
            <a:r>
              <a:rPr b="1" lang="en-US"/>
              <a:t>full duplex communication</a:t>
            </a:r>
            <a:endParaRPr/>
          </a:p>
          <a:p>
            <a:pPr indent="-384047" lvl="0" marL="448056" rtl="0" algn="l">
              <a:spcBef>
                <a:spcPts val="600"/>
              </a:spcBef>
              <a:spcAft>
                <a:spcPts val="0"/>
              </a:spcAft>
              <a:buSzPts val="2400"/>
              <a:buChar char="⦿"/>
            </a:pPr>
            <a:r>
              <a:rPr lang="en-US"/>
              <a:t>finite buffer space available</a:t>
            </a:r>
            <a:endParaRPr/>
          </a:p>
          <a:p>
            <a:pPr indent="-384047" lvl="0" marL="448056" rtl="0" algn="l">
              <a:spcBef>
                <a:spcPts val="600"/>
              </a:spcBef>
              <a:spcAft>
                <a:spcPts val="0"/>
              </a:spcAft>
              <a:buSzPts val="2400"/>
              <a:buChar char="⦿"/>
            </a:pPr>
            <a:r>
              <a:rPr lang="en-US"/>
              <a:t>Communication Channel is </a:t>
            </a:r>
            <a:r>
              <a:rPr b="1" lang="en-US"/>
              <a:t>not error free</a:t>
            </a:r>
            <a:endParaRPr/>
          </a:p>
          <a:p>
            <a:pPr indent="-384047" lvl="0" marL="448056" rtl="0" algn="l">
              <a:spcBef>
                <a:spcPts val="600"/>
              </a:spcBef>
              <a:spcAft>
                <a:spcPts val="0"/>
              </a:spcAft>
              <a:buSzPts val="2400"/>
              <a:buChar char="⦿"/>
            </a:pPr>
            <a:r>
              <a:rPr lang="en-US"/>
              <a:t>Use of timer</a:t>
            </a:r>
            <a:endParaRPr/>
          </a:p>
          <a:p>
            <a:pPr indent="-384047" lvl="0" marL="448056" rtl="0" algn="l">
              <a:spcBef>
                <a:spcPts val="600"/>
              </a:spcBef>
              <a:spcAft>
                <a:spcPts val="0"/>
              </a:spcAft>
              <a:buSzPts val="2400"/>
              <a:buChar char="⦿"/>
            </a:pPr>
            <a:r>
              <a:rPr lang="en-US"/>
              <a:t>Sender sends a frame</a:t>
            </a:r>
            <a:endParaRPr/>
          </a:p>
          <a:p>
            <a:pPr indent="-384047" lvl="0" marL="448056" rtl="0" algn="l">
              <a:spcBef>
                <a:spcPts val="600"/>
              </a:spcBef>
              <a:spcAft>
                <a:spcPts val="0"/>
              </a:spcAft>
              <a:buSzPts val="2400"/>
              <a:buChar char="⦿"/>
            </a:pPr>
            <a:r>
              <a:rPr lang="en-US"/>
              <a:t>Receiver sends ack along with its if frame</a:t>
            </a:r>
            <a:endParaRPr/>
          </a:p>
          <a:p>
            <a:pPr indent="-231647" lvl="0" marL="448056" rtl="0" algn="l">
              <a:spcBef>
                <a:spcPts val="600"/>
              </a:spcBef>
              <a:spcAft>
                <a:spcPts val="0"/>
              </a:spcAft>
              <a:buSzPts val="24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5"/>
          <p:cNvPicPr preferRelativeResize="0"/>
          <p:nvPr>
            <p:ph idx="1" type="body"/>
          </p:nvPr>
        </p:nvPicPr>
        <p:blipFill rotWithShape="1">
          <a:blip r:embed="rId3">
            <a:alphaModFix/>
          </a:blip>
          <a:srcRect b="0" l="0" r="0" t="0"/>
          <a:stretch/>
        </p:blipFill>
        <p:spPr>
          <a:xfrm>
            <a:off x="611560" y="1052736"/>
            <a:ext cx="7953375" cy="4476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46"/>
          <p:cNvPicPr preferRelativeResize="0"/>
          <p:nvPr>
            <p:ph idx="1" type="body"/>
          </p:nvPr>
        </p:nvPicPr>
        <p:blipFill rotWithShape="1">
          <a:blip r:embed="rId3">
            <a:alphaModFix/>
          </a:blip>
          <a:srcRect b="0" l="0" r="0" t="0"/>
          <a:stretch/>
        </p:blipFill>
        <p:spPr>
          <a:xfrm>
            <a:off x="755576" y="404664"/>
            <a:ext cx="7610475" cy="3238500"/>
          </a:xfrm>
          <a:prstGeom prst="rect">
            <a:avLst/>
          </a:prstGeom>
          <a:noFill/>
          <a:ln>
            <a:noFill/>
          </a:ln>
        </p:spPr>
      </p:pic>
      <p:pic>
        <p:nvPicPr>
          <p:cNvPr id="383" name="Google Shape;383;p46"/>
          <p:cNvPicPr preferRelativeResize="0"/>
          <p:nvPr/>
        </p:nvPicPr>
        <p:blipFill rotWithShape="1">
          <a:blip r:embed="rId4">
            <a:alphaModFix/>
          </a:blip>
          <a:srcRect b="0" l="0" r="0" t="0"/>
          <a:stretch/>
        </p:blipFill>
        <p:spPr>
          <a:xfrm>
            <a:off x="467544" y="3645024"/>
            <a:ext cx="8417694" cy="168953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idx="1" type="body"/>
          </p:nvPr>
        </p:nvSpPr>
        <p:spPr>
          <a:xfrm>
            <a:off x="457200" y="116632"/>
            <a:ext cx="8229600" cy="6624736"/>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920"/>
              <a:buChar char="⦿"/>
            </a:pPr>
            <a:r>
              <a:rPr b="1" lang="en-US" sz="2400"/>
              <a:t>(seq no, ack, frame no)</a:t>
            </a:r>
            <a:endParaRPr sz="2400"/>
          </a:p>
          <a:p>
            <a:pPr indent="-384047" lvl="0" marL="448056" rtl="0" algn="l">
              <a:spcBef>
                <a:spcPts val="480"/>
              </a:spcBef>
              <a:spcAft>
                <a:spcPts val="0"/>
              </a:spcAft>
              <a:buSzPts val="1920"/>
              <a:buChar char="⦿"/>
            </a:pPr>
            <a:r>
              <a:rPr lang="en-US" sz="2400"/>
              <a:t>Receiver sends ack as a seq no of frame received.</a:t>
            </a:r>
            <a:endParaRPr sz="2400"/>
          </a:p>
          <a:p>
            <a:pPr indent="-231647" lvl="0" marL="448056" rtl="0" algn="l">
              <a:spcBef>
                <a:spcPts val="600"/>
              </a:spcBef>
              <a:spcAft>
                <a:spcPts val="0"/>
              </a:spcAft>
              <a:buSzPts val="2400"/>
              <a:buNone/>
            </a:pPr>
            <a:r>
              <a:t/>
            </a:r>
            <a:endParaRPr/>
          </a:p>
          <a:p>
            <a:pPr indent="-231647" lvl="0" marL="448056" rtl="0" algn="l">
              <a:spcBef>
                <a:spcPts val="600"/>
              </a:spcBef>
              <a:spcAft>
                <a:spcPts val="0"/>
              </a:spcAft>
              <a:buSzPts val="2400"/>
              <a:buNone/>
            </a:pPr>
            <a:r>
              <a:t/>
            </a:r>
            <a:endParaRPr/>
          </a:p>
        </p:txBody>
      </p:sp>
      <p:pic>
        <p:nvPicPr>
          <p:cNvPr id="389" name="Google Shape;389;p47"/>
          <p:cNvPicPr preferRelativeResize="0"/>
          <p:nvPr/>
        </p:nvPicPr>
        <p:blipFill rotWithShape="1">
          <a:blip r:embed="rId3">
            <a:alphaModFix/>
          </a:blip>
          <a:srcRect b="0" l="0" r="0" t="0"/>
          <a:stretch/>
        </p:blipFill>
        <p:spPr>
          <a:xfrm>
            <a:off x="594008" y="1052736"/>
            <a:ext cx="7781925" cy="4057650"/>
          </a:xfrm>
          <a:prstGeom prst="rect">
            <a:avLst/>
          </a:prstGeom>
          <a:noFill/>
          <a:ln>
            <a:noFill/>
          </a:ln>
        </p:spPr>
      </p:pic>
      <p:sp>
        <p:nvSpPr>
          <p:cNvPr id="390" name="Google Shape;390;p47"/>
          <p:cNvSpPr/>
          <p:nvPr/>
        </p:nvSpPr>
        <p:spPr>
          <a:xfrm>
            <a:off x="-2564117" y="1867767"/>
            <a:ext cx="3690000" cy="3312300"/>
          </a:xfrm>
          <a:prstGeom prst="rect">
            <a:avLst/>
          </a:prstGeom>
          <a:solidFill>
            <a:schemeClr val="accent1"/>
          </a:solidFill>
          <a:ln cap="flat" cmpd="sng" w="25400">
            <a:solidFill>
              <a:srgbClr val="BA28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1" name="Google Shape;391;p47"/>
          <p:cNvSpPr/>
          <p:nvPr/>
        </p:nvSpPr>
        <p:spPr>
          <a:xfrm>
            <a:off x="4521170" y="1556792"/>
            <a:ext cx="3689959" cy="3312368"/>
          </a:xfrm>
          <a:prstGeom prst="rect">
            <a:avLst/>
          </a:prstGeom>
          <a:solidFill>
            <a:schemeClr val="accent1"/>
          </a:solidFill>
          <a:ln cap="flat" cmpd="sng" w="25400">
            <a:solidFill>
              <a:srgbClr val="BA28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2" name="Google Shape;392;p47"/>
          <p:cNvSpPr txBox="1"/>
          <p:nvPr/>
        </p:nvSpPr>
        <p:spPr>
          <a:xfrm>
            <a:off x="0" y="5123522"/>
            <a:ext cx="486003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Normal Scenario: Timers are synchronized</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B has waited till the first frame from sender A to receive to synchronize the ack</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3" name="Google Shape;393;p47"/>
          <p:cNvSpPr/>
          <p:nvPr/>
        </p:nvSpPr>
        <p:spPr>
          <a:xfrm>
            <a:off x="4860032" y="5147448"/>
            <a:ext cx="4572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Abnormal Scenario: Timers are premature timeouts</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Both A and B started sending their frames at the same time. A’s time out interval is too little. Retransmission of duplicate frames has happened.</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Go-Back and Selective Repeat</a:t>
            </a:r>
            <a:endParaRPr/>
          </a:p>
        </p:txBody>
      </p:sp>
      <p:sp>
        <p:nvSpPr>
          <p:cNvPr id="399" name="Google Shape;399;p49"/>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lnSpcReduction="10000"/>
          </a:bodyPr>
          <a:lstStyle/>
          <a:p>
            <a:pPr indent="-384047" lvl="0" marL="448056" rtl="0" algn="l">
              <a:spcBef>
                <a:spcPts val="0"/>
              </a:spcBef>
              <a:spcAft>
                <a:spcPts val="0"/>
              </a:spcAft>
              <a:buSzPts val="2400"/>
              <a:buChar char="⦿"/>
            </a:pPr>
            <a:r>
              <a:rPr lang="en-US"/>
              <a:t>Transmission time for frame and ack are negligible (This assumption is sometimes false)</a:t>
            </a:r>
            <a:endParaRPr/>
          </a:p>
          <a:p>
            <a:pPr indent="-384047" lvl="0" marL="448056" rtl="0" algn="l">
              <a:spcBef>
                <a:spcPts val="600"/>
              </a:spcBef>
              <a:spcAft>
                <a:spcPts val="0"/>
              </a:spcAft>
              <a:buSzPts val="2400"/>
              <a:buChar char="⦿"/>
            </a:pPr>
            <a:r>
              <a:rPr lang="en-US"/>
              <a:t>In these situations the long RTT can have more important implications for the eff of BW.</a:t>
            </a:r>
            <a:endParaRPr/>
          </a:p>
          <a:p>
            <a:pPr indent="-384047" lvl="0" marL="448056" rtl="0" algn="l">
              <a:spcBef>
                <a:spcPts val="600"/>
              </a:spcBef>
              <a:spcAft>
                <a:spcPts val="0"/>
              </a:spcAft>
              <a:buSzPts val="2400"/>
              <a:buChar char="⦿"/>
            </a:pPr>
            <a:r>
              <a:rPr lang="en-US"/>
              <a:t>Example:</a:t>
            </a:r>
            <a:endParaRPr/>
          </a:p>
          <a:p>
            <a:pPr indent="-384047" lvl="0" marL="448056" rtl="0" algn="l">
              <a:spcBef>
                <a:spcPts val="600"/>
              </a:spcBef>
              <a:spcAft>
                <a:spcPts val="0"/>
              </a:spcAft>
              <a:buSzPts val="2400"/>
              <a:buChar char="⦿"/>
            </a:pPr>
            <a:r>
              <a:rPr lang="en-US"/>
              <a:t>Combination of long transmit time, high BW, short frame length is disastrous in terms of eff.</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idx="1" type="body"/>
          </p:nvPr>
        </p:nvSpPr>
        <p:spPr>
          <a:xfrm>
            <a:off x="457200" y="332656"/>
            <a:ext cx="8229600" cy="6122152"/>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t>Problem: Waiting for an ack before sending another frame.</a:t>
            </a:r>
            <a:endParaRPr/>
          </a:p>
          <a:p>
            <a:pPr indent="-231647" lvl="0" marL="448056" rtl="0" algn="l">
              <a:spcBef>
                <a:spcPts val="600"/>
              </a:spcBef>
              <a:spcAft>
                <a:spcPts val="0"/>
              </a:spcAft>
              <a:buSzPts val="2400"/>
              <a:buNone/>
            </a:pPr>
            <a:r>
              <a:t/>
            </a:r>
            <a:endParaRPr/>
          </a:p>
          <a:p>
            <a:pPr indent="-384047" lvl="0" marL="448056" rtl="0" algn="l">
              <a:spcBef>
                <a:spcPts val="600"/>
              </a:spcBef>
              <a:spcAft>
                <a:spcPts val="0"/>
              </a:spcAft>
              <a:buSzPts val="2400"/>
              <a:buChar char="⦿"/>
            </a:pPr>
            <a:r>
              <a:rPr lang="en-US"/>
              <a:t>Soln: Allow sending w frames before blocking , instead of one.</a:t>
            </a:r>
            <a:endParaRPr/>
          </a:p>
          <a:p>
            <a:pPr indent="-231647" lvl="0" marL="448056" rtl="0" algn="l">
              <a:spcBef>
                <a:spcPts val="600"/>
              </a:spcBef>
              <a:spcAft>
                <a:spcPts val="0"/>
              </a:spcAft>
              <a:buSzPts val="2400"/>
              <a:buNone/>
            </a:pPr>
            <a:r>
              <a:t/>
            </a:r>
            <a:endParaRPr/>
          </a:p>
          <a:p>
            <a:pPr indent="-384047" lvl="0" marL="448056" rtl="0" algn="l">
              <a:spcBef>
                <a:spcPts val="600"/>
              </a:spcBef>
              <a:spcAft>
                <a:spcPts val="0"/>
              </a:spcAft>
              <a:buSzPts val="2400"/>
              <a:buChar char="⦿"/>
            </a:pPr>
            <a:r>
              <a:rPr lang="en-US"/>
              <a:t>To find an appropriate value of w: bw*delay product.</a:t>
            </a:r>
            <a:endParaRPr/>
          </a:p>
          <a:p>
            <a:pPr indent="-384047" lvl="0" marL="448056" rtl="0" algn="l">
              <a:spcBef>
                <a:spcPts val="600"/>
              </a:spcBef>
              <a:spcAft>
                <a:spcPts val="0"/>
              </a:spcAft>
              <a:buSzPts val="2400"/>
              <a:buChar char="⦿"/>
            </a:pPr>
            <a:r>
              <a:rPr lang="en-US"/>
              <a:t>W=2B*D+1</a:t>
            </a:r>
            <a:endParaRPr/>
          </a:p>
          <a:p>
            <a:pPr indent="-384047" lvl="0" marL="448056" rtl="0" algn="l">
              <a:spcBef>
                <a:spcPts val="600"/>
              </a:spcBef>
              <a:spcAft>
                <a:spcPts val="0"/>
              </a:spcAft>
              <a:buSzPts val="2400"/>
              <a:buChar char="⦿"/>
            </a:pPr>
            <a:r>
              <a:rPr lang="en-US"/>
              <a:t>Example:</a:t>
            </a:r>
            <a:endParaRPr/>
          </a:p>
          <a:p>
            <a:pPr indent="-231647" lvl="0" marL="448056" rtl="0" algn="l">
              <a:spcBef>
                <a:spcPts val="600"/>
              </a:spcBef>
              <a:spcAft>
                <a:spcPts val="0"/>
              </a:spcAft>
              <a:buSzPts val="2400"/>
              <a:buNone/>
            </a:pPr>
            <a:r>
              <a:t/>
            </a:r>
            <a:endParaRPr/>
          </a:p>
          <a:p>
            <a:pPr indent="-231647" lvl="0" marL="448056" rtl="0" algn="l">
              <a:spcBef>
                <a:spcPts val="600"/>
              </a:spcBef>
              <a:spcAft>
                <a:spcPts val="0"/>
              </a:spcAft>
              <a:buSzPts val="24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457200" y="267494"/>
            <a:ext cx="8229600" cy="78524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Pipelining</a:t>
            </a:r>
            <a:endParaRPr/>
          </a:p>
        </p:txBody>
      </p:sp>
      <p:sp>
        <p:nvSpPr>
          <p:cNvPr id="410" name="Google Shape;410;p51"/>
          <p:cNvSpPr txBox="1"/>
          <p:nvPr>
            <p:ph idx="1" type="body"/>
          </p:nvPr>
        </p:nvSpPr>
        <p:spPr>
          <a:xfrm>
            <a:off x="457200" y="980728"/>
            <a:ext cx="8229600" cy="5474080"/>
          </a:xfrm>
          <a:prstGeom prst="rect">
            <a:avLst/>
          </a:prstGeom>
          <a:noFill/>
          <a:ln>
            <a:noFill/>
          </a:ln>
        </p:spPr>
        <p:txBody>
          <a:bodyPr anchorCtr="0" anchor="t" bIns="45700" lIns="91425" spcFirstLastPara="1" rIns="91425" wrap="square" tIns="45700">
            <a:normAutofit lnSpcReduction="10000"/>
          </a:bodyPr>
          <a:lstStyle/>
          <a:p>
            <a:pPr indent="-384047" lvl="0" marL="448056" rtl="0" algn="l">
              <a:spcBef>
                <a:spcPts val="0"/>
              </a:spcBef>
              <a:spcAft>
                <a:spcPts val="0"/>
              </a:spcAft>
              <a:buSzPts val="2400"/>
              <a:buChar char="⦿"/>
            </a:pPr>
            <a:r>
              <a:rPr lang="en-US"/>
              <a:t>The technique of keeping multiple frames in flight is an eg of pipelining.</a:t>
            </a:r>
            <a:endParaRPr/>
          </a:p>
          <a:p>
            <a:pPr indent="-384047" lvl="0" marL="448056" rtl="0" algn="l">
              <a:spcBef>
                <a:spcPts val="600"/>
              </a:spcBef>
              <a:spcAft>
                <a:spcPts val="0"/>
              </a:spcAft>
              <a:buSzPts val="2400"/>
              <a:buChar char="⦿"/>
            </a:pPr>
            <a:r>
              <a:rPr lang="en-US"/>
              <a:t>Pipelining frames over an unreliable comm ch is a concern.</a:t>
            </a:r>
            <a:endParaRPr/>
          </a:p>
          <a:p>
            <a:pPr indent="-384047" lvl="0" marL="448056" rtl="0" algn="l">
              <a:spcBef>
                <a:spcPts val="600"/>
              </a:spcBef>
              <a:spcAft>
                <a:spcPts val="0"/>
              </a:spcAft>
              <a:buSzPts val="2400"/>
              <a:buChar char="⦿"/>
            </a:pPr>
            <a:r>
              <a:rPr lang="en-US"/>
              <a:t>What if frame in the middle is damaged?</a:t>
            </a:r>
            <a:endParaRPr/>
          </a:p>
          <a:p>
            <a:pPr indent="-285750" lvl="1" marL="822960" rtl="0" algn="l">
              <a:spcBef>
                <a:spcPts val="520"/>
              </a:spcBef>
              <a:spcAft>
                <a:spcPts val="0"/>
              </a:spcAft>
              <a:buSzPts val="2470"/>
              <a:buChar char="›"/>
            </a:pPr>
            <a:r>
              <a:rPr lang="en-US"/>
              <a:t>(rememder rec dll is obligated to handle pkt to nl in seq)</a:t>
            </a:r>
            <a:endParaRPr/>
          </a:p>
          <a:p>
            <a:pPr indent="-231647" lvl="0" marL="448056" rtl="0" algn="l">
              <a:spcBef>
                <a:spcPts val="600"/>
              </a:spcBef>
              <a:spcAft>
                <a:spcPts val="0"/>
              </a:spcAft>
              <a:buSzPts val="2400"/>
              <a:buNone/>
            </a:pPr>
            <a:r>
              <a:t/>
            </a:r>
            <a:endParaRPr/>
          </a:p>
          <a:p>
            <a:pPr indent="-384047" lvl="0" marL="448056" rtl="0" algn="l">
              <a:spcBef>
                <a:spcPts val="600"/>
              </a:spcBef>
              <a:spcAft>
                <a:spcPts val="0"/>
              </a:spcAft>
              <a:buSzPts val="2400"/>
              <a:buChar char="⦿"/>
            </a:pPr>
            <a:r>
              <a:rPr lang="en-US"/>
              <a:t>Two options:</a:t>
            </a:r>
            <a:endParaRPr/>
          </a:p>
          <a:p>
            <a:pPr indent="-285750" lvl="1" marL="822960" rtl="0" algn="l">
              <a:spcBef>
                <a:spcPts val="520"/>
              </a:spcBef>
              <a:spcAft>
                <a:spcPts val="0"/>
              </a:spcAft>
              <a:buSzPts val="2470"/>
              <a:buChar char="›"/>
            </a:pPr>
            <a:r>
              <a:rPr lang="en-US"/>
              <a:t>Go-Back-N</a:t>
            </a:r>
            <a:endParaRPr/>
          </a:p>
          <a:p>
            <a:pPr indent="-285750" lvl="1" marL="822960" rtl="0" algn="l">
              <a:spcBef>
                <a:spcPts val="520"/>
              </a:spcBef>
              <a:spcAft>
                <a:spcPts val="0"/>
              </a:spcAft>
              <a:buSzPts val="2470"/>
              <a:buChar char="›"/>
            </a:pPr>
            <a:r>
              <a:rPr lang="en-US"/>
              <a:t>Selective Repeat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latin typeface="Arial"/>
              <a:ea typeface="Arial"/>
              <a:cs typeface="Arial"/>
              <a:sym typeface="Arial"/>
            </a:endParaRPr>
          </a:p>
        </p:txBody>
      </p:sp>
      <p:sp>
        <p:nvSpPr>
          <p:cNvPr id="122" name="Google Shape;122;p5"/>
          <p:cNvSpPr txBox="1"/>
          <p:nvPr>
            <p:ph idx="1" type="body"/>
          </p:nvPr>
        </p:nvSpPr>
        <p:spPr>
          <a:xfrm>
            <a:off x="0" y="2284432"/>
            <a:ext cx="8229600" cy="4572000"/>
          </a:xfrm>
          <a:prstGeom prst="rect">
            <a:avLst/>
          </a:prstGeom>
          <a:noFill/>
          <a:ln>
            <a:noFill/>
          </a:ln>
        </p:spPr>
        <p:txBody>
          <a:bodyPr anchorCtr="0" anchor="t" bIns="45700" lIns="91425" spcFirstLastPara="1" rIns="91425" wrap="square" tIns="45700">
            <a:normAutofit/>
          </a:bodyPr>
          <a:lstStyle/>
          <a:p>
            <a:pPr indent="-384047" lvl="0" marL="448056" rtl="0" algn="ctr">
              <a:spcBef>
                <a:spcPts val="0"/>
              </a:spcBef>
              <a:spcAft>
                <a:spcPts val="0"/>
              </a:spcAft>
              <a:buSzPts val="2400"/>
              <a:buFont typeface="Century Gothic"/>
              <a:buNone/>
            </a:pPr>
            <a:r>
              <a:t/>
            </a:r>
            <a:endParaRPr/>
          </a:p>
          <a:p>
            <a:pPr indent="-384047" lvl="0" marL="448056" rtl="0" algn="ctr">
              <a:spcBef>
                <a:spcPts val="600"/>
              </a:spcBef>
              <a:spcAft>
                <a:spcPts val="0"/>
              </a:spcAft>
              <a:buSzPts val="2400"/>
              <a:buFont typeface="Century Gothic"/>
              <a:buNone/>
            </a:pPr>
            <a:r>
              <a:t/>
            </a:r>
            <a:endParaRPr/>
          </a:p>
          <a:p>
            <a:pPr indent="-384047" lvl="0" marL="448056" rtl="0" algn="ctr">
              <a:spcBef>
                <a:spcPts val="600"/>
              </a:spcBef>
              <a:spcAft>
                <a:spcPts val="0"/>
              </a:spcAft>
              <a:buSzPts val="2400"/>
              <a:buFont typeface="Century Gothic"/>
              <a:buNone/>
            </a:pPr>
            <a:r>
              <a:t/>
            </a:r>
            <a:endParaRPr/>
          </a:p>
          <a:p>
            <a:pPr indent="-384047" lvl="0" marL="448056" rtl="0" algn="ctr">
              <a:spcBef>
                <a:spcPts val="600"/>
              </a:spcBef>
              <a:spcAft>
                <a:spcPts val="0"/>
              </a:spcAft>
              <a:buSzPts val="2400"/>
              <a:buFont typeface="Century Gothic"/>
              <a:buNone/>
            </a:pPr>
            <a:r>
              <a:t/>
            </a:r>
            <a:endParaRPr/>
          </a:p>
          <a:p>
            <a:pPr indent="-384047" lvl="0" marL="448056" rtl="0" algn="ctr">
              <a:spcBef>
                <a:spcPts val="600"/>
              </a:spcBef>
              <a:spcAft>
                <a:spcPts val="0"/>
              </a:spcAft>
              <a:buSzPts val="2400"/>
              <a:buFont typeface="Century Gothic"/>
              <a:buNone/>
            </a:pPr>
            <a:r>
              <a:t/>
            </a:r>
            <a:endParaRPr/>
          </a:p>
          <a:p>
            <a:pPr indent="-384047" lvl="0" marL="448056" rtl="0" algn="ctr">
              <a:spcBef>
                <a:spcPts val="600"/>
              </a:spcBef>
              <a:spcAft>
                <a:spcPts val="0"/>
              </a:spcAft>
              <a:buSzPts val="2400"/>
              <a:buFont typeface="Century Gothic"/>
              <a:buNone/>
            </a:pPr>
            <a:r>
              <a:t/>
            </a:r>
            <a:endParaRPr/>
          </a:p>
          <a:p>
            <a:pPr indent="-384047" lvl="0" marL="448056" rtl="0" algn="ctr">
              <a:spcBef>
                <a:spcPts val="600"/>
              </a:spcBef>
              <a:spcAft>
                <a:spcPts val="0"/>
              </a:spcAft>
              <a:buSzPts val="2400"/>
              <a:buFont typeface="Century Gothic"/>
              <a:buNone/>
            </a:pPr>
            <a:r>
              <a:t/>
            </a:r>
            <a:endParaRPr/>
          </a:p>
          <a:p>
            <a:pPr indent="-384047" lvl="0" marL="448056" rtl="0" algn="ctr">
              <a:spcBef>
                <a:spcPts val="600"/>
              </a:spcBef>
              <a:spcAft>
                <a:spcPts val="0"/>
              </a:spcAft>
              <a:buSzPts val="2400"/>
              <a:buFont typeface="Century Gothic"/>
              <a:buNone/>
            </a:pPr>
            <a:r>
              <a:t/>
            </a:r>
            <a:endParaRPr/>
          </a:p>
        </p:txBody>
      </p:sp>
      <p:pic>
        <p:nvPicPr>
          <p:cNvPr id="123" name="Google Shape;123;p5"/>
          <p:cNvPicPr preferRelativeResize="0"/>
          <p:nvPr/>
        </p:nvPicPr>
        <p:blipFill rotWithShape="1">
          <a:blip r:embed="rId3">
            <a:alphaModFix/>
          </a:blip>
          <a:srcRect b="0" l="0" r="0" t="0"/>
          <a:stretch/>
        </p:blipFill>
        <p:spPr>
          <a:xfrm>
            <a:off x="8505" y="1949730"/>
            <a:ext cx="6996113" cy="4268788"/>
          </a:xfrm>
          <a:prstGeom prst="rect">
            <a:avLst/>
          </a:prstGeom>
          <a:noFill/>
          <a:ln>
            <a:noFill/>
          </a:ln>
        </p:spPr>
      </p:pic>
      <p:sp>
        <p:nvSpPr>
          <p:cNvPr id="124" name="Google Shape;124;p5"/>
          <p:cNvSpPr/>
          <p:nvPr/>
        </p:nvSpPr>
        <p:spPr>
          <a:xfrm>
            <a:off x="-540568" y="6211516"/>
            <a:ext cx="9144000" cy="838200"/>
          </a:xfrm>
          <a:prstGeom prst="rect">
            <a:avLst/>
          </a:prstGeom>
          <a:noFill/>
          <a:ln>
            <a:noFill/>
          </a:ln>
        </p:spPr>
        <p:txBody>
          <a:bodyPr anchorCtr="0" anchor="t" bIns="45700" lIns="91425" spcFirstLastPara="1" rIns="91425" wrap="square" tIns="45700">
            <a:noAutofit/>
          </a:bodyPr>
          <a:lstStyle/>
          <a:p>
            <a:pPr indent="-609600" lvl="0" marL="609600" marR="0" rtl="0" algn="ctr">
              <a:spcBef>
                <a:spcPts val="0"/>
              </a:spcBef>
              <a:spcAft>
                <a:spcPts val="0"/>
              </a:spcAft>
              <a:buClr>
                <a:schemeClr val="accent2"/>
              </a:buClr>
              <a:buSzPts val="2400"/>
              <a:buFont typeface="Arial"/>
              <a:buNone/>
            </a:pPr>
            <a:r>
              <a:rPr b="0" i="0" lang="en-US" sz="2400" u="none" cap="none" strike="noStrike">
                <a:solidFill>
                  <a:srgbClr val="0033CC"/>
                </a:solidFill>
                <a:latin typeface="Arial"/>
                <a:ea typeface="Arial"/>
                <a:cs typeface="Arial"/>
                <a:sym typeface="Arial"/>
              </a:rPr>
              <a:t>(a) </a:t>
            </a:r>
            <a:r>
              <a:rPr b="0" i="0" lang="en-US" sz="2400" u="none" cap="none" strike="noStrike">
                <a:solidFill>
                  <a:schemeClr val="lt1"/>
                </a:solidFill>
                <a:latin typeface="Arial"/>
                <a:ea typeface="Arial"/>
                <a:cs typeface="Arial"/>
                <a:sym typeface="Arial"/>
              </a:rPr>
              <a:t>Virtual communication. </a:t>
            </a:r>
            <a:r>
              <a:rPr b="0" i="0" lang="en-US" sz="2400" u="none" cap="none" strike="noStrike">
                <a:solidFill>
                  <a:srgbClr val="0033CC"/>
                </a:solidFill>
                <a:latin typeface="Arial"/>
                <a:ea typeface="Arial"/>
                <a:cs typeface="Arial"/>
                <a:sym typeface="Arial"/>
              </a:rPr>
              <a:t>(b) </a:t>
            </a:r>
            <a:r>
              <a:rPr b="0" i="0" lang="en-US" sz="2400" u="none" cap="none" strike="noStrike">
                <a:solidFill>
                  <a:schemeClr val="lt1"/>
                </a:solidFill>
                <a:latin typeface="Arial"/>
                <a:ea typeface="Arial"/>
                <a:cs typeface="Arial"/>
                <a:sym typeface="Arial"/>
              </a:rPr>
              <a:t>Actual communication.</a:t>
            </a:r>
            <a:endParaRPr b="0" i="0" sz="2400" u="none" cap="none" strike="noStrike">
              <a:solidFill>
                <a:schemeClr val="lt1"/>
              </a:solidFill>
              <a:latin typeface="Arial"/>
              <a:ea typeface="Arial"/>
              <a:cs typeface="Arial"/>
              <a:sym typeface="Arial"/>
            </a:endParaRPr>
          </a:p>
        </p:txBody>
      </p:sp>
      <p:pic>
        <p:nvPicPr>
          <p:cNvPr descr="Image result for what media shows and what is reality" id="125" name="Google Shape;125;p5"/>
          <p:cNvPicPr preferRelativeResize="0"/>
          <p:nvPr/>
        </p:nvPicPr>
        <p:blipFill rotWithShape="1">
          <a:blip r:embed="rId4">
            <a:alphaModFix/>
          </a:blip>
          <a:srcRect b="0" l="0" r="0" t="0"/>
          <a:stretch/>
        </p:blipFill>
        <p:spPr>
          <a:xfrm>
            <a:off x="7081897" y="0"/>
            <a:ext cx="2041127" cy="233186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p>
        </p:txBody>
      </p:sp>
      <p:pic>
        <p:nvPicPr>
          <p:cNvPr id="416" name="Google Shape;416;p52"/>
          <p:cNvPicPr preferRelativeResize="0"/>
          <p:nvPr>
            <p:ph idx="1" type="body"/>
          </p:nvPr>
        </p:nvPicPr>
        <p:blipFill rotWithShape="1">
          <a:blip r:embed="rId3">
            <a:alphaModFix/>
          </a:blip>
          <a:srcRect b="0" l="0" r="0" t="0"/>
          <a:stretch/>
        </p:blipFill>
        <p:spPr>
          <a:xfrm>
            <a:off x="962025" y="1124744"/>
            <a:ext cx="7219950" cy="2905125"/>
          </a:xfrm>
          <a:prstGeom prst="rect">
            <a:avLst/>
          </a:prstGeom>
          <a:noFill/>
          <a:ln>
            <a:noFill/>
          </a:ln>
        </p:spPr>
      </p:pic>
      <p:sp>
        <p:nvSpPr>
          <p:cNvPr id="417" name="Google Shape;417;p52"/>
          <p:cNvSpPr txBox="1"/>
          <p:nvPr/>
        </p:nvSpPr>
        <p:spPr>
          <a:xfrm>
            <a:off x="0" y="4725144"/>
            <a:ext cx="9144000" cy="838200"/>
          </a:xfrm>
          <a:prstGeom prst="rect">
            <a:avLst/>
          </a:prstGeom>
          <a:noFill/>
          <a:ln>
            <a:noFill/>
          </a:ln>
        </p:spPr>
        <p:txBody>
          <a:bodyPr anchorCtr="0" anchor="t" bIns="45700" lIns="91425" spcFirstLastPara="1" rIns="91425" wrap="square" tIns="45700">
            <a:normAutofit fontScale="85000" lnSpcReduction="20000"/>
          </a:bodyPr>
          <a:lstStyle/>
          <a:p>
            <a:pPr indent="-384047" lvl="0" marL="448056" marR="0" rtl="0" algn="ctr">
              <a:spcBef>
                <a:spcPts val="0"/>
              </a:spcBef>
              <a:spcAft>
                <a:spcPts val="0"/>
              </a:spcAft>
              <a:buClr>
                <a:schemeClr val="accent1"/>
              </a:buClr>
              <a:buSzPct val="80000"/>
              <a:buFont typeface="Noto Sans Symbols"/>
              <a:buNone/>
            </a:pPr>
            <a:r>
              <a:rPr lang="en-US" sz="3000">
                <a:solidFill>
                  <a:schemeClr val="lt1"/>
                </a:solidFill>
                <a:latin typeface="Arial"/>
                <a:ea typeface="Arial"/>
                <a:cs typeface="Arial"/>
                <a:sym typeface="Arial"/>
              </a:rPr>
              <a:t>Pipelining and error recovery. Effect of an error when</a:t>
            </a:r>
            <a:endParaRPr/>
          </a:p>
          <a:p>
            <a:pPr indent="-384047" lvl="0" marL="448056" marR="0" rtl="0" algn="ctr">
              <a:spcBef>
                <a:spcPts val="510"/>
              </a:spcBef>
              <a:spcAft>
                <a:spcPts val="0"/>
              </a:spcAft>
              <a:buClr>
                <a:schemeClr val="accent1"/>
              </a:buClr>
              <a:buSzPct val="80000"/>
              <a:buFont typeface="Noto Sans Symbols"/>
              <a:buNone/>
            </a:pPr>
            <a:r>
              <a:rPr lang="en-US" sz="3000">
                <a:solidFill>
                  <a:srgbClr val="0033CC"/>
                </a:solidFill>
                <a:latin typeface="Arial"/>
                <a:ea typeface="Arial"/>
                <a:cs typeface="Arial"/>
                <a:sym typeface="Arial"/>
              </a:rPr>
              <a:t>(a) </a:t>
            </a:r>
            <a:r>
              <a:rPr lang="en-US" sz="3000">
                <a:solidFill>
                  <a:schemeClr val="lt1"/>
                </a:solidFill>
                <a:latin typeface="Arial"/>
                <a:ea typeface="Arial"/>
                <a:cs typeface="Arial"/>
                <a:sym typeface="Arial"/>
              </a:rPr>
              <a:t>receiver’s window size is 1</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3"/>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p>
        </p:txBody>
      </p:sp>
      <p:pic>
        <p:nvPicPr>
          <p:cNvPr id="423" name="Google Shape;423;p53"/>
          <p:cNvPicPr preferRelativeResize="0"/>
          <p:nvPr>
            <p:ph idx="1" type="body"/>
          </p:nvPr>
        </p:nvPicPr>
        <p:blipFill rotWithShape="1">
          <a:blip r:embed="rId3">
            <a:alphaModFix/>
          </a:blip>
          <a:srcRect b="0" l="0" r="0" t="0"/>
          <a:stretch/>
        </p:blipFill>
        <p:spPr>
          <a:xfrm>
            <a:off x="899592" y="908720"/>
            <a:ext cx="7219950" cy="2466975"/>
          </a:xfrm>
          <a:prstGeom prst="rect">
            <a:avLst/>
          </a:prstGeom>
          <a:noFill/>
          <a:ln>
            <a:noFill/>
          </a:ln>
        </p:spPr>
      </p:pic>
      <p:sp>
        <p:nvSpPr>
          <p:cNvPr id="424" name="Google Shape;424;p53"/>
          <p:cNvSpPr txBox="1"/>
          <p:nvPr/>
        </p:nvSpPr>
        <p:spPr>
          <a:xfrm>
            <a:off x="-12184" y="4149080"/>
            <a:ext cx="9144000" cy="838200"/>
          </a:xfrm>
          <a:prstGeom prst="rect">
            <a:avLst/>
          </a:prstGeom>
          <a:noFill/>
          <a:ln>
            <a:noFill/>
          </a:ln>
        </p:spPr>
        <p:txBody>
          <a:bodyPr anchorCtr="0" anchor="t" bIns="45700" lIns="91425" spcFirstLastPara="1" rIns="91425" wrap="square" tIns="45700">
            <a:normAutofit fontScale="85000" lnSpcReduction="20000"/>
          </a:bodyPr>
          <a:lstStyle/>
          <a:p>
            <a:pPr indent="-384047" lvl="0" marL="448056" marR="0" rtl="0" algn="ctr">
              <a:spcBef>
                <a:spcPts val="0"/>
              </a:spcBef>
              <a:spcAft>
                <a:spcPts val="0"/>
              </a:spcAft>
              <a:buClr>
                <a:schemeClr val="accent1"/>
              </a:buClr>
              <a:buSzPct val="80000"/>
              <a:buFont typeface="Noto Sans Symbols"/>
              <a:buNone/>
            </a:pPr>
            <a:r>
              <a:rPr lang="en-US" sz="3000">
                <a:solidFill>
                  <a:schemeClr val="lt1"/>
                </a:solidFill>
                <a:latin typeface="Arial"/>
                <a:ea typeface="Arial"/>
                <a:cs typeface="Arial"/>
                <a:sym typeface="Arial"/>
              </a:rPr>
              <a:t>Pipelining and error recovery. Effect of an error when</a:t>
            </a:r>
            <a:endParaRPr/>
          </a:p>
          <a:p>
            <a:pPr indent="-384047" lvl="0" marL="448056" marR="0" rtl="0" algn="ctr">
              <a:spcBef>
                <a:spcPts val="510"/>
              </a:spcBef>
              <a:spcAft>
                <a:spcPts val="0"/>
              </a:spcAft>
              <a:buClr>
                <a:schemeClr val="accent1"/>
              </a:buClr>
              <a:buSzPct val="80000"/>
              <a:buFont typeface="Noto Sans Symbols"/>
              <a:buNone/>
            </a:pPr>
            <a:r>
              <a:rPr lang="en-US" sz="3000">
                <a:solidFill>
                  <a:srgbClr val="0033CC"/>
                </a:solidFill>
                <a:latin typeface="Arial"/>
                <a:ea typeface="Arial"/>
                <a:cs typeface="Arial"/>
                <a:sym typeface="Arial"/>
              </a:rPr>
              <a:t>(b) </a:t>
            </a:r>
            <a:r>
              <a:rPr lang="en-US" sz="3000">
                <a:solidFill>
                  <a:schemeClr val="lt1"/>
                </a:solidFill>
                <a:latin typeface="Arial"/>
                <a:ea typeface="Arial"/>
                <a:cs typeface="Arial"/>
                <a:sym typeface="Arial"/>
              </a:rPr>
              <a:t>receiver’s window size is large.</a:t>
            </a:r>
            <a:endParaRPr sz="3000">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4"/>
          <p:cNvSpPr txBox="1"/>
          <p:nvPr>
            <p:ph type="title"/>
          </p:nvPr>
        </p:nvSpPr>
        <p:spPr>
          <a:xfrm>
            <a:off x="457200" y="267494"/>
            <a:ext cx="8229600" cy="1073274"/>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Go-Back-N</a:t>
            </a:r>
            <a:endParaRPr/>
          </a:p>
        </p:txBody>
      </p:sp>
      <p:sp>
        <p:nvSpPr>
          <p:cNvPr id="430" name="Google Shape;430;p54"/>
          <p:cNvSpPr txBox="1"/>
          <p:nvPr>
            <p:ph idx="1" type="body"/>
          </p:nvPr>
        </p:nvSpPr>
        <p:spPr>
          <a:xfrm>
            <a:off x="457200" y="1268760"/>
            <a:ext cx="8229600" cy="5186048"/>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lang="en-US"/>
              <a:t>Discards all subsequent frames, sending no ack for the discarded frames.</a:t>
            </a:r>
            <a:endParaRPr/>
          </a:p>
          <a:p>
            <a:pPr indent="-384047" lvl="0" marL="448056" rtl="0" algn="l">
              <a:spcBef>
                <a:spcPts val="600"/>
              </a:spcBef>
              <a:spcAft>
                <a:spcPts val="0"/>
              </a:spcAft>
              <a:buSzPts val="2400"/>
              <a:buChar char="⦿"/>
            </a:pPr>
            <a:r>
              <a:rPr lang="en-US"/>
              <a:t>Rec window size =1 (Dll refuses to accept any frame except the nxt one it must give to NL)</a:t>
            </a:r>
            <a:endParaRPr/>
          </a:p>
          <a:p>
            <a:pPr indent="-384047" lvl="0" marL="448056" rtl="0" algn="l">
              <a:spcBef>
                <a:spcPts val="600"/>
              </a:spcBef>
              <a:spcAft>
                <a:spcPts val="0"/>
              </a:spcAft>
              <a:buSzPts val="2400"/>
              <a:buChar char="⦿"/>
            </a:pPr>
            <a:r>
              <a:rPr lang="en-US"/>
              <a:t>If no ack, Sender time outs and retransmits all unack frames in order.</a:t>
            </a:r>
            <a:endParaRPr/>
          </a:p>
          <a:p>
            <a:pPr indent="-384047" lvl="0" marL="448056" rtl="0" algn="l">
              <a:spcBef>
                <a:spcPts val="600"/>
              </a:spcBef>
              <a:spcAft>
                <a:spcPts val="0"/>
              </a:spcAft>
              <a:buSzPts val="2400"/>
              <a:buChar char="⦿"/>
            </a:pPr>
            <a:r>
              <a:rPr lang="en-US"/>
              <a:t>This approach can waste a lot of BW if the err rate is high.</a:t>
            </a:r>
            <a:endParaRPr/>
          </a:p>
          <a:p>
            <a:pPr indent="-231647" lvl="0" marL="448056" rtl="0" algn="l">
              <a:spcBef>
                <a:spcPts val="600"/>
              </a:spcBef>
              <a:spcAft>
                <a:spcPts val="0"/>
              </a:spcAft>
              <a:buSzPts val="24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5"/>
          <p:cNvSpPr txBox="1"/>
          <p:nvPr>
            <p:ph type="title"/>
          </p:nvPr>
        </p:nvSpPr>
        <p:spPr>
          <a:xfrm>
            <a:off x="467544" y="0"/>
            <a:ext cx="8229600" cy="929258"/>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Selective Repeat</a:t>
            </a:r>
            <a:endParaRPr/>
          </a:p>
        </p:txBody>
      </p:sp>
      <p:sp>
        <p:nvSpPr>
          <p:cNvPr id="436" name="Google Shape;436;p55"/>
          <p:cNvSpPr txBox="1"/>
          <p:nvPr>
            <p:ph idx="1" type="body"/>
          </p:nvPr>
        </p:nvSpPr>
        <p:spPr>
          <a:xfrm>
            <a:off x="457200" y="980728"/>
            <a:ext cx="8229600" cy="5474080"/>
          </a:xfrm>
          <a:prstGeom prst="rect">
            <a:avLst/>
          </a:prstGeom>
          <a:noFill/>
          <a:ln>
            <a:noFill/>
          </a:ln>
        </p:spPr>
        <p:txBody>
          <a:bodyPr anchorCtr="0" anchor="t" bIns="45700" lIns="91425" spcFirstLastPara="1" rIns="91425" wrap="square" tIns="45700">
            <a:normAutofit fontScale="92500" lnSpcReduction="10000"/>
          </a:bodyPr>
          <a:lstStyle/>
          <a:p>
            <a:pPr indent="-384048" lvl="0" marL="448056" rtl="0" algn="l">
              <a:spcBef>
                <a:spcPts val="0"/>
              </a:spcBef>
              <a:spcAft>
                <a:spcPts val="0"/>
              </a:spcAft>
              <a:buSzPct val="80000"/>
              <a:buChar char="⦿"/>
            </a:pPr>
            <a:r>
              <a:rPr lang="en-US"/>
              <a:t>Handles error when frames are pipelined.</a:t>
            </a:r>
            <a:endParaRPr/>
          </a:p>
          <a:p>
            <a:pPr indent="-285750" lvl="1" marL="822960" rtl="0" algn="l">
              <a:spcBef>
                <a:spcPts val="481"/>
              </a:spcBef>
              <a:spcAft>
                <a:spcPts val="0"/>
              </a:spcAft>
              <a:buSzPct val="95000"/>
              <a:buChar char="›"/>
            </a:pPr>
            <a:r>
              <a:rPr lang="en-US"/>
              <a:t>Bad frames: discard</a:t>
            </a:r>
            <a:endParaRPr/>
          </a:p>
          <a:p>
            <a:pPr indent="-285750" lvl="1" marL="822960" rtl="0" algn="l">
              <a:spcBef>
                <a:spcPts val="481"/>
              </a:spcBef>
              <a:spcAft>
                <a:spcPts val="0"/>
              </a:spcAft>
              <a:buSzPct val="95000"/>
              <a:buChar char="›"/>
            </a:pPr>
            <a:r>
              <a:rPr lang="en-US"/>
              <a:t>Good frames: accepted  and buffered.</a:t>
            </a:r>
            <a:endParaRPr/>
          </a:p>
          <a:p>
            <a:pPr indent="-384048" lvl="0" marL="448056" rtl="0" algn="l">
              <a:spcBef>
                <a:spcPts val="555"/>
              </a:spcBef>
              <a:spcAft>
                <a:spcPts val="0"/>
              </a:spcAft>
              <a:buSzPct val="80000"/>
              <a:buChar char="⦿"/>
            </a:pPr>
            <a:r>
              <a:rPr lang="en-US"/>
              <a:t>When sender time outs, only the unack frame is retransmitted.</a:t>
            </a:r>
            <a:endParaRPr/>
          </a:p>
          <a:p>
            <a:pPr indent="-384048" lvl="0" marL="448056" rtl="0" algn="l">
              <a:spcBef>
                <a:spcPts val="555"/>
              </a:spcBef>
              <a:spcAft>
                <a:spcPts val="0"/>
              </a:spcAft>
              <a:buSzPct val="80000"/>
              <a:buChar char="⦿"/>
            </a:pPr>
            <a:r>
              <a:rPr lang="en-US"/>
              <a:t>When that frame arrives correctly, rec can deliver all frames ( stored in buffer ) in order to NL.</a:t>
            </a:r>
            <a:endParaRPr/>
          </a:p>
          <a:p>
            <a:pPr indent="0" lvl="0" marL="64008" rtl="0" algn="l">
              <a:spcBef>
                <a:spcPts val="555"/>
              </a:spcBef>
              <a:spcAft>
                <a:spcPts val="0"/>
              </a:spcAft>
              <a:buSzPct val="80000"/>
              <a:buNone/>
            </a:pPr>
            <a:r>
              <a:t/>
            </a:r>
            <a:endParaRPr/>
          </a:p>
          <a:p>
            <a:pPr indent="0" lvl="0" marL="64008" rtl="0" algn="l">
              <a:spcBef>
                <a:spcPts val="592"/>
              </a:spcBef>
              <a:spcAft>
                <a:spcPts val="0"/>
              </a:spcAft>
              <a:buSzPct val="80000"/>
              <a:buNone/>
            </a:pPr>
            <a:r>
              <a:rPr b="1" lang="en-US" sz="3200"/>
              <a:t>These two alternate approaches are trade-off between eff use of BW and DLL buffer space.</a:t>
            </a:r>
            <a:endParaRPr/>
          </a:p>
          <a:p>
            <a:pPr indent="-243078" lvl="0" marL="448056" rtl="0" algn="l">
              <a:spcBef>
                <a:spcPts val="555"/>
              </a:spcBef>
              <a:spcAft>
                <a:spcPts val="0"/>
              </a:spcAft>
              <a:buSzPct val="8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6"/>
          <p:cNvSpPr txBox="1"/>
          <p:nvPr>
            <p:ph type="title"/>
          </p:nvPr>
        </p:nvSpPr>
        <p:spPr>
          <a:xfrm>
            <a:off x="539552" y="2924944"/>
            <a:ext cx="8229600" cy="1073274"/>
          </a:xfrm>
          <a:prstGeom prst="rect">
            <a:avLst/>
          </a:prstGeom>
          <a:noFill/>
          <a:ln>
            <a:noFill/>
          </a:ln>
        </p:spPr>
        <p:txBody>
          <a:bodyPr anchorCtr="0" anchor="ctr" bIns="45700" lIns="91425" spcFirstLastPara="1" rIns="91425" wrap="square" tIns="45700">
            <a:normAutofit fontScale="90000"/>
          </a:bodyPr>
          <a:lstStyle/>
          <a:p>
            <a:pPr indent="0" lvl="0" marL="484632" rtl="0" algn="l">
              <a:spcBef>
                <a:spcPts val="0"/>
              </a:spcBef>
              <a:spcAft>
                <a:spcPts val="0"/>
              </a:spcAft>
              <a:buClr>
                <a:srgbClr val="FF599C"/>
              </a:buClr>
              <a:buSzPct val="100000"/>
              <a:buFont typeface="Century Gothic"/>
              <a:buNone/>
            </a:pPr>
            <a:r>
              <a:rPr b="1" lang="en-US"/>
              <a:t>High-level Data Link Control protocol: HDLC</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7"/>
          <p:cNvSpPr txBox="1"/>
          <p:nvPr>
            <p:ph type="title"/>
          </p:nvPr>
        </p:nvSpPr>
        <p:spPr>
          <a:xfrm>
            <a:off x="457200" y="0"/>
            <a:ext cx="8229600" cy="1196752"/>
          </a:xfrm>
          <a:prstGeom prst="rect">
            <a:avLst/>
          </a:prstGeom>
          <a:noFill/>
          <a:ln>
            <a:noFill/>
          </a:ln>
        </p:spPr>
        <p:txBody>
          <a:bodyPr anchorCtr="0" anchor="ctr" bIns="45700" lIns="91425" spcFirstLastPara="1" rIns="91425" wrap="square" tIns="45700">
            <a:normAutofit fontScale="90000"/>
          </a:bodyPr>
          <a:lstStyle/>
          <a:p>
            <a:pPr indent="0" lvl="0" marL="484632" rtl="0" algn="l">
              <a:spcBef>
                <a:spcPts val="0"/>
              </a:spcBef>
              <a:spcAft>
                <a:spcPts val="0"/>
              </a:spcAft>
              <a:buClr>
                <a:srgbClr val="FF599C"/>
              </a:buClr>
              <a:buSzPct val="100000"/>
              <a:buFont typeface="Century Gothic"/>
              <a:buNone/>
            </a:pPr>
            <a:r>
              <a:rPr b="1" lang="en-US"/>
              <a:t>HDLC Link Configurations and transfer modes</a:t>
            </a:r>
            <a:endParaRPr/>
          </a:p>
        </p:txBody>
      </p:sp>
      <p:sp>
        <p:nvSpPr>
          <p:cNvPr id="447" name="Google Shape;447;p57"/>
          <p:cNvSpPr txBox="1"/>
          <p:nvPr>
            <p:ph idx="1" type="body"/>
          </p:nvPr>
        </p:nvSpPr>
        <p:spPr>
          <a:xfrm>
            <a:off x="251520" y="1268760"/>
            <a:ext cx="8784976" cy="5400600"/>
          </a:xfrm>
          <a:prstGeom prst="rect">
            <a:avLst/>
          </a:prstGeom>
          <a:noFill/>
          <a:ln>
            <a:noFill/>
          </a:ln>
        </p:spPr>
        <p:txBody>
          <a:bodyPr anchorCtr="0" anchor="t" bIns="45700" lIns="91425" spcFirstLastPara="1" rIns="91425" wrap="square" tIns="45700">
            <a:normAutofit/>
          </a:bodyPr>
          <a:lstStyle/>
          <a:p>
            <a:pPr indent="-514350" lvl="0" marL="578358" rtl="0" algn="l">
              <a:spcBef>
                <a:spcPts val="0"/>
              </a:spcBef>
              <a:spcAft>
                <a:spcPts val="0"/>
              </a:spcAft>
              <a:buSzPts val="2400"/>
              <a:buAutoNum type="arabicPeriod"/>
            </a:pPr>
            <a:r>
              <a:rPr b="1" lang="en-US"/>
              <a:t>Normal Response Mode (NRM)</a:t>
            </a:r>
            <a:endParaRPr/>
          </a:p>
          <a:p>
            <a:pPr indent="-384047" lvl="0" marL="448056" rtl="0" algn="just">
              <a:spcBef>
                <a:spcPts val="600"/>
              </a:spcBef>
              <a:spcAft>
                <a:spcPts val="0"/>
              </a:spcAft>
              <a:buSzPts val="2400"/>
              <a:buChar char="⦿"/>
            </a:pPr>
            <a:r>
              <a:rPr b="1" lang="en-US"/>
              <a:t>Unbalanced configuration: </a:t>
            </a:r>
            <a:r>
              <a:rPr b="1" lang="en-US" sz="2400"/>
              <a:t>One primary and many secondary stations. Primary station sends cmds; secondary can only respond.  NRM is used for both p2p and multipoint links.</a:t>
            </a:r>
            <a:endParaRPr b="1" sz="2400"/>
          </a:p>
        </p:txBody>
      </p:sp>
      <p:pic>
        <p:nvPicPr>
          <p:cNvPr id="448" name="Google Shape;448;p57"/>
          <p:cNvPicPr preferRelativeResize="0"/>
          <p:nvPr/>
        </p:nvPicPr>
        <p:blipFill rotWithShape="1">
          <a:blip r:embed="rId3">
            <a:alphaModFix/>
          </a:blip>
          <a:srcRect b="0" l="0" r="0" t="0"/>
          <a:stretch/>
        </p:blipFill>
        <p:spPr>
          <a:xfrm>
            <a:off x="1187624" y="3836248"/>
            <a:ext cx="6417110" cy="283368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8"/>
          <p:cNvSpPr txBox="1"/>
          <p:nvPr>
            <p:ph idx="1" type="body"/>
          </p:nvPr>
        </p:nvSpPr>
        <p:spPr>
          <a:xfrm>
            <a:off x="457200" y="404664"/>
            <a:ext cx="8229600" cy="6050144"/>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b="1" lang="en-US"/>
              <a:t>2.  Asynchronous Balanced Mode (ABM)</a:t>
            </a:r>
            <a:endParaRPr/>
          </a:p>
          <a:p>
            <a:pPr indent="-384047" lvl="0" marL="448056" rtl="0" algn="l">
              <a:spcBef>
                <a:spcPts val="600"/>
              </a:spcBef>
              <a:spcAft>
                <a:spcPts val="0"/>
              </a:spcAft>
              <a:buSzPts val="2400"/>
              <a:buChar char="⦿"/>
            </a:pPr>
            <a:r>
              <a:rPr b="1" lang="en-US"/>
              <a:t>Balanced configuration:</a:t>
            </a:r>
            <a:endParaRPr/>
          </a:p>
          <a:p>
            <a:pPr indent="-285750" lvl="1" marL="822960" rtl="0" algn="l">
              <a:spcBef>
                <a:spcPts val="520"/>
              </a:spcBef>
              <a:spcAft>
                <a:spcPts val="0"/>
              </a:spcAft>
              <a:buSzPts val="2470"/>
              <a:buChar char="›"/>
            </a:pPr>
            <a:r>
              <a:rPr lang="en-US"/>
              <a:t>Either station may initiate transmission without receiving permission</a:t>
            </a:r>
            <a:endParaRPr/>
          </a:p>
          <a:p>
            <a:pPr indent="0" lvl="0" marL="64008" rtl="0" algn="l">
              <a:spcBef>
                <a:spcPts val="600"/>
              </a:spcBef>
              <a:spcAft>
                <a:spcPts val="0"/>
              </a:spcAft>
              <a:buSzPts val="2400"/>
              <a:buNone/>
            </a:pPr>
            <a:r>
              <a:rPr b="1" lang="en-US"/>
              <a:t>In ABM the link is point-to-point </a:t>
            </a:r>
            <a:endParaRPr/>
          </a:p>
        </p:txBody>
      </p:sp>
      <p:pic>
        <p:nvPicPr>
          <p:cNvPr id="454" name="Google Shape;454;p58"/>
          <p:cNvPicPr preferRelativeResize="0"/>
          <p:nvPr/>
        </p:nvPicPr>
        <p:blipFill rotWithShape="1">
          <a:blip r:embed="rId3">
            <a:alphaModFix/>
          </a:blip>
          <a:srcRect b="0" l="0" r="0" t="0"/>
          <a:stretch/>
        </p:blipFill>
        <p:spPr>
          <a:xfrm>
            <a:off x="395536" y="3284984"/>
            <a:ext cx="7868324" cy="1800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9"/>
          <p:cNvSpPr txBox="1"/>
          <p:nvPr>
            <p:ph type="title"/>
          </p:nvPr>
        </p:nvSpPr>
        <p:spPr>
          <a:xfrm>
            <a:off x="457200" y="267494"/>
            <a:ext cx="8229600" cy="929258"/>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b="1" lang="en-US"/>
              <a:t>HDLC frame types</a:t>
            </a:r>
            <a:endParaRPr/>
          </a:p>
        </p:txBody>
      </p:sp>
      <p:sp>
        <p:nvSpPr>
          <p:cNvPr id="460" name="Google Shape;460;p59"/>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400"/>
              <a:buChar char="⦿"/>
            </a:pPr>
            <a:r>
              <a:rPr b="1" lang="en-US"/>
              <a:t>1. I-Frame: Information frames</a:t>
            </a:r>
            <a:endParaRPr/>
          </a:p>
          <a:p>
            <a:pPr indent="-384047" lvl="0" marL="448056" rtl="0" algn="l">
              <a:spcBef>
                <a:spcPts val="600"/>
              </a:spcBef>
              <a:spcAft>
                <a:spcPts val="0"/>
              </a:spcAft>
              <a:buSzPts val="2400"/>
              <a:buChar char="⦿"/>
            </a:pPr>
            <a:r>
              <a:rPr b="1" lang="en-US"/>
              <a:t>2. S- Frame: Supervisory frames</a:t>
            </a:r>
            <a:endParaRPr/>
          </a:p>
          <a:p>
            <a:pPr indent="-384047" lvl="0" marL="448056" rtl="0" algn="l">
              <a:spcBef>
                <a:spcPts val="600"/>
              </a:spcBef>
              <a:spcAft>
                <a:spcPts val="0"/>
              </a:spcAft>
              <a:buSzPts val="2400"/>
              <a:buChar char="⦿"/>
            </a:pPr>
            <a:r>
              <a:rPr b="1" lang="en-US"/>
              <a:t>3. U-Frame: Unnumbered frames</a:t>
            </a:r>
            <a:endParaRPr/>
          </a:p>
        </p:txBody>
      </p:sp>
      <p:pic>
        <p:nvPicPr>
          <p:cNvPr id="461" name="Google Shape;461;p59"/>
          <p:cNvPicPr preferRelativeResize="0"/>
          <p:nvPr/>
        </p:nvPicPr>
        <p:blipFill rotWithShape="1">
          <a:blip r:embed="rId3">
            <a:alphaModFix/>
          </a:blip>
          <a:srcRect b="0" l="0" r="0" t="0"/>
          <a:stretch/>
        </p:blipFill>
        <p:spPr>
          <a:xfrm>
            <a:off x="611560" y="3223632"/>
            <a:ext cx="7636787" cy="323736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396552" y="267494"/>
            <a:ext cx="9083352" cy="85725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b="1" lang="en-US"/>
              <a:t>HDLC frame</a:t>
            </a:r>
            <a:endParaRPr/>
          </a:p>
        </p:txBody>
      </p:sp>
      <p:sp>
        <p:nvSpPr>
          <p:cNvPr id="467" name="Google Shape;467;p60"/>
          <p:cNvSpPr txBox="1"/>
          <p:nvPr>
            <p:ph idx="1" type="body"/>
          </p:nvPr>
        </p:nvSpPr>
        <p:spPr>
          <a:xfrm>
            <a:off x="457200" y="1412776"/>
            <a:ext cx="8229600" cy="5256584"/>
          </a:xfrm>
          <a:prstGeom prst="rect">
            <a:avLst/>
          </a:prstGeom>
          <a:noFill/>
          <a:ln>
            <a:noFill/>
          </a:ln>
        </p:spPr>
        <p:txBody>
          <a:bodyPr anchorCtr="0" anchor="t" bIns="45700" lIns="91425" spcFirstLastPara="1" rIns="91425" wrap="square" tIns="45700">
            <a:normAutofit fontScale="85000" lnSpcReduction="20000"/>
          </a:bodyPr>
          <a:lstStyle/>
          <a:p>
            <a:pPr indent="0" lvl="0" marL="64008" rtl="0" algn="just">
              <a:spcBef>
                <a:spcPts val="0"/>
              </a:spcBef>
              <a:spcAft>
                <a:spcPts val="0"/>
              </a:spcAft>
              <a:buSzPct val="80000"/>
              <a:buNone/>
            </a:pPr>
            <a:r>
              <a:t/>
            </a:r>
            <a:endParaRPr/>
          </a:p>
          <a:p>
            <a:pPr indent="-384047" lvl="0" marL="448056" rtl="0" algn="just">
              <a:spcBef>
                <a:spcPts val="510"/>
              </a:spcBef>
              <a:spcAft>
                <a:spcPts val="0"/>
              </a:spcAft>
              <a:buSzPct val="80000"/>
              <a:buChar char="⦿"/>
            </a:pPr>
            <a:r>
              <a:rPr b="1" lang="en-US"/>
              <a:t>Flag: </a:t>
            </a:r>
            <a:r>
              <a:rPr lang="en-US"/>
              <a:t>8-bit ;  01111110 that identifies the beginning and end of the frame.</a:t>
            </a:r>
            <a:endParaRPr/>
          </a:p>
          <a:p>
            <a:pPr indent="-384047" lvl="0" marL="448056" rtl="0" algn="just">
              <a:spcBef>
                <a:spcPts val="510"/>
              </a:spcBef>
              <a:spcAft>
                <a:spcPts val="0"/>
              </a:spcAft>
              <a:buSzPct val="80000"/>
              <a:buChar char="⦿"/>
            </a:pPr>
            <a:r>
              <a:rPr b="1" lang="en-US"/>
              <a:t>FCS:</a:t>
            </a:r>
            <a:r>
              <a:rPr lang="en-US"/>
              <a:t> frame check sequence is error detection field </a:t>
            </a:r>
            <a:endParaRPr/>
          </a:p>
          <a:p>
            <a:pPr indent="-384047" lvl="0" marL="448056" rtl="0" algn="just">
              <a:spcBef>
                <a:spcPts val="510"/>
              </a:spcBef>
              <a:spcAft>
                <a:spcPts val="0"/>
              </a:spcAft>
              <a:buSzPct val="80000"/>
              <a:buChar char="⦿"/>
            </a:pPr>
            <a:r>
              <a:rPr b="1" lang="en-US"/>
              <a:t>Address:</a:t>
            </a:r>
            <a:r>
              <a:rPr lang="en-US"/>
              <a:t> contain the address of the secondary station . It can be one byte or more . If the address is more than one bytes , all bytes end with zero except the last byte ends with one. Ending each intermediate byte with 0 indicates to the receiver. If created by primary, its “to” address; if created by secondary, its “from” address</a:t>
            </a:r>
            <a:endParaRPr/>
          </a:p>
          <a:p>
            <a:pPr indent="-384047" lvl="0" marL="448056" rtl="0" algn="just">
              <a:spcBef>
                <a:spcPts val="510"/>
              </a:spcBef>
              <a:spcAft>
                <a:spcPts val="0"/>
              </a:spcAft>
              <a:buSzPct val="80000"/>
              <a:buChar char="⦿"/>
            </a:pPr>
            <a:r>
              <a:rPr b="1" lang="en-US"/>
              <a:t>Control Field : </a:t>
            </a:r>
            <a:r>
              <a:rPr lang="en-US"/>
              <a:t>determine the type of frame and used for flow control and error control.</a:t>
            </a:r>
            <a:endParaRPr/>
          </a:p>
        </p:txBody>
      </p:sp>
      <p:pic>
        <p:nvPicPr>
          <p:cNvPr id="468" name="Google Shape;468;p60"/>
          <p:cNvPicPr preferRelativeResize="0"/>
          <p:nvPr/>
        </p:nvPicPr>
        <p:blipFill rotWithShape="1">
          <a:blip r:embed="rId3">
            <a:alphaModFix/>
          </a:blip>
          <a:srcRect b="0" l="0" r="0" t="0"/>
          <a:stretch/>
        </p:blipFill>
        <p:spPr>
          <a:xfrm>
            <a:off x="3491880" y="116632"/>
            <a:ext cx="5576996" cy="144016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t/>
            </a:r>
            <a:endParaRPr/>
          </a:p>
        </p:txBody>
      </p:sp>
      <p:pic>
        <p:nvPicPr>
          <p:cNvPr id="474" name="Google Shape;474;p61"/>
          <p:cNvPicPr preferRelativeResize="0"/>
          <p:nvPr>
            <p:ph idx="1" type="body"/>
          </p:nvPr>
        </p:nvPicPr>
        <p:blipFill rotWithShape="1">
          <a:blip r:embed="rId3">
            <a:alphaModFix/>
          </a:blip>
          <a:srcRect b="0" l="0" r="0" t="0"/>
          <a:stretch/>
        </p:blipFill>
        <p:spPr>
          <a:xfrm>
            <a:off x="1115616" y="1628800"/>
            <a:ext cx="6460372" cy="44062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0" y="314325"/>
            <a:ext cx="9144000" cy="114300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Possible Services Offered</a:t>
            </a:r>
            <a:endParaRPr/>
          </a:p>
        </p:txBody>
      </p:sp>
      <p:sp>
        <p:nvSpPr>
          <p:cNvPr id="131" name="Google Shape;131;p6"/>
          <p:cNvSpPr txBox="1"/>
          <p:nvPr>
            <p:ph idx="1" type="body"/>
          </p:nvPr>
        </p:nvSpPr>
        <p:spPr>
          <a:xfrm>
            <a:off x="228600" y="1981200"/>
            <a:ext cx="8686800" cy="4519613"/>
          </a:xfrm>
          <a:prstGeom prst="rect">
            <a:avLst/>
          </a:prstGeom>
          <a:noFill/>
          <a:ln>
            <a:noFill/>
          </a:ln>
        </p:spPr>
        <p:txBody>
          <a:bodyPr anchorCtr="0" anchor="t" bIns="45700" lIns="91425" spcFirstLastPara="1" rIns="91425" wrap="square" tIns="45700">
            <a:normAutofit fontScale="92500" lnSpcReduction="10000"/>
          </a:bodyPr>
          <a:lstStyle/>
          <a:p>
            <a:pPr indent="0" lvl="0" marL="64008" rtl="0" algn="l">
              <a:spcBef>
                <a:spcPts val="0"/>
              </a:spcBef>
              <a:spcAft>
                <a:spcPts val="0"/>
              </a:spcAft>
              <a:buSzPct val="80000"/>
              <a:buNone/>
            </a:pPr>
            <a:r>
              <a:rPr lang="en-US" sz="3200">
                <a:latin typeface="Century Gothic"/>
                <a:ea typeface="Century Gothic"/>
                <a:cs typeface="Century Gothic"/>
                <a:sym typeface="Century Gothic"/>
              </a:rPr>
              <a:t>DLL can be designed to offer various services. The actual services that are offered </a:t>
            </a:r>
            <a:r>
              <a:rPr b="1" lang="en-US" sz="3200">
                <a:latin typeface="Century Gothic"/>
                <a:ea typeface="Century Gothic"/>
                <a:cs typeface="Century Gothic"/>
                <a:sym typeface="Century Gothic"/>
              </a:rPr>
              <a:t>vary</a:t>
            </a:r>
            <a:r>
              <a:rPr lang="en-US" sz="3200">
                <a:latin typeface="Century Gothic"/>
                <a:ea typeface="Century Gothic"/>
                <a:cs typeface="Century Gothic"/>
                <a:sym typeface="Century Gothic"/>
              </a:rPr>
              <a:t> from protocol to protocol. Three reasonable possibilities that are considered are as:</a:t>
            </a:r>
            <a:endParaRPr/>
          </a:p>
          <a:p>
            <a:pPr indent="-233679" lvl="0" marL="448056" rtl="0" algn="l">
              <a:spcBef>
                <a:spcPts val="592"/>
              </a:spcBef>
              <a:spcAft>
                <a:spcPts val="0"/>
              </a:spcAft>
              <a:buSzPct val="80000"/>
              <a:buFont typeface="Times New Roman"/>
              <a:buNone/>
            </a:pPr>
            <a:r>
              <a:t/>
            </a:r>
            <a:endParaRPr sz="3200">
              <a:latin typeface="Century Gothic"/>
              <a:ea typeface="Century Gothic"/>
              <a:cs typeface="Century Gothic"/>
              <a:sym typeface="Century Gothic"/>
            </a:endParaRPr>
          </a:p>
          <a:p>
            <a:pPr indent="-384047" lvl="0" marL="448056" rtl="0" algn="l">
              <a:spcBef>
                <a:spcPts val="592"/>
              </a:spcBef>
              <a:spcAft>
                <a:spcPts val="0"/>
              </a:spcAft>
              <a:buSzPct val="80000"/>
              <a:buFont typeface="Times New Roman"/>
              <a:buAutoNum type="arabicPeriod"/>
            </a:pPr>
            <a:r>
              <a:rPr lang="en-US" sz="3200">
                <a:latin typeface="Century Gothic"/>
                <a:ea typeface="Century Gothic"/>
                <a:cs typeface="Century Gothic"/>
                <a:sym typeface="Century Gothic"/>
              </a:rPr>
              <a:t>Unacknowledged connectionless service.</a:t>
            </a:r>
            <a:endParaRPr/>
          </a:p>
          <a:p>
            <a:pPr indent="-384047" lvl="0" marL="448056" rtl="0" algn="l">
              <a:spcBef>
                <a:spcPts val="592"/>
              </a:spcBef>
              <a:spcAft>
                <a:spcPts val="0"/>
              </a:spcAft>
              <a:buSzPct val="80000"/>
              <a:buFont typeface="Times New Roman"/>
              <a:buAutoNum type="arabicPeriod"/>
            </a:pPr>
            <a:r>
              <a:rPr lang="en-US" sz="3200">
                <a:latin typeface="Century Gothic"/>
                <a:ea typeface="Century Gothic"/>
                <a:cs typeface="Century Gothic"/>
                <a:sym typeface="Century Gothic"/>
              </a:rPr>
              <a:t>Acknowledged connectionless service.</a:t>
            </a:r>
            <a:endParaRPr/>
          </a:p>
          <a:p>
            <a:pPr indent="-384047" lvl="0" marL="448056" rtl="0" algn="l">
              <a:spcBef>
                <a:spcPts val="592"/>
              </a:spcBef>
              <a:spcAft>
                <a:spcPts val="0"/>
              </a:spcAft>
              <a:buSzPct val="80000"/>
              <a:buFont typeface="Times New Roman"/>
              <a:buAutoNum type="arabicPeriod"/>
            </a:pPr>
            <a:r>
              <a:rPr lang="en-US" sz="3200">
                <a:latin typeface="Century Gothic"/>
                <a:ea typeface="Century Gothic"/>
                <a:cs typeface="Century Gothic"/>
                <a:sym typeface="Century Gothic"/>
              </a:rPr>
              <a:t>Acknowledged connection-oriented service.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2"/>
          <p:cNvSpPr txBox="1"/>
          <p:nvPr>
            <p:ph type="title"/>
          </p:nvPr>
        </p:nvSpPr>
        <p:spPr>
          <a:xfrm>
            <a:off x="457200" y="267494"/>
            <a:ext cx="8229600" cy="85725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b="1" lang="en-US"/>
              <a:t>I-frame</a:t>
            </a:r>
            <a:endParaRPr/>
          </a:p>
        </p:txBody>
      </p:sp>
      <p:sp>
        <p:nvSpPr>
          <p:cNvPr id="480" name="Google Shape;480;p62"/>
          <p:cNvSpPr txBox="1"/>
          <p:nvPr>
            <p:ph idx="1" type="body"/>
          </p:nvPr>
        </p:nvSpPr>
        <p:spPr>
          <a:xfrm>
            <a:off x="457200" y="1882808"/>
            <a:ext cx="8229600" cy="4975192"/>
          </a:xfrm>
          <a:prstGeom prst="rect">
            <a:avLst/>
          </a:prstGeom>
          <a:noFill/>
          <a:ln>
            <a:noFill/>
          </a:ln>
        </p:spPr>
        <p:txBody>
          <a:bodyPr anchorCtr="0" anchor="t" bIns="45700" lIns="91425" spcFirstLastPara="1" rIns="91425" wrap="square" tIns="45700">
            <a:normAutofit/>
          </a:bodyPr>
          <a:lstStyle/>
          <a:p>
            <a:pPr indent="0" lvl="0" marL="64008" rtl="0" algn="l">
              <a:spcBef>
                <a:spcPts val="0"/>
              </a:spcBef>
              <a:spcAft>
                <a:spcPts val="0"/>
              </a:spcAft>
              <a:buSzPts val="1920"/>
              <a:buNone/>
            </a:pPr>
            <a:r>
              <a:rPr b="1" lang="en-US" sz="2400"/>
              <a:t>Information: contains the user’s information.</a:t>
            </a:r>
            <a:endParaRPr/>
          </a:p>
          <a:p>
            <a:pPr indent="0" lvl="0" marL="64008" rtl="0" algn="l">
              <a:spcBef>
                <a:spcPts val="480"/>
              </a:spcBef>
              <a:spcAft>
                <a:spcPts val="0"/>
              </a:spcAft>
              <a:buSzPts val="1920"/>
              <a:buNone/>
            </a:pPr>
            <a:r>
              <a:rPr b="1" lang="en-US" sz="2400"/>
              <a:t>Control field:</a:t>
            </a:r>
            <a:endParaRPr/>
          </a:p>
          <a:p>
            <a:pPr indent="-384047" lvl="0" marL="448056" rtl="0" algn="l">
              <a:spcBef>
                <a:spcPts val="480"/>
              </a:spcBef>
              <a:spcAft>
                <a:spcPts val="0"/>
              </a:spcAft>
              <a:buSzPts val="1920"/>
              <a:buChar char="⦿"/>
            </a:pPr>
            <a:r>
              <a:rPr lang="en-US" sz="2400"/>
              <a:t> </a:t>
            </a:r>
            <a:r>
              <a:rPr b="1" lang="en-US" sz="2400"/>
              <a:t>The first bit (0) defines the frame type (I-Frame)</a:t>
            </a:r>
            <a:endParaRPr/>
          </a:p>
          <a:p>
            <a:pPr indent="-384047" lvl="0" marL="448056" rtl="0" algn="l">
              <a:spcBef>
                <a:spcPts val="480"/>
              </a:spcBef>
              <a:spcAft>
                <a:spcPts val="0"/>
              </a:spcAft>
              <a:buSzPts val="1920"/>
              <a:buChar char="⦿"/>
            </a:pPr>
            <a:r>
              <a:rPr lang="en-US" sz="2400"/>
              <a:t> </a:t>
            </a:r>
            <a:r>
              <a:rPr b="1" lang="en-US" sz="2400"/>
              <a:t>N(S): defines the sequence number of the frame.</a:t>
            </a:r>
            <a:endParaRPr/>
          </a:p>
          <a:p>
            <a:pPr indent="-384047" lvl="0" marL="448056" rtl="0" algn="l">
              <a:spcBef>
                <a:spcPts val="480"/>
              </a:spcBef>
              <a:spcAft>
                <a:spcPts val="0"/>
              </a:spcAft>
              <a:buSzPts val="1920"/>
              <a:buChar char="⦿"/>
            </a:pPr>
            <a:r>
              <a:rPr lang="en-US" sz="2400"/>
              <a:t> </a:t>
            </a:r>
            <a:r>
              <a:rPr b="1" lang="en-US" sz="2400"/>
              <a:t>N(R) : Acknowledgment number when piggybacking is used.</a:t>
            </a:r>
            <a:endParaRPr/>
          </a:p>
          <a:p>
            <a:pPr indent="-384047" lvl="0" marL="448056" rtl="0" algn="l">
              <a:spcBef>
                <a:spcPts val="480"/>
              </a:spcBef>
              <a:spcAft>
                <a:spcPts val="0"/>
              </a:spcAft>
              <a:buSzPts val="1920"/>
              <a:buChar char="⦿"/>
            </a:pPr>
            <a:r>
              <a:rPr b="1" lang="en-US" sz="2400"/>
              <a:t> P/F: set to 1 with dual purpose:</a:t>
            </a:r>
            <a:endParaRPr/>
          </a:p>
          <a:p>
            <a:pPr indent="-384047" lvl="0" marL="448056" rtl="0" algn="l">
              <a:spcBef>
                <a:spcPts val="480"/>
              </a:spcBef>
              <a:spcAft>
                <a:spcPts val="0"/>
              </a:spcAft>
              <a:buSzPts val="1920"/>
              <a:buChar char="⦿"/>
            </a:pPr>
            <a:r>
              <a:rPr b="1" lang="en-US" sz="2400"/>
              <a:t> Poll: frame sent by the primary station (the address field contains the address of the receiver).</a:t>
            </a:r>
            <a:endParaRPr/>
          </a:p>
          <a:p>
            <a:pPr indent="-384047" lvl="0" marL="448056" rtl="0" algn="l">
              <a:spcBef>
                <a:spcPts val="480"/>
              </a:spcBef>
              <a:spcAft>
                <a:spcPts val="0"/>
              </a:spcAft>
              <a:buSzPts val="1920"/>
              <a:buChar char="⦿"/>
            </a:pPr>
            <a:r>
              <a:rPr b="1" lang="en-US" sz="2400"/>
              <a:t>Final:  frame sent by secondary station (the address field contain the address of the sender).</a:t>
            </a:r>
            <a:endParaRPr sz="2400"/>
          </a:p>
        </p:txBody>
      </p:sp>
      <p:pic>
        <p:nvPicPr>
          <p:cNvPr id="481" name="Google Shape;481;p62"/>
          <p:cNvPicPr preferRelativeResize="0"/>
          <p:nvPr/>
        </p:nvPicPr>
        <p:blipFill rotWithShape="1">
          <a:blip r:embed="rId3">
            <a:alphaModFix/>
          </a:blip>
          <a:srcRect b="0" l="0" r="0" t="0"/>
          <a:stretch/>
        </p:blipFill>
        <p:spPr>
          <a:xfrm>
            <a:off x="3131840" y="260648"/>
            <a:ext cx="5914394" cy="144016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3"/>
          <p:cNvSpPr txBox="1"/>
          <p:nvPr>
            <p:ph type="title"/>
          </p:nvPr>
        </p:nvSpPr>
        <p:spPr>
          <a:xfrm>
            <a:off x="0" y="267494"/>
            <a:ext cx="3131840" cy="1001266"/>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b="1" lang="en-US"/>
              <a:t>S-frame</a:t>
            </a:r>
            <a:endParaRPr/>
          </a:p>
        </p:txBody>
      </p:sp>
      <p:sp>
        <p:nvSpPr>
          <p:cNvPr id="487" name="Google Shape;487;p63"/>
          <p:cNvSpPr txBox="1"/>
          <p:nvPr>
            <p:ph idx="1" type="body"/>
          </p:nvPr>
        </p:nvSpPr>
        <p:spPr>
          <a:xfrm>
            <a:off x="457199" y="2034304"/>
            <a:ext cx="8229600" cy="4898016"/>
          </a:xfrm>
          <a:prstGeom prst="rect">
            <a:avLst/>
          </a:prstGeom>
          <a:noFill/>
          <a:ln>
            <a:noFill/>
          </a:ln>
        </p:spPr>
        <p:txBody>
          <a:bodyPr anchorCtr="0" anchor="t" bIns="45700" lIns="91425" spcFirstLastPara="1" rIns="91425" wrap="square" tIns="45700">
            <a:normAutofit fontScale="92500" lnSpcReduction="20000"/>
          </a:bodyPr>
          <a:lstStyle/>
          <a:p>
            <a:pPr indent="-384048" lvl="0" marL="448056" rtl="0" algn="l">
              <a:spcBef>
                <a:spcPts val="0"/>
              </a:spcBef>
              <a:spcAft>
                <a:spcPts val="0"/>
              </a:spcAft>
              <a:buSzPct val="80000"/>
              <a:buChar char="⦿"/>
            </a:pPr>
            <a:r>
              <a:rPr b="1" lang="en-US"/>
              <a:t>The Code field define four types of S-frames:</a:t>
            </a:r>
            <a:endParaRPr/>
          </a:p>
          <a:p>
            <a:pPr indent="-285750" lvl="1" marL="822960" rtl="0" algn="l">
              <a:spcBef>
                <a:spcPts val="481"/>
              </a:spcBef>
              <a:spcAft>
                <a:spcPts val="0"/>
              </a:spcAft>
              <a:buSzPct val="95000"/>
              <a:buChar char="›"/>
            </a:pPr>
            <a:r>
              <a:rPr b="1" lang="en-US"/>
              <a:t>For flow and error control</a:t>
            </a:r>
            <a:endParaRPr b="1"/>
          </a:p>
          <a:p>
            <a:pPr indent="0" lvl="0" marL="64008" rtl="0" algn="l">
              <a:spcBef>
                <a:spcPts val="555"/>
              </a:spcBef>
              <a:spcAft>
                <a:spcPts val="0"/>
              </a:spcAft>
              <a:buSzPct val="80000"/>
              <a:buNone/>
            </a:pPr>
            <a:r>
              <a:rPr b="1" lang="en-US">
                <a:solidFill>
                  <a:srgbClr val="FF0000"/>
                </a:solidFill>
              </a:rPr>
              <a:t>1. Receiver ready (RR) (00): </a:t>
            </a:r>
            <a:r>
              <a:rPr b="1" lang="en-US"/>
              <a:t>receiver ready to accept more I-frames </a:t>
            </a:r>
            <a:endParaRPr/>
          </a:p>
          <a:p>
            <a:pPr indent="0" lvl="0" marL="64008" rtl="0" algn="l">
              <a:spcBef>
                <a:spcPts val="555"/>
              </a:spcBef>
              <a:spcAft>
                <a:spcPts val="0"/>
              </a:spcAft>
              <a:buSzPct val="80000"/>
              <a:buNone/>
            </a:pPr>
            <a:r>
              <a:rPr b="1" lang="en-US">
                <a:solidFill>
                  <a:srgbClr val="FF0000"/>
                </a:solidFill>
              </a:rPr>
              <a:t>2. Receiver not ready (RNR)(10): </a:t>
            </a:r>
            <a:r>
              <a:rPr b="1" lang="en-US"/>
              <a:t>receiver not ready to accept more I frames [flow control by asking the sender to slow down] </a:t>
            </a:r>
            <a:endParaRPr b="1"/>
          </a:p>
          <a:p>
            <a:pPr indent="0" lvl="0" marL="64008" rtl="0" algn="l">
              <a:spcBef>
                <a:spcPts val="555"/>
              </a:spcBef>
              <a:spcAft>
                <a:spcPts val="0"/>
              </a:spcAft>
              <a:buSzPct val="80000"/>
              <a:buNone/>
            </a:pPr>
            <a:r>
              <a:rPr b="1" lang="en-US">
                <a:solidFill>
                  <a:srgbClr val="FF0000"/>
                </a:solidFill>
              </a:rPr>
              <a:t>3. Reject (REJ)(01):</a:t>
            </a:r>
            <a:r>
              <a:rPr b="1" lang="en-US"/>
              <a:t> This is NAK Frame that can be used in Go-Back-N to improve the efficiency. The N(R) is –ve ack.</a:t>
            </a:r>
            <a:endParaRPr b="1"/>
          </a:p>
          <a:p>
            <a:pPr indent="0" lvl="0" marL="64008" rtl="0" algn="l">
              <a:spcBef>
                <a:spcPts val="555"/>
              </a:spcBef>
              <a:spcAft>
                <a:spcPts val="0"/>
              </a:spcAft>
              <a:buSzPct val="80000"/>
              <a:buNone/>
            </a:pPr>
            <a:r>
              <a:rPr b="1" lang="en-US">
                <a:solidFill>
                  <a:srgbClr val="FF0000"/>
                </a:solidFill>
              </a:rPr>
              <a:t>4. Selective Reject (SREJ)(11): </a:t>
            </a:r>
            <a:r>
              <a:rPr b="1" lang="en-US"/>
              <a:t>NAK frame used in Selective repeat. The N(R) is –ve ack.</a:t>
            </a:r>
            <a:endParaRPr/>
          </a:p>
          <a:p>
            <a:pPr indent="0" lvl="0" marL="64008" rtl="0" algn="l">
              <a:spcBef>
                <a:spcPts val="555"/>
              </a:spcBef>
              <a:spcAft>
                <a:spcPts val="0"/>
              </a:spcAft>
              <a:buSzPct val="80000"/>
              <a:buNone/>
            </a:pPr>
            <a:r>
              <a:t/>
            </a:r>
            <a:endParaRPr/>
          </a:p>
        </p:txBody>
      </p:sp>
      <p:pic>
        <p:nvPicPr>
          <p:cNvPr id="488" name="Google Shape;488;p63"/>
          <p:cNvPicPr preferRelativeResize="0"/>
          <p:nvPr/>
        </p:nvPicPr>
        <p:blipFill rotWithShape="1">
          <a:blip r:embed="rId3">
            <a:alphaModFix/>
          </a:blip>
          <a:srcRect b="0" l="0" r="0" t="0"/>
          <a:stretch/>
        </p:blipFill>
        <p:spPr>
          <a:xfrm>
            <a:off x="3707904" y="116632"/>
            <a:ext cx="5138019" cy="18448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79512" y="267494"/>
            <a:ext cx="3312368" cy="1217290"/>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b="1" lang="en-US"/>
              <a:t>U-frame</a:t>
            </a:r>
            <a:endParaRPr/>
          </a:p>
        </p:txBody>
      </p:sp>
      <p:pic>
        <p:nvPicPr>
          <p:cNvPr id="494" name="Google Shape;494;p64"/>
          <p:cNvPicPr preferRelativeResize="0"/>
          <p:nvPr/>
        </p:nvPicPr>
        <p:blipFill rotWithShape="1">
          <a:blip r:embed="rId3">
            <a:alphaModFix/>
          </a:blip>
          <a:srcRect b="0" l="0" r="0" t="0"/>
          <a:stretch/>
        </p:blipFill>
        <p:spPr>
          <a:xfrm>
            <a:off x="3368040" y="260648"/>
            <a:ext cx="4619650" cy="1368152"/>
          </a:xfrm>
          <a:prstGeom prst="rect">
            <a:avLst/>
          </a:prstGeom>
          <a:noFill/>
          <a:ln>
            <a:noFill/>
          </a:ln>
        </p:spPr>
      </p:pic>
      <p:pic>
        <p:nvPicPr>
          <p:cNvPr id="495" name="Google Shape;495;p64"/>
          <p:cNvPicPr preferRelativeResize="0"/>
          <p:nvPr>
            <p:ph idx="1" type="body"/>
          </p:nvPr>
        </p:nvPicPr>
        <p:blipFill rotWithShape="1">
          <a:blip r:embed="rId4">
            <a:alphaModFix/>
          </a:blip>
          <a:srcRect b="0" l="0" r="0" t="0"/>
          <a:stretch/>
        </p:blipFill>
        <p:spPr>
          <a:xfrm>
            <a:off x="179512" y="2681537"/>
            <a:ext cx="8726803" cy="4176463"/>
          </a:xfrm>
          <a:prstGeom prst="rect">
            <a:avLst/>
          </a:prstGeom>
          <a:noFill/>
          <a:ln>
            <a:noFill/>
          </a:ln>
        </p:spPr>
      </p:pic>
      <p:sp>
        <p:nvSpPr>
          <p:cNvPr id="496" name="Google Shape;496;p64"/>
          <p:cNvSpPr txBox="1"/>
          <p:nvPr/>
        </p:nvSpPr>
        <p:spPr>
          <a:xfrm>
            <a:off x="323528" y="1628800"/>
            <a:ext cx="86409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These frames are used to exchange session mgmt and control info between connected devices.  Info -&gt; mgmt info.</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79512" y="0"/>
            <a:ext cx="8856984" cy="83671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PPP </a:t>
            </a:r>
            <a:r>
              <a:rPr b="1" lang="en-US">
                <a:solidFill>
                  <a:srgbClr val="FF0000"/>
                </a:solidFill>
              </a:rPr>
              <a:t>P</a:t>
            </a:r>
            <a:r>
              <a:rPr lang="en-US"/>
              <a:t>oint to </a:t>
            </a:r>
            <a:r>
              <a:rPr b="1" lang="en-US">
                <a:solidFill>
                  <a:srgbClr val="FF0000"/>
                </a:solidFill>
              </a:rPr>
              <a:t>P</a:t>
            </a:r>
            <a:r>
              <a:rPr lang="en-US"/>
              <a:t>oint </a:t>
            </a:r>
            <a:r>
              <a:rPr b="1" lang="en-US">
                <a:solidFill>
                  <a:srgbClr val="FF0000"/>
                </a:solidFill>
              </a:rPr>
              <a:t>P</a:t>
            </a:r>
            <a:r>
              <a:rPr lang="en-US"/>
              <a:t>rotocol</a:t>
            </a:r>
            <a:endParaRPr/>
          </a:p>
        </p:txBody>
      </p:sp>
      <p:sp>
        <p:nvSpPr>
          <p:cNvPr id="502" name="Google Shape;502;p65"/>
          <p:cNvSpPr txBox="1"/>
          <p:nvPr>
            <p:ph idx="1" type="body"/>
          </p:nvPr>
        </p:nvSpPr>
        <p:spPr>
          <a:xfrm>
            <a:off x="179512" y="764704"/>
            <a:ext cx="8856984" cy="5976664"/>
          </a:xfrm>
          <a:prstGeom prst="rect">
            <a:avLst/>
          </a:prstGeom>
          <a:noFill/>
          <a:ln>
            <a:noFill/>
          </a:ln>
        </p:spPr>
        <p:txBody>
          <a:bodyPr anchorCtr="0" anchor="t" bIns="45700" lIns="91425" spcFirstLastPara="1" rIns="91425" wrap="square" tIns="45700">
            <a:normAutofit fontScale="92500" lnSpcReduction="20000"/>
          </a:bodyPr>
          <a:lstStyle/>
          <a:p>
            <a:pPr indent="-384048" lvl="0" marL="448056" rtl="0" algn="just">
              <a:spcBef>
                <a:spcPts val="0"/>
              </a:spcBef>
              <a:spcAft>
                <a:spcPts val="0"/>
              </a:spcAft>
              <a:buSzPct val="80000"/>
              <a:buChar char="⦿"/>
            </a:pPr>
            <a:r>
              <a:rPr lang="en-US"/>
              <a:t>Used for router-to-router and user-to-ISP traffic.</a:t>
            </a:r>
            <a:endParaRPr/>
          </a:p>
          <a:p>
            <a:pPr indent="-384048" lvl="0" marL="448056" rtl="0" algn="just">
              <a:spcBef>
                <a:spcPts val="555"/>
              </a:spcBef>
              <a:spcAft>
                <a:spcPts val="0"/>
              </a:spcAft>
              <a:buSzPct val="80000"/>
              <a:buChar char="⦿"/>
            </a:pPr>
            <a:r>
              <a:rPr lang="en-US"/>
              <a:t>Its byte oriented protocol.</a:t>
            </a:r>
            <a:endParaRPr/>
          </a:p>
          <a:p>
            <a:pPr indent="-384048" lvl="0" marL="448056" rtl="0" algn="just">
              <a:spcBef>
                <a:spcPts val="555"/>
              </a:spcBef>
              <a:spcAft>
                <a:spcPts val="0"/>
              </a:spcAft>
              <a:buSzPct val="80000"/>
              <a:buChar char="⦿"/>
            </a:pPr>
            <a:r>
              <a:rPr lang="en-US"/>
              <a:t>PPP uses two protocols viz. </a:t>
            </a:r>
            <a:r>
              <a:rPr b="1" lang="en-US"/>
              <a:t>LCP</a:t>
            </a:r>
            <a:r>
              <a:rPr lang="en-US"/>
              <a:t> and </a:t>
            </a:r>
            <a:r>
              <a:rPr b="1" lang="en-US"/>
              <a:t>NCP</a:t>
            </a:r>
            <a:r>
              <a:rPr lang="en-US"/>
              <a:t>. LCP takes care of establishment of link. NCP makes sure that IP and other protocols are transmitted across the PPP link.</a:t>
            </a:r>
            <a:endParaRPr/>
          </a:p>
          <a:p>
            <a:pPr indent="-384048" lvl="0" marL="448056" rtl="0" algn="just">
              <a:spcBef>
                <a:spcPts val="555"/>
              </a:spcBef>
              <a:spcAft>
                <a:spcPts val="0"/>
              </a:spcAft>
              <a:buSzPct val="80000"/>
              <a:buChar char="⦿"/>
            </a:pPr>
            <a:r>
              <a:rPr lang="en-US"/>
              <a:t>PPP supports two authentication protocols viz. </a:t>
            </a:r>
            <a:r>
              <a:rPr b="1" lang="en-US"/>
              <a:t>PAP</a:t>
            </a:r>
            <a:r>
              <a:rPr lang="en-US"/>
              <a:t> (Password Authentication Protocol) and </a:t>
            </a:r>
            <a:r>
              <a:rPr b="1" lang="en-US"/>
              <a:t>CHAP</a:t>
            </a:r>
            <a:r>
              <a:rPr lang="en-US"/>
              <a:t> (Challenge Handshake Authentication Protocol) . </a:t>
            </a:r>
            <a:br>
              <a:rPr lang="en-US"/>
            </a:br>
            <a:r>
              <a:rPr lang="en-US"/>
              <a:t>• PAP uses simple 2 way handshake used at initial link establishment phase. It is not strong authentication protocol as passwords are sent across in clear text. </a:t>
            </a:r>
            <a:br>
              <a:rPr lang="en-US"/>
            </a:br>
            <a:r>
              <a:rPr lang="en-US"/>
              <a:t>• CHAP provides better authentication as it uses 3-way handshake mechanism.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66"/>
          <p:cNvPicPr preferRelativeResize="0"/>
          <p:nvPr>
            <p:ph idx="1" type="body"/>
          </p:nvPr>
        </p:nvPicPr>
        <p:blipFill rotWithShape="1">
          <a:blip r:embed="rId3">
            <a:alphaModFix/>
          </a:blip>
          <a:srcRect b="0" l="0" r="0" t="0"/>
          <a:stretch/>
        </p:blipFill>
        <p:spPr>
          <a:xfrm>
            <a:off x="323528" y="2492896"/>
            <a:ext cx="8474205" cy="18722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Arial"/>
              <a:buNone/>
            </a:pPr>
            <a:r>
              <a:rPr lang="en-US">
                <a:latin typeface="Arial"/>
                <a:ea typeface="Arial"/>
                <a:cs typeface="Arial"/>
                <a:sym typeface="Arial"/>
              </a:rPr>
              <a:t>Unacknowledged Connectionless Service</a:t>
            </a:r>
            <a:endParaRPr/>
          </a:p>
        </p:txBody>
      </p:sp>
      <p:sp>
        <p:nvSpPr>
          <p:cNvPr id="138" name="Google Shape;138;p7"/>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just">
              <a:spcBef>
                <a:spcPts val="0"/>
              </a:spcBef>
              <a:spcAft>
                <a:spcPts val="0"/>
              </a:spcAft>
              <a:buSzPts val="1920"/>
              <a:buChar char="⦿"/>
            </a:pPr>
            <a:r>
              <a:rPr lang="en-US" sz="2400">
                <a:latin typeface="Arial"/>
                <a:ea typeface="Arial"/>
                <a:cs typeface="Arial"/>
                <a:sym typeface="Arial"/>
              </a:rPr>
              <a:t>It consists of having the source machine send independent frames to the destination machine </a:t>
            </a:r>
            <a:r>
              <a:rPr b="1" lang="en-US" sz="2400">
                <a:solidFill>
                  <a:srgbClr val="FF0000"/>
                </a:solidFill>
                <a:latin typeface="Arial"/>
                <a:ea typeface="Arial"/>
                <a:cs typeface="Arial"/>
                <a:sym typeface="Arial"/>
              </a:rPr>
              <a:t>without</a:t>
            </a:r>
            <a:r>
              <a:rPr lang="en-US" sz="2400">
                <a:latin typeface="Arial"/>
                <a:ea typeface="Arial"/>
                <a:cs typeface="Arial"/>
                <a:sym typeface="Arial"/>
              </a:rPr>
              <a:t> having the destination machine </a:t>
            </a:r>
            <a:r>
              <a:rPr b="1" lang="en-US" sz="2400">
                <a:solidFill>
                  <a:srgbClr val="FF0000"/>
                </a:solidFill>
                <a:latin typeface="Arial"/>
                <a:ea typeface="Arial"/>
                <a:cs typeface="Arial"/>
                <a:sym typeface="Arial"/>
              </a:rPr>
              <a:t>acknowledge</a:t>
            </a:r>
            <a:r>
              <a:rPr lang="en-US" sz="2400">
                <a:latin typeface="Arial"/>
                <a:ea typeface="Arial"/>
                <a:cs typeface="Arial"/>
                <a:sym typeface="Arial"/>
              </a:rPr>
              <a:t> them.</a:t>
            </a:r>
            <a:endParaRPr/>
          </a:p>
          <a:p>
            <a:pPr indent="-384047" lvl="0" marL="448056" rtl="0" algn="just">
              <a:spcBef>
                <a:spcPts val="480"/>
              </a:spcBef>
              <a:spcAft>
                <a:spcPts val="0"/>
              </a:spcAft>
              <a:buSzPts val="1920"/>
              <a:buChar char="⦿"/>
            </a:pPr>
            <a:r>
              <a:rPr b="1" lang="en-US" sz="2400">
                <a:solidFill>
                  <a:srgbClr val="FF0000"/>
                </a:solidFill>
                <a:latin typeface="Arial"/>
                <a:ea typeface="Arial"/>
                <a:cs typeface="Arial"/>
                <a:sym typeface="Arial"/>
              </a:rPr>
              <a:t>No logical connection is established</a:t>
            </a:r>
            <a:r>
              <a:rPr lang="en-US" sz="2400">
                <a:latin typeface="Arial"/>
                <a:ea typeface="Arial"/>
                <a:cs typeface="Arial"/>
                <a:sym typeface="Arial"/>
              </a:rPr>
              <a:t>.</a:t>
            </a:r>
            <a:endParaRPr/>
          </a:p>
          <a:p>
            <a:pPr indent="-384047" lvl="0" marL="448056" rtl="0" algn="just">
              <a:spcBef>
                <a:spcPts val="480"/>
              </a:spcBef>
              <a:spcAft>
                <a:spcPts val="0"/>
              </a:spcAft>
              <a:buSzPts val="1920"/>
              <a:buChar char="⦿"/>
            </a:pPr>
            <a:r>
              <a:rPr lang="en-US" sz="2400">
                <a:latin typeface="Arial"/>
                <a:ea typeface="Arial"/>
                <a:cs typeface="Arial"/>
                <a:sym typeface="Arial"/>
              </a:rPr>
              <a:t>If a frame is lost due to noise,</a:t>
            </a:r>
            <a:r>
              <a:rPr b="1" lang="en-US" sz="2400">
                <a:solidFill>
                  <a:srgbClr val="FF0000"/>
                </a:solidFill>
                <a:latin typeface="Arial"/>
                <a:ea typeface="Arial"/>
                <a:cs typeface="Arial"/>
                <a:sym typeface="Arial"/>
              </a:rPr>
              <a:t> no attempt </a:t>
            </a:r>
            <a:r>
              <a:rPr lang="en-US" sz="2400">
                <a:latin typeface="Arial"/>
                <a:ea typeface="Arial"/>
                <a:cs typeface="Arial"/>
                <a:sym typeface="Arial"/>
              </a:rPr>
              <a:t>is made to detect the loss or recover from it in dll.</a:t>
            </a:r>
            <a:endParaRPr/>
          </a:p>
          <a:p>
            <a:pPr indent="-384047" lvl="0" marL="448056" rtl="0" algn="just">
              <a:spcBef>
                <a:spcPts val="480"/>
              </a:spcBef>
              <a:spcAft>
                <a:spcPts val="0"/>
              </a:spcAft>
              <a:buSzPts val="1920"/>
              <a:buChar char="⦿"/>
            </a:pPr>
            <a:r>
              <a:rPr b="1" lang="en-US" sz="2400">
                <a:latin typeface="Arial"/>
                <a:ea typeface="Arial"/>
                <a:cs typeface="Arial"/>
                <a:sym typeface="Arial"/>
              </a:rPr>
              <a:t>Example: </a:t>
            </a:r>
            <a:r>
              <a:rPr lang="en-US" sz="2400">
                <a:latin typeface="Arial"/>
                <a:ea typeface="Arial"/>
                <a:cs typeface="Arial"/>
                <a:sym typeface="Arial"/>
              </a:rPr>
              <a:t>Ethernet, Voice over IP, etc. in all the communication channel were real time operation is more important that quality of transmission. </a:t>
            </a:r>
            <a:endParaRPr/>
          </a:p>
          <a:p>
            <a:pPr indent="0" lvl="0" marL="64008" rtl="0" algn="just">
              <a:spcBef>
                <a:spcPts val="480"/>
              </a:spcBef>
              <a:spcAft>
                <a:spcPts val="0"/>
              </a:spcAft>
              <a:buSzPts val="1920"/>
              <a:buNone/>
            </a:pPr>
            <a:r>
              <a:rPr lang="en-US" sz="2400">
                <a:latin typeface="Arial"/>
                <a:ea typeface="Arial"/>
                <a:cs typeface="Arial"/>
                <a:sym typeface="Arial"/>
              </a:rPr>
              <a:t>(Suited for low error rate networks or for fault tolerant 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67544" y="188640"/>
            <a:ext cx="8229600" cy="1152128"/>
          </a:xfrm>
          <a:prstGeom prst="rect">
            <a:avLst/>
          </a:prstGeom>
          <a:noFill/>
          <a:ln>
            <a:noFill/>
          </a:ln>
        </p:spPr>
        <p:txBody>
          <a:bodyPr anchorCtr="0" anchor="ctr" bIns="45700" lIns="91425" spcFirstLastPara="1" rIns="91425" wrap="square" tIns="45700">
            <a:normAutofit fontScale="90000"/>
          </a:bodyPr>
          <a:lstStyle/>
          <a:p>
            <a:pPr indent="0" lvl="0" marL="484632" rtl="0" algn="l">
              <a:spcBef>
                <a:spcPts val="0"/>
              </a:spcBef>
              <a:spcAft>
                <a:spcPts val="0"/>
              </a:spcAft>
              <a:buClr>
                <a:srgbClr val="FF599C"/>
              </a:buClr>
              <a:buSzPct val="100000"/>
              <a:buFont typeface="Arial"/>
              <a:buNone/>
            </a:pPr>
            <a:r>
              <a:rPr lang="en-US">
                <a:latin typeface="Arial"/>
                <a:ea typeface="Arial"/>
                <a:cs typeface="Arial"/>
                <a:sym typeface="Arial"/>
              </a:rPr>
              <a:t>Acknowledged Connectionless Service</a:t>
            </a:r>
            <a:endParaRPr/>
          </a:p>
        </p:txBody>
      </p:sp>
      <p:sp>
        <p:nvSpPr>
          <p:cNvPr id="144" name="Google Shape;144;p8"/>
          <p:cNvSpPr txBox="1"/>
          <p:nvPr>
            <p:ph idx="1" type="body"/>
          </p:nvPr>
        </p:nvSpPr>
        <p:spPr>
          <a:xfrm>
            <a:off x="457200" y="1340768"/>
            <a:ext cx="8229600" cy="5114040"/>
          </a:xfrm>
          <a:prstGeom prst="rect">
            <a:avLst/>
          </a:prstGeom>
          <a:noFill/>
          <a:ln>
            <a:noFill/>
          </a:ln>
        </p:spPr>
        <p:txBody>
          <a:bodyPr anchorCtr="0" anchor="t" bIns="45700" lIns="91425" spcFirstLastPara="1" rIns="91425" wrap="square" tIns="45700">
            <a:noAutofit/>
          </a:bodyPr>
          <a:lstStyle/>
          <a:p>
            <a:pPr indent="-384047" lvl="0" marL="448056" rtl="0" algn="just">
              <a:spcBef>
                <a:spcPts val="0"/>
              </a:spcBef>
              <a:spcAft>
                <a:spcPts val="0"/>
              </a:spcAft>
              <a:buSzPts val="1920"/>
              <a:buChar char="⦿"/>
            </a:pPr>
            <a:r>
              <a:rPr lang="en-US" sz="2400">
                <a:latin typeface="Arial"/>
                <a:ea typeface="Arial"/>
                <a:cs typeface="Arial"/>
                <a:sym typeface="Arial"/>
              </a:rPr>
              <a:t>Each frame send by the Data Link layer is </a:t>
            </a:r>
            <a:r>
              <a:rPr b="1" lang="en-US" sz="2400">
                <a:solidFill>
                  <a:srgbClr val="FF0000"/>
                </a:solidFill>
                <a:latin typeface="Arial"/>
                <a:ea typeface="Arial"/>
                <a:cs typeface="Arial"/>
                <a:sym typeface="Arial"/>
              </a:rPr>
              <a:t>acknowledged </a:t>
            </a:r>
            <a:r>
              <a:rPr lang="en-US" sz="2400">
                <a:solidFill>
                  <a:srgbClr val="FF0000"/>
                </a:solidFill>
                <a:latin typeface="Arial"/>
                <a:ea typeface="Arial"/>
                <a:cs typeface="Arial"/>
                <a:sym typeface="Arial"/>
              </a:rPr>
              <a:t>(still no logical connection)</a:t>
            </a:r>
            <a:r>
              <a:rPr lang="en-US" sz="2400">
                <a:latin typeface="Arial"/>
                <a:ea typeface="Arial"/>
                <a:cs typeface="Arial"/>
                <a:sym typeface="Arial"/>
              </a:rPr>
              <a:t> and the sender knows if a specific frame has been received or lost.</a:t>
            </a:r>
            <a:endParaRPr/>
          </a:p>
          <a:p>
            <a:pPr indent="-384047" lvl="0" marL="448056" rtl="0" algn="just">
              <a:spcBef>
                <a:spcPts val="480"/>
              </a:spcBef>
              <a:spcAft>
                <a:spcPts val="0"/>
              </a:spcAft>
              <a:buSzPts val="1920"/>
              <a:buChar char="⦿"/>
            </a:pPr>
            <a:r>
              <a:rPr lang="en-US" sz="2400">
                <a:latin typeface="Arial"/>
                <a:ea typeface="Arial"/>
                <a:cs typeface="Arial"/>
                <a:sym typeface="Arial"/>
              </a:rPr>
              <a:t>Typically the protocol uses a specific time period that if has passed without getting acknowledgment it will </a:t>
            </a:r>
            <a:r>
              <a:rPr b="1" lang="en-US" sz="2400">
                <a:solidFill>
                  <a:srgbClr val="FF0000"/>
                </a:solidFill>
                <a:latin typeface="Arial"/>
                <a:ea typeface="Arial"/>
                <a:cs typeface="Arial"/>
                <a:sym typeface="Arial"/>
              </a:rPr>
              <a:t>re-send</a:t>
            </a:r>
            <a:r>
              <a:rPr lang="en-US" sz="2400">
                <a:latin typeface="Arial"/>
                <a:ea typeface="Arial"/>
                <a:cs typeface="Arial"/>
                <a:sym typeface="Arial"/>
              </a:rPr>
              <a:t> the frame.</a:t>
            </a:r>
            <a:endParaRPr/>
          </a:p>
          <a:p>
            <a:pPr indent="-384047" lvl="0" marL="448056" rtl="0" algn="just">
              <a:spcBef>
                <a:spcPts val="480"/>
              </a:spcBef>
              <a:spcAft>
                <a:spcPts val="0"/>
              </a:spcAft>
              <a:buSzPts val="1920"/>
              <a:buChar char="⦿"/>
            </a:pPr>
            <a:r>
              <a:rPr lang="en-US" sz="2400">
                <a:latin typeface="Arial"/>
                <a:ea typeface="Arial"/>
                <a:cs typeface="Arial"/>
                <a:sym typeface="Arial"/>
              </a:rPr>
              <a:t>This service is useful over </a:t>
            </a:r>
            <a:r>
              <a:rPr b="1" lang="en-US" sz="2400">
                <a:solidFill>
                  <a:srgbClr val="FF0000"/>
                </a:solidFill>
                <a:latin typeface="Arial"/>
                <a:ea typeface="Arial"/>
                <a:cs typeface="Arial"/>
                <a:sym typeface="Arial"/>
              </a:rPr>
              <a:t>an unreliable channel </a:t>
            </a:r>
            <a:r>
              <a:rPr lang="en-US" sz="2400">
                <a:latin typeface="Arial"/>
                <a:ea typeface="Arial"/>
                <a:cs typeface="Arial"/>
                <a:sym typeface="Arial"/>
              </a:rPr>
              <a:t>such as wireless system(e.g., 802.11 WiFi).</a:t>
            </a:r>
            <a:endParaRPr/>
          </a:p>
          <a:p>
            <a:pPr indent="-384047" lvl="0" marL="448056" rtl="0" algn="just">
              <a:spcBef>
                <a:spcPts val="480"/>
              </a:spcBef>
              <a:spcAft>
                <a:spcPts val="0"/>
              </a:spcAft>
              <a:buSzPts val="1920"/>
              <a:buChar char="⦿"/>
            </a:pPr>
            <a:r>
              <a:rPr lang="en-US" sz="2400">
                <a:latin typeface="Arial"/>
                <a:ea typeface="Arial"/>
                <a:cs typeface="Arial"/>
                <a:sym typeface="Arial"/>
              </a:rPr>
              <a:t>Providing ack in dll is just an </a:t>
            </a:r>
            <a:r>
              <a:rPr lang="en-US" sz="2400">
                <a:solidFill>
                  <a:srgbClr val="FF0000"/>
                </a:solidFill>
                <a:latin typeface="Arial"/>
                <a:ea typeface="Arial"/>
                <a:cs typeface="Arial"/>
                <a:sym typeface="Arial"/>
              </a:rPr>
              <a:t>optimization</a:t>
            </a:r>
            <a:r>
              <a:rPr lang="en-US" sz="2400">
                <a:latin typeface="Arial"/>
                <a:ea typeface="Arial"/>
                <a:cs typeface="Arial"/>
                <a:sym typeface="Arial"/>
              </a:rPr>
              <a:t>, never a </a:t>
            </a:r>
            <a:r>
              <a:rPr lang="en-US" sz="2400">
                <a:solidFill>
                  <a:srgbClr val="FF0000"/>
                </a:solidFill>
                <a:latin typeface="Arial"/>
                <a:ea typeface="Arial"/>
                <a:cs typeface="Arial"/>
                <a:sym typeface="Arial"/>
              </a:rPr>
              <a:t>requirement</a:t>
            </a:r>
            <a:r>
              <a:rPr lang="en-US" sz="2400">
                <a:latin typeface="Arial"/>
                <a:ea typeface="Arial"/>
                <a:cs typeface="Arial"/>
                <a:sym typeface="Arial"/>
              </a:rPr>
              <a:t>.</a:t>
            </a:r>
            <a:endParaRPr/>
          </a:p>
          <a:p>
            <a:pPr indent="-384047" lvl="0" marL="448056" rtl="0" algn="just">
              <a:spcBef>
                <a:spcPts val="480"/>
              </a:spcBef>
              <a:spcAft>
                <a:spcPts val="0"/>
              </a:spcAft>
              <a:buSzPts val="1920"/>
              <a:buChar char="⦿"/>
            </a:pPr>
            <a:r>
              <a:rPr lang="en-US" sz="2400">
                <a:latin typeface="Arial"/>
                <a:ea typeface="Arial"/>
                <a:cs typeface="Arial"/>
                <a:sym typeface="Arial"/>
              </a:rPr>
              <a:t>On reliable channels, such as fiber, the overhead of a dll may be unnecessary, but on (inherently unreliable) wireless channels it is well worth the cost.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67544" y="9925"/>
            <a:ext cx="8229600" cy="1258835"/>
          </a:xfrm>
          <a:prstGeom prst="rect">
            <a:avLst/>
          </a:prstGeom>
          <a:noFill/>
          <a:ln>
            <a:noFill/>
          </a:ln>
        </p:spPr>
        <p:txBody>
          <a:bodyPr anchorCtr="0" anchor="ctr" bIns="45700" lIns="91425" spcFirstLastPara="1" rIns="91425" wrap="square" tIns="45700">
            <a:normAutofit fontScale="90000"/>
          </a:bodyPr>
          <a:lstStyle/>
          <a:p>
            <a:pPr indent="0" lvl="0" marL="484632" rtl="0" algn="l">
              <a:spcBef>
                <a:spcPts val="0"/>
              </a:spcBef>
              <a:spcAft>
                <a:spcPts val="0"/>
              </a:spcAft>
              <a:buClr>
                <a:srgbClr val="FF599C"/>
              </a:buClr>
              <a:buSzPct val="100000"/>
              <a:buFont typeface="Arial"/>
              <a:buNone/>
            </a:pPr>
            <a:r>
              <a:rPr lang="en-US">
                <a:latin typeface="Arial"/>
                <a:ea typeface="Arial"/>
                <a:cs typeface="Arial"/>
                <a:sym typeface="Arial"/>
              </a:rPr>
              <a:t>Acknowledged Connection Oriented  Service</a:t>
            </a:r>
            <a:endParaRPr/>
          </a:p>
        </p:txBody>
      </p:sp>
      <p:sp>
        <p:nvSpPr>
          <p:cNvPr id="150" name="Google Shape;150;p9"/>
          <p:cNvSpPr txBox="1"/>
          <p:nvPr>
            <p:ph idx="1" type="body"/>
          </p:nvPr>
        </p:nvSpPr>
        <p:spPr>
          <a:xfrm>
            <a:off x="457200" y="1412776"/>
            <a:ext cx="8229600" cy="5042032"/>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1920"/>
              <a:buChar char="⦿"/>
            </a:pPr>
            <a:r>
              <a:rPr lang="en-US" sz="2400">
                <a:latin typeface="Arial"/>
                <a:ea typeface="Arial"/>
                <a:cs typeface="Arial"/>
                <a:sym typeface="Arial"/>
              </a:rPr>
              <a:t>The most sophisticated service the dll can provide to network layer is conn oriented service.</a:t>
            </a:r>
            <a:endParaRPr/>
          </a:p>
          <a:p>
            <a:pPr indent="-384047" lvl="0" marL="448056" rtl="0" algn="l">
              <a:spcBef>
                <a:spcPts val="480"/>
              </a:spcBef>
              <a:spcAft>
                <a:spcPts val="0"/>
              </a:spcAft>
              <a:buSzPts val="1920"/>
              <a:buChar char="⦿"/>
            </a:pPr>
            <a:r>
              <a:rPr lang="en-US" sz="2400">
                <a:latin typeface="Arial"/>
                <a:ea typeface="Arial"/>
                <a:cs typeface="Arial"/>
                <a:sym typeface="Arial"/>
              </a:rPr>
              <a:t>Source and Destination </a:t>
            </a:r>
            <a:r>
              <a:rPr b="1" lang="en-US" sz="2400">
                <a:solidFill>
                  <a:srgbClr val="FF0000"/>
                </a:solidFill>
                <a:latin typeface="Arial"/>
                <a:ea typeface="Arial"/>
                <a:cs typeface="Arial"/>
                <a:sym typeface="Arial"/>
              </a:rPr>
              <a:t>establish</a:t>
            </a:r>
            <a:r>
              <a:rPr lang="en-US" sz="2400">
                <a:latin typeface="Arial"/>
                <a:ea typeface="Arial"/>
                <a:cs typeface="Arial"/>
                <a:sym typeface="Arial"/>
              </a:rPr>
              <a:t> a connection first.</a:t>
            </a:r>
            <a:endParaRPr/>
          </a:p>
          <a:p>
            <a:pPr indent="-384047" lvl="0" marL="448056" rtl="0" algn="l">
              <a:spcBef>
                <a:spcPts val="480"/>
              </a:spcBef>
              <a:spcAft>
                <a:spcPts val="0"/>
              </a:spcAft>
              <a:buSzPts val="1920"/>
              <a:buChar char="⦿"/>
            </a:pPr>
            <a:r>
              <a:rPr lang="en-US" sz="2400">
                <a:latin typeface="Arial"/>
                <a:ea typeface="Arial"/>
                <a:cs typeface="Arial"/>
                <a:sym typeface="Arial"/>
              </a:rPr>
              <a:t>Each frame sent is </a:t>
            </a:r>
            <a:r>
              <a:rPr b="1" lang="en-US" sz="2400">
                <a:solidFill>
                  <a:srgbClr val="FF0000"/>
                </a:solidFill>
                <a:latin typeface="Arial"/>
                <a:ea typeface="Arial"/>
                <a:cs typeface="Arial"/>
                <a:sym typeface="Arial"/>
              </a:rPr>
              <a:t>numbered</a:t>
            </a:r>
            <a:endParaRPr/>
          </a:p>
          <a:p>
            <a:pPr indent="-285750" lvl="1" marL="822960" rtl="0" algn="l">
              <a:spcBef>
                <a:spcPts val="480"/>
              </a:spcBef>
              <a:spcAft>
                <a:spcPts val="0"/>
              </a:spcAft>
              <a:buSzPts val="2280"/>
              <a:buChar char="›"/>
            </a:pPr>
            <a:r>
              <a:rPr lang="en-US" sz="2400"/>
              <a:t>Data link layer </a:t>
            </a:r>
            <a:r>
              <a:rPr b="1" lang="en-US" sz="2400">
                <a:solidFill>
                  <a:srgbClr val="FF0000"/>
                </a:solidFill>
              </a:rPr>
              <a:t>guarantees</a:t>
            </a:r>
            <a:r>
              <a:rPr lang="en-US" sz="2400">
                <a:solidFill>
                  <a:srgbClr val="FF0000"/>
                </a:solidFill>
              </a:rPr>
              <a:t> </a:t>
            </a:r>
            <a:r>
              <a:rPr lang="en-US" sz="2400"/>
              <a:t>that each frame sent is indeed received.</a:t>
            </a:r>
            <a:endParaRPr/>
          </a:p>
          <a:p>
            <a:pPr indent="-285750" lvl="1" marL="822960" rtl="0" algn="l">
              <a:spcBef>
                <a:spcPts val="480"/>
              </a:spcBef>
              <a:spcAft>
                <a:spcPts val="0"/>
              </a:spcAft>
              <a:buSzPts val="2280"/>
              <a:buChar char="›"/>
            </a:pPr>
            <a:r>
              <a:rPr lang="en-US" sz="2400"/>
              <a:t>It guarantees that each frame is received </a:t>
            </a:r>
            <a:r>
              <a:rPr b="1" lang="en-US" sz="2400">
                <a:solidFill>
                  <a:srgbClr val="FF0000"/>
                </a:solidFill>
              </a:rPr>
              <a:t>only once</a:t>
            </a:r>
            <a:r>
              <a:rPr lang="en-US" sz="2400"/>
              <a:t> and that all frames are received in the </a:t>
            </a:r>
            <a:r>
              <a:rPr b="1" lang="en-US" sz="2400">
                <a:solidFill>
                  <a:srgbClr val="FF0000"/>
                </a:solidFill>
              </a:rPr>
              <a:t>correct order</a:t>
            </a:r>
            <a:r>
              <a:rPr lang="en-US" sz="2400"/>
              <a:t>.</a:t>
            </a:r>
            <a:endParaRPr/>
          </a:p>
          <a:p>
            <a:pPr indent="-384047" lvl="0" marL="448056" rtl="0" algn="l">
              <a:spcBef>
                <a:spcPts val="480"/>
              </a:spcBef>
              <a:spcAft>
                <a:spcPts val="0"/>
              </a:spcAft>
              <a:buSzPts val="1920"/>
              <a:buChar char="⦿"/>
            </a:pPr>
            <a:r>
              <a:rPr lang="en-US" sz="2400">
                <a:latin typeface="Arial"/>
                <a:ea typeface="Arial"/>
                <a:cs typeface="Arial"/>
                <a:sym typeface="Arial"/>
              </a:rPr>
              <a:t>Examples: </a:t>
            </a:r>
            <a:endParaRPr/>
          </a:p>
          <a:p>
            <a:pPr indent="-285750" lvl="1" marL="822960" rtl="0" algn="l">
              <a:spcBef>
                <a:spcPts val="480"/>
              </a:spcBef>
              <a:spcAft>
                <a:spcPts val="0"/>
              </a:spcAft>
              <a:buSzPts val="2280"/>
              <a:buChar char="›"/>
            </a:pPr>
            <a:r>
              <a:rPr lang="en-US" sz="2400"/>
              <a:t>Satellite channel communication,</a:t>
            </a:r>
            <a:endParaRPr/>
          </a:p>
          <a:p>
            <a:pPr indent="-285750" lvl="1" marL="822960" rtl="0" algn="l">
              <a:spcBef>
                <a:spcPts val="480"/>
              </a:spcBef>
              <a:spcAft>
                <a:spcPts val="0"/>
              </a:spcAft>
              <a:buSzPts val="2280"/>
              <a:buChar char="›"/>
            </a:pPr>
            <a:r>
              <a:rPr lang="en-US" sz="2400"/>
              <a:t>Long-distance telephone communication, etc.</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rv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2017-01-09T03:04:20Z</dcterms:created>
  <dc:creator>Shristi</dc:creator>
</cp:coreProperties>
</file>