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6858000" cx="9144000"/>
  <p:notesSz cx="6858000" cy="9144000"/>
  <p:embeddedFontLst>
    <p:embeddedFont>
      <p:font typeface="Palatino Linotype"/>
      <p:regular r:id="rId65"/>
      <p:bold r:id="rId66"/>
      <p:italic r:id="rId67"/>
      <p:boldItalic r:id="rId68"/>
    </p:embeddedFont>
    <p:embeddedFont>
      <p:font typeface="Century Gothic"/>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73" roundtripDataSignature="AMtx7mj+eUvAU2R+JYvY/Ovw4AYfJC3F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85AC58-6DE7-4D6D-80CB-8F8A6EC4D015}">
  <a:tblStyle styleId="{1885AC58-6DE7-4D6D-80CB-8F8A6EC4D015}" styleName="Table_0">
    <a:wholeTbl>
      <a:tcTxStyle b="off" i="off">
        <a:font>
          <a:latin typeface="Palatino Linotype"/>
          <a:ea typeface="Palatino Linotype"/>
          <a:cs typeface="Palatino Linotyp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BF2"/>
          </a:solidFill>
        </a:fill>
      </a:tcStyle>
    </a:wholeTbl>
    <a:band1H>
      <a:tcTxStyle/>
      <a:tcStyle>
        <a:fill>
          <a:solidFill>
            <a:srgbClr val="D1D5E5"/>
          </a:solidFill>
        </a:fill>
      </a:tcStyle>
    </a:band1H>
    <a:band2H>
      <a:tcTxStyle/>
    </a:band2H>
    <a:band1V>
      <a:tcTxStyle/>
      <a:tcStyle>
        <a:fill>
          <a:solidFill>
            <a:srgbClr val="D1D5E5"/>
          </a:solidFill>
        </a:fill>
      </a:tcStyle>
    </a:band1V>
    <a:band2V>
      <a:tcTxStyle/>
    </a:band2V>
    <a:lastCol>
      <a:tcTxStyle b="on" i="off">
        <a:font>
          <a:latin typeface="Palatino Linotype"/>
          <a:ea typeface="Palatino Linotype"/>
          <a:cs typeface="Palatino Linotype"/>
        </a:font>
        <a:schemeClr val="lt1"/>
      </a:tcTxStyle>
      <a:tcStyle>
        <a:fill>
          <a:solidFill>
            <a:schemeClr val="accent1"/>
          </a:solidFill>
        </a:fill>
      </a:tcStyle>
    </a:lastCol>
    <a:firstCol>
      <a:tcTxStyle b="on" i="off">
        <a:font>
          <a:latin typeface="Palatino Linotype"/>
          <a:ea typeface="Palatino Linotype"/>
          <a:cs typeface="Palatino Linotype"/>
        </a:font>
        <a:schemeClr val="lt1"/>
      </a:tcTxStyle>
      <a:tcStyle>
        <a:fill>
          <a:solidFill>
            <a:schemeClr val="accent1"/>
          </a:solidFill>
        </a:fill>
      </a:tcStyle>
    </a:firstCol>
    <a:lastRow>
      <a:tcTxStyle b="on" i="off">
        <a:font>
          <a:latin typeface="Palatino Linotype"/>
          <a:ea typeface="Palatino Linotype"/>
          <a:cs typeface="Palatino Linotyp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Palatino Linotype"/>
          <a:ea typeface="Palatino Linotype"/>
          <a:cs typeface="Palatino Linotyp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customschemas.google.com/relationships/presentationmetadata" Target="metadata"/><Relationship Id="rId72" Type="http://schemas.openxmlformats.org/officeDocument/2006/relationships/font" Target="fonts/CenturyGothic-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CenturyGothic-italic.fntdata"/><Relationship Id="rId70" Type="http://schemas.openxmlformats.org/officeDocument/2006/relationships/font" Target="fonts/CenturyGothic-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PalatinoLinotype-bold.fntdata"/><Relationship Id="rId21" Type="http://schemas.openxmlformats.org/officeDocument/2006/relationships/slide" Target="slides/slide15.xml"/><Relationship Id="rId65" Type="http://schemas.openxmlformats.org/officeDocument/2006/relationships/font" Target="fonts/PalatinoLinotype-regular.fntdata"/><Relationship Id="rId24" Type="http://schemas.openxmlformats.org/officeDocument/2006/relationships/slide" Target="slides/slide18.xml"/><Relationship Id="rId68" Type="http://schemas.openxmlformats.org/officeDocument/2006/relationships/font" Target="fonts/PalatinoLinotype-boldItalic.fntdata"/><Relationship Id="rId23" Type="http://schemas.openxmlformats.org/officeDocument/2006/relationships/slide" Target="slides/slide17.xml"/><Relationship Id="rId67" Type="http://schemas.openxmlformats.org/officeDocument/2006/relationships/font" Target="fonts/PalatinoLinotype-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CenturyGothic-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1-persistent, there is collision if 2 stations waiting in the middle of 3</a:t>
            </a:r>
            <a:r>
              <a:rPr baseline="30000" lang="en-US"/>
              <a:t>rd</a:t>
            </a:r>
            <a:r>
              <a:rPr lang="en-US"/>
              <a:t> being transmitting currently, and both sends immediately when ch is idle.</a:t>
            </a:r>
            <a:endParaRPr/>
          </a:p>
        </p:txBody>
      </p:sp>
      <p:sp>
        <p:nvSpPr>
          <p:cNvPr id="178" name="Google Shape;17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Conscious: aware of and responding to one's surroundings</a:t>
            </a:r>
            <a:endParaRPr/>
          </a:p>
        </p:txBody>
      </p:sp>
      <p:sp>
        <p:nvSpPr>
          <p:cNvPr id="184" name="Google Shape;18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60"/>
          <p:cNvSpPr txBox="1"/>
          <p:nvPr>
            <p:ph type="ctrTitle"/>
          </p:nvPr>
        </p:nvSpPr>
        <p:spPr>
          <a:xfrm>
            <a:off x="685800" y="609601"/>
            <a:ext cx="7772400" cy="426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8000"/>
              <a:buFont typeface="Palatino Linotype"/>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0"/>
          <p:cNvSpPr txBox="1"/>
          <p:nvPr>
            <p:ph idx="1" type="subTitle"/>
          </p:nvPr>
        </p:nvSpPr>
        <p:spPr>
          <a:xfrm>
            <a:off x="1371600" y="4953000"/>
            <a:ext cx="6400800" cy="1219200"/>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Clr>
                <a:srgbClr val="888888"/>
              </a:buClr>
              <a:buSzPts val="2400"/>
              <a:buNone/>
              <a:defRPr sz="2400">
                <a:solidFill>
                  <a:srgbClr val="888888"/>
                </a:solidFill>
              </a:defRPr>
            </a:lvl1pPr>
            <a:lvl2pPr lvl="1" algn="ctr">
              <a:spcBef>
                <a:spcPts val="320"/>
              </a:spcBef>
              <a:spcAft>
                <a:spcPts val="0"/>
              </a:spcAft>
              <a:buClr>
                <a:srgbClr val="888888"/>
              </a:buClr>
              <a:buSzPts val="1600"/>
              <a:buNone/>
              <a:defRPr>
                <a:solidFill>
                  <a:srgbClr val="888888"/>
                </a:solidFill>
              </a:defRPr>
            </a:lvl2pPr>
            <a:lvl3pPr lvl="2" algn="ctr">
              <a:spcBef>
                <a:spcPts val="320"/>
              </a:spcBef>
              <a:spcAft>
                <a:spcPts val="0"/>
              </a:spcAft>
              <a:buClr>
                <a:srgbClr val="888888"/>
              </a:buClr>
              <a:buSzPts val="16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320"/>
              </a:spcBef>
              <a:spcAft>
                <a:spcPts val="0"/>
              </a:spcAft>
              <a:buClr>
                <a:srgbClr val="888888"/>
              </a:buClr>
              <a:buSzPts val="1600"/>
              <a:buNone/>
              <a:defRPr>
                <a:solidFill>
                  <a:srgbClr val="888888"/>
                </a:solidFill>
              </a:defRPr>
            </a:lvl6pPr>
            <a:lvl7pPr lvl="6" algn="ctr">
              <a:spcBef>
                <a:spcPts val="320"/>
              </a:spcBef>
              <a:spcAft>
                <a:spcPts val="0"/>
              </a:spcAft>
              <a:buClr>
                <a:srgbClr val="888888"/>
              </a:buClr>
              <a:buSzPts val="1600"/>
              <a:buNone/>
              <a:defRPr>
                <a:solidFill>
                  <a:srgbClr val="888888"/>
                </a:solidFill>
              </a:defRPr>
            </a:lvl7pPr>
            <a:lvl8pPr lvl="7" algn="ctr">
              <a:spcBef>
                <a:spcPts val="320"/>
              </a:spcBef>
              <a:spcAft>
                <a:spcPts val="0"/>
              </a:spcAft>
              <a:buClr>
                <a:srgbClr val="888888"/>
              </a:buClr>
              <a:buSzPts val="1600"/>
              <a:buNone/>
              <a:defRPr>
                <a:solidFill>
                  <a:srgbClr val="888888"/>
                </a:solidFill>
              </a:defRPr>
            </a:lvl8pPr>
            <a:lvl9pPr lvl="8" algn="ctr">
              <a:spcBef>
                <a:spcPts val="320"/>
              </a:spcBef>
              <a:spcAft>
                <a:spcPts val="0"/>
              </a:spcAft>
              <a:buClr>
                <a:srgbClr val="888888"/>
              </a:buClr>
              <a:buSzPts val="1600"/>
              <a:buNone/>
              <a:defRPr>
                <a:solidFill>
                  <a:srgbClr val="888888"/>
                </a:solidFill>
              </a:defRPr>
            </a:lvl9pPr>
          </a:lstStyle>
          <a:p/>
        </p:txBody>
      </p:sp>
      <p:sp>
        <p:nvSpPr>
          <p:cNvPr id="20" name="Google Shape;20;p60"/>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0"/>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2" name="Google Shape;22;p60"/>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69"/>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6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0" name="Google Shape;80;p69"/>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9"/>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9"/>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70"/>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6" name="Google Shape;86;p70"/>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0"/>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70"/>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6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30200" lvl="4" marL="2286000" algn="l">
              <a:spcBef>
                <a:spcPts val="320"/>
              </a:spcBef>
              <a:spcAft>
                <a:spcPts val="0"/>
              </a:spcAft>
              <a:buClr>
                <a:srgbClr val="7F7F7F"/>
              </a:buClr>
              <a:buSzPts val="1600"/>
              <a:buChar char="•"/>
              <a:defRPr/>
            </a:lvl5pPr>
            <a:lvl6pPr indent="-330200" lvl="5" marL="2743200" algn="l">
              <a:spcBef>
                <a:spcPts val="320"/>
              </a:spcBef>
              <a:spcAft>
                <a:spcPts val="0"/>
              </a:spcAft>
              <a:buClr>
                <a:srgbClr val="7F7F7F"/>
              </a:buClr>
              <a:buSzPts val="1600"/>
              <a:buChar char="o"/>
              <a:defRPr/>
            </a:lvl6pPr>
            <a:lvl7pPr indent="-330200" lvl="6" marL="3200400" algn="l">
              <a:spcBef>
                <a:spcPts val="320"/>
              </a:spcBef>
              <a:spcAft>
                <a:spcPts val="0"/>
              </a:spcAft>
              <a:buClr>
                <a:srgbClr val="7F7F7F"/>
              </a:buClr>
              <a:buSzPts val="1600"/>
              <a:buChar char="•"/>
              <a:defRPr/>
            </a:lvl7pPr>
            <a:lvl8pPr indent="-330200" lvl="7" marL="3657600" algn="l">
              <a:spcBef>
                <a:spcPts val="320"/>
              </a:spcBef>
              <a:spcAft>
                <a:spcPts val="0"/>
              </a:spcAft>
              <a:buClr>
                <a:srgbClr val="7F7F7F"/>
              </a:buClr>
              <a:buSzPts val="1600"/>
              <a:buChar char="o"/>
              <a:defRPr/>
            </a:lvl8pPr>
            <a:lvl9pPr indent="-330200" lvl="8" marL="4114800" algn="l">
              <a:spcBef>
                <a:spcPts val="320"/>
              </a:spcBef>
              <a:spcAft>
                <a:spcPts val="0"/>
              </a:spcAft>
              <a:buClr>
                <a:srgbClr val="7F7F7F"/>
              </a:buClr>
              <a:buSzPts val="1600"/>
              <a:buFont typeface="Arial"/>
              <a:buChar char="•"/>
              <a:defRPr/>
            </a:lvl9pPr>
          </a:lstStyle>
          <a:p/>
        </p:txBody>
      </p:sp>
      <p:sp>
        <p:nvSpPr>
          <p:cNvPr id="26" name="Google Shape;26;p61"/>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1"/>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1"/>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62"/>
          <p:cNvSpPr txBox="1"/>
          <p:nvPr>
            <p:ph type="title"/>
          </p:nvPr>
        </p:nvSpPr>
        <p:spPr>
          <a:xfrm>
            <a:off x="722313" y="1371600"/>
            <a:ext cx="7772400" cy="250507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4800"/>
              <a:buFont typeface="Palatino Linotype"/>
              <a:buNone/>
              <a:defRPr sz="4800">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2"/>
          <p:cNvSpPr txBox="1"/>
          <p:nvPr>
            <p:ph idx="1" type="body"/>
          </p:nvPr>
        </p:nvSpPr>
        <p:spPr>
          <a:xfrm>
            <a:off x="722313" y="4068763"/>
            <a:ext cx="7772400" cy="1131887"/>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62"/>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2"/>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2"/>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5" name="Google Shape;35;p62"/>
          <p:cNvSpPr/>
          <p:nvPr/>
        </p:nvSpPr>
        <p:spPr>
          <a:xfrm>
            <a:off x="4495800" y="3924300"/>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
        <p:nvSpPr>
          <p:cNvPr id="36" name="Google Shape;36;p62"/>
          <p:cNvSpPr/>
          <p:nvPr/>
        </p:nvSpPr>
        <p:spPr>
          <a:xfrm>
            <a:off x="4695825" y="3924300"/>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
        <p:nvSpPr>
          <p:cNvPr id="37" name="Google Shape;37;p62"/>
          <p:cNvSpPr/>
          <p:nvPr/>
        </p:nvSpPr>
        <p:spPr>
          <a:xfrm>
            <a:off x="4296728" y="3924300"/>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3"/>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3"/>
          <p:cNvSpPr txBox="1"/>
          <p:nvPr>
            <p:ph idx="1"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rgbClr val="7F7F7F"/>
              </a:buClr>
              <a:buSzPts val="2400"/>
              <a:buChar char="•"/>
              <a:defRPr sz="2400"/>
            </a:lvl1pPr>
            <a:lvl2pPr indent="-330200" lvl="1" marL="914400" algn="l">
              <a:spcBef>
                <a:spcPts val="320"/>
              </a:spcBef>
              <a:spcAft>
                <a:spcPts val="0"/>
              </a:spcAft>
              <a:buClr>
                <a:srgbClr val="7F7F7F"/>
              </a:buClr>
              <a:buSzPts val="1600"/>
              <a:buChar char="o"/>
              <a:defRPr sz="1600"/>
            </a:lvl2pPr>
            <a:lvl3pPr indent="-330200" lvl="2" marL="1371600" algn="l">
              <a:spcBef>
                <a:spcPts val="320"/>
              </a:spcBef>
              <a:spcAft>
                <a:spcPts val="0"/>
              </a:spcAft>
              <a:buClr>
                <a:srgbClr val="7F7F7F"/>
              </a:buClr>
              <a:buSzPts val="1600"/>
              <a:buChar char="•"/>
              <a:defRPr sz="1600"/>
            </a:lvl3pPr>
            <a:lvl4pPr indent="-330200" lvl="3" marL="1828800" algn="l">
              <a:spcBef>
                <a:spcPts val="320"/>
              </a:spcBef>
              <a:spcAft>
                <a:spcPts val="0"/>
              </a:spcAft>
              <a:buClr>
                <a:srgbClr val="7F7F7F"/>
              </a:buClr>
              <a:buSzPts val="1600"/>
              <a:buChar char="o"/>
              <a:defRPr sz="1600"/>
            </a:lvl4pPr>
            <a:lvl5pPr indent="-330200" lvl="4" marL="2286000" algn="l">
              <a:spcBef>
                <a:spcPts val="320"/>
              </a:spcBef>
              <a:spcAft>
                <a:spcPts val="0"/>
              </a:spcAft>
              <a:buClr>
                <a:srgbClr val="7F7F7F"/>
              </a:buClr>
              <a:buSzPts val="1600"/>
              <a:buChar char="•"/>
              <a:defRPr sz="1600"/>
            </a:lvl5pPr>
            <a:lvl6pPr indent="-330200" lvl="5" marL="2743200" algn="l">
              <a:spcBef>
                <a:spcPts val="320"/>
              </a:spcBef>
              <a:spcAft>
                <a:spcPts val="0"/>
              </a:spcAft>
              <a:buClr>
                <a:srgbClr val="7F7F7F"/>
              </a:buClr>
              <a:buSzPts val="1600"/>
              <a:buChar char="o"/>
              <a:defRPr sz="1600"/>
            </a:lvl6pPr>
            <a:lvl7pPr indent="-330200" lvl="6" marL="3200400" algn="l">
              <a:spcBef>
                <a:spcPts val="320"/>
              </a:spcBef>
              <a:spcAft>
                <a:spcPts val="0"/>
              </a:spcAft>
              <a:buClr>
                <a:srgbClr val="7F7F7F"/>
              </a:buClr>
              <a:buSzPts val="1600"/>
              <a:buChar char="•"/>
              <a:defRPr sz="1600"/>
            </a:lvl7pPr>
            <a:lvl8pPr indent="-330200" lvl="7" marL="3657600" algn="l">
              <a:spcBef>
                <a:spcPts val="320"/>
              </a:spcBef>
              <a:spcAft>
                <a:spcPts val="0"/>
              </a:spcAft>
              <a:buClr>
                <a:srgbClr val="7F7F7F"/>
              </a:buClr>
              <a:buSzPts val="1600"/>
              <a:buChar char="o"/>
              <a:defRPr sz="1600"/>
            </a:lvl8pPr>
            <a:lvl9pPr indent="-330200" lvl="8" marL="4114800" algn="l">
              <a:spcBef>
                <a:spcPts val="320"/>
              </a:spcBef>
              <a:spcAft>
                <a:spcPts val="0"/>
              </a:spcAft>
              <a:buClr>
                <a:srgbClr val="7F7F7F"/>
              </a:buClr>
              <a:buSzPts val="1600"/>
              <a:buChar char="•"/>
              <a:defRPr sz="1600"/>
            </a:lvl9pPr>
          </a:lstStyle>
          <a:p/>
        </p:txBody>
      </p:sp>
      <p:sp>
        <p:nvSpPr>
          <p:cNvPr id="41" name="Google Shape;41;p63"/>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3"/>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3"/>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4" name="Google Shape;44;p63"/>
          <p:cNvSpPr txBox="1"/>
          <p:nvPr>
            <p:ph idx="2" type="body"/>
          </p:nvPr>
        </p:nvSpPr>
        <p:spPr>
          <a:xfrm>
            <a:off x="365760" y="1600200"/>
            <a:ext cx="4041648" cy="452628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4"/>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107407"/>
              </a:lnSpc>
              <a:spcBef>
                <a:spcPts val="0"/>
              </a:spcBef>
              <a:spcAft>
                <a:spcPts val="0"/>
              </a:spcAft>
              <a:buClr>
                <a:schemeClr val="dk2"/>
              </a:buClr>
              <a:buSzPts val="5400"/>
              <a:buFont typeface="Palatino Linoty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4"/>
          <p:cNvSpPr txBox="1"/>
          <p:nvPr>
            <p:ph idx="1" type="body"/>
          </p:nvPr>
        </p:nvSpPr>
        <p:spPr>
          <a:xfrm>
            <a:off x="457200" y="1600200"/>
            <a:ext cx="4040188" cy="609600"/>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7F7F7F"/>
              </a:buClr>
              <a:buSzPts val="2400"/>
              <a:buNone/>
              <a:defRPr b="0" sz="2400"/>
            </a:lvl1pPr>
            <a:lvl2pPr indent="-228600" lvl="1" marL="914400" algn="l">
              <a:spcBef>
                <a:spcPts val="400"/>
              </a:spcBef>
              <a:spcAft>
                <a:spcPts val="0"/>
              </a:spcAft>
              <a:buClr>
                <a:srgbClr val="7F7F7F"/>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rgbClr val="7F7F7F"/>
              </a:buClr>
              <a:buSzPts val="1600"/>
              <a:buNone/>
              <a:defRPr b="1" sz="1600"/>
            </a:lvl4pPr>
            <a:lvl5pPr indent="-228600" lvl="4" marL="2286000" algn="l">
              <a:spcBef>
                <a:spcPts val="320"/>
              </a:spcBef>
              <a:spcAft>
                <a:spcPts val="0"/>
              </a:spcAft>
              <a:buClr>
                <a:srgbClr val="7F7F7F"/>
              </a:buClr>
              <a:buSzPts val="1600"/>
              <a:buNone/>
              <a:defRPr b="1" sz="1600"/>
            </a:lvl5pPr>
            <a:lvl6pPr indent="-228600" lvl="5" marL="2743200" algn="l">
              <a:spcBef>
                <a:spcPts val="320"/>
              </a:spcBef>
              <a:spcAft>
                <a:spcPts val="0"/>
              </a:spcAft>
              <a:buClr>
                <a:srgbClr val="7F7F7F"/>
              </a:buClr>
              <a:buSzPts val="1600"/>
              <a:buNone/>
              <a:defRPr b="1" sz="1600"/>
            </a:lvl6pPr>
            <a:lvl7pPr indent="-228600" lvl="6" marL="3200400" algn="l">
              <a:spcBef>
                <a:spcPts val="320"/>
              </a:spcBef>
              <a:spcAft>
                <a:spcPts val="0"/>
              </a:spcAft>
              <a:buClr>
                <a:srgbClr val="7F7F7F"/>
              </a:buClr>
              <a:buSzPts val="1600"/>
              <a:buNone/>
              <a:defRPr b="1" sz="1600"/>
            </a:lvl7pPr>
            <a:lvl8pPr indent="-228600" lvl="7" marL="3657600" algn="l">
              <a:spcBef>
                <a:spcPts val="320"/>
              </a:spcBef>
              <a:spcAft>
                <a:spcPts val="0"/>
              </a:spcAft>
              <a:buClr>
                <a:srgbClr val="7F7F7F"/>
              </a:buClr>
              <a:buSzPts val="1600"/>
              <a:buNone/>
              <a:defRPr b="1" sz="1600"/>
            </a:lvl8pPr>
            <a:lvl9pPr indent="-228600" lvl="8" marL="4114800" algn="l">
              <a:spcBef>
                <a:spcPts val="320"/>
              </a:spcBef>
              <a:spcAft>
                <a:spcPts val="0"/>
              </a:spcAft>
              <a:buClr>
                <a:srgbClr val="7F7F7F"/>
              </a:buClr>
              <a:buSzPts val="1600"/>
              <a:buNone/>
              <a:defRPr b="1" sz="1600"/>
            </a:lvl9pPr>
          </a:lstStyle>
          <a:p/>
        </p:txBody>
      </p:sp>
      <p:sp>
        <p:nvSpPr>
          <p:cNvPr id="48" name="Google Shape;48;p64"/>
          <p:cNvSpPr txBox="1"/>
          <p:nvPr>
            <p:ph idx="2" type="body"/>
          </p:nvPr>
        </p:nvSpPr>
        <p:spPr>
          <a:xfrm>
            <a:off x="4648200" y="1600200"/>
            <a:ext cx="4041775" cy="609600"/>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7F7F7F"/>
              </a:buClr>
              <a:buSzPts val="2400"/>
              <a:buNone/>
              <a:defRPr b="0" sz="2400"/>
            </a:lvl1pPr>
            <a:lvl2pPr indent="-228600" lvl="1" marL="914400" algn="l">
              <a:spcBef>
                <a:spcPts val="400"/>
              </a:spcBef>
              <a:spcAft>
                <a:spcPts val="0"/>
              </a:spcAft>
              <a:buClr>
                <a:srgbClr val="7F7F7F"/>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rgbClr val="7F7F7F"/>
              </a:buClr>
              <a:buSzPts val="1600"/>
              <a:buNone/>
              <a:defRPr b="1" sz="1600"/>
            </a:lvl4pPr>
            <a:lvl5pPr indent="-228600" lvl="4" marL="2286000" algn="l">
              <a:spcBef>
                <a:spcPts val="320"/>
              </a:spcBef>
              <a:spcAft>
                <a:spcPts val="0"/>
              </a:spcAft>
              <a:buClr>
                <a:srgbClr val="7F7F7F"/>
              </a:buClr>
              <a:buSzPts val="1600"/>
              <a:buNone/>
              <a:defRPr b="1" sz="1600"/>
            </a:lvl5pPr>
            <a:lvl6pPr indent="-228600" lvl="5" marL="2743200" algn="l">
              <a:spcBef>
                <a:spcPts val="320"/>
              </a:spcBef>
              <a:spcAft>
                <a:spcPts val="0"/>
              </a:spcAft>
              <a:buClr>
                <a:srgbClr val="7F7F7F"/>
              </a:buClr>
              <a:buSzPts val="1600"/>
              <a:buNone/>
              <a:defRPr b="1" sz="1600"/>
            </a:lvl6pPr>
            <a:lvl7pPr indent="-228600" lvl="6" marL="3200400" algn="l">
              <a:spcBef>
                <a:spcPts val="320"/>
              </a:spcBef>
              <a:spcAft>
                <a:spcPts val="0"/>
              </a:spcAft>
              <a:buClr>
                <a:srgbClr val="7F7F7F"/>
              </a:buClr>
              <a:buSzPts val="1600"/>
              <a:buNone/>
              <a:defRPr b="1" sz="1600"/>
            </a:lvl7pPr>
            <a:lvl8pPr indent="-228600" lvl="7" marL="3657600" algn="l">
              <a:spcBef>
                <a:spcPts val="320"/>
              </a:spcBef>
              <a:spcAft>
                <a:spcPts val="0"/>
              </a:spcAft>
              <a:buClr>
                <a:srgbClr val="7F7F7F"/>
              </a:buClr>
              <a:buSzPts val="1600"/>
              <a:buNone/>
              <a:defRPr b="1" sz="1600"/>
            </a:lvl8pPr>
            <a:lvl9pPr indent="-228600" lvl="8" marL="4114800" algn="l">
              <a:spcBef>
                <a:spcPts val="320"/>
              </a:spcBef>
              <a:spcAft>
                <a:spcPts val="0"/>
              </a:spcAft>
              <a:buClr>
                <a:srgbClr val="7F7F7F"/>
              </a:buClr>
              <a:buSzPts val="1600"/>
              <a:buNone/>
              <a:defRPr b="1" sz="1600"/>
            </a:lvl9pPr>
          </a:lstStyle>
          <a:p/>
        </p:txBody>
      </p:sp>
      <p:sp>
        <p:nvSpPr>
          <p:cNvPr id="49" name="Google Shape;49;p64"/>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4"/>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4"/>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2" name="Google Shape;52;p64"/>
          <p:cNvSpPr txBox="1"/>
          <p:nvPr>
            <p:ph idx="3" type="body"/>
          </p:nvPr>
        </p:nvSpPr>
        <p:spPr>
          <a:xfrm>
            <a:off x="457200" y="2212848"/>
            <a:ext cx="4041648" cy="391363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53" name="Google Shape;53;p64"/>
          <p:cNvSpPr txBox="1"/>
          <p:nvPr>
            <p:ph idx="4" type="body"/>
          </p:nvPr>
        </p:nvSpPr>
        <p:spPr>
          <a:xfrm>
            <a:off x="4672584" y="2212848"/>
            <a:ext cx="4041648" cy="391318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65"/>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5"/>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5"/>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5"/>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66"/>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6"/>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6"/>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67"/>
          <p:cNvSpPr txBox="1"/>
          <p:nvPr>
            <p:ph type="title"/>
          </p:nvPr>
        </p:nvSpPr>
        <p:spPr>
          <a:xfrm>
            <a:off x="5907087" y="266700"/>
            <a:ext cx="3008313" cy="20955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800"/>
              <a:buFont typeface="Palatino Linotype"/>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67"/>
          <p:cNvSpPr txBox="1"/>
          <p:nvPr>
            <p:ph idx="1" type="body"/>
          </p:nvPr>
        </p:nvSpPr>
        <p:spPr>
          <a:xfrm>
            <a:off x="719137" y="273050"/>
            <a:ext cx="4995863"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7F7F7F"/>
              </a:buClr>
              <a:buSzPts val="3200"/>
              <a:buChar char="•"/>
              <a:defRPr sz="3200"/>
            </a:lvl1pPr>
            <a:lvl2pPr indent="-406400" lvl="1" marL="914400" algn="l">
              <a:spcBef>
                <a:spcPts val="560"/>
              </a:spcBef>
              <a:spcAft>
                <a:spcPts val="0"/>
              </a:spcAft>
              <a:buClr>
                <a:srgbClr val="7F7F7F"/>
              </a:buClr>
              <a:buSzPts val="2800"/>
              <a:buChar char="o"/>
              <a:defRPr sz="2800"/>
            </a:lvl2pPr>
            <a:lvl3pPr indent="-381000" lvl="2" marL="1371600" algn="l">
              <a:spcBef>
                <a:spcPts val="480"/>
              </a:spcBef>
              <a:spcAft>
                <a:spcPts val="0"/>
              </a:spcAft>
              <a:buClr>
                <a:srgbClr val="7F7F7F"/>
              </a:buClr>
              <a:buSzPts val="2400"/>
              <a:buChar char="•"/>
              <a:defRPr sz="2400"/>
            </a:lvl3pPr>
            <a:lvl4pPr indent="-355600" lvl="3" marL="1828800" algn="l">
              <a:spcBef>
                <a:spcPts val="400"/>
              </a:spcBef>
              <a:spcAft>
                <a:spcPts val="0"/>
              </a:spcAft>
              <a:buClr>
                <a:srgbClr val="7F7F7F"/>
              </a:buClr>
              <a:buSzPts val="2000"/>
              <a:buChar char="o"/>
              <a:defRPr sz="2000"/>
            </a:lvl4pPr>
            <a:lvl5pPr indent="-355600" lvl="4" marL="2286000" algn="l">
              <a:spcBef>
                <a:spcPts val="400"/>
              </a:spcBef>
              <a:spcAft>
                <a:spcPts val="0"/>
              </a:spcAft>
              <a:buClr>
                <a:srgbClr val="7F7F7F"/>
              </a:buClr>
              <a:buSzPts val="2000"/>
              <a:buChar char="•"/>
              <a:defRPr sz="2000"/>
            </a:lvl5pPr>
            <a:lvl6pPr indent="-355600" lvl="5" marL="2743200" algn="l">
              <a:spcBef>
                <a:spcPts val="400"/>
              </a:spcBef>
              <a:spcAft>
                <a:spcPts val="0"/>
              </a:spcAft>
              <a:buClr>
                <a:srgbClr val="7F7F7F"/>
              </a:buClr>
              <a:buSzPts val="2000"/>
              <a:buChar char="o"/>
              <a:defRPr sz="2000"/>
            </a:lvl6pPr>
            <a:lvl7pPr indent="-355600" lvl="6" marL="3200400" algn="l">
              <a:spcBef>
                <a:spcPts val="400"/>
              </a:spcBef>
              <a:spcAft>
                <a:spcPts val="0"/>
              </a:spcAft>
              <a:buClr>
                <a:srgbClr val="7F7F7F"/>
              </a:buClr>
              <a:buSzPts val="2000"/>
              <a:buChar char="•"/>
              <a:defRPr sz="2000"/>
            </a:lvl7pPr>
            <a:lvl8pPr indent="-355600" lvl="7" marL="3657600" algn="l">
              <a:spcBef>
                <a:spcPts val="400"/>
              </a:spcBef>
              <a:spcAft>
                <a:spcPts val="0"/>
              </a:spcAft>
              <a:buClr>
                <a:srgbClr val="7F7F7F"/>
              </a:buClr>
              <a:buSzPts val="2000"/>
              <a:buChar char="o"/>
              <a:defRPr sz="2000"/>
            </a:lvl8pPr>
            <a:lvl9pPr indent="-355600" lvl="8" marL="4114800" algn="l">
              <a:spcBef>
                <a:spcPts val="400"/>
              </a:spcBef>
              <a:spcAft>
                <a:spcPts val="0"/>
              </a:spcAft>
              <a:buClr>
                <a:srgbClr val="7F7F7F"/>
              </a:buClr>
              <a:buSzPts val="2000"/>
              <a:buChar char="•"/>
              <a:defRPr sz="2000"/>
            </a:lvl9pPr>
          </a:lstStyle>
          <a:p/>
        </p:txBody>
      </p:sp>
      <p:sp>
        <p:nvSpPr>
          <p:cNvPr id="66" name="Google Shape;66;p67"/>
          <p:cNvSpPr txBox="1"/>
          <p:nvPr>
            <p:ph idx="2" type="body"/>
          </p:nvPr>
        </p:nvSpPr>
        <p:spPr>
          <a:xfrm>
            <a:off x="5907087" y="2438400"/>
            <a:ext cx="3008313" cy="3687763"/>
          </a:xfrm>
          <a:prstGeom prst="rect">
            <a:avLst/>
          </a:prstGeom>
          <a:noFill/>
          <a:ln>
            <a:noFill/>
          </a:ln>
        </p:spPr>
        <p:txBody>
          <a:bodyPr anchorCtr="0" anchor="t" bIns="45700" lIns="91425" spcFirstLastPara="1" rIns="91425" wrap="square" tIns="45700">
            <a:normAutofit/>
          </a:bodyPr>
          <a:lstStyle>
            <a:lvl1pPr indent="-228600" lvl="0" marL="457200" algn="ctr">
              <a:lnSpc>
                <a:spcPct val="125000"/>
              </a:lnSpc>
              <a:spcBef>
                <a:spcPts val="320"/>
              </a:spcBef>
              <a:spcAft>
                <a:spcPts val="0"/>
              </a:spcAft>
              <a:buClr>
                <a:srgbClr val="7F7F7F"/>
              </a:buClr>
              <a:buSzPts val="1600"/>
              <a:buNone/>
              <a:defRPr sz="1600"/>
            </a:lvl1pPr>
            <a:lvl2pPr indent="-228600" lvl="1" marL="914400" algn="l">
              <a:spcBef>
                <a:spcPts val="240"/>
              </a:spcBef>
              <a:spcAft>
                <a:spcPts val="0"/>
              </a:spcAft>
              <a:buClr>
                <a:srgbClr val="7F7F7F"/>
              </a:buClr>
              <a:buSzPts val="1200"/>
              <a:buNone/>
              <a:defRPr sz="1200"/>
            </a:lvl2pPr>
            <a:lvl3pPr indent="-228600" lvl="2" marL="1371600" algn="l">
              <a:spcBef>
                <a:spcPts val="200"/>
              </a:spcBef>
              <a:spcAft>
                <a:spcPts val="0"/>
              </a:spcAft>
              <a:buClr>
                <a:srgbClr val="7F7F7F"/>
              </a:buClr>
              <a:buSzPts val="1000"/>
              <a:buNone/>
              <a:defRPr sz="1000"/>
            </a:lvl3pPr>
            <a:lvl4pPr indent="-228600" lvl="3" marL="1828800" algn="l">
              <a:spcBef>
                <a:spcPts val="180"/>
              </a:spcBef>
              <a:spcAft>
                <a:spcPts val="0"/>
              </a:spcAft>
              <a:buClr>
                <a:srgbClr val="7F7F7F"/>
              </a:buClr>
              <a:buSzPts val="900"/>
              <a:buNone/>
              <a:defRPr sz="900"/>
            </a:lvl4pPr>
            <a:lvl5pPr indent="-228600" lvl="4" marL="2286000" algn="l">
              <a:spcBef>
                <a:spcPts val="180"/>
              </a:spcBef>
              <a:spcAft>
                <a:spcPts val="0"/>
              </a:spcAft>
              <a:buClr>
                <a:srgbClr val="7F7F7F"/>
              </a:buClr>
              <a:buSzPts val="900"/>
              <a:buNone/>
              <a:defRPr sz="900"/>
            </a:lvl5pPr>
            <a:lvl6pPr indent="-228600" lvl="5" marL="2743200" algn="l">
              <a:spcBef>
                <a:spcPts val="180"/>
              </a:spcBef>
              <a:spcAft>
                <a:spcPts val="0"/>
              </a:spcAft>
              <a:buClr>
                <a:srgbClr val="7F7F7F"/>
              </a:buClr>
              <a:buSzPts val="900"/>
              <a:buNone/>
              <a:defRPr sz="900"/>
            </a:lvl6pPr>
            <a:lvl7pPr indent="-228600" lvl="6" marL="3200400" algn="l">
              <a:spcBef>
                <a:spcPts val="180"/>
              </a:spcBef>
              <a:spcAft>
                <a:spcPts val="0"/>
              </a:spcAft>
              <a:buClr>
                <a:srgbClr val="7F7F7F"/>
              </a:buClr>
              <a:buSzPts val="900"/>
              <a:buNone/>
              <a:defRPr sz="900"/>
            </a:lvl7pPr>
            <a:lvl8pPr indent="-228600" lvl="7" marL="3657600" algn="l">
              <a:spcBef>
                <a:spcPts val="180"/>
              </a:spcBef>
              <a:spcAft>
                <a:spcPts val="0"/>
              </a:spcAft>
              <a:buClr>
                <a:srgbClr val="7F7F7F"/>
              </a:buClr>
              <a:buSzPts val="900"/>
              <a:buNone/>
              <a:defRPr sz="900"/>
            </a:lvl8pPr>
            <a:lvl9pPr indent="-228600" lvl="8" marL="4114800" algn="l">
              <a:spcBef>
                <a:spcPts val="180"/>
              </a:spcBef>
              <a:spcAft>
                <a:spcPts val="0"/>
              </a:spcAft>
              <a:buClr>
                <a:srgbClr val="7F7F7F"/>
              </a:buClr>
              <a:buSzPts val="900"/>
              <a:buNone/>
              <a:defRPr sz="900"/>
            </a:lvl9pPr>
          </a:lstStyle>
          <a:p/>
        </p:txBody>
      </p:sp>
      <p:sp>
        <p:nvSpPr>
          <p:cNvPr id="67" name="Google Shape;67;p67"/>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7"/>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7"/>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68"/>
          <p:cNvSpPr txBox="1"/>
          <p:nvPr>
            <p:ph type="title"/>
          </p:nvPr>
        </p:nvSpPr>
        <p:spPr>
          <a:xfrm>
            <a:off x="1679576" y="228600"/>
            <a:ext cx="5711824" cy="8953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800"/>
              <a:buFont typeface="Palatino Linotype"/>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68"/>
          <p:cNvSpPr/>
          <p:nvPr>
            <p:ph idx="2" type="pic"/>
          </p:nvPr>
        </p:nvSpPr>
        <p:spPr>
          <a:xfrm>
            <a:off x="1508126" y="1143000"/>
            <a:ext cx="6054724" cy="4541044"/>
          </a:xfrm>
          <a:prstGeom prst="rect">
            <a:avLst/>
          </a:prstGeom>
          <a:noFill/>
          <a:ln cap="flat" cmpd="sng" w="76200">
            <a:solidFill>
              <a:schemeClr val="lt1"/>
            </a:solidFill>
            <a:prstDash val="solid"/>
            <a:round/>
            <a:headEnd len="sm" w="sm" type="none"/>
            <a:tailEnd len="sm" w="sm" type="none"/>
          </a:ln>
          <a:effectLst>
            <a:outerShdw blurRad="88900" rotWithShape="0" algn="ctr" dir="5400000" dist="50800">
              <a:srgbClr val="000000">
                <a:alpha val="24705"/>
              </a:srgbClr>
            </a:outerShdw>
          </a:effectLst>
        </p:spPr>
      </p:sp>
      <p:sp>
        <p:nvSpPr>
          <p:cNvPr id="73" name="Google Shape;73;p68"/>
          <p:cNvSpPr txBox="1"/>
          <p:nvPr>
            <p:ph idx="1" type="body"/>
          </p:nvPr>
        </p:nvSpPr>
        <p:spPr>
          <a:xfrm>
            <a:off x="1679576" y="5810250"/>
            <a:ext cx="5711824" cy="533400"/>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Clr>
                <a:srgbClr val="7F7F7F"/>
              </a:buClr>
              <a:buSzPts val="1600"/>
              <a:buNone/>
              <a:defRPr sz="1600"/>
            </a:lvl1pPr>
            <a:lvl2pPr indent="-228600" lvl="1" marL="914400" algn="l">
              <a:spcBef>
                <a:spcPts val="240"/>
              </a:spcBef>
              <a:spcAft>
                <a:spcPts val="0"/>
              </a:spcAft>
              <a:buClr>
                <a:srgbClr val="7F7F7F"/>
              </a:buClr>
              <a:buSzPts val="1200"/>
              <a:buNone/>
              <a:defRPr sz="1200"/>
            </a:lvl2pPr>
            <a:lvl3pPr indent="-228600" lvl="2" marL="1371600" algn="l">
              <a:spcBef>
                <a:spcPts val="200"/>
              </a:spcBef>
              <a:spcAft>
                <a:spcPts val="0"/>
              </a:spcAft>
              <a:buClr>
                <a:srgbClr val="7F7F7F"/>
              </a:buClr>
              <a:buSzPts val="1000"/>
              <a:buNone/>
              <a:defRPr sz="1000"/>
            </a:lvl3pPr>
            <a:lvl4pPr indent="-228600" lvl="3" marL="1828800" algn="l">
              <a:spcBef>
                <a:spcPts val="180"/>
              </a:spcBef>
              <a:spcAft>
                <a:spcPts val="0"/>
              </a:spcAft>
              <a:buClr>
                <a:srgbClr val="7F7F7F"/>
              </a:buClr>
              <a:buSzPts val="900"/>
              <a:buNone/>
              <a:defRPr sz="900"/>
            </a:lvl4pPr>
            <a:lvl5pPr indent="-228600" lvl="4" marL="2286000" algn="l">
              <a:spcBef>
                <a:spcPts val="180"/>
              </a:spcBef>
              <a:spcAft>
                <a:spcPts val="0"/>
              </a:spcAft>
              <a:buClr>
                <a:srgbClr val="7F7F7F"/>
              </a:buClr>
              <a:buSzPts val="900"/>
              <a:buNone/>
              <a:defRPr sz="900"/>
            </a:lvl5pPr>
            <a:lvl6pPr indent="-228600" lvl="5" marL="2743200" algn="l">
              <a:spcBef>
                <a:spcPts val="180"/>
              </a:spcBef>
              <a:spcAft>
                <a:spcPts val="0"/>
              </a:spcAft>
              <a:buClr>
                <a:srgbClr val="7F7F7F"/>
              </a:buClr>
              <a:buSzPts val="900"/>
              <a:buNone/>
              <a:defRPr sz="900"/>
            </a:lvl6pPr>
            <a:lvl7pPr indent="-228600" lvl="6" marL="3200400" algn="l">
              <a:spcBef>
                <a:spcPts val="180"/>
              </a:spcBef>
              <a:spcAft>
                <a:spcPts val="0"/>
              </a:spcAft>
              <a:buClr>
                <a:srgbClr val="7F7F7F"/>
              </a:buClr>
              <a:buSzPts val="900"/>
              <a:buNone/>
              <a:defRPr sz="900"/>
            </a:lvl7pPr>
            <a:lvl8pPr indent="-228600" lvl="7" marL="3657600" algn="l">
              <a:spcBef>
                <a:spcPts val="180"/>
              </a:spcBef>
              <a:spcAft>
                <a:spcPts val="0"/>
              </a:spcAft>
              <a:buClr>
                <a:srgbClr val="7F7F7F"/>
              </a:buClr>
              <a:buSzPts val="900"/>
              <a:buNone/>
              <a:defRPr sz="900"/>
            </a:lvl8pPr>
            <a:lvl9pPr indent="-228600" lvl="8" marL="4114800" algn="l">
              <a:spcBef>
                <a:spcPts val="180"/>
              </a:spcBef>
              <a:spcAft>
                <a:spcPts val="0"/>
              </a:spcAft>
              <a:buClr>
                <a:srgbClr val="7F7F7F"/>
              </a:buClr>
              <a:buSzPts val="900"/>
              <a:buNone/>
              <a:defRPr sz="900"/>
            </a:lvl9pPr>
          </a:lstStyle>
          <a:p/>
        </p:txBody>
      </p:sp>
      <p:sp>
        <p:nvSpPr>
          <p:cNvPr id="74" name="Google Shape;74;p68"/>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8"/>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8"/>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59"/>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marR="0" rtl="0" algn="ctr">
              <a:lnSpc>
                <a:spcPct val="107407"/>
              </a:lnSpc>
              <a:spcBef>
                <a:spcPts val="0"/>
              </a:spcBef>
              <a:spcAft>
                <a:spcPts val="0"/>
              </a:spcAft>
              <a:buClr>
                <a:schemeClr val="dk2"/>
              </a:buClr>
              <a:buSzPts val="5400"/>
              <a:buFont typeface="Palatino Linotype"/>
              <a:buNone/>
              <a:defRPr b="0" i="0" sz="5400" u="none" cap="none" strike="noStrike">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rgbClr val="7F7F7F"/>
              </a:buClr>
              <a:buSzPts val="2400"/>
              <a:buFont typeface="Arial"/>
              <a:buChar char="•"/>
              <a:defRPr b="0" i="0" sz="2400" u="none" cap="none" strike="noStrike">
                <a:solidFill>
                  <a:srgbClr val="7F7F7F"/>
                </a:solidFill>
                <a:latin typeface="Century Gothic"/>
                <a:ea typeface="Century Gothic"/>
                <a:cs typeface="Century Gothic"/>
                <a:sym typeface="Century Gothic"/>
              </a:defRPr>
            </a:lvl1pPr>
            <a:lvl2pPr indent="-330200" lvl="1" marL="9144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2pPr>
            <a:lvl3pPr indent="-330200" lvl="2" marL="13716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3pPr>
            <a:lvl4pPr indent="-330200" lvl="3" marL="18288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4pPr>
            <a:lvl5pPr indent="-330200" lvl="4" marL="22860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5pPr>
            <a:lvl6pPr indent="-330200" lvl="5" marL="27432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6pPr>
            <a:lvl7pPr indent="-330200" lvl="6" marL="32004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7pPr>
            <a:lvl8pPr indent="-330200" lvl="7" marL="36576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8pPr>
            <a:lvl9pPr indent="-330200" lvl="8" marL="41148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9pPr>
          </a:lstStyle>
          <a:p/>
        </p:txBody>
      </p:sp>
      <p:sp>
        <p:nvSpPr>
          <p:cNvPr id="12" name="Google Shape;12;p59"/>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noAutofit/>
          </a:bodyPr>
          <a:lstStyle>
            <a:lvl1pPr lvl="0" marR="0" rtl="0" algn="r">
              <a:spcBef>
                <a:spcPts val="0"/>
              </a:spcBef>
              <a:spcAft>
                <a:spcPts val="0"/>
              </a:spcAft>
              <a:buSzPts val="1400"/>
              <a:buNone/>
              <a:defRPr b="0" i="0" sz="12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3" name="Google Shape;13;p59"/>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4" name="Google Shape;14;p59"/>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marR="0" rtl="0" algn="l">
              <a:spcBef>
                <a:spcPts val="0"/>
              </a:spcBef>
              <a:buNone/>
              <a:defRPr b="0" i="0" sz="1200" u="none" cap="none" strike="noStrike">
                <a:solidFill>
                  <a:srgbClr val="595959"/>
                </a:solidFill>
                <a:latin typeface="Century Gothic"/>
                <a:ea typeface="Century Gothic"/>
                <a:cs typeface="Century Gothic"/>
                <a:sym typeface="Century Gothic"/>
              </a:defRPr>
            </a:lvl1pPr>
            <a:lvl2pPr indent="0" lvl="1" marL="0" marR="0" rtl="0" algn="l">
              <a:spcBef>
                <a:spcPts val="0"/>
              </a:spcBef>
              <a:buNone/>
              <a:defRPr b="0" i="0" sz="1200" u="none" cap="none" strike="noStrike">
                <a:solidFill>
                  <a:srgbClr val="595959"/>
                </a:solidFill>
                <a:latin typeface="Century Gothic"/>
                <a:ea typeface="Century Gothic"/>
                <a:cs typeface="Century Gothic"/>
                <a:sym typeface="Century Gothic"/>
              </a:defRPr>
            </a:lvl2pPr>
            <a:lvl3pPr indent="0" lvl="2" marL="0" marR="0" rtl="0" algn="l">
              <a:spcBef>
                <a:spcPts val="0"/>
              </a:spcBef>
              <a:buNone/>
              <a:defRPr b="0" i="0" sz="1200" u="none" cap="none" strike="noStrike">
                <a:solidFill>
                  <a:srgbClr val="595959"/>
                </a:solidFill>
                <a:latin typeface="Century Gothic"/>
                <a:ea typeface="Century Gothic"/>
                <a:cs typeface="Century Gothic"/>
                <a:sym typeface="Century Gothic"/>
              </a:defRPr>
            </a:lvl3pPr>
            <a:lvl4pPr indent="0" lvl="3" marL="0" marR="0" rtl="0" algn="l">
              <a:spcBef>
                <a:spcPts val="0"/>
              </a:spcBef>
              <a:buNone/>
              <a:defRPr b="0" i="0" sz="1200" u="none" cap="none" strike="noStrike">
                <a:solidFill>
                  <a:srgbClr val="595959"/>
                </a:solidFill>
                <a:latin typeface="Century Gothic"/>
                <a:ea typeface="Century Gothic"/>
                <a:cs typeface="Century Gothic"/>
                <a:sym typeface="Century Gothic"/>
              </a:defRPr>
            </a:lvl4pPr>
            <a:lvl5pPr indent="0" lvl="4" marL="0" marR="0" rtl="0" algn="l">
              <a:spcBef>
                <a:spcPts val="0"/>
              </a:spcBef>
              <a:buNone/>
              <a:defRPr b="0" i="0" sz="1200" u="none" cap="none" strike="noStrike">
                <a:solidFill>
                  <a:srgbClr val="595959"/>
                </a:solidFill>
                <a:latin typeface="Century Gothic"/>
                <a:ea typeface="Century Gothic"/>
                <a:cs typeface="Century Gothic"/>
                <a:sym typeface="Century Gothic"/>
              </a:defRPr>
            </a:lvl5pPr>
            <a:lvl6pPr indent="0" lvl="5" marL="0" marR="0" rtl="0" algn="l">
              <a:spcBef>
                <a:spcPts val="0"/>
              </a:spcBef>
              <a:buNone/>
              <a:defRPr b="0" i="0" sz="1200" u="none" cap="none" strike="noStrike">
                <a:solidFill>
                  <a:srgbClr val="595959"/>
                </a:solidFill>
                <a:latin typeface="Century Gothic"/>
                <a:ea typeface="Century Gothic"/>
                <a:cs typeface="Century Gothic"/>
                <a:sym typeface="Century Gothic"/>
              </a:defRPr>
            </a:lvl6pPr>
            <a:lvl7pPr indent="0" lvl="6" marL="0" marR="0" rtl="0" algn="l">
              <a:spcBef>
                <a:spcPts val="0"/>
              </a:spcBef>
              <a:buNone/>
              <a:defRPr b="0" i="0" sz="1200" u="none" cap="none" strike="noStrike">
                <a:solidFill>
                  <a:srgbClr val="595959"/>
                </a:solidFill>
                <a:latin typeface="Century Gothic"/>
                <a:ea typeface="Century Gothic"/>
                <a:cs typeface="Century Gothic"/>
                <a:sym typeface="Century Gothic"/>
              </a:defRPr>
            </a:lvl7pPr>
            <a:lvl8pPr indent="0" lvl="7" marL="0" marR="0" rtl="0" algn="l">
              <a:spcBef>
                <a:spcPts val="0"/>
              </a:spcBef>
              <a:buNone/>
              <a:defRPr b="0" i="0" sz="1200" u="none" cap="none" strike="noStrike">
                <a:solidFill>
                  <a:srgbClr val="595959"/>
                </a:solidFill>
                <a:latin typeface="Century Gothic"/>
                <a:ea typeface="Century Gothic"/>
                <a:cs typeface="Century Gothic"/>
                <a:sym typeface="Century Gothic"/>
              </a:defRPr>
            </a:lvl8pPr>
            <a:lvl9pPr indent="0" lvl="8" marL="0" marR="0" rtl="0" algn="l">
              <a:spcBef>
                <a:spcPts val="0"/>
              </a:spcBef>
              <a:buNone/>
              <a:defRPr b="0" i="0" sz="12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15" name="Google Shape;15;p59"/>
          <p:cNvSpPr/>
          <p:nvPr/>
        </p:nvSpPr>
        <p:spPr>
          <a:xfrm>
            <a:off x="8457760" y="6499384"/>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
        <p:nvSpPr>
          <p:cNvPr id="16" name="Google Shape;16;p59"/>
          <p:cNvSpPr/>
          <p:nvPr/>
        </p:nvSpPr>
        <p:spPr>
          <a:xfrm>
            <a:off x="569119" y="6499384"/>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3.pn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685800" y="609601"/>
            <a:ext cx="7772400" cy="426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8000"/>
              <a:buFont typeface="Palatino Linotype"/>
              <a:buNone/>
            </a:pPr>
            <a:r>
              <a:rPr lang="en-US"/>
              <a:t>Medium Access Control</a:t>
            </a:r>
            <a:endParaRPr/>
          </a:p>
        </p:txBody>
      </p:sp>
      <p:sp>
        <p:nvSpPr>
          <p:cNvPr id="94" name="Google Shape;94;p1"/>
          <p:cNvSpPr txBox="1"/>
          <p:nvPr>
            <p:ph idx="1" type="subTitle"/>
          </p:nvPr>
        </p:nvSpPr>
        <p:spPr>
          <a:xfrm>
            <a:off x="1371600" y="4953000"/>
            <a:ext cx="6400800" cy="1219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2400"/>
              <a:buNone/>
            </a:pPr>
            <a:r>
              <a:rPr lang="en-US"/>
              <a:t>Unit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152" name="Google Shape;152;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rgbClr val="7F7F7F"/>
              </a:buClr>
              <a:buSzPts val="2400"/>
              <a:buNone/>
            </a:pPr>
            <a:r>
              <a:t/>
            </a:r>
            <a:endParaRPr/>
          </a:p>
        </p:txBody>
      </p:sp>
      <p:sp>
        <p:nvSpPr>
          <p:cNvPr id="153" name="Google Shape;153;p10"/>
          <p:cNvSpPr txBox="1"/>
          <p:nvPr/>
        </p:nvSpPr>
        <p:spPr>
          <a:xfrm>
            <a:off x="287338" y="5715000"/>
            <a:ext cx="8856662" cy="838200"/>
          </a:xfrm>
          <a:prstGeom prst="rect">
            <a:avLst/>
          </a:prstGeom>
          <a:noFill/>
          <a:ln>
            <a:noFill/>
          </a:ln>
        </p:spPr>
        <p:txBody>
          <a:bodyPr anchorCtr="0" anchor="t" bIns="45700" lIns="91425" spcFirstLastPara="1" rIns="91425" wrap="square" tIns="45700">
            <a:normAutofit/>
          </a:bodyPr>
          <a:lstStyle/>
          <a:p>
            <a:pPr indent="-63500" lvl="0" marL="63500" marR="0" rtl="0" algn="ctr">
              <a:spcBef>
                <a:spcPts val="0"/>
              </a:spcBef>
              <a:spcAft>
                <a:spcPts val="0"/>
              </a:spcAft>
              <a:buClr>
                <a:srgbClr val="7F7F7F"/>
              </a:buClr>
              <a:buSzPts val="2400"/>
              <a:buFont typeface="Arial"/>
              <a:buNone/>
            </a:pPr>
            <a:r>
              <a:rPr lang="en-US" sz="2400">
                <a:solidFill>
                  <a:srgbClr val="7F7F7F"/>
                </a:solidFill>
                <a:latin typeface="Arial"/>
                <a:ea typeface="Arial"/>
                <a:cs typeface="Arial"/>
                <a:sym typeface="Arial"/>
              </a:rPr>
              <a:t>Vulnerable period for the shaded frame.</a:t>
            </a:r>
            <a:endParaRPr/>
          </a:p>
        </p:txBody>
      </p:sp>
      <p:pic>
        <p:nvPicPr>
          <p:cNvPr id="154" name="Google Shape;154;p10"/>
          <p:cNvPicPr preferRelativeResize="0"/>
          <p:nvPr/>
        </p:nvPicPr>
        <p:blipFill rotWithShape="1">
          <a:blip r:embed="rId3">
            <a:alphaModFix/>
          </a:blip>
          <a:srcRect b="0" l="0" r="0" t="1851"/>
          <a:stretch/>
        </p:blipFill>
        <p:spPr>
          <a:xfrm>
            <a:off x="871538" y="1295400"/>
            <a:ext cx="7129462" cy="403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idx="1" type="body"/>
          </p:nvPr>
        </p:nvSpPr>
        <p:spPr>
          <a:xfrm>
            <a:off x="457200" y="476672"/>
            <a:ext cx="8229600" cy="619268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800"/>
              <a:buFont typeface="Noto Sans Symbols"/>
              <a:buChar char="❑"/>
            </a:pPr>
            <a:r>
              <a:rPr b="1" lang="en-US" sz="2800"/>
              <a:t>Slotted ALOHA</a:t>
            </a:r>
            <a:endParaRPr/>
          </a:p>
          <a:p>
            <a:pPr indent="-342900" lvl="0" marL="342900" rtl="0" algn="just">
              <a:spcBef>
                <a:spcPts val="480"/>
              </a:spcBef>
              <a:spcAft>
                <a:spcPts val="0"/>
              </a:spcAft>
              <a:buClr>
                <a:srgbClr val="7F7F7F"/>
              </a:buClr>
              <a:buSzPts val="2400"/>
              <a:buChar char="•"/>
            </a:pPr>
            <a:r>
              <a:rPr lang="en-US"/>
              <a:t>Roberts(1972) published a method for doubling the capacity of an ALOHA System.</a:t>
            </a:r>
            <a:endParaRPr/>
          </a:p>
          <a:p>
            <a:pPr indent="-342900" lvl="0" marL="342900" rtl="0" algn="just">
              <a:spcBef>
                <a:spcPts val="480"/>
              </a:spcBef>
              <a:spcAft>
                <a:spcPts val="0"/>
              </a:spcAft>
              <a:buClr>
                <a:srgbClr val="7F7F7F"/>
              </a:buClr>
              <a:buSzPts val="2400"/>
              <a:buChar char="•"/>
            </a:pPr>
            <a:r>
              <a:rPr lang="en-US"/>
              <a:t>His proposal was to divide time into discrete intervals called </a:t>
            </a:r>
            <a:r>
              <a:rPr b="1" lang="en-US"/>
              <a:t>slots; </a:t>
            </a:r>
            <a:r>
              <a:rPr lang="en-US"/>
              <a:t>each interval corresponding to one frame.</a:t>
            </a:r>
            <a:endParaRPr b="1"/>
          </a:p>
          <a:p>
            <a:pPr indent="-342900" lvl="0" marL="342900" rtl="0" algn="just">
              <a:spcBef>
                <a:spcPts val="480"/>
              </a:spcBef>
              <a:spcAft>
                <a:spcPts val="0"/>
              </a:spcAft>
              <a:buClr>
                <a:srgbClr val="7F7F7F"/>
              </a:buClr>
              <a:buSzPts val="2400"/>
              <a:buChar char="•"/>
            </a:pPr>
            <a:r>
              <a:rPr lang="en-US"/>
              <a:t>This approach requires the users to agree on slot boundaries.</a:t>
            </a:r>
            <a:endParaRPr/>
          </a:p>
          <a:p>
            <a:pPr indent="-342900" lvl="0" marL="342900" rtl="0" algn="just">
              <a:spcBef>
                <a:spcPts val="480"/>
              </a:spcBef>
              <a:spcAft>
                <a:spcPts val="0"/>
              </a:spcAft>
              <a:buClr>
                <a:srgbClr val="7F7F7F"/>
              </a:buClr>
              <a:buSzPts val="2400"/>
              <a:buChar char="•"/>
            </a:pPr>
            <a:r>
              <a:rPr lang="en-US"/>
              <a:t>Needs a special station that emits a pip at the start of each interval, like a clock.</a:t>
            </a:r>
            <a:endParaRPr/>
          </a:p>
          <a:p>
            <a:pPr indent="-342900" lvl="0" marL="342900" rtl="0" algn="just">
              <a:spcBef>
                <a:spcPts val="480"/>
              </a:spcBef>
              <a:spcAft>
                <a:spcPts val="0"/>
              </a:spcAft>
              <a:buClr>
                <a:srgbClr val="7F7F7F"/>
              </a:buClr>
              <a:buSzPts val="2400"/>
              <a:buChar char="•"/>
            </a:pPr>
            <a:r>
              <a:rPr lang="en-US"/>
              <a:t>So station cant sends the frame when its ready, but needs to wait for the beginning of the next slot. This halves the vulnerable period.</a:t>
            </a:r>
            <a:endParaRPr/>
          </a:p>
          <a:p>
            <a:pPr indent="-190500" lvl="0" marL="342900" rtl="0" algn="just">
              <a:spcBef>
                <a:spcPts val="480"/>
              </a:spcBef>
              <a:spcAft>
                <a:spcPts val="0"/>
              </a:spcAft>
              <a:buClr>
                <a:srgbClr val="7F7F7F"/>
              </a:buClr>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pic>
        <p:nvPicPr>
          <p:cNvPr id="165" name="Google Shape;165;p12"/>
          <p:cNvPicPr preferRelativeResize="0"/>
          <p:nvPr>
            <p:ph idx="1" type="body"/>
          </p:nvPr>
        </p:nvPicPr>
        <p:blipFill rotWithShape="1">
          <a:blip r:embed="rId3">
            <a:alphaModFix/>
          </a:blip>
          <a:srcRect b="0" l="0" r="0" t="0"/>
          <a:stretch/>
        </p:blipFill>
        <p:spPr>
          <a:xfrm>
            <a:off x="2771800" y="2420888"/>
            <a:ext cx="3505200" cy="609600"/>
          </a:xfrm>
          <a:prstGeom prst="rect">
            <a:avLst/>
          </a:prstGeom>
          <a:noFill/>
          <a:ln>
            <a:noFill/>
          </a:ln>
        </p:spPr>
      </p:pic>
      <p:sp>
        <p:nvSpPr>
          <p:cNvPr id="166" name="Google Shape;166;p12"/>
          <p:cNvSpPr txBox="1"/>
          <p:nvPr/>
        </p:nvSpPr>
        <p:spPr>
          <a:xfrm>
            <a:off x="2627040" y="3308791"/>
            <a:ext cx="418255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Maximum throughput occurs at G=1,</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S=1/e</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S=0.368</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Palatino Linotype"/>
                <a:ea typeface="Palatino Linotype"/>
                <a:cs typeface="Palatino Linotype"/>
                <a:sym typeface="Palatino Linotype"/>
              </a:rPr>
              <a:t>37%</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Palatino Linotype"/>
                <a:ea typeface="Palatino Linotype"/>
                <a:cs typeface="Palatino Linotype"/>
                <a:sym typeface="Palatino Linotype"/>
              </a:rPr>
              <a:t>[37% idle, 37%success, 26%collision]</a:t>
            </a:r>
            <a:endParaRPr sz="18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172" name="Google Shape;172;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rgbClr val="7F7F7F"/>
              </a:buClr>
              <a:buSzPts val="2400"/>
              <a:buNone/>
            </a:pPr>
            <a:r>
              <a:t/>
            </a:r>
            <a:endParaRPr/>
          </a:p>
        </p:txBody>
      </p:sp>
      <p:sp>
        <p:nvSpPr>
          <p:cNvPr id="173" name="Google Shape;173;p13"/>
          <p:cNvSpPr txBox="1"/>
          <p:nvPr/>
        </p:nvSpPr>
        <p:spPr>
          <a:xfrm>
            <a:off x="287338" y="5715000"/>
            <a:ext cx="8856662" cy="838200"/>
          </a:xfrm>
          <a:prstGeom prst="rect">
            <a:avLst/>
          </a:prstGeom>
          <a:noFill/>
          <a:ln>
            <a:noFill/>
          </a:ln>
        </p:spPr>
        <p:txBody>
          <a:bodyPr anchorCtr="0" anchor="t" bIns="45700" lIns="91425" spcFirstLastPara="1" rIns="91425" wrap="square" tIns="45700">
            <a:normAutofit/>
          </a:bodyPr>
          <a:lstStyle/>
          <a:p>
            <a:pPr indent="-342900" lvl="0" marL="342900" marR="0" rtl="0" algn="ctr">
              <a:spcBef>
                <a:spcPts val="0"/>
              </a:spcBef>
              <a:spcAft>
                <a:spcPts val="0"/>
              </a:spcAft>
              <a:buClr>
                <a:srgbClr val="7F7F7F"/>
              </a:buClr>
              <a:buSzPts val="2400"/>
              <a:buFont typeface="Arial"/>
              <a:buNone/>
            </a:pPr>
            <a:r>
              <a:rPr lang="en-US" sz="2400">
                <a:solidFill>
                  <a:srgbClr val="7F7F7F"/>
                </a:solidFill>
                <a:latin typeface="Arial"/>
                <a:ea typeface="Arial"/>
                <a:cs typeface="Arial"/>
                <a:sym typeface="Arial"/>
              </a:rPr>
              <a:t>Throughput versus offered traffic for ALOHA systems.</a:t>
            </a:r>
            <a:endParaRPr/>
          </a:p>
        </p:txBody>
      </p:sp>
      <p:pic>
        <p:nvPicPr>
          <p:cNvPr id="174" name="Google Shape;174;p13"/>
          <p:cNvPicPr preferRelativeResize="0"/>
          <p:nvPr/>
        </p:nvPicPr>
        <p:blipFill rotWithShape="1">
          <a:blip r:embed="rId3">
            <a:alphaModFix/>
          </a:blip>
          <a:srcRect b="0" l="0" r="0" t="0"/>
          <a:stretch/>
        </p:blipFill>
        <p:spPr>
          <a:xfrm>
            <a:off x="752475" y="1235075"/>
            <a:ext cx="7553325" cy="391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idx="1" type="body"/>
          </p:nvPr>
        </p:nvSpPr>
        <p:spPr>
          <a:xfrm>
            <a:off x="457200" y="620688"/>
            <a:ext cx="8229600" cy="604867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400"/>
              <a:buFont typeface="Noto Sans Symbols"/>
              <a:buChar char="❑"/>
            </a:pPr>
            <a:r>
              <a:rPr b="1" lang="en-US"/>
              <a:t>Carrier Sense Multiple Access Protocols:</a:t>
            </a:r>
            <a:r>
              <a:rPr lang="en-US"/>
              <a:t> Protocols in which the stations listen for a  carrier (i.e transmission) and act accordingly are called </a:t>
            </a:r>
            <a:r>
              <a:rPr b="1" lang="en-US"/>
              <a:t>carrier sense protocols.</a:t>
            </a:r>
            <a:endParaRPr/>
          </a:p>
          <a:p>
            <a:pPr indent="0" lvl="0" marL="0" rtl="0" algn="just">
              <a:spcBef>
                <a:spcPts val="480"/>
              </a:spcBef>
              <a:spcAft>
                <a:spcPts val="0"/>
              </a:spcAft>
              <a:buClr>
                <a:srgbClr val="7F7F7F"/>
              </a:buClr>
              <a:buSzPts val="2400"/>
              <a:buNone/>
            </a:pPr>
            <a:r>
              <a:t/>
            </a:r>
            <a:endParaRPr b="1"/>
          </a:p>
          <a:p>
            <a:pPr indent="-457200" lvl="0" marL="457200" rtl="0" algn="just">
              <a:spcBef>
                <a:spcPts val="480"/>
              </a:spcBef>
              <a:spcAft>
                <a:spcPts val="0"/>
              </a:spcAft>
              <a:buClr>
                <a:srgbClr val="7F7F7F"/>
              </a:buClr>
              <a:buSzPts val="2400"/>
              <a:buAutoNum type="arabicPeriod"/>
            </a:pPr>
            <a:r>
              <a:rPr b="1" lang="en-US"/>
              <a:t>Persistent and Nonpersistent CSMA</a:t>
            </a:r>
            <a:endParaRPr/>
          </a:p>
          <a:p>
            <a:pPr indent="-514350" lvl="0" marL="514350" rtl="0" algn="just">
              <a:spcBef>
                <a:spcPts val="480"/>
              </a:spcBef>
              <a:spcAft>
                <a:spcPts val="0"/>
              </a:spcAft>
              <a:buClr>
                <a:srgbClr val="7F7F7F"/>
              </a:buClr>
              <a:buSzPts val="2400"/>
              <a:buAutoNum type="romanLcPeriod"/>
            </a:pPr>
            <a:r>
              <a:rPr b="1" lang="en-US"/>
              <a:t>1-persistent: </a:t>
            </a:r>
            <a:endParaRPr/>
          </a:p>
          <a:p>
            <a:pPr indent="0" lvl="0" marL="0" rtl="0" algn="just">
              <a:spcBef>
                <a:spcPts val="480"/>
              </a:spcBef>
              <a:spcAft>
                <a:spcPts val="0"/>
              </a:spcAft>
              <a:buClr>
                <a:srgbClr val="7F7F7F"/>
              </a:buClr>
              <a:buSzPts val="2400"/>
              <a:buNone/>
            </a:pPr>
            <a:r>
              <a:rPr b="1" lang="en-US"/>
              <a:t>	</a:t>
            </a:r>
            <a:r>
              <a:rPr lang="en-US"/>
              <a:t>When a station has data to send, it first listens to the ch. to see if anyone else is transmitting at that moment.  </a:t>
            </a:r>
            <a:r>
              <a:rPr b="1" lang="en-US"/>
              <a:t>If ch is idle</a:t>
            </a:r>
            <a:r>
              <a:rPr lang="en-US"/>
              <a:t>, the stations send the data. Or else waits until its becomes idle.</a:t>
            </a:r>
            <a:endParaRPr/>
          </a:p>
          <a:p>
            <a:pPr indent="0" lvl="0" marL="0" rtl="0" algn="just">
              <a:spcBef>
                <a:spcPts val="480"/>
              </a:spcBef>
              <a:spcAft>
                <a:spcPts val="0"/>
              </a:spcAft>
              <a:buClr>
                <a:srgbClr val="7F7F7F"/>
              </a:buClr>
              <a:buSzPts val="2400"/>
              <a:buNone/>
            </a:pPr>
            <a:r>
              <a:rPr b="1" lang="en-US"/>
              <a:t>      If a collision occurs, </a:t>
            </a:r>
            <a:r>
              <a:rPr lang="en-US"/>
              <a:t>the station waits a random amount of time and starts all over again. The protocol is called as 1-persistent since the station transmits with probability of 1 when it finds ch is idle</a:t>
            </a:r>
            <a:r>
              <a:rPr b="1" lang="en-US"/>
              <a:t>.</a:t>
            </a:r>
            <a:endParaRPr/>
          </a:p>
          <a:p>
            <a:pPr indent="-361950" lvl="0" marL="514350" rtl="0" algn="just">
              <a:spcBef>
                <a:spcPts val="480"/>
              </a:spcBef>
              <a:spcAft>
                <a:spcPts val="0"/>
              </a:spcAft>
              <a:buClr>
                <a:srgbClr val="7F7F7F"/>
              </a:buClr>
              <a:buSzPts val="2400"/>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idx="1" type="body"/>
          </p:nvPr>
        </p:nvSpPr>
        <p:spPr>
          <a:xfrm>
            <a:off x="457200" y="332656"/>
            <a:ext cx="8229600" cy="6336704"/>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spcBef>
                <a:spcPts val="0"/>
              </a:spcBef>
              <a:spcAft>
                <a:spcPts val="0"/>
              </a:spcAft>
              <a:buClr>
                <a:srgbClr val="7F7F7F"/>
              </a:buClr>
              <a:buSzPct val="100000"/>
              <a:buNone/>
            </a:pPr>
            <a:r>
              <a:rPr b="1" lang="en-US"/>
              <a:t>ii. Nonpersistent: </a:t>
            </a:r>
            <a:endParaRPr/>
          </a:p>
          <a:p>
            <a:pPr indent="0" lvl="0" marL="0" rtl="0" algn="just">
              <a:spcBef>
                <a:spcPts val="444"/>
              </a:spcBef>
              <a:spcAft>
                <a:spcPts val="0"/>
              </a:spcAft>
              <a:buClr>
                <a:srgbClr val="7F7F7F"/>
              </a:buClr>
              <a:buSzPct val="100000"/>
              <a:buNone/>
            </a:pPr>
            <a:r>
              <a:rPr b="1" lang="en-US"/>
              <a:t>	</a:t>
            </a:r>
            <a:r>
              <a:rPr lang="en-US"/>
              <a:t>In this protocol, a conscious attempt is made to be less greedy than in the previous one. Instead of sending </a:t>
            </a:r>
            <a:r>
              <a:rPr b="1" lang="en-US"/>
              <a:t>immediately</a:t>
            </a:r>
            <a:r>
              <a:rPr lang="en-US"/>
              <a:t> upon detecting the end of previous transmission, it waits for </a:t>
            </a:r>
            <a:r>
              <a:rPr b="1" lang="en-US"/>
              <a:t>random</a:t>
            </a:r>
            <a:r>
              <a:rPr lang="en-US"/>
              <a:t> period of time and then repeats the algorithm.  </a:t>
            </a:r>
            <a:endParaRPr/>
          </a:p>
          <a:p>
            <a:pPr indent="0" lvl="0" marL="0" rtl="0" algn="just">
              <a:spcBef>
                <a:spcPts val="444"/>
              </a:spcBef>
              <a:spcAft>
                <a:spcPts val="0"/>
              </a:spcAft>
              <a:buClr>
                <a:srgbClr val="7F7F7F"/>
              </a:buClr>
              <a:buSzPct val="100000"/>
              <a:buNone/>
            </a:pPr>
            <a:r>
              <a:rPr lang="en-US"/>
              <a:t>	Consequently, this algo leads to </a:t>
            </a:r>
            <a:r>
              <a:rPr b="1" lang="en-US"/>
              <a:t>better ch utilization but longer delays than 1-persistent CSMA.</a:t>
            </a:r>
            <a:endParaRPr/>
          </a:p>
          <a:p>
            <a:pPr indent="0" lvl="0" marL="0" rtl="0" algn="just">
              <a:spcBef>
                <a:spcPts val="444"/>
              </a:spcBef>
              <a:spcAft>
                <a:spcPts val="0"/>
              </a:spcAft>
              <a:buClr>
                <a:srgbClr val="7F7F7F"/>
              </a:buClr>
              <a:buSzPct val="100000"/>
              <a:buNone/>
            </a:pPr>
            <a:r>
              <a:t/>
            </a:r>
            <a:endParaRPr b="1"/>
          </a:p>
          <a:p>
            <a:pPr indent="0" lvl="0" marL="0" rtl="0" algn="just">
              <a:spcBef>
                <a:spcPts val="444"/>
              </a:spcBef>
              <a:spcAft>
                <a:spcPts val="0"/>
              </a:spcAft>
              <a:buClr>
                <a:srgbClr val="7F7F7F"/>
              </a:buClr>
              <a:buSzPct val="100000"/>
              <a:buNone/>
            </a:pPr>
            <a:r>
              <a:rPr b="1" lang="en-US"/>
              <a:t>iii. P-persistent CSMA:</a:t>
            </a:r>
            <a:endParaRPr/>
          </a:p>
          <a:p>
            <a:pPr indent="0" lvl="0" marL="0" rtl="0" algn="just">
              <a:spcBef>
                <a:spcPts val="444"/>
              </a:spcBef>
              <a:spcAft>
                <a:spcPts val="0"/>
              </a:spcAft>
              <a:buClr>
                <a:srgbClr val="7F7F7F"/>
              </a:buClr>
              <a:buSzPct val="100000"/>
              <a:buNone/>
            </a:pPr>
            <a:r>
              <a:rPr b="1" lang="en-US"/>
              <a:t>	</a:t>
            </a:r>
            <a:r>
              <a:rPr lang="en-US"/>
              <a:t>It applies to slotted chs. </a:t>
            </a:r>
            <a:endParaRPr/>
          </a:p>
          <a:p>
            <a:pPr indent="0" lvl="0" marL="0" rtl="0" algn="just">
              <a:spcBef>
                <a:spcPts val="444"/>
              </a:spcBef>
              <a:spcAft>
                <a:spcPts val="0"/>
              </a:spcAft>
              <a:buClr>
                <a:srgbClr val="7F7F7F"/>
              </a:buClr>
              <a:buSzPct val="100000"/>
              <a:buNone/>
            </a:pPr>
            <a:r>
              <a:rPr lang="en-US"/>
              <a:t>	When a station becomes ready to send, it sense the ch. If it is idle, it transmits with the probability </a:t>
            </a:r>
            <a:r>
              <a:rPr b="1" lang="en-US"/>
              <a:t>p</a:t>
            </a:r>
            <a:r>
              <a:rPr lang="en-US"/>
              <a:t>. With a probability </a:t>
            </a:r>
            <a:r>
              <a:rPr b="1" lang="en-US"/>
              <a:t>q = 1-p</a:t>
            </a:r>
            <a:r>
              <a:rPr lang="en-US"/>
              <a:t>, it defers(postpone) until nxt slot. If that (nxt) slot is also idle, it may transmit or defers.</a:t>
            </a:r>
            <a:endParaRPr/>
          </a:p>
          <a:p>
            <a:pPr indent="0" lvl="0" marL="0" rtl="0" algn="just">
              <a:spcBef>
                <a:spcPts val="444"/>
              </a:spcBef>
              <a:spcAft>
                <a:spcPts val="0"/>
              </a:spcAft>
              <a:buClr>
                <a:srgbClr val="7F7F7F"/>
              </a:buClr>
              <a:buSzPct val="100000"/>
              <a:buNone/>
            </a:pPr>
            <a:r>
              <a:rPr lang="en-US"/>
              <a:t>	If stations sense the ch busy, it waits until the nxt slot and applies the above algo.</a:t>
            </a:r>
            <a:endParaRPr/>
          </a:p>
          <a:p>
            <a:pPr indent="0" lvl="0" marL="0" rtl="0" algn="just">
              <a:spcBef>
                <a:spcPts val="444"/>
              </a:spcBef>
              <a:spcAft>
                <a:spcPts val="0"/>
              </a:spcAft>
              <a:buClr>
                <a:srgbClr val="7F7F7F"/>
              </a:buClr>
              <a:buSzPct val="100000"/>
              <a:buNone/>
            </a:pPr>
            <a:r>
              <a:rPr lang="en-US"/>
              <a:t>	IEEE 802.11 uses a refinement of p-persistent CSMA.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192" name="Google Shape;192;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rgbClr val="7F7F7F"/>
              </a:buClr>
              <a:buSzPts val="2400"/>
              <a:buNone/>
            </a:pPr>
            <a:r>
              <a:t/>
            </a:r>
            <a:endParaRPr/>
          </a:p>
        </p:txBody>
      </p:sp>
      <p:sp>
        <p:nvSpPr>
          <p:cNvPr id="193" name="Google Shape;193;p16"/>
          <p:cNvSpPr txBox="1"/>
          <p:nvPr/>
        </p:nvSpPr>
        <p:spPr>
          <a:xfrm>
            <a:off x="287338" y="5715000"/>
            <a:ext cx="8856662" cy="8382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7F7F7F"/>
              </a:buClr>
              <a:buSzPts val="2400"/>
              <a:buFont typeface="Arial"/>
              <a:buNone/>
            </a:pPr>
            <a:r>
              <a:rPr lang="en-US" sz="2400">
                <a:solidFill>
                  <a:srgbClr val="7F7F7F"/>
                </a:solidFill>
                <a:latin typeface="Arial"/>
                <a:ea typeface="Arial"/>
                <a:cs typeface="Arial"/>
                <a:sym typeface="Arial"/>
              </a:rPr>
              <a:t>Comparison of the channel utilization versus load for various random access protocols.</a:t>
            </a:r>
            <a:endParaRPr/>
          </a:p>
        </p:txBody>
      </p:sp>
      <p:pic>
        <p:nvPicPr>
          <p:cNvPr id="194" name="Google Shape;194;p16"/>
          <p:cNvPicPr preferRelativeResize="0"/>
          <p:nvPr/>
        </p:nvPicPr>
        <p:blipFill rotWithShape="1">
          <a:blip r:embed="rId3">
            <a:alphaModFix/>
          </a:blip>
          <a:srcRect b="0" l="0" r="0" t="0"/>
          <a:stretch/>
        </p:blipFill>
        <p:spPr>
          <a:xfrm>
            <a:off x="485775" y="1452563"/>
            <a:ext cx="8172450" cy="3952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179512" y="0"/>
            <a:ext cx="8784976" cy="836712"/>
          </a:xfrm>
          <a:prstGeom prst="rect">
            <a:avLst/>
          </a:prstGeom>
          <a:noFill/>
          <a:ln>
            <a:noFill/>
          </a:ln>
        </p:spPr>
        <p:txBody>
          <a:bodyPr anchorCtr="0" anchor="b" bIns="45700" lIns="91425" spcFirstLastPara="1" rIns="91425" wrap="square" tIns="45700">
            <a:noAutofit/>
          </a:bodyPr>
          <a:lstStyle/>
          <a:p>
            <a:pPr indent="0" lvl="0" marL="0" rtl="0" algn="ctr">
              <a:lnSpc>
                <a:spcPct val="120833"/>
              </a:lnSpc>
              <a:spcBef>
                <a:spcPts val="0"/>
              </a:spcBef>
              <a:spcAft>
                <a:spcPts val="0"/>
              </a:spcAft>
              <a:buClr>
                <a:schemeClr val="dk1"/>
              </a:buClr>
              <a:buSzPts val="4800"/>
              <a:buFont typeface="Arial"/>
              <a:buNone/>
            </a:pPr>
            <a:r>
              <a:rPr lang="en-US" sz="4800">
                <a:solidFill>
                  <a:schemeClr val="dk1"/>
                </a:solidFill>
                <a:latin typeface="Arial"/>
                <a:ea typeface="Arial"/>
                <a:cs typeface="Arial"/>
                <a:sym typeface="Arial"/>
              </a:rPr>
              <a:t>CSMA with Collision Detection</a:t>
            </a:r>
            <a:endParaRPr sz="4800"/>
          </a:p>
        </p:txBody>
      </p:sp>
      <p:sp>
        <p:nvSpPr>
          <p:cNvPr id="200" name="Google Shape;200;p17"/>
          <p:cNvSpPr txBox="1"/>
          <p:nvPr>
            <p:ph idx="1" type="body"/>
          </p:nvPr>
        </p:nvSpPr>
        <p:spPr>
          <a:xfrm>
            <a:off x="457200" y="836712"/>
            <a:ext cx="8229600" cy="5289451"/>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rgbClr val="7F7F7F"/>
              </a:buClr>
              <a:buSzPts val="2400"/>
              <a:buChar char="•"/>
            </a:pPr>
            <a:r>
              <a:rPr lang="en-US"/>
              <a:t>If two stations sense the ch is idle and begin transmission simultaneously, their signal is still going to collide.</a:t>
            </a:r>
            <a:endParaRPr/>
          </a:p>
          <a:p>
            <a:pPr indent="-342900" lvl="0" marL="342900" rtl="0" algn="just">
              <a:spcBef>
                <a:spcPts val="480"/>
              </a:spcBef>
              <a:spcAft>
                <a:spcPts val="0"/>
              </a:spcAft>
              <a:buClr>
                <a:srgbClr val="7F7F7F"/>
              </a:buClr>
              <a:buSzPts val="2400"/>
              <a:buChar char="•"/>
            </a:pPr>
            <a:r>
              <a:rPr lang="en-US"/>
              <a:t>An improvement could be to quickly detect and stop the transmission(rather than finishing them) since they are going to be garbled anyway.</a:t>
            </a:r>
            <a:endParaRPr/>
          </a:p>
          <a:p>
            <a:pPr indent="-342900" lvl="0" marL="342900" rtl="0" algn="just">
              <a:spcBef>
                <a:spcPts val="480"/>
              </a:spcBef>
              <a:spcAft>
                <a:spcPts val="0"/>
              </a:spcAft>
              <a:buClr>
                <a:srgbClr val="7F7F7F"/>
              </a:buClr>
              <a:buSzPts val="2400"/>
              <a:buChar char="•"/>
            </a:pPr>
            <a:r>
              <a:rPr lang="en-US"/>
              <a:t>This strategy saves time and BW.</a:t>
            </a:r>
            <a:endParaRPr/>
          </a:p>
          <a:p>
            <a:pPr indent="-342900" lvl="0" marL="342900" rtl="0" algn="just">
              <a:spcBef>
                <a:spcPts val="480"/>
              </a:spcBef>
              <a:spcAft>
                <a:spcPts val="0"/>
              </a:spcAft>
              <a:buClr>
                <a:srgbClr val="7F7F7F"/>
              </a:buClr>
              <a:buSzPts val="2400"/>
              <a:buChar char="•"/>
            </a:pPr>
            <a:r>
              <a:rPr lang="en-US"/>
              <a:t>This protocol, known as CSMA/CD (Carrier Sense Multiple Access with Collision Detection), is the basis of </a:t>
            </a:r>
            <a:r>
              <a:rPr b="1" lang="en-US"/>
              <a:t>classic Ethernet LAN</a:t>
            </a:r>
            <a:r>
              <a:rPr lang="en-US"/>
              <a:t>.</a:t>
            </a:r>
            <a:endParaRPr/>
          </a:p>
          <a:p>
            <a:pPr indent="-342900" lvl="0" marL="342900" rtl="0" algn="just">
              <a:spcBef>
                <a:spcPts val="480"/>
              </a:spcBef>
              <a:spcAft>
                <a:spcPts val="0"/>
              </a:spcAft>
              <a:buClr>
                <a:srgbClr val="7F7F7F"/>
              </a:buClr>
              <a:buSzPts val="2400"/>
              <a:buChar char="•"/>
            </a:pPr>
            <a:r>
              <a:rPr lang="en-US"/>
              <a:t>Minimum time to detect collision = time for signal to propagate.</a:t>
            </a:r>
            <a:endParaRPr/>
          </a:p>
          <a:p>
            <a:pPr indent="-342900" lvl="0" marL="342900" rtl="0" algn="just">
              <a:spcBef>
                <a:spcPts val="480"/>
              </a:spcBef>
              <a:spcAft>
                <a:spcPts val="0"/>
              </a:spcAft>
              <a:buClr>
                <a:srgbClr val="7F7F7F"/>
              </a:buClr>
              <a:buSzPts val="2400"/>
              <a:buChar char="•"/>
            </a:pPr>
            <a:r>
              <a:rPr lang="en-US"/>
              <a:t>CSMA/CD can be in one of three states: transmission, contention, or idle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idx="1" type="body"/>
          </p:nvPr>
        </p:nvSpPr>
        <p:spPr>
          <a:xfrm>
            <a:off x="457200" y="620688"/>
            <a:ext cx="8229600" cy="6048672"/>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rgbClr val="7F7F7F"/>
              </a:buClr>
              <a:buSzPts val="2400"/>
              <a:buNone/>
            </a:pPr>
            <a:r>
              <a:t/>
            </a:r>
            <a:endParaRPr/>
          </a:p>
        </p:txBody>
      </p:sp>
      <p:sp>
        <p:nvSpPr>
          <p:cNvPr id="206" name="Google Shape;206;p18"/>
          <p:cNvSpPr/>
          <p:nvPr/>
        </p:nvSpPr>
        <p:spPr>
          <a:xfrm>
            <a:off x="0" y="152400"/>
            <a:ext cx="91440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CSMA with Collision Detection</a:t>
            </a:r>
            <a:endParaRPr/>
          </a:p>
        </p:txBody>
      </p:sp>
      <p:sp>
        <p:nvSpPr>
          <p:cNvPr id="207" name="Google Shape;207;p18"/>
          <p:cNvSpPr/>
          <p:nvPr/>
        </p:nvSpPr>
        <p:spPr>
          <a:xfrm>
            <a:off x="287338" y="5867400"/>
            <a:ext cx="8856662" cy="838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rPr lang="en-US" sz="2400">
                <a:solidFill>
                  <a:schemeClr val="dk1"/>
                </a:solidFill>
                <a:latin typeface="Arial"/>
                <a:ea typeface="Arial"/>
                <a:cs typeface="Arial"/>
                <a:sym typeface="Arial"/>
              </a:rPr>
              <a:t>CSMA/CD can be in one of three states: contention, transmission, or idle.</a:t>
            </a:r>
            <a:endParaRPr/>
          </a:p>
        </p:txBody>
      </p:sp>
      <p:pic>
        <p:nvPicPr>
          <p:cNvPr id="208" name="Google Shape;208;p18"/>
          <p:cNvPicPr preferRelativeResize="0"/>
          <p:nvPr/>
        </p:nvPicPr>
        <p:blipFill rotWithShape="1">
          <a:blip r:embed="rId3">
            <a:alphaModFix/>
          </a:blip>
          <a:srcRect b="0" l="0" r="0" t="0"/>
          <a:stretch/>
        </p:blipFill>
        <p:spPr>
          <a:xfrm>
            <a:off x="327025" y="2209800"/>
            <a:ext cx="8512175" cy="2609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pic>
        <p:nvPicPr>
          <p:cNvPr id="214" name="Google Shape;214;p19"/>
          <p:cNvPicPr preferRelativeResize="0"/>
          <p:nvPr>
            <p:ph idx="1" type="body"/>
          </p:nvPr>
        </p:nvPicPr>
        <p:blipFill rotWithShape="1">
          <a:blip r:embed="rId3">
            <a:alphaModFix/>
          </a:blip>
          <a:srcRect b="0" l="0" r="0" t="0"/>
          <a:stretch/>
        </p:blipFill>
        <p:spPr>
          <a:xfrm>
            <a:off x="461962" y="2201069"/>
            <a:ext cx="8220075" cy="3324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467544" y="188640"/>
            <a:ext cx="8229600" cy="692696"/>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100" name="Google Shape;100;p2"/>
          <p:cNvSpPr txBox="1"/>
          <p:nvPr>
            <p:ph idx="1" type="body"/>
          </p:nvPr>
        </p:nvSpPr>
        <p:spPr>
          <a:xfrm>
            <a:off x="457200" y="1052736"/>
            <a:ext cx="8229600" cy="561662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400"/>
              <a:buChar char="•"/>
            </a:pPr>
            <a:r>
              <a:rPr b="1" lang="en-US"/>
              <a:t>Network links</a:t>
            </a:r>
            <a:r>
              <a:rPr lang="en-US"/>
              <a:t>: p2p and broadcast link</a:t>
            </a:r>
            <a:endParaRPr/>
          </a:p>
          <a:p>
            <a:pPr indent="-190500" lvl="0" marL="342900" rtl="0" algn="just">
              <a:spcBef>
                <a:spcPts val="480"/>
              </a:spcBef>
              <a:spcAft>
                <a:spcPts val="0"/>
              </a:spcAft>
              <a:buClr>
                <a:srgbClr val="7F7F7F"/>
              </a:buClr>
              <a:buSzPts val="2400"/>
              <a:buNone/>
            </a:pPr>
            <a:r>
              <a:t/>
            </a:r>
            <a:endParaRPr b="1"/>
          </a:p>
          <a:p>
            <a:pPr indent="-342900" lvl="0" marL="342900" rtl="0" algn="just">
              <a:spcBef>
                <a:spcPts val="480"/>
              </a:spcBef>
              <a:spcAft>
                <a:spcPts val="0"/>
              </a:spcAft>
              <a:buClr>
                <a:srgbClr val="7F7F7F"/>
              </a:buClr>
              <a:buSzPts val="2400"/>
              <a:buChar char="•"/>
            </a:pPr>
            <a:r>
              <a:rPr b="1" lang="en-US"/>
              <a:t>LANs are broadcast (</a:t>
            </a:r>
            <a:r>
              <a:rPr lang="en-US"/>
              <a:t>WANs are P To P)</a:t>
            </a:r>
            <a:r>
              <a:rPr b="1" lang="en-US"/>
              <a:t> </a:t>
            </a:r>
            <a:endParaRPr/>
          </a:p>
          <a:p>
            <a:pPr indent="-190500" lvl="0" marL="342900" rtl="0" algn="just">
              <a:spcBef>
                <a:spcPts val="480"/>
              </a:spcBef>
              <a:spcAft>
                <a:spcPts val="0"/>
              </a:spcAft>
              <a:buClr>
                <a:srgbClr val="7F7F7F"/>
              </a:buClr>
              <a:buSzPts val="2400"/>
              <a:buNone/>
            </a:pPr>
            <a:r>
              <a:t/>
            </a:r>
            <a:endParaRPr/>
          </a:p>
          <a:p>
            <a:pPr indent="-342900" lvl="0" marL="342900" rtl="0" algn="just">
              <a:spcBef>
                <a:spcPts val="480"/>
              </a:spcBef>
              <a:spcAft>
                <a:spcPts val="0"/>
              </a:spcAft>
              <a:buClr>
                <a:srgbClr val="7F7F7F"/>
              </a:buClr>
              <a:buSzPts val="2400"/>
              <a:buChar char="•"/>
            </a:pPr>
            <a:r>
              <a:rPr lang="en-US"/>
              <a:t>Key issue is who will go next, who will get channel</a:t>
            </a:r>
            <a:endParaRPr/>
          </a:p>
          <a:p>
            <a:pPr indent="-190500" lvl="0" marL="342900" rtl="0" algn="just">
              <a:spcBef>
                <a:spcPts val="480"/>
              </a:spcBef>
              <a:spcAft>
                <a:spcPts val="0"/>
              </a:spcAft>
              <a:buClr>
                <a:srgbClr val="7F7F7F"/>
              </a:buClr>
              <a:buSzPts val="2400"/>
              <a:buNone/>
            </a:pPr>
            <a:r>
              <a:t/>
            </a:r>
            <a:endParaRPr/>
          </a:p>
          <a:p>
            <a:pPr indent="-342900" lvl="0" marL="342900" rtl="0" algn="just">
              <a:spcBef>
                <a:spcPts val="480"/>
              </a:spcBef>
              <a:spcAft>
                <a:spcPts val="0"/>
              </a:spcAft>
              <a:buClr>
                <a:srgbClr val="7F7F7F"/>
              </a:buClr>
              <a:buSzPts val="2400"/>
              <a:buChar char="•"/>
            </a:pPr>
            <a:r>
              <a:rPr lang="en-US"/>
              <a:t>Broadcast channels are called multi-access or random access channels</a:t>
            </a:r>
            <a:endParaRPr/>
          </a:p>
          <a:p>
            <a:pPr indent="-190500" lvl="0" marL="342900" rtl="0" algn="just">
              <a:spcBef>
                <a:spcPts val="480"/>
              </a:spcBef>
              <a:spcAft>
                <a:spcPts val="0"/>
              </a:spcAft>
              <a:buClr>
                <a:srgbClr val="7F7F7F"/>
              </a:buClr>
              <a:buSzPts val="2400"/>
              <a:buNone/>
            </a:pPr>
            <a:r>
              <a:t/>
            </a:r>
            <a:endParaRPr/>
          </a:p>
          <a:p>
            <a:pPr indent="-342900" lvl="0" marL="342900" rtl="0" algn="just">
              <a:spcBef>
                <a:spcPts val="480"/>
              </a:spcBef>
              <a:spcAft>
                <a:spcPts val="0"/>
              </a:spcAft>
              <a:buClr>
                <a:srgbClr val="7F7F7F"/>
              </a:buClr>
              <a:buSzPts val="2400"/>
              <a:buChar char="•"/>
            </a:pPr>
            <a:r>
              <a:rPr lang="en-US"/>
              <a:t>Problem is: How to allocate Channel </a:t>
            </a:r>
            <a:endParaRPr/>
          </a:p>
          <a:p>
            <a:pPr indent="-190500" lvl="0" marL="342900" rtl="0" algn="just">
              <a:spcBef>
                <a:spcPts val="480"/>
              </a:spcBef>
              <a:spcAft>
                <a:spcPts val="0"/>
              </a:spcAft>
              <a:buClr>
                <a:srgbClr val="7F7F7F"/>
              </a:buClr>
              <a:buSzPts val="2400"/>
              <a:buNone/>
            </a:pPr>
            <a:r>
              <a:t/>
            </a:r>
            <a:endParaRPr/>
          </a:p>
          <a:p>
            <a:pPr indent="-342900" lvl="0" marL="342900" rtl="0" algn="just">
              <a:spcBef>
                <a:spcPts val="480"/>
              </a:spcBef>
              <a:spcAft>
                <a:spcPts val="0"/>
              </a:spcAft>
              <a:buClr>
                <a:srgbClr val="7F7F7F"/>
              </a:buClr>
              <a:buSzPts val="2400"/>
              <a:buChar char="•"/>
            </a:pPr>
            <a:r>
              <a:rPr lang="en-US"/>
              <a:t>Needs a protocol to decide who will go next</a:t>
            </a:r>
            <a:endParaRPr/>
          </a:p>
          <a:p>
            <a:pPr indent="-190500" lvl="0" marL="342900" rtl="0" algn="just">
              <a:spcBef>
                <a:spcPts val="480"/>
              </a:spcBef>
              <a:spcAft>
                <a:spcPts val="0"/>
              </a:spcAft>
              <a:buClr>
                <a:srgbClr val="7F7F7F"/>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CSMA/CD with Binary Exponential Backoff</a:t>
            </a:r>
            <a:endParaRPr/>
          </a:p>
        </p:txBody>
      </p:sp>
      <p:pic>
        <p:nvPicPr>
          <p:cNvPr id="220" name="Google Shape;220;p20"/>
          <p:cNvPicPr preferRelativeResize="0"/>
          <p:nvPr>
            <p:ph idx="1" type="body"/>
          </p:nvPr>
        </p:nvPicPr>
        <p:blipFill rotWithShape="1">
          <a:blip r:embed="rId3">
            <a:alphaModFix/>
          </a:blip>
          <a:srcRect b="0" l="0" r="0" t="0"/>
          <a:stretch/>
        </p:blipFill>
        <p:spPr>
          <a:xfrm>
            <a:off x="785812" y="1881981"/>
            <a:ext cx="7572375" cy="3962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type="title"/>
          </p:nvPr>
        </p:nvSpPr>
        <p:spPr>
          <a:xfrm>
            <a:off x="467544" y="188640"/>
            <a:ext cx="8229600" cy="692696"/>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Collision Free Protocol</a:t>
            </a:r>
            <a:endParaRPr/>
          </a:p>
        </p:txBody>
      </p:sp>
      <p:sp>
        <p:nvSpPr>
          <p:cNvPr id="226" name="Google Shape;226;p21"/>
          <p:cNvSpPr txBox="1"/>
          <p:nvPr>
            <p:ph idx="1" type="body"/>
          </p:nvPr>
        </p:nvSpPr>
        <p:spPr>
          <a:xfrm>
            <a:off x="457200" y="1052736"/>
            <a:ext cx="8229600" cy="561662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400"/>
              <a:buChar char="•"/>
            </a:pPr>
            <a:r>
              <a:rPr lang="en-US"/>
              <a:t>The collision in contention period in CSMA/CD adversely affect the system when delay-BW product is large, such as the cable is long and frames are short. This is not good for real-time traffic as VOIP.</a:t>
            </a:r>
            <a:endParaRPr/>
          </a:p>
          <a:p>
            <a:pPr indent="-190500" lvl="0" marL="342900" rtl="0" algn="just">
              <a:spcBef>
                <a:spcPts val="480"/>
              </a:spcBef>
              <a:spcAft>
                <a:spcPts val="0"/>
              </a:spcAft>
              <a:buClr>
                <a:srgbClr val="7F7F7F"/>
              </a:buClr>
              <a:buSzPts val="2400"/>
              <a:buNone/>
            </a:pPr>
            <a:r>
              <a:t/>
            </a:r>
            <a:endParaRPr/>
          </a:p>
          <a:p>
            <a:pPr indent="-342900" lvl="0" marL="342900" rtl="0" algn="just">
              <a:spcBef>
                <a:spcPts val="480"/>
              </a:spcBef>
              <a:spcAft>
                <a:spcPts val="0"/>
              </a:spcAft>
              <a:buClr>
                <a:srgbClr val="7F7F7F"/>
              </a:buClr>
              <a:buSzPts val="2400"/>
              <a:buChar char="•"/>
            </a:pPr>
            <a:r>
              <a:rPr lang="en-US"/>
              <a:t>Collision Free :  No collision [not even during contention period]</a:t>
            </a:r>
            <a:endParaRPr/>
          </a:p>
          <a:p>
            <a:pPr indent="-457200" lvl="0" marL="457200" rtl="0" algn="just">
              <a:spcBef>
                <a:spcPts val="480"/>
              </a:spcBef>
              <a:spcAft>
                <a:spcPts val="0"/>
              </a:spcAft>
              <a:buClr>
                <a:srgbClr val="7F7F7F"/>
              </a:buClr>
              <a:buSzPts val="2400"/>
              <a:buAutoNum type="arabicPeriod"/>
            </a:pPr>
            <a:r>
              <a:rPr lang="en-US"/>
              <a:t>Bit-Map</a:t>
            </a:r>
            <a:endParaRPr/>
          </a:p>
          <a:p>
            <a:pPr indent="-457200" lvl="0" marL="457200" rtl="0" algn="just">
              <a:spcBef>
                <a:spcPts val="480"/>
              </a:spcBef>
              <a:spcAft>
                <a:spcPts val="0"/>
              </a:spcAft>
              <a:buClr>
                <a:srgbClr val="7F7F7F"/>
              </a:buClr>
              <a:buSzPts val="2400"/>
              <a:buAutoNum type="arabicPeriod"/>
            </a:pPr>
            <a:r>
              <a:rPr lang="en-US"/>
              <a:t>Token Ring</a:t>
            </a:r>
            <a:endParaRPr/>
          </a:p>
          <a:p>
            <a:pPr indent="-457200" lvl="0" marL="457200" rtl="0" algn="just">
              <a:spcBef>
                <a:spcPts val="480"/>
              </a:spcBef>
              <a:spcAft>
                <a:spcPts val="0"/>
              </a:spcAft>
              <a:buClr>
                <a:srgbClr val="7F7F7F"/>
              </a:buClr>
              <a:buSzPts val="2400"/>
              <a:buAutoNum type="arabicPeriod"/>
            </a:pPr>
            <a:r>
              <a:rPr lang="en-US"/>
              <a:t>Binary Countdown </a:t>
            </a:r>
            <a:endParaRPr/>
          </a:p>
          <a:p>
            <a:pPr indent="-190500" lvl="0" marL="342900" rtl="0" algn="just">
              <a:spcBef>
                <a:spcPts val="480"/>
              </a:spcBef>
              <a:spcAft>
                <a:spcPts val="0"/>
              </a:spcAft>
              <a:buClr>
                <a:srgbClr val="7F7F7F"/>
              </a:buClr>
              <a:buSzPts val="2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467544" y="188640"/>
            <a:ext cx="8229600" cy="692696"/>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A Bit-Map Protocol</a:t>
            </a:r>
            <a:endParaRPr/>
          </a:p>
        </p:txBody>
      </p:sp>
      <p:sp>
        <p:nvSpPr>
          <p:cNvPr id="232" name="Google Shape;232;p22"/>
          <p:cNvSpPr txBox="1"/>
          <p:nvPr>
            <p:ph idx="1" type="body"/>
          </p:nvPr>
        </p:nvSpPr>
        <p:spPr>
          <a:xfrm>
            <a:off x="457200" y="1052736"/>
            <a:ext cx="8229600" cy="5616624"/>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rgbClr val="7F7F7F"/>
              </a:buClr>
              <a:buSzPts val="2400"/>
              <a:buNone/>
            </a:pPr>
            <a:r>
              <a:t/>
            </a:r>
            <a:endParaRPr/>
          </a:p>
        </p:txBody>
      </p:sp>
      <p:sp>
        <p:nvSpPr>
          <p:cNvPr id="233" name="Google Shape;233;p22"/>
          <p:cNvSpPr/>
          <p:nvPr/>
        </p:nvSpPr>
        <p:spPr>
          <a:xfrm>
            <a:off x="182563" y="4686300"/>
            <a:ext cx="8856662" cy="838200"/>
          </a:xfrm>
          <a:prstGeom prst="rect">
            <a:avLst/>
          </a:prstGeom>
          <a:noFill/>
          <a:ln>
            <a:noFill/>
          </a:ln>
        </p:spPr>
        <p:txBody>
          <a:bodyPr anchorCtr="0" anchor="t" bIns="45700" lIns="91425" spcFirstLastPara="1" rIns="91425" wrap="square" tIns="45700">
            <a:noAutofit/>
          </a:bodyPr>
          <a:lstStyle/>
          <a:p>
            <a:pPr indent="-609600" lvl="0" marL="609600" marR="0" rtl="0" algn="ctr">
              <a:spcBef>
                <a:spcPts val="0"/>
              </a:spcBef>
              <a:spcAft>
                <a:spcPts val="0"/>
              </a:spcAft>
              <a:buClr>
                <a:schemeClr val="accent2"/>
              </a:buClr>
              <a:buSzPts val="2400"/>
              <a:buFont typeface="Arial"/>
              <a:buNone/>
            </a:pPr>
            <a:r>
              <a:rPr lang="en-US" sz="2400">
                <a:solidFill>
                  <a:schemeClr val="dk1"/>
                </a:solidFill>
                <a:latin typeface="Arial"/>
                <a:ea typeface="Arial"/>
                <a:cs typeface="Arial"/>
                <a:sym typeface="Arial"/>
              </a:rPr>
              <a:t>The basic bit-map protocol.</a:t>
            </a:r>
            <a:endParaRPr/>
          </a:p>
        </p:txBody>
      </p:sp>
      <p:pic>
        <p:nvPicPr>
          <p:cNvPr id="234" name="Google Shape;234;p22"/>
          <p:cNvPicPr preferRelativeResize="0"/>
          <p:nvPr/>
        </p:nvPicPr>
        <p:blipFill rotWithShape="1">
          <a:blip r:embed="rId3">
            <a:alphaModFix/>
          </a:blip>
          <a:srcRect b="0" l="0" r="0" t="0"/>
          <a:stretch/>
        </p:blipFill>
        <p:spPr>
          <a:xfrm>
            <a:off x="104775" y="1333500"/>
            <a:ext cx="8705850" cy="1866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467544" y="188640"/>
            <a:ext cx="8229600" cy="692696"/>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Token Ring</a:t>
            </a:r>
            <a:endParaRPr/>
          </a:p>
        </p:txBody>
      </p:sp>
      <p:sp>
        <p:nvSpPr>
          <p:cNvPr id="240" name="Google Shape;240;p23"/>
          <p:cNvSpPr txBox="1"/>
          <p:nvPr>
            <p:ph idx="1" type="body"/>
          </p:nvPr>
        </p:nvSpPr>
        <p:spPr>
          <a:xfrm>
            <a:off x="457200" y="1052736"/>
            <a:ext cx="8229600" cy="5616624"/>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342900" lvl="0" marL="342900" rtl="0" algn="l">
              <a:spcBef>
                <a:spcPts val="480"/>
              </a:spcBef>
              <a:spcAft>
                <a:spcPts val="0"/>
              </a:spcAft>
              <a:buClr>
                <a:srgbClr val="7F7F7F"/>
              </a:buClr>
              <a:buSzPts val="2400"/>
              <a:buChar char="•"/>
            </a:pPr>
            <a:r>
              <a:rPr lang="en-US"/>
              <a:t>No bias for low- or high-numbered stations.</a:t>
            </a:r>
            <a:endParaRPr/>
          </a:p>
        </p:txBody>
      </p:sp>
      <p:sp>
        <p:nvSpPr>
          <p:cNvPr id="241" name="Google Shape;241;p23"/>
          <p:cNvSpPr/>
          <p:nvPr/>
        </p:nvSpPr>
        <p:spPr>
          <a:xfrm>
            <a:off x="143669" y="4293096"/>
            <a:ext cx="8856662" cy="1474292"/>
          </a:xfrm>
          <a:prstGeom prst="rect">
            <a:avLst/>
          </a:prstGeom>
          <a:noFill/>
          <a:ln>
            <a:noFill/>
          </a:ln>
        </p:spPr>
        <p:txBody>
          <a:bodyPr anchorCtr="0" anchor="t" bIns="45700" lIns="91425" spcFirstLastPara="1" rIns="91425" wrap="square" tIns="45700">
            <a:noAutofit/>
          </a:bodyPr>
          <a:lstStyle/>
          <a:p>
            <a:pPr indent="-609600" lvl="0" marL="609600" marR="0" rtl="0" algn="ctr">
              <a:spcBef>
                <a:spcPts val="0"/>
              </a:spcBef>
              <a:spcAft>
                <a:spcPts val="0"/>
              </a:spcAft>
              <a:buClr>
                <a:schemeClr val="accent2"/>
              </a:buClr>
              <a:buSzPts val="2400"/>
              <a:buFont typeface="Arial"/>
              <a:buNone/>
            </a:pPr>
            <a:r>
              <a:rPr lang="en-US" sz="2400">
                <a:solidFill>
                  <a:schemeClr val="dk1"/>
                </a:solidFill>
                <a:latin typeface="Arial"/>
                <a:ea typeface="Arial"/>
                <a:cs typeface="Arial"/>
                <a:sym typeface="Arial"/>
              </a:rPr>
              <a:t>Token ring.</a:t>
            </a:r>
            <a:endParaRPr/>
          </a:p>
        </p:txBody>
      </p:sp>
      <p:pic>
        <p:nvPicPr>
          <p:cNvPr id="242" name="Google Shape;242;p23"/>
          <p:cNvPicPr preferRelativeResize="0"/>
          <p:nvPr/>
        </p:nvPicPr>
        <p:blipFill rotWithShape="1">
          <a:blip r:embed="rId3">
            <a:alphaModFix/>
          </a:blip>
          <a:srcRect b="0" l="0" r="0" t="0"/>
          <a:stretch/>
        </p:blipFill>
        <p:spPr>
          <a:xfrm>
            <a:off x="2647156" y="1090613"/>
            <a:ext cx="3562350" cy="3105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467544" y="188640"/>
            <a:ext cx="8229600" cy="1296144"/>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b="1" lang="en-US"/>
              <a:t>Binary Countdown Protocol</a:t>
            </a:r>
            <a:endParaRPr/>
          </a:p>
        </p:txBody>
      </p:sp>
      <p:sp>
        <p:nvSpPr>
          <p:cNvPr id="248" name="Google Shape;248;p24"/>
          <p:cNvSpPr txBox="1"/>
          <p:nvPr>
            <p:ph idx="1" type="body"/>
          </p:nvPr>
        </p:nvSpPr>
        <p:spPr>
          <a:xfrm>
            <a:off x="457200" y="1772816"/>
            <a:ext cx="8229600" cy="48965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lang="en-US"/>
              <a:t>All stations have same length binary address</a:t>
            </a:r>
            <a:endParaRPr/>
          </a:p>
          <a:p>
            <a:pPr indent="-342900" lvl="0" marL="342900" rtl="0" algn="l">
              <a:spcBef>
                <a:spcPts val="480"/>
              </a:spcBef>
              <a:spcAft>
                <a:spcPts val="0"/>
              </a:spcAft>
              <a:buClr>
                <a:srgbClr val="7F7F7F"/>
              </a:buClr>
              <a:buSzPts val="2400"/>
              <a:buChar char="•"/>
            </a:pPr>
            <a:r>
              <a:rPr lang="en-US"/>
              <a:t>Station wanting to use channel now broadcasts its binary address string starting with MSB</a:t>
            </a:r>
            <a:endParaRPr/>
          </a:p>
          <a:p>
            <a:pPr indent="-342900" lvl="0" marL="342900" rtl="0" algn="l">
              <a:spcBef>
                <a:spcPts val="480"/>
              </a:spcBef>
              <a:spcAft>
                <a:spcPts val="0"/>
              </a:spcAft>
              <a:buClr>
                <a:srgbClr val="7F7F7F"/>
              </a:buClr>
              <a:buSzPts val="2400"/>
              <a:buChar char="•"/>
            </a:pPr>
            <a:r>
              <a:rPr lang="en-US"/>
              <a:t>Bits from all address of stations wanted to transmit are ORed.</a:t>
            </a:r>
            <a:endParaRPr/>
          </a:p>
          <a:p>
            <a:pPr indent="-342900" lvl="0" marL="342900" rtl="0" algn="l">
              <a:spcBef>
                <a:spcPts val="480"/>
              </a:spcBef>
              <a:spcAft>
                <a:spcPts val="0"/>
              </a:spcAft>
              <a:buClr>
                <a:srgbClr val="7F7F7F"/>
              </a:buClr>
              <a:buSzPts val="2400"/>
              <a:buChar char="•"/>
            </a:pPr>
            <a:r>
              <a:rPr lang="en-US"/>
              <a:t>Stations will get chance according to 1</a:t>
            </a:r>
            <a:r>
              <a:rPr baseline="30000" lang="en-US"/>
              <a:t>st</a:t>
            </a:r>
            <a:r>
              <a:rPr lang="en-US"/>
              <a:t> position from MSB to LSB</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5"/>
          <p:cNvSpPr txBox="1"/>
          <p:nvPr>
            <p:ph type="title"/>
          </p:nvPr>
        </p:nvSpPr>
        <p:spPr>
          <a:xfrm>
            <a:off x="467544" y="188640"/>
            <a:ext cx="8229600" cy="692696"/>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254" name="Google Shape;254;p25"/>
          <p:cNvSpPr txBox="1"/>
          <p:nvPr>
            <p:ph idx="1" type="body"/>
          </p:nvPr>
        </p:nvSpPr>
        <p:spPr>
          <a:xfrm>
            <a:off x="457200" y="1052736"/>
            <a:ext cx="8229600" cy="561662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lang="en-US"/>
              <a:t>“-“dash =&gt; indicates the silence</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p:txBody>
      </p:sp>
      <p:pic>
        <p:nvPicPr>
          <p:cNvPr descr="4-07" id="255" name="Google Shape;255;p25"/>
          <p:cNvPicPr preferRelativeResize="0"/>
          <p:nvPr/>
        </p:nvPicPr>
        <p:blipFill rotWithShape="1">
          <a:blip r:embed="rId3">
            <a:alphaModFix/>
          </a:blip>
          <a:srcRect b="0" l="0" r="0" t="0"/>
          <a:stretch/>
        </p:blipFill>
        <p:spPr>
          <a:xfrm>
            <a:off x="2393011" y="1916832"/>
            <a:ext cx="3331117" cy="295232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467544" y="188640"/>
            <a:ext cx="8229600" cy="1656184"/>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Classic Ethernet MAC Sublayer Protocol</a:t>
            </a:r>
            <a:endParaRPr/>
          </a:p>
        </p:txBody>
      </p:sp>
      <p:pic>
        <p:nvPicPr>
          <p:cNvPr id="262" name="Google Shape;262;p26"/>
          <p:cNvPicPr preferRelativeResize="0"/>
          <p:nvPr>
            <p:ph idx="1" type="body"/>
          </p:nvPr>
        </p:nvPicPr>
        <p:blipFill rotWithShape="1">
          <a:blip r:embed="rId3">
            <a:alphaModFix/>
          </a:blip>
          <a:srcRect b="0" l="0" r="0" t="0"/>
          <a:stretch/>
        </p:blipFill>
        <p:spPr>
          <a:xfrm>
            <a:off x="251520" y="2420888"/>
            <a:ext cx="8440483" cy="2169063"/>
          </a:xfrm>
          <a:prstGeom prst="rect">
            <a:avLst/>
          </a:prstGeom>
          <a:noFill/>
          <a:ln>
            <a:noFill/>
          </a:ln>
        </p:spPr>
      </p:pic>
      <p:sp>
        <p:nvSpPr>
          <p:cNvPr id="263" name="Google Shape;263;p26"/>
          <p:cNvSpPr/>
          <p:nvPr/>
        </p:nvSpPr>
        <p:spPr>
          <a:xfrm>
            <a:off x="1691680" y="4941168"/>
            <a:ext cx="59766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Palatino Linotype"/>
                <a:ea typeface="Palatino Linotype"/>
                <a:cs typeface="Palatino Linotype"/>
                <a:sym typeface="Palatino Linotype"/>
              </a:rPr>
              <a:t>Frame formats. (a) DIX Ethernet,  (b) IEEE 802.3 </a:t>
            </a:r>
            <a:endParaRPr sz="18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ph idx="1" type="body"/>
          </p:nvPr>
        </p:nvSpPr>
        <p:spPr>
          <a:xfrm>
            <a:off x="457200" y="548680"/>
            <a:ext cx="8229600" cy="557748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400"/>
              <a:buChar char="•"/>
            </a:pPr>
            <a:r>
              <a:rPr b="1" lang="en-US"/>
              <a:t>Preamble:</a:t>
            </a:r>
            <a:r>
              <a:rPr lang="en-US"/>
              <a:t> 8B; each containing 10101010(except the last byte last 2bits as 11) This last byte is called as </a:t>
            </a:r>
            <a:r>
              <a:rPr b="1" lang="en-US"/>
              <a:t>Start of frame delimiter </a:t>
            </a:r>
            <a:r>
              <a:rPr lang="en-US"/>
              <a:t>for 802.3.</a:t>
            </a:r>
            <a:endParaRPr/>
          </a:p>
          <a:p>
            <a:pPr indent="-342900" lvl="0" marL="342900" rtl="0" algn="just">
              <a:spcBef>
                <a:spcPts val="480"/>
              </a:spcBef>
              <a:spcAft>
                <a:spcPts val="0"/>
              </a:spcAft>
              <a:buClr>
                <a:srgbClr val="7F7F7F"/>
              </a:buClr>
              <a:buSzPts val="2400"/>
              <a:buChar char="•"/>
            </a:pPr>
            <a:r>
              <a:rPr b="1" lang="en-US"/>
              <a:t>Address</a:t>
            </a:r>
            <a:r>
              <a:rPr lang="en-US"/>
              <a:t>: 2address, each of 6B long. The 1</a:t>
            </a:r>
            <a:r>
              <a:rPr baseline="30000" lang="en-US"/>
              <a:t>st</a:t>
            </a:r>
            <a:r>
              <a:rPr lang="en-US"/>
              <a:t> transmitted bit of destination address is a 0 for ordinary address and 1 for group addresses[</a:t>
            </a:r>
            <a:r>
              <a:rPr b="1" lang="en-US"/>
              <a:t>multicasting</a:t>
            </a:r>
            <a:r>
              <a:rPr lang="en-US"/>
              <a:t>].Special address consisting of all 1bits is reserved for </a:t>
            </a:r>
            <a:r>
              <a:rPr b="1" lang="en-US"/>
              <a:t>broadcasting</a:t>
            </a:r>
            <a:r>
              <a:rPr lang="en-US"/>
              <a:t>. Source addresses are assigned by IEEE that are unique globally.</a:t>
            </a:r>
            <a:endParaRPr/>
          </a:p>
          <a:p>
            <a:pPr indent="-342900" lvl="0" marL="342900" rtl="0" algn="just">
              <a:spcBef>
                <a:spcPts val="480"/>
              </a:spcBef>
              <a:spcAft>
                <a:spcPts val="0"/>
              </a:spcAft>
              <a:buClr>
                <a:srgbClr val="7F7F7F"/>
              </a:buClr>
              <a:buSzPts val="2400"/>
              <a:buChar char="•"/>
            </a:pPr>
            <a:r>
              <a:rPr lang="en-US"/>
              <a:t>First 3B are used for OUI[Org Unique Id], and last 3B are assigned by manufacturer. Thus 6B address are programed in NIC.</a:t>
            </a:r>
            <a:endParaRPr/>
          </a:p>
          <a:p>
            <a:pPr indent="-190500" lvl="0" marL="342900" rtl="0" algn="just">
              <a:spcBef>
                <a:spcPts val="480"/>
              </a:spcBef>
              <a:spcAft>
                <a:spcPts val="0"/>
              </a:spcAft>
              <a:buClr>
                <a:srgbClr val="7F7F7F"/>
              </a:buClr>
              <a:buSzPts val="2400"/>
              <a:buNone/>
            </a:pPr>
            <a:r>
              <a:t/>
            </a:r>
            <a:endParaRPr/>
          </a:p>
          <a:p>
            <a:pPr indent="-190500" lvl="0" marL="342900" rtl="0" algn="just">
              <a:spcBef>
                <a:spcPts val="480"/>
              </a:spcBef>
              <a:spcAft>
                <a:spcPts val="0"/>
              </a:spcAft>
              <a:buClr>
                <a:srgbClr val="7F7F7F"/>
              </a:buClr>
              <a:buSzPts val="24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idx="1" type="body"/>
          </p:nvPr>
        </p:nvSpPr>
        <p:spPr>
          <a:xfrm>
            <a:off x="457200" y="332656"/>
            <a:ext cx="8229600" cy="579350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b="1" lang="en-US"/>
              <a:t>Type/Length: </a:t>
            </a:r>
            <a:r>
              <a:rPr lang="en-US"/>
              <a:t>[Whether Ethernet or 802.3]. Ethernet uses type field to tell the receiver what to do with the frame. (eg 0x0800 -&gt; IPv$4). IEEE 802.3 uses this field to carry length of the frame.</a:t>
            </a:r>
            <a:endParaRPr/>
          </a:p>
          <a:p>
            <a:pPr indent="-342900" lvl="0" marL="342900" rtl="0" algn="l">
              <a:spcBef>
                <a:spcPts val="480"/>
              </a:spcBef>
              <a:spcAft>
                <a:spcPts val="0"/>
              </a:spcAft>
              <a:buClr>
                <a:srgbClr val="7F7F7F"/>
              </a:buClr>
              <a:buSzPts val="2400"/>
              <a:buChar char="•"/>
            </a:pPr>
            <a:r>
              <a:rPr lang="en-US"/>
              <a:t>Any no less than 0x600(1536) -&gt; type</a:t>
            </a:r>
            <a:endParaRPr/>
          </a:p>
          <a:p>
            <a:pPr indent="-342900" lvl="0" marL="342900" rtl="0" algn="l">
              <a:spcBef>
                <a:spcPts val="480"/>
              </a:spcBef>
              <a:spcAft>
                <a:spcPts val="0"/>
              </a:spcAft>
              <a:buClr>
                <a:srgbClr val="7F7F7F"/>
              </a:buClr>
              <a:buSzPts val="2400"/>
              <a:buChar char="•"/>
            </a:pPr>
            <a:r>
              <a:rPr lang="en-US"/>
              <a:t>Any no grater than 0x600 can be interpreted as Length.</a:t>
            </a:r>
            <a:endParaRPr/>
          </a:p>
          <a:p>
            <a:pPr indent="-342900" lvl="0" marL="342900" rtl="0" algn="l">
              <a:spcBef>
                <a:spcPts val="480"/>
              </a:spcBef>
              <a:spcAft>
                <a:spcPts val="0"/>
              </a:spcAft>
              <a:buClr>
                <a:srgbClr val="7F7F7F"/>
              </a:buClr>
              <a:buSzPts val="2400"/>
              <a:buChar char="•"/>
            </a:pPr>
            <a:r>
              <a:rPr b="1" lang="en-US"/>
              <a:t>Data:</a:t>
            </a:r>
            <a:r>
              <a:rPr lang="en-US"/>
              <a:t> 1500B. </a:t>
            </a:r>
            <a:endParaRPr/>
          </a:p>
          <a:p>
            <a:pPr indent="-342900" lvl="0" marL="342900" rtl="0" algn="l">
              <a:spcBef>
                <a:spcPts val="480"/>
              </a:spcBef>
              <a:spcAft>
                <a:spcPts val="0"/>
              </a:spcAft>
              <a:buClr>
                <a:srgbClr val="7F7F7F"/>
              </a:buClr>
              <a:buSzPts val="2400"/>
              <a:buChar char="•"/>
            </a:pPr>
            <a:r>
              <a:rPr lang="en-US"/>
              <a:t>Min length 64B from Dest. add to checksum.</a:t>
            </a:r>
            <a:endParaRPr/>
          </a:p>
          <a:p>
            <a:pPr indent="-342900" lvl="0" marL="342900" rtl="0" algn="l">
              <a:spcBef>
                <a:spcPts val="480"/>
              </a:spcBef>
              <a:spcAft>
                <a:spcPts val="0"/>
              </a:spcAft>
              <a:buClr>
                <a:srgbClr val="7F7F7F"/>
              </a:buClr>
              <a:buSzPts val="2400"/>
              <a:buChar char="•"/>
            </a:pPr>
            <a:r>
              <a:rPr lang="en-US"/>
              <a:t>6+6+2+v+4=64; =&gt; D+padd=46B</a:t>
            </a:r>
            <a:endParaRPr/>
          </a:p>
          <a:p>
            <a:pPr indent="-342900" lvl="0" marL="342900" rtl="0" algn="l">
              <a:spcBef>
                <a:spcPts val="480"/>
              </a:spcBef>
              <a:spcAft>
                <a:spcPts val="0"/>
              </a:spcAft>
              <a:buClr>
                <a:srgbClr val="7F7F7F"/>
              </a:buClr>
              <a:buSzPts val="2400"/>
              <a:buChar char="•"/>
            </a:pPr>
            <a:r>
              <a:rPr b="1" lang="en-US"/>
              <a:t>Checksum: </a:t>
            </a:r>
            <a:r>
              <a:rPr lang="en-US"/>
              <a:t>32bit CRC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467544" y="188640"/>
            <a:ext cx="8229600" cy="692696"/>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Wireless LAN Protocol</a:t>
            </a:r>
            <a:endParaRPr/>
          </a:p>
        </p:txBody>
      </p:sp>
      <p:sp>
        <p:nvSpPr>
          <p:cNvPr id="280" name="Google Shape;280;p29"/>
          <p:cNvSpPr txBox="1"/>
          <p:nvPr>
            <p:ph idx="1" type="body"/>
          </p:nvPr>
        </p:nvSpPr>
        <p:spPr>
          <a:xfrm>
            <a:off x="457200" y="980728"/>
            <a:ext cx="8229600" cy="561662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400"/>
              <a:buChar char="•"/>
            </a:pPr>
            <a:r>
              <a:rPr lang="en-US"/>
              <a:t>A system of laptop that communicates using radio can be regarded as wireless LAN. Such a LAN is an example of broadcast ch.</a:t>
            </a:r>
            <a:endParaRPr/>
          </a:p>
          <a:p>
            <a:pPr indent="-342900" lvl="0" marL="342900" rtl="0" algn="just">
              <a:spcBef>
                <a:spcPts val="480"/>
              </a:spcBef>
              <a:spcAft>
                <a:spcPts val="0"/>
              </a:spcAft>
              <a:buClr>
                <a:srgbClr val="7F7F7F"/>
              </a:buClr>
              <a:buSzPts val="2400"/>
              <a:buChar char="•"/>
            </a:pPr>
            <a:r>
              <a:rPr lang="en-US"/>
              <a:t>It has different props than wired LAN hence different MAC protocol.</a:t>
            </a:r>
            <a:endParaRPr/>
          </a:p>
          <a:p>
            <a:pPr indent="-190500" lvl="0" marL="342900" rtl="0" algn="just">
              <a:spcBef>
                <a:spcPts val="480"/>
              </a:spcBef>
              <a:spcAft>
                <a:spcPts val="0"/>
              </a:spcAft>
              <a:buClr>
                <a:srgbClr val="7F7F7F"/>
              </a:buClr>
              <a:buSzPts val="2400"/>
              <a:buNone/>
            </a:pPr>
            <a:r>
              <a:t/>
            </a:r>
            <a:endParaRPr/>
          </a:p>
          <a:p>
            <a:pPr indent="-342900" lvl="0" marL="342900" rtl="0" algn="just">
              <a:spcBef>
                <a:spcPts val="480"/>
              </a:spcBef>
              <a:spcAft>
                <a:spcPts val="0"/>
              </a:spcAft>
              <a:buClr>
                <a:srgbClr val="7F7F7F"/>
              </a:buClr>
              <a:buSzPts val="2400"/>
              <a:buChar char="•"/>
            </a:pPr>
            <a:r>
              <a:rPr lang="en-US"/>
              <a:t>The CSMA approach is not good for wireless bcoz </a:t>
            </a:r>
            <a:r>
              <a:rPr b="1" lang="en-US"/>
              <a:t>interference is at receiver and not sender.</a:t>
            </a:r>
            <a:endParaRPr/>
          </a:p>
          <a:p>
            <a:pPr indent="-190500" lvl="0" marL="342900" rtl="0" algn="just">
              <a:spcBef>
                <a:spcPts val="480"/>
              </a:spcBef>
              <a:spcAft>
                <a:spcPts val="0"/>
              </a:spcAft>
              <a:buClr>
                <a:srgbClr val="7F7F7F"/>
              </a:buClr>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0" y="188640"/>
            <a:ext cx="9144000" cy="1008112"/>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Channel Allocation Problem</a:t>
            </a:r>
            <a:endParaRPr/>
          </a:p>
        </p:txBody>
      </p:sp>
      <p:sp>
        <p:nvSpPr>
          <p:cNvPr id="106" name="Google Shape;106;p3"/>
          <p:cNvSpPr txBox="1"/>
          <p:nvPr>
            <p:ph idx="1" type="body"/>
          </p:nvPr>
        </p:nvSpPr>
        <p:spPr>
          <a:xfrm>
            <a:off x="457200" y="1268760"/>
            <a:ext cx="8229600" cy="5400600"/>
          </a:xfrm>
          <a:prstGeom prst="rect">
            <a:avLst/>
          </a:prstGeom>
          <a:noFill/>
          <a:ln>
            <a:noFill/>
          </a:ln>
        </p:spPr>
        <p:txBody>
          <a:bodyPr anchorCtr="0" anchor="t" bIns="45700" lIns="91425" spcFirstLastPara="1" rIns="91425" wrap="square" tIns="45700">
            <a:normAutofit/>
          </a:bodyPr>
          <a:lstStyle/>
          <a:p>
            <a:pPr indent="-165100" lvl="0" marL="342900" rtl="0" algn="just">
              <a:spcBef>
                <a:spcPts val="0"/>
              </a:spcBef>
              <a:spcAft>
                <a:spcPts val="0"/>
              </a:spcAft>
              <a:buClr>
                <a:srgbClr val="7F7F7F"/>
              </a:buClr>
              <a:buSzPts val="2800"/>
              <a:buFont typeface="Noto Sans Symbols"/>
              <a:buNone/>
            </a:pPr>
            <a:r>
              <a:t/>
            </a:r>
            <a:endParaRPr b="1" sz="2800"/>
          </a:p>
          <a:p>
            <a:pPr indent="-342900" lvl="0" marL="342900" rtl="0" algn="just">
              <a:spcBef>
                <a:spcPts val="560"/>
              </a:spcBef>
              <a:spcAft>
                <a:spcPts val="0"/>
              </a:spcAft>
              <a:buClr>
                <a:srgbClr val="7F7F7F"/>
              </a:buClr>
              <a:buSzPts val="2800"/>
              <a:buFont typeface="Noto Sans Symbols"/>
              <a:buChar char="❑"/>
            </a:pPr>
            <a:r>
              <a:rPr b="1" lang="en-US" sz="2800"/>
              <a:t>Static Channel Allocation:</a:t>
            </a:r>
            <a:endParaRPr/>
          </a:p>
          <a:p>
            <a:pPr indent="-165100" lvl="0" marL="342900" rtl="0" algn="just">
              <a:spcBef>
                <a:spcPts val="560"/>
              </a:spcBef>
              <a:spcAft>
                <a:spcPts val="0"/>
              </a:spcAft>
              <a:buClr>
                <a:srgbClr val="7F7F7F"/>
              </a:buClr>
              <a:buSzPts val="2800"/>
              <a:buNone/>
            </a:pPr>
            <a:r>
              <a:t/>
            </a:r>
            <a:endParaRPr b="1" sz="2800"/>
          </a:p>
          <a:p>
            <a:pPr indent="-342900" lvl="0" marL="342900" rtl="0" algn="just">
              <a:spcBef>
                <a:spcPts val="560"/>
              </a:spcBef>
              <a:spcAft>
                <a:spcPts val="0"/>
              </a:spcAft>
              <a:buClr>
                <a:srgbClr val="7F7F7F"/>
              </a:buClr>
              <a:buSzPts val="2800"/>
              <a:buChar char="•"/>
            </a:pPr>
            <a:r>
              <a:rPr b="1" lang="en-US" sz="2800"/>
              <a:t>FDM: </a:t>
            </a:r>
            <a:r>
              <a:rPr lang="en-US" sz="2800"/>
              <a:t>Example; FM radio stations.</a:t>
            </a:r>
            <a:endParaRPr/>
          </a:p>
          <a:p>
            <a:pPr indent="-285750" lvl="1" marL="742950" rtl="0" algn="just">
              <a:spcBef>
                <a:spcPts val="360"/>
              </a:spcBef>
              <a:spcAft>
                <a:spcPts val="0"/>
              </a:spcAft>
              <a:buClr>
                <a:srgbClr val="7F7F7F"/>
              </a:buClr>
              <a:buSzPts val="1800"/>
              <a:buChar char="o"/>
            </a:pPr>
            <a:r>
              <a:rPr lang="en-US" sz="1800"/>
              <a:t>When there is small and constant users, each of which has steady stream or a heavy load of traffic; this scheme is simple and efficient allocation mech.</a:t>
            </a:r>
            <a:endParaRPr/>
          </a:p>
          <a:p>
            <a:pPr indent="-165100" lvl="0" marL="342900" rtl="0" algn="just">
              <a:spcBef>
                <a:spcPts val="560"/>
              </a:spcBef>
              <a:spcAft>
                <a:spcPts val="0"/>
              </a:spcAft>
              <a:buClr>
                <a:srgbClr val="7F7F7F"/>
              </a:buClr>
              <a:buSzPts val="2800"/>
              <a:buNone/>
            </a:pPr>
            <a:r>
              <a:t/>
            </a:r>
            <a:endParaRPr sz="2800"/>
          </a:p>
          <a:p>
            <a:pPr indent="-342900" lvl="0" marL="342900" rtl="0" algn="just">
              <a:spcBef>
                <a:spcPts val="560"/>
              </a:spcBef>
              <a:spcAft>
                <a:spcPts val="0"/>
              </a:spcAft>
              <a:buClr>
                <a:srgbClr val="7F7F7F"/>
              </a:buClr>
              <a:buSzPts val="2800"/>
              <a:buChar char="•"/>
            </a:pPr>
            <a:r>
              <a:rPr lang="en-US" sz="2800"/>
              <a:t>For large no of senders or traffic is bursty, FDM presents some problem.</a:t>
            </a:r>
            <a:endParaRPr/>
          </a:p>
          <a:p>
            <a:pPr indent="-285750" lvl="1" marL="742950" rtl="0" algn="just">
              <a:spcBef>
                <a:spcPts val="400"/>
              </a:spcBef>
              <a:spcAft>
                <a:spcPts val="0"/>
              </a:spcAft>
              <a:buClr>
                <a:srgbClr val="7F7F7F"/>
              </a:buClr>
              <a:buSzPts val="2000"/>
              <a:buChar char="o"/>
            </a:pPr>
            <a:r>
              <a:rPr lang="en-US" sz="2000"/>
              <a:t>If some user communicating; wastage of BW </a:t>
            </a:r>
            <a:endParaRPr/>
          </a:p>
          <a:p>
            <a:pPr indent="-285750" lvl="1" marL="742950" rtl="0" algn="just">
              <a:spcBef>
                <a:spcPts val="400"/>
              </a:spcBef>
              <a:spcAft>
                <a:spcPts val="0"/>
              </a:spcAft>
              <a:buClr>
                <a:srgbClr val="7F7F7F"/>
              </a:buClr>
              <a:buSzPts val="2000"/>
              <a:buChar char="o"/>
            </a:pPr>
            <a:r>
              <a:rPr lang="en-US" sz="2000"/>
              <a:t>If large no; access denied (lack of BW)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idx="1" type="body"/>
          </p:nvPr>
        </p:nvSpPr>
        <p:spPr>
          <a:xfrm>
            <a:off x="467544" y="260648"/>
            <a:ext cx="8229600" cy="633670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FF0000"/>
              </a:buClr>
              <a:buSzPts val="2400"/>
              <a:buChar char="•"/>
            </a:pPr>
            <a:r>
              <a:rPr b="1" lang="en-US">
                <a:solidFill>
                  <a:srgbClr val="FF0000"/>
                </a:solidFill>
              </a:rPr>
              <a:t>Problems:</a:t>
            </a:r>
            <a:endParaRPr/>
          </a:p>
          <a:p>
            <a:pPr indent="-342900" lvl="0" marL="342900" rtl="0" algn="just">
              <a:spcBef>
                <a:spcPts val="480"/>
              </a:spcBef>
              <a:spcAft>
                <a:spcPts val="0"/>
              </a:spcAft>
              <a:buClr>
                <a:srgbClr val="7F7F7F"/>
              </a:buClr>
              <a:buSzPts val="2400"/>
              <a:buChar char="•"/>
            </a:pPr>
            <a:r>
              <a:rPr lang="en-US"/>
              <a:t>Refer fig, The radio range is such that </a:t>
            </a:r>
            <a:r>
              <a:rPr b="1" lang="en-US"/>
              <a:t>A</a:t>
            </a:r>
            <a:r>
              <a:rPr lang="en-US"/>
              <a:t> and </a:t>
            </a:r>
            <a:r>
              <a:rPr b="1" lang="en-US"/>
              <a:t>B</a:t>
            </a:r>
            <a:r>
              <a:rPr lang="en-US"/>
              <a:t> are </a:t>
            </a:r>
            <a:r>
              <a:rPr b="1" lang="en-US"/>
              <a:t>within each others range </a:t>
            </a:r>
            <a:r>
              <a:rPr lang="en-US"/>
              <a:t>and can potentially </a:t>
            </a:r>
            <a:r>
              <a:rPr b="1" lang="en-US"/>
              <a:t>interfere</a:t>
            </a:r>
            <a:r>
              <a:rPr lang="en-US"/>
              <a:t> with one another. </a:t>
            </a:r>
            <a:r>
              <a:rPr b="1" lang="en-US"/>
              <a:t>C </a:t>
            </a:r>
            <a:r>
              <a:rPr lang="en-US"/>
              <a:t> can also potentially </a:t>
            </a:r>
            <a:r>
              <a:rPr b="1" lang="en-US"/>
              <a:t>interfere</a:t>
            </a:r>
            <a:r>
              <a:rPr lang="en-US"/>
              <a:t> with both </a:t>
            </a:r>
            <a:r>
              <a:rPr b="1" lang="en-US"/>
              <a:t>B and D</a:t>
            </a:r>
            <a:r>
              <a:rPr lang="en-US"/>
              <a:t>, but </a:t>
            </a:r>
            <a:r>
              <a:rPr b="1" lang="en-US"/>
              <a:t>not</a:t>
            </a:r>
            <a:r>
              <a:rPr lang="en-US"/>
              <a:t> with </a:t>
            </a:r>
            <a:r>
              <a:rPr b="1" lang="en-US"/>
              <a:t>A.</a:t>
            </a:r>
            <a:endParaRPr/>
          </a:p>
          <a:p>
            <a:pPr indent="-184150" lvl="1" marL="742950" rtl="0" algn="just">
              <a:spcBef>
                <a:spcPts val="320"/>
              </a:spcBef>
              <a:spcAft>
                <a:spcPts val="0"/>
              </a:spcAft>
              <a:buClr>
                <a:srgbClr val="7F7F7F"/>
              </a:buClr>
              <a:buSzPts val="1600"/>
              <a:buNone/>
            </a:pPr>
            <a:r>
              <a:t/>
            </a:r>
            <a:endParaRPr/>
          </a:p>
        </p:txBody>
      </p:sp>
      <p:sp>
        <p:nvSpPr>
          <p:cNvPr id="286" name="Google Shape;286;p30"/>
          <p:cNvSpPr/>
          <p:nvPr/>
        </p:nvSpPr>
        <p:spPr>
          <a:xfrm>
            <a:off x="143669" y="5957094"/>
            <a:ext cx="8856662" cy="6414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rPr lang="en-US" sz="2400">
                <a:solidFill>
                  <a:schemeClr val="dk1"/>
                </a:solidFill>
                <a:latin typeface="Arial"/>
                <a:ea typeface="Arial"/>
                <a:cs typeface="Arial"/>
                <a:sym typeface="Arial"/>
              </a:rPr>
              <a:t>A wireless LAN. </a:t>
            </a:r>
            <a:r>
              <a:rPr lang="en-US" sz="2400">
                <a:solidFill>
                  <a:srgbClr val="576063"/>
                </a:solidFill>
                <a:latin typeface="Arial"/>
                <a:ea typeface="Arial"/>
                <a:cs typeface="Arial"/>
                <a:sym typeface="Arial"/>
              </a:rPr>
              <a:t>(a)</a:t>
            </a:r>
            <a:r>
              <a:rPr lang="en-US" sz="2400">
                <a:solidFill>
                  <a:schemeClr val="dk1"/>
                </a:solidFill>
                <a:latin typeface="Arial"/>
                <a:ea typeface="Arial"/>
                <a:cs typeface="Arial"/>
                <a:sym typeface="Arial"/>
              </a:rPr>
              <a:t> A and C are hidden terminals </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when transmitting to B.</a:t>
            </a:r>
            <a:endParaRPr/>
          </a:p>
          <a:p>
            <a:pPr indent="0" lvl="0" marL="0" marR="0" rtl="0" algn="ctr">
              <a:spcBef>
                <a:spcPts val="480"/>
              </a:spcBef>
              <a:spcAft>
                <a:spcPts val="0"/>
              </a:spcAft>
              <a:buClr>
                <a:schemeClr val="accent2"/>
              </a:buClr>
              <a:buSzPts val="2400"/>
              <a:buFont typeface="Arial"/>
              <a:buNone/>
            </a:pPr>
            <a:r>
              <a:t/>
            </a:r>
            <a:endParaRPr sz="2400">
              <a:solidFill>
                <a:schemeClr val="dk1"/>
              </a:solidFill>
              <a:latin typeface="Arial"/>
              <a:ea typeface="Arial"/>
              <a:cs typeface="Arial"/>
              <a:sym typeface="Arial"/>
            </a:endParaRPr>
          </a:p>
        </p:txBody>
      </p:sp>
      <p:pic>
        <p:nvPicPr>
          <p:cNvPr id="287" name="Google Shape;287;p30"/>
          <p:cNvPicPr preferRelativeResize="0"/>
          <p:nvPr/>
        </p:nvPicPr>
        <p:blipFill rotWithShape="1">
          <a:blip r:embed="rId3">
            <a:alphaModFix/>
          </a:blip>
          <a:srcRect b="0" l="0" r="0" t="0"/>
          <a:stretch/>
        </p:blipFill>
        <p:spPr>
          <a:xfrm>
            <a:off x="1685131" y="2414277"/>
            <a:ext cx="5715000" cy="331897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1"/>
          <p:cNvSpPr txBox="1"/>
          <p:nvPr>
            <p:ph idx="1" type="body"/>
          </p:nvPr>
        </p:nvSpPr>
        <p:spPr>
          <a:xfrm>
            <a:off x="457200" y="332656"/>
            <a:ext cx="8229600" cy="633670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800"/>
              <a:buChar char="•"/>
            </a:pPr>
            <a:r>
              <a:rPr b="1" lang="en-US" sz="2800"/>
              <a:t>1. What happens when A and C transmit to B.</a:t>
            </a:r>
            <a:endParaRPr/>
          </a:p>
          <a:p>
            <a:pPr indent="-165100" lvl="0" marL="342900" rtl="0" algn="just">
              <a:spcBef>
                <a:spcPts val="560"/>
              </a:spcBef>
              <a:spcAft>
                <a:spcPts val="0"/>
              </a:spcAft>
              <a:buClr>
                <a:srgbClr val="7F7F7F"/>
              </a:buClr>
              <a:buSzPts val="2800"/>
              <a:buNone/>
            </a:pPr>
            <a:r>
              <a:t/>
            </a:r>
            <a:endParaRPr b="1" sz="2800"/>
          </a:p>
          <a:p>
            <a:pPr indent="-342900" lvl="0" marL="342900" rtl="0" algn="just">
              <a:spcBef>
                <a:spcPts val="480"/>
              </a:spcBef>
              <a:spcAft>
                <a:spcPts val="0"/>
              </a:spcAft>
              <a:buClr>
                <a:srgbClr val="7F7F7F"/>
              </a:buClr>
              <a:buSzPts val="2400"/>
              <a:buChar char="•"/>
            </a:pPr>
            <a:r>
              <a:rPr b="1" lang="en-US"/>
              <a:t>If A sends and immediately C senses the medium, it will not hear A, since not in range.</a:t>
            </a:r>
            <a:endParaRPr/>
          </a:p>
          <a:p>
            <a:pPr indent="-342900" lvl="0" marL="342900" rtl="0" algn="just">
              <a:spcBef>
                <a:spcPts val="480"/>
              </a:spcBef>
              <a:spcAft>
                <a:spcPts val="0"/>
              </a:spcAft>
              <a:buClr>
                <a:srgbClr val="7F7F7F"/>
              </a:buClr>
              <a:buSzPts val="2400"/>
              <a:buChar char="•"/>
            </a:pPr>
            <a:r>
              <a:rPr b="1" lang="en-US"/>
              <a:t>Thus C falsely conclude that it can send to B.</a:t>
            </a:r>
            <a:endParaRPr/>
          </a:p>
          <a:p>
            <a:pPr indent="-342900" lvl="0" marL="342900" rtl="0" algn="just">
              <a:spcBef>
                <a:spcPts val="480"/>
              </a:spcBef>
              <a:spcAft>
                <a:spcPts val="0"/>
              </a:spcAft>
              <a:buClr>
                <a:srgbClr val="7F7F7F"/>
              </a:buClr>
              <a:buSzPts val="2400"/>
              <a:buChar char="•"/>
            </a:pPr>
            <a:r>
              <a:rPr b="1" lang="en-US"/>
              <a:t>If C sends transmitting , it will interfere at B.</a:t>
            </a:r>
            <a:endParaRPr/>
          </a:p>
          <a:p>
            <a:pPr indent="-342900" lvl="0" marL="342900" rtl="0" algn="just">
              <a:spcBef>
                <a:spcPts val="480"/>
              </a:spcBef>
              <a:spcAft>
                <a:spcPts val="0"/>
              </a:spcAft>
              <a:buClr>
                <a:srgbClr val="7F7F7F"/>
              </a:buClr>
              <a:buSzPts val="2400"/>
              <a:buChar char="•"/>
            </a:pPr>
            <a:r>
              <a:rPr b="1" lang="en-US"/>
              <a:t>We want a MAC protocol that will prevent this kind of collision from happening bcoz it will waste the BW.</a:t>
            </a:r>
            <a:endParaRPr/>
          </a:p>
          <a:p>
            <a:pPr indent="-342900" lvl="0" marL="342900" rtl="0" algn="just">
              <a:spcBef>
                <a:spcPts val="480"/>
              </a:spcBef>
              <a:spcAft>
                <a:spcPts val="0"/>
              </a:spcAft>
              <a:buClr>
                <a:srgbClr val="7F7F7F"/>
              </a:buClr>
              <a:buSzPts val="2400"/>
              <a:buChar char="•"/>
            </a:pPr>
            <a:r>
              <a:rPr b="1" lang="en-US"/>
              <a:t>The problem of a station not being able to detect a potential competitor for the medium bcoz its too far away is called the </a:t>
            </a:r>
            <a:r>
              <a:rPr b="1" lang="en-US">
                <a:solidFill>
                  <a:srgbClr val="FF0000"/>
                </a:solidFill>
              </a:rPr>
              <a:t>hidden terminal problem</a:t>
            </a:r>
            <a:endParaRPr b="1">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298" name="Google Shape;298;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rgbClr val="7F7F7F"/>
              </a:buClr>
              <a:buSzPts val="2400"/>
              <a:buNone/>
            </a:pPr>
            <a:r>
              <a:t/>
            </a:r>
            <a:endParaRPr/>
          </a:p>
        </p:txBody>
      </p:sp>
      <p:sp>
        <p:nvSpPr>
          <p:cNvPr id="299" name="Google Shape;299;p32"/>
          <p:cNvSpPr/>
          <p:nvPr/>
        </p:nvSpPr>
        <p:spPr>
          <a:xfrm>
            <a:off x="143669" y="5111750"/>
            <a:ext cx="8856662" cy="838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rPr lang="en-US" sz="2400">
                <a:solidFill>
                  <a:schemeClr val="dk1"/>
                </a:solidFill>
                <a:latin typeface="Arial"/>
                <a:ea typeface="Arial"/>
                <a:cs typeface="Arial"/>
                <a:sym typeface="Arial"/>
              </a:rPr>
              <a:t>A wireless LAN</a:t>
            </a:r>
            <a:r>
              <a:rPr i="1" lang="en-US" sz="2400">
                <a:solidFill>
                  <a:schemeClr val="dk1"/>
                </a:solidFill>
                <a:latin typeface="Arial"/>
                <a:ea typeface="Arial"/>
                <a:cs typeface="Arial"/>
                <a:sym typeface="Arial"/>
              </a:rPr>
              <a:t>. </a:t>
            </a:r>
            <a:r>
              <a:rPr lang="en-US" sz="2400">
                <a:solidFill>
                  <a:srgbClr val="576063"/>
                </a:solidFill>
                <a:latin typeface="Arial"/>
                <a:ea typeface="Arial"/>
                <a:cs typeface="Arial"/>
                <a:sym typeface="Arial"/>
              </a:rPr>
              <a:t>(b) </a:t>
            </a:r>
            <a:r>
              <a:rPr lang="en-US" sz="2400">
                <a:solidFill>
                  <a:schemeClr val="dk1"/>
                </a:solidFill>
                <a:latin typeface="Arial"/>
                <a:ea typeface="Arial"/>
                <a:cs typeface="Arial"/>
                <a:sym typeface="Arial"/>
              </a:rPr>
              <a:t>B and C are exposed terminals when transmitting to A and D.</a:t>
            </a:r>
            <a:endParaRPr/>
          </a:p>
        </p:txBody>
      </p:sp>
      <p:pic>
        <p:nvPicPr>
          <p:cNvPr id="300" name="Google Shape;300;p32"/>
          <p:cNvPicPr preferRelativeResize="0"/>
          <p:nvPr/>
        </p:nvPicPr>
        <p:blipFill rotWithShape="1">
          <a:blip r:embed="rId3">
            <a:alphaModFix/>
          </a:blip>
          <a:srcRect b="0" l="0" r="0" t="0"/>
          <a:stretch/>
        </p:blipFill>
        <p:spPr>
          <a:xfrm>
            <a:off x="1685131" y="908050"/>
            <a:ext cx="5638800" cy="3733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txBox="1"/>
          <p:nvPr>
            <p:ph idx="1" type="body"/>
          </p:nvPr>
        </p:nvSpPr>
        <p:spPr>
          <a:xfrm>
            <a:off x="457200" y="404664"/>
            <a:ext cx="8229600" cy="6264696"/>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7F7F7F"/>
              </a:buClr>
              <a:buSzPts val="2400"/>
              <a:buNone/>
            </a:pPr>
            <a:r>
              <a:rPr b="1" lang="en-US"/>
              <a:t>2. B transmitting to A at the same time that C wants to transmit to D.</a:t>
            </a:r>
            <a:endParaRPr/>
          </a:p>
          <a:p>
            <a:pPr indent="0" lvl="0" marL="0" rtl="0" algn="just">
              <a:spcBef>
                <a:spcPts val="480"/>
              </a:spcBef>
              <a:spcAft>
                <a:spcPts val="0"/>
              </a:spcAft>
              <a:buClr>
                <a:srgbClr val="7F7F7F"/>
              </a:buClr>
              <a:buSzPts val="2400"/>
              <a:buNone/>
            </a:pPr>
            <a:r>
              <a:t/>
            </a:r>
            <a:endParaRPr b="1"/>
          </a:p>
          <a:p>
            <a:pPr indent="-342900" lvl="0" marL="342900" rtl="0" algn="just">
              <a:spcBef>
                <a:spcPts val="480"/>
              </a:spcBef>
              <a:spcAft>
                <a:spcPts val="0"/>
              </a:spcAft>
              <a:buClr>
                <a:srgbClr val="7F7F7F"/>
              </a:buClr>
              <a:buSzPts val="2400"/>
              <a:buChar char="•"/>
            </a:pPr>
            <a:r>
              <a:rPr b="1" lang="en-US"/>
              <a:t>If C senses the medium, it will hear a transmission (from B) and falsely conclude that it may not send to D(dotted lines in fig).</a:t>
            </a:r>
            <a:endParaRPr/>
          </a:p>
          <a:p>
            <a:pPr indent="-342900" lvl="0" marL="342900" rtl="0" algn="just">
              <a:spcBef>
                <a:spcPts val="480"/>
              </a:spcBef>
              <a:spcAft>
                <a:spcPts val="0"/>
              </a:spcAft>
              <a:buClr>
                <a:srgbClr val="7F7F7F"/>
              </a:buClr>
              <a:buSzPts val="2400"/>
              <a:buChar char="•"/>
            </a:pPr>
            <a:r>
              <a:rPr b="1" lang="en-US"/>
              <a:t>Such a transmission would cause bad reception only in the zone between B and C, where neither of the intended receivers is located.</a:t>
            </a:r>
            <a:endParaRPr/>
          </a:p>
          <a:p>
            <a:pPr indent="-342900" lvl="0" marL="342900" rtl="0" algn="just">
              <a:spcBef>
                <a:spcPts val="480"/>
              </a:spcBef>
              <a:spcAft>
                <a:spcPts val="0"/>
              </a:spcAft>
              <a:buClr>
                <a:srgbClr val="7F7F7F"/>
              </a:buClr>
              <a:buSzPts val="2400"/>
              <a:buChar char="•"/>
            </a:pPr>
            <a:r>
              <a:rPr b="1" lang="en-US"/>
              <a:t>We want a MAC protocol that prevents this kind of deferral from happening bcoz it will waste the BW.</a:t>
            </a:r>
            <a:endParaRPr/>
          </a:p>
          <a:p>
            <a:pPr indent="-342900" lvl="0" marL="342900" rtl="0" algn="just">
              <a:spcBef>
                <a:spcPts val="480"/>
              </a:spcBef>
              <a:spcAft>
                <a:spcPts val="0"/>
              </a:spcAft>
              <a:buClr>
                <a:srgbClr val="7F7F7F"/>
              </a:buClr>
              <a:buSzPts val="2400"/>
              <a:buChar char="•"/>
            </a:pPr>
            <a:r>
              <a:rPr b="1" lang="en-US"/>
              <a:t>The problem is called the </a:t>
            </a:r>
            <a:r>
              <a:rPr b="1" lang="en-US">
                <a:solidFill>
                  <a:srgbClr val="FF0000"/>
                </a:solidFill>
              </a:rPr>
              <a:t>exposed terminal problem.</a:t>
            </a:r>
            <a:endParaRPr b="1">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idx="1" type="body"/>
          </p:nvPr>
        </p:nvSpPr>
        <p:spPr>
          <a:xfrm>
            <a:off x="457200" y="116632"/>
            <a:ext cx="8229600" cy="6552728"/>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rgbClr val="7F7F7F"/>
              </a:buClr>
              <a:buSzPct val="100000"/>
              <a:buChar char="•"/>
            </a:pPr>
            <a:r>
              <a:rPr lang="en-US"/>
              <a:t>The difficulty is that, before starting a transmission, a station really wants to know whether there is radio activity around the receiver. CSMA merely tells it whether there is activity near the transmitter by sensing the carrier.</a:t>
            </a:r>
            <a:endParaRPr/>
          </a:p>
          <a:p>
            <a:pPr indent="-342900" lvl="0" marL="342900" rtl="0" algn="just">
              <a:spcBef>
                <a:spcPts val="444"/>
              </a:spcBef>
              <a:spcAft>
                <a:spcPts val="0"/>
              </a:spcAft>
              <a:buClr>
                <a:srgbClr val="7F7F7F"/>
              </a:buClr>
              <a:buSzPct val="100000"/>
              <a:buChar char="•"/>
            </a:pPr>
            <a:r>
              <a:rPr lang="en-US"/>
              <a:t>In a systems based on short-range radio waves, multiple transmissions can occur simultaneously if they all have different destination.</a:t>
            </a:r>
            <a:endParaRPr/>
          </a:p>
          <a:p>
            <a:pPr indent="-342900" lvl="0" marL="342900" rtl="0" algn="just">
              <a:spcBef>
                <a:spcPts val="444"/>
              </a:spcBef>
              <a:spcAft>
                <a:spcPts val="0"/>
              </a:spcAft>
              <a:buClr>
                <a:srgbClr val="7F7F7F"/>
              </a:buClr>
              <a:buSzPct val="100000"/>
              <a:buChar char="•"/>
            </a:pPr>
            <a:r>
              <a:rPr lang="en-US"/>
              <a:t>We want this concurrency to happen as the cell gets larger and larger.</a:t>
            </a:r>
            <a:endParaRPr/>
          </a:p>
          <a:p>
            <a:pPr indent="-201930" lvl="0" marL="342900" rtl="0" algn="just">
              <a:spcBef>
                <a:spcPts val="444"/>
              </a:spcBef>
              <a:spcAft>
                <a:spcPts val="0"/>
              </a:spcAft>
              <a:buClr>
                <a:srgbClr val="7F7F7F"/>
              </a:buClr>
              <a:buSzPct val="100000"/>
              <a:buNone/>
            </a:pPr>
            <a:r>
              <a:t/>
            </a:r>
            <a:endParaRPr/>
          </a:p>
          <a:p>
            <a:pPr indent="-342900" lvl="0" marL="342900" rtl="0" algn="just">
              <a:spcBef>
                <a:spcPts val="444"/>
              </a:spcBef>
              <a:spcAft>
                <a:spcPts val="0"/>
              </a:spcAft>
              <a:buClr>
                <a:srgbClr val="7F7F7F"/>
              </a:buClr>
              <a:buSzPct val="100000"/>
              <a:buChar char="•"/>
            </a:pPr>
            <a:r>
              <a:rPr lang="en-US"/>
              <a:t>The protocol that tackles these problems for wireless LANS is called </a:t>
            </a:r>
            <a:r>
              <a:rPr b="1" lang="en-US">
                <a:solidFill>
                  <a:srgbClr val="FF0000"/>
                </a:solidFill>
              </a:rPr>
              <a:t>MACA (Medium access with Collision Avoidance): </a:t>
            </a:r>
            <a:r>
              <a:rPr b="1" lang="en-US">
                <a:solidFill>
                  <a:schemeClr val="dk1"/>
                </a:solidFill>
              </a:rPr>
              <a:t>The ides is for the sender to simulate the receiver into outputting a short frame, so stations nearby can detect this transmission and avoid transmitting for the duration of the upcoming (large ) data frame. </a:t>
            </a:r>
            <a:r>
              <a:rPr lang="en-US">
                <a:solidFill>
                  <a:schemeClr val="dk1"/>
                </a:solidFill>
              </a:rPr>
              <a:t>This technique is used instead of carrier sense.</a:t>
            </a:r>
            <a:endParaRPr b="1">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ph type="title"/>
          </p:nvPr>
        </p:nvSpPr>
        <p:spPr>
          <a:xfrm>
            <a:off x="467544" y="188640"/>
            <a:ext cx="8229600" cy="692696"/>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317" name="Google Shape;317;p35"/>
          <p:cNvSpPr txBox="1"/>
          <p:nvPr>
            <p:ph idx="1" type="body"/>
          </p:nvPr>
        </p:nvSpPr>
        <p:spPr>
          <a:xfrm>
            <a:off x="457200" y="1052736"/>
            <a:ext cx="8229600" cy="5616624"/>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rgbClr val="7F7F7F"/>
              </a:buClr>
              <a:buSzPts val="2400"/>
              <a:buNone/>
            </a:pPr>
            <a:r>
              <a:t/>
            </a:r>
            <a:endParaRPr/>
          </a:p>
        </p:txBody>
      </p:sp>
      <p:sp>
        <p:nvSpPr>
          <p:cNvPr id="318" name="Google Shape;318;p35"/>
          <p:cNvSpPr/>
          <p:nvPr/>
        </p:nvSpPr>
        <p:spPr>
          <a:xfrm>
            <a:off x="143669" y="5083969"/>
            <a:ext cx="8856662" cy="838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rPr lang="en-US" sz="2400">
                <a:solidFill>
                  <a:schemeClr val="dk1"/>
                </a:solidFill>
                <a:latin typeface="Arial"/>
                <a:ea typeface="Arial"/>
                <a:cs typeface="Arial"/>
                <a:sym typeface="Arial"/>
              </a:rPr>
              <a:t>The MACA protocol. (a) </a:t>
            </a:r>
            <a:r>
              <a:rPr i="1" lang="en-US" sz="2400">
                <a:solidFill>
                  <a:schemeClr val="dk1"/>
                </a:solidFill>
                <a:latin typeface="Arial"/>
                <a:ea typeface="Arial"/>
                <a:cs typeface="Arial"/>
                <a:sym typeface="Arial"/>
              </a:rPr>
              <a:t>A sending an RTS to B. (b) B responding </a:t>
            </a:r>
            <a:r>
              <a:rPr lang="en-US" sz="2400">
                <a:solidFill>
                  <a:schemeClr val="dk1"/>
                </a:solidFill>
                <a:latin typeface="Arial"/>
                <a:ea typeface="Arial"/>
                <a:cs typeface="Arial"/>
                <a:sym typeface="Arial"/>
              </a:rPr>
              <a:t>with a CTS to </a:t>
            </a:r>
            <a:r>
              <a:rPr i="1" lang="en-US" sz="2400">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pic>
        <p:nvPicPr>
          <p:cNvPr id="319" name="Google Shape;319;p35"/>
          <p:cNvPicPr preferRelativeResize="0"/>
          <p:nvPr/>
        </p:nvPicPr>
        <p:blipFill rotWithShape="1">
          <a:blip r:embed="rId3">
            <a:alphaModFix/>
          </a:blip>
          <a:srcRect b="0" l="0" r="0" t="0"/>
          <a:stretch/>
        </p:blipFill>
        <p:spPr>
          <a:xfrm>
            <a:off x="327819" y="935832"/>
            <a:ext cx="8201025" cy="3724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6"/>
          <p:cNvSpPr txBox="1"/>
          <p:nvPr>
            <p:ph idx="1" type="body"/>
          </p:nvPr>
        </p:nvSpPr>
        <p:spPr>
          <a:xfrm>
            <a:off x="107504" y="0"/>
            <a:ext cx="9036496" cy="666936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400"/>
              <a:buChar char="•"/>
            </a:pPr>
            <a:r>
              <a:rPr b="1" lang="en-US"/>
              <a:t>1. A sends frame to B.</a:t>
            </a:r>
            <a:endParaRPr/>
          </a:p>
          <a:p>
            <a:pPr indent="-342900" lvl="0" marL="342900" rtl="0" algn="just">
              <a:spcBef>
                <a:spcPts val="480"/>
              </a:spcBef>
              <a:spcAft>
                <a:spcPts val="0"/>
              </a:spcAft>
              <a:buClr>
                <a:srgbClr val="7F7F7F"/>
              </a:buClr>
              <a:buSzPts val="2400"/>
              <a:buChar char="•"/>
            </a:pPr>
            <a:r>
              <a:rPr b="1" lang="en-US"/>
              <a:t>A starts by sending an RTS frame to B.</a:t>
            </a:r>
            <a:endParaRPr/>
          </a:p>
          <a:p>
            <a:pPr indent="-342900" lvl="0" marL="342900" rtl="0" algn="just">
              <a:spcBef>
                <a:spcPts val="480"/>
              </a:spcBef>
              <a:spcAft>
                <a:spcPts val="0"/>
              </a:spcAft>
              <a:buClr>
                <a:srgbClr val="7F7F7F"/>
              </a:buClr>
              <a:buSzPts val="2400"/>
              <a:buChar char="•"/>
            </a:pPr>
            <a:r>
              <a:rPr b="1" lang="en-US"/>
              <a:t>This short frame(30B) contains the </a:t>
            </a:r>
            <a:r>
              <a:rPr b="1" lang="en-US">
                <a:solidFill>
                  <a:srgbClr val="FF0000"/>
                </a:solidFill>
              </a:rPr>
              <a:t>length of the data</a:t>
            </a:r>
            <a:r>
              <a:rPr b="1" lang="en-US"/>
              <a:t> frame that will eventually follow.</a:t>
            </a:r>
            <a:endParaRPr/>
          </a:p>
          <a:p>
            <a:pPr indent="-342900" lvl="0" marL="342900" rtl="0" algn="just">
              <a:spcBef>
                <a:spcPts val="480"/>
              </a:spcBef>
              <a:spcAft>
                <a:spcPts val="0"/>
              </a:spcAft>
              <a:buClr>
                <a:srgbClr val="7F7F7F"/>
              </a:buClr>
              <a:buSzPts val="2400"/>
              <a:buChar char="•"/>
            </a:pPr>
            <a:r>
              <a:rPr b="1" lang="en-US"/>
              <a:t>Then B replies with a CTS frame.</a:t>
            </a:r>
            <a:endParaRPr/>
          </a:p>
          <a:p>
            <a:pPr indent="-342900" lvl="0" marL="342900" rtl="0" algn="just">
              <a:spcBef>
                <a:spcPts val="480"/>
              </a:spcBef>
              <a:spcAft>
                <a:spcPts val="0"/>
              </a:spcAft>
              <a:buClr>
                <a:srgbClr val="7F7F7F"/>
              </a:buClr>
              <a:buSzPts val="2400"/>
              <a:buChar char="•"/>
            </a:pPr>
            <a:r>
              <a:rPr b="1" lang="en-US"/>
              <a:t>The CTS frame contains the </a:t>
            </a:r>
            <a:r>
              <a:rPr b="1" lang="en-US">
                <a:solidFill>
                  <a:srgbClr val="FF0000"/>
                </a:solidFill>
              </a:rPr>
              <a:t>data length(copied from RTS).</a:t>
            </a:r>
            <a:endParaRPr/>
          </a:p>
          <a:p>
            <a:pPr indent="-342900" lvl="0" marL="342900" rtl="0" algn="just">
              <a:spcBef>
                <a:spcPts val="480"/>
              </a:spcBef>
              <a:spcAft>
                <a:spcPts val="0"/>
              </a:spcAft>
              <a:buClr>
                <a:srgbClr val="7F7F7F"/>
              </a:buClr>
              <a:buSzPts val="2400"/>
              <a:buChar char="•"/>
            </a:pPr>
            <a:r>
              <a:rPr b="1" lang="en-US"/>
              <a:t>Upon receipt of the CTS frame, A begins transmission.</a:t>
            </a:r>
            <a:endParaRPr/>
          </a:p>
          <a:p>
            <a:pPr indent="-190500" lvl="0" marL="342900" rtl="0" algn="just">
              <a:spcBef>
                <a:spcPts val="480"/>
              </a:spcBef>
              <a:spcAft>
                <a:spcPts val="0"/>
              </a:spcAft>
              <a:buClr>
                <a:srgbClr val="7F7F7F"/>
              </a:buClr>
              <a:buSzPts val="2400"/>
              <a:buNone/>
            </a:pPr>
            <a:r>
              <a:t/>
            </a:r>
            <a:endParaRPr b="1"/>
          </a:p>
          <a:p>
            <a:pPr indent="-342900" lvl="0" marL="342900" rtl="0" algn="just">
              <a:spcBef>
                <a:spcPts val="480"/>
              </a:spcBef>
              <a:spcAft>
                <a:spcPts val="0"/>
              </a:spcAft>
              <a:buClr>
                <a:srgbClr val="7F7F7F"/>
              </a:buClr>
              <a:buSzPts val="2400"/>
              <a:buChar char="•"/>
            </a:pPr>
            <a:r>
              <a:rPr b="1" lang="en-US"/>
              <a:t>Now lets see how stations overhearing either of these frames react.</a:t>
            </a:r>
            <a:endParaRPr/>
          </a:p>
          <a:p>
            <a:pPr indent="-342900" lvl="0" marL="342900" rtl="0" algn="just">
              <a:spcBef>
                <a:spcPts val="480"/>
              </a:spcBef>
              <a:spcAft>
                <a:spcPts val="0"/>
              </a:spcAft>
              <a:buClr>
                <a:srgbClr val="7F7F7F"/>
              </a:buClr>
              <a:buSzPts val="2400"/>
              <a:buChar char="•"/>
            </a:pPr>
            <a:r>
              <a:rPr b="1" lang="en-US"/>
              <a:t>Any station hearing </a:t>
            </a:r>
            <a:r>
              <a:rPr b="1" lang="en-US">
                <a:solidFill>
                  <a:srgbClr val="FF0000"/>
                </a:solidFill>
              </a:rPr>
              <a:t>RTS</a:t>
            </a:r>
            <a:r>
              <a:rPr b="1" lang="en-US"/>
              <a:t> is clearly close to A and must remain silent long enough for the CTS to be transmitted back to A without conflict.</a:t>
            </a:r>
            <a:endParaRPr/>
          </a:p>
          <a:p>
            <a:pPr indent="-342900" lvl="0" marL="342900" rtl="0" algn="just">
              <a:spcBef>
                <a:spcPts val="480"/>
              </a:spcBef>
              <a:spcAft>
                <a:spcPts val="0"/>
              </a:spcAft>
              <a:buClr>
                <a:srgbClr val="7F7F7F"/>
              </a:buClr>
              <a:buSzPts val="2400"/>
              <a:buChar char="•"/>
            </a:pPr>
            <a:r>
              <a:rPr b="1" lang="en-US"/>
              <a:t>Any station hearing CTS is clearly close to B and must remain silent during the upcoming data transmission, whose </a:t>
            </a:r>
            <a:r>
              <a:rPr b="1" lang="en-US">
                <a:solidFill>
                  <a:srgbClr val="FF0000"/>
                </a:solidFill>
              </a:rPr>
              <a:t>length it can tell by examining the CTS frame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type="title"/>
          </p:nvPr>
        </p:nvSpPr>
        <p:spPr>
          <a:xfrm>
            <a:off x="467544" y="188640"/>
            <a:ext cx="8229600" cy="692696"/>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330" name="Google Shape;330;p37"/>
          <p:cNvSpPr txBox="1"/>
          <p:nvPr>
            <p:ph idx="1" type="body"/>
          </p:nvPr>
        </p:nvSpPr>
        <p:spPr>
          <a:xfrm>
            <a:off x="457200" y="3356992"/>
            <a:ext cx="8229600" cy="3312368"/>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rgbClr val="7F7F7F"/>
              </a:buClr>
              <a:buSzPct val="100000"/>
              <a:buChar char="•"/>
            </a:pPr>
            <a:r>
              <a:rPr lang="en-US"/>
              <a:t>C is within range of A but not in range of B.</a:t>
            </a:r>
            <a:endParaRPr/>
          </a:p>
          <a:p>
            <a:pPr indent="-342900" lvl="0" marL="342900" rtl="0" algn="just">
              <a:spcBef>
                <a:spcPts val="444"/>
              </a:spcBef>
              <a:spcAft>
                <a:spcPts val="0"/>
              </a:spcAft>
              <a:buClr>
                <a:srgbClr val="7F7F7F"/>
              </a:buClr>
              <a:buSzPct val="100000"/>
              <a:buChar char="•"/>
            </a:pPr>
            <a:r>
              <a:rPr b="1" lang="en-US"/>
              <a:t>C hears RTS from A and not CTS from B.</a:t>
            </a:r>
            <a:endParaRPr/>
          </a:p>
          <a:p>
            <a:pPr indent="-342900" lvl="0" marL="342900" rtl="0" algn="just">
              <a:spcBef>
                <a:spcPts val="444"/>
              </a:spcBef>
              <a:spcAft>
                <a:spcPts val="0"/>
              </a:spcAft>
              <a:buClr>
                <a:srgbClr val="7F7F7F"/>
              </a:buClr>
              <a:buSzPct val="100000"/>
              <a:buChar char="•"/>
            </a:pPr>
            <a:r>
              <a:rPr lang="en-US"/>
              <a:t>As long as it does not interfere with CTS, it is free to transmit while the data frame is being sent.</a:t>
            </a:r>
            <a:endParaRPr/>
          </a:p>
          <a:p>
            <a:pPr indent="-342900" lvl="0" marL="342900" rtl="0" algn="just">
              <a:spcBef>
                <a:spcPts val="444"/>
              </a:spcBef>
              <a:spcAft>
                <a:spcPts val="0"/>
              </a:spcAft>
              <a:buClr>
                <a:srgbClr val="7F7F7F"/>
              </a:buClr>
              <a:buSzPct val="100000"/>
              <a:buChar char="•"/>
            </a:pPr>
            <a:r>
              <a:rPr lang="en-US"/>
              <a:t>In contrast, D is within the range of B and not A.</a:t>
            </a:r>
            <a:endParaRPr/>
          </a:p>
          <a:p>
            <a:pPr indent="-342900" lvl="0" marL="342900" rtl="0" algn="just">
              <a:spcBef>
                <a:spcPts val="444"/>
              </a:spcBef>
              <a:spcAft>
                <a:spcPts val="0"/>
              </a:spcAft>
              <a:buClr>
                <a:srgbClr val="7F7F7F"/>
              </a:buClr>
              <a:buSzPct val="100000"/>
              <a:buChar char="•"/>
            </a:pPr>
            <a:r>
              <a:rPr b="1" lang="en-US"/>
              <a:t>D hears CTS but not RTS.</a:t>
            </a:r>
            <a:endParaRPr/>
          </a:p>
          <a:p>
            <a:pPr indent="-342900" lvl="0" marL="342900" rtl="0" algn="just">
              <a:spcBef>
                <a:spcPts val="444"/>
              </a:spcBef>
              <a:spcAft>
                <a:spcPts val="0"/>
              </a:spcAft>
              <a:buClr>
                <a:srgbClr val="FF0000"/>
              </a:buClr>
              <a:buSzPct val="100000"/>
              <a:buChar char="•"/>
            </a:pPr>
            <a:r>
              <a:rPr b="1" lang="en-US">
                <a:solidFill>
                  <a:srgbClr val="FF0000"/>
                </a:solidFill>
              </a:rPr>
              <a:t>Hearing the CTS tips it off that it is close to a station that is about to receive a frame, so it defers sending anything until that frame is expected to be finished.</a:t>
            </a:r>
            <a:endParaRPr/>
          </a:p>
          <a:p>
            <a:pPr indent="-201930" lvl="0" marL="342900" rtl="0" algn="just">
              <a:spcBef>
                <a:spcPts val="444"/>
              </a:spcBef>
              <a:spcAft>
                <a:spcPts val="0"/>
              </a:spcAft>
              <a:buClr>
                <a:srgbClr val="7F7F7F"/>
              </a:buClr>
              <a:buSzPct val="100000"/>
              <a:buNone/>
            </a:pPr>
            <a:r>
              <a:t/>
            </a:r>
            <a:endParaRPr b="1"/>
          </a:p>
        </p:txBody>
      </p:sp>
      <p:pic>
        <p:nvPicPr>
          <p:cNvPr id="331" name="Google Shape;331;p37"/>
          <p:cNvPicPr preferRelativeResize="0"/>
          <p:nvPr/>
        </p:nvPicPr>
        <p:blipFill rotWithShape="1">
          <a:blip r:embed="rId3">
            <a:alphaModFix/>
          </a:blip>
          <a:srcRect b="0" l="0" r="0" t="0"/>
          <a:stretch/>
        </p:blipFill>
        <p:spPr>
          <a:xfrm>
            <a:off x="471489" y="116633"/>
            <a:ext cx="6836816" cy="310475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idx="1" type="body"/>
          </p:nvPr>
        </p:nvSpPr>
        <p:spPr>
          <a:xfrm>
            <a:off x="457200" y="404664"/>
            <a:ext cx="8229600" cy="626469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400"/>
              <a:buChar char="•"/>
            </a:pPr>
            <a:r>
              <a:rPr lang="en-US"/>
              <a:t>Despite these precautions, collisions can still occur.</a:t>
            </a:r>
            <a:endParaRPr/>
          </a:p>
          <a:p>
            <a:pPr indent="-190500" lvl="0" marL="342900" rtl="0" algn="just">
              <a:spcBef>
                <a:spcPts val="480"/>
              </a:spcBef>
              <a:spcAft>
                <a:spcPts val="0"/>
              </a:spcAft>
              <a:buClr>
                <a:srgbClr val="7F7F7F"/>
              </a:buClr>
              <a:buSzPts val="2400"/>
              <a:buNone/>
            </a:pPr>
            <a:r>
              <a:t/>
            </a:r>
            <a:endParaRPr/>
          </a:p>
          <a:p>
            <a:pPr indent="-342900" lvl="0" marL="342900" rtl="0" algn="just">
              <a:spcBef>
                <a:spcPts val="480"/>
              </a:spcBef>
              <a:spcAft>
                <a:spcPts val="0"/>
              </a:spcAft>
              <a:buClr>
                <a:srgbClr val="7F7F7F"/>
              </a:buClr>
              <a:buSzPts val="2400"/>
              <a:buChar char="•"/>
            </a:pPr>
            <a:r>
              <a:rPr lang="en-US"/>
              <a:t>If B and C could send </a:t>
            </a:r>
            <a:r>
              <a:rPr b="1" lang="en-US"/>
              <a:t>RTS</a:t>
            </a:r>
            <a:r>
              <a:rPr lang="en-US"/>
              <a:t> frames to A </a:t>
            </a:r>
            <a:r>
              <a:rPr b="1" lang="en-US"/>
              <a:t>at the same </a:t>
            </a:r>
            <a:r>
              <a:rPr lang="en-US"/>
              <a:t>time. These will collide and be lost.</a:t>
            </a:r>
            <a:endParaRPr/>
          </a:p>
          <a:p>
            <a:pPr indent="-190500" lvl="0" marL="342900" rtl="0" algn="just">
              <a:spcBef>
                <a:spcPts val="480"/>
              </a:spcBef>
              <a:spcAft>
                <a:spcPts val="0"/>
              </a:spcAft>
              <a:buClr>
                <a:srgbClr val="7F7F7F"/>
              </a:buClr>
              <a:buSzPts val="2400"/>
              <a:buNone/>
            </a:pPr>
            <a:r>
              <a:t/>
            </a:r>
            <a:endParaRPr/>
          </a:p>
          <a:p>
            <a:pPr indent="-342900" lvl="0" marL="342900" rtl="0" algn="just">
              <a:spcBef>
                <a:spcPts val="480"/>
              </a:spcBef>
              <a:spcAft>
                <a:spcPts val="0"/>
              </a:spcAft>
              <a:buClr>
                <a:srgbClr val="7F7F7F"/>
              </a:buClr>
              <a:buSzPts val="2400"/>
              <a:buChar char="•"/>
            </a:pPr>
            <a:r>
              <a:rPr lang="en-US"/>
              <a:t>In the event of a collision, an unsuccessful  transmitter (i.e one that does not hear </a:t>
            </a:r>
            <a:r>
              <a:rPr b="1" lang="en-US"/>
              <a:t>CTS</a:t>
            </a:r>
            <a:r>
              <a:rPr lang="en-US"/>
              <a:t> within the expected time interval) waits a random amount of time and tries again later.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9"/>
          <p:cNvSpPr txBox="1"/>
          <p:nvPr>
            <p:ph type="title"/>
          </p:nvPr>
        </p:nvSpPr>
        <p:spPr>
          <a:xfrm>
            <a:off x="107504" y="188640"/>
            <a:ext cx="9036496" cy="72008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802.11 architecture</a:t>
            </a:r>
            <a:endParaRPr/>
          </a:p>
        </p:txBody>
      </p:sp>
      <p:sp>
        <p:nvSpPr>
          <p:cNvPr id="342" name="Google Shape;342;p39"/>
          <p:cNvSpPr txBox="1"/>
          <p:nvPr>
            <p:ph idx="1" type="body"/>
          </p:nvPr>
        </p:nvSpPr>
        <p:spPr>
          <a:xfrm>
            <a:off x="457200" y="908720"/>
            <a:ext cx="8229600" cy="576064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rgbClr val="7F7F7F"/>
              </a:buClr>
              <a:buSzPct val="100000"/>
              <a:buChar char="•"/>
            </a:pPr>
            <a:r>
              <a:rPr b="1" lang="en-US"/>
              <a:t>Infrastructure and Ad-Hoc Modes</a:t>
            </a:r>
            <a:endParaRPr/>
          </a:p>
          <a:p>
            <a:pPr indent="-342900" lvl="0" marL="342900" rtl="0" algn="just">
              <a:spcBef>
                <a:spcPts val="444"/>
              </a:spcBef>
              <a:spcAft>
                <a:spcPts val="0"/>
              </a:spcAft>
              <a:buClr>
                <a:srgbClr val="7F7F7F"/>
              </a:buClr>
              <a:buSzPct val="100000"/>
              <a:buChar char="•"/>
            </a:pPr>
            <a:r>
              <a:rPr lang="en-US"/>
              <a:t>Most Wi-Fi networks function in infrastructure mode. Devices on the network all communicate through a single access point, which is generally the wireless router. For example, let’s say you have two laptops sitting next to each other, each connected to the same wireless network. Even when sitting right next to each other, they’re not communicating directly. Instead, they’re communicating indirectly through the wireless access point. They send packets to the access point — probably a wireless router — and it sends the packets back to the other laptop. Infrastructure mode requires a central access point that all devices connect to.</a:t>
            </a:r>
            <a:endParaRPr/>
          </a:p>
          <a:p>
            <a:pPr indent="-342900" lvl="0" marL="342900" rtl="0" algn="just">
              <a:spcBef>
                <a:spcPts val="444"/>
              </a:spcBef>
              <a:spcAft>
                <a:spcPts val="0"/>
              </a:spcAft>
              <a:buClr>
                <a:srgbClr val="7F7F7F"/>
              </a:buClr>
              <a:buSzPct val="100000"/>
              <a:buChar char="•"/>
            </a:pPr>
            <a:r>
              <a:rPr lang="en-US"/>
              <a:t>Ad-hoc mode is also known as “peer-to-peer” mode. Ad-hoc networks don’t require a centralized access point. Instead, devices on the wireless network connect directly to each other. If you set up the two laptops in ad-hoc wireless mode, they’d connect directly to each other without the need for a centralized access point.</a:t>
            </a:r>
            <a:endParaRPr/>
          </a:p>
          <a:p>
            <a:pPr indent="-201930" lvl="0" marL="342900" rtl="0" algn="just">
              <a:spcBef>
                <a:spcPts val="444"/>
              </a:spcBef>
              <a:spcAft>
                <a:spcPts val="0"/>
              </a:spcAft>
              <a:buClr>
                <a:srgbClr val="7F7F7F"/>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467544" y="188640"/>
            <a:ext cx="8229600" cy="692696"/>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113" name="Google Shape;113;p4"/>
          <p:cNvSpPr txBox="1"/>
          <p:nvPr>
            <p:ph idx="1" type="body"/>
          </p:nvPr>
        </p:nvSpPr>
        <p:spPr>
          <a:xfrm>
            <a:off x="457200" y="1052736"/>
            <a:ext cx="8229600" cy="561662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400"/>
              <a:buChar char="•"/>
            </a:pPr>
            <a:r>
              <a:rPr lang="en-US"/>
              <a:t>Even if managed no of user to be constant (N), the problem is when users are inactive their BW is wasted since no one is allowed to use. </a:t>
            </a:r>
            <a:endParaRPr/>
          </a:p>
          <a:p>
            <a:pPr indent="-190500" lvl="0" marL="342900" rtl="0" algn="just">
              <a:spcBef>
                <a:spcPts val="480"/>
              </a:spcBef>
              <a:spcAft>
                <a:spcPts val="0"/>
              </a:spcAft>
              <a:buClr>
                <a:srgbClr val="7F7F7F"/>
              </a:buClr>
              <a:buSzPts val="2400"/>
              <a:buNone/>
            </a:pPr>
            <a:r>
              <a:t/>
            </a:r>
            <a:endParaRPr/>
          </a:p>
          <a:p>
            <a:pPr indent="-342900" lvl="0" marL="342900" rtl="0" algn="just">
              <a:spcBef>
                <a:spcPts val="480"/>
              </a:spcBef>
              <a:spcAft>
                <a:spcPts val="0"/>
              </a:spcAft>
              <a:buClr>
                <a:srgbClr val="7F7F7F"/>
              </a:buClr>
              <a:buSzPts val="2400"/>
              <a:buChar char="•"/>
            </a:pPr>
            <a:r>
              <a:rPr lang="en-US"/>
              <a:t>A static allocation is poor in which data traffic is extremely bursty. Consequently most of the chs will be idle most of the time.</a:t>
            </a:r>
            <a:endParaRPr/>
          </a:p>
          <a:p>
            <a:pPr indent="0" lvl="0" marL="0" rtl="0" algn="just">
              <a:spcBef>
                <a:spcPts val="480"/>
              </a:spcBef>
              <a:spcAft>
                <a:spcPts val="0"/>
              </a:spcAft>
              <a:buClr>
                <a:srgbClr val="7F7F7F"/>
              </a:buClr>
              <a:buSzPts val="2400"/>
              <a:buNone/>
            </a:pPr>
            <a:r>
              <a:t/>
            </a:r>
            <a:endParaRPr/>
          </a:p>
          <a:p>
            <a:pPr indent="-342900" lvl="0" marL="342900" rtl="0" algn="just">
              <a:spcBef>
                <a:spcPts val="480"/>
              </a:spcBef>
              <a:spcAft>
                <a:spcPts val="0"/>
              </a:spcAft>
              <a:buClr>
                <a:srgbClr val="7F7F7F"/>
              </a:buClr>
              <a:buSzPts val="2400"/>
              <a:buChar char="•"/>
            </a:pPr>
            <a:r>
              <a:rPr lang="en-US"/>
              <a:t>Static ch allocation doesn’t works well with bursty traffic.</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0"/>
          <p:cNvPicPr preferRelativeResize="0"/>
          <p:nvPr>
            <p:ph idx="1" type="body"/>
          </p:nvPr>
        </p:nvPicPr>
        <p:blipFill rotWithShape="1">
          <a:blip r:embed="rId3">
            <a:alphaModFix/>
          </a:blip>
          <a:srcRect b="0" l="0" r="0" t="0"/>
          <a:stretch/>
        </p:blipFill>
        <p:spPr>
          <a:xfrm>
            <a:off x="3223338" y="188640"/>
            <a:ext cx="5776993" cy="3384376"/>
          </a:xfrm>
          <a:prstGeom prst="rect">
            <a:avLst/>
          </a:prstGeom>
          <a:noFill/>
          <a:ln>
            <a:noFill/>
          </a:ln>
        </p:spPr>
      </p:pic>
      <p:sp>
        <p:nvSpPr>
          <p:cNvPr id="348" name="Google Shape;348;p40"/>
          <p:cNvSpPr/>
          <p:nvPr/>
        </p:nvSpPr>
        <p:spPr>
          <a:xfrm>
            <a:off x="-123653" y="404664"/>
            <a:ext cx="3903565" cy="838200"/>
          </a:xfrm>
          <a:prstGeom prst="rect">
            <a:avLst/>
          </a:prstGeom>
          <a:noFill/>
          <a:ln>
            <a:noFill/>
          </a:ln>
        </p:spPr>
        <p:txBody>
          <a:bodyPr anchorCtr="0" anchor="t" bIns="45700" lIns="91425" spcFirstLastPara="1" rIns="91425" wrap="square" tIns="45700">
            <a:noAutofit/>
          </a:bodyPr>
          <a:lstStyle/>
          <a:p>
            <a:pPr indent="-609600" lvl="0" marL="609600" marR="0" rtl="0" algn="ctr">
              <a:spcBef>
                <a:spcPts val="0"/>
              </a:spcBef>
              <a:spcAft>
                <a:spcPts val="0"/>
              </a:spcAft>
              <a:buClr>
                <a:schemeClr val="accent2"/>
              </a:buClr>
              <a:buSzPts val="2400"/>
              <a:buFont typeface="Arial"/>
              <a:buNone/>
            </a:pPr>
            <a:r>
              <a:rPr lang="en-US" sz="2400">
                <a:solidFill>
                  <a:schemeClr val="dk1"/>
                </a:solidFill>
                <a:latin typeface="Arial"/>
                <a:ea typeface="Arial"/>
                <a:cs typeface="Arial"/>
                <a:sym typeface="Arial"/>
              </a:rPr>
              <a:t>802.11 architecture –  infrastructure mode</a:t>
            </a:r>
            <a:endParaRPr sz="2400">
              <a:solidFill>
                <a:schemeClr val="dk1"/>
              </a:solidFill>
              <a:latin typeface="Arial"/>
              <a:ea typeface="Arial"/>
              <a:cs typeface="Arial"/>
              <a:sym typeface="Arial"/>
            </a:endParaRPr>
          </a:p>
        </p:txBody>
      </p:sp>
      <p:sp>
        <p:nvSpPr>
          <p:cNvPr id="349" name="Google Shape;349;p40"/>
          <p:cNvSpPr/>
          <p:nvPr/>
        </p:nvSpPr>
        <p:spPr>
          <a:xfrm>
            <a:off x="4499993" y="5013176"/>
            <a:ext cx="4500338" cy="1097112"/>
          </a:xfrm>
          <a:prstGeom prst="rect">
            <a:avLst/>
          </a:prstGeom>
          <a:noFill/>
          <a:ln>
            <a:noFill/>
          </a:ln>
        </p:spPr>
        <p:txBody>
          <a:bodyPr anchorCtr="0" anchor="t" bIns="45700" lIns="91425" spcFirstLastPara="1" rIns="91425" wrap="square" tIns="45700">
            <a:noAutofit/>
          </a:bodyPr>
          <a:lstStyle/>
          <a:p>
            <a:pPr indent="-609600" lvl="0" marL="609600" marR="0" rtl="0" algn="ctr">
              <a:spcBef>
                <a:spcPts val="0"/>
              </a:spcBef>
              <a:spcAft>
                <a:spcPts val="0"/>
              </a:spcAft>
              <a:buClr>
                <a:schemeClr val="accent2"/>
              </a:buClr>
              <a:buSzPts val="2400"/>
              <a:buFont typeface="Arial"/>
              <a:buNone/>
            </a:pPr>
            <a:r>
              <a:rPr lang="en-US" sz="2400">
                <a:solidFill>
                  <a:schemeClr val="dk1"/>
                </a:solidFill>
                <a:latin typeface="Arial"/>
                <a:ea typeface="Arial"/>
                <a:cs typeface="Arial"/>
                <a:sym typeface="Arial"/>
              </a:rPr>
              <a:t>802.11 architecture –  ad-hoc mode</a:t>
            </a:r>
            <a:endParaRPr/>
          </a:p>
        </p:txBody>
      </p:sp>
      <p:pic>
        <p:nvPicPr>
          <p:cNvPr id="350" name="Google Shape;350;p40"/>
          <p:cNvPicPr preferRelativeResize="0"/>
          <p:nvPr/>
        </p:nvPicPr>
        <p:blipFill rotWithShape="1">
          <a:blip r:embed="rId4">
            <a:alphaModFix/>
          </a:blip>
          <a:srcRect b="0" l="0" r="0" t="0"/>
          <a:stretch/>
        </p:blipFill>
        <p:spPr>
          <a:xfrm>
            <a:off x="251520" y="3140968"/>
            <a:ext cx="3783536" cy="347231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467544" y="188640"/>
            <a:ext cx="8229600" cy="692696"/>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356" name="Google Shape;356;p41"/>
          <p:cNvSpPr txBox="1"/>
          <p:nvPr>
            <p:ph idx="1" type="body"/>
          </p:nvPr>
        </p:nvSpPr>
        <p:spPr>
          <a:xfrm>
            <a:off x="457200" y="1052736"/>
            <a:ext cx="8229600" cy="5616624"/>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rgbClr val="7F7F7F"/>
              </a:buClr>
              <a:buSzPts val="2400"/>
              <a:buNone/>
            </a:pPr>
            <a:r>
              <a:t/>
            </a:r>
            <a:endParaRPr/>
          </a:p>
        </p:txBody>
      </p:sp>
      <p:sp>
        <p:nvSpPr>
          <p:cNvPr id="357" name="Google Shape;357;p41"/>
          <p:cNvSpPr/>
          <p:nvPr/>
        </p:nvSpPr>
        <p:spPr>
          <a:xfrm>
            <a:off x="203994" y="5369719"/>
            <a:ext cx="8856662" cy="685800"/>
          </a:xfrm>
          <a:prstGeom prst="rect">
            <a:avLst/>
          </a:prstGeom>
          <a:noFill/>
          <a:ln>
            <a:noFill/>
          </a:ln>
        </p:spPr>
        <p:txBody>
          <a:bodyPr anchorCtr="0" anchor="t" bIns="45700" lIns="91425" spcFirstLastPara="1" rIns="91425" wrap="square" tIns="45700">
            <a:noAutofit/>
          </a:bodyPr>
          <a:lstStyle/>
          <a:p>
            <a:pPr indent="-609600" lvl="0" marL="609600" marR="0" rtl="0" algn="ctr">
              <a:spcBef>
                <a:spcPts val="0"/>
              </a:spcBef>
              <a:spcAft>
                <a:spcPts val="0"/>
              </a:spcAft>
              <a:buClr>
                <a:schemeClr val="accent2"/>
              </a:buClr>
              <a:buSzPts val="2400"/>
              <a:buFont typeface="Arial"/>
              <a:buNone/>
            </a:pPr>
            <a:r>
              <a:rPr lang="en-US" sz="2400">
                <a:solidFill>
                  <a:schemeClr val="dk1"/>
                </a:solidFill>
                <a:latin typeface="Arial"/>
                <a:ea typeface="Arial"/>
                <a:cs typeface="Arial"/>
                <a:sym typeface="Arial"/>
              </a:rPr>
              <a:t>Part of the 802.11 protocol stack.</a:t>
            </a:r>
            <a:endParaRPr/>
          </a:p>
        </p:txBody>
      </p:sp>
      <p:pic>
        <p:nvPicPr>
          <p:cNvPr id="358" name="Google Shape;358;p41"/>
          <p:cNvPicPr preferRelativeResize="0"/>
          <p:nvPr/>
        </p:nvPicPr>
        <p:blipFill rotWithShape="1">
          <a:blip r:embed="rId3">
            <a:alphaModFix/>
          </a:blip>
          <a:srcRect b="0" l="0" r="0" t="0"/>
          <a:stretch/>
        </p:blipFill>
        <p:spPr>
          <a:xfrm>
            <a:off x="83344" y="802482"/>
            <a:ext cx="8810625" cy="4257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2"/>
          <p:cNvSpPr txBox="1"/>
          <p:nvPr>
            <p:ph type="title"/>
          </p:nvPr>
        </p:nvSpPr>
        <p:spPr>
          <a:xfrm>
            <a:off x="467544" y="188640"/>
            <a:ext cx="8229600" cy="692696"/>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364" name="Google Shape;364;p42"/>
          <p:cNvSpPr txBox="1"/>
          <p:nvPr>
            <p:ph idx="1" type="body"/>
          </p:nvPr>
        </p:nvSpPr>
        <p:spPr>
          <a:xfrm>
            <a:off x="457200" y="1052736"/>
            <a:ext cx="8229600" cy="5616624"/>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rgbClr val="7F7F7F"/>
              </a:buClr>
              <a:buSzPts val="2400"/>
              <a:buNone/>
            </a:pPr>
            <a:r>
              <a:t/>
            </a:r>
            <a:endParaRPr/>
          </a:p>
        </p:txBody>
      </p:sp>
      <p:sp>
        <p:nvSpPr>
          <p:cNvPr id="365" name="Google Shape;365;p42"/>
          <p:cNvSpPr/>
          <p:nvPr/>
        </p:nvSpPr>
        <p:spPr>
          <a:xfrm>
            <a:off x="143669" y="4843463"/>
            <a:ext cx="8856662" cy="838200"/>
          </a:xfrm>
          <a:prstGeom prst="rect">
            <a:avLst/>
          </a:prstGeom>
          <a:noFill/>
          <a:ln>
            <a:noFill/>
          </a:ln>
        </p:spPr>
        <p:txBody>
          <a:bodyPr anchorCtr="0" anchor="t" bIns="45700" lIns="91425" spcFirstLastPara="1" rIns="91425" wrap="square" tIns="45700">
            <a:noAutofit/>
          </a:bodyPr>
          <a:lstStyle/>
          <a:p>
            <a:pPr indent="-609600" lvl="0" marL="609600" marR="0" rtl="0" algn="ctr">
              <a:spcBef>
                <a:spcPts val="0"/>
              </a:spcBef>
              <a:spcAft>
                <a:spcPts val="0"/>
              </a:spcAft>
              <a:buClr>
                <a:schemeClr val="accent2"/>
              </a:buClr>
              <a:buSzPts val="2400"/>
              <a:buFont typeface="Arial"/>
              <a:buNone/>
            </a:pPr>
            <a:r>
              <a:rPr lang="en-US" sz="2400">
                <a:solidFill>
                  <a:schemeClr val="dk1"/>
                </a:solidFill>
                <a:latin typeface="Arial"/>
                <a:ea typeface="Arial"/>
                <a:cs typeface="Arial"/>
                <a:sym typeface="Arial"/>
              </a:rPr>
              <a:t>Format of the 802.11 data frame</a:t>
            </a:r>
            <a:endParaRPr/>
          </a:p>
        </p:txBody>
      </p:sp>
      <p:pic>
        <p:nvPicPr>
          <p:cNvPr id="366" name="Google Shape;366;p42"/>
          <p:cNvPicPr preferRelativeResize="0"/>
          <p:nvPr/>
        </p:nvPicPr>
        <p:blipFill rotWithShape="1">
          <a:blip r:embed="rId3">
            <a:alphaModFix/>
          </a:blip>
          <a:srcRect b="0" l="0" r="0" t="0"/>
          <a:stretch/>
        </p:blipFill>
        <p:spPr>
          <a:xfrm>
            <a:off x="365919" y="1176338"/>
            <a:ext cx="8124825" cy="27622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3"/>
          <p:cNvSpPr txBox="1"/>
          <p:nvPr>
            <p:ph idx="1" type="body"/>
          </p:nvPr>
        </p:nvSpPr>
        <p:spPr>
          <a:xfrm>
            <a:off x="457200" y="260648"/>
            <a:ext cx="8229600" cy="640871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lang="en-US"/>
              <a:t>802.11 defines 3 classes of frames : data, control and management.</a:t>
            </a:r>
            <a:endParaRPr/>
          </a:p>
          <a:p>
            <a:pPr indent="-342900" lvl="0" marL="342900" rtl="0" algn="l">
              <a:spcBef>
                <a:spcPts val="480"/>
              </a:spcBef>
              <a:spcAft>
                <a:spcPts val="0"/>
              </a:spcAft>
              <a:buClr>
                <a:srgbClr val="7F7F7F"/>
              </a:buClr>
              <a:buSzPts val="2400"/>
              <a:buChar char="•"/>
            </a:pPr>
            <a:r>
              <a:rPr lang="en-US"/>
              <a:t>Data frame:</a:t>
            </a:r>
            <a:endParaRPr/>
          </a:p>
          <a:p>
            <a:pPr indent="-342900" lvl="0" marL="342900" rtl="0" algn="l">
              <a:spcBef>
                <a:spcPts val="480"/>
              </a:spcBef>
              <a:spcAft>
                <a:spcPts val="0"/>
              </a:spcAft>
              <a:buClr>
                <a:srgbClr val="7F7F7F"/>
              </a:buClr>
              <a:buSzPts val="2400"/>
              <a:buChar char="•"/>
            </a:pPr>
            <a:r>
              <a:rPr b="1" lang="en-US"/>
              <a:t>Frame control: </a:t>
            </a:r>
            <a:r>
              <a:rPr lang="en-US"/>
              <a:t>11 subfields.</a:t>
            </a:r>
            <a:endParaRPr/>
          </a:p>
          <a:p>
            <a:pPr indent="-285750" lvl="1" marL="742950" rtl="0" algn="just">
              <a:spcBef>
                <a:spcPts val="360"/>
              </a:spcBef>
              <a:spcAft>
                <a:spcPts val="0"/>
              </a:spcAft>
              <a:buClr>
                <a:srgbClr val="7F7F7F"/>
              </a:buClr>
              <a:buSzPts val="1800"/>
              <a:buChar char="o"/>
            </a:pPr>
            <a:r>
              <a:rPr b="1" lang="en-US" sz="1800"/>
              <a:t>Protocol ver: </a:t>
            </a:r>
            <a:r>
              <a:rPr lang="en-US" sz="1800"/>
              <a:t>00</a:t>
            </a:r>
            <a:endParaRPr/>
          </a:p>
          <a:p>
            <a:pPr indent="-285750" lvl="1" marL="742950" rtl="0" algn="just">
              <a:spcBef>
                <a:spcPts val="360"/>
              </a:spcBef>
              <a:spcAft>
                <a:spcPts val="0"/>
              </a:spcAft>
              <a:buClr>
                <a:srgbClr val="7F7F7F"/>
              </a:buClr>
              <a:buSzPts val="1800"/>
              <a:buChar char="o"/>
            </a:pPr>
            <a:r>
              <a:rPr b="1" lang="en-US" sz="1800"/>
              <a:t>Type</a:t>
            </a:r>
            <a:r>
              <a:rPr lang="en-US" sz="1800"/>
              <a:t>: Data, control or management</a:t>
            </a:r>
            <a:endParaRPr/>
          </a:p>
          <a:p>
            <a:pPr indent="-285750" lvl="1" marL="742950" rtl="0" algn="just">
              <a:spcBef>
                <a:spcPts val="360"/>
              </a:spcBef>
              <a:spcAft>
                <a:spcPts val="0"/>
              </a:spcAft>
              <a:buClr>
                <a:srgbClr val="7F7F7F"/>
              </a:buClr>
              <a:buSzPts val="1800"/>
              <a:buChar char="o"/>
            </a:pPr>
            <a:r>
              <a:rPr b="1" lang="en-US" sz="1800"/>
              <a:t>Subtype: </a:t>
            </a:r>
            <a:r>
              <a:rPr lang="en-US" sz="1800"/>
              <a:t>RTS or CTS</a:t>
            </a:r>
            <a:endParaRPr/>
          </a:p>
          <a:p>
            <a:pPr indent="-285750" lvl="1" marL="742950" rtl="0" algn="just">
              <a:spcBef>
                <a:spcPts val="360"/>
              </a:spcBef>
              <a:spcAft>
                <a:spcPts val="0"/>
              </a:spcAft>
              <a:buClr>
                <a:srgbClr val="7F7F7F"/>
              </a:buClr>
              <a:buSzPts val="1800"/>
              <a:buChar char="o"/>
            </a:pPr>
            <a:r>
              <a:rPr b="1" lang="en-US" sz="1800"/>
              <a:t>To/from DS: </a:t>
            </a:r>
            <a:r>
              <a:rPr lang="en-US" sz="1800"/>
              <a:t>frame is going to or coming from the network connected to APS.</a:t>
            </a:r>
            <a:endParaRPr/>
          </a:p>
          <a:p>
            <a:pPr indent="-285750" lvl="1" marL="742950" rtl="0" algn="just">
              <a:spcBef>
                <a:spcPts val="360"/>
              </a:spcBef>
              <a:spcAft>
                <a:spcPts val="0"/>
              </a:spcAft>
              <a:buClr>
                <a:srgbClr val="7F7F7F"/>
              </a:buClr>
              <a:buSzPts val="1800"/>
              <a:buChar char="o"/>
            </a:pPr>
            <a:r>
              <a:rPr b="1" lang="en-US" sz="1800"/>
              <a:t>More frag: </a:t>
            </a:r>
            <a:r>
              <a:rPr lang="en-US" sz="1800"/>
              <a:t>more fragments will follow.</a:t>
            </a:r>
            <a:endParaRPr/>
          </a:p>
          <a:p>
            <a:pPr indent="-285750" lvl="1" marL="742950" rtl="0" algn="just">
              <a:spcBef>
                <a:spcPts val="360"/>
              </a:spcBef>
              <a:spcAft>
                <a:spcPts val="0"/>
              </a:spcAft>
              <a:buClr>
                <a:srgbClr val="7F7F7F"/>
              </a:buClr>
              <a:buSzPts val="1800"/>
              <a:buChar char="o"/>
            </a:pPr>
            <a:r>
              <a:rPr b="1" lang="en-US" sz="1800"/>
              <a:t>Retry: </a:t>
            </a:r>
            <a:r>
              <a:rPr lang="en-US" sz="1800"/>
              <a:t>retransmission of a frame sent earlier.</a:t>
            </a:r>
            <a:endParaRPr/>
          </a:p>
          <a:p>
            <a:pPr indent="-285750" lvl="1" marL="742950" rtl="0" algn="just">
              <a:spcBef>
                <a:spcPts val="360"/>
              </a:spcBef>
              <a:spcAft>
                <a:spcPts val="0"/>
              </a:spcAft>
              <a:buClr>
                <a:srgbClr val="7F7F7F"/>
              </a:buClr>
              <a:buSzPts val="1800"/>
              <a:buChar char="o"/>
            </a:pPr>
            <a:r>
              <a:rPr b="1" lang="en-US" sz="1800"/>
              <a:t>Pwr mgt: </a:t>
            </a:r>
            <a:r>
              <a:rPr lang="en-US" sz="1800"/>
              <a:t>Sender is going into power saving mode.</a:t>
            </a:r>
            <a:endParaRPr/>
          </a:p>
          <a:p>
            <a:pPr indent="-285750" lvl="1" marL="742950" rtl="0" algn="just">
              <a:spcBef>
                <a:spcPts val="360"/>
              </a:spcBef>
              <a:spcAft>
                <a:spcPts val="0"/>
              </a:spcAft>
              <a:buClr>
                <a:srgbClr val="7F7F7F"/>
              </a:buClr>
              <a:buSzPts val="1800"/>
              <a:buChar char="o"/>
            </a:pPr>
            <a:r>
              <a:rPr b="1" lang="en-US" sz="1800"/>
              <a:t>More data: </a:t>
            </a:r>
            <a:r>
              <a:rPr lang="en-US" sz="1800"/>
              <a:t>Sender has additional frames for the receiver.</a:t>
            </a:r>
            <a:endParaRPr/>
          </a:p>
          <a:p>
            <a:pPr indent="-285750" lvl="1" marL="742950" rtl="0" algn="just">
              <a:spcBef>
                <a:spcPts val="360"/>
              </a:spcBef>
              <a:spcAft>
                <a:spcPts val="0"/>
              </a:spcAft>
              <a:buClr>
                <a:srgbClr val="7F7F7F"/>
              </a:buClr>
              <a:buSzPts val="1800"/>
              <a:buChar char="o"/>
            </a:pPr>
            <a:r>
              <a:rPr b="1" lang="en-US" sz="1800"/>
              <a:t>Protected: </a:t>
            </a:r>
            <a:r>
              <a:rPr lang="en-US" sz="1800"/>
              <a:t>frame body is encrypted for security.</a:t>
            </a:r>
            <a:endParaRPr/>
          </a:p>
          <a:p>
            <a:pPr indent="-285750" lvl="1" marL="742950" rtl="0" algn="just">
              <a:spcBef>
                <a:spcPts val="360"/>
              </a:spcBef>
              <a:spcAft>
                <a:spcPts val="0"/>
              </a:spcAft>
              <a:buClr>
                <a:srgbClr val="7F7F7F"/>
              </a:buClr>
              <a:buSzPts val="1800"/>
              <a:buChar char="o"/>
            </a:pPr>
            <a:r>
              <a:rPr b="1" lang="en-US" sz="1800"/>
              <a:t>Order: </a:t>
            </a:r>
            <a:r>
              <a:rPr lang="en-US" sz="1800"/>
              <a:t>Tells the receiver that the higher layer expects the seq of frames to arrive strictly  in order.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4"/>
          <p:cNvSpPr txBox="1"/>
          <p:nvPr>
            <p:ph idx="1" type="body"/>
          </p:nvPr>
        </p:nvSpPr>
        <p:spPr>
          <a:xfrm>
            <a:off x="457200" y="476672"/>
            <a:ext cx="8229600" cy="5649491"/>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7F7F7F"/>
              </a:buClr>
              <a:buSzPct val="100000"/>
              <a:buChar char="•"/>
            </a:pPr>
            <a:r>
              <a:rPr b="1" lang="en-US"/>
              <a:t>Duration: </a:t>
            </a:r>
            <a:r>
              <a:rPr lang="en-US"/>
              <a:t>Tells how long the frame and its ack will occupy the ch.[in microsecs]</a:t>
            </a:r>
            <a:endParaRPr/>
          </a:p>
          <a:p>
            <a:pPr indent="-342900" lvl="0" marL="342900" rtl="0" algn="l">
              <a:spcBef>
                <a:spcPts val="444"/>
              </a:spcBef>
              <a:spcAft>
                <a:spcPts val="0"/>
              </a:spcAft>
              <a:buClr>
                <a:srgbClr val="7F7F7F"/>
              </a:buClr>
              <a:buSzPct val="100000"/>
              <a:buChar char="•"/>
            </a:pPr>
            <a:r>
              <a:rPr b="1" lang="en-US"/>
              <a:t>Address: </a:t>
            </a:r>
            <a:r>
              <a:rPr lang="en-US"/>
              <a:t>3 address</a:t>
            </a:r>
            <a:endParaRPr/>
          </a:p>
          <a:p>
            <a:pPr indent="-285750" lvl="1" marL="742950" rtl="0" algn="l">
              <a:spcBef>
                <a:spcPts val="296"/>
              </a:spcBef>
              <a:spcAft>
                <a:spcPts val="0"/>
              </a:spcAft>
              <a:buClr>
                <a:srgbClr val="7F7F7F"/>
              </a:buClr>
              <a:buSzPct val="100000"/>
              <a:buChar char="o"/>
            </a:pPr>
            <a:r>
              <a:rPr lang="en-US"/>
              <a:t>Receiver</a:t>
            </a:r>
            <a:endParaRPr/>
          </a:p>
          <a:p>
            <a:pPr indent="-285750" lvl="1" marL="742950" rtl="0" algn="l">
              <a:spcBef>
                <a:spcPts val="296"/>
              </a:spcBef>
              <a:spcAft>
                <a:spcPts val="0"/>
              </a:spcAft>
              <a:buClr>
                <a:srgbClr val="7F7F7F"/>
              </a:buClr>
              <a:buSzPct val="100000"/>
              <a:buChar char="o"/>
            </a:pPr>
            <a:r>
              <a:rPr lang="en-US"/>
              <a:t>Transmitter</a:t>
            </a:r>
            <a:endParaRPr/>
          </a:p>
          <a:p>
            <a:pPr indent="-285750" lvl="1" marL="742950" rtl="0" algn="l">
              <a:spcBef>
                <a:spcPts val="296"/>
              </a:spcBef>
              <a:spcAft>
                <a:spcPts val="0"/>
              </a:spcAft>
              <a:buClr>
                <a:srgbClr val="7F7F7F"/>
              </a:buClr>
              <a:buSzPct val="100000"/>
              <a:buChar char="o"/>
            </a:pPr>
            <a:r>
              <a:rPr lang="en-US"/>
              <a:t>AP</a:t>
            </a:r>
            <a:endParaRPr/>
          </a:p>
          <a:p>
            <a:pPr indent="-342900" lvl="0" marL="342900" rtl="0" algn="l">
              <a:spcBef>
                <a:spcPts val="444"/>
              </a:spcBef>
              <a:spcAft>
                <a:spcPts val="0"/>
              </a:spcAft>
              <a:buClr>
                <a:srgbClr val="7F7F7F"/>
              </a:buClr>
              <a:buSzPct val="100000"/>
              <a:buChar char="•"/>
            </a:pPr>
            <a:r>
              <a:rPr b="1" lang="en-US"/>
              <a:t>Seq: </a:t>
            </a:r>
            <a:r>
              <a:rPr lang="en-US"/>
              <a:t>dup can be detected</a:t>
            </a:r>
            <a:endParaRPr/>
          </a:p>
          <a:p>
            <a:pPr indent="-342900" lvl="0" marL="342900" rtl="0" algn="l">
              <a:spcBef>
                <a:spcPts val="444"/>
              </a:spcBef>
              <a:spcAft>
                <a:spcPts val="0"/>
              </a:spcAft>
              <a:buClr>
                <a:srgbClr val="7F7F7F"/>
              </a:buClr>
              <a:buSzPct val="100000"/>
              <a:buChar char="•"/>
            </a:pPr>
            <a:r>
              <a:rPr b="1" lang="en-US"/>
              <a:t>Data: </a:t>
            </a:r>
            <a:r>
              <a:rPr lang="en-US"/>
              <a:t>payload of 2312B</a:t>
            </a:r>
            <a:endParaRPr/>
          </a:p>
          <a:p>
            <a:pPr indent="-342900" lvl="0" marL="342900" rtl="0" algn="l">
              <a:spcBef>
                <a:spcPts val="444"/>
              </a:spcBef>
              <a:spcAft>
                <a:spcPts val="0"/>
              </a:spcAft>
              <a:buClr>
                <a:srgbClr val="7F7F7F"/>
              </a:buClr>
              <a:buSzPct val="100000"/>
              <a:buChar char="•"/>
            </a:pPr>
            <a:r>
              <a:rPr b="1" lang="en-US"/>
              <a:t>FCS: </a:t>
            </a:r>
            <a:r>
              <a:rPr lang="en-US"/>
              <a:t>4B CRC</a:t>
            </a:r>
            <a:endParaRPr/>
          </a:p>
          <a:p>
            <a:pPr indent="-342900" lvl="0" marL="342900" rtl="0" algn="l">
              <a:spcBef>
                <a:spcPts val="444"/>
              </a:spcBef>
              <a:spcAft>
                <a:spcPts val="0"/>
              </a:spcAft>
              <a:buClr>
                <a:srgbClr val="7F7F7F"/>
              </a:buClr>
              <a:buSzPct val="100000"/>
              <a:buChar char="•"/>
            </a:pPr>
            <a:r>
              <a:rPr b="1" lang="en-US"/>
              <a:t>Management frames </a:t>
            </a:r>
            <a:r>
              <a:rPr lang="en-US"/>
              <a:t>have same format as data frames, plus a format for data portion that varies with subtype.</a:t>
            </a:r>
            <a:endParaRPr/>
          </a:p>
          <a:p>
            <a:pPr indent="-342900" lvl="0" marL="342900" rtl="0" algn="l">
              <a:spcBef>
                <a:spcPts val="444"/>
              </a:spcBef>
              <a:spcAft>
                <a:spcPts val="0"/>
              </a:spcAft>
              <a:buClr>
                <a:srgbClr val="7F7F7F"/>
              </a:buClr>
              <a:buSzPct val="100000"/>
              <a:buChar char="•"/>
            </a:pPr>
            <a:r>
              <a:rPr b="1" lang="en-US"/>
              <a:t>Control frames </a:t>
            </a:r>
            <a:r>
              <a:rPr lang="en-US"/>
              <a:t>are short.</a:t>
            </a:r>
            <a:endParaRPr/>
          </a:p>
          <a:p>
            <a:pPr indent="-342900" lvl="0" marL="342900" rtl="0" algn="l">
              <a:spcBef>
                <a:spcPts val="444"/>
              </a:spcBef>
              <a:spcAft>
                <a:spcPts val="0"/>
              </a:spcAft>
              <a:buClr>
                <a:srgbClr val="7F7F7F"/>
              </a:buClr>
              <a:buSzPct val="100000"/>
              <a:buChar char="•"/>
            </a:pPr>
            <a:r>
              <a:rPr lang="en-US"/>
              <a:t>Frame control, Duration, FCS and one address and no data portion. Most of the key info is conveyed with subtype (ACK, RTS, CTS)</a:t>
            </a:r>
            <a:endParaRPr/>
          </a:p>
          <a:p>
            <a:pPr indent="-201930" lvl="0" marL="342900" rtl="0" algn="l">
              <a:spcBef>
                <a:spcPts val="444"/>
              </a:spcBef>
              <a:spcAft>
                <a:spcPts val="0"/>
              </a:spcAft>
              <a:buClr>
                <a:srgbClr val="7F7F7F"/>
              </a:buClr>
              <a:buSzPct val="100000"/>
              <a:buNone/>
            </a:pPr>
            <a:r>
              <a:t/>
            </a:r>
            <a:endParaRPr/>
          </a:p>
          <a:p>
            <a:pPr indent="-201930" lvl="0" marL="342900" rtl="0" algn="l">
              <a:spcBef>
                <a:spcPts val="444"/>
              </a:spcBef>
              <a:spcAft>
                <a:spcPts val="0"/>
              </a:spcAft>
              <a:buClr>
                <a:srgbClr val="7F7F7F"/>
              </a:buClr>
              <a:buSzPct val="1000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ph type="title"/>
          </p:nvPr>
        </p:nvSpPr>
        <p:spPr>
          <a:xfrm>
            <a:off x="457200" y="0"/>
            <a:ext cx="8229600" cy="1556792"/>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Wavelength Division Multiple Access</a:t>
            </a:r>
            <a:endParaRPr/>
          </a:p>
        </p:txBody>
      </p:sp>
      <p:sp>
        <p:nvSpPr>
          <p:cNvPr id="382" name="Google Shape;382;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rgbClr val="7F7F7F"/>
              </a:buClr>
              <a:buSzPts val="2400"/>
              <a:buChar char="•"/>
            </a:pPr>
            <a:r>
              <a:rPr lang="en-US"/>
              <a:t>Using FDM, TDM or both channel allocation is achieved. </a:t>
            </a:r>
            <a:endParaRPr/>
          </a:p>
          <a:p>
            <a:pPr indent="-342900" lvl="0" marL="342900" rtl="0" algn="just">
              <a:spcBef>
                <a:spcPts val="480"/>
              </a:spcBef>
              <a:spcAft>
                <a:spcPts val="0"/>
              </a:spcAft>
              <a:buClr>
                <a:srgbClr val="7F7F7F"/>
              </a:buClr>
              <a:buSzPts val="2400"/>
              <a:buChar char="•"/>
            </a:pPr>
            <a:r>
              <a:rPr lang="en-US"/>
              <a:t>Similar approach is used in fiber optics where conversations take place on different wavelength at same time.</a:t>
            </a:r>
            <a:endParaRPr/>
          </a:p>
          <a:p>
            <a:pPr indent="-342900" lvl="0" marL="342900" rtl="0" algn="just">
              <a:spcBef>
                <a:spcPts val="480"/>
              </a:spcBef>
              <a:spcAft>
                <a:spcPts val="0"/>
              </a:spcAft>
              <a:buClr>
                <a:srgbClr val="7F7F7F"/>
              </a:buClr>
              <a:buSzPts val="2400"/>
              <a:buChar char="•"/>
            </a:pPr>
            <a:r>
              <a:rPr lang="en-US"/>
              <a:t>To allow multiple transmission at same time, the spectrum is divided into channels(wavelength bands).</a:t>
            </a:r>
            <a:endParaRPr/>
          </a:p>
          <a:p>
            <a:pPr indent="-342900" lvl="0" marL="342900" rtl="0" algn="just">
              <a:spcBef>
                <a:spcPts val="480"/>
              </a:spcBef>
              <a:spcAft>
                <a:spcPts val="0"/>
              </a:spcAft>
              <a:buClr>
                <a:srgbClr val="7F7F7F"/>
              </a:buClr>
              <a:buSzPts val="2400"/>
              <a:buChar char="•"/>
            </a:pPr>
            <a:r>
              <a:rPr lang="en-US"/>
              <a:t>In WDMA, each station is assigned </a:t>
            </a:r>
            <a:r>
              <a:rPr b="1" lang="en-US"/>
              <a:t>two chs</a:t>
            </a:r>
            <a:r>
              <a:rPr lang="en-US"/>
              <a:t>; a narrow band ch is provided as a </a:t>
            </a:r>
            <a:r>
              <a:rPr b="1" lang="en-US"/>
              <a:t>control</a:t>
            </a:r>
            <a:r>
              <a:rPr lang="en-US"/>
              <a:t> ch to signal the station, and a wide ch is provided so that station can output </a:t>
            </a:r>
            <a:r>
              <a:rPr b="1" lang="en-US"/>
              <a:t>data frames.</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pic>
        <p:nvPicPr>
          <p:cNvPr id="388" name="Google Shape;388;p46"/>
          <p:cNvPicPr preferRelativeResize="0"/>
          <p:nvPr>
            <p:ph idx="1" type="body"/>
          </p:nvPr>
        </p:nvPicPr>
        <p:blipFill rotWithShape="1">
          <a:blip r:embed="rId3">
            <a:alphaModFix/>
          </a:blip>
          <a:srcRect b="0" l="0" r="0" t="0"/>
          <a:stretch/>
        </p:blipFill>
        <p:spPr>
          <a:xfrm>
            <a:off x="179512" y="836712"/>
            <a:ext cx="8910341" cy="525658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7"/>
          <p:cNvSpPr txBox="1"/>
          <p:nvPr>
            <p:ph idx="1" type="body"/>
          </p:nvPr>
        </p:nvSpPr>
        <p:spPr>
          <a:xfrm>
            <a:off x="457200" y="188640"/>
            <a:ext cx="8229600" cy="593752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lang="en-US"/>
              <a:t>Each ch is divided into grps of time slots. m slots for control and n+1 for data; [+1 is for status(which ch on both slots are free)]. All chs are synchronized by single global clock.</a:t>
            </a:r>
            <a:endParaRPr/>
          </a:p>
          <a:p>
            <a:pPr indent="-342900" lvl="0" marL="342900" rtl="0" algn="l">
              <a:spcBef>
                <a:spcPts val="480"/>
              </a:spcBef>
              <a:spcAft>
                <a:spcPts val="0"/>
              </a:spcAft>
              <a:buClr>
                <a:srgbClr val="7F7F7F"/>
              </a:buClr>
              <a:buSzPts val="2400"/>
              <a:buChar char="•"/>
            </a:pPr>
            <a:r>
              <a:rPr lang="en-US"/>
              <a:t>The protocol supports three traffic classes:</a:t>
            </a:r>
            <a:endParaRPr/>
          </a:p>
          <a:p>
            <a:pPr indent="-285750" lvl="1" marL="742950" rtl="0" algn="l">
              <a:spcBef>
                <a:spcPts val="320"/>
              </a:spcBef>
              <a:spcAft>
                <a:spcPts val="0"/>
              </a:spcAft>
              <a:buClr>
                <a:srgbClr val="7F7F7F"/>
              </a:buClr>
              <a:buSzPts val="1600"/>
              <a:buChar char="o"/>
            </a:pPr>
            <a:r>
              <a:rPr lang="en-US"/>
              <a:t>Constant data rate connection oriented, such as uncompressed video.</a:t>
            </a:r>
            <a:endParaRPr/>
          </a:p>
          <a:p>
            <a:pPr indent="-285750" lvl="1" marL="742950" rtl="0" algn="l">
              <a:spcBef>
                <a:spcPts val="320"/>
              </a:spcBef>
              <a:spcAft>
                <a:spcPts val="0"/>
              </a:spcAft>
              <a:buClr>
                <a:srgbClr val="7F7F7F"/>
              </a:buClr>
              <a:buSzPts val="1600"/>
              <a:buChar char="o"/>
            </a:pPr>
            <a:r>
              <a:rPr lang="en-US"/>
              <a:t>Variable data rate connection oriented, such as file transfer.</a:t>
            </a:r>
            <a:endParaRPr/>
          </a:p>
          <a:p>
            <a:pPr indent="-285750" lvl="1" marL="742950" rtl="0" algn="l">
              <a:spcBef>
                <a:spcPts val="320"/>
              </a:spcBef>
              <a:spcAft>
                <a:spcPts val="0"/>
              </a:spcAft>
              <a:buClr>
                <a:srgbClr val="7F7F7F"/>
              </a:buClr>
              <a:buSzPts val="1600"/>
              <a:buChar char="o"/>
            </a:pPr>
            <a:r>
              <a:rPr lang="en-US"/>
              <a:t>Datagram traffic, such as UDP packets.</a:t>
            </a:r>
            <a:endParaRPr/>
          </a:p>
          <a:p>
            <a:pPr indent="-342900" lvl="0" marL="342900" rtl="0" algn="l">
              <a:spcBef>
                <a:spcPts val="480"/>
              </a:spcBef>
              <a:spcAft>
                <a:spcPts val="0"/>
              </a:spcAft>
              <a:buClr>
                <a:srgbClr val="7F7F7F"/>
              </a:buClr>
              <a:buSzPts val="2400"/>
              <a:buChar char="•"/>
            </a:pPr>
            <a:r>
              <a:rPr lang="en-US"/>
              <a:t>For connection oriented, say A wants to communicate to B. Then A must first insert a CONNECTION_REQUEST frame in free slot on B’s control ch. If B accepts, commn takes place on A’s data ch.</a:t>
            </a:r>
            <a:endParaRPr/>
          </a:p>
          <a:p>
            <a:pPr indent="-342900" lvl="0" marL="342900" rtl="0" algn="l">
              <a:spcBef>
                <a:spcPts val="480"/>
              </a:spcBef>
              <a:spcAft>
                <a:spcPts val="0"/>
              </a:spcAft>
              <a:buClr>
                <a:srgbClr val="7F7F7F"/>
              </a:buClr>
              <a:buSzPts val="2400"/>
              <a:buChar char="•"/>
            </a:pPr>
            <a:r>
              <a:rPr lang="en-US"/>
              <a:t>Each station has two transmitter and two receivers.</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8"/>
          <p:cNvSpPr txBox="1"/>
          <p:nvPr>
            <p:ph idx="1" type="body"/>
          </p:nvPr>
        </p:nvSpPr>
        <p:spPr>
          <a:xfrm>
            <a:off x="457200" y="188640"/>
            <a:ext cx="8229600" cy="612068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rgbClr val="7F7F7F"/>
              </a:buClr>
              <a:buSzPts val="2400"/>
              <a:buChar char="•"/>
            </a:pPr>
            <a:r>
              <a:rPr b="1" lang="en-US"/>
              <a:t>Example</a:t>
            </a:r>
            <a:endParaRPr/>
          </a:p>
          <a:p>
            <a:pPr indent="-342900" lvl="0" marL="342900" rtl="0" algn="just">
              <a:spcBef>
                <a:spcPts val="480"/>
              </a:spcBef>
              <a:spcAft>
                <a:spcPts val="0"/>
              </a:spcAft>
              <a:buClr>
                <a:srgbClr val="7F7F7F"/>
              </a:buClr>
              <a:buSzPts val="2400"/>
              <a:buChar char="•"/>
            </a:pPr>
            <a:r>
              <a:rPr lang="en-US"/>
              <a:t>A picks one of the free control slots, say 4, and insert CR msg there.</a:t>
            </a:r>
            <a:endParaRPr/>
          </a:p>
          <a:p>
            <a:pPr indent="-342900" lvl="0" marL="342900" rtl="0" algn="just">
              <a:spcBef>
                <a:spcPts val="480"/>
              </a:spcBef>
              <a:spcAft>
                <a:spcPts val="0"/>
              </a:spcAft>
              <a:buClr>
                <a:srgbClr val="7F7F7F"/>
              </a:buClr>
              <a:buSzPts val="2400"/>
              <a:buChar char="•"/>
            </a:pPr>
            <a:r>
              <a:rPr lang="en-US"/>
              <a:t>Since B constantly monitors its control ch, it sees the request and grants slot 4 to A.</a:t>
            </a:r>
            <a:endParaRPr/>
          </a:p>
          <a:p>
            <a:pPr indent="-342900" lvl="0" marL="342900" rtl="0" algn="just">
              <a:spcBef>
                <a:spcPts val="480"/>
              </a:spcBef>
              <a:spcAft>
                <a:spcPts val="0"/>
              </a:spcAft>
              <a:buClr>
                <a:srgbClr val="7F7F7F"/>
              </a:buClr>
              <a:buSzPts val="2400"/>
              <a:buChar char="•"/>
            </a:pPr>
            <a:r>
              <a:rPr lang="en-US"/>
              <a:t>This assignment is announced in the status slot of B’s data ch.</a:t>
            </a:r>
            <a:endParaRPr/>
          </a:p>
          <a:p>
            <a:pPr indent="-342900" lvl="0" marL="342900" rtl="0" algn="just">
              <a:spcBef>
                <a:spcPts val="480"/>
              </a:spcBef>
              <a:spcAft>
                <a:spcPts val="0"/>
              </a:spcAft>
              <a:buClr>
                <a:srgbClr val="7F7F7F"/>
              </a:buClr>
              <a:buSzPts val="2400"/>
              <a:buChar char="•"/>
            </a:pPr>
            <a:r>
              <a:rPr lang="en-US"/>
              <a:t>When A sees the announcement, it knows it has unidirectional connection. </a:t>
            </a:r>
            <a:endParaRPr/>
          </a:p>
          <a:p>
            <a:pPr indent="-342900" lvl="0" marL="342900" rtl="0" algn="just">
              <a:spcBef>
                <a:spcPts val="480"/>
              </a:spcBef>
              <a:spcAft>
                <a:spcPts val="0"/>
              </a:spcAft>
              <a:buClr>
                <a:srgbClr val="7F7F7F"/>
              </a:buClr>
              <a:buSzPts val="2400"/>
              <a:buChar char="•"/>
            </a:pPr>
            <a:r>
              <a:rPr lang="en-US"/>
              <a:t>If A asked for a two-way connection, B now repeats the same algorithm with A.</a:t>
            </a:r>
            <a:endParaRPr/>
          </a:p>
          <a:p>
            <a:pPr indent="-342900" lvl="0" marL="342900" rtl="0" algn="just">
              <a:spcBef>
                <a:spcPts val="480"/>
              </a:spcBef>
              <a:spcAft>
                <a:spcPts val="0"/>
              </a:spcAft>
              <a:buClr>
                <a:srgbClr val="7F7F7F"/>
              </a:buClr>
              <a:buSzPts val="2400"/>
              <a:buChar char="•"/>
            </a:pPr>
            <a:r>
              <a:rPr lang="en-US"/>
              <a:t>If say C tries for slot 4 of B at same time, Neither A nor C will get it, and both will notice failure by monitoring the status slot in B’s control ch.</a:t>
            </a:r>
            <a:endParaRPr/>
          </a:p>
          <a:p>
            <a:pPr indent="-342900" lvl="0" marL="342900" rtl="0" algn="just">
              <a:spcBef>
                <a:spcPts val="480"/>
              </a:spcBef>
              <a:spcAft>
                <a:spcPts val="0"/>
              </a:spcAft>
              <a:buClr>
                <a:srgbClr val="7F7F7F"/>
              </a:buClr>
              <a:buSzPts val="2400"/>
              <a:buChar char="•"/>
            </a:pPr>
            <a:r>
              <a:rPr lang="en-US"/>
              <a:t>Then each wait random amount of time and try again.</a:t>
            </a:r>
            <a:endParaRPr/>
          </a:p>
          <a:p>
            <a:pPr indent="-190500" lvl="0" marL="342900" rtl="0" algn="just">
              <a:spcBef>
                <a:spcPts val="480"/>
              </a:spcBef>
              <a:spcAft>
                <a:spcPts val="0"/>
              </a:spcAft>
              <a:buClr>
                <a:srgbClr val="7F7F7F"/>
              </a:buClr>
              <a:buSzPts val="24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9"/>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IEEE 802.3 10Mbps Ethernet</a:t>
            </a:r>
            <a:endParaRPr/>
          </a:p>
        </p:txBody>
      </p:sp>
      <p:graphicFrame>
        <p:nvGraphicFramePr>
          <p:cNvPr id="404" name="Google Shape;404;p49"/>
          <p:cNvGraphicFramePr/>
          <p:nvPr/>
        </p:nvGraphicFramePr>
        <p:xfrm>
          <a:off x="251520" y="1600200"/>
          <a:ext cx="3000000" cy="3000000"/>
        </p:xfrm>
        <a:graphic>
          <a:graphicData uri="http://schemas.openxmlformats.org/drawingml/2006/table">
            <a:tbl>
              <a:tblPr bandRow="1" firstRow="1">
                <a:noFill/>
                <a:tableStyleId>{1885AC58-6DE7-4D6D-80CB-8F8A6EC4D015}</a:tableStyleId>
              </a:tblPr>
              <a:tblGrid>
                <a:gridCol w="1080125"/>
                <a:gridCol w="1800200"/>
                <a:gridCol w="1440150"/>
                <a:gridCol w="864100"/>
                <a:gridCol w="1440150"/>
                <a:gridCol w="2016225"/>
              </a:tblGrid>
              <a:tr h="370850">
                <a:tc>
                  <a:txBody>
                    <a:bodyPr/>
                    <a:lstStyle/>
                    <a:p>
                      <a:pPr indent="0" lvl="0" marL="0" marR="0" rtl="0" algn="l">
                        <a:spcBef>
                          <a:spcPts val="0"/>
                        </a:spcBef>
                        <a:spcAft>
                          <a:spcPts val="0"/>
                        </a:spcAft>
                        <a:buNone/>
                      </a:pPr>
                      <a:r>
                        <a:rPr lang="en-US" sz="1800" u="none" cap="none" strike="noStrike"/>
                        <a:t>Name</a:t>
                      </a:r>
                      <a:endParaRPr sz="1800"/>
                    </a:p>
                  </a:txBody>
                  <a:tcPr marT="45725" marB="45725" marR="91450" marL="91450"/>
                </a:tc>
                <a:tc>
                  <a:txBody>
                    <a:bodyPr/>
                    <a:lstStyle/>
                    <a:p>
                      <a:pPr indent="0" lvl="0" marL="0" marR="0" rtl="0" algn="l">
                        <a:spcBef>
                          <a:spcPts val="0"/>
                        </a:spcBef>
                        <a:spcAft>
                          <a:spcPts val="0"/>
                        </a:spcAft>
                        <a:buNone/>
                      </a:pPr>
                      <a:r>
                        <a:rPr lang="en-US" sz="1800"/>
                        <a:t>Cable </a:t>
                      </a:r>
                      <a:endParaRPr sz="1800"/>
                    </a:p>
                  </a:txBody>
                  <a:tcPr marT="45725" marB="45725" marR="91450" marL="91450"/>
                </a:tc>
                <a:tc>
                  <a:txBody>
                    <a:bodyPr/>
                    <a:lstStyle/>
                    <a:p>
                      <a:pPr indent="0" lvl="0" marL="0" marR="0" rtl="0" algn="l">
                        <a:spcBef>
                          <a:spcPts val="0"/>
                        </a:spcBef>
                        <a:spcAft>
                          <a:spcPts val="0"/>
                        </a:spcAft>
                        <a:buNone/>
                      </a:pPr>
                      <a:r>
                        <a:rPr lang="en-US" sz="1800"/>
                        <a:t>Max seg (m)</a:t>
                      </a:r>
                      <a:endParaRPr sz="1800"/>
                    </a:p>
                  </a:txBody>
                  <a:tcPr marT="45725" marB="45725" marR="91450" marL="91450"/>
                </a:tc>
                <a:tc>
                  <a:txBody>
                    <a:bodyPr/>
                    <a:lstStyle/>
                    <a:p>
                      <a:pPr indent="0" lvl="0" marL="0" marR="0" rtl="0" algn="l">
                        <a:spcBef>
                          <a:spcPts val="0"/>
                        </a:spcBef>
                        <a:spcAft>
                          <a:spcPts val="0"/>
                        </a:spcAft>
                        <a:buNone/>
                      </a:pPr>
                      <a:r>
                        <a:rPr lang="en-US" sz="1800"/>
                        <a:t>Nodes/seg</a:t>
                      </a:r>
                      <a:endParaRPr sz="1800"/>
                    </a:p>
                  </a:txBody>
                  <a:tcPr marT="45725" marB="45725" marR="91450" marL="91450"/>
                </a:tc>
                <a:tc>
                  <a:txBody>
                    <a:bodyPr/>
                    <a:lstStyle/>
                    <a:p>
                      <a:pPr indent="0" lvl="0" marL="0" marR="0" rtl="0" algn="l">
                        <a:spcBef>
                          <a:spcPts val="0"/>
                        </a:spcBef>
                        <a:spcAft>
                          <a:spcPts val="0"/>
                        </a:spcAft>
                        <a:buNone/>
                      </a:pPr>
                      <a:r>
                        <a:rPr lang="en-US" sz="1800"/>
                        <a:t>Diameter</a:t>
                      </a:r>
                      <a:endParaRPr sz="1800"/>
                    </a:p>
                  </a:txBody>
                  <a:tcPr marT="45725" marB="45725" marR="91450" marL="91450"/>
                </a:tc>
                <a:tc>
                  <a:txBody>
                    <a:bodyPr/>
                    <a:lstStyle/>
                    <a:p>
                      <a:pPr indent="0" lvl="0" marL="0" marR="0" rtl="0" algn="l">
                        <a:spcBef>
                          <a:spcPts val="0"/>
                        </a:spcBef>
                        <a:spcAft>
                          <a:spcPts val="0"/>
                        </a:spcAft>
                        <a:buNone/>
                      </a:pPr>
                      <a:r>
                        <a:rPr lang="en-US" sz="1800"/>
                        <a:t>Advantages</a:t>
                      </a:r>
                      <a:endParaRPr sz="1800"/>
                    </a:p>
                  </a:txBody>
                  <a:tcPr marT="45725" marB="45725" marR="91450" marL="91450"/>
                </a:tc>
              </a:tr>
              <a:tr h="370850">
                <a:tc>
                  <a:txBody>
                    <a:bodyPr/>
                    <a:lstStyle/>
                    <a:p>
                      <a:pPr indent="0" lvl="0" marL="0" marR="0" rtl="0" algn="l">
                        <a:spcBef>
                          <a:spcPts val="0"/>
                        </a:spcBef>
                        <a:spcAft>
                          <a:spcPts val="0"/>
                        </a:spcAft>
                        <a:buNone/>
                      </a:pPr>
                      <a:r>
                        <a:rPr lang="en-US" sz="1800"/>
                        <a:t>10base5</a:t>
                      </a:r>
                      <a:endParaRPr/>
                    </a:p>
                  </a:txBody>
                  <a:tcPr marT="45725" marB="45725" marR="91450" marL="91450"/>
                </a:tc>
                <a:tc>
                  <a:txBody>
                    <a:bodyPr/>
                    <a:lstStyle/>
                    <a:p>
                      <a:pPr indent="0" lvl="0" marL="0" marR="0" rtl="0" algn="l">
                        <a:spcBef>
                          <a:spcPts val="0"/>
                        </a:spcBef>
                        <a:spcAft>
                          <a:spcPts val="0"/>
                        </a:spcAft>
                        <a:buNone/>
                      </a:pPr>
                      <a:r>
                        <a:rPr lang="en-US" sz="1800"/>
                        <a:t>Thick cox (50ohm)</a:t>
                      </a:r>
                      <a:endParaRPr sz="1800"/>
                    </a:p>
                  </a:txBody>
                  <a:tcPr marT="45725" marB="45725" marR="91450" marL="91450"/>
                </a:tc>
                <a:tc>
                  <a:txBody>
                    <a:bodyPr/>
                    <a:lstStyle/>
                    <a:p>
                      <a:pPr indent="0" lvl="0" marL="0" marR="0" rtl="0" algn="l">
                        <a:spcBef>
                          <a:spcPts val="0"/>
                        </a:spcBef>
                        <a:spcAft>
                          <a:spcPts val="0"/>
                        </a:spcAft>
                        <a:buNone/>
                      </a:pPr>
                      <a:r>
                        <a:rPr lang="en-US" sz="1800"/>
                        <a:t>500</a:t>
                      </a:r>
                      <a:endParaRPr sz="1800"/>
                    </a:p>
                  </a:txBody>
                  <a:tcPr marT="45725" marB="45725" marR="91450" marL="91450"/>
                </a:tc>
                <a:tc>
                  <a:txBody>
                    <a:bodyPr/>
                    <a:lstStyle/>
                    <a:p>
                      <a:pPr indent="0" lvl="0" marL="0" marR="0" rtl="0" algn="l">
                        <a:spcBef>
                          <a:spcPts val="0"/>
                        </a:spcBef>
                        <a:spcAft>
                          <a:spcPts val="0"/>
                        </a:spcAft>
                        <a:buNone/>
                      </a:pPr>
                      <a:r>
                        <a:rPr lang="en-US" sz="1800"/>
                        <a:t>100</a:t>
                      </a:r>
                      <a:endParaRPr sz="1800"/>
                    </a:p>
                  </a:txBody>
                  <a:tcPr marT="45725" marB="45725" marR="91450" marL="91450"/>
                </a:tc>
                <a:tc>
                  <a:txBody>
                    <a:bodyPr/>
                    <a:lstStyle/>
                    <a:p>
                      <a:pPr indent="0" lvl="0" marL="0" marR="0" rtl="0" algn="l">
                        <a:spcBef>
                          <a:spcPts val="0"/>
                        </a:spcBef>
                        <a:spcAft>
                          <a:spcPts val="0"/>
                        </a:spcAft>
                        <a:buNone/>
                      </a:pPr>
                      <a:r>
                        <a:rPr lang="en-US" sz="1800"/>
                        <a:t>0.4’’</a:t>
                      </a:r>
                      <a:endParaRPr sz="1800"/>
                    </a:p>
                  </a:txBody>
                  <a:tcPr marT="45725" marB="45725" marR="91450" marL="91450"/>
                </a:tc>
                <a:tc>
                  <a:txBody>
                    <a:bodyPr/>
                    <a:lstStyle/>
                    <a:p>
                      <a:pPr indent="0" lvl="0" marL="0" marR="0" rtl="0" algn="l">
                        <a:spcBef>
                          <a:spcPts val="0"/>
                        </a:spcBef>
                        <a:spcAft>
                          <a:spcPts val="0"/>
                        </a:spcAft>
                        <a:buNone/>
                      </a:pPr>
                      <a:r>
                        <a:rPr lang="en-US" sz="1800"/>
                        <a:t>Org cable, now obsolete</a:t>
                      </a:r>
                      <a:endParaRPr sz="1800"/>
                    </a:p>
                  </a:txBody>
                  <a:tcPr marT="45725" marB="45725" marR="91450" marL="91450"/>
                </a:tc>
              </a:tr>
              <a:tr h="370850">
                <a:tc>
                  <a:txBody>
                    <a:bodyPr/>
                    <a:lstStyle/>
                    <a:p>
                      <a:pPr indent="0" lvl="0" marL="0" marR="0" rtl="0" algn="l">
                        <a:spcBef>
                          <a:spcPts val="0"/>
                        </a:spcBef>
                        <a:spcAft>
                          <a:spcPts val="0"/>
                        </a:spcAft>
                        <a:buNone/>
                      </a:pPr>
                      <a:r>
                        <a:rPr lang="en-US" sz="1800"/>
                        <a:t>10base2</a:t>
                      </a:r>
                      <a:endParaRPr sz="1800"/>
                    </a:p>
                  </a:txBody>
                  <a:tcPr marT="45725" marB="45725" marR="91450" marL="91450"/>
                </a:tc>
                <a:tc>
                  <a:txBody>
                    <a:bodyPr/>
                    <a:lstStyle/>
                    <a:p>
                      <a:pPr indent="0" lvl="0" marL="0" marR="0" rtl="0" algn="l">
                        <a:spcBef>
                          <a:spcPts val="0"/>
                        </a:spcBef>
                        <a:spcAft>
                          <a:spcPts val="0"/>
                        </a:spcAft>
                        <a:buNone/>
                      </a:pPr>
                      <a:r>
                        <a:rPr lang="en-US" sz="1800"/>
                        <a:t>Thin cox (50ohm)</a:t>
                      </a:r>
                      <a:endParaRPr sz="1800"/>
                    </a:p>
                  </a:txBody>
                  <a:tcPr marT="45725" marB="45725" marR="91450" marL="91450"/>
                </a:tc>
                <a:tc>
                  <a:txBody>
                    <a:bodyPr/>
                    <a:lstStyle/>
                    <a:p>
                      <a:pPr indent="0" lvl="0" marL="0" marR="0" rtl="0" algn="l">
                        <a:spcBef>
                          <a:spcPts val="0"/>
                        </a:spcBef>
                        <a:spcAft>
                          <a:spcPts val="0"/>
                        </a:spcAft>
                        <a:buNone/>
                      </a:pPr>
                      <a:r>
                        <a:rPr lang="en-US" sz="1800"/>
                        <a:t>185</a:t>
                      </a:r>
                      <a:endParaRPr sz="1800"/>
                    </a:p>
                  </a:txBody>
                  <a:tcPr marT="45725" marB="45725" marR="91450" marL="91450"/>
                </a:tc>
                <a:tc>
                  <a:txBody>
                    <a:bodyPr/>
                    <a:lstStyle/>
                    <a:p>
                      <a:pPr indent="0" lvl="0" marL="0" marR="0" rtl="0" algn="l">
                        <a:spcBef>
                          <a:spcPts val="0"/>
                        </a:spcBef>
                        <a:spcAft>
                          <a:spcPts val="0"/>
                        </a:spcAft>
                        <a:buNone/>
                      </a:pPr>
                      <a:r>
                        <a:rPr lang="en-US" sz="1800"/>
                        <a:t>30</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Palatino Linotype"/>
                        <a:buNone/>
                      </a:pPr>
                      <a:r>
                        <a:rPr lang="en-US" sz="1800"/>
                        <a:t>0.25’’</a:t>
                      </a:r>
                      <a:endParaRPr sz="1800"/>
                    </a:p>
                  </a:txBody>
                  <a:tcPr marT="45725" marB="45725" marR="91450" marL="91450"/>
                </a:tc>
                <a:tc>
                  <a:txBody>
                    <a:bodyPr/>
                    <a:lstStyle/>
                    <a:p>
                      <a:pPr indent="0" lvl="0" marL="0" marR="0" rtl="0" algn="l">
                        <a:spcBef>
                          <a:spcPts val="0"/>
                        </a:spcBef>
                        <a:spcAft>
                          <a:spcPts val="0"/>
                        </a:spcAft>
                        <a:buNone/>
                      </a:pPr>
                      <a:r>
                        <a:rPr lang="en-US" sz="1800"/>
                        <a:t>No hub needed</a:t>
                      </a:r>
                      <a:endParaRPr sz="1800"/>
                    </a:p>
                  </a:txBody>
                  <a:tcPr marT="45725" marB="45725" marR="91450" marL="91450"/>
                </a:tc>
              </a:tr>
              <a:tr h="370850">
                <a:tc>
                  <a:txBody>
                    <a:bodyPr/>
                    <a:lstStyle/>
                    <a:p>
                      <a:pPr indent="0" lvl="0" marL="0" marR="0" rtl="0" algn="l">
                        <a:spcBef>
                          <a:spcPts val="0"/>
                        </a:spcBef>
                        <a:spcAft>
                          <a:spcPts val="0"/>
                        </a:spcAft>
                        <a:buNone/>
                      </a:pPr>
                      <a:r>
                        <a:rPr lang="en-US" sz="1800"/>
                        <a:t>10base-T</a:t>
                      </a:r>
                      <a:endParaRPr sz="1800"/>
                    </a:p>
                  </a:txBody>
                  <a:tcPr marT="45725" marB="45725" marR="91450" marL="91450"/>
                </a:tc>
                <a:tc>
                  <a:txBody>
                    <a:bodyPr/>
                    <a:lstStyle/>
                    <a:p>
                      <a:pPr indent="0" lvl="0" marL="0" marR="0" rtl="0" algn="l">
                        <a:spcBef>
                          <a:spcPts val="0"/>
                        </a:spcBef>
                        <a:spcAft>
                          <a:spcPts val="0"/>
                        </a:spcAft>
                        <a:buNone/>
                      </a:pPr>
                      <a:r>
                        <a:rPr lang="en-US" sz="1800"/>
                        <a:t>Twisted</a:t>
                      </a:r>
                      <a:r>
                        <a:rPr lang="en-US" sz="1800"/>
                        <a:t> Pair</a:t>
                      </a:r>
                      <a:endParaRPr sz="1800"/>
                    </a:p>
                  </a:txBody>
                  <a:tcPr marT="45725" marB="45725" marR="91450" marL="91450"/>
                </a:tc>
                <a:tc>
                  <a:txBody>
                    <a:bodyPr/>
                    <a:lstStyle/>
                    <a:p>
                      <a:pPr indent="0" lvl="0" marL="0" marR="0" rtl="0" algn="l">
                        <a:spcBef>
                          <a:spcPts val="0"/>
                        </a:spcBef>
                        <a:spcAft>
                          <a:spcPts val="0"/>
                        </a:spcAft>
                        <a:buNone/>
                      </a:pPr>
                      <a:r>
                        <a:rPr lang="en-US" sz="1800"/>
                        <a:t>100</a:t>
                      </a:r>
                      <a:endParaRPr sz="1800"/>
                    </a:p>
                  </a:txBody>
                  <a:tcPr marT="45725" marB="45725" marR="91450" marL="91450"/>
                </a:tc>
                <a:tc>
                  <a:txBody>
                    <a:bodyPr/>
                    <a:lstStyle/>
                    <a:p>
                      <a:pPr indent="0" lvl="0" marL="0" marR="0" rtl="0" algn="l">
                        <a:spcBef>
                          <a:spcPts val="0"/>
                        </a:spcBef>
                        <a:spcAft>
                          <a:spcPts val="0"/>
                        </a:spcAft>
                        <a:buNone/>
                      </a:pPr>
                      <a:r>
                        <a:rPr lang="en-US" sz="1800"/>
                        <a:t>1024</a:t>
                      </a:r>
                      <a:endParaRPr sz="1800"/>
                    </a:p>
                  </a:txBody>
                  <a:tcPr marT="45725" marB="45725" marR="91450" marL="91450"/>
                </a:tc>
                <a:tc>
                  <a:txBody>
                    <a:bodyPr/>
                    <a:lstStyle/>
                    <a:p>
                      <a:pPr indent="0" lvl="0" marL="0" marR="0" rtl="0" algn="l">
                        <a:spcBef>
                          <a:spcPts val="0"/>
                        </a:spcBef>
                        <a:spcAft>
                          <a:spcPts val="0"/>
                        </a:spcAft>
                        <a:buNone/>
                      </a:pPr>
                      <a:r>
                        <a:rPr lang="en-US" sz="1800"/>
                        <a:t>0.5mm</a:t>
                      </a:r>
                      <a:endParaRPr sz="1800"/>
                    </a:p>
                  </a:txBody>
                  <a:tcPr marT="45725" marB="45725" marR="91450" marL="91450"/>
                </a:tc>
                <a:tc>
                  <a:txBody>
                    <a:bodyPr/>
                    <a:lstStyle/>
                    <a:p>
                      <a:pPr indent="0" lvl="0" marL="0" marR="0" rtl="0" algn="l">
                        <a:spcBef>
                          <a:spcPts val="0"/>
                        </a:spcBef>
                        <a:spcAft>
                          <a:spcPts val="0"/>
                        </a:spcAft>
                        <a:buNone/>
                      </a:pPr>
                      <a:r>
                        <a:rPr lang="en-US" sz="1800"/>
                        <a:t>Cheapest</a:t>
                      </a:r>
                      <a:endParaRPr sz="1800"/>
                    </a:p>
                  </a:txBody>
                  <a:tcPr marT="45725" marB="45725" marR="91450" marL="91450"/>
                </a:tc>
              </a:tr>
              <a:tr h="370850">
                <a:tc>
                  <a:txBody>
                    <a:bodyPr/>
                    <a:lstStyle/>
                    <a:p>
                      <a:pPr indent="0" lvl="0" marL="0" marR="0" rtl="0" algn="l">
                        <a:spcBef>
                          <a:spcPts val="0"/>
                        </a:spcBef>
                        <a:spcAft>
                          <a:spcPts val="0"/>
                        </a:spcAft>
                        <a:buNone/>
                      </a:pPr>
                      <a:r>
                        <a:rPr lang="en-US" sz="1800"/>
                        <a:t>10base-F</a:t>
                      </a:r>
                      <a:endParaRPr sz="1800"/>
                    </a:p>
                  </a:txBody>
                  <a:tcPr marT="45725" marB="45725" marR="91450" marL="91450"/>
                </a:tc>
                <a:tc>
                  <a:txBody>
                    <a:bodyPr/>
                    <a:lstStyle/>
                    <a:p>
                      <a:pPr indent="0" lvl="0" marL="0" marR="0" rtl="0" algn="l">
                        <a:spcBef>
                          <a:spcPts val="0"/>
                        </a:spcBef>
                        <a:spcAft>
                          <a:spcPts val="0"/>
                        </a:spcAft>
                        <a:buNone/>
                      </a:pPr>
                      <a:r>
                        <a:rPr lang="en-US" sz="1800"/>
                        <a:t>Fiber optics</a:t>
                      </a:r>
                      <a:endParaRPr sz="1800"/>
                    </a:p>
                  </a:txBody>
                  <a:tcPr marT="45725" marB="45725" marR="91450" marL="91450"/>
                </a:tc>
                <a:tc>
                  <a:txBody>
                    <a:bodyPr/>
                    <a:lstStyle/>
                    <a:p>
                      <a:pPr indent="0" lvl="0" marL="0" marR="0" rtl="0" algn="l">
                        <a:spcBef>
                          <a:spcPts val="0"/>
                        </a:spcBef>
                        <a:spcAft>
                          <a:spcPts val="0"/>
                        </a:spcAft>
                        <a:buNone/>
                      </a:pPr>
                      <a:r>
                        <a:rPr lang="en-US" sz="1800"/>
                        <a:t>2000m</a:t>
                      </a:r>
                      <a:endParaRPr sz="1800"/>
                    </a:p>
                  </a:txBody>
                  <a:tcPr marT="45725" marB="45725" marR="91450" marL="91450"/>
                </a:tc>
                <a:tc>
                  <a:txBody>
                    <a:bodyPr/>
                    <a:lstStyle/>
                    <a:p>
                      <a:pPr indent="0" lvl="0" marL="0" marR="0" rtl="0" algn="l">
                        <a:spcBef>
                          <a:spcPts val="0"/>
                        </a:spcBef>
                        <a:spcAft>
                          <a:spcPts val="0"/>
                        </a:spcAft>
                        <a:buNone/>
                      </a:pPr>
                      <a:r>
                        <a:rPr lang="en-US" sz="1800"/>
                        <a:t>1024</a:t>
                      </a:r>
                      <a:endParaRPr sz="1800"/>
                    </a:p>
                  </a:txBody>
                  <a:tcPr marT="45725" marB="45725" marR="91450" marL="91450"/>
                </a:tc>
                <a:tc>
                  <a:txBody>
                    <a:bodyPr/>
                    <a:lstStyle/>
                    <a:p>
                      <a:pPr indent="0" lvl="0" marL="0" marR="0" rtl="0" algn="l">
                        <a:spcBef>
                          <a:spcPts val="0"/>
                        </a:spcBef>
                        <a:spcAft>
                          <a:spcPts val="0"/>
                        </a:spcAft>
                        <a:buNone/>
                      </a:pPr>
                      <a:r>
                        <a:rPr lang="en-US" sz="1800"/>
                        <a:t>62.5/125 um</a:t>
                      </a:r>
                      <a:endParaRPr sz="1800"/>
                    </a:p>
                  </a:txBody>
                  <a:tcPr marT="45725" marB="45725" marR="91450" marL="91450"/>
                </a:tc>
                <a:tc>
                  <a:txBody>
                    <a:bodyPr/>
                    <a:lstStyle/>
                    <a:p>
                      <a:pPr indent="0" lvl="0" marL="0" marR="0" rtl="0" algn="l">
                        <a:spcBef>
                          <a:spcPts val="0"/>
                        </a:spcBef>
                        <a:spcAft>
                          <a:spcPts val="0"/>
                        </a:spcAft>
                        <a:buNone/>
                      </a:pPr>
                      <a:r>
                        <a:rPr lang="en-US" sz="1800"/>
                        <a:t>Best between buildings</a:t>
                      </a:r>
                      <a:endParaRPr sz="1800"/>
                    </a:p>
                  </a:txBody>
                  <a:tcPr marT="45725" marB="45725" marR="91450" marL="91450"/>
                </a:tc>
              </a:tr>
            </a:tbl>
          </a:graphicData>
        </a:graphic>
      </p:graphicFrame>
      <p:sp>
        <p:nvSpPr>
          <p:cNvPr id="405" name="Google Shape;405;p49"/>
          <p:cNvSpPr txBox="1"/>
          <p:nvPr/>
        </p:nvSpPr>
        <p:spPr>
          <a:xfrm>
            <a:off x="198831" y="4581128"/>
            <a:ext cx="24096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Manchester Encoding</a:t>
            </a:r>
            <a:endParaRPr sz="18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467544" y="188640"/>
            <a:ext cx="8229600" cy="692696"/>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Dynamic Ch Allocation</a:t>
            </a:r>
            <a:endParaRPr/>
          </a:p>
        </p:txBody>
      </p:sp>
      <p:sp>
        <p:nvSpPr>
          <p:cNvPr id="119" name="Google Shape;119;p5"/>
          <p:cNvSpPr txBox="1"/>
          <p:nvPr>
            <p:ph idx="1" type="body"/>
          </p:nvPr>
        </p:nvSpPr>
        <p:spPr>
          <a:xfrm>
            <a:off x="457200" y="1052736"/>
            <a:ext cx="8507288" cy="561662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800"/>
              <a:buFont typeface="Noto Sans Symbols"/>
              <a:buChar char="❑"/>
            </a:pPr>
            <a:r>
              <a:rPr b="1" lang="en-US" sz="2800"/>
              <a:t>Assumptions:</a:t>
            </a:r>
            <a:endParaRPr/>
          </a:p>
          <a:p>
            <a:pPr indent="-514350" lvl="0" marL="514350" rtl="0" algn="just">
              <a:spcBef>
                <a:spcPts val="560"/>
              </a:spcBef>
              <a:spcAft>
                <a:spcPts val="0"/>
              </a:spcAft>
              <a:buClr>
                <a:srgbClr val="7F7F7F"/>
              </a:buClr>
              <a:buSzPts val="2800"/>
              <a:buAutoNum type="arabicPeriod"/>
            </a:pPr>
            <a:r>
              <a:rPr b="1" lang="en-US" sz="2800"/>
              <a:t>Independent Traffic </a:t>
            </a:r>
            <a:r>
              <a:rPr lang="en-US" sz="2800"/>
              <a:t>	</a:t>
            </a:r>
            <a:endParaRPr/>
          </a:p>
          <a:p>
            <a:pPr indent="0" lvl="1" marL="400050" rtl="0" algn="just">
              <a:spcBef>
                <a:spcPts val="400"/>
              </a:spcBef>
              <a:spcAft>
                <a:spcPts val="0"/>
              </a:spcAft>
              <a:buClr>
                <a:srgbClr val="7F7F7F"/>
              </a:buClr>
              <a:buSzPts val="2000"/>
              <a:buNone/>
            </a:pPr>
            <a:r>
              <a:rPr lang="en-US" sz="2000"/>
              <a:t> N independent stations; </a:t>
            </a:r>
            <a:r>
              <a:rPr b="1" lang="en-US" sz="2000"/>
              <a:t>λΔt </a:t>
            </a:r>
            <a:r>
              <a:rPr lang="en-US" sz="2000"/>
              <a:t>frames; Once a frame been generated, the station is blocked and does nothing until the frame transmitted successfully.</a:t>
            </a:r>
            <a:endParaRPr/>
          </a:p>
          <a:p>
            <a:pPr indent="-514350" lvl="0" marL="514350" rtl="0" algn="just">
              <a:spcBef>
                <a:spcPts val="560"/>
              </a:spcBef>
              <a:spcAft>
                <a:spcPts val="0"/>
              </a:spcAft>
              <a:buClr>
                <a:srgbClr val="7F7F7F"/>
              </a:buClr>
              <a:buSzPts val="2800"/>
              <a:buAutoNum type="arabicPeriod"/>
            </a:pPr>
            <a:r>
              <a:rPr b="1" lang="en-US" sz="2800"/>
              <a:t>Single CH.: </a:t>
            </a:r>
            <a:endParaRPr/>
          </a:p>
          <a:p>
            <a:pPr indent="0" lvl="1" marL="400050" rtl="0" algn="just">
              <a:spcBef>
                <a:spcPts val="400"/>
              </a:spcBef>
              <a:spcAft>
                <a:spcPts val="0"/>
              </a:spcAft>
              <a:buClr>
                <a:srgbClr val="7F7F7F"/>
              </a:buClr>
              <a:buSzPts val="2000"/>
              <a:buNone/>
            </a:pPr>
            <a:r>
              <a:rPr lang="en-US" sz="2000"/>
              <a:t>All station can send and receive from it; stations are of equal capable but may be assigned diff roles through protocols </a:t>
            </a:r>
            <a:endParaRPr b="1" sz="2000"/>
          </a:p>
          <a:p>
            <a:pPr indent="-514350" lvl="0" marL="514350" rtl="0" algn="just">
              <a:spcBef>
                <a:spcPts val="560"/>
              </a:spcBef>
              <a:spcAft>
                <a:spcPts val="0"/>
              </a:spcAft>
              <a:buClr>
                <a:srgbClr val="7F7F7F"/>
              </a:buClr>
              <a:buSzPts val="2800"/>
              <a:buAutoNum type="arabicPeriod"/>
            </a:pPr>
            <a:r>
              <a:rPr b="1" lang="en-US" sz="2800"/>
              <a:t>Observable Collisions: </a:t>
            </a:r>
            <a:endParaRPr/>
          </a:p>
          <a:p>
            <a:pPr indent="0" lvl="1" marL="400050" rtl="0" algn="just">
              <a:spcBef>
                <a:spcPts val="400"/>
              </a:spcBef>
              <a:spcAft>
                <a:spcPts val="0"/>
              </a:spcAft>
              <a:buClr>
                <a:srgbClr val="7F7F7F"/>
              </a:buClr>
              <a:buSzPts val="2000"/>
              <a:buNone/>
            </a:pPr>
            <a:r>
              <a:rPr lang="en-US" sz="2000"/>
              <a:t>If 2 frames are transmitted simultaneously, they overlap in time -&gt; garbled; collision. All Stations can detect collision; retransmits.</a:t>
            </a:r>
            <a:endParaRPr b="1" sz="2000"/>
          </a:p>
          <a:p>
            <a:pPr indent="-514350" lvl="0" marL="514350" rtl="0" algn="just">
              <a:spcBef>
                <a:spcPts val="560"/>
              </a:spcBef>
              <a:spcAft>
                <a:spcPts val="0"/>
              </a:spcAft>
              <a:buClr>
                <a:srgbClr val="7F7F7F"/>
              </a:buClr>
              <a:buSzPts val="2800"/>
              <a:buAutoNum type="arabicPeriod"/>
            </a:pPr>
            <a:r>
              <a:rPr b="1" lang="en-US" sz="2800"/>
              <a:t>Continuous or slotted time:</a:t>
            </a:r>
            <a:endParaRPr sz="2800"/>
          </a:p>
          <a:p>
            <a:pPr indent="0" lvl="1" marL="400050" rtl="0" algn="just">
              <a:spcBef>
                <a:spcPts val="400"/>
              </a:spcBef>
              <a:spcAft>
                <a:spcPts val="0"/>
              </a:spcAft>
              <a:buClr>
                <a:srgbClr val="7F7F7F"/>
              </a:buClr>
              <a:buSzPts val="2000"/>
              <a:buNone/>
            </a:pPr>
            <a:r>
              <a:rPr lang="en-US" sz="2000"/>
              <a:t>Sending frame any time or at start of slot; Slot may contain 0,1 or more frames-&gt; idle, success, collision.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0"/>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802.11 Protocol Stack</a:t>
            </a:r>
            <a:endParaRPr/>
          </a:p>
        </p:txBody>
      </p:sp>
      <p:pic>
        <p:nvPicPr>
          <p:cNvPr id="411" name="Google Shape;411;p50"/>
          <p:cNvPicPr preferRelativeResize="0"/>
          <p:nvPr>
            <p:ph idx="1" type="body"/>
          </p:nvPr>
        </p:nvPicPr>
        <p:blipFill rotWithShape="1">
          <a:blip r:embed="rId3">
            <a:alphaModFix/>
          </a:blip>
          <a:srcRect b="0" l="0" r="0" t="0"/>
          <a:stretch/>
        </p:blipFill>
        <p:spPr>
          <a:xfrm>
            <a:off x="457200" y="1874732"/>
            <a:ext cx="8229600" cy="397689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1"/>
          <p:cNvSpPr txBox="1"/>
          <p:nvPr>
            <p:ph idx="1" type="body"/>
          </p:nvPr>
        </p:nvSpPr>
        <p:spPr>
          <a:xfrm>
            <a:off x="457200" y="332656"/>
            <a:ext cx="8229600" cy="579350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7F7F7F"/>
              </a:buClr>
              <a:buSzPct val="100000"/>
              <a:buNone/>
            </a:pPr>
            <a:r>
              <a:rPr b="1" lang="en-US" sz="3000"/>
              <a:t>802.11 Infrared </a:t>
            </a:r>
            <a:endParaRPr/>
          </a:p>
          <a:p>
            <a:pPr indent="0" lvl="0" marL="0" rtl="0" algn="l">
              <a:spcBef>
                <a:spcPts val="444"/>
              </a:spcBef>
              <a:spcAft>
                <a:spcPts val="0"/>
              </a:spcAft>
              <a:buClr>
                <a:srgbClr val="7F7F7F"/>
              </a:buClr>
              <a:buSzPct val="100000"/>
              <a:buNone/>
            </a:pPr>
            <a:r>
              <a:rPr lang="en-US"/>
              <a:t> Uses IR diodes</a:t>
            </a:r>
            <a:endParaRPr/>
          </a:p>
          <a:p>
            <a:pPr indent="0" lvl="0" marL="0" rtl="0" algn="l">
              <a:spcBef>
                <a:spcPts val="444"/>
              </a:spcBef>
              <a:spcAft>
                <a:spcPts val="0"/>
              </a:spcAft>
              <a:buClr>
                <a:srgbClr val="7F7F7F"/>
              </a:buClr>
              <a:buSzPct val="100000"/>
              <a:buNone/>
            </a:pPr>
            <a:r>
              <a:rPr lang="en-US"/>
              <a:t> Diffuse light(not line of sight)</a:t>
            </a:r>
            <a:endParaRPr/>
          </a:p>
          <a:p>
            <a:pPr indent="0" lvl="0" marL="0" rtl="0" algn="l">
              <a:spcBef>
                <a:spcPts val="444"/>
              </a:spcBef>
              <a:spcAft>
                <a:spcPts val="0"/>
              </a:spcAft>
              <a:buClr>
                <a:srgbClr val="7F7F7F"/>
              </a:buClr>
              <a:buSzPct val="100000"/>
              <a:buNone/>
            </a:pPr>
            <a:r>
              <a:rPr lang="en-US"/>
              <a:t> Multiple reflections (walls, furniture etc.)</a:t>
            </a:r>
            <a:endParaRPr/>
          </a:p>
          <a:p>
            <a:pPr indent="0" lvl="0" marL="0" rtl="0" algn="l">
              <a:spcBef>
                <a:spcPts val="444"/>
              </a:spcBef>
              <a:spcAft>
                <a:spcPts val="0"/>
              </a:spcAft>
              <a:buClr>
                <a:srgbClr val="7F7F7F"/>
              </a:buClr>
              <a:buSzPct val="100000"/>
              <a:buNone/>
            </a:pPr>
            <a:r>
              <a:rPr lang="en-US"/>
              <a:t> Transmission at 0.85 microns or 0.95 microns</a:t>
            </a:r>
            <a:endParaRPr/>
          </a:p>
          <a:p>
            <a:pPr indent="0" lvl="0" marL="0" rtl="0" algn="l">
              <a:spcBef>
                <a:spcPts val="444"/>
              </a:spcBef>
              <a:spcAft>
                <a:spcPts val="0"/>
              </a:spcAft>
              <a:buClr>
                <a:srgbClr val="7F7F7F"/>
              </a:buClr>
              <a:buSzPct val="100000"/>
              <a:buNone/>
            </a:pPr>
            <a:r>
              <a:rPr lang="en-US"/>
              <a:t> Speeds : 1 Mbps and 2 Mbps</a:t>
            </a:r>
            <a:endParaRPr/>
          </a:p>
          <a:p>
            <a:pPr indent="0" lvl="0" marL="0" rtl="0" algn="l">
              <a:spcBef>
                <a:spcPts val="444"/>
              </a:spcBef>
              <a:spcAft>
                <a:spcPts val="0"/>
              </a:spcAft>
              <a:buClr>
                <a:srgbClr val="7F7F7F"/>
              </a:buClr>
              <a:buSzPct val="100000"/>
              <a:buNone/>
            </a:pPr>
            <a:r>
              <a:t/>
            </a:r>
            <a:endParaRPr/>
          </a:p>
          <a:p>
            <a:pPr indent="0" lvl="0" marL="0" rtl="0" algn="l">
              <a:spcBef>
                <a:spcPts val="444"/>
              </a:spcBef>
              <a:spcAft>
                <a:spcPts val="0"/>
              </a:spcAft>
              <a:buClr>
                <a:srgbClr val="7F7F7F"/>
              </a:buClr>
              <a:buSzPct val="100000"/>
              <a:buNone/>
            </a:pPr>
            <a:r>
              <a:rPr lang="en-US"/>
              <a:t>Advantages</a:t>
            </a:r>
            <a:endParaRPr/>
          </a:p>
          <a:p>
            <a:pPr indent="0" lvl="0" marL="0" rtl="0" algn="l">
              <a:spcBef>
                <a:spcPts val="444"/>
              </a:spcBef>
              <a:spcAft>
                <a:spcPts val="0"/>
              </a:spcAft>
              <a:buClr>
                <a:srgbClr val="7F7F7F"/>
              </a:buClr>
              <a:buSzPct val="100000"/>
              <a:buNone/>
            </a:pPr>
            <a:r>
              <a:rPr lang="en-US"/>
              <a:t> Simple, cheap, available in many mobile devices</a:t>
            </a:r>
            <a:endParaRPr/>
          </a:p>
          <a:p>
            <a:pPr indent="0" lvl="0" marL="0" rtl="0" algn="l">
              <a:spcBef>
                <a:spcPts val="444"/>
              </a:spcBef>
              <a:spcAft>
                <a:spcPts val="0"/>
              </a:spcAft>
              <a:buClr>
                <a:srgbClr val="7F7F7F"/>
              </a:buClr>
              <a:buSzPct val="100000"/>
              <a:buNone/>
            </a:pPr>
            <a:r>
              <a:rPr lang="en-US"/>
              <a:t> No licenses needed</a:t>
            </a:r>
            <a:endParaRPr/>
          </a:p>
          <a:p>
            <a:pPr indent="0" lvl="0" marL="0" rtl="0" algn="l">
              <a:spcBef>
                <a:spcPts val="444"/>
              </a:spcBef>
              <a:spcAft>
                <a:spcPts val="0"/>
              </a:spcAft>
              <a:buClr>
                <a:srgbClr val="7F7F7F"/>
              </a:buClr>
              <a:buSzPct val="100000"/>
              <a:buNone/>
            </a:pPr>
            <a:r>
              <a:rPr lang="en-US"/>
              <a:t> Simple shielding possible </a:t>
            </a:r>
            <a:endParaRPr/>
          </a:p>
          <a:p>
            <a:pPr indent="0" lvl="0" marL="0" rtl="0" algn="l">
              <a:spcBef>
                <a:spcPts val="444"/>
              </a:spcBef>
              <a:spcAft>
                <a:spcPts val="0"/>
              </a:spcAft>
              <a:buClr>
                <a:srgbClr val="7F7F7F"/>
              </a:buClr>
              <a:buSzPct val="100000"/>
              <a:buNone/>
            </a:pPr>
            <a:r>
              <a:rPr lang="en-US"/>
              <a:t>Disadvantages</a:t>
            </a:r>
            <a:endParaRPr/>
          </a:p>
          <a:p>
            <a:pPr indent="0" lvl="0" marL="0" rtl="0" algn="l">
              <a:spcBef>
                <a:spcPts val="444"/>
              </a:spcBef>
              <a:spcAft>
                <a:spcPts val="0"/>
              </a:spcAft>
              <a:buClr>
                <a:srgbClr val="7F7F7F"/>
              </a:buClr>
              <a:buSzPct val="100000"/>
              <a:buNone/>
            </a:pPr>
            <a:r>
              <a:rPr lang="en-US"/>
              <a:t> Interference by sunlight, heat sources etc.</a:t>
            </a:r>
            <a:endParaRPr/>
          </a:p>
          <a:p>
            <a:pPr indent="0" lvl="0" marL="0" rtl="0" algn="l">
              <a:spcBef>
                <a:spcPts val="444"/>
              </a:spcBef>
              <a:spcAft>
                <a:spcPts val="0"/>
              </a:spcAft>
              <a:buClr>
                <a:srgbClr val="7F7F7F"/>
              </a:buClr>
              <a:buSzPct val="100000"/>
              <a:buNone/>
            </a:pPr>
            <a:r>
              <a:rPr lang="en-US"/>
              <a:t> Many things shield or absorb ir light </a:t>
            </a:r>
            <a:endParaRPr/>
          </a:p>
          <a:p>
            <a:pPr indent="0" lvl="0" marL="0" rtl="0" algn="l">
              <a:spcBef>
                <a:spcPts val="444"/>
              </a:spcBef>
              <a:spcAft>
                <a:spcPts val="0"/>
              </a:spcAft>
              <a:buClr>
                <a:srgbClr val="7F7F7F"/>
              </a:buClr>
              <a:buSzPct val="100000"/>
              <a:buNone/>
            </a:pPr>
            <a:r>
              <a:rPr lang="en-US"/>
              <a:t> Low bandwidth </a:t>
            </a:r>
            <a:endParaRPr/>
          </a:p>
          <a:p>
            <a:pPr indent="0" lvl="0" marL="0" rtl="0" algn="l">
              <a:spcBef>
                <a:spcPts val="444"/>
              </a:spcBef>
              <a:spcAft>
                <a:spcPts val="0"/>
              </a:spcAft>
              <a:buClr>
                <a:srgbClr val="7F7F7F"/>
              </a:buClr>
              <a:buSzPct val="100000"/>
              <a:buNone/>
            </a:pPr>
            <a:r>
              <a:rPr lang="en-US"/>
              <a:t>Cannot penetrates the walls</a:t>
            </a:r>
            <a:endParaRPr/>
          </a:p>
          <a:p>
            <a:pPr indent="-201930" lvl="0" marL="342900" rtl="0" algn="l">
              <a:spcBef>
                <a:spcPts val="444"/>
              </a:spcBef>
              <a:spcAft>
                <a:spcPts val="0"/>
              </a:spcAft>
              <a:buClr>
                <a:srgbClr val="7F7F7F"/>
              </a:buClr>
              <a:buSzPct val="1000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2"/>
          <p:cNvSpPr txBox="1"/>
          <p:nvPr>
            <p:ph idx="1" type="body"/>
          </p:nvPr>
        </p:nvSpPr>
        <p:spPr>
          <a:xfrm>
            <a:off x="457200" y="332656"/>
            <a:ext cx="8229600" cy="5793507"/>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rgbClr val="7F7F7F"/>
              </a:buClr>
              <a:buSzPts val="2800"/>
              <a:buNone/>
            </a:pPr>
            <a:r>
              <a:rPr b="1" lang="en-US" sz="2800"/>
              <a:t>802.11</a:t>
            </a:r>
            <a:r>
              <a:rPr b="1" lang="en-US" sz="2800">
                <a:solidFill>
                  <a:srgbClr val="FF0000"/>
                </a:solidFill>
              </a:rPr>
              <a:t>a</a:t>
            </a:r>
            <a:r>
              <a:rPr b="1" lang="en-US" sz="2800"/>
              <a:t> High Speed WLAN using OFDM</a:t>
            </a:r>
            <a:endParaRPr/>
          </a:p>
          <a:p>
            <a:pPr indent="0" lvl="0" marL="0" rtl="0" algn="l">
              <a:spcBef>
                <a:spcPts val="480"/>
              </a:spcBef>
              <a:spcAft>
                <a:spcPts val="0"/>
              </a:spcAft>
              <a:buClr>
                <a:srgbClr val="7F7F7F"/>
              </a:buClr>
              <a:buSzPts val="2400"/>
              <a:buNone/>
            </a:pPr>
            <a:r>
              <a:rPr lang="en-US"/>
              <a:t>(Orthogonal Frequency Division Multiplexing) </a:t>
            </a:r>
            <a:endParaRPr/>
          </a:p>
          <a:p>
            <a:pPr indent="0" lvl="0" marL="0" rtl="0" algn="l">
              <a:spcBef>
                <a:spcPts val="480"/>
              </a:spcBef>
              <a:spcAft>
                <a:spcPts val="0"/>
              </a:spcAft>
              <a:buClr>
                <a:srgbClr val="7F7F7F"/>
              </a:buClr>
              <a:buSzPts val="2400"/>
              <a:buNone/>
            </a:pPr>
            <a:r>
              <a:rPr lang="en-US"/>
              <a:t> Operates in the 5.15GHz to 5.35GHz radio spectrum. </a:t>
            </a:r>
            <a:endParaRPr/>
          </a:p>
          <a:p>
            <a:pPr indent="0" lvl="0" marL="0" rtl="0" algn="l">
              <a:spcBef>
                <a:spcPts val="480"/>
              </a:spcBef>
              <a:spcAft>
                <a:spcPts val="0"/>
              </a:spcAft>
              <a:buClr>
                <a:srgbClr val="7F7F7F"/>
              </a:buClr>
              <a:buSzPts val="2400"/>
              <a:buNone/>
            </a:pPr>
            <a:r>
              <a:rPr lang="en-US"/>
              <a:t> Speed: Up to 54Mbps (actual throughput is closer to 22Mbps) </a:t>
            </a:r>
            <a:endParaRPr/>
          </a:p>
          <a:p>
            <a:pPr indent="0" lvl="0" marL="0" rtl="0" algn="l">
              <a:spcBef>
                <a:spcPts val="480"/>
              </a:spcBef>
              <a:spcAft>
                <a:spcPts val="0"/>
              </a:spcAft>
              <a:buClr>
                <a:srgbClr val="7F7F7F"/>
              </a:buClr>
              <a:buSzPts val="2400"/>
              <a:buNone/>
            </a:pPr>
            <a:r>
              <a:rPr lang="en-US"/>
              <a:t> Range: 50 feet </a:t>
            </a:r>
            <a:endParaRPr/>
          </a:p>
          <a:p>
            <a:pPr indent="0" lvl="0" marL="0" rtl="0" algn="l">
              <a:spcBef>
                <a:spcPts val="480"/>
              </a:spcBef>
              <a:spcAft>
                <a:spcPts val="0"/>
              </a:spcAft>
              <a:buClr>
                <a:srgbClr val="7F7F7F"/>
              </a:buClr>
              <a:buSzPts val="2400"/>
              <a:buNone/>
            </a:pPr>
            <a:r>
              <a:rPr lang="en-US"/>
              <a:t> Less prone to interference. </a:t>
            </a:r>
            <a:endParaRPr/>
          </a:p>
          <a:p>
            <a:pPr indent="0" lvl="0" marL="0" rtl="0" algn="l">
              <a:spcBef>
                <a:spcPts val="480"/>
              </a:spcBef>
              <a:spcAft>
                <a:spcPts val="0"/>
              </a:spcAft>
              <a:buClr>
                <a:srgbClr val="7F7F7F"/>
              </a:buClr>
              <a:buSzPts val="2400"/>
              <a:buNone/>
            </a:pPr>
            <a:r>
              <a:rPr lang="en-US"/>
              <a:t> More expensive. </a:t>
            </a:r>
            <a:endParaRPr/>
          </a:p>
          <a:p>
            <a:pPr indent="0" lvl="0" marL="0" rtl="0" algn="l">
              <a:spcBef>
                <a:spcPts val="480"/>
              </a:spcBef>
              <a:spcAft>
                <a:spcPts val="0"/>
              </a:spcAft>
              <a:buClr>
                <a:srgbClr val="7F7F7F"/>
              </a:buClr>
              <a:buSzPts val="2400"/>
              <a:buNone/>
            </a:pPr>
            <a:r>
              <a:rPr lang="en-US"/>
              <a:t> Because 802.11b and 802.11a use different radio technologies and portions of the spectrum, they are incompatible with one another.  </a:t>
            </a:r>
            <a:endParaRPr/>
          </a:p>
          <a:p>
            <a:pPr indent="0" lvl="0" marL="0" rtl="0" algn="l">
              <a:spcBef>
                <a:spcPts val="480"/>
              </a:spcBef>
              <a:spcAft>
                <a:spcPts val="0"/>
              </a:spcAft>
              <a:buClr>
                <a:srgbClr val="7F7F7F"/>
              </a:buClr>
              <a:buSzPts val="2400"/>
              <a:buNone/>
            </a:pPr>
            <a:r>
              <a:rPr lang="en-US"/>
              <a:t> Uses 52 frequencies : 48 for data and 4 for synchronization</a:t>
            </a:r>
            <a:endParaRPr/>
          </a:p>
          <a:p>
            <a:pPr indent="0" lvl="0" marL="0" rtl="0" algn="l">
              <a:spcBef>
                <a:spcPts val="480"/>
              </a:spcBef>
              <a:spcAft>
                <a:spcPts val="0"/>
              </a:spcAft>
              <a:buClr>
                <a:srgbClr val="7F7F7F"/>
              </a:buClr>
              <a:buSzPts val="2400"/>
              <a:buNone/>
            </a:pPr>
            <a:r>
              <a:rPr lang="en-US"/>
              <a:t> Modulation : PSK QAM </a:t>
            </a:r>
            <a:endParaRPr/>
          </a:p>
          <a:p>
            <a:pPr indent="0" lvl="0" marL="0" rtl="0" algn="l">
              <a:spcBef>
                <a:spcPts val="480"/>
              </a:spcBef>
              <a:spcAft>
                <a:spcPts val="0"/>
              </a:spcAft>
              <a:buClr>
                <a:srgbClr val="7F7F7F"/>
              </a:buClr>
              <a:buSzPts val="2400"/>
              <a:buNone/>
            </a:pPr>
            <a:r>
              <a:t/>
            </a:r>
            <a:endParaRPr/>
          </a:p>
          <a:p>
            <a:pPr indent="0" lvl="0" marL="0" rtl="0" algn="l">
              <a:spcBef>
                <a:spcPts val="480"/>
              </a:spcBef>
              <a:spcAft>
                <a:spcPts val="0"/>
              </a:spcAft>
              <a:buClr>
                <a:srgbClr val="7F7F7F"/>
              </a:buClr>
              <a:buSzPts val="24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3"/>
          <p:cNvSpPr txBox="1"/>
          <p:nvPr>
            <p:ph idx="1" type="body"/>
          </p:nvPr>
        </p:nvSpPr>
        <p:spPr>
          <a:xfrm>
            <a:off x="457200" y="260648"/>
            <a:ext cx="8229600" cy="64087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3300"/>
              <a:buNone/>
            </a:pPr>
            <a:r>
              <a:rPr b="1" lang="en-US" sz="3300"/>
              <a:t>802.11</a:t>
            </a:r>
            <a:r>
              <a:rPr b="1" lang="en-US" sz="3300">
                <a:solidFill>
                  <a:srgbClr val="FF0000"/>
                </a:solidFill>
              </a:rPr>
              <a:t>b</a:t>
            </a:r>
            <a:r>
              <a:rPr b="1" lang="en-US" sz="3300"/>
              <a:t> High Rate DSSS (HR-DSSS) (Wi_Fi Year Mid 1999)</a:t>
            </a:r>
            <a:endParaRPr/>
          </a:p>
          <a:p>
            <a:pPr indent="0" lvl="0" marL="0" rtl="0" algn="l">
              <a:spcBef>
                <a:spcPts val="480"/>
              </a:spcBef>
              <a:spcAft>
                <a:spcPts val="0"/>
              </a:spcAft>
              <a:buClr>
                <a:srgbClr val="7F7F7F"/>
              </a:buClr>
              <a:buSzPts val="2400"/>
              <a:buNone/>
            </a:pPr>
            <a:r>
              <a:rPr lang="en-US"/>
              <a:t> </a:t>
            </a:r>
            <a:endParaRPr/>
          </a:p>
          <a:p>
            <a:pPr indent="0" lvl="0" marL="0" rtl="0" algn="l">
              <a:spcBef>
                <a:spcPts val="480"/>
              </a:spcBef>
              <a:spcAft>
                <a:spcPts val="0"/>
              </a:spcAft>
              <a:buClr>
                <a:srgbClr val="7F7F7F"/>
              </a:buClr>
              <a:buSzPts val="2400"/>
              <a:buNone/>
            </a:pPr>
            <a:r>
              <a:rPr lang="en-US"/>
              <a:t> Point to Multipoint Configuration</a:t>
            </a:r>
            <a:endParaRPr/>
          </a:p>
          <a:p>
            <a:pPr indent="0" lvl="0" marL="0" rtl="0" algn="l">
              <a:spcBef>
                <a:spcPts val="480"/>
              </a:spcBef>
              <a:spcAft>
                <a:spcPts val="0"/>
              </a:spcAft>
              <a:buClr>
                <a:srgbClr val="7F7F7F"/>
              </a:buClr>
              <a:buSzPts val="2400"/>
              <a:buNone/>
            </a:pPr>
            <a:r>
              <a:rPr lang="en-US"/>
              <a:t> Data rates supported are 1,2,5.5 and 11 Mbps</a:t>
            </a:r>
            <a:endParaRPr/>
          </a:p>
          <a:p>
            <a:pPr indent="0" lvl="0" marL="0" rtl="0" algn="l">
              <a:spcBef>
                <a:spcPts val="480"/>
              </a:spcBef>
              <a:spcAft>
                <a:spcPts val="0"/>
              </a:spcAft>
              <a:buClr>
                <a:srgbClr val="7F7F7F"/>
              </a:buClr>
              <a:buSzPts val="2400"/>
              <a:buNone/>
            </a:pPr>
            <a:r>
              <a:rPr lang="en-US"/>
              <a:t> 5.9 Mbps over TCP and 7.1 Mbps over UDP</a:t>
            </a:r>
            <a:endParaRPr/>
          </a:p>
          <a:p>
            <a:pPr indent="0" lvl="0" marL="0" rtl="0" algn="l">
              <a:spcBef>
                <a:spcPts val="480"/>
              </a:spcBef>
              <a:spcAft>
                <a:spcPts val="0"/>
              </a:spcAft>
              <a:buClr>
                <a:srgbClr val="7F7F7F"/>
              </a:buClr>
              <a:buSzPts val="2400"/>
              <a:buNone/>
            </a:pPr>
            <a:r>
              <a:rPr lang="en-US"/>
              <a:t> Uses CSMA/CA</a:t>
            </a:r>
            <a:endParaRPr/>
          </a:p>
          <a:p>
            <a:pPr indent="0" lvl="0" marL="0" rtl="0" algn="l">
              <a:spcBef>
                <a:spcPts val="480"/>
              </a:spcBef>
              <a:spcAft>
                <a:spcPts val="0"/>
              </a:spcAft>
              <a:buClr>
                <a:srgbClr val="7F7F7F"/>
              </a:buClr>
              <a:buSzPts val="2400"/>
              <a:buNone/>
            </a:pPr>
            <a:r>
              <a:rPr lang="en-US"/>
              <a:t> Range is 7 times grater than 802.11a</a:t>
            </a:r>
            <a:endParaRPr/>
          </a:p>
          <a:p>
            <a:pPr indent="0" lvl="0" marL="0" rtl="0" algn="l">
              <a:spcBef>
                <a:spcPts val="480"/>
              </a:spcBef>
              <a:spcAft>
                <a:spcPts val="0"/>
              </a:spcAft>
              <a:buClr>
                <a:srgbClr val="7F7F7F"/>
              </a:buClr>
              <a:buSzPts val="2400"/>
              <a:buNone/>
            </a:pPr>
            <a:r>
              <a:rPr lang="en-US"/>
              <a:t> Operates in the 2.4GHz radio spectrum.</a:t>
            </a:r>
            <a:endParaRPr/>
          </a:p>
          <a:p>
            <a:pPr indent="0" lvl="0" marL="0" rtl="0" algn="l">
              <a:spcBef>
                <a:spcPts val="480"/>
              </a:spcBef>
              <a:spcAft>
                <a:spcPts val="0"/>
              </a:spcAft>
              <a:buClr>
                <a:srgbClr val="7F7F7F"/>
              </a:buClr>
              <a:buSzPts val="2400"/>
              <a:buNone/>
            </a:pPr>
            <a:r>
              <a:rPr lang="en-US"/>
              <a:t> Frequency Bandwidth = 5 GHz</a:t>
            </a:r>
            <a:endParaRPr/>
          </a:p>
          <a:p>
            <a:pPr indent="0" lvl="0" marL="0" rtl="0" algn="l">
              <a:spcBef>
                <a:spcPts val="480"/>
              </a:spcBef>
              <a:spcAft>
                <a:spcPts val="0"/>
              </a:spcAft>
              <a:buClr>
                <a:srgbClr val="7F7F7F"/>
              </a:buClr>
              <a:buSzPts val="2400"/>
              <a:buNone/>
            </a:pPr>
            <a:r>
              <a:rPr lang="en-US"/>
              <a:t> Range: 100 feet</a:t>
            </a:r>
            <a:endParaRPr/>
          </a:p>
          <a:p>
            <a:pPr indent="0" lvl="0" marL="0" rtl="0" algn="l">
              <a:spcBef>
                <a:spcPts val="480"/>
              </a:spcBef>
              <a:spcAft>
                <a:spcPts val="0"/>
              </a:spcAft>
              <a:buClr>
                <a:srgbClr val="7F7F7F"/>
              </a:buClr>
              <a:buSzPts val="2400"/>
              <a:buNone/>
            </a:pPr>
            <a:r>
              <a:rPr lang="en-US"/>
              <a:t> Prone to interference </a:t>
            </a:r>
            <a:endParaRPr/>
          </a:p>
          <a:p>
            <a:pPr indent="0" lvl="0" marL="0" rtl="0" algn="l">
              <a:spcBef>
                <a:spcPts val="480"/>
              </a:spcBef>
              <a:spcAft>
                <a:spcPts val="0"/>
              </a:spcAft>
              <a:buClr>
                <a:srgbClr val="7F7F7F"/>
              </a:buClr>
              <a:buSzPts val="2400"/>
              <a:buNone/>
            </a:pPr>
            <a:r>
              <a:rPr lang="en-US"/>
              <a:t> Least expensive wireless LAN specification.</a:t>
            </a:r>
            <a:endParaRPr/>
          </a:p>
          <a:p>
            <a:pPr indent="0" lvl="0" marL="0" rtl="0" algn="l">
              <a:spcBef>
                <a:spcPts val="480"/>
              </a:spcBef>
              <a:spcAft>
                <a:spcPts val="0"/>
              </a:spcAft>
              <a:buClr>
                <a:srgbClr val="7F7F7F"/>
              </a:buClr>
              <a:buSzPts val="24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4"/>
          <p:cNvSpPr txBox="1"/>
          <p:nvPr>
            <p:ph idx="1" type="body"/>
          </p:nvPr>
        </p:nvSpPr>
        <p:spPr>
          <a:xfrm>
            <a:off x="457200" y="332656"/>
            <a:ext cx="8229600" cy="579350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7F7F7F"/>
              </a:buClr>
              <a:buSzPts val="3200"/>
              <a:buNone/>
            </a:pPr>
            <a:r>
              <a:rPr b="1" lang="en-US" sz="3200"/>
              <a:t>802.11</a:t>
            </a:r>
            <a:r>
              <a:rPr b="1" lang="en-US" sz="3200">
                <a:solidFill>
                  <a:srgbClr val="FF0000"/>
                </a:solidFill>
              </a:rPr>
              <a:t>g</a:t>
            </a:r>
            <a:r>
              <a:rPr b="1" lang="en-US" sz="3200"/>
              <a:t> OFDM 54 MBps </a:t>
            </a:r>
            <a:endParaRPr/>
          </a:p>
          <a:p>
            <a:pPr indent="0" lvl="0" marL="0" rtl="0" algn="l">
              <a:spcBef>
                <a:spcPts val="480"/>
              </a:spcBef>
              <a:spcAft>
                <a:spcPts val="0"/>
              </a:spcAft>
              <a:buClr>
                <a:srgbClr val="7F7F7F"/>
              </a:buClr>
              <a:buSzPts val="2400"/>
              <a:buNone/>
            </a:pPr>
            <a:r>
              <a:rPr lang="en-US"/>
              <a:t>o Operates in the 2.4GHz radio spectrum. </a:t>
            </a:r>
            <a:endParaRPr/>
          </a:p>
          <a:p>
            <a:pPr indent="0" lvl="0" marL="0" rtl="0" algn="l">
              <a:spcBef>
                <a:spcPts val="480"/>
              </a:spcBef>
              <a:spcAft>
                <a:spcPts val="0"/>
              </a:spcAft>
              <a:buClr>
                <a:srgbClr val="7F7F7F"/>
              </a:buClr>
              <a:buSzPts val="2400"/>
              <a:buNone/>
            </a:pPr>
            <a:r>
              <a:rPr lang="en-US"/>
              <a:t>o Speed: Up to 54Mbps </a:t>
            </a:r>
            <a:endParaRPr/>
          </a:p>
          <a:p>
            <a:pPr indent="0" lvl="0" marL="0" rtl="0" algn="l">
              <a:spcBef>
                <a:spcPts val="480"/>
              </a:spcBef>
              <a:spcAft>
                <a:spcPts val="0"/>
              </a:spcAft>
              <a:buClr>
                <a:srgbClr val="7F7F7F"/>
              </a:buClr>
              <a:buSzPts val="2400"/>
              <a:buNone/>
            </a:pPr>
            <a:r>
              <a:rPr lang="en-US"/>
              <a:t>o Range: 100 feet </a:t>
            </a:r>
            <a:endParaRPr/>
          </a:p>
          <a:p>
            <a:pPr indent="0" lvl="0" marL="0" rtl="0" algn="l">
              <a:spcBef>
                <a:spcPts val="480"/>
              </a:spcBef>
              <a:spcAft>
                <a:spcPts val="0"/>
              </a:spcAft>
              <a:buClr>
                <a:srgbClr val="7F7F7F"/>
              </a:buClr>
              <a:buSzPts val="2400"/>
              <a:buNone/>
            </a:pPr>
            <a:r>
              <a:rPr lang="en-US"/>
              <a:t>o Prone to interference (it shares airspace with cell phones, Bluetooth, security radios, and other devices)</a:t>
            </a:r>
            <a:endParaRPr/>
          </a:p>
          <a:p>
            <a:pPr indent="0" lvl="0" marL="0" rtl="0" algn="l">
              <a:spcBef>
                <a:spcPts val="480"/>
              </a:spcBef>
              <a:spcAft>
                <a:spcPts val="0"/>
              </a:spcAft>
              <a:buClr>
                <a:srgbClr val="7F7F7F"/>
              </a:buClr>
              <a:buSzPts val="2400"/>
              <a:buNone/>
            </a:pPr>
            <a:r>
              <a:t/>
            </a:r>
            <a:endParaRPr/>
          </a:p>
          <a:p>
            <a:pPr indent="0" lvl="0" marL="0" rtl="0" algn="l">
              <a:spcBef>
                <a:spcPts val="600"/>
              </a:spcBef>
              <a:spcAft>
                <a:spcPts val="0"/>
              </a:spcAft>
              <a:buClr>
                <a:srgbClr val="7F7F7F"/>
              </a:buClr>
              <a:buSzPts val="3000"/>
              <a:buNone/>
            </a:pPr>
            <a:r>
              <a:rPr b="1" lang="en-US" sz="3000"/>
              <a:t>802.11</a:t>
            </a:r>
            <a:r>
              <a:rPr b="1" lang="en-US" sz="3000">
                <a:solidFill>
                  <a:srgbClr val="FF0000"/>
                </a:solidFill>
              </a:rPr>
              <a:t>n</a:t>
            </a:r>
            <a:r>
              <a:rPr lang="en-US"/>
              <a:t> :</a:t>
            </a:r>
            <a:endParaRPr/>
          </a:p>
          <a:p>
            <a:pPr indent="0" lvl="0" marL="0" rtl="0" algn="l">
              <a:spcBef>
                <a:spcPts val="480"/>
              </a:spcBef>
              <a:spcAft>
                <a:spcPts val="0"/>
              </a:spcAft>
              <a:buClr>
                <a:srgbClr val="7F7F7F"/>
              </a:buClr>
              <a:buSzPts val="2400"/>
              <a:buNone/>
            </a:pPr>
            <a:r>
              <a:rPr lang="en-US"/>
              <a:t>o Operates in the 2.4 or 5GHz radio spectrum </a:t>
            </a:r>
            <a:endParaRPr/>
          </a:p>
          <a:p>
            <a:pPr indent="0" lvl="0" marL="0" rtl="0" algn="l">
              <a:spcBef>
                <a:spcPts val="480"/>
              </a:spcBef>
              <a:spcAft>
                <a:spcPts val="0"/>
              </a:spcAft>
              <a:buClr>
                <a:srgbClr val="7F7F7F"/>
              </a:buClr>
              <a:buSzPts val="2400"/>
              <a:buNone/>
            </a:pPr>
            <a:r>
              <a:rPr lang="en-US"/>
              <a:t>o Speed: Up to 700Mbs </a:t>
            </a:r>
            <a:endParaRPr/>
          </a:p>
          <a:p>
            <a:pPr indent="0" lvl="0" marL="0" rtl="0" algn="l">
              <a:spcBef>
                <a:spcPts val="480"/>
              </a:spcBef>
              <a:spcAft>
                <a:spcPts val="0"/>
              </a:spcAft>
              <a:buClr>
                <a:srgbClr val="7F7F7F"/>
              </a:buClr>
              <a:buSzPts val="2400"/>
              <a:buNone/>
            </a:pPr>
            <a:r>
              <a:rPr lang="en-US"/>
              <a:t>o Range: 50 feet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5"/>
          <p:cNvSpPr txBox="1"/>
          <p:nvPr>
            <p:ph type="title"/>
          </p:nvPr>
        </p:nvSpPr>
        <p:spPr>
          <a:xfrm>
            <a:off x="457200" y="0"/>
            <a:ext cx="8229600" cy="980728"/>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Bluetooth Architecture</a:t>
            </a:r>
            <a:endParaRPr/>
          </a:p>
        </p:txBody>
      </p:sp>
      <p:sp>
        <p:nvSpPr>
          <p:cNvPr id="437" name="Google Shape;437;p55"/>
          <p:cNvSpPr txBox="1"/>
          <p:nvPr>
            <p:ph idx="1" type="body"/>
          </p:nvPr>
        </p:nvSpPr>
        <p:spPr>
          <a:xfrm>
            <a:off x="457200" y="908720"/>
            <a:ext cx="8229600" cy="5616624"/>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7F7F7F"/>
              </a:buClr>
              <a:buSzPct val="100000"/>
              <a:buChar char="•"/>
            </a:pPr>
            <a:r>
              <a:rPr lang="en-US"/>
              <a:t>Basic unit is </a:t>
            </a:r>
            <a:r>
              <a:rPr b="1" lang="en-US"/>
              <a:t>piconet </a:t>
            </a:r>
            <a:endParaRPr/>
          </a:p>
          <a:p>
            <a:pPr indent="-342900" lvl="0" marL="342900" rtl="0" algn="l">
              <a:spcBef>
                <a:spcPts val="444"/>
              </a:spcBef>
              <a:spcAft>
                <a:spcPts val="0"/>
              </a:spcAft>
              <a:buClr>
                <a:srgbClr val="7F7F7F"/>
              </a:buClr>
              <a:buSzPct val="100000"/>
              <a:buChar char="•"/>
            </a:pPr>
            <a:r>
              <a:rPr lang="en-US"/>
              <a:t>Piconet consists one master node and 7 active slave nodes</a:t>
            </a:r>
            <a:endParaRPr/>
          </a:p>
          <a:p>
            <a:pPr indent="-342900" lvl="0" marL="342900" rtl="0" algn="l">
              <a:spcBef>
                <a:spcPts val="444"/>
              </a:spcBef>
              <a:spcAft>
                <a:spcPts val="0"/>
              </a:spcAft>
              <a:buClr>
                <a:srgbClr val="7F7F7F"/>
              </a:buClr>
              <a:buSzPct val="100000"/>
              <a:buChar char="•"/>
            </a:pPr>
            <a:r>
              <a:rPr lang="en-US"/>
              <a:t>Perimeter is 10 meters</a:t>
            </a:r>
            <a:endParaRPr/>
          </a:p>
          <a:p>
            <a:pPr indent="-342900" lvl="0" marL="342900" rtl="0" algn="l">
              <a:spcBef>
                <a:spcPts val="444"/>
              </a:spcBef>
              <a:spcAft>
                <a:spcPts val="0"/>
              </a:spcAft>
              <a:buClr>
                <a:srgbClr val="7F7F7F"/>
              </a:buClr>
              <a:buSzPct val="100000"/>
              <a:buChar char="•"/>
            </a:pPr>
            <a:r>
              <a:rPr lang="en-US"/>
              <a:t>Multiple piconets can be formed via bridge node</a:t>
            </a:r>
            <a:endParaRPr/>
          </a:p>
          <a:p>
            <a:pPr indent="-342900" lvl="0" marL="342900" rtl="0" algn="l">
              <a:spcBef>
                <a:spcPts val="444"/>
              </a:spcBef>
              <a:spcAft>
                <a:spcPts val="0"/>
              </a:spcAft>
              <a:buClr>
                <a:srgbClr val="7F7F7F"/>
              </a:buClr>
              <a:buSzPct val="100000"/>
              <a:buChar char="•"/>
            </a:pPr>
            <a:r>
              <a:rPr lang="en-US"/>
              <a:t>Interconnected piconets are called </a:t>
            </a:r>
            <a:r>
              <a:rPr b="1" lang="en-US"/>
              <a:t>scatternet</a:t>
            </a:r>
            <a:endParaRPr b="1"/>
          </a:p>
          <a:p>
            <a:pPr indent="-342900" lvl="0" marL="342900" rtl="0" algn="l">
              <a:spcBef>
                <a:spcPts val="444"/>
              </a:spcBef>
              <a:spcAft>
                <a:spcPts val="0"/>
              </a:spcAft>
              <a:buClr>
                <a:srgbClr val="7F7F7F"/>
              </a:buClr>
              <a:buSzPct val="100000"/>
              <a:buChar char="•"/>
            </a:pPr>
            <a:r>
              <a:rPr lang="en-US"/>
              <a:t>Parked slave for responding to the activation/becon from the master.</a:t>
            </a:r>
            <a:endParaRPr/>
          </a:p>
          <a:p>
            <a:pPr indent="-342900" lvl="0" marL="342900" rtl="0" algn="l">
              <a:spcBef>
                <a:spcPts val="444"/>
              </a:spcBef>
              <a:spcAft>
                <a:spcPts val="0"/>
              </a:spcAft>
              <a:buClr>
                <a:srgbClr val="7F7F7F"/>
              </a:buClr>
              <a:buSzPct val="100000"/>
              <a:buChar char="•"/>
            </a:pPr>
            <a:r>
              <a:rPr lang="en-US"/>
              <a:t>There can be 255 parked nodes</a:t>
            </a:r>
            <a:endParaRPr/>
          </a:p>
          <a:p>
            <a:pPr indent="-342900" lvl="0" marL="342900" rtl="0" algn="l">
              <a:spcBef>
                <a:spcPts val="444"/>
              </a:spcBef>
              <a:spcAft>
                <a:spcPts val="0"/>
              </a:spcAft>
              <a:buClr>
                <a:srgbClr val="7F7F7F"/>
              </a:buClr>
              <a:buSzPct val="100000"/>
              <a:buChar char="•"/>
            </a:pPr>
            <a:r>
              <a:rPr lang="en-US"/>
              <a:t>Uses TDM</a:t>
            </a:r>
            <a:endParaRPr/>
          </a:p>
          <a:p>
            <a:pPr indent="-342900" lvl="0" marL="342900" rtl="0" algn="l">
              <a:spcBef>
                <a:spcPts val="444"/>
              </a:spcBef>
              <a:spcAft>
                <a:spcPts val="0"/>
              </a:spcAft>
              <a:buClr>
                <a:srgbClr val="7F7F7F"/>
              </a:buClr>
              <a:buSzPct val="100000"/>
              <a:buChar char="•"/>
            </a:pPr>
            <a:r>
              <a:rPr lang="en-US"/>
              <a:t>Communication between master slave only and not slave to slave</a:t>
            </a:r>
            <a:endParaRPr/>
          </a:p>
          <a:p>
            <a:pPr indent="-342900" lvl="0" marL="342900" rtl="0" algn="l">
              <a:spcBef>
                <a:spcPts val="444"/>
              </a:spcBef>
              <a:spcAft>
                <a:spcPts val="0"/>
              </a:spcAft>
              <a:buClr>
                <a:srgbClr val="7F7F7F"/>
              </a:buClr>
              <a:buSzPct val="100000"/>
              <a:buChar char="•"/>
            </a:pPr>
            <a:r>
              <a:rPr lang="en-US"/>
              <a:t>2.4 GHz, FHSS, CDMA</a:t>
            </a:r>
            <a:endParaRPr/>
          </a:p>
          <a:p>
            <a:pPr indent="-342900" lvl="0" marL="342900" rtl="0" algn="l">
              <a:spcBef>
                <a:spcPts val="444"/>
              </a:spcBef>
              <a:spcAft>
                <a:spcPts val="0"/>
              </a:spcAft>
              <a:buClr>
                <a:srgbClr val="7F7F7F"/>
              </a:buClr>
              <a:buSzPct val="100000"/>
              <a:buChar char="•"/>
            </a:pPr>
            <a:r>
              <a:rPr lang="en-US"/>
              <a:t>79 channels of 1 MHz each</a:t>
            </a:r>
            <a:endParaRPr/>
          </a:p>
          <a:p>
            <a:pPr indent="-342900" lvl="0" marL="342900" rtl="0" algn="l">
              <a:spcBef>
                <a:spcPts val="444"/>
              </a:spcBef>
              <a:spcAft>
                <a:spcPts val="0"/>
              </a:spcAft>
              <a:buClr>
                <a:srgbClr val="7F7F7F"/>
              </a:buClr>
              <a:buSzPct val="100000"/>
              <a:buChar char="•"/>
            </a:pPr>
            <a:r>
              <a:rPr lang="en-US"/>
              <a:t>Modulation FSK, 1-bit per Hz gives 1 Mbps data rate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6"/>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pic>
        <p:nvPicPr>
          <p:cNvPr id="443" name="Google Shape;443;p56"/>
          <p:cNvPicPr preferRelativeResize="0"/>
          <p:nvPr>
            <p:ph idx="1" type="body"/>
          </p:nvPr>
        </p:nvPicPr>
        <p:blipFill rotWithShape="1">
          <a:blip r:embed="rId3">
            <a:alphaModFix/>
          </a:blip>
          <a:srcRect b="0" l="0" r="0" t="0"/>
          <a:stretch/>
        </p:blipFill>
        <p:spPr>
          <a:xfrm>
            <a:off x="736408" y="1916832"/>
            <a:ext cx="7520874" cy="381642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7"/>
          <p:cNvSpPr txBox="1"/>
          <p:nvPr>
            <p:ph type="title"/>
          </p:nvPr>
        </p:nvSpPr>
        <p:spPr>
          <a:xfrm>
            <a:off x="457200" y="0"/>
            <a:ext cx="8229600" cy="980728"/>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Frame Format</a:t>
            </a:r>
            <a:endParaRPr/>
          </a:p>
        </p:txBody>
      </p:sp>
      <p:sp>
        <p:nvSpPr>
          <p:cNvPr id="449" name="Google Shape;449;p57"/>
          <p:cNvSpPr txBox="1"/>
          <p:nvPr>
            <p:ph idx="1" type="body"/>
          </p:nvPr>
        </p:nvSpPr>
        <p:spPr>
          <a:xfrm>
            <a:off x="457200" y="1600200"/>
            <a:ext cx="8229600" cy="4925144"/>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190500" lvl="0" marL="342900" rtl="0" algn="l">
              <a:spcBef>
                <a:spcPts val="480"/>
              </a:spcBef>
              <a:spcAft>
                <a:spcPts val="0"/>
              </a:spcAft>
              <a:buClr>
                <a:srgbClr val="7F7F7F"/>
              </a:buClr>
              <a:buSzPts val="2400"/>
              <a:buNone/>
            </a:pPr>
            <a:r>
              <a:t/>
            </a:r>
            <a:endParaRPr/>
          </a:p>
          <a:p>
            <a:pPr indent="-342900" lvl="0" marL="342900" rtl="0" algn="l">
              <a:spcBef>
                <a:spcPts val="480"/>
              </a:spcBef>
              <a:spcAft>
                <a:spcPts val="0"/>
              </a:spcAft>
              <a:buClr>
                <a:srgbClr val="7F7F7F"/>
              </a:buClr>
              <a:buSzPts val="2400"/>
              <a:buChar char="•"/>
            </a:pPr>
            <a:r>
              <a:rPr lang="en-US"/>
              <a:t>An  access code  identifies the master so that slaves within radio range of two masters can tell which traffic is for them. </a:t>
            </a:r>
            <a:endParaRPr/>
          </a:p>
          <a:p>
            <a:pPr indent="-342900" lvl="0" marL="342900" rtl="0" algn="l">
              <a:spcBef>
                <a:spcPts val="480"/>
              </a:spcBef>
              <a:spcAft>
                <a:spcPts val="0"/>
              </a:spcAft>
              <a:buClr>
                <a:srgbClr val="7F7F7F"/>
              </a:buClr>
              <a:buSzPts val="2400"/>
              <a:buChar char="•"/>
            </a:pPr>
            <a:r>
              <a:rPr lang="en-US"/>
              <a:t>Next comes a 54-bit header containing typical MAC sublayer fields. Then comes the data field, of up to 2744 bits</a:t>
            </a:r>
            <a:endParaRPr/>
          </a:p>
          <a:p>
            <a:pPr indent="-342900" lvl="0" marL="342900" rtl="0" algn="l">
              <a:spcBef>
                <a:spcPts val="480"/>
              </a:spcBef>
              <a:spcAft>
                <a:spcPts val="0"/>
              </a:spcAft>
              <a:buClr>
                <a:srgbClr val="7F7F7F"/>
              </a:buClr>
              <a:buSzPts val="2400"/>
              <a:buChar char="•"/>
            </a:pPr>
            <a:r>
              <a:rPr lang="en-US"/>
              <a:t>The Address field identifies which of the eight active devices the frame is intended for. </a:t>
            </a:r>
            <a:endParaRPr/>
          </a:p>
          <a:p>
            <a:pPr indent="-190500" lvl="0" marL="342900" rtl="0" algn="l">
              <a:spcBef>
                <a:spcPts val="480"/>
              </a:spcBef>
              <a:spcAft>
                <a:spcPts val="0"/>
              </a:spcAft>
              <a:buClr>
                <a:srgbClr val="7F7F7F"/>
              </a:buClr>
              <a:buSzPts val="2400"/>
              <a:buNone/>
            </a:pPr>
            <a:r>
              <a:t/>
            </a:r>
            <a:endParaRPr/>
          </a:p>
        </p:txBody>
      </p:sp>
      <p:pic>
        <p:nvPicPr>
          <p:cNvPr id="450" name="Google Shape;450;p57"/>
          <p:cNvPicPr preferRelativeResize="0"/>
          <p:nvPr/>
        </p:nvPicPr>
        <p:blipFill rotWithShape="1">
          <a:blip r:embed="rId3">
            <a:alphaModFix/>
          </a:blip>
          <a:srcRect b="0" l="0" r="0" t="0"/>
          <a:stretch/>
        </p:blipFill>
        <p:spPr>
          <a:xfrm>
            <a:off x="611560" y="1006004"/>
            <a:ext cx="7906505" cy="196505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8"/>
          <p:cNvSpPr txBox="1"/>
          <p:nvPr>
            <p:ph idx="1" type="body"/>
          </p:nvPr>
        </p:nvSpPr>
        <p:spPr>
          <a:xfrm>
            <a:off x="457200" y="836712"/>
            <a:ext cx="8229600" cy="528945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7F7F7F"/>
              </a:buClr>
              <a:buSzPts val="2400"/>
              <a:buChar char="•"/>
            </a:pPr>
            <a:r>
              <a:rPr lang="en-US"/>
              <a:t>The Type field identifies the frame type</a:t>
            </a:r>
            <a:endParaRPr/>
          </a:p>
          <a:p>
            <a:pPr indent="-342900" lvl="0" marL="342900" rtl="0" algn="l">
              <a:spcBef>
                <a:spcPts val="480"/>
              </a:spcBef>
              <a:spcAft>
                <a:spcPts val="0"/>
              </a:spcAft>
              <a:buClr>
                <a:srgbClr val="7F7F7F"/>
              </a:buClr>
              <a:buSzPts val="2400"/>
              <a:buChar char="•"/>
            </a:pPr>
            <a:r>
              <a:rPr lang="en-US"/>
              <a:t>The Flow bit is asserted by a slave when its buffer is full and cannot receive any more data. This is a primitive form of flow control.</a:t>
            </a:r>
            <a:endParaRPr/>
          </a:p>
          <a:p>
            <a:pPr indent="-342900" lvl="0" marL="342900" rtl="0" algn="l">
              <a:spcBef>
                <a:spcPts val="480"/>
              </a:spcBef>
              <a:spcAft>
                <a:spcPts val="0"/>
              </a:spcAft>
              <a:buClr>
                <a:srgbClr val="7F7F7F"/>
              </a:buClr>
              <a:buSzPts val="2400"/>
              <a:buChar char="•"/>
            </a:pPr>
            <a:r>
              <a:rPr lang="en-US"/>
              <a:t>The Acknowledgement bit is used to piggyback an ACK onto a frame.</a:t>
            </a:r>
            <a:endParaRPr/>
          </a:p>
          <a:p>
            <a:pPr indent="-342900" lvl="0" marL="342900" rtl="0" algn="l">
              <a:spcBef>
                <a:spcPts val="480"/>
              </a:spcBef>
              <a:spcAft>
                <a:spcPts val="0"/>
              </a:spcAft>
              <a:buClr>
                <a:srgbClr val="7F7F7F"/>
              </a:buClr>
              <a:buSzPts val="2400"/>
              <a:buChar char="•"/>
            </a:pPr>
            <a:r>
              <a:rPr lang="en-US"/>
              <a:t>The Sequence bit is used to number the frames to detect retransmissions. The protocol is stop-and-wait, so 1 bit is enough.</a:t>
            </a:r>
            <a:endParaRPr/>
          </a:p>
          <a:p>
            <a:pPr indent="-342900" lvl="0" marL="342900" rtl="0" algn="l">
              <a:spcBef>
                <a:spcPts val="480"/>
              </a:spcBef>
              <a:spcAft>
                <a:spcPts val="0"/>
              </a:spcAft>
              <a:buClr>
                <a:srgbClr val="7F7F7F"/>
              </a:buClr>
              <a:buSzPts val="2400"/>
              <a:buChar char="•"/>
            </a:pPr>
            <a:r>
              <a:rPr lang="en-US"/>
              <a:t>Then comes the 8-bit header Checksum. The entire 18-bit header is repeated three times to form the 54-bit header.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467544" y="188640"/>
            <a:ext cx="8229600" cy="692696"/>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125" name="Google Shape;125;p6"/>
          <p:cNvSpPr txBox="1"/>
          <p:nvPr>
            <p:ph idx="1" type="body"/>
          </p:nvPr>
        </p:nvSpPr>
        <p:spPr>
          <a:xfrm>
            <a:off x="457200" y="1052736"/>
            <a:ext cx="8229600" cy="5616624"/>
          </a:xfrm>
          <a:prstGeom prst="rect">
            <a:avLst/>
          </a:prstGeom>
          <a:noFill/>
          <a:ln>
            <a:noFill/>
          </a:ln>
        </p:spPr>
        <p:txBody>
          <a:bodyPr anchorCtr="0" anchor="t" bIns="45700" lIns="91425" spcFirstLastPara="1" rIns="91425" wrap="square" tIns="45700">
            <a:normAutofit/>
          </a:bodyPr>
          <a:lstStyle/>
          <a:p>
            <a:pPr indent="-457200" lvl="0" marL="457200" rtl="0" algn="just">
              <a:spcBef>
                <a:spcPts val="0"/>
              </a:spcBef>
              <a:spcAft>
                <a:spcPts val="0"/>
              </a:spcAft>
              <a:buClr>
                <a:srgbClr val="7F7F7F"/>
              </a:buClr>
              <a:buSzPts val="2800"/>
              <a:buAutoNum type="arabicPeriod" startAt="5"/>
            </a:pPr>
            <a:r>
              <a:rPr b="1" lang="en-US" sz="2800"/>
              <a:t>Carrier Sense or No Carrier Sense:</a:t>
            </a:r>
            <a:endParaRPr/>
          </a:p>
          <a:p>
            <a:pPr indent="0" lvl="1" marL="400050" rtl="0" algn="just">
              <a:spcBef>
                <a:spcPts val="360"/>
              </a:spcBef>
              <a:spcAft>
                <a:spcPts val="0"/>
              </a:spcAft>
              <a:buClr>
                <a:srgbClr val="7F7F7F"/>
              </a:buClr>
              <a:buSzPts val="1800"/>
              <a:buNone/>
            </a:pPr>
            <a:r>
              <a:rPr lang="en-US" sz="1800"/>
              <a:t>Carrier sense: stations can tell if ch is in use b4 trying. No station attempt  to use if sensed busy.</a:t>
            </a:r>
            <a:endParaRPr/>
          </a:p>
          <a:p>
            <a:pPr indent="0" lvl="1" marL="400050" rtl="0" algn="just">
              <a:spcBef>
                <a:spcPts val="360"/>
              </a:spcBef>
              <a:spcAft>
                <a:spcPts val="0"/>
              </a:spcAft>
              <a:buClr>
                <a:srgbClr val="7F7F7F"/>
              </a:buClr>
              <a:buSzPts val="1800"/>
              <a:buNone/>
            </a:pPr>
            <a:r>
              <a:rPr lang="en-US" sz="1800"/>
              <a:t>No carrier sense: Cant sense b4 trying, just sends and can determine whether is was successful transmission.</a:t>
            </a:r>
            <a:endParaRPr/>
          </a:p>
          <a:p>
            <a:pPr indent="0" lvl="1" marL="400050" rtl="0" algn="just">
              <a:spcBef>
                <a:spcPts val="360"/>
              </a:spcBef>
              <a:spcAft>
                <a:spcPts val="0"/>
              </a:spcAft>
              <a:buClr>
                <a:srgbClr val="7F7F7F"/>
              </a:buClr>
              <a:buSzPts val="1800"/>
              <a:buNone/>
            </a:pPr>
            <a:r>
              <a:t/>
            </a:r>
            <a:endParaRPr sz="1800"/>
          </a:p>
          <a:p>
            <a:pPr indent="0" lvl="0" marL="0" rtl="0" algn="just">
              <a:spcBef>
                <a:spcPts val="560"/>
              </a:spcBef>
              <a:spcAft>
                <a:spcPts val="0"/>
              </a:spcAft>
              <a:buClr>
                <a:srgbClr val="7F7F7F"/>
              </a:buClr>
              <a:buSzPts val="2800"/>
              <a:buNone/>
            </a:pPr>
            <a:r>
              <a:rPr lang="en-US" sz="2800"/>
              <a:t>    Note: No Multiaccess protocol guarantees reliable delivery. Even in absence of collisions, the receiver may receive frames in-correctly for various reasons.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467544" y="188640"/>
            <a:ext cx="8229600" cy="692696"/>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Multiple Access Protocol</a:t>
            </a:r>
            <a:endParaRPr/>
          </a:p>
        </p:txBody>
      </p:sp>
      <p:sp>
        <p:nvSpPr>
          <p:cNvPr id="131" name="Google Shape;131;p7"/>
          <p:cNvSpPr txBox="1"/>
          <p:nvPr>
            <p:ph idx="1" type="body"/>
          </p:nvPr>
        </p:nvSpPr>
        <p:spPr>
          <a:xfrm>
            <a:off x="457200" y="1052736"/>
            <a:ext cx="8229600" cy="5616624"/>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7F7F7F"/>
              </a:buClr>
              <a:buSzPts val="2400"/>
              <a:buFont typeface="Noto Sans Symbols"/>
              <a:buChar char="❑"/>
            </a:pPr>
            <a:r>
              <a:rPr b="1" lang="en-US"/>
              <a:t>ALOHA: Pure and Slotted</a:t>
            </a:r>
            <a:endParaRPr/>
          </a:p>
          <a:p>
            <a:pPr indent="-342900" lvl="0" marL="342900" rtl="0" algn="just">
              <a:spcBef>
                <a:spcPts val="480"/>
              </a:spcBef>
              <a:spcAft>
                <a:spcPts val="0"/>
              </a:spcAft>
              <a:buClr>
                <a:srgbClr val="7F7F7F"/>
              </a:buClr>
              <a:buSzPts val="2400"/>
              <a:buFont typeface="Noto Sans Symbols"/>
              <a:buChar char="❑"/>
            </a:pPr>
            <a:r>
              <a:rPr b="1" lang="en-US"/>
              <a:t>Pure ALOHA</a:t>
            </a:r>
            <a:endParaRPr/>
          </a:p>
          <a:p>
            <a:pPr indent="-342900" lvl="0" marL="342900" rtl="0" algn="just">
              <a:spcBef>
                <a:spcPts val="480"/>
              </a:spcBef>
              <a:spcAft>
                <a:spcPts val="0"/>
              </a:spcAft>
              <a:buClr>
                <a:srgbClr val="7F7F7F"/>
              </a:buClr>
              <a:buSzPts val="2400"/>
              <a:buChar char="•"/>
            </a:pPr>
            <a:r>
              <a:rPr lang="en-US"/>
              <a:t>The basic idea is simple, let users transmit whenever they have data to send.</a:t>
            </a:r>
            <a:endParaRPr/>
          </a:p>
          <a:p>
            <a:pPr indent="-342900" lvl="0" marL="342900" rtl="0" algn="just">
              <a:spcBef>
                <a:spcPts val="480"/>
              </a:spcBef>
              <a:spcAft>
                <a:spcPts val="0"/>
              </a:spcAft>
              <a:buClr>
                <a:srgbClr val="7F7F7F"/>
              </a:buClr>
              <a:buSzPts val="2400"/>
              <a:buChar char="•"/>
            </a:pPr>
            <a:r>
              <a:rPr lang="en-US"/>
              <a:t>In ALOHA, after each station has sent its frame to central computer, this comp rebroadcast the frame to all of the stations.</a:t>
            </a:r>
            <a:endParaRPr/>
          </a:p>
          <a:p>
            <a:pPr indent="-342900" lvl="0" marL="342900" rtl="0" algn="just">
              <a:spcBef>
                <a:spcPts val="480"/>
              </a:spcBef>
              <a:spcAft>
                <a:spcPts val="0"/>
              </a:spcAft>
              <a:buClr>
                <a:srgbClr val="7F7F7F"/>
              </a:buClr>
              <a:buSzPts val="2400"/>
              <a:buChar char="•"/>
            </a:pPr>
            <a:r>
              <a:rPr lang="en-US"/>
              <a:t>If the frame was destroyed, the sender just waits a </a:t>
            </a:r>
            <a:r>
              <a:rPr b="1" lang="en-US"/>
              <a:t>random</a:t>
            </a:r>
            <a:r>
              <a:rPr lang="en-US"/>
              <a:t> amount of time and sends it again.</a:t>
            </a:r>
            <a:endParaRPr/>
          </a:p>
          <a:p>
            <a:pPr indent="-342900" lvl="0" marL="342900" rtl="0" algn="just">
              <a:spcBef>
                <a:spcPts val="480"/>
              </a:spcBef>
              <a:spcAft>
                <a:spcPts val="0"/>
              </a:spcAft>
              <a:buClr>
                <a:srgbClr val="7F7F7F"/>
              </a:buClr>
              <a:buSzPts val="2400"/>
              <a:buChar char="•"/>
            </a:pPr>
            <a:r>
              <a:rPr lang="en-US"/>
              <a:t>The frames are of same length. (for max throughput)</a:t>
            </a:r>
            <a:endParaRPr/>
          </a:p>
          <a:p>
            <a:pPr indent="-342900" lvl="0" marL="342900" rtl="0" algn="just">
              <a:spcBef>
                <a:spcPts val="480"/>
              </a:spcBef>
              <a:spcAft>
                <a:spcPts val="0"/>
              </a:spcAft>
              <a:buClr>
                <a:srgbClr val="7F7F7F"/>
              </a:buClr>
              <a:buSzPts val="2400"/>
              <a:buChar char="•"/>
            </a:pPr>
            <a:r>
              <a:rPr lang="en-US"/>
              <a:t>When frames collide, they will garbled.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467544" y="188640"/>
            <a:ext cx="8229600" cy="692696"/>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sp>
        <p:nvSpPr>
          <p:cNvPr id="137" name="Google Shape;137;p8"/>
          <p:cNvSpPr txBox="1"/>
          <p:nvPr>
            <p:ph idx="1" type="body"/>
          </p:nvPr>
        </p:nvSpPr>
        <p:spPr>
          <a:xfrm>
            <a:off x="457200" y="1052736"/>
            <a:ext cx="8229600" cy="5616624"/>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rgbClr val="7F7F7F"/>
              </a:buClr>
              <a:buSzPts val="2400"/>
              <a:buNone/>
            </a:pPr>
            <a:r>
              <a:t/>
            </a:r>
            <a:endParaRPr/>
          </a:p>
        </p:txBody>
      </p:sp>
      <p:sp>
        <p:nvSpPr>
          <p:cNvPr id="138" name="Google Shape;138;p8"/>
          <p:cNvSpPr txBox="1"/>
          <p:nvPr/>
        </p:nvSpPr>
        <p:spPr>
          <a:xfrm>
            <a:off x="287338" y="5715000"/>
            <a:ext cx="8856662" cy="8382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7F7F7F"/>
              </a:buClr>
              <a:buSzPts val="2400"/>
              <a:buFont typeface="Arial"/>
              <a:buNone/>
            </a:pPr>
            <a:r>
              <a:rPr b="0" i="0" lang="en-US" sz="2400" u="none" cap="none" strike="noStrike">
                <a:solidFill>
                  <a:srgbClr val="7F7F7F"/>
                </a:solidFill>
                <a:latin typeface="Arial"/>
                <a:ea typeface="Arial"/>
                <a:cs typeface="Arial"/>
                <a:sym typeface="Arial"/>
              </a:rPr>
              <a:t>In pure ALOHA, frames are transmitted </a:t>
            </a:r>
            <a:br>
              <a:rPr b="0" i="0" lang="en-US" sz="2400" u="none" cap="none" strike="noStrike">
                <a:solidFill>
                  <a:srgbClr val="7F7F7F"/>
                </a:solidFill>
                <a:latin typeface="Arial"/>
                <a:ea typeface="Arial"/>
                <a:cs typeface="Arial"/>
                <a:sym typeface="Arial"/>
              </a:rPr>
            </a:br>
            <a:r>
              <a:rPr b="0" i="0" lang="en-US" sz="2400" u="none" cap="none" strike="noStrike">
                <a:solidFill>
                  <a:srgbClr val="7F7F7F"/>
                </a:solidFill>
                <a:latin typeface="Arial"/>
                <a:ea typeface="Arial"/>
                <a:cs typeface="Arial"/>
                <a:sym typeface="Arial"/>
              </a:rPr>
              <a:t>at completely arbitrary times</a:t>
            </a:r>
            <a:endParaRPr/>
          </a:p>
        </p:txBody>
      </p:sp>
      <p:pic>
        <p:nvPicPr>
          <p:cNvPr id="139" name="Google Shape;139;p8"/>
          <p:cNvPicPr preferRelativeResize="0"/>
          <p:nvPr/>
        </p:nvPicPr>
        <p:blipFill rotWithShape="1">
          <a:blip r:embed="rId3">
            <a:alphaModFix/>
          </a:blip>
          <a:srcRect b="0" l="0" r="0" t="0"/>
          <a:stretch/>
        </p:blipFill>
        <p:spPr>
          <a:xfrm>
            <a:off x="928688" y="1571625"/>
            <a:ext cx="7286625" cy="371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t/>
            </a:r>
            <a:endParaRPr/>
          </a:p>
        </p:txBody>
      </p:sp>
      <p:pic>
        <p:nvPicPr>
          <p:cNvPr id="145" name="Google Shape;145;p9"/>
          <p:cNvPicPr preferRelativeResize="0"/>
          <p:nvPr>
            <p:ph idx="1" type="body"/>
          </p:nvPr>
        </p:nvPicPr>
        <p:blipFill rotWithShape="1">
          <a:blip r:embed="rId3">
            <a:alphaModFix/>
          </a:blip>
          <a:srcRect b="0" l="0" r="0" t="0"/>
          <a:stretch/>
        </p:blipFill>
        <p:spPr>
          <a:xfrm>
            <a:off x="2771800" y="2132856"/>
            <a:ext cx="3451692" cy="1003201"/>
          </a:xfrm>
          <a:prstGeom prst="rect">
            <a:avLst/>
          </a:prstGeom>
          <a:noFill/>
          <a:ln>
            <a:noFill/>
          </a:ln>
        </p:spPr>
      </p:pic>
      <p:sp>
        <p:nvSpPr>
          <p:cNvPr id="146" name="Google Shape;146;p9"/>
          <p:cNvSpPr txBox="1"/>
          <p:nvPr/>
        </p:nvSpPr>
        <p:spPr>
          <a:xfrm>
            <a:off x="2627040" y="3308791"/>
            <a:ext cx="415530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Palatino Linotype"/>
                <a:ea typeface="Palatino Linotype"/>
                <a:cs typeface="Palatino Linotype"/>
                <a:sym typeface="Palatino Linotype"/>
              </a:rPr>
              <a:t>Maximum throughput occurs at G=0.5,</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S=1/2e</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S=0.184</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=&gt; 18%</a:t>
            </a:r>
            <a:endParaRPr sz="1800">
              <a:solidFill>
                <a:schemeClr val="dk1"/>
              </a:solidFill>
              <a:latin typeface="Palatino Linotype"/>
              <a:ea typeface="Palatino Linotype"/>
              <a:cs typeface="Palatino Linotype"/>
              <a:sym typeface="Palatino Linotype"/>
            </a:endParaRPr>
          </a:p>
        </p:txBody>
      </p:sp>
    </p:spTree>
  </p:cSld>
  <p:clrMapOvr>
    <a:masterClrMapping/>
  </p:clrMapOvr>
</p:sld>
</file>

<file path=ppt/theme/theme1.xml><?xml version="1.0" encoding="utf-8"?>
<a:theme xmlns:a="http://schemas.openxmlformats.org/drawingml/2006/main" xmlns:r="http://schemas.openxmlformats.org/officeDocument/2006/relationships" name="Executiv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2017-03-01T11:56:06Z</dcterms:created>
  <dc:creator>Shristi</dc:creator>
</cp:coreProperties>
</file>