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858000" cy="9144000"/>
  <p:embeddedFontLst>
    <p:embeddedFont>
      <p:font typeface="Gill Sans"/>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2" roundtripDataSignature="AMtx7mgPk2l7M+yYUaMBhCDnkqr/xp6a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006A64-2D5F-4BFB-8F7E-33DF01D3F183}">
  <a:tblStyle styleId="{E3006A64-2D5F-4BFB-8F7E-33DF01D3F183}"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0"/>
          </a:solidFill>
        </a:fill>
      </a:tcStyle>
    </a:wholeTbl>
    <a:band1H>
      <a:tcTxStyle/>
      <a:tcStyle>
        <a:fill>
          <a:solidFill>
            <a:srgbClr val="CCDBE1"/>
          </a:solidFill>
        </a:fill>
      </a:tcStyle>
    </a:band1H>
    <a:band2H>
      <a:tcTxStyle/>
    </a:band2H>
    <a:band1V>
      <a:tcTxStyle/>
      <a:tcStyle>
        <a:fill>
          <a:solidFill>
            <a:srgbClr val="CCDBE1"/>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illSans-bold.fntdata"/><Relationship Id="rId50" Type="http://schemas.openxmlformats.org/officeDocument/2006/relationships/font" Target="fonts/GillSans-regular.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Routing: topology</a:t>
            </a:r>
            <a:endParaRPr/>
          </a:p>
          <a:p>
            <a:pPr indent="0" lvl="0" marL="0" rtl="0" algn="l">
              <a:spcBef>
                <a:spcPts val="0"/>
              </a:spcBef>
              <a:spcAft>
                <a:spcPts val="0"/>
              </a:spcAft>
              <a:buNone/>
            </a:pPr>
            <a:r>
              <a:rPr lang="en-IN"/>
              <a:t>Traffic-&gt; cong control</a:t>
            </a:r>
            <a:endParaRPr/>
          </a:p>
        </p:txBody>
      </p:sp>
      <p:sp>
        <p:nvSpPr>
          <p:cNvPr id="185" name="Google Shape;18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ARPNET IP: Coless</a:t>
            </a:r>
            <a:endParaRPr/>
          </a:p>
          <a:p>
            <a:pPr indent="0" lvl="0" marL="0" rtl="0" algn="l">
              <a:spcBef>
                <a:spcPts val="0"/>
              </a:spcBef>
              <a:spcAft>
                <a:spcPts val="0"/>
              </a:spcAft>
              <a:buNone/>
            </a:pPr>
            <a:r>
              <a:rPr lang="en-IN"/>
              <a:t>X.5 FR ATM MPLS: CO</a:t>
            </a:r>
            <a:endParaRPr/>
          </a:p>
        </p:txBody>
      </p:sp>
      <p:sp>
        <p:nvSpPr>
          <p:cNvPr id="128" name="Google Shape;12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45"/>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5"/>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4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26" name="Google Shape;26;p45"/>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45"/>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5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54"/>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5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55"/>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55"/>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5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6"/>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4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47"/>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 name="Google Shape;36;p47"/>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7"/>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4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41" name="Google Shape;41;p47"/>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 name="Google Shape;42;p47"/>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3" name="Google Shape;43;p47"/>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48"/>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8"/>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48"/>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4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49"/>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9"/>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49"/>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49"/>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49"/>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4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50"/>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51"/>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 name="Google Shape;67;p5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70" name="Google Shape;70;p51"/>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52"/>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52"/>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52"/>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5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53"/>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83" name="Google Shape;83;p53"/>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4" name="Google Shape;84;p53"/>
          <p:cNvSpPr/>
          <p:nvPr>
            <p:ph idx="2" type="pic"/>
          </p:nvPr>
        </p:nvSpPr>
        <p:spPr>
          <a:xfrm>
            <a:off x="838200" y="1143003"/>
            <a:ext cx="4419600" cy="3514531"/>
          </a:xfrm>
          <a:prstGeom prst="roundRect">
            <a:avLst>
              <a:gd fmla="val 783" name="adj"/>
            </a:avLst>
          </a:prstGeom>
          <a:solidFill>
            <a:schemeClr val="lt2"/>
          </a:solidFill>
          <a:ln>
            <a:noFill/>
          </a:ln>
        </p:spPr>
      </p:sp>
      <p:sp>
        <p:nvSpPr>
          <p:cNvPr id="85" name="Google Shape;85;p53"/>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53"/>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7" name="Google Shape;87;p53"/>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44"/>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44"/>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44"/>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44"/>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4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44"/>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4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4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4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19" name="Google Shape;19;p44"/>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33.png"/><Relationship Id="rId7" Type="http://schemas.openxmlformats.org/officeDocument/2006/relationships/image" Target="../media/image5.png"/><Relationship Id="rId8"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7.png"/><Relationship Id="rId6"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Network Layer</a:t>
            </a:r>
            <a:endParaRPr/>
          </a:p>
        </p:txBody>
      </p:sp>
      <p:sp>
        <p:nvSpPr>
          <p:cNvPr id="105" name="Google Shape;105;p1"/>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p>
            <a:pPr indent="0" lvl="0" marL="27432" rtl="0" algn="l">
              <a:lnSpc>
                <a:spcPct val="100000"/>
              </a:lnSpc>
              <a:spcBef>
                <a:spcPts val="0"/>
              </a:spcBef>
              <a:spcAft>
                <a:spcPts val="0"/>
              </a:spcAft>
              <a:buSzPts val="208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1435608" y="274638"/>
            <a:ext cx="7498080" cy="6397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lang="en-IN"/>
              <a:t>Routing</a:t>
            </a:r>
            <a:endParaRPr/>
          </a:p>
        </p:txBody>
      </p:sp>
      <p:sp>
        <p:nvSpPr>
          <p:cNvPr id="160" name="Google Shape;160;p10"/>
          <p:cNvSpPr txBox="1"/>
          <p:nvPr>
            <p:ph idx="1" type="body"/>
          </p:nvPr>
        </p:nvSpPr>
        <p:spPr>
          <a:xfrm>
            <a:off x="1219200" y="990600"/>
            <a:ext cx="7848600" cy="5638800"/>
          </a:xfrm>
          <a:prstGeom prst="rect">
            <a:avLst/>
          </a:prstGeom>
          <a:noFill/>
          <a:ln>
            <a:noFill/>
          </a:ln>
        </p:spPr>
        <p:txBody>
          <a:bodyPr anchorCtr="0" anchor="t" bIns="45700" lIns="91425" spcFirstLastPara="1" rIns="91425" wrap="square" tIns="45700">
            <a:normAutofit fontScale="77500" lnSpcReduction="20000"/>
          </a:bodyPr>
          <a:lstStyle/>
          <a:p>
            <a:pPr indent="-283464" lvl="0" marL="365760" rtl="0" algn="just">
              <a:lnSpc>
                <a:spcPct val="100000"/>
              </a:lnSpc>
              <a:spcBef>
                <a:spcPts val="0"/>
              </a:spcBef>
              <a:spcAft>
                <a:spcPts val="0"/>
              </a:spcAft>
              <a:buSzPct val="80000"/>
              <a:buChar char="⚫"/>
            </a:pPr>
            <a:r>
              <a:rPr lang="en-IN"/>
              <a:t>The main function of the network layer is routing packets from the source machine to the destination machine. </a:t>
            </a:r>
            <a:endParaRPr/>
          </a:p>
          <a:p>
            <a:pPr indent="-283464" lvl="0" marL="365760" rtl="0" algn="just">
              <a:lnSpc>
                <a:spcPct val="100000"/>
              </a:lnSpc>
              <a:spcBef>
                <a:spcPts val="600"/>
              </a:spcBef>
              <a:spcAft>
                <a:spcPts val="0"/>
              </a:spcAft>
              <a:buSzPct val="80000"/>
              <a:buChar char="⚫"/>
            </a:pPr>
            <a:r>
              <a:rPr lang="en-IN"/>
              <a:t>The </a:t>
            </a:r>
            <a:r>
              <a:rPr b="1" lang="en-IN"/>
              <a:t>routing algorithm </a:t>
            </a:r>
            <a:r>
              <a:rPr lang="en-IN"/>
              <a:t>is that part of the network layer software responsible</a:t>
            </a:r>
            <a:r>
              <a:rPr b="1" lang="en-IN"/>
              <a:t> </a:t>
            </a:r>
            <a:r>
              <a:rPr lang="en-IN"/>
              <a:t>for deciding which output line an incoming packet should be transmitted on. </a:t>
            </a:r>
            <a:endParaRPr/>
          </a:p>
          <a:p>
            <a:pPr indent="-283464" lvl="0" marL="365760" rtl="0" algn="just">
              <a:lnSpc>
                <a:spcPct val="100000"/>
              </a:lnSpc>
              <a:spcBef>
                <a:spcPts val="600"/>
              </a:spcBef>
              <a:spcAft>
                <a:spcPts val="0"/>
              </a:spcAft>
              <a:buSzPct val="80000"/>
              <a:buChar char="⚫"/>
            </a:pPr>
            <a:r>
              <a:rPr lang="en-IN"/>
              <a:t>If the network uses </a:t>
            </a:r>
            <a:r>
              <a:rPr b="1" lang="en-IN"/>
              <a:t>datagrams</a:t>
            </a:r>
            <a:r>
              <a:rPr lang="en-IN"/>
              <a:t> internally, this decision must be made anew for every arriving data packet since the best route may have changed since last time. </a:t>
            </a:r>
            <a:endParaRPr/>
          </a:p>
          <a:p>
            <a:pPr indent="-283464" lvl="0" marL="365760" rtl="0" algn="just">
              <a:lnSpc>
                <a:spcPct val="100000"/>
              </a:lnSpc>
              <a:spcBef>
                <a:spcPts val="600"/>
              </a:spcBef>
              <a:spcAft>
                <a:spcPts val="0"/>
              </a:spcAft>
              <a:buSzPct val="80000"/>
              <a:buChar char="⚫"/>
            </a:pPr>
            <a:r>
              <a:rPr lang="en-IN"/>
              <a:t>If the network uses </a:t>
            </a:r>
            <a:r>
              <a:rPr b="1" lang="en-IN"/>
              <a:t>virtual circuits </a:t>
            </a:r>
            <a:r>
              <a:rPr lang="en-IN"/>
              <a:t>internally, routing decisions are made only when a new virtual circuit is being set up. Thereafter, data packets just follow the already established route. The latter case is sometimes called </a:t>
            </a:r>
            <a:r>
              <a:rPr b="1" lang="en-IN"/>
              <a:t>session routing </a:t>
            </a:r>
            <a:r>
              <a:rPr lang="en-IN"/>
              <a:t>because a route remains in force for an entire session (e.g., while logged in over a VPN).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idx="1" type="body"/>
          </p:nvPr>
        </p:nvSpPr>
        <p:spPr>
          <a:xfrm>
            <a:off x="1435608" y="228600"/>
            <a:ext cx="7498080" cy="6248400"/>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just">
              <a:lnSpc>
                <a:spcPct val="100000"/>
              </a:lnSpc>
              <a:spcBef>
                <a:spcPts val="0"/>
              </a:spcBef>
              <a:spcAft>
                <a:spcPts val="0"/>
              </a:spcAft>
              <a:buSzPct val="80000"/>
              <a:buChar char="⚫"/>
            </a:pPr>
            <a:r>
              <a:rPr lang="en-IN"/>
              <a:t>It is sometimes useful to make a distinction between </a:t>
            </a:r>
            <a:r>
              <a:rPr b="1" lang="en-IN"/>
              <a:t>routing</a:t>
            </a:r>
            <a:r>
              <a:rPr lang="en-IN"/>
              <a:t>, which is making the decision which routes to use, and </a:t>
            </a:r>
            <a:r>
              <a:rPr b="1" lang="en-IN"/>
              <a:t>forwarding</a:t>
            </a:r>
            <a:r>
              <a:rPr lang="en-IN"/>
              <a:t>, which is what happens when a packet arrives. </a:t>
            </a:r>
            <a:endParaRPr/>
          </a:p>
          <a:p>
            <a:pPr indent="-283464" lvl="0" marL="365760" rtl="0" algn="just">
              <a:lnSpc>
                <a:spcPct val="100000"/>
              </a:lnSpc>
              <a:spcBef>
                <a:spcPts val="600"/>
              </a:spcBef>
              <a:spcAft>
                <a:spcPts val="0"/>
              </a:spcAft>
              <a:buSzPct val="80000"/>
              <a:buChar char="⚫"/>
            </a:pPr>
            <a:r>
              <a:rPr lang="en-IN"/>
              <a:t>One can think of a router as having two processes inside it. </a:t>
            </a:r>
            <a:endParaRPr/>
          </a:p>
          <a:p>
            <a:pPr indent="-283464" lvl="0" marL="365760" rtl="0" algn="just">
              <a:lnSpc>
                <a:spcPct val="100000"/>
              </a:lnSpc>
              <a:spcBef>
                <a:spcPts val="600"/>
              </a:spcBef>
              <a:spcAft>
                <a:spcPts val="0"/>
              </a:spcAft>
              <a:buSzPct val="80000"/>
              <a:buChar char="⚫"/>
            </a:pPr>
            <a:r>
              <a:rPr lang="en-IN"/>
              <a:t>One of them handles each packet as it arrives, looking up the outgoing line to use for it in the routing tables. This process is </a:t>
            </a:r>
            <a:r>
              <a:rPr b="1" lang="en-IN"/>
              <a:t>forwarding. </a:t>
            </a:r>
            <a:endParaRPr b="1"/>
          </a:p>
          <a:p>
            <a:pPr indent="-283464" lvl="0" marL="365760" rtl="0" algn="just">
              <a:lnSpc>
                <a:spcPct val="100000"/>
              </a:lnSpc>
              <a:spcBef>
                <a:spcPts val="600"/>
              </a:spcBef>
              <a:spcAft>
                <a:spcPts val="0"/>
              </a:spcAft>
              <a:buSzPct val="80000"/>
              <a:buChar char="⚫"/>
            </a:pPr>
            <a:r>
              <a:rPr lang="en-IN"/>
              <a:t>The other process is responsible for filling in and updating the routing tables. That is where the routing algorithm comes into play.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idx="1" type="body"/>
          </p:nvPr>
        </p:nvSpPr>
        <p:spPr>
          <a:xfrm>
            <a:off x="1066800" y="533400"/>
            <a:ext cx="7866888" cy="5943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560"/>
              <a:buChar char="⚫"/>
            </a:pPr>
            <a:r>
              <a:rPr lang="en-IN"/>
              <a:t>Regardless of whether routes are chosen independently for each packet sent or only when new connections are established, certain properties are desirable in a routing algorithm: </a:t>
            </a:r>
            <a:endParaRPr/>
          </a:p>
          <a:p>
            <a:pPr indent="-283464" lvl="0" marL="365760" rtl="0" algn="just">
              <a:lnSpc>
                <a:spcPct val="100000"/>
              </a:lnSpc>
              <a:spcBef>
                <a:spcPts val="600"/>
              </a:spcBef>
              <a:spcAft>
                <a:spcPts val="0"/>
              </a:spcAft>
              <a:buSzPts val="2560"/>
              <a:buChar char="⚫"/>
            </a:pPr>
            <a:r>
              <a:rPr b="1" lang="en-IN"/>
              <a:t>correctness, simplicity, robustness, stability,  fairness,  and efficiency</a:t>
            </a:r>
            <a:r>
              <a:rPr lang="en-IN"/>
              <a:t>.</a:t>
            </a:r>
            <a:endParaRPr/>
          </a:p>
          <a:p>
            <a:pPr indent="-120903" lvl="0" marL="365760" rtl="0" algn="just">
              <a:lnSpc>
                <a:spcPct val="100000"/>
              </a:lnSpc>
              <a:spcBef>
                <a:spcPts val="600"/>
              </a:spcBef>
              <a:spcAft>
                <a:spcPts val="0"/>
              </a:spcAft>
              <a:buSzPts val="2560"/>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1447800" y="9832"/>
            <a:ext cx="7498080" cy="151416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600"/>
              <a:buFont typeface="Gill Sans"/>
              <a:buNone/>
            </a:pPr>
            <a:r>
              <a:rPr lang="en-IN" sz="3600"/>
              <a:t>Nonadaptive and Adaptive Routing Algo</a:t>
            </a:r>
            <a:endParaRPr sz="3600"/>
          </a:p>
        </p:txBody>
      </p:sp>
      <p:sp>
        <p:nvSpPr>
          <p:cNvPr id="176" name="Google Shape;176;p13"/>
          <p:cNvSpPr txBox="1"/>
          <p:nvPr>
            <p:ph idx="1" type="body"/>
          </p:nvPr>
        </p:nvSpPr>
        <p:spPr>
          <a:xfrm>
            <a:off x="1143000" y="1981200"/>
            <a:ext cx="7848600" cy="46482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240"/>
              <a:buChar char="⚫"/>
            </a:pPr>
            <a:r>
              <a:rPr b="1" lang="en-IN" sz="2800"/>
              <a:t>Nonadaptive algorithms </a:t>
            </a:r>
            <a:r>
              <a:rPr lang="en-IN" sz="2800"/>
              <a:t>do not base their routing decisions on any measurements or estimates of the </a:t>
            </a:r>
            <a:r>
              <a:rPr b="1" lang="en-IN" sz="2800"/>
              <a:t>current topology and traffic</a:t>
            </a:r>
            <a:r>
              <a:rPr lang="en-IN" sz="2800"/>
              <a:t>. Instead, the choice of the route to use to get from </a:t>
            </a:r>
            <a:r>
              <a:rPr i="1" lang="en-IN" sz="2800"/>
              <a:t>I to J is computed </a:t>
            </a:r>
            <a:r>
              <a:rPr b="1" i="1" lang="en-IN" sz="2800"/>
              <a:t>in advance, offline, </a:t>
            </a:r>
            <a:r>
              <a:rPr b="1" lang="en-IN" sz="2800"/>
              <a:t>and downloaded to the routers</a:t>
            </a:r>
            <a:r>
              <a:rPr lang="en-IN" sz="2800"/>
              <a:t> when the network is booted. This procedure is sometimes called </a:t>
            </a:r>
            <a:r>
              <a:rPr b="1" lang="en-IN" sz="2800"/>
              <a:t>static routing. </a:t>
            </a:r>
            <a:r>
              <a:rPr lang="en-IN" sz="2800"/>
              <a:t>Because it does </a:t>
            </a:r>
            <a:r>
              <a:rPr b="1" lang="en-IN" sz="2800"/>
              <a:t>not respond to failures,</a:t>
            </a:r>
            <a:r>
              <a:rPr lang="en-IN" sz="2800"/>
              <a:t> static routing is mostly useful for situations in which the routing choice is clear.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idx="1" type="body"/>
          </p:nvPr>
        </p:nvSpPr>
        <p:spPr>
          <a:xfrm>
            <a:off x="1435608" y="533400"/>
            <a:ext cx="7498080" cy="5715000"/>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just">
              <a:lnSpc>
                <a:spcPct val="100000"/>
              </a:lnSpc>
              <a:spcBef>
                <a:spcPts val="0"/>
              </a:spcBef>
              <a:spcAft>
                <a:spcPts val="0"/>
              </a:spcAft>
              <a:buSzPct val="80000"/>
              <a:buChar char="⚫"/>
            </a:pPr>
            <a:r>
              <a:rPr b="1" lang="en-IN"/>
              <a:t>Adaptive algorithms, </a:t>
            </a:r>
            <a:r>
              <a:rPr lang="en-IN"/>
              <a:t>in contrast, change their routing decisions to reflect changes in the </a:t>
            </a:r>
            <a:r>
              <a:rPr b="1" lang="en-IN"/>
              <a:t>topology</a:t>
            </a:r>
            <a:r>
              <a:rPr lang="en-IN"/>
              <a:t>, and sometimes changes in the </a:t>
            </a:r>
            <a:r>
              <a:rPr b="1" lang="en-IN"/>
              <a:t>traffic</a:t>
            </a:r>
            <a:r>
              <a:rPr lang="en-IN"/>
              <a:t> as well. </a:t>
            </a:r>
            <a:endParaRPr/>
          </a:p>
          <a:p>
            <a:pPr indent="-283464" lvl="0" marL="365760" rtl="0" algn="just">
              <a:lnSpc>
                <a:spcPct val="100000"/>
              </a:lnSpc>
              <a:spcBef>
                <a:spcPts val="600"/>
              </a:spcBef>
              <a:spcAft>
                <a:spcPts val="0"/>
              </a:spcAft>
              <a:buSzPct val="80000"/>
              <a:buChar char="⚫"/>
            </a:pPr>
            <a:r>
              <a:rPr lang="en-IN"/>
              <a:t>These </a:t>
            </a:r>
            <a:r>
              <a:rPr b="1" lang="en-IN"/>
              <a:t>dynamic routing </a:t>
            </a:r>
            <a:r>
              <a:rPr lang="en-IN"/>
              <a:t>algorithms differ in </a:t>
            </a:r>
            <a:endParaRPr/>
          </a:p>
          <a:p>
            <a:pPr indent="-237744" lvl="1" marL="640080" rtl="0" algn="just">
              <a:lnSpc>
                <a:spcPct val="100000"/>
              </a:lnSpc>
              <a:spcBef>
                <a:spcPts val="550"/>
              </a:spcBef>
              <a:spcAft>
                <a:spcPts val="0"/>
              </a:spcAft>
              <a:buSzPct val="100000"/>
              <a:buChar char="◦"/>
            </a:pPr>
            <a:r>
              <a:rPr lang="en-IN"/>
              <a:t>where they get their information (e.g., locally, from adjacent routers, or from all routers),</a:t>
            </a:r>
            <a:endParaRPr/>
          </a:p>
          <a:p>
            <a:pPr indent="-237744" lvl="1" marL="640080" rtl="0" algn="just">
              <a:lnSpc>
                <a:spcPct val="100000"/>
              </a:lnSpc>
              <a:spcBef>
                <a:spcPts val="550"/>
              </a:spcBef>
              <a:spcAft>
                <a:spcPts val="0"/>
              </a:spcAft>
              <a:buSzPct val="100000"/>
              <a:buChar char="◦"/>
            </a:pPr>
            <a:r>
              <a:rPr lang="en-IN"/>
              <a:t>when they change the routes (e.g., when the topology changes, or every Δ</a:t>
            </a:r>
            <a:r>
              <a:rPr i="1" lang="en-IN"/>
              <a:t>T seconds as the load changes), and</a:t>
            </a:r>
            <a:endParaRPr/>
          </a:p>
          <a:p>
            <a:pPr indent="-237744" lvl="1" marL="640080" rtl="0" algn="just">
              <a:lnSpc>
                <a:spcPct val="100000"/>
              </a:lnSpc>
              <a:spcBef>
                <a:spcPts val="550"/>
              </a:spcBef>
              <a:spcAft>
                <a:spcPts val="0"/>
              </a:spcAft>
              <a:buSzPct val="100000"/>
              <a:buChar char="◦"/>
            </a:pPr>
            <a:r>
              <a:rPr lang="en-IN"/>
              <a:t>what metric is used for optimization (e.g., distance, number of hops, or estimated transit time).</a:t>
            </a:r>
            <a:endParaRPr/>
          </a:p>
          <a:p>
            <a:pPr indent="-133096" lvl="0" marL="365760" rtl="0" algn="just">
              <a:lnSpc>
                <a:spcPct val="100000"/>
              </a:lnSpc>
              <a:spcBef>
                <a:spcPts val="600"/>
              </a:spcBef>
              <a:spcAft>
                <a:spcPts val="0"/>
              </a:spcAft>
              <a:buSzPct val="8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1580958" y="208563"/>
            <a:ext cx="7498200" cy="563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lang="en-IN"/>
              <a:t>The Optimality Principle(Bellman,</a:t>
            </a:r>
            <a:br>
              <a:rPr lang="en-IN"/>
            </a:br>
            <a:r>
              <a:rPr lang="en-IN"/>
              <a:t>1957)</a:t>
            </a:r>
            <a:endParaRPr/>
          </a:p>
        </p:txBody>
      </p:sp>
      <p:sp>
        <p:nvSpPr>
          <p:cNvPr id="188" name="Google Shape;188;p15"/>
          <p:cNvSpPr txBox="1"/>
          <p:nvPr>
            <p:ph idx="1" type="body"/>
          </p:nvPr>
        </p:nvSpPr>
        <p:spPr>
          <a:xfrm>
            <a:off x="1219200" y="1066800"/>
            <a:ext cx="7772400" cy="56388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560"/>
              <a:buChar char="⚫"/>
            </a:pPr>
            <a:r>
              <a:rPr lang="en-IN"/>
              <a:t>It states that if router </a:t>
            </a:r>
            <a:r>
              <a:rPr i="1" lang="en-IN"/>
              <a:t>J is on the optimal path from router I to router K,</a:t>
            </a:r>
            <a:r>
              <a:rPr lang="en-IN"/>
              <a:t> then the optimal path from </a:t>
            </a:r>
            <a:r>
              <a:rPr i="1" lang="en-IN"/>
              <a:t>J to K also falls along the same route. </a:t>
            </a:r>
            <a:endParaRPr i="1"/>
          </a:p>
          <a:p>
            <a:pPr indent="-283464" lvl="0" marL="365760" rtl="0" algn="just">
              <a:lnSpc>
                <a:spcPct val="100000"/>
              </a:lnSpc>
              <a:spcBef>
                <a:spcPts val="600"/>
              </a:spcBef>
              <a:spcAft>
                <a:spcPts val="0"/>
              </a:spcAft>
              <a:buSzPts val="2560"/>
              <a:buChar char="⚫"/>
            </a:pPr>
            <a:r>
              <a:rPr lang="en-IN"/>
              <a:t>As a direct consequence of the optimality principle, we can see that the set of optimal routes from all sources to a given destination form a tree rooted at the destination. Such a tree is called a </a:t>
            </a:r>
            <a:r>
              <a:rPr b="1" lang="en-IN"/>
              <a:t>sink tree </a:t>
            </a:r>
            <a:r>
              <a:rPr lang="en-IN"/>
              <a:t>and is illustrated in Fig. (where the distance metric is the number of hops.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pic>
        <p:nvPicPr>
          <p:cNvPr id="194" name="Google Shape;194;p16"/>
          <p:cNvPicPr preferRelativeResize="0"/>
          <p:nvPr>
            <p:ph idx="1" type="body"/>
          </p:nvPr>
        </p:nvPicPr>
        <p:blipFill rotWithShape="1">
          <a:blip r:embed="rId3">
            <a:alphaModFix/>
          </a:blip>
          <a:srcRect b="0" l="0" r="0" t="0"/>
          <a:stretch/>
        </p:blipFill>
        <p:spPr>
          <a:xfrm>
            <a:off x="1738312" y="1371600"/>
            <a:ext cx="6191250" cy="2657475"/>
          </a:xfrm>
          <a:prstGeom prst="rect">
            <a:avLst/>
          </a:prstGeom>
          <a:noFill/>
          <a:ln>
            <a:noFill/>
          </a:ln>
        </p:spPr>
      </p:pic>
      <p:pic>
        <p:nvPicPr>
          <p:cNvPr id="195" name="Google Shape;195;p16"/>
          <p:cNvPicPr preferRelativeResize="0"/>
          <p:nvPr/>
        </p:nvPicPr>
        <p:blipFill rotWithShape="1">
          <a:blip r:embed="rId4">
            <a:alphaModFix/>
          </a:blip>
          <a:srcRect b="0" l="0" r="0" t="0"/>
          <a:stretch/>
        </p:blipFill>
        <p:spPr>
          <a:xfrm>
            <a:off x="2438400" y="4648200"/>
            <a:ext cx="4444488" cy="523875"/>
          </a:xfrm>
          <a:prstGeom prst="rect">
            <a:avLst/>
          </a:prstGeom>
          <a:noFill/>
          <a:ln>
            <a:noFill/>
          </a:ln>
        </p:spPr>
      </p:pic>
      <p:sp>
        <p:nvSpPr>
          <p:cNvPr id="196" name="Google Shape;196;p16"/>
          <p:cNvSpPr/>
          <p:nvPr/>
        </p:nvSpPr>
        <p:spPr>
          <a:xfrm>
            <a:off x="5105400" y="1600200"/>
            <a:ext cx="2971800" cy="2590800"/>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1435608" y="152400"/>
            <a:ext cx="749808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Shortest Path Algo</a:t>
            </a:r>
            <a:endParaRPr/>
          </a:p>
        </p:txBody>
      </p:sp>
      <p:pic>
        <p:nvPicPr>
          <p:cNvPr id="202" name="Google Shape;202;p17"/>
          <p:cNvPicPr preferRelativeResize="0"/>
          <p:nvPr>
            <p:ph idx="1" type="body"/>
          </p:nvPr>
        </p:nvPicPr>
        <p:blipFill rotWithShape="1">
          <a:blip r:embed="rId3">
            <a:alphaModFix/>
          </a:blip>
          <a:srcRect b="0" l="0" r="0" t="0"/>
          <a:stretch/>
        </p:blipFill>
        <p:spPr>
          <a:xfrm>
            <a:off x="1066800" y="1143000"/>
            <a:ext cx="2781300" cy="1438275"/>
          </a:xfrm>
          <a:prstGeom prst="rect">
            <a:avLst/>
          </a:prstGeom>
          <a:noFill/>
          <a:ln>
            <a:noFill/>
          </a:ln>
        </p:spPr>
      </p:pic>
      <p:pic>
        <p:nvPicPr>
          <p:cNvPr id="203" name="Google Shape;203;p17"/>
          <p:cNvPicPr preferRelativeResize="0"/>
          <p:nvPr/>
        </p:nvPicPr>
        <p:blipFill rotWithShape="1">
          <a:blip r:embed="rId4">
            <a:alphaModFix/>
          </a:blip>
          <a:srcRect b="0" l="0" r="0" t="0"/>
          <a:stretch/>
        </p:blipFill>
        <p:spPr>
          <a:xfrm>
            <a:off x="5486400" y="1174494"/>
            <a:ext cx="3076575" cy="1514475"/>
          </a:xfrm>
          <a:prstGeom prst="rect">
            <a:avLst/>
          </a:prstGeom>
          <a:noFill/>
          <a:ln>
            <a:noFill/>
          </a:ln>
        </p:spPr>
      </p:pic>
      <p:pic>
        <p:nvPicPr>
          <p:cNvPr id="204" name="Google Shape;204;p17"/>
          <p:cNvPicPr preferRelativeResize="0"/>
          <p:nvPr/>
        </p:nvPicPr>
        <p:blipFill rotWithShape="1">
          <a:blip r:embed="rId5">
            <a:alphaModFix/>
          </a:blip>
          <a:srcRect b="0" l="0" r="0" t="0"/>
          <a:stretch/>
        </p:blipFill>
        <p:spPr>
          <a:xfrm>
            <a:off x="1039146" y="2819399"/>
            <a:ext cx="3095625" cy="1466850"/>
          </a:xfrm>
          <a:prstGeom prst="rect">
            <a:avLst/>
          </a:prstGeom>
          <a:noFill/>
          <a:ln>
            <a:noFill/>
          </a:ln>
        </p:spPr>
      </p:pic>
      <p:pic>
        <p:nvPicPr>
          <p:cNvPr id="205" name="Google Shape;205;p17"/>
          <p:cNvPicPr preferRelativeResize="0"/>
          <p:nvPr/>
        </p:nvPicPr>
        <p:blipFill rotWithShape="1">
          <a:blip r:embed="rId6">
            <a:alphaModFix/>
          </a:blip>
          <a:srcRect b="0" l="0" r="0" t="0"/>
          <a:stretch/>
        </p:blipFill>
        <p:spPr>
          <a:xfrm>
            <a:off x="5695949" y="2971800"/>
            <a:ext cx="2867025" cy="1438275"/>
          </a:xfrm>
          <a:prstGeom prst="rect">
            <a:avLst/>
          </a:prstGeom>
          <a:noFill/>
          <a:ln>
            <a:noFill/>
          </a:ln>
        </p:spPr>
      </p:pic>
      <p:pic>
        <p:nvPicPr>
          <p:cNvPr id="206" name="Google Shape;206;p17"/>
          <p:cNvPicPr preferRelativeResize="0"/>
          <p:nvPr/>
        </p:nvPicPr>
        <p:blipFill rotWithShape="1">
          <a:blip r:embed="rId7">
            <a:alphaModFix/>
          </a:blip>
          <a:srcRect b="0" l="0" r="0" t="0"/>
          <a:stretch/>
        </p:blipFill>
        <p:spPr>
          <a:xfrm>
            <a:off x="1138237" y="4800600"/>
            <a:ext cx="2952750" cy="1495425"/>
          </a:xfrm>
          <a:prstGeom prst="rect">
            <a:avLst/>
          </a:prstGeom>
          <a:noFill/>
          <a:ln>
            <a:noFill/>
          </a:ln>
        </p:spPr>
      </p:pic>
      <p:pic>
        <p:nvPicPr>
          <p:cNvPr id="207" name="Google Shape;207;p17"/>
          <p:cNvPicPr preferRelativeResize="0"/>
          <p:nvPr/>
        </p:nvPicPr>
        <p:blipFill rotWithShape="1">
          <a:blip r:embed="rId8">
            <a:alphaModFix/>
          </a:blip>
          <a:srcRect b="0" l="0" r="0" t="0"/>
          <a:stretch/>
        </p:blipFill>
        <p:spPr>
          <a:xfrm>
            <a:off x="5529262" y="4817806"/>
            <a:ext cx="2990850" cy="1514475"/>
          </a:xfrm>
          <a:prstGeom prst="rect">
            <a:avLst/>
          </a:prstGeom>
          <a:noFill/>
          <a:ln>
            <a:noFill/>
          </a:ln>
        </p:spPr>
      </p:pic>
      <p:sp>
        <p:nvSpPr>
          <p:cNvPr id="208" name="Google Shape;208;p17"/>
          <p:cNvSpPr/>
          <p:nvPr/>
        </p:nvSpPr>
        <p:spPr>
          <a:xfrm>
            <a:off x="5486400" y="1174494"/>
            <a:ext cx="3076575" cy="1514475"/>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09" name="Google Shape;209;p17"/>
          <p:cNvSpPr/>
          <p:nvPr/>
        </p:nvSpPr>
        <p:spPr>
          <a:xfrm>
            <a:off x="1219200" y="2745616"/>
            <a:ext cx="3076575" cy="1514475"/>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0" name="Google Shape;210;p17"/>
          <p:cNvSpPr/>
          <p:nvPr/>
        </p:nvSpPr>
        <p:spPr>
          <a:xfrm>
            <a:off x="5486399" y="2895600"/>
            <a:ext cx="3076575" cy="1514475"/>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1" name="Google Shape;211;p17"/>
          <p:cNvSpPr/>
          <p:nvPr/>
        </p:nvSpPr>
        <p:spPr>
          <a:xfrm>
            <a:off x="1183943" y="4781550"/>
            <a:ext cx="3076575" cy="1514475"/>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2" name="Google Shape;212;p17"/>
          <p:cNvSpPr/>
          <p:nvPr/>
        </p:nvSpPr>
        <p:spPr>
          <a:xfrm>
            <a:off x="5529262" y="4720708"/>
            <a:ext cx="3076575" cy="1514475"/>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Flooding</a:t>
            </a:r>
            <a:endParaRPr/>
          </a:p>
        </p:txBody>
      </p:sp>
      <p:sp>
        <p:nvSpPr>
          <p:cNvPr id="218" name="Google Shape;218;p18"/>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560"/>
              <a:buChar char="⚫"/>
            </a:pPr>
            <a:r>
              <a:rPr lang="en-IN"/>
              <a:t>When a routing algorithm is implemented, each router must make decisions based on local knowledge, not the complete picture of the network. A simple local technique is </a:t>
            </a:r>
            <a:r>
              <a:rPr b="1" lang="en-IN"/>
              <a:t>flooding, </a:t>
            </a:r>
            <a:r>
              <a:rPr lang="en-IN"/>
              <a:t>in which every incoming packet is sent out on every outgoing line except the one it arrived 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1066800" y="152400"/>
            <a:ext cx="80772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Distance Vector Routing</a:t>
            </a:r>
            <a:endParaRPr/>
          </a:p>
        </p:txBody>
      </p:sp>
      <p:sp>
        <p:nvSpPr>
          <p:cNvPr id="224" name="Google Shape;224;p19"/>
          <p:cNvSpPr txBox="1"/>
          <p:nvPr>
            <p:ph idx="1" type="body"/>
          </p:nvPr>
        </p:nvSpPr>
        <p:spPr>
          <a:xfrm>
            <a:off x="1066800" y="1219200"/>
            <a:ext cx="8001000" cy="54102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560"/>
              <a:buChar char="⚫"/>
            </a:pPr>
            <a:r>
              <a:rPr lang="en-IN"/>
              <a:t>Computer networks generally use dynamic routing algorithms that are more complex than flooding, but more efficient because they find shortest paths for the current topology. </a:t>
            </a:r>
            <a:endParaRPr/>
          </a:p>
          <a:p>
            <a:pPr indent="-283464" lvl="0" marL="365760" rtl="0" algn="just">
              <a:lnSpc>
                <a:spcPct val="100000"/>
              </a:lnSpc>
              <a:spcBef>
                <a:spcPts val="600"/>
              </a:spcBef>
              <a:spcAft>
                <a:spcPts val="0"/>
              </a:spcAft>
              <a:buSzPts val="2560"/>
              <a:buChar char="⚫"/>
            </a:pPr>
            <a:r>
              <a:rPr lang="en-IN"/>
              <a:t>Static algo do not take the current n/w load into account.</a:t>
            </a:r>
            <a:endParaRPr/>
          </a:p>
          <a:p>
            <a:pPr indent="-283464" lvl="0" marL="365760" rtl="0" algn="just">
              <a:lnSpc>
                <a:spcPct val="100000"/>
              </a:lnSpc>
              <a:spcBef>
                <a:spcPts val="600"/>
              </a:spcBef>
              <a:spcAft>
                <a:spcPts val="0"/>
              </a:spcAft>
              <a:buSzPts val="2560"/>
              <a:buChar char="⚫"/>
            </a:pPr>
            <a:r>
              <a:rPr lang="en-IN"/>
              <a:t>Two dynamic algorithms in particular, distance vector routing and link state routing, are the most popular.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Introduction</a:t>
            </a:r>
            <a:endParaRPr/>
          </a:p>
        </p:txBody>
      </p:sp>
      <p:sp>
        <p:nvSpPr>
          <p:cNvPr id="111" name="Google Shape;111;p2"/>
          <p:cNvSpPr txBox="1"/>
          <p:nvPr>
            <p:ph idx="1" type="body"/>
          </p:nvPr>
        </p:nvSpPr>
        <p:spPr>
          <a:xfrm>
            <a:off x="1066800" y="1447800"/>
            <a:ext cx="7866888"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IN"/>
              <a:t>The network layer is concerned with getting packets from the source all the way to the destination. [hops]</a:t>
            </a:r>
            <a:endParaRPr/>
          </a:p>
          <a:p>
            <a:pPr indent="-283464" lvl="0" marL="365760" rtl="0" algn="l">
              <a:lnSpc>
                <a:spcPct val="100000"/>
              </a:lnSpc>
              <a:spcBef>
                <a:spcPts val="600"/>
              </a:spcBef>
              <a:spcAft>
                <a:spcPts val="0"/>
              </a:spcAft>
              <a:buSzPts val="2560"/>
              <a:buChar char="⚫"/>
            </a:pPr>
            <a:r>
              <a:rPr lang="en-IN"/>
              <a:t>The data link layer has modest goal of just moving frames from one end of a wire to the other. </a:t>
            </a:r>
            <a:endParaRPr/>
          </a:p>
          <a:p>
            <a:pPr indent="-283464" lvl="0" marL="365760" rtl="0" algn="l">
              <a:lnSpc>
                <a:spcPct val="100000"/>
              </a:lnSpc>
              <a:spcBef>
                <a:spcPts val="600"/>
              </a:spcBef>
              <a:spcAft>
                <a:spcPts val="0"/>
              </a:spcAft>
              <a:buSzPts val="2560"/>
              <a:buChar char="⚫"/>
            </a:pPr>
            <a:r>
              <a:rPr lang="en-IN"/>
              <a:t>Network layer is the lowest layer that deals with end-to-end transmission.</a:t>
            </a:r>
            <a:endParaRPr/>
          </a:p>
          <a:p>
            <a:pPr indent="-283464" lvl="0" marL="365760" rtl="0" algn="l">
              <a:lnSpc>
                <a:spcPct val="100000"/>
              </a:lnSpc>
              <a:spcBef>
                <a:spcPts val="600"/>
              </a:spcBef>
              <a:spcAft>
                <a:spcPts val="0"/>
              </a:spcAft>
              <a:buSzPts val="2560"/>
              <a:buChar char="⚫"/>
            </a:pPr>
            <a:r>
              <a:rPr lang="en-IN"/>
              <a:t>Choosing appropriate path. [routing]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idx="1" type="body"/>
          </p:nvPr>
        </p:nvSpPr>
        <p:spPr>
          <a:xfrm>
            <a:off x="1066800" y="152400"/>
            <a:ext cx="8001000" cy="64770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560"/>
              <a:buChar char="⚫"/>
            </a:pPr>
            <a:r>
              <a:rPr lang="en-IN"/>
              <a:t>A </a:t>
            </a:r>
            <a:r>
              <a:rPr b="1" lang="en-IN"/>
              <a:t>distance vector routing (distributed Bellman-Ford)</a:t>
            </a:r>
            <a:r>
              <a:rPr lang="en-IN"/>
              <a:t> algorithm operates by having each router maintain a table (i.e., a vector) giving the best known distance to each destination and which link to use to get there. These tables are updated by exchanging information with the neighbours. Eventually, every router knows the best link to reach each destination.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idx="1" type="body"/>
          </p:nvPr>
        </p:nvSpPr>
        <p:spPr>
          <a:xfrm>
            <a:off x="1066800" y="152400"/>
            <a:ext cx="8001000" cy="64770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560"/>
              <a:buChar char="⚫"/>
            </a:pPr>
            <a:r>
              <a:rPr lang="en-IN"/>
              <a:t>In distance vector routing, each router maintains a routing table indexed by, and containing one entry for each router in the network. </a:t>
            </a:r>
            <a:endParaRPr/>
          </a:p>
          <a:p>
            <a:pPr indent="-283464" lvl="0" marL="365760" rtl="0" algn="just">
              <a:lnSpc>
                <a:spcPct val="100000"/>
              </a:lnSpc>
              <a:spcBef>
                <a:spcPts val="600"/>
              </a:spcBef>
              <a:spcAft>
                <a:spcPts val="0"/>
              </a:spcAft>
              <a:buSzPts val="2560"/>
              <a:buChar char="⚫"/>
            </a:pPr>
            <a:r>
              <a:rPr lang="en-IN"/>
              <a:t>This entry has two parts: </a:t>
            </a:r>
            <a:endParaRPr/>
          </a:p>
          <a:p>
            <a:pPr indent="-237744" lvl="1" marL="640080" rtl="0" algn="just">
              <a:lnSpc>
                <a:spcPct val="100000"/>
              </a:lnSpc>
              <a:spcBef>
                <a:spcPts val="550"/>
              </a:spcBef>
              <a:spcAft>
                <a:spcPts val="0"/>
              </a:spcAft>
              <a:buSzPts val="2800"/>
              <a:buChar char="◦"/>
            </a:pPr>
            <a:r>
              <a:rPr lang="en-IN"/>
              <a:t>the preferred outgoing line to use for that destination and </a:t>
            </a:r>
            <a:endParaRPr/>
          </a:p>
          <a:p>
            <a:pPr indent="-237744" lvl="1" marL="640080" rtl="0" algn="just">
              <a:lnSpc>
                <a:spcPct val="100000"/>
              </a:lnSpc>
              <a:spcBef>
                <a:spcPts val="550"/>
              </a:spcBef>
              <a:spcAft>
                <a:spcPts val="0"/>
              </a:spcAft>
              <a:buSzPts val="2800"/>
              <a:buChar char="◦"/>
            </a:pPr>
            <a:r>
              <a:rPr lang="en-IN"/>
              <a:t>an estimate of the distance to that destination. </a:t>
            </a:r>
            <a:endParaRPr/>
          </a:p>
          <a:p>
            <a:pPr indent="-120903" lvl="0" marL="365760" rtl="0" algn="just">
              <a:lnSpc>
                <a:spcPct val="100000"/>
              </a:lnSpc>
              <a:spcBef>
                <a:spcPts val="600"/>
              </a:spcBef>
              <a:spcAft>
                <a:spcPts val="0"/>
              </a:spcAft>
              <a:buSzPts val="2560"/>
              <a:buNone/>
            </a:pPr>
            <a:r>
              <a:t/>
            </a:r>
            <a:endParaRPr/>
          </a:p>
          <a:p>
            <a:pPr indent="-283464" lvl="0" marL="365760" rtl="0" algn="just">
              <a:lnSpc>
                <a:spcPct val="100000"/>
              </a:lnSpc>
              <a:spcBef>
                <a:spcPts val="600"/>
              </a:spcBef>
              <a:spcAft>
                <a:spcPts val="0"/>
              </a:spcAft>
              <a:buSzPts val="2560"/>
              <a:buChar char="⚫"/>
            </a:pPr>
            <a:r>
              <a:rPr lang="en-IN"/>
              <a:t>The distance might be measured as the number of hops or using another metric, as we discussed for computing shortest paths.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idx="1" type="body"/>
          </p:nvPr>
        </p:nvSpPr>
        <p:spPr>
          <a:xfrm>
            <a:off x="1066800" y="152400"/>
            <a:ext cx="8001000" cy="64770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560"/>
              <a:buChar char="⚫"/>
            </a:pPr>
            <a:r>
              <a:rPr b="1" lang="en-IN"/>
              <a:t>Principle: </a:t>
            </a:r>
            <a:r>
              <a:rPr b="1" i="1" lang="en-IN"/>
              <a:t>Each router periodically shares its knowledge about neighbors or internetworks with its neighbors only. </a:t>
            </a:r>
            <a:endParaRPr/>
          </a:p>
          <a:p>
            <a:pPr indent="-283464" lvl="0" marL="365760" rtl="0" algn="just">
              <a:lnSpc>
                <a:spcPct val="100000"/>
              </a:lnSpc>
              <a:spcBef>
                <a:spcPts val="600"/>
              </a:spcBef>
              <a:spcAft>
                <a:spcPts val="0"/>
              </a:spcAft>
              <a:buSzPts val="2560"/>
              <a:buChar char="⚫"/>
            </a:pPr>
            <a:r>
              <a:rPr lang="en-IN"/>
              <a:t>It receives information from directly attached neighbors only.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idx="1" type="body"/>
          </p:nvPr>
        </p:nvSpPr>
        <p:spPr>
          <a:xfrm>
            <a:off x="1066800" y="152400"/>
            <a:ext cx="8001000" cy="64770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560"/>
              <a:buChar char="⚫"/>
            </a:pPr>
            <a:r>
              <a:rPr lang="en-IN"/>
              <a:t>Example from Tanenbaum</a:t>
            </a:r>
            <a:endParaRPr/>
          </a:p>
        </p:txBody>
      </p:sp>
      <p:pic>
        <p:nvPicPr>
          <p:cNvPr id="245" name="Google Shape;245;p23"/>
          <p:cNvPicPr preferRelativeResize="0"/>
          <p:nvPr/>
        </p:nvPicPr>
        <p:blipFill rotWithShape="1">
          <a:blip r:embed="rId3">
            <a:alphaModFix/>
          </a:blip>
          <a:srcRect b="0" l="0" r="0" t="0"/>
          <a:stretch/>
        </p:blipFill>
        <p:spPr>
          <a:xfrm>
            <a:off x="1219200" y="1564768"/>
            <a:ext cx="2971800" cy="2740532"/>
          </a:xfrm>
          <a:prstGeom prst="rect">
            <a:avLst/>
          </a:prstGeom>
          <a:noFill/>
          <a:ln>
            <a:noFill/>
          </a:ln>
        </p:spPr>
      </p:pic>
      <p:pic>
        <p:nvPicPr>
          <p:cNvPr id="246" name="Google Shape;246;p23"/>
          <p:cNvPicPr preferRelativeResize="0"/>
          <p:nvPr/>
        </p:nvPicPr>
        <p:blipFill rotWithShape="1">
          <a:blip r:embed="rId4">
            <a:alphaModFix/>
          </a:blip>
          <a:srcRect b="0" l="0" r="0" t="0"/>
          <a:stretch/>
        </p:blipFill>
        <p:spPr>
          <a:xfrm>
            <a:off x="4648200" y="1252208"/>
            <a:ext cx="4191000" cy="5201209"/>
          </a:xfrm>
          <a:prstGeom prst="rect">
            <a:avLst/>
          </a:prstGeom>
          <a:noFill/>
          <a:ln>
            <a:noFill/>
          </a:ln>
        </p:spPr>
      </p:pic>
      <p:sp>
        <p:nvSpPr>
          <p:cNvPr id="247" name="Google Shape;247;p23"/>
          <p:cNvSpPr/>
          <p:nvPr/>
        </p:nvSpPr>
        <p:spPr>
          <a:xfrm>
            <a:off x="5350933" y="5245779"/>
            <a:ext cx="2421467" cy="1440077"/>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8" name="Google Shape;248;p23"/>
          <p:cNvSpPr/>
          <p:nvPr/>
        </p:nvSpPr>
        <p:spPr>
          <a:xfrm>
            <a:off x="7501467" y="2148439"/>
            <a:ext cx="1490133" cy="4080217"/>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sp>
        <p:nvSpPr>
          <p:cNvPr id="254" name="Google Shape;254;p24"/>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IN"/>
              <a:t>Example from Forouzan </a:t>
            </a:r>
            <a:endParaRPr/>
          </a:p>
          <a:p>
            <a:pPr indent="-283464" lvl="0" marL="365760" rtl="0" algn="l">
              <a:lnSpc>
                <a:spcPct val="100000"/>
              </a:lnSpc>
              <a:spcBef>
                <a:spcPts val="600"/>
              </a:spcBef>
              <a:spcAft>
                <a:spcPts val="0"/>
              </a:spcAft>
              <a:buSzPts val="2560"/>
              <a:buChar char="⚫"/>
            </a:pPr>
            <a:r>
              <a:rPr lang="en-IN"/>
              <a:t>Bellman ford and Distance vector</a:t>
            </a:r>
            <a:endParaRPr/>
          </a:p>
          <a:p>
            <a:pPr indent="-120903" lvl="0" marL="365760" rtl="0" algn="l">
              <a:lnSpc>
                <a:spcPct val="100000"/>
              </a:lnSpc>
              <a:spcBef>
                <a:spcPts val="600"/>
              </a:spcBef>
              <a:spcAft>
                <a:spcPts val="0"/>
              </a:spcAft>
              <a:buSzPts val="256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5"/>
          <p:cNvPicPr preferRelativeResize="0"/>
          <p:nvPr>
            <p:ph idx="1" type="body"/>
          </p:nvPr>
        </p:nvPicPr>
        <p:blipFill rotWithShape="1">
          <a:blip r:embed="rId3">
            <a:alphaModFix/>
          </a:blip>
          <a:srcRect b="0" l="0" r="0" t="0"/>
          <a:stretch/>
        </p:blipFill>
        <p:spPr>
          <a:xfrm>
            <a:off x="1295400" y="302491"/>
            <a:ext cx="7536802" cy="442840"/>
          </a:xfrm>
          <a:prstGeom prst="rect">
            <a:avLst/>
          </a:prstGeom>
          <a:noFill/>
          <a:ln>
            <a:noFill/>
          </a:ln>
        </p:spPr>
      </p:pic>
      <p:pic>
        <p:nvPicPr>
          <p:cNvPr id="260" name="Google Shape;260;p25"/>
          <p:cNvPicPr preferRelativeResize="0"/>
          <p:nvPr/>
        </p:nvPicPr>
        <p:blipFill rotWithShape="1">
          <a:blip r:embed="rId4">
            <a:alphaModFix/>
          </a:blip>
          <a:srcRect b="0" l="0" r="0" t="0"/>
          <a:stretch/>
        </p:blipFill>
        <p:spPr>
          <a:xfrm>
            <a:off x="2528455" y="1000508"/>
            <a:ext cx="4953601" cy="2199891"/>
          </a:xfrm>
          <a:prstGeom prst="rect">
            <a:avLst/>
          </a:prstGeom>
          <a:noFill/>
          <a:ln>
            <a:noFill/>
          </a:ln>
        </p:spPr>
      </p:pic>
      <p:pic>
        <p:nvPicPr>
          <p:cNvPr id="261" name="Google Shape;261;p25"/>
          <p:cNvPicPr preferRelativeResize="0"/>
          <p:nvPr/>
        </p:nvPicPr>
        <p:blipFill rotWithShape="1">
          <a:blip r:embed="rId5">
            <a:alphaModFix/>
          </a:blip>
          <a:srcRect b="0" l="0" r="0" t="0"/>
          <a:stretch/>
        </p:blipFill>
        <p:spPr>
          <a:xfrm>
            <a:off x="1447800" y="3662218"/>
            <a:ext cx="7232536" cy="403766"/>
          </a:xfrm>
          <a:prstGeom prst="rect">
            <a:avLst/>
          </a:prstGeom>
          <a:noFill/>
          <a:ln>
            <a:noFill/>
          </a:ln>
        </p:spPr>
      </p:pic>
      <p:pic>
        <p:nvPicPr>
          <p:cNvPr id="262" name="Google Shape;262;p25"/>
          <p:cNvPicPr preferRelativeResize="0"/>
          <p:nvPr/>
        </p:nvPicPr>
        <p:blipFill rotWithShape="1">
          <a:blip r:embed="rId6">
            <a:alphaModFix/>
          </a:blip>
          <a:srcRect b="0" l="0" r="0" t="0"/>
          <a:stretch/>
        </p:blipFill>
        <p:spPr>
          <a:xfrm>
            <a:off x="2421433" y="4495800"/>
            <a:ext cx="4840144" cy="19478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pic>
        <p:nvPicPr>
          <p:cNvPr id="268" name="Google Shape;268;p26"/>
          <p:cNvPicPr preferRelativeResize="0"/>
          <p:nvPr>
            <p:ph idx="1" type="body"/>
          </p:nvPr>
        </p:nvPicPr>
        <p:blipFill rotWithShape="1">
          <a:blip r:embed="rId3">
            <a:alphaModFix/>
          </a:blip>
          <a:srcRect b="0" l="0" r="0" t="0"/>
          <a:stretch/>
        </p:blipFill>
        <p:spPr>
          <a:xfrm>
            <a:off x="990600" y="3581400"/>
            <a:ext cx="7723809" cy="2971800"/>
          </a:xfrm>
          <a:prstGeom prst="rect">
            <a:avLst/>
          </a:prstGeom>
          <a:noFill/>
          <a:ln>
            <a:noFill/>
          </a:ln>
        </p:spPr>
      </p:pic>
      <p:pic>
        <p:nvPicPr>
          <p:cNvPr id="269" name="Google Shape;269;p26"/>
          <p:cNvPicPr preferRelativeResize="0"/>
          <p:nvPr/>
        </p:nvPicPr>
        <p:blipFill rotWithShape="1">
          <a:blip r:embed="rId4">
            <a:alphaModFix/>
          </a:blip>
          <a:srcRect b="0" l="0" r="0" t="0"/>
          <a:stretch/>
        </p:blipFill>
        <p:spPr>
          <a:xfrm>
            <a:off x="2819400" y="1324303"/>
            <a:ext cx="4267200" cy="2133600"/>
          </a:xfrm>
          <a:prstGeom prst="rect">
            <a:avLst/>
          </a:prstGeom>
          <a:noFill/>
          <a:ln>
            <a:noFill/>
          </a:ln>
        </p:spPr>
      </p:pic>
      <p:pic>
        <p:nvPicPr>
          <p:cNvPr id="270" name="Google Shape;270;p26"/>
          <p:cNvPicPr preferRelativeResize="0"/>
          <p:nvPr/>
        </p:nvPicPr>
        <p:blipFill rotWithShape="1">
          <a:blip r:embed="rId5">
            <a:alphaModFix/>
          </a:blip>
          <a:srcRect b="0" l="0" r="0" t="0"/>
          <a:stretch/>
        </p:blipFill>
        <p:spPr>
          <a:xfrm>
            <a:off x="3790292" y="3062780"/>
            <a:ext cx="2153307" cy="42413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pic>
        <p:nvPicPr>
          <p:cNvPr id="276" name="Google Shape;276;p27"/>
          <p:cNvPicPr preferRelativeResize="0"/>
          <p:nvPr>
            <p:ph idx="1" type="body"/>
          </p:nvPr>
        </p:nvPicPr>
        <p:blipFill rotWithShape="1">
          <a:blip r:embed="rId3">
            <a:alphaModFix/>
          </a:blip>
          <a:srcRect b="0" l="0" r="0" t="0"/>
          <a:stretch/>
        </p:blipFill>
        <p:spPr>
          <a:xfrm>
            <a:off x="1676400" y="381000"/>
            <a:ext cx="6491495" cy="5715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pic>
        <p:nvPicPr>
          <p:cNvPr id="282" name="Google Shape;282;p28"/>
          <p:cNvPicPr preferRelativeResize="0"/>
          <p:nvPr/>
        </p:nvPicPr>
        <p:blipFill rotWithShape="1">
          <a:blip r:embed="rId3">
            <a:alphaModFix/>
          </a:blip>
          <a:srcRect b="0" l="0" r="0" t="0"/>
          <a:stretch/>
        </p:blipFill>
        <p:spPr>
          <a:xfrm>
            <a:off x="3200400" y="304800"/>
            <a:ext cx="4139514" cy="762000"/>
          </a:xfrm>
          <a:prstGeom prst="rect">
            <a:avLst/>
          </a:prstGeom>
          <a:noFill/>
          <a:ln>
            <a:noFill/>
          </a:ln>
        </p:spPr>
      </p:pic>
      <p:pic>
        <p:nvPicPr>
          <p:cNvPr id="283" name="Google Shape;283;p28"/>
          <p:cNvPicPr preferRelativeResize="0"/>
          <p:nvPr>
            <p:ph idx="1" type="body"/>
          </p:nvPr>
        </p:nvPicPr>
        <p:blipFill rotWithShape="1">
          <a:blip r:embed="rId4">
            <a:alphaModFix/>
          </a:blip>
          <a:srcRect b="0" l="0" r="0" t="0"/>
          <a:stretch/>
        </p:blipFill>
        <p:spPr>
          <a:xfrm>
            <a:off x="990600" y="2133600"/>
            <a:ext cx="4139293" cy="2971800"/>
          </a:xfrm>
          <a:prstGeom prst="rect">
            <a:avLst/>
          </a:prstGeom>
          <a:noFill/>
          <a:ln>
            <a:noFill/>
          </a:ln>
        </p:spPr>
      </p:pic>
      <p:pic>
        <p:nvPicPr>
          <p:cNvPr id="284" name="Google Shape;284;p28"/>
          <p:cNvPicPr preferRelativeResize="0"/>
          <p:nvPr/>
        </p:nvPicPr>
        <p:blipFill rotWithShape="1">
          <a:blip r:embed="rId5">
            <a:alphaModFix/>
          </a:blip>
          <a:srcRect b="0" l="0" r="0" t="0"/>
          <a:stretch/>
        </p:blipFill>
        <p:spPr>
          <a:xfrm>
            <a:off x="5084876" y="2133600"/>
            <a:ext cx="4069492" cy="2895600"/>
          </a:xfrm>
          <a:prstGeom prst="rect">
            <a:avLst/>
          </a:prstGeom>
          <a:noFill/>
          <a:ln>
            <a:noFill/>
          </a:ln>
        </p:spPr>
      </p:pic>
      <p:pic>
        <p:nvPicPr>
          <p:cNvPr id="285" name="Google Shape;285;p28"/>
          <p:cNvPicPr preferRelativeResize="0"/>
          <p:nvPr/>
        </p:nvPicPr>
        <p:blipFill rotWithShape="1">
          <a:blip r:embed="rId6">
            <a:alphaModFix/>
          </a:blip>
          <a:srcRect b="0" l="0" r="0" t="0"/>
          <a:stretch/>
        </p:blipFill>
        <p:spPr>
          <a:xfrm>
            <a:off x="3352800" y="5638799"/>
            <a:ext cx="2362200" cy="909667"/>
          </a:xfrm>
          <a:prstGeom prst="rect">
            <a:avLst/>
          </a:prstGeom>
          <a:noFill/>
          <a:ln>
            <a:noFill/>
          </a:ln>
        </p:spPr>
      </p:pic>
      <p:sp>
        <p:nvSpPr>
          <p:cNvPr id="286" name="Google Shape;286;p28"/>
          <p:cNvSpPr/>
          <p:nvPr/>
        </p:nvSpPr>
        <p:spPr>
          <a:xfrm>
            <a:off x="1143000" y="2133600"/>
            <a:ext cx="762000" cy="2209800"/>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87" name="Google Shape;287;p28"/>
          <p:cNvSpPr/>
          <p:nvPr/>
        </p:nvSpPr>
        <p:spPr>
          <a:xfrm>
            <a:off x="5243881" y="2264979"/>
            <a:ext cx="762000" cy="2209800"/>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9"/>
          <p:cNvPicPr preferRelativeResize="0"/>
          <p:nvPr>
            <p:ph idx="1" type="body"/>
          </p:nvPr>
        </p:nvPicPr>
        <p:blipFill rotWithShape="1">
          <a:blip r:embed="rId3">
            <a:alphaModFix/>
          </a:blip>
          <a:srcRect b="0" l="0" r="0" t="0"/>
          <a:stretch/>
        </p:blipFill>
        <p:spPr>
          <a:xfrm>
            <a:off x="926429" y="1600200"/>
            <a:ext cx="8193923" cy="37290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447800" y="152400"/>
            <a:ext cx="7498080" cy="9906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562214"/>
              </a:buClr>
              <a:buSzPct val="100000"/>
              <a:buFont typeface="Gill Sans"/>
              <a:buNone/>
            </a:pPr>
            <a:r>
              <a:rPr lang="en-IN"/>
              <a:t>Network Layer Design Issues     </a:t>
            </a:r>
            <a:br>
              <a:rPr lang="en-IN"/>
            </a:br>
            <a:r>
              <a:rPr lang="en-IN" sz="2700"/>
              <a:t>service to TL and internal design</a:t>
            </a:r>
            <a:r>
              <a:rPr lang="en-IN" sz="4000"/>
              <a:t> </a:t>
            </a:r>
            <a:endParaRPr/>
          </a:p>
        </p:txBody>
      </p:sp>
      <p:sp>
        <p:nvSpPr>
          <p:cNvPr id="117" name="Google Shape;117;p3"/>
          <p:cNvSpPr txBox="1"/>
          <p:nvPr>
            <p:ph idx="1" type="body"/>
          </p:nvPr>
        </p:nvSpPr>
        <p:spPr>
          <a:xfrm>
            <a:off x="1143000" y="1447800"/>
            <a:ext cx="7790688" cy="5257800"/>
          </a:xfrm>
          <a:prstGeom prst="rect">
            <a:avLst/>
          </a:prstGeom>
          <a:noFill/>
          <a:ln>
            <a:noFill/>
          </a:ln>
        </p:spPr>
        <p:txBody>
          <a:bodyPr anchorCtr="0" anchor="t" bIns="45700" lIns="91425" spcFirstLastPara="1" rIns="91425" wrap="square" tIns="45700">
            <a:normAutofit/>
          </a:bodyPr>
          <a:lstStyle/>
          <a:p>
            <a:pPr indent="-514350" lvl="0" marL="596646" rtl="0" algn="l">
              <a:lnSpc>
                <a:spcPct val="100000"/>
              </a:lnSpc>
              <a:spcBef>
                <a:spcPts val="0"/>
              </a:spcBef>
              <a:spcAft>
                <a:spcPts val="0"/>
              </a:spcAft>
              <a:buSzPts val="2560"/>
              <a:buFont typeface="Gill Sans"/>
              <a:buAutoNum type="arabicParenR"/>
            </a:pPr>
            <a:r>
              <a:rPr lang="en-IN"/>
              <a:t>Store-&amp;-forward Pkt s/w:</a:t>
            </a:r>
            <a:endParaRPr/>
          </a:p>
          <a:p>
            <a:pPr indent="-351790" lvl="0" marL="596646" rtl="0" algn="l">
              <a:lnSpc>
                <a:spcPct val="100000"/>
              </a:lnSpc>
              <a:spcBef>
                <a:spcPts val="600"/>
              </a:spcBef>
              <a:spcAft>
                <a:spcPts val="0"/>
              </a:spcAft>
              <a:buSzPts val="2560"/>
              <a:buFont typeface="Gill Sans"/>
              <a:buNone/>
            </a:pPr>
            <a:r>
              <a:t/>
            </a:r>
            <a:endParaRPr/>
          </a:p>
          <a:p>
            <a:pPr indent="0" lvl="0" marL="82296" rtl="0" algn="l">
              <a:lnSpc>
                <a:spcPct val="100000"/>
              </a:lnSpc>
              <a:spcBef>
                <a:spcPts val="600"/>
              </a:spcBef>
              <a:spcAft>
                <a:spcPts val="0"/>
              </a:spcAft>
              <a:buSzPts val="2560"/>
              <a:buNone/>
            </a:pPr>
            <a:r>
              <a:t/>
            </a:r>
            <a:endParaRPr/>
          </a:p>
        </p:txBody>
      </p:sp>
      <p:pic>
        <p:nvPicPr>
          <p:cNvPr id="118" name="Google Shape;118;p3"/>
          <p:cNvPicPr preferRelativeResize="0"/>
          <p:nvPr/>
        </p:nvPicPr>
        <p:blipFill rotWithShape="1">
          <a:blip r:embed="rId3">
            <a:alphaModFix/>
          </a:blip>
          <a:srcRect b="0" l="0" r="0" t="0"/>
          <a:stretch/>
        </p:blipFill>
        <p:spPr>
          <a:xfrm>
            <a:off x="647700" y="2320350"/>
            <a:ext cx="8496300" cy="3086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sp>
        <p:nvSpPr>
          <p:cNvPr id="298" name="Google Shape;298;p30"/>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IN"/>
              <a:t>Characteristics of Algorithms</a:t>
            </a:r>
            <a:endParaRPr/>
          </a:p>
          <a:p>
            <a:pPr indent="0" lvl="0" marL="82296" rtl="0" algn="l">
              <a:lnSpc>
                <a:spcPct val="100000"/>
              </a:lnSpc>
              <a:spcBef>
                <a:spcPts val="600"/>
              </a:spcBef>
              <a:spcAft>
                <a:spcPts val="0"/>
              </a:spcAft>
              <a:buSzPts val="2560"/>
              <a:buNone/>
            </a:pPr>
            <a:r>
              <a:rPr b="1" lang="en-IN"/>
              <a:t> </a:t>
            </a:r>
            <a:endParaRPr/>
          </a:p>
          <a:p>
            <a:pPr indent="-283464" lvl="0" marL="365760" rtl="0" algn="l">
              <a:lnSpc>
                <a:spcPct val="100000"/>
              </a:lnSpc>
              <a:spcBef>
                <a:spcPts val="600"/>
              </a:spcBef>
              <a:spcAft>
                <a:spcPts val="0"/>
              </a:spcAft>
              <a:buSzPts val="2560"/>
              <a:buChar char="⚫"/>
            </a:pPr>
            <a:r>
              <a:rPr b="1" lang="en-IN"/>
              <a:t>Distributed</a:t>
            </a:r>
            <a:r>
              <a:rPr lang="en-IN"/>
              <a:t>: as it receives and send back information to neighbors</a:t>
            </a:r>
            <a:endParaRPr/>
          </a:p>
          <a:p>
            <a:pPr indent="-283464" lvl="0" marL="365760" rtl="0" algn="l">
              <a:lnSpc>
                <a:spcPct val="100000"/>
              </a:lnSpc>
              <a:spcBef>
                <a:spcPts val="600"/>
              </a:spcBef>
              <a:spcAft>
                <a:spcPts val="0"/>
              </a:spcAft>
              <a:buSzPts val="2560"/>
              <a:buChar char="⚫"/>
            </a:pPr>
            <a:r>
              <a:rPr b="1" lang="en-IN"/>
              <a:t>Iterative</a:t>
            </a:r>
            <a:r>
              <a:rPr lang="en-IN"/>
              <a:t>: it updates table periodically</a:t>
            </a:r>
            <a:endParaRPr/>
          </a:p>
          <a:p>
            <a:pPr indent="-283464" lvl="0" marL="365760" rtl="0" algn="l">
              <a:lnSpc>
                <a:spcPct val="100000"/>
              </a:lnSpc>
              <a:spcBef>
                <a:spcPts val="600"/>
              </a:spcBef>
              <a:spcAft>
                <a:spcPts val="0"/>
              </a:spcAft>
              <a:buSzPts val="2560"/>
              <a:buChar char="⚫"/>
            </a:pPr>
            <a:r>
              <a:rPr b="1" lang="en-IN"/>
              <a:t>Asynchronous</a:t>
            </a:r>
            <a:r>
              <a:rPr lang="en-IN"/>
              <a:t>:  all routers need be updated at the same time</a:t>
            </a:r>
            <a:endParaRPr/>
          </a:p>
          <a:p>
            <a:pPr indent="-120903" lvl="0" marL="365760" rtl="0" algn="l">
              <a:lnSpc>
                <a:spcPct val="100000"/>
              </a:lnSpc>
              <a:spcBef>
                <a:spcPts val="600"/>
              </a:spcBef>
              <a:spcAft>
                <a:spcPts val="0"/>
              </a:spcAft>
              <a:buSzPts val="256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1435608" y="274638"/>
            <a:ext cx="7498080" cy="5635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lang="en-IN"/>
              <a:t>Link State Routing</a:t>
            </a:r>
            <a:endParaRPr/>
          </a:p>
        </p:txBody>
      </p:sp>
      <p:sp>
        <p:nvSpPr>
          <p:cNvPr id="304" name="Google Shape;304;p31"/>
          <p:cNvSpPr txBox="1"/>
          <p:nvPr>
            <p:ph idx="1" type="body"/>
          </p:nvPr>
        </p:nvSpPr>
        <p:spPr>
          <a:xfrm>
            <a:off x="1295400" y="1143000"/>
            <a:ext cx="7638288" cy="5562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560"/>
              <a:buChar char="⚫"/>
            </a:pPr>
            <a:r>
              <a:rPr lang="en-IN"/>
              <a:t>Distance vector routing was used in the ARPANET until 1979, when it was replaced by link state routing. The primary problem that caused its demise was that the algorithm often took too long to converge after the network topology changed (due to the count-to-infinity problem). Consequently, it was replaced by an entirely new algorithm, now called </a:t>
            </a:r>
            <a:r>
              <a:rPr b="1" lang="en-IN"/>
              <a:t>link state routing.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txBox="1"/>
          <p:nvPr>
            <p:ph idx="1" type="body"/>
          </p:nvPr>
        </p:nvSpPr>
        <p:spPr>
          <a:xfrm>
            <a:off x="1066800" y="152400"/>
            <a:ext cx="8001000" cy="6477000"/>
          </a:xfrm>
          <a:prstGeom prst="rect">
            <a:avLst/>
          </a:prstGeom>
          <a:noFill/>
          <a:ln>
            <a:noFill/>
          </a:ln>
        </p:spPr>
        <p:txBody>
          <a:bodyPr anchorCtr="0" anchor="t" bIns="45700" lIns="91425" spcFirstLastPara="1" rIns="91425" wrap="square" tIns="45700">
            <a:normAutofit lnSpcReduction="10000"/>
          </a:bodyPr>
          <a:lstStyle/>
          <a:p>
            <a:pPr indent="-283464" lvl="0" marL="365760" rtl="0" algn="just">
              <a:lnSpc>
                <a:spcPct val="100000"/>
              </a:lnSpc>
              <a:spcBef>
                <a:spcPts val="0"/>
              </a:spcBef>
              <a:spcAft>
                <a:spcPts val="0"/>
              </a:spcAft>
              <a:buSzPts val="2560"/>
              <a:buChar char="⚫"/>
            </a:pPr>
            <a:r>
              <a:rPr b="1" lang="en-IN"/>
              <a:t>Link State Routing Algorithm</a:t>
            </a:r>
            <a:endParaRPr/>
          </a:p>
          <a:p>
            <a:pPr indent="-283464" lvl="0" marL="365760" rtl="0" algn="just">
              <a:lnSpc>
                <a:spcPct val="100000"/>
              </a:lnSpc>
              <a:spcBef>
                <a:spcPts val="600"/>
              </a:spcBef>
              <a:spcAft>
                <a:spcPts val="0"/>
              </a:spcAft>
              <a:buSzPts val="2560"/>
              <a:buChar char="⚫"/>
            </a:pPr>
            <a:r>
              <a:rPr lang="en-IN"/>
              <a:t>Distance : delay(time) or Traffic or security</a:t>
            </a:r>
            <a:endParaRPr/>
          </a:p>
          <a:p>
            <a:pPr indent="-283464" lvl="0" marL="365760" rtl="0" algn="just">
              <a:lnSpc>
                <a:spcPct val="100000"/>
              </a:lnSpc>
              <a:spcBef>
                <a:spcPts val="600"/>
              </a:spcBef>
              <a:spcAft>
                <a:spcPts val="0"/>
              </a:spcAft>
              <a:buSzPts val="2560"/>
              <a:buChar char="⚫"/>
            </a:pPr>
            <a:r>
              <a:rPr lang="en-IN"/>
              <a:t>Principle: Each router shares it information with all the routers in the networks.</a:t>
            </a:r>
            <a:endParaRPr/>
          </a:p>
          <a:p>
            <a:pPr indent="-283464" lvl="0" marL="365760" rtl="0" algn="just">
              <a:lnSpc>
                <a:spcPct val="100000"/>
              </a:lnSpc>
              <a:spcBef>
                <a:spcPts val="600"/>
              </a:spcBef>
              <a:spcAft>
                <a:spcPts val="0"/>
              </a:spcAft>
              <a:buSzPts val="2560"/>
              <a:buChar char="⚫"/>
            </a:pPr>
            <a:r>
              <a:rPr b="1" lang="en-IN"/>
              <a:t>Algorithm:</a:t>
            </a:r>
            <a:endParaRPr/>
          </a:p>
          <a:p>
            <a:pPr indent="-283464" lvl="0" marL="365760" rtl="0" algn="just">
              <a:lnSpc>
                <a:spcPct val="100000"/>
              </a:lnSpc>
              <a:spcBef>
                <a:spcPts val="600"/>
              </a:spcBef>
              <a:spcAft>
                <a:spcPts val="0"/>
              </a:spcAft>
              <a:buSzPts val="2560"/>
              <a:buChar char="⚫"/>
            </a:pPr>
            <a:r>
              <a:rPr lang="en-IN"/>
              <a:t>Discover the neighbor and learn network address </a:t>
            </a:r>
            <a:endParaRPr/>
          </a:p>
          <a:p>
            <a:pPr indent="-283464" lvl="0" marL="365760" rtl="0" algn="just">
              <a:lnSpc>
                <a:spcPct val="100000"/>
              </a:lnSpc>
              <a:spcBef>
                <a:spcPts val="600"/>
              </a:spcBef>
              <a:spcAft>
                <a:spcPts val="0"/>
              </a:spcAft>
              <a:buSzPts val="2560"/>
              <a:buChar char="⚫"/>
            </a:pPr>
            <a:r>
              <a:rPr lang="en-IN"/>
              <a:t>Measure the delay or cost</a:t>
            </a:r>
            <a:endParaRPr/>
          </a:p>
          <a:p>
            <a:pPr indent="-283464" lvl="0" marL="365760" rtl="0" algn="just">
              <a:lnSpc>
                <a:spcPct val="100000"/>
              </a:lnSpc>
              <a:spcBef>
                <a:spcPts val="600"/>
              </a:spcBef>
              <a:spcAft>
                <a:spcPts val="0"/>
              </a:spcAft>
              <a:buSzPts val="2560"/>
              <a:buChar char="⚫"/>
            </a:pPr>
            <a:r>
              <a:rPr lang="en-IN"/>
              <a:t>Construct link state packet</a:t>
            </a:r>
            <a:endParaRPr/>
          </a:p>
          <a:p>
            <a:pPr indent="-283464" lvl="0" marL="365760" rtl="0" algn="just">
              <a:lnSpc>
                <a:spcPct val="100000"/>
              </a:lnSpc>
              <a:spcBef>
                <a:spcPts val="600"/>
              </a:spcBef>
              <a:spcAft>
                <a:spcPts val="0"/>
              </a:spcAft>
              <a:buSzPts val="2560"/>
              <a:buChar char="⚫"/>
            </a:pPr>
            <a:r>
              <a:rPr lang="en-IN"/>
              <a:t>Send it to all routers in network</a:t>
            </a:r>
            <a:endParaRPr/>
          </a:p>
          <a:p>
            <a:pPr indent="-283464" lvl="0" marL="365760" rtl="0" algn="just">
              <a:lnSpc>
                <a:spcPct val="100000"/>
              </a:lnSpc>
              <a:spcBef>
                <a:spcPts val="600"/>
              </a:spcBef>
              <a:spcAft>
                <a:spcPts val="0"/>
              </a:spcAft>
              <a:buSzPts val="2560"/>
              <a:buChar char="⚫"/>
            </a:pPr>
            <a:r>
              <a:rPr lang="en-IN"/>
              <a:t>Compute shortest distance path for all routers using Dijkstra’s algorithm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idx="1" type="body"/>
          </p:nvPr>
        </p:nvSpPr>
        <p:spPr>
          <a:xfrm>
            <a:off x="1066800" y="152400"/>
            <a:ext cx="8001000" cy="64770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560"/>
              <a:buChar char="⚫"/>
            </a:pPr>
            <a:r>
              <a:rPr b="1" lang="en-IN"/>
              <a:t>Step –I:</a:t>
            </a:r>
            <a:r>
              <a:rPr lang="en-IN"/>
              <a:t> Sends a special hello packet on each point to point line and get the information about network address.</a:t>
            </a:r>
            <a:endParaRPr/>
          </a:p>
          <a:p>
            <a:pPr indent="-283464" lvl="0" marL="365760" rtl="0" algn="just">
              <a:lnSpc>
                <a:spcPct val="100000"/>
              </a:lnSpc>
              <a:spcBef>
                <a:spcPts val="600"/>
              </a:spcBef>
              <a:spcAft>
                <a:spcPts val="0"/>
              </a:spcAft>
              <a:buSzPts val="2560"/>
              <a:buChar char="⚫"/>
            </a:pPr>
            <a:r>
              <a:rPr b="1" lang="en-IN"/>
              <a:t>Step-II:</a:t>
            </a:r>
            <a:r>
              <a:rPr lang="en-IN"/>
              <a:t> Sends the echo packet to neighbors and calculate the delay by RTT/2</a:t>
            </a:r>
            <a:endParaRPr/>
          </a:p>
          <a:p>
            <a:pPr indent="-283464" lvl="0" marL="365760" rtl="0" algn="just">
              <a:lnSpc>
                <a:spcPct val="100000"/>
              </a:lnSpc>
              <a:spcBef>
                <a:spcPts val="600"/>
              </a:spcBef>
              <a:spcAft>
                <a:spcPts val="0"/>
              </a:spcAft>
              <a:buSzPts val="2560"/>
              <a:buChar char="⚫"/>
            </a:pPr>
            <a:r>
              <a:rPr b="1" lang="en-IN"/>
              <a:t>Step-III:</a:t>
            </a:r>
            <a:r>
              <a:rPr lang="en-IN"/>
              <a:t> Construct the link state packet for each router</a:t>
            </a:r>
            <a:endParaRPr/>
          </a:p>
          <a:p>
            <a:pPr indent="-283464" lvl="0" marL="365760" rtl="0" algn="l">
              <a:lnSpc>
                <a:spcPct val="100000"/>
              </a:lnSpc>
              <a:spcBef>
                <a:spcPts val="600"/>
              </a:spcBef>
              <a:spcAft>
                <a:spcPts val="0"/>
              </a:spcAft>
              <a:buSzPts val="2560"/>
              <a:buChar char="⚫"/>
            </a:pPr>
            <a:r>
              <a:rPr b="1" lang="en-IN"/>
              <a:t>Step-IV:</a:t>
            </a:r>
            <a:r>
              <a:rPr lang="en-IN"/>
              <a:t> Each router sends it link state packet to all and hence all router will have same link state database</a:t>
            </a:r>
            <a:endParaRPr/>
          </a:p>
          <a:p>
            <a:pPr indent="-283464" lvl="0" marL="365760" rtl="0" algn="l">
              <a:lnSpc>
                <a:spcPct val="100000"/>
              </a:lnSpc>
              <a:spcBef>
                <a:spcPts val="600"/>
              </a:spcBef>
              <a:spcAft>
                <a:spcPts val="0"/>
              </a:spcAft>
              <a:buSzPts val="2560"/>
              <a:buChar char="⚫"/>
            </a:pPr>
            <a:r>
              <a:rPr b="1" lang="en-IN"/>
              <a:t>State V:</a:t>
            </a:r>
            <a:r>
              <a:rPr lang="en-IN"/>
              <a:t> Apply Dijkstra’s algorithm to find shortest path tree for each router</a:t>
            </a:r>
            <a:endParaRPr/>
          </a:p>
          <a:p>
            <a:pPr indent="-120903" lvl="0" marL="365760" rtl="0" algn="just">
              <a:lnSpc>
                <a:spcPct val="100000"/>
              </a:lnSpc>
              <a:spcBef>
                <a:spcPts val="600"/>
              </a:spcBef>
              <a:spcAft>
                <a:spcPts val="0"/>
              </a:spcAft>
              <a:buSzPts val="256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4"/>
          <p:cNvPicPr preferRelativeResize="0"/>
          <p:nvPr>
            <p:ph idx="1" type="body"/>
          </p:nvPr>
        </p:nvPicPr>
        <p:blipFill rotWithShape="1">
          <a:blip r:embed="rId3">
            <a:alphaModFix/>
          </a:blip>
          <a:srcRect b="0" l="0" r="0" t="0"/>
          <a:stretch/>
        </p:blipFill>
        <p:spPr>
          <a:xfrm>
            <a:off x="1893228" y="0"/>
            <a:ext cx="5364822" cy="2971800"/>
          </a:xfrm>
          <a:prstGeom prst="rect">
            <a:avLst/>
          </a:prstGeom>
          <a:noFill/>
          <a:ln>
            <a:noFill/>
          </a:ln>
        </p:spPr>
      </p:pic>
      <p:graphicFrame>
        <p:nvGraphicFramePr>
          <p:cNvPr id="320" name="Google Shape;320;p34"/>
          <p:cNvGraphicFramePr/>
          <p:nvPr/>
        </p:nvGraphicFramePr>
        <p:xfrm>
          <a:off x="1752600" y="3017520"/>
          <a:ext cx="3000000" cy="3000000"/>
        </p:xfrm>
        <a:graphic>
          <a:graphicData uri="http://schemas.openxmlformats.org/drawingml/2006/table">
            <a:tbl>
              <a:tblPr bandRow="1" firstCol="1" firstRow="1">
                <a:noFill/>
                <a:tableStyleId>{E3006A64-2D5F-4BFB-8F7E-33DF01D3F183}</a:tableStyleId>
              </a:tblPr>
              <a:tblGrid>
                <a:gridCol w="1280875"/>
                <a:gridCol w="1903300"/>
                <a:gridCol w="1076675"/>
                <a:gridCol w="1682725"/>
              </a:tblGrid>
              <a:tr h="266700">
                <a:tc>
                  <a:txBody>
                    <a:bodyPr/>
                    <a:lstStyle/>
                    <a:p>
                      <a:pPr indent="0" lvl="0" marL="0" marR="0" rtl="0" algn="just">
                        <a:spcBef>
                          <a:spcPts val="0"/>
                        </a:spcBef>
                        <a:spcAft>
                          <a:spcPts val="0"/>
                        </a:spcAft>
                        <a:buNone/>
                      </a:pPr>
                      <a:r>
                        <a:rPr lang="en-IN" sz="1800" u="none" cap="none" strike="noStrike"/>
                        <a:t>Router</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Network ID</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Cost </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Neighbor </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A</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14</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1</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B</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A</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78</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3</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F</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A</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23</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2</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E</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B</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14</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4</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A</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B</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55</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2</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C</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C</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55</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5</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B</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C</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56</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2</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D</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D</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66</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5</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C</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D</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08</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3</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E</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E</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23</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3</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A</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E</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08</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2</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D</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F</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78</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2</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A</a:t>
                      </a:r>
                      <a:endParaRPr sz="1800" u="none" cap="none" strike="noStrike">
                        <a:latin typeface="Calibri"/>
                        <a:ea typeface="Calibri"/>
                        <a:cs typeface="Calibri"/>
                        <a:sym typeface="Calibri"/>
                      </a:endParaRPr>
                    </a:p>
                  </a:txBody>
                  <a:tcPr marT="0" marB="0" marR="68575" marL="68575"/>
                </a:tc>
              </a:tr>
              <a:tr h="266700">
                <a:tc>
                  <a:txBody>
                    <a:bodyPr/>
                    <a:lstStyle/>
                    <a:p>
                      <a:pPr indent="0" lvl="0" marL="0" marR="0" rtl="0" algn="just">
                        <a:spcBef>
                          <a:spcPts val="0"/>
                        </a:spcBef>
                        <a:spcAft>
                          <a:spcPts val="0"/>
                        </a:spcAft>
                        <a:buNone/>
                      </a:pPr>
                      <a:r>
                        <a:rPr lang="en-IN" sz="1800" u="none" cap="none" strike="noStrike"/>
                        <a:t>F</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92</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3</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IN" sz="1800" u="none" cap="none" strike="noStrike"/>
                        <a:t>-</a:t>
                      </a:r>
                      <a:endParaRPr sz="1800" u="none" cap="none" strike="noStrike">
                        <a:latin typeface="Calibri"/>
                        <a:ea typeface="Calibri"/>
                        <a:cs typeface="Calibri"/>
                        <a:sym typeface="Calibri"/>
                      </a:endParaRPr>
                    </a:p>
                  </a:txBody>
                  <a:tcPr marT="0" marB="0" marR="68575" marL="68575"/>
                </a:tc>
              </a:tr>
            </a:tbl>
          </a:graphicData>
        </a:graphic>
      </p:graphicFrame>
      <p:sp>
        <p:nvSpPr>
          <p:cNvPr id="321" name="Google Shape;321;p34"/>
          <p:cNvSpPr/>
          <p:nvPr/>
        </p:nvSpPr>
        <p:spPr>
          <a:xfrm>
            <a:off x="6858000" y="1905000"/>
            <a:ext cx="198119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Gill Sans"/>
                <a:ea typeface="Gill Sans"/>
                <a:cs typeface="Gill Sans"/>
                <a:sym typeface="Gill Sans"/>
              </a:rPr>
              <a:t>Note A To B cost is 01 and B To A cost is 04</a:t>
            </a:r>
            <a:endParaRPr sz="1800">
              <a:solidFill>
                <a:schemeClr val="dk1"/>
              </a:solidFill>
              <a:latin typeface="Gill Sans"/>
              <a:ea typeface="Gill Sans"/>
              <a:cs typeface="Gill Sans"/>
              <a:sym typeface="Gill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sp>
        <p:nvSpPr>
          <p:cNvPr id="327" name="Google Shape;327;p3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IN"/>
              <a:t>Finding Routing table for A using Dijkstra’s algorithm</a:t>
            </a:r>
            <a:endParaRPr/>
          </a:p>
          <a:p>
            <a:pPr indent="-120903" lvl="0" marL="365760" rtl="0" algn="l">
              <a:lnSpc>
                <a:spcPct val="100000"/>
              </a:lnSpc>
              <a:spcBef>
                <a:spcPts val="600"/>
              </a:spcBef>
              <a:spcAft>
                <a:spcPts val="0"/>
              </a:spcAft>
              <a:buSzPts val="256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1435733" y="221763"/>
            <a:ext cx="74982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ARP and RARP</a:t>
            </a:r>
            <a:endParaRPr/>
          </a:p>
        </p:txBody>
      </p:sp>
      <p:pic>
        <p:nvPicPr>
          <p:cNvPr id="333" name="Google Shape;333;p36"/>
          <p:cNvPicPr preferRelativeResize="0"/>
          <p:nvPr>
            <p:ph idx="1" type="body"/>
          </p:nvPr>
        </p:nvPicPr>
        <p:blipFill rotWithShape="1">
          <a:blip r:embed="rId3">
            <a:alphaModFix/>
          </a:blip>
          <a:srcRect b="0" l="0" r="0" t="0"/>
          <a:stretch/>
        </p:blipFill>
        <p:spPr>
          <a:xfrm>
            <a:off x="1898650" y="1924050"/>
            <a:ext cx="6572250" cy="3848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Operation</a:t>
            </a:r>
            <a:endParaRPr/>
          </a:p>
        </p:txBody>
      </p:sp>
      <p:pic>
        <p:nvPicPr>
          <p:cNvPr id="339" name="Google Shape;339;p37"/>
          <p:cNvPicPr preferRelativeResize="0"/>
          <p:nvPr>
            <p:ph idx="1" type="body"/>
          </p:nvPr>
        </p:nvPicPr>
        <p:blipFill rotWithShape="1">
          <a:blip r:embed="rId3">
            <a:alphaModFix/>
          </a:blip>
          <a:srcRect b="0" l="0" r="0" t="0"/>
          <a:stretch/>
        </p:blipFill>
        <p:spPr>
          <a:xfrm>
            <a:off x="1524000" y="1393441"/>
            <a:ext cx="6537325" cy="438347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pic>
        <p:nvPicPr>
          <p:cNvPr id="345" name="Google Shape;345;p38"/>
          <p:cNvPicPr preferRelativeResize="0"/>
          <p:nvPr>
            <p:ph idx="1" type="body"/>
          </p:nvPr>
        </p:nvPicPr>
        <p:blipFill rotWithShape="1">
          <a:blip r:embed="rId3">
            <a:alphaModFix/>
          </a:blip>
          <a:srcRect b="0" l="0" r="0" t="0"/>
          <a:stretch/>
        </p:blipFill>
        <p:spPr>
          <a:xfrm>
            <a:off x="1218429" y="2362200"/>
            <a:ext cx="7932693" cy="2971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RARP</a:t>
            </a:r>
            <a:endParaRPr/>
          </a:p>
        </p:txBody>
      </p:sp>
      <p:sp>
        <p:nvSpPr>
          <p:cNvPr id="351" name="Google Shape;351;p3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IN"/>
              <a:t>RARP finds the logical address for a machine that only knows its physical address</a:t>
            </a:r>
            <a:endParaRPr/>
          </a:p>
          <a:p>
            <a:pPr indent="-283464" lvl="0" marL="365760" rtl="0" algn="l">
              <a:lnSpc>
                <a:spcPct val="100000"/>
              </a:lnSpc>
              <a:spcBef>
                <a:spcPts val="600"/>
              </a:spcBef>
              <a:spcAft>
                <a:spcPts val="0"/>
              </a:spcAft>
              <a:buSzPts val="2560"/>
              <a:buChar char="⚫"/>
            </a:pPr>
            <a:r>
              <a:rPr lang="en-IN"/>
              <a:t>The RARP request packets are broadcast; the RARP reply packets are unicast.</a:t>
            </a:r>
            <a:endParaRPr/>
          </a:p>
          <a:p>
            <a:pPr indent="-120903" lvl="0" marL="365760" rtl="0" algn="l">
              <a:lnSpc>
                <a:spcPct val="100000"/>
              </a:lnSpc>
              <a:spcBef>
                <a:spcPts val="60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idx="1" type="body"/>
          </p:nvPr>
        </p:nvSpPr>
        <p:spPr>
          <a:xfrm>
            <a:off x="1435608" y="609600"/>
            <a:ext cx="7498080" cy="5638800"/>
          </a:xfrm>
          <a:prstGeom prst="rect">
            <a:avLst/>
          </a:prstGeom>
          <a:noFill/>
          <a:ln>
            <a:noFill/>
          </a:ln>
        </p:spPr>
        <p:txBody>
          <a:bodyPr anchorCtr="0" anchor="t" bIns="45700" lIns="91425" spcFirstLastPara="1" rIns="91425" wrap="square" tIns="45700">
            <a:normAutofit/>
          </a:bodyPr>
          <a:lstStyle/>
          <a:p>
            <a:pPr indent="-514350" lvl="0" marL="596646" rtl="0" algn="just">
              <a:lnSpc>
                <a:spcPct val="100000"/>
              </a:lnSpc>
              <a:spcBef>
                <a:spcPts val="0"/>
              </a:spcBef>
              <a:spcAft>
                <a:spcPts val="0"/>
              </a:spcAft>
              <a:buSzPts val="2560"/>
              <a:buFont typeface="Gill Sans"/>
              <a:buAutoNum type="arabicParenR" startAt="2"/>
            </a:pPr>
            <a:r>
              <a:rPr b="1" lang="en-IN"/>
              <a:t>Service Provided to the Transport Layer:</a:t>
            </a:r>
            <a:endParaRPr/>
          </a:p>
          <a:p>
            <a:pPr indent="0" lvl="0" marL="82296" rtl="0" algn="just">
              <a:lnSpc>
                <a:spcPct val="100000"/>
              </a:lnSpc>
              <a:spcBef>
                <a:spcPts val="600"/>
              </a:spcBef>
              <a:spcAft>
                <a:spcPts val="0"/>
              </a:spcAft>
              <a:buSzPts val="2240"/>
              <a:buNone/>
            </a:pPr>
            <a:r>
              <a:rPr lang="en-IN" sz="2800"/>
              <a:t>The services need to be carefully designed with the following goals in mind:</a:t>
            </a:r>
            <a:endParaRPr/>
          </a:p>
          <a:p>
            <a:pPr indent="0" lvl="0" marL="82296" rtl="0" algn="just">
              <a:lnSpc>
                <a:spcPct val="100000"/>
              </a:lnSpc>
              <a:spcBef>
                <a:spcPts val="600"/>
              </a:spcBef>
              <a:spcAft>
                <a:spcPts val="0"/>
              </a:spcAft>
              <a:buSzPts val="2240"/>
              <a:buNone/>
            </a:pPr>
            <a:r>
              <a:rPr lang="en-IN" sz="2800"/>
              <a:t>1. The services should be independent of the router technology.</a:t>
            </a:r>
            <a:endParaRPr/>
          </a:p>
          <a:p>
            <a:pPr indent="0" lvl="0" marL="82296" rtl="0" algn="just">
              <a:lnSpc>
                <a:spcPct val="100000"/>
              </a:lnSpc>
              <a:spcBef>
                <a:spcPts val="600"/>
              </a:spcBef>
              <a:spcAft>
                <a:spcPts val="0"/>
              </a:spcAft>
              <a:buSzPts val="2240"/>
              <a:buNone/>
            </a:pPr>
            <a:r>
              <a:rPr lang="en-IN" sz="2800"/>
              <a:t>2. The transport layer should be shielded from the number, type, and topology of the routers present.</a:t>
            </a:r>
            <a:endParaRPr/>
          </a:p>
          <a:p>
            <a:pPr indent="0" lvl="0" marL="82296" rtl="0" algn="just">
              <a:lnSpc>
                <a:spcPct val="100000"/>
              </a:lnSpc>
              <a:spcBef>
                <a:spcPts val="600"/>
              </a:spcBef>
              <a:spcAft>
                <a:spcPts val="0"/>
              </a:spcAft>
              <a:buSzPts val="2240"/>
              <a:buNone/>
            </a:pPr>
            <a:r>
              <a:rPr lang="en-IN" sz="2800"/>
              <a:t>3. The network addresses made available to the transport layer should use a uniform numbering plan, even across LANs and WANs.</a:t>
            </a:r>
            <a:endParaRPr sz="2800"/>
          </a:p>
          <a:p>
            <a:pPr indent="0" lvl="0" marL="82296" rtl="0" algn="just">
              <a:lnSpc>
                <a:spcPct val="100000"/>
              </a:lnSpc>
              <a:spcBef>
                <a:spcPts val="600"/>
              </a:spcBef>
              <a:spcAft>
                <a:spcPts val="0"/>
              </a:spcAft>
              <a:buSzPts val="256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sp>
        <p:nvSpPr>
          <p:cNvPr id="357" name="Google Shape;357;p40"/>
          <p:cNvSpPr txBox="1"/>
          <p:nvPr>
            <p:ph idx="1" type="body"/>
          </p:nvPr>
        </p:nvSpPr>
        <p:spPr>
          <a:xfrm>
            <a:off x="1435608" y="4800600"/>
            <a:ext cx="7498080" cy="1447800"/>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00000"/>
              </a:lnSpc>
              <a:spcBef>
                <a:spcPts val="0"/>
              </a:spcBef>
              <a:spcAft>
                <a:spcPts val="0"/>
              </a:spcAft>
              <a:buSzPct val="80000"/>
              <a:buChar char="⚫"/>
            </a:pPr>
            <a:r>
              <a:rPr lang="en-IN"/>
              <a:t>Alternative solution to RARP</a:t>
            </a:r>
            <a:endParaRPr/>
          </a:p>
          <a:p>
            <a:pPr indent="-237744" lvl="1" marL="640080" rtl="0" algn="l">
              <a:lnSpc>
                <a:spcPct val="100000"/>
              </a:lnSpc>
              <a:spcBef>
                <a:spcPts val="550"/>
              </a:spcBef>
              <a:spcAft>
                <a:spcPts val="0"/>
              </a:spcAft>
              <a:buSzPct val="100000"/>
              <a:buChar char="◦"/>
            </a:pPr>
            <a:r>
              <a:rPr lang="en-IN"/>
              <a:t>BOOTP</a:t>
            </a:r>
            <a:endParaRPr/>
          </a:p>
          <a:p>
            <a:pPr indent="-237744" lvl="1" marL="640080" rtl="0" algn="l">
              <a:lnSpc>
                <a:spcPct val="100000"/>
              </a:lnSpc>
              <a:spcBef>
                <a:spcPts val="550"/>
              </a:spcBef>
              <a:spcAft>
                <a:spcPts val="0"/>
              </a:spcAft>
              <a:buSzPct val="100000"/>
              <a:buChar char="◦"/>
            </a:pPr>
            <a:r>
              <a:rPr lang="en-IN"/>
              <a:t>DHCP</a:t>
            </a:r>
            <a:endParaRPr/>
          </a:p>
        </p:txBody>
      </p:sp>
      <p:pic>
        <p:nvPicPr>
          <p:cNvPr id="358" name="Google Shape;358;p40"/>
          <p:cNvPicPr preferRelativeResize="0"/>
          <p:nvPr/>
        </p:nvPicPr>
        <p:blipFill rotWithShape="1">
          <a:blip r:embed="rId3">
            <a:alphaModFix/>
          </a:blip>
          <a:srcRect b="0" l="0" r="0" t="0"/>
          <a:stretch/>
        </p:blipFill>
        <p:spPr>
          <a:xfrm>
            <a:off x="1643063" y="228600"/>
            <a:ext cx="5857875" cy="4210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sp>
        <p:nvSpPr>
          <p:cNvPr id="364" name="Google Shape;364;p4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120903" lvl="0" marL="365760" rtl="0" algn="l">
              <a:lnSpc>
                <a:spcPct val="100000"/>
              </a:lnSpc>
              <a:spcBef>
                <a:spcPts val="0"/>
              </a:spcBef>
              <a:spcAft>
                <a:spcPts val="0"/>
              </a:spcAft>
              <a:buSzPts val="256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IPv4</a:t>
            </a:r>
            <a:endParaRPr/>
          </a:p>
        </p:txBody>
      </p:sp>
      <p:pic>
        <p:nvPicPr>
          <p:cNvPr id="370" name="Google Shape;370;p42"/>
          <p:cNvPicPr preferRelativeResize="0"/>
          <p:nvPr>
            <p:ph idx="1" type="body"/>
          </p:nvPr>
        </p:nvPicPr>
        <p:blipFill rotWithShape="1">
          <a:blip r:embed="rId3">
            <a:alphaModFix/>
          </a:blip>
          <a:srcRect b="0" l="0" r="0" t="0"/>
          <a:stretch/>
        </p:blipFill>
        <p:spPr>
          <a:xfrm>
            <a:off x="1118679" y="1371600"/>
            <a:ext cx="8003198" cy="46481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00000"/>
              </a:lnSpc>
              <a:spcBef>
                <a:spcPts val="0"/>
              </a:spcBef>
              <a:spcAft>
                <a:spcPts val="0"/>
              </a:spcAft>
              <a:buSzPct val="80000"/>
              <a:buChar char="⚫"/>
            </a:pPr>
            <a:r>
              <a:rPr b="1" lang="en-IN"/>
              <a:t>Packet Size: 64 K</a:t>
            </a:r>
            <a:endParaRPr/>
          </a:p>
          <a:p>
            <a:pPr indent="-133096"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IN"/>
              <a:t>IP packet of size 1400 bytes  is to be transferred over a link layer whose MTU is 1000 bytes. What will be values of  fragment, Offset and  Flag related to fragmentation for all the fragments produced.</a:t>
            </a:r>
            <a:endParaRPr/>
          </a:p>
          <a:p>
            <a:pPr indent="-133096"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IN"/>
              <a:t>[1][0][1],</a:t>
            </a:r>
            <a:endParaRPr/>
          </a:p>
          <a:p>
            <a:pPr indent="-283464" lvl="0" marL="365760" rtl="0" algn="l">
              <a:lnSpc>
                <a:spcPct val="100000"/>
              </a:lnSpc>
              <a:spcBef>
                <a:spcPts val="600"/>
              </a:spcBef>
              <a:spcAft>
                <a:spcPts val="0"/>
              </a:spcAft>
              <a:buSzPct val="80000"/>
              <a:buChar char="⚫"/>
            </a:pPr>
            <a:r>
              <a:rPr lang="en-IN"/>
              <a:t>[2][1000][0],</a:t>
            </a:r>
            <a:endParaRPr/>
          </a:p>
          <a:p>
            <a:pPr indent="-133096" lvl="0" marL="365760" rtl="0" algn="l">
              <a:lnSpc>
                <a:spcPct val="100000"/>
              </a:lnSpc>
              <a:spcBef>
                <a:spcPts val="600"/>
              </a:spcBef>
              <a:spcAft>
                <a:spcPts val="0"/>
              </a:spcAft>
              <a:buSzPct val="8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idx="1" type="body"/>
          </p:nvPr>
        </p:nvSpPr>
        <p:spPr>
          <a:xfrm>
            <a:off x="1143000" y="609600"/>
            <a:ext cx="7790688" cy="5638800"/>
          </a:xfrm>
          <a:prstGeom prst="rect">
            <a:avLst/>
          </a:prstGeom>
          <a:noFill/>
          <a:ln>
            <a:noFill/>
          </a:ln>
        </p:spPr>
        <p:txBody>
          <a:bodyPr anchorCtr="0" anchor="t" bIns="45700" lIns="91425" spcFirstLastPara="1" rIns="91425" wrap="square" tIns="45700">
            <a:normAutofit/>
          </a:bodyPr>
          <a:lstStyle/>
          <a:p>
            <a:pPr indent="0" lvl="0" marL="82296" rtl="0" algn="just">
              <a:lnSpc>
                <a:spcPct val="100000"/>
              </a:lnSpc>
              <a:spcBef>
                <a:spcPts val="0"/>
              </a:spcBef>
              <a:spcAft>
                <a:spcPts val="0"/>
              </a:spcAft>
              <a:buSzPts val="2560"/>
              <a:buNone/>
            </a:pPr>
            <a:r>
              <a:rPr lang="en-IN"/>
              <a:t>The network layer should provide connection-oriented service or connection-less service.</a:t>
            </a:r>
            <a:endParaRPr/>
          </a:p>
          <a:p>
            <a:pPr indent="-514350" lvl="0" marL="596646" rtl="0" algn="just">
              <a:lnSpc>
                <a:spcPct val="100000"/>
              </a:lnSpc>
              <a:spcBef>
                <a:spcPts val="600"/>
              </a:spcBef>
              <a:spcAft>
                <a:spcPts val="0"/>
              </a:spcAft>
              <a:buSzPts val="2560"/>
              <a:buAutoNum type="arabicPeriod"/>
            </a:pPr>
            <a:r>
              <a:rPr lang="en-IN"/>
              <a:t>One champ (Internet): Connectionless</a:t>
            </a:r>
            <a:endParaRPr/>
          </a:p>
          <a:p>
            <a:pPr indent="0" lvl="0" marL="82296" rtl="0" algn="just">
              <a:lnSpc>
                <a:spcPct val="100000"/>
              </a:lnSpc>
              <a:spcBef>
                <a:spcPts val="600"/>
              </a:spcBef>
              <a:spcAft>
                <a:spcPts val="0"/>
              </a:spcAft>
              <a:buSzPts val="2560"/>
              <a:buNone/>
            </a:pPr>
            <a:r>
              <a:rPr lang="en-IN"/>
              <a:t>Router job is to just to move pkts; n/w is unreliable; host should do error and flow control.</a:t>
            </a:r>
            <a:endParaRPr/>
          </a:p>
          <a:p>
            <a:pPr indent="-514350" lvl="0" marL="596646" rtl="0" algn="just">
              <a:lnSpc>
                <a:spcPct val="100000"/>
              </a:lnSpc>
              <a:spcBef>
                <a:spcPts val="600"/>
              </a:spcBef>
              <a:spcAft>
                <a:spcPts val="0"/>
              </a:spcAft>
              <a:buSzPts val="2560"/>
              <a:buFont typeface="Gill Sans"/>
              <a:buAutoNum type="arabicPeriod" startAt="2"/>
            </a:pPr>
            <a:r>
              <a:rPr lang="en-IN"/>
              <a:t>Other champ (Telephone): Connection-Or</a:t>
            </a:r>
            <a:endParaRPr/>
          </a:p>
          <a:p>
            <a:pPr indent="0" lvl="0" marL="82296" rtl="0" algn="just">
              <a:lnSpc>
                <a:spcPct val="100000"/>
              </a:lnSpc>
              <a:spcBef>
                <a:spcPts val="600"/>
              </a:spcBef>
              <a:spcAft>
                <a:spcPts val="0"/>
              </a:spcAft>
              <a:buSzPts val="2560"/>
              <a:buNone/>
            </a:pPr>
            <a:r>
              <a:rPr lang="en-IN"/>
              <a:t>Reliable; QoS is dominant factor -&gt; real-time traffic such as voice and video.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idx="1" type="body"/>
          </p:nvPr>
        </p:nvSpPr>
        <p:spPr>
          <a:xfrm>
            <a:off x="1435608" y="228600"/>
            <a:ext cx="7498080" cy="6019800"/>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just">
              <a:lnSpc>
                <a:spcPct val="100000"/>
              </a:lnSpc>
              <a:spcBef>
                <a:spcPts val="0"/>
              </a:spcBef>
              <a:spcAft>
                <a:spcPts val="0"/>
              </a:spcAft>
              <a:buSzPct val="80000"/>
              <a:buChar char="⚫"/>
            </a:pPr>
            <a:r>
              <a:rPr lang="en-IN"/>
              <a:t>If </a:t>
            </a:r>
            <a:r>
              <a:rPr b="1" lang="en-IN"/>
              <a:t>connectionless service </a:t>
            </a:r>
            <a:r>
              <a:rPr lang="en-IN"/>
              <a:t>is offered, packets are injected into the network individually and routed </a:t>
            </a:r>
            <a:r>
              <a:rPr b="1" lang="en-IN"/>
              <a:t>independently</a:t>
            </a:r>
            <a:r>
              <a:rPr lang="en-IN"/>
              <a:t> of each other. No advance setup is needed. In this context, the packets are frequently called </a:t>
            </a:r>
            <a:r>
              <a:rPr b="1" lang="en-IN"/>
              <a:t>datagrams </a:t>
            </a:r>
            <a:r>
              <a:rPr lang="en-IN"/>
              <a:t>(in analogy with telegrams) and the network is called a </a:t>
            </a:r>
            <a:r>
              <a:rPr b="1" lang="en-IN"/>
              <a:t>datagram network. </a:t>
            </a:r>
            <a:endParaRPr b="1"/>
          </a:p>
          <a:p>
            <a:pPr indent="-145287" lvl="0" marL="365760" rtl="0" algn="just">
              <a:lnSpc>
                <a:spcPct val="100000"/>
              </a:lnSpc>
              <a:spcBef>
                <a:spcPts val="600"/>
              </a:spcBef>
              <a:spcAft>
                <a:spcPts val="0"/>
              </a:spcAft>
              <a:buSzPct val="80000"/>
              <a:buNone/>
            </a:pPr>
            <a:r>
              <a:t/>
            </a:r>
            <a:endParaRPr b="1"/>
          </a:p>
          <a:p>
            <a:pPr indent="-283464" lvl="0" marL="365760" rtl="0" algn="just">
              <a:lnSpc>
                <a:spcPct val="100000"/>
              </a:lnSpc>
              <a:spcBef>
                <a:spcPts val="600"/>
              </a:spcBef>
              <a:spcAft>
                <a:spcPts val="0"/>
              </a:spcAft>
              <a:buSzPct val="80000"/>
              <a:buChar char="⚫"/>
            </a:pPr>
            <a:r>
              <a:rPr lang="en-IN"/>
              <a:t>If </a:t>
            </a:r>
            <a:r>
              <a:rPr b="1" lang="en-IN"/>
              <a:t>connection-oriented service</a:t>
            </a:r>
            <a:r>
              <a:rPr lang="en-IN"/>
              <a:t> is used, a path from the source router all the way to the destination router must be </a:t>
            </a:r>
            <a:r>
              <a:rPr b="1" lang="en-IN"/>
              <a:t>established</a:t>
            </a:r>
            <a:r>
              <a:rPr lang="en-IN"/>
              <a:t> before any data packets can be sent. This connection is called      a </a:t>
            </a:r>
            <a:r>
              <a:rPr b="1" lang="en-IN"/>
              <a:t>VC (virtual circuit)</a:t>
            </a:r>
            <a:r>
              <a:rPr lang="en-IN"/>
              <a:t>, in analogy with the physical circuits set up by the telephone system, and the network is called a </a:t>
            </a:r>
            <a:r>
              <a:rPr b="1" lang="en-IN"/>
              <a:t>virtual-circuit network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1" type="body"/>
          </p:nvPr>
        </p:nvSpPr>
        <p:spPr>
          <a:xfrm>
            <a:off x="1143000" y="304800"/>
            <a:ext cx="7790688" cy="6324600"/>
          </a:xfrm>
          <a:prstGeom prst="rect">
            <a:avLst/>
          </a:prstGeom>
          <a:noFill/>
          <a:ln>
            <a:noFill/>
          </a:ln>
        </p:spPr>
        <p:txBody>
          <a:bodyPr anchorCtr="0" anchor="t" bIns="45700" lIns="91425" spcFirstLastPara="1" rIns="91425" wrap="square" tIns="45700">
            <a:normAutofit/>
          </a:bodyPr>
          <a:lstStyle/>
          <a:p>
            <a:pPr indent="-514350" lvl="0" marL="596646" rtl="0" algn="l">
              <a:lnSpc>
                <a:spcPct val="100000"/>
              </a:lnSpc>
              <a:spcBef>
                <a:spcPts val="0"/>
              </a:spcBef>
              <a:spcAft>
                <a:spcPts val="0"/>
              </a:spcAft>
              <a:buSzPts val="2560"/>
              <a:buFont typeface="Gill Sans"/>
              <a:buAutoNum type="arabicParenR" startAt="3"/>
            </a:pPr>
            <a:r>
              <a:rPr lang="en-IN"/>
              <a:t>Implementation of Connectionless Service</a:t>
            </a:r>
            <a:endParaRPr/>
          </a:p>
        </p:txBody>
      </p:sp>
      <p:pic>
        <p:nvPicPr>
          <p:cNvPr id="141" name="Google Shape;141;p7"/>
          <p:cNvPicPr preferRelativeResize="0"/>
          <p:nvPr/>
        </p:nvPicPr>
        <p:blipFill rotWithShape="1">
          <a:blip r:embed="rId3">
            <a:alphaModFix/>
          </a:blip>
          <a:srcRect b="0" l="0" r="0" t="0"/>
          <a:stretch/>
        </p:blipFill>
        <p:spPr>
          <a:xfrm>
            <a:off x="1600200" y="1905000"/>
            <a:ext cx="7355126" cy="396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idx="1" type="body"/>
          </p:nvPr>
        </p:nvSpPr>
        <p:spPr>
          <a:xfrm>
            <a:off x="1143000" y="304800"/>
            <a:ext cx="7790688" cy="6324600"/>
          </a:xfrm>
          <a:prstGeom prst="rect">
            <a:avLst/>
          </a:prstGeom>
          <a:noFill/>
          <a:ln>
            <a:noFill/>
          </a:ln>
        </p:spPr>
        <p:txBody>
          <a:bodyPr anchorCtr="0" anchor="t" bIns="45700" lIns="91425" spcFirstLastPara="1" rIns="91425" wrap="square" tIns="45700">
            <a:normAutofit/>
          </a:bodyPr>
          <a:lstStyle/>
          <a:p>
            <a:pPr indent="-514350" lvl="0" marL="596646" rtl="0" algn="l">
              <a:lnSpc>
                <a:spcPct val="100000"/>
              </a:lnSpc>
              <a:spcBef>
                <a:spcPts val="0"/>
              </a:spcBef>
              <a:spcAft>
                <a:spcPts val="0"/>
              </a:spcAft>
              <a:buSzPts val="2560"/>
              <a:buFont typeface="Gill Sans"/>
              <a:buAutoNum type="arabicParenR" startAt="4"/>
            </a:pPr>
            <a:r>
              <a:rPr lang="en-IN"/>
              <a:t>Implementation of Connection-Or Service</a:t>
            </a:r>
            <a:endParaRPr/>
          </a:p>
        </p:txBody>
      </p:sp>
      <p:pic>
        <p:nvPicPr>
          <p:cNvPr descr="5-03" id="147" name="Google Shape;147;p8"/>
          <p:cNvPicPr preferRelativeResize="0"/>
          <p:nvPr/>
        </p:nvPicPr>
        <p:blipFill rotWithShape="1">
          <a:blip r:embed="rId3">
            <a:alphaModFix/>
          </a:blip>
          <a:srcRect b="0" l="0" r="0" t="0"/>
          <a:stretch/>
        </p:blipFill>
        <p:spPr>
          <a:xfrm>
            <a:off x="1524000" y="1447800"/>
            <a:ext cx="7330470" cy="3657600"/>
          </a:xfrm>
          <a:prstGeom prst="rect">
            <a:avLst/>
          </a:prstGeom>
          <a:noFill/>
          <a:ln>
            <a:noFill/>
          </a:ln>
        </p:spPr>
      </p:pic>
      <p:sp>
        <p:nvSpPr>
          <p:cNvPr id="148" name="Google Shape;148;p8"/>
          <p:cNvSpPr/>
          <p:nvPr/>
        </p:nvSpPr>
        <p:spPr>
          <a:xfrm>
            <a:off x="2057400" y="4572000"/>
            <a:ext cx="4648200" cy="228600"/>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Comparison</a:t>
            </a:r>
            <a:endParaRPr/>
          </a:p>
        </p:txBody>
      </p:sp>
      <p:pic>
        <p:nvPicPr>
          <p:cNvPr id="154" name="Google Shape;154;p9"/>
          <p:cNvPicPr preferRelativeResize="0"/>
          <p:nvPr>
            <p:ph idx="1" type="body"/>
          </p:nvPr>
        </p:nvPicPr>
        <p:blipFill rotWithShape="1">
          <a:blip r:embed="rId3">
            <a:alphaModFix/>
          </a:blip>
          <a:srcRect b="0" l="0" r="0" t="0"/>
          <a:stretch/>
        </p:blipFill>
        <p:spPr>
          <a:xfrm>
            <a:off x="1007765" y="1905000"/>
            <a:ext cx="8001000" cy="373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Shristi</dc:creator>
</cp:coreProperties>
</file>