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8"/>
  </p:notesMasterIdLst>
  <p:sldIdLst>
    <p:sldId id="259" r:id="rId3"/>
    <p:sldId id="261" r:id="rId4"/>
    <p:sldId id="262" r:id="rId5"/>
    <p:sldId id="297" r:id="rId6"/>
    <p:sldId id="313" r:id="rId7"/>
    <p:sldId id="290" r:id="rId8"/>
    <p:sldId id="311" r:id="rId9"/>
    <p:sldId id="317" r:id="rId10"/>
    <p:sldId id="314" r:id="rId11"/>
    <p:sldId id="291" r:id="rId12"/>
    <p:sldId id="293" r:id="rId13"/>
    <p:sldId id="294" r:id="rId14"/>
    <p:sldId id="320" r:id="rId15"/>
    <p:sldId id="322" r:id="rId16"/>
    <p:sldId id="295" r:id="rId17"/>
    <p:sldId id="296" r:id="rId18"/>
    <p:sldId id="315" r:id="rId19"/>
    <p:sldId id="300" r:id="rId20"/>
    <p:sldId id="301" r:id="rId21"/>
    <p:sldId id="302" r:id="rId22"/>
    <p:sldId id="318" r:id="rId23"/>
    <p:sldId id="319" r:id="rId24"/>
    <p:sldId id="323" r:id="rId25"/>
    <p:sldId id="324" r:id="rId26"/>
    <p:sldId id="325" r:id="rId27"/>
    <p:sldId id="326" r:id="rId28"/>
    <p:sldId id="327" r:id="rId29"/>
    <p:sldId id="328" r:id="rId30"/>
    <p:sldId id="329" r:id="rId31"/>
    <p:sldId id="331" r:id="rId32"/>
    <p:sldId id="332" r:id="rId33"/>
    <p:sldId id="330" r:id="rId34"/>
    <p:sldId id="333" r:id="rId35"/>
    <p:sldId id="334" r:id="rId36"/>
    <p:sldId id="335" r:id="rId37"/>
    <p:sldId id="336" r:id="rId38"/>
    <p:sldId id="303" r:id="rId39"/>
    <p:sldId id="304" r:id="rId40"/>
    <p:sldId id="305" r:id="rId41"/>
    <p:sldId id="316" r:id="rId42"/>
    <p:sldId id="306" r:id="rId43"/>
    <p:sldId id="307" r:id="rId44"/>
    <p:sldId id="308" r:id="rId45"/>
    <p:sldId id="309" r:id="rId46"/>
    <p:sldId id="27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Lst>
        </p14:section>
        <p14:section name="Status Update" id="{521DEF98-8796-4632-831A-16252E9A6054}">
          <p14:sldIdLst>
            <p14:sldId id="262"/>
            <p14:sldId id="297"/>
            <p14:sldId id="313"/>
            <p14:sldId id="290"/>
            <p14:sldId id="311"/>
            <p14:sldId id="317"/>
            <p14:sldId id="314"/>
            <p14:sldId id="291"/>
            <p14:sldId id="293"/>
            <p14:sldId id="294"/>
            <p14:sldId id="320"/>
            <p14:sldId id="322"/>
            <p14:sldId id="295"/>
            <p14:sldId id="296"/>
            <p14:sldId id="315"/>
            <p14:sldId id="300"/>
            <p14:sldId id="301"/>
            <p14:sldId id="302"/>
            <p14:sldId id="318"/>
            <p14:sldId id="319"/>
            <p14:sldId id="323"/>
            <p14:sldId id="324"/>
            <p14:sldId id="325"/>
            <p14:sldId id="326"/>
            <p14:sldId id="327"/>
            <p14:sldId id="328"/>
            <p14:sldId id="329"/>
            <p14:sldId id="331"/>
            <p14:sldId id="332"/>
            <p14:sldId id="330"/>
            <p14:sldId id="333"/>
            <p14:sldId id="334"/>
            <p14:sldId id="335"/>
            <p14:sldId id="336"/>
            <p14:sldId id="303"/>
            <p14:sldId id="304"/>
            <p14:sldId id="305"/>
            <p14:sldId id="316"/>
            <p14:sldId id="306"/>
            <p14:sldId id="307"/>
            <p14:sldId id="308"/>
            <p14:sldId id="309"/>
          </p14:sldIdLst>
        </p14:section>
        <p14:section name="Appendix" id="{E35CCD6A-2288-476E-BC93-C75323AE1F32}">
          <p14:sldIdLst>
            <p14:sldId id="27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1" autoAdjust="0"/>
    <p:restoredTop sz="88187" autoAdjust="0"/>
  </p:normalViewPr>
  <p:slideViewPr>
    <p:cSldViewPr>
      <p:cViewPr varScale="1">
        <p:scale>
          <a:sx n="78" d="100"/>
          <a:sy n="78" d="100"/>
        </p:scale>
        <p:origin x="-1170"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r>
            <a:rPr lang="en-US" sz="2000" dirty="0" smtClean="0"/>
            <a:t>Exception </a:t>
          </a:r>
        </a:p>
        <a:p>
          <a:r>
            <a:rPr lang="en-US" sz="2000" dirty="0" smtClean="0"/>
            <a:t>Handling</a:t>
          </a:r>
          <a:endParaRPr lang="en-US" sz="2000" dirty="0"/>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r>
            <a:rPr lang="en-US" sz="1600" dirty="0" smtClean="0"/>
            <a:t>try </a:t>
          </a:r>
          <a:endParaRPr lang="en-US" sz="1100" dirty="0"/>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r>
            <a:rPr lang="en-US" sz="1300" spc="-10" baseline="0" dirty="0" smtClean="0"/>
            <a:t>catch </a:t>
          </a:r>
          <a:endParaRPr lang="en-US" sz="1300" spc="-10" baseline="0" dirty="0"/>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r>
            <a:rPr lang="en-US" sz="1100" dirty="0" smtClean="0"/>
            <a:t>finally</a:t>
          </a:r>
          <a:endParaRPr lang="en-US" sz="1100" dirty="0"/>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r>
            <a:rPr lang="en-US" sz="1400" dirty="0" smtClean="0"/>
            <a:t>throw</a:t>
          </a:r>
          <a:endParaRPr lang="en-US" sz="1400" dirty="0"/>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r>
            <a:rPr lang="en-US" sz="1200" dirty="0" smtClean="0"/>
            <a:t>throws</a:t>
          </a:r>
          <a:endParaRPr lang="en-US" sz="1200" dirty="0"/>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AFE55FF6-685F-4863-9431-293FCDC50EAD}" type="presOf" srcId="{813DB034-1CFA-4CE1-8536-6BC256192226}" destId="{60779230-642B-46DB-B5CA-FC2220C38859}" srcOrd="0" destOrd="0" presId="urn:microsoft.com/office/officeart/2005/8/layout/radial5"/>
    <dgm:cxn modelId="{53E199CA-988F-4914-84B4-6435C1B0D1D6}" type="presOf" srcId="{14E5A95F-9DC9-4E33-B709-14C57323ACAA}" destId="{0B5562C5-56E9-4F94-AD9A-09B6AA6E206F}" srcOrd="0" destOrd="0" presId="urn:microsoft.com/office/officeart/2005/8/layout/radial5"/>
    <dgm:cxn modelId="{561A40CA-8C7F-475D-B65B-BC7BCEB81598}" type="presOf" srcId="{9A038BAD-1DAA-4E08-AF5C-7A535C3A31A3}" destId="{492A8904-4F29-41B2-8DF6-9E5DB43B598E}"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69576AC-9297-40DA-A580-5686C1A4D53E}" type="presOf" srcId="{8F21B166-5620-46A8-A5DD-72EAE361E61D}" destId="{8C992717-B056-4E89-850B-547F00D86B47}" srcOrd="1" destOrd="0" presId="urn:microsoft.com/office/officeart/2005/8/layout/radial5"/>
    <dgm:cxn modelId="{613C8657-D7CD-4475-8D6A-0C62EAA23974}" type="presOf" srcId="{CFE62A0D-AFCB-42FF-A2F7-4127DE6E4A06}" destId="{8999D690-D432-4F1A-B2AE-D98A61E6F24A}" srcOrd="0"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A57E8C83-F646-4F51-9E26-C9363489B613}" type="presOf" srcId="{8F21B166-5620-46A8-A5DD-72EAE361E61D}" destId="{470BEB95-5498-4076-A7AD-52EA2D6058A0}" srcOrd="0" destOrd="0" presId="urn:microsoft.com/office/officeart/2005/8/layout/radial5"/>
    <dgm:cxn modelId="{A6DC11A2-F384-478E-A9CA-136A4072688D}" type="presOf" srcId="{E1D6882F-7F41-4B9B-8326-079D0B7775D3}" destId="{FB0FDE60-5A66-47CD-855C-10B0ABFAFF6D}" srcOrd="0" destOrd="0" presId="urn:microsoft.com/office/officeart/2005/8/layout/radial5"/>
    <dgm:cxn modelId="{0A79AA5A-B91F-4E30-983D-674DC3C47661}" type="presOf" srcId="{6461E40C-FAF1-4C11-9CA4-01B7756558A8}" destId="{8FE55D76-69B8-469D-BE4A-A0F9F69D5110}" srcOrd="0" destOrd="0" presId="urn:microsoft.com/office/officeart/2005/8/layout/radial5"/>
    <dgm:cxn modelId="{77EF1F7E-41F7-4338-B162-B5284088BB79}" type="presOf" srcId="{C2B16F5E-4FD9-4E6C-984C-5FB34252F788}" destId="{A0AE6ABD-EFF8-41C2-907C-790C07DF522C}" srcOrd="0" destOrd="0" presId="urn:microsoft.com/office/officeart/2005/8/layout/radial5"/>
    <dgm:cxn modelId="{6D1C60A2-E435-43B8-B862-41ED78700B03}" type="presOf" srcId="{ED3CCD02-8D75-4A08-AD85-C5F828B29313}" destId="{E09D1B4B-09AE-4B1F-A409-CE344F8F9185}" srcOrd="0" destOrd="0" presId="urn:microsoft.com/office/officeart/2005/8/layout/radial5"/>
    <dgm:cxn modelId="{C0A17D33-ED36-4E98-95B6-AF2E63E5AAAE}" type="presOf" srcId="{ED3CCD02-8D75-4A08-AD85-C5F828B29313}" destId="{79A2186A-8429-4E95-A4D2-214813090081}" srcOrd="1" destOrd="0" presId="urn:microsoft.com/office/officeart/2005/8/layout/radial5"/>
    <dgm:cxn modelId="{C0F75D1E-ABC2-4143-AF85-855445159079}" type="presOf" srcId="{5418FCE5-0AC2-479F-8F47-D35F7A60BD8D}" destId="{4873F644-A37B-4263-BDD3-7D4AECF93436}"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6403AEDE-8905-402E-BEC4-3F61A5915986}" type="presOf" srcId="{E1D6882F-7F41-4B9B-8326-079D0B7775D3}" destId="{D9C29361-9907-4AA5-9D4C-465D8E4516DA}" srcOrd="1" destOrd="0" presId="urn:microsoft.com/office/officeart/2005/8/layout/radial5"/>
    <dgm:cxn modelId="{F5633D56-3503-43C9-B006-5A5E578385B3}" type="presOf" srcId="{CFE62A0D-AFCB-42FF-A2F7-4127DE6E4A06}" destId="{5E3992B2-2FF9-4710-BC5D-D3CABAC0944B}" srcOrd="1" destOrd="0" presId="urn:microsoft.com/office/officeart/2005/8/layout/radial5"/>
    <dgm:cxn modelId="{3C6F5D55-BD55-408D-BB35-2F035F8D9BD0}" type="presOf" srcId="{5418FCE5-0AC2-479F-8F47-D35F7A60BD8D}" destId="{AF2E0478-D773-4966-9A95-8E70AD7139B7}" srcOrd="1" destOrd="0" presId="urn:microsoft.com/office/officeart/2005/8/layout/radial5"/>
    <dgm:cxn modelId="{E33FAA86-26A3-4CE5-88FC-60238DBF7CD5}" type="presOf" srcId="{D3864EA6-13E7-440F-948B-8118F5878A44}" destId="{7ADCFBEC-172E-41BB-B545-FE2085E0B744}"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5D874E38-4108-4FB2-8847-594197A2FB92}" type="presOf" srcId="{19675BB5-4BE3-4E06-B2B3-AAA3D107C1A8}" destId="{EB09D521-9D02-4B4D-80CB-EB847731A63E}" srcOrd="0" destOrd="0" presId="urn:microsoft.com/office/officeart/2005/8/layout/radial5"/>
    <dgm:cxn modelId="{FB4F4512-1C17-4C65-A55E-716EE5128EFB}" type="presParOf" srcId="{EB09D521-9D02-4B4D-80CB-EB847731A63E}" destId="{7ADCFBEC-172E-41BB-B545-FE2085E0B744}" srcOrd="0" destOrd="0" presId="urn:microsoft.com/office/officeart/2005/8/layout/radial5"/>
    <dgm:cxn modelId="{0CA422AD-3B65-4415-B1A6-DEF7D127BB6B}" type="presParOf" srcId="{EB09D521-9D02-4B4D-80CB-EB847731A63E}" destId="{E09D1B4B-09AE-4B1F-A409-CE344F8F9185}" srcOrd="1" destOrd="0" presId="urn:microsoft.com/office/officeart/2005/8/layout/radial5"/>
    <dgm:cxn modelId="{B0E3A522-38E2-4B80-B685-1A4833652CFC}" type="presParOf" srcId="{E09D1B4B-09AE-4B1F-A409-CE344F8F9185}" destId="{79A2186A-8429-4E95-A4D2-214813090081}" srcOrd="0" destOrd="0" presId="urn:microsoft.com/office/officeart/2005/8/layout/radial5"/>
    <dgm:cxn modelId="{74F41145-BB93-44D1-91A3-A33F90900630}" type="presParOf" srcId="{EB09D521-9D02-4B4D-80CB-EB847731A63E}" destId="{60779230-642B-46DB-B5CA-FC2220C38859}" srcOrd="2" destOrd="0" presId="urn:microsoft.com/office/officeart/2005/8/layout/radial5"/>
    <dgm:cxn modelId="{5A27FCC4-D583-4107-A550-3FD309BD763B}" type="presParOf" srcId="{EB09D521-9D02-4B4D-80CB-EB847731A63E}" destId="{4873F644-A37B-4263-BDD3-7D4AECF93436}" srcOrd="3" destOrd="0" presId="urn:microsoft.com/office/officeart/2005/8/layout/radial5"/>
    <dgm:cxn modelId="{40D19D65-9F72-4020-972B-FB85BD9FA6B1}" type="presParOf" srcId="{4873F644-A37B-4263-BDD3-7D4AECF93436}" destId="{AF2E0478-D773-4966-9A95-8E70AD7139B7}" srcOrd="0" destOrd="0" presId="urn:microsoft.com/office/officeart/2005/8/layout/radial5"/>
    <dgm:cxn modelId="{739EE124-D5C3-4A40-9BD2-A301881DB712}" type="presParOf" srcId="{EB09D521-9D02-4B4D-80CB-EB847731A63E}" destId="{8FE55D76-69B8-469D-BE4A-A0F9F69D5110}" srcOrd="4" destOrd="0" presId="urn:microsoft.com/office/officeart/2005/8/layout/radial5"/>
    <dgm:cxn modelId="{8407A7CB-4F25-43A8-9961-72550D08CE46}" type="presParOf" srcId="{EB09D521-9D02-4B4D-80CB-EB847731A63E}" destId="{8999D690-D432-4F1A-B2AE-D98A61E6F24A}" srcOrd="5" destOrd="0" presId="urn:microsoft.com/office/officeart/2005/8/layout/radial5"/>
    <dgm:cxn modelId="{74472BAC-755B-4C7E-902E-BCC62C553B53}" type="presParOf" srcId="{8999D690-D432-4F1A-B2AE-D98A61E6F24A}" destId="{5E3992B2-2FF9-4710-BC5D-D3CABAC0944B}" srcOrd="0" destOrd="0" presId="urn:microsoft.com/office/officeart/2005/8/layout/radial5"/>
    <dgm:cxn modelId="{1AE06416-F12D-456A-A909-5E38F9FEC596}" type="presParOf" srcId="{EB09D521-9D02-4B4D-80CB-EB847731A63E}" destId="{0B5562C5-56E9-4F94-AD9A-09B6AA6E206F}" srcOrd="6" destOrd="0" presId="urn:microsoft.com/office/officeart/2005/8/layout/radial5"/>
    <dgm:cxn modelId="{699D3552-13FD-469F-8E30-1CAB0383FDFD}" type="presParOf" srcId="{EB09D521-9D02-4B4D-80CB-EB847731A63E}" destId="{FB0FDE60-5A66-47CD-855C-10B0ABFAFF6D}" srcOrd="7" destOrd="0" presId="urn:microsoft.com/office/officeart/2005/8/layout/radial5"/>
    <dgm:cxn modelId="{C3241423-17EB-46CA-B9F2-C675D320DC89}" type="presParOf" srcId="{FB0FDE60-5A66-47CD-855C-10B0ABFAFF6D}" destId="{D9C29361-9907-4AA5-9D4C-465D8E4516DA}" srcOrd="0" destOrd="0" presId="urn:microsoft.com/office/officeart/2005/8/layout/radial5"/>
    <dgm:cxn modelId="{496BE56E-C327-4BF1-BBDA-E4C26D9E93A8}" type="presParOf" srcId="{EB09D521-9D02-4B4D-80CB-EB847731A63E}" destId="{492A8904-4F29-41B2-8DF6-9E5DB43B598E}" srcOrd="8" destOrd="0" presId="urn:microsoft.com/office/officeart/2005/8/layout/radial5"/>
    <dgm:cxn modelId="{38EF62BB-35E9-4A8B-8CD5-CD4C7C807611}" type="presParOf" srcId="{EB09D521-9D02-4B4D-80CB-EB847731A63E}" destId="{470BEB95-5498-4076-A7AD-52EA2D6058A0}" srcOrd="9" destOrd="0" presId="urn:microsoft.com/office/officeart/2005/8/layout/radial5"/>
    <dgm:cxn modelId="{DEEB6855-7E0A-4534-983C-909A18922563}" type="presParOf" srcId="{470BEB95-5498-4076-A7AD-52EA2D6058A0}" destId="{8C992717-B056-4E89-850B-547F00D86B47}" srcOrd="0" destOrd="0" presId="urn:microsoft.com/office/officeart/2005/8/layout/radial5"/>
    <dgm:cxn modelId="{2B0349DD-CD7A-437B-87BF-435657C17806}"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337689" y="1658658"/>
          <a:ext cx="1668520" cy="1668520"/>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Exception </a:t>
          </a:r>
        </a:p>
        <a:p>
          <a:pPr lvl="0" algn="ctr" defTabSz="889000">
            <a:lnSpc>
              <a:spcPct val="90000"/>
            </a:lnSpc>
            <a:spcBef>
              <a:spcPct val="0"/>
            </a:spcBef>
            <a:spcAft>
              <a:spcPct val="35000"/>
            </a:spcAft>
          </a:pPr>
          <a:r>
            <a:rPr lang="en-US" sz="2000" kern="1200" dirty="0" smtClean="0"/>
            <a:t>Handling</a:t>
          </a:r>
          <a:endParaRPr lang="en-US" sz="2000" kern="1200" dirty="0"/>
        </a:p>
      </dsp:txBody>
      <dsp:txXfrm>
        <a:off x="3582038" y="1903007"/>
        <a:ext cx="1179822" cy="1179822"/>
      </dsp:txXfrm>
    </dsp:sp>
    <dsp:sp modelId="{E09D1B4B-09AE-4B1F-A409-CE344F8F9185}">
      <dsp:nvSpPr>
        <dsp:cNvPr id="0" name=""/>
        <dsp:cNvSpPr/>
      </dsp:nvSpPr>
      <dsp:spPr>
        <a:xfrm rot="16200000">
          <a:off x="4111020" y="1324472"/>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129299" y="1431820"/>
        <a:ext cx="85301"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try </a:t>
          </a:r>
          <a:endParaRPr lang="en-US" sz="1100" kern="1200" dirty="0"/>
        </a:p>
      </dsp:txBody>
      <dsp:txXfrm>
        <a:off x="3627330" y="113907"/>
        <a:ext cx="1089239" cy="1089239"/>
      </dsp:txXfrm>
    </dsp:sp>
    <dsp:sp modelId="{4873F644-A37B-4263-BDD3-7D4AECF93436}">
      <dsp:nvSpPr>
        <dsp:cNvPr id="0" name=""/>
        <dsp:cNvSpPr/>
      </dsp:nvSpPr>
      <dsp:spPr>
        <a:xfrm rot="20520000">
          <a:off x="5010503" y="1977985"/>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011398" y="2072703"/>
        <a:ext cx="85301"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spc="-10" baseline="0" dirty="0" smtClean="0"/>
            <a:t>catch </a:t>
          </a:r>
          <a:endParaRPr lang="en-US" sz="1300" kern="1200" spc="-10" baseline="0" dirty="0"/>
        </a:p>
      </dsp:txBody>
      <dsp:txXfrm>
        <a:off x="5371940" y="1381440"/>
        <a:ext cx="1089239" cy="1089239"/>
      </dsp:txXfrm>
    </dsp:sp>
    <dsp:sp modelId="{8999D690-D432-4F1A-B2AE-D98A61E6F24A}">
      <dsp:nvSpPr>
        <dsp:cNvPr id="0" name=""/>
        <dsp:cNvSpPr/>
      </dsp:nvSpPr>
      <dsp:spPr>
        <a:xfrm rot="3240000">
          <a:off x="4666931" y="3035391"/>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674466" y="3109672"/>
        <a:ext cx="85301"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finally</a:t>
          </a:r>
          <a:endParaRPr lang="en-US" sz="1100" kern="1200" dirty="0"/>
        </a:p>
      </dsp:txBody>
      <dsp:txXfrm>
        <a:off x="4705558" y="3432353"/>
        <a:ext cx="1089239" cy="1089239"/>
      </dsp:txXfrm>
    </dsp:sp>
    <dsp:sp modelId="{FB0FDE60-5A66-47CD-855C-10B0ABFAFF6D}">
      <dsp:nvSpPr>
        <dsp:cNvPr id="0" name=""/>
        <dsp:cNvSpPr/>
      </dsp:nvSpPr>
      <dsp:spPr>
        <a:xfrm rot="7560000">
          <a:off x="3555109" y="3035391"/>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584132" y="3109672"/>
        <a:ext cx="85301"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throw</a:t>
          </a:r>
          <a:endParaRPr lang="en-US" sz="1400" kern="1200" dirty="0"/>
        </a:p>
      </dsp:txBody>
      <dsp:txXfrm>
        <a:off x="2549101" y="3432353"/>
        <a:ext cx="1089239" cy="1089239"/>
      </dsp:txXfrm>
    </dsp:sp>
    <dsp:sp modelId="{470BEB95-5498-4076-A7AD-52EA2D6058A0}">
      <dsp:nvSpPr>
        <dsp:cNvPr id="0" name=""/>
        <dsp:cNvSpPr/>
      </dsp:nvSpPr>
      <dsp:spPr>
        <a:xfrm rot="11880000">
          <a:off x="3211536" y="1977985"/>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247199" y="2072703"/>
        <a:ext cx="85301"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throws</a:t>
          </a:r>
          <a:endParaRPr lang="en-US" sz="1200" kern="1200" dirty="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8/10/2023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217219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293369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4839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extLst>
      <p:ext uri="{BB962C8B-B14F-4D97-AF65-F5344CB8AC3E}">
        <p14:creationId xmlns:p14="http://schemas.microsoft.com/office/powerpoint/2010/main" val="368441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8"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260441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B2803-8F4B-4BF4-95C1-E97168C80B11}" type="slidenum">
              <a:rPr lang="en-US"/>
              <a:pPr/>
              <a:t>9</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647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extLst>
      <p:ext uri="{BB962C8B-B14F-4D97-AF65-F5344CB8AC3E}">
        <p14:creationId xmlns:p14="http://schemas.microsoft.com/office/powerpoint/2010/main" val="82104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597025" y="1004888"/>
            <a:ext cx="4576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2"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p>
        </p:txBody>
      </p:sp>
    </p:spTree>
    <p:extLst>
      <p:ext uri="{BB962C8B-B14F-4D97-AF65-F5344CB8AC3E}">
        <p14:creationId xmlns:p14="http://schemas.microsoft.com/office/powerpoint/2010/main" val="6972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45</a:t>
            </a:fld>
            <a:endParaRPr lang="en-US"/>
          </a:p>
        </p:txBody>
      </p:sp>
    </p:spTree>
    <p:extLst>
      <p:ext uri="{BB962C8B-B14F-4D97-AF65-F5344CB8AC3E}">
        <p14:creationId xmlns:p14="http://schemas.microsoft.com/office/powerpoint/2010/main" val="3296332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9.xml"/><Relationship Id="rId7" Type="http://schemas.openxmlformats.org/officeDocument/2006/relationships/diagramLayout" Target="../diagrams/layout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diagramData" Target="../diagrams/data1.xml"/><Relationship Id="rId5" Type="http://schemas.openxmlformats.org/officeDocument/2006/relationships/notesSlide" Target="../notesSlides/notesSlide6.xml"/><Relationship Id="rId10" Type="http://schemas.microsoft.com/office/2007/relationships/diagramDrawing" Target="../diagrams/drawing1.xml"/><Relationship Id="rId4" Type="http://schemas.openxmlformats.org/officeDocument/2006/relationships/slideLayout" Target="../slideLayouts/slideLayout3.xml"/><Relationship Id="rId9" Type="http://schemas.openxmlformats.org/officeDocument/2006/relationships/diagramColors" Target="../diagrams/colors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docs.oracle.com/javase/7/docs/api/java/lang/NumberFormatException.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838200" y="609601"/>
            <a:ext cx="7772400" cy="761999"/>
          </a:xfrm>
        </p:spPr>
        <p:txBody>
          <a:bodyPr>
            <a:normAutofit/>
          </a:bodyPr>
          <a:lstStyle/>
          <a:p>
            <a:r>
              <a:rPr lang="en-US" sz="3600" dirty="0" smtClean="0"/>
              <a:t>Exception</a:t>
            </a:r>
            <a:endParaRPr lang="en-US" sz="3600" dirty="0"/>
          </a:p>
        </p:txBody>
      </p:sp>
      <p:sp>
        <p:nvSpPr>
          <p:cNvPr id="3" name="Subtitle 2"/>
          <p:cNvSpPr>
            <a:spLocks noGrp="1"/>
          </p:cNvSpPr>
          <p:nvPr>
            <p:ph type="subTitle" idx="1"/>
            <p:custDataLst>
              <p:tags r:id="rId3"/>
            </p:custDataLst>
          </p:nvPr>
        </p:nvSpPr>
        <p:spPr>
          <a:xfrm>
            <a:off x="1219200" y="1600200"/>
            <a:ext cx="5275052" cy="1295400"/>
          </a:xfrm>
        </p:spPr>
        <p:txBody>
          <a:bodyPr/>
          <a:lstStyle/>
          <a:p>
            <a:r>
              <a:rPr lang="en-US" sz="2000" dirty="0" smtClean="0"/>
              <a:t>By : </a:t>
            </a:r>
            <a:r>
              <a:rPr lang="en-US" sz="2000" dirty="0" err="1" smtClean="0"/>
              <a:t>Neha</a:t>
            </a:r>
            <a:r>
              <a:rPr lang="en-US" sz="2000" dirty="0" smtClean="0"/>
              <a:t> P. Rajas</a:t>
            </a:r>
          </a:p>
          <a:p>
            <a:r>
              <a:rPr lang="en-US" sz="2000" dirty="0" smtClean="0"/>
              <a:t>Asst. Prof. VIT</a:t>
            </a:r>
          </a:p>
          <a:p>
            <a:endParaRPr lang="en-US" dirty="0"/>
          </a:p>
        </p:txBody>
      </p:sp>
      <p:pic>
        <p:nvPicPr>
          <p:cNvPr id="4" name="Picture 3"/>
          <p:cNvPicPr>
            <a:picLocks noChangeAspect="1"/>
          </p:cNvPicPr>
          <p:nvPr/>
        </p:nvPicPr>
        <p:blipFill>
          <a:blip r:embed="rId6"/>
          <a:stretch>
            <a:fillRect/>
          </a:stretch>
        </p:blipFill>
        <p:spPr>
          <a:xfrm>
            <a:off x="6324600" y="2136562"/>
            <a:ext cx="2627604" cy="1975275"/>
          </a:xfrm>
          <a:prstGeom prst="rect">
            <a:avLst/>
          </a:prstGeom>
        </p:spPr>
      </p:pic>
    </p:spTree>
    <p:custDataLst>
      <p:tags r:id="rId1"/>
    </p:custDataLst>
  </p:cSld>
  <p:clrMapOvr>
    <a:masterClrMapping/>
  </p:clrMapOvr>
  <p:transition spd="slow" advTm="0">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Exception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ArithmaticException</a:t>
            </a:r>
            <a:endParaRPr lang="en-US" dirty="0" smtClean="0"/>
          </a:p>
          <a:p>
            <a:r>
              <a:rPr lang="en-US" dirty="0" err="1" smtClean="0"/>
              <a:t>NullPointerException</a:t>
            </a:r>
            <a:endParaRPr lang="en-US" dirty="0" smtClean="0"/>
          </a:p>
          <a:p>
            <a:r>
              <a:rPr lang="en-US" dirty="0" err="1" smtClean="0"/>
              <a:t>ArrayIndexOutOfBoundsException</a:t>
            </a:r>
            <a:endParaRPr lang="en-US" dirty="0" smtClean="0"/>
          </a:p>
          <a:p>
            <a:r>
              <a:rPr lang="en-US" dirty="0" err="1" smtClean="0"/>
              <a:t>InsexOut</a:t>
            </a:r>
            <a:r>
              <a:rPr lang="en-US" dirty="0" smtClean="0"/>
              <a:t> </a:t>
            </a:r>
            <a:r>
              <a:rPr lang="en-US" dirty="0" err="1" smtClean="0"/>
              <a:t>OfBoundsException</a:t>
            </a:r>
            <a:endParaRPr lang="en-US" dirty="0" smtClean="0"/>
          </a:p>
          <a:p>
            <a:r>
              <a:rPr lang="en-US" dirty="0" err="1" smtClean="0"/>
              <a:t>ClassCastException</a:t>
            </a:r>
            <a:endParaRPr lang="en-US" dirty="0" smtClean="0"/>
          </a:p>
          <a:p>
            <a:r>
              <a:rPr lang="en-US" dirty="0" err="1" smtClean="0"/>
              <a:t>IOException</a:t>
            </a:r>
            <a:endParaRPr lang="en-US" dirty="0" smtClean="0"/>
          </a:p>
          <a:p>
            <a:r>
              <a:rPr lang="en-US" dirty="0" err="1" smtClean="0"/>
              <a:t>FileNotFoundException</a:t>
            </a:r>
            <a:endParaRPr lang="en-US" dirty="0" smtClean="0"/>
          </a:p>
          <a:p>
            <a:r>
              <a:rPr lang="en-US" dirty="0" err="1" smtClean="0"/>
              <a:t>ClassNotFoundException</a:t>
            </a:r>
            <a:endParaRPr lang="en-US" dirty="0" smtClean="0"/>
          </a:p>
          <a:p>
            <a:r>
              <a:rPr lang="en-US" dirty="0" err="1" smtClean="0"/>
              <a:t>SQLException</a:t>
            </a:r>
            <a:endParaRPr lang="en-US" dirty="0" smtClean="0"/>
          </a:p>
          <a:p>
            <a:r>
              <a:rPr lang="en-US" dirty="0" err="1" smtClean="0"/>
              <a:t>InterruptedException</a:t>
            </a:r>
            <a:endParaRPr lang="en-US" dirty="0" smtClean="0"/>
          </a:p>
          <a:p>
            <a:r>
              <a:rPr lang="en-US" dirty="0" err="1" smtClean="0"/>
              <a:t>EOFException</a:t>
            </a:r>
            <a:endParaRPr lang="en-US" dirty="0"/>
          </a:p>
        </p:txBody>
      </p:sp>
    </p:spTree>
    <p:extLst>
      <p:ext uri="{BB962C8B-B14F-4D97-AF65-F5344CB8AC3E}">
        <p14:creationId xmlns:p14="http://schemas.microsoft.com/office/powerpoint/2010/main" val="2004702419"/>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14, 2001</a:t>
            </a:r>
          </a:p>
        </p:txBody>
      </p:sp>
      <p:sp>
        <p:nvSpPr>
          <p:cNvPr id="5" name="Footer Placeholder 4"/>
          <p:cNvSpPr>
            <a:spLocks noGrp="1"/>
          </p:cNvSpPr>
          <p:nvPr>
            <p:ph type="ftr" sz="quarter" idx="11"/>
          </p:nvPr>
        </p:nvSpPr>
        <p:spPr/>
        <p:txBody>
          <a:bodyPr/>
          <a:lstStyle/>
          <a:p>
            <a:r>
              <a:rPr lang="en-US"/>
              <a:t>Exception Handling in Java</a:t>
            </a:r>
          </a:p>
        </p:txBody>
      </p:sp>
      <p:sp>
        <p:nvSpPr>
          <p:cNvPr id="6" name="Slide Number Placeholder 5"/>
          <p:cNvSpPr>
            <a:spLocks noGrp="1"/>
          </p:cNvSpPr>
          <p:nvPr>
            <p:ph type="sldNum" sz="quarter" idx="12"/>
          </p:nvPr>
        </p:nvSpPr>
        <p:spPr/>
        <p:txBody>
          <a:bodyPr/>
          <a:lstStyle/>
          <a:p>
            <a:fld id="{B785E0CB-8C98-4C30-BA5B-86039473737F}" type="slidenum">
              <a:rPr lang="en-US"/>
              <a:pPr/>
              <a:t>11</a:t>
            </a:fld>
            <a:endParaRPr lang="en-US"/>
          </a:p>
        </p:txBody>
      </p:sp>
      <p:sp>
        <p:nvSpPr>
          <p:cNvPr id="102402" name="Rectangle 2"/>
          <p:cNvSpPr>
            <a:spLocks noGrp="1" noChangeArrowheads="1"/>
          </p:cNvSpPr>
          <p:nvPr>
            <p:ph type="title"/>
          </p:nvPr>
        </p:nvSpPr>
        <p:spPr/>
        <p:txBody>
          <a:bodyPr/>
          <a:lstStyle/>
          <a:p>
            <a:r>
              <a:rPr lang="en-US"/>
              <a:t>Exceptions</a:t>
            </a:r>
          </a:p>
        </p:txBody>
      </p:sp>
      <p:sp>
        <p:nvSpPr>
          <p:cNvPr id="102403" name="Rectangle 3"/>
          <p:cNvSpPr>
            <a:spLocks noGrp="1" noChangeArrowheads="1"/>
          </p:cNvSpPr>
          <p:nvPr>
            <p:ph type="body" idx="1"/>
          </p:nvPr>
        </p:nvSpPr>
        <p:spPr/>
        <p:txBody>
          <a:bodyPr/>
          <a:lstStyle/>
          <a:p>
            <a:pPr>
              <a:lnSpc>
                <a:spcPct val="90000"/>
              </a:lnSpc>
            </a:pPr>
            <a:r>
              <a:rPr lang="en-US" dirty="0"/>
              <a:t>What are they</a:t>
            </a:r>
            <a:r>
              <a:rPr lang="en-US" dirty="0" smtClean="0"/>
              <a:t>?</a:t>
            </a:r>
          </a:p>
          <a:p>
            <a:pPr>
              <a:lnSpc>
                <a:spcPct val="90000"/>
              </a:lnSpc>
            </a:pPr>
            <a:endParaRPr lang="en-US" dirty="0"/>
          </a:p>
          <a:p>
            <a:pPr lvl="1"/>
            <a:r>
              <a:rPr lang="en-US" dirty="0"/>
              <a:t>An exception is a representation of an error condition or a situation that is not the expected result of a method</a:t>
            </a:r>
            <a:r>
              <a:rPr lang="en-US" dirty="0" smtClean="0"/>
              <a:t>.</a:t>
            </a:r>
          </a:p>
          <a:p>
            <a:pPr lvl="1"/>
            <a:endParaRPr lang="en-US" dirty="0"/>
          </a:p>
          <a:p>
            <a:pPr lvl="1"/>
            <a:r>
              <a:rPr lang="en-US" dirty="0"/>
              <a:t>Exceptions are built into the Java language and are available to all program code</a:t>
            </a:r>
            <a:r>
              <a:rPr lang="en-US" dirty="0" smtClean="0"/>
              <a:t>.</a:t>
            </a:r>
          </a:p>
          <a:p>
            <a:pPr lvl="1"/>
            <a:endParaRPr lang="en-US" dirty="0"/>
          </a:p>
          <a:p>
            <a:pPr lvl="1"/>
            <a:r>
              <a:rPr lang="en-US" dirty="0"/>
              <a:t>Exceptions isolate the code that deals with the error condition from regular program logic.</a:t>
            </a:r>
          </a:p>
        </p:txBody>
      </p:sp>
    </p:spTree>
    <p:extLst>
      <p:ext uri="{BB962C8B-B14F-4D97-AF65-F5344CB8AC3E}">
        <p14:creationId xmlns:p14="http://schemas.microsoft.com/office/powerpoint/2010/main" val="707756732"/>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14, 2001</a:t>
            </a:r>
          </a:p>
        </p:txBody>
      </p:sp>
      <p:sp>
        <p:nvSpPr>
          <p:cNvPr id="5" name="Footer Placeholder 4"/>
          <p:cNvSpPr>
            <a:spLocks noGrp="1"/>
          </p:cNvSpPr>
          <p:nvPr>
            <p:ph type="ftr" sz="quarter" idx="11"/>
          </p:nvPr>
        </p:nvSpPr>
        <p:spPr/>
        <p:txBody>
          <a:bodyPr/>
          <a:lstStyle/>
          <a:p>
            <a:r>
              <a:rPr lang="en-US"/>
              <a:t>Exception Handling in Java</a:t>
            </a:r>
          </a:p>
        </p:txBody>
      </p:sp>
      <p:sp>
        <p:nvSpPr>
          <p:cNvPr id="6" name="Slide Number Placeholder 5"/>
          <p:cNvSpPr>
            <a:spLocks noGrp="1"/>
          </p:cNvSpPr>
          <p:nvPr>
            <p:ph type="sldNum" sz="quarter" idx="12"/>
          </p:nvPr>
        </p:nvSpPr>
        <p:spPr/>
        <p:txBody>
          <a:bodyPr/>
          <a:lstStyle/>
          <a:p>
            <a:fld id="{40004D07-8AF7-436B-BADF-6E4D6BC99BBF}" type="slidenum">
              <a:rPr lang="en-US"/>
              <a:pPr/>
              <a:t>12</a:t>
            </a:fld>
            <a:endParaRPr lang="en-US"/>
          </a:p>
        </p:txBody>
      </p:sp>
      <p:sp>
        <p:nvSpPr>
          <p:cNvPr id="125954" name="Rectangle 2"/>
          <p:cNvSpPr>
            <a:spLocks noGrp="1" noChangeArrowheads="1"/>
          </p:cNvSpPr>
          <p:nvPr>
            <p:ph type="title"/>
          </p:nvPr>
        </p:nvSpPr>
        <p:spPr/>
        <p:txBody>
          <a:bodyPr/>
          <a:lstStyle/>
          <a:p>
            <a:r>
              <a:rPr lang="en-US"/>
              <a:t>Exceptions</a:t>
            </a:r>
          </a:p>
        </p:txBody>
      </p:sp>
      <p:sp>
        <p:nvSpPr>
          <p:cNvPr id="125955" name="Rectangle 3"/>
          <p:cNvSpPr>
            <a:spLocks noGrp="1" noChangeArrowheads="1"/>
          </p:cNvSpPr>
          <p:nvPr>
            <p:ph type="body" idx="1"/>
          </p:nvPr>
        </p:nvSpPr>
        <p:spPr/>
        <p:txBody>
          <a:bodyPr>
            <a:normAutofit fontScale="92500" lnSpcReduction="10000"/>
          </a:bodyPr>
          <a:lstStyle/>
          <a:p>
            <a:r>
              <a:rPr lang="en-US" sz="2800"/>
              <a:t>How are they used?</a:t>
            </a:r>
          </a:p>
          <a:p>
            <a:pPr lvl="1"/>
            <a:r>
              <a:rPr lang="en-US" sz="2400"/>
              <a:t>Exceptions fall into two categories:</a:t>
            </a:r>
          </a:p>
          <a:p>
            <a:pPr lvl="2"/>
            <a:r>
              <a:rPr lang="en-US" sz="2000"/>
              <a:t>Checked Exceptions</a:t>
            </a:r>
          </a:p>
          <a:p>
            <a:pPr lvl="2"/>
            <a:r>
              <a:rPr lang="en-US" sz="2000"/>
              <a:t>Unchecked Exceptions</a:t>
            </a:r>
          </a:p>
          <a:p>
            <a:pPr lvl="1"/>
            <a:r>
              <a:rPr lang="en-US" sz="2400"/>
              <a:t>Checked exceptions are inherited from the core Java class Exception. They represent exceptions that are frequently considered “non fatal” to program execution</a:t>
            </a:r>
          </a:p>
          <a:p>
            <a:pPr lvl="1"/>
            <a:r>
              <a:rPr lang="en-US" sz="2400"/>
              <a:t>Checked exceptions must be handled in your code, or passed to parent classes for handling.</a:t>
            </a:r>
          </a:p>
        </p:txBody>
      </p:sp>
    </p:spTree>
    <p:extLst>
      <p:ext uri="{BB962C8B-B14F-4D97-AF65-F5344CB8AC3E}">
        <p14:creationId xmlns:p14="http://schemas.microsoft.com/office/powerpoint/2010/main" val="1977916440"/>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314" y="685800"/>
            <a:ext cx="829575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11228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2829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14, 2001</a:t>
            </a:r>
          </a:p>
        </p:txBody>
      </p:sp>
      <p:sp>
        <p:nvSpPr>
          <p:cNvPr id="5" name="Footer Placeholder 4"/>
          <p:cNvSpPr>
            <a:spLocks noGrp="1"/>
          </p:cNvSpPr>
          <p:nvPr>
            <p:ph type="ftr" sz="quarter" idx="11"/>
          </p:nvPr>
        </p:nvSpPr>
        <p:spPr/>
        <p:txBody>
          <a:bodyPr/>
          <a:lstStyle/>
          <a:p>
            <a:r>
              <a:rPr lang="en-US"/>
              <a:t>Exception Handling in Java</a:t>
            </a:r>
          </a:p>
        </p:txBody>
      </p:sp>
      <p:sp>
        <p:nvSpPr>
          <p:cNvPr id="6" name="Slide Number Placeholder 5"/>
          <p:cNvSpPr>
            <a:spLocks noGrp="1"/>
          </p:cNvSpPr>
          <p:nvPr>
            <p:ph type="sldNum" sz="quarter" idx="12"/>
          </p:nvPr>
        </p:nvSpPr>
        <p:spPr/>
        <p:txBody>
          <a:bodyPr/>
          <a:lstStyle/>
          <a:p>
            <a:fld id="{89BF2E40-4F01-4A4C-8887-C3BE69228B05}" type="slidenum">
              <a:rPr lang="en-US"/>
              <a:pPr/>
              <a:t>15</a:t>
            </a:fld>
            <a:endParaRPr lang="en-US"/>
          </a:p>
        </p:txBody>
      </p:sp>
      <p:sp>
        <p:nvSpPr>
          <p:cNvPr id="128002" name="Rectangle 2"/>
          <p:cNvSpPr>
            <a:spLocks noGrp="1" noChangeArrowheads="1"/>
          </p:cNvSpPr>
          <p:nvPr>
            <p:ph type="title"/>
          </p:nvPr>
        </p:nvSpPr>
        <p:spPr/>
        <p:txBody>
          <a:bodyPr/>
          <a:lstStyle/>
          <a:p>
            <a:r>
              <a:rPr lang="en-US"/>
              <a:t>Exceptions</a:t>
            </a:r>
          </a:p>
        </p:txBody>
      </p:sp>
      <p:sp>
        <p:nvSpPr>
          <p:cNvPr id="128003" name="Rectangle 3"/>
          <p:cNvSpPr>
            <a:spLocks noGrp="1" noChangeArrowheads="1"/>
          </p:cNvSpPr>
          <p:nvPr>
            <p:ph type="body" idx="1"/>
          </p:nvPr>
        </p:nvSpPr>
        <p:spPr/>
        <p:txBody>
          <a:bodyPr/>
          <a:lstStyle/>
          <a:p>
            <a:r>
              <a:rPr lang="en-US" dirty="0"/>
              <a:t>How are they used</a:t>
            </a:r>
            <a:r>
              <a:rPr lang="en-US" dirty="0" smtClean="0"/>
              <a:t>?</a:t>
            </a:r>
          </a:p>
          <a:p>
            <a:endParaRPr lang="en-US" dirty="0"/>
          </a:p>
          <a:p>
            <a:pPr lvl="1"/>
            <a:r>
              <a:rPr lang="en-US" dirty="0"/>
              <a:t>Unchecked exceptions represent error conditions that are considered “fatal” to program execution</a:t>
            </a:r>
            <a:r>
              <a:rPr lang="en-US" dirty="0" smtClean="0"/>
              <a:t>.</a:t>
            </a:r>
          </a:p>
          <a:p>
            <a:pPr lvl="1"/>
            <a:endParaRPr lang="en-US" dirty="0"/>
          </a:p>
          <a:p>
            <a:pPr lvl="1"/>
            <a:r>
              <a:rPr lang="en-US" dirty="0"/>
              <a:t>You do not have to do anything with an unchecked exception.  Your program will terminate with an appropriate error message.</a:t>
            </a:r>
          </a:p>
        </p:txBody>
      </p:sp>
    </p:spTree>
    <p:extLst>
      <p:ext uri="{BB962C8B-B14F-4D97-AF65-F5344CB8AC3E}">
        <p14:creationId xmlns:p14="http://schemas.microsoft.com/office/powerpoint/2010/main" val="21466256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14, 2001</a:t>
            </a:r>
          </a:p>
        </p:txBody>
      </p:sp>
      <p:sp>
        <p:nvSpPr>
          <p:cNvPr id="5" name="Footer Placeholder 4"/>
          <p:cNvSpPr>
            <a:spLocks noGrp="1"/>
          </p:cNvSpPr>
          <p:nvPr>
            <p:ph type="ftr" sz="quarter" idx="11"/>
          </p:nvPr>
        </p:nvSpPr>
        <p:spPr/>
        <p:txBody>
          <a:bodyPr/>
          <a:lstStyle/>
          <a:p>
            <a:r>
              <a:rPr lang="en-US"/>
              <a:t>Exception Handling in Java</a:t>
            </a:r>
          </a:p>
        </p:txBody>
      </p:sp>
      <p:sp>
        <p:nvSpPr>
          <p:cNvPr id="6" name="Slide Number Placeholder 5"/>
          <p:cNvSpPr>
            <a:spLocks noGrp="1"/>
          </p:cNvSpPr>
          <p:nvPr>
            <p:ph type="sldNum" sz="quarter" idx="12"/>
          </p:nvPr>
        </p:nvSpPr>
        <p:spPr/>
        <p:txBody>
          <a:bodyPr/>
          <a:lstStyle/>
          <a:p>
            <a:fld id="{1DCA1026-D0FB-4BC5-89BC-D68F555C0CBF}" type="slidenum">
              <a:rPr lang="en-US"/>
              <a:pPr/>
              <a:t>16</a:t>
            </a:fld>
            <a:endParaRPr lang="en-US"/>
          </a:p>
        </p:txBody>
      </p:sp>
      <p:sp>
        <p:nvSpPr>
          <p:cNvPr id="130050" name="Rectangle 2"/>
          <p:cNvSpPr>
            <a:spLocks noGrp="1" noChangeArrowheads="1"/>
          </p:cNvSpPr>
          <p:nvPr>
            <p:ph type="title"/>
          </p:nvPr>
        </p:nvSpPr>
        <p:spPr/>
        <p:txBody>
          <a:bodyPr/>
          <a:lstStyle/>
          <a:p>
            <a:r>
              <a:rPr lang="en-US"/>
              <a:t>Exceptions</a:t>
            </a:r>
          </a:p>
        </p:txBody>
      </p:sp>
      <p:sp>
        <p:nvSpPr>
          <p:cNvPr id="130051" name="Rectangle 3"/>
          <p:cNvSpPr>
            <a:spLocks noGrp="1" noChangeArrowheads="1"/>
          </p:cNvSpPr>
          <p:nvPr>
            <p:ph type="body" idx="1"/>
          </p:nvPr>
        </p:nvSpPr>
        <p:spPr/>
        <p:txBody>
          <a:bodyPr/>
          <a:lstStyle/>
          <a:p>
            <a:r>
              <a:rPr lang="en-US" dirty="0"/>
              <a:t>Examples</a:t>
            </a:r>
            <a:r>
              <a:rPr lang="en-US" dirty="0" smtClean="0"/>
              <a:t>:</a:t>
            </a:r>
          </a:p>
          <a:p>
            <a:endParaRPr lang="en-US" dirty="0"/>
          </a:p>
          <a:p>
            <a:pPr lvl="1"/>
            <a:r>
              <a:rPr lang="en-US" dirty="0"/>
              <a:t>Checked exceptions include errors such as “array index out of bounds”, “file not found” and “number format conversion</a:t>
            </a:r>
            <a:r>
              <a:rPr lang="en-US" dirty="0" smtClean="0"/>
              <a:t>”.</a:t>
            </a:r>
          </a:p>
          <a:p>
            <a:pPr lvl="1"/>
            <a:endParaRPr lang="en-US" dirty="0"/>
          </a:p>
          <a:p>
            <a:pPr lvl="1"/>
            <a:r>
              <a:rPr lang="en-US" dirty="0"/>
              <a:t>Unchecked exceptions include errors such as “null pointer”.</a:t>
            </a:r>
          </a:p>
        </p:txBody>
      </p:sp>
    </p:spTree>
    <p:extLst>
      <p:ext uri="{BB962C8B-B14F-4D97-AF65-F5344CB8AC3E}">
        <p14:creationId xmlns:p14="http://schemas.microsoft.com/office/powerpoint/2010/main" val="1054798432"/>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spcBef>
                <a:spcPts val="249"/>
              </a:spcBef>
            </a:pPr>
            <a:r>
              <a:rPr lang="en-GB" dirty="0">
                <a:latin typeface="Helvetica" panose="020B0604020202020204" pitchFamily="34" charset="0"/>
              </a:rPr>
              <a:t>Java has 5 keywords for exception </a:t>
            </a:r>
            <a:r>
              <a:rPr lang="en-GB" dirty="0" smtClean="0">
                <a:latin typeface="Helvetica" panose="020B0604020202020204" pitchFamily="34" charset="0"/>
              </a:rPr>
              <a:t>handling</a:t>
            </a:r>
            <a:endParaRPr lang="en-US" dirty="0"/>
          </a:p>
        </p:txBody>
      </p:sp>
      <p:graphicFrame>
        <p:nvGraphicFramePr>
          <p:cNvPr id="4" name="Content Placeholder 3"/>
          <p:cNvGraphicFramePr>
            <a:graphicFrameLocks noGrp="1"/>
          </p:cNvGraphicFramePr>
          <p:nvPr>
            <p:ph idx="1"/>
            <p:custDataLst>
              <p:tags r:id="rId3"/>
            </p:custDataLst>
            <p:extLst>
              <p:ext uri="{D42A27DB-BD31-4B8C-83A1-F6EECF244321}">
                <p14:modId xmlns:p14="http://schemas.microsoft.com/office/powerpoint/2010/main" val="2793834728"/>
              </p:ext>
            </p:ext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4171216363"/>
      </p:ext>
    </p:ext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AutoShape 2"/>
          <p:cNvSpPr>
            <a:spLocks noGrp="1" noChangeArrowheads="1"/>
          </p:cNvSpPr>
          <p:nvPr>
            <p:ph type="title"/>
          </p:nvPr>
        </p:nvSpPr>
        <p:spPr/>
        <p:txBody>
          <a:bodyPr/>
          <a:lstStyle/>
          <a:p>
            <a:r>
              <a:rPr lang="en-US"/>
              <a:t>Throwing and catching</a:t>
            </a:r>
          </a:p>
        </p:txBody>
      </p:sp>
      <p:sp>
        <p:nvSpPr>
          <p:cNvPr id="53251" name="Rectangle 3"/>
          <p:cNvSpPr>
            <a:spLocks noGrp="1" noChangeArrowheads="1"/>
          </p:cNvSpPr>
          <p:nvPr>
            <p:ph type="body" idx="1"/>
          </p:nvPr>
        </p:nvSpPr>
        <p:spPr>
          <a:xfrm>
            <a:off x="481885" y="1828800"/>
            <a:ext cx="8305800" cy="4267200"/>
          </a:xfrm>
        </p:spPr>
        <p:txBody>
          <a:bodyPr/>
          <a:lstStyle/>
          <a:p>
            <a:r>
              <a:rPr lang="en-US" dirty="0"/>
              <a:t>An error can </a:t>
            </a:r>
            <a:r>
              <a:rPr lang="en-US" i="1" dirty="0"/>
              <a:t>throw</a:t>
            </a:r>
            <a:r>
              <a:rPr lang="en-US" dirty="0"/>
              <a:t> an </a:t>
            </a:r>
            <a:r>
              <a:rPr lang="en-US" i="1" dirty="0"/>
              <a:t>exception</a:t>
            </a:r>
          </a:p>
          <a:p>
            <a:pPr lvl="1">
              <a:buFontTx/>
              <a:buNone/>
            </a:pPr>
            <a:r>
              <a:rPr lang="en-US" dirty="0">
                <a:latin typeface="Courier New" panose="02070309020205020404" pitchFamily="49" charset="0"/>
              </a:rPr>
              <a:t>	throw &lt;exception object&gt;; </a:t>
            </a:r>
          </a:p>
          <a:p>
            <a:r>
              <a:rPr lang="en-US" dirty="0"/>
              <a:t>By default, exceptions result in the thread terminating after printing an error message</a:t>
            </a:r>
          </a:p>
          <a:p>
            <a:r>
              <a:rPr lang="en-US" dirty="0"/>
              <a:t>However, exception handlers can </a:t>
            </a:r>
            <a:r>
              <a:rPr lang="en-US" i="1" dirty="0"/>
              <a:t>catch</a:t>
            </a:r>
            <a:r>
              <a:rPr lang="en-US" dirty="0"/>
              <a:t> specified exceptions and recover from error</a:t>
            </a:r>
          </a:p>
          <a:p>
            <a:pPr lvl="1">
              <a:buFontTx/>
              <a:buNone/>
            </a:pPr>
            <a:r>
              <a:rPr lang="en-US" dirty="0">
                <a:latin typeface="Courier New" panose="02070309020205020404" pitchFamily="49" charset="0"/>
              </a:rPr>
              <a:t>	catch (&lt;exception type&gt; e) {</a:t>
            </a:r>
          </a:p>
          <a:p>
            <a:pPr lvl="1">
              <a:buFontTx/>
              <a:buNone/>
            </a:pPr>
            <a:r>
              <a:rPr lang="en-US" dirty="0">
                <a:latin typeface="Courier New" panose="02070309020205020404" pitchFamily="49" charset="0"/>
              </a:rPr>
              <a:t>		//statements that handle the exception</a:t>
            </a:r>
          </a:p>
          <a:p>
            <a:pPr lvl="1">
              <a:buFontTx/>
              <a:buNone/>
            </a:pPr>
            <a:r>
              <a:rPr lang="en-US" dirty="0">
                <a:latin typeface="Courier New" panose="02070309020205020404" pitchFamily="49" charset="0"/>
              </a:rPr>
              <a:t>}</a:t>
            </a:r>
          </a:p>
        </p:txBody>
      </p:sp>
    </p:spTree>
    <p:extLst>
      <p:ext uri="{BB962C8B-B14F-4D97-AF65-F5344CB8AC3E}">
        <p14:creationId xmlns:p14="http://schemas.microsoft.com/office/powerpoint/2010/main" val="40987701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p:cTn id="7" dur="500" fill="hold"/>
                                        <p:tgtEl>
                                          <p:spTgt spid="53250"/>
                                        </p:tgtEl>
                                        <p:attrNameLst>
                                          <p:attrName>ppt_w</p:attrName>
                                        </p:attrNameLst>
                                      </p:cBhvr>
                                      <p:tavLst>
                                        <p:tav tm="0">
                                          <p:val>
                                            <p:fltVal val="0"/>
                                          </p:val>
                                        </p:tav>
                                        <p:tav tm="100000">
                                          <p:val>
                                            <p:strVal val="#ppt_w"/>
                                          </p:val>
                                        </p:tav>
                                      </p:tavLst>
                                    </p:anim>
                                    <p:anim calcmode="lin" valueType="num">
                                      <p:cBhvr>
                                        <p:cTn id="8" dur="500" fill="hold"/>
                                        <p:tgtEl>
                                          <p:spTgt spid="53250"/>
                                        </p:tgtEl>
                                        <p:attrNameLst>
                                          <p:attrName>ppt_h</p:attrName>
                                        </p:attrNameLst>
                                      </p:cBhvr>
                                      <p:tavLst>
                                        <p:tav tm="0">
                                          <p:val>
                                            <p:fltVal val="0"/>
                                          </p:val>
                                        </p:tav>
                                        <p:tav tm="100000">
                                          <p:val>
                                            <p:strVal val="#ppt_h"/>
                                          </p:val>
                                        </p:tav>
                                      </p:tavLst>
                                    </p:anim>
                                    <p:animEffect transition="in" filter="fade">
                                      <p:cBhvr>
                                        <p:cTn id="9" dur="500"/>
                                        <p:tgtEl>
                                          <p:spTgt spid="532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3251">
                                            <p:txEl>
                                              <p:pRg st="0" end="0"/>
                                            </p:txEl>
                                          </p:spTgt>
                                        </p:tgtEl>
                                        <p:attrNameLst>
                                          <p:attrName>style.visibility</p:attrName>
                                        </p:attrNameLst>
                                      </p:cBhvr>
                                      <p:to>
                                        <p:strVal val="visible"/>
                                      </p:to>
                                    </p:set>
                                    <p:animEffect transition="in" filter="fade">
                                      <p:cBhvr>
                                        <p:cTn id="14" dur="1000">
                                          <p:stCondLst>
                                            <p:cond delay="0"/>
                                          </p:stCondLst>
                                        </p:cTn>
                                        <p:tgtEl>
                                          <p:spTgt spid="53251">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3251">
                                            <p:txEl>
                                              <p:pRg st="1" end="1"/>
                                            </p:txEl>
                                          </p:spTgt>
                                        </p:tgtEl>
                                        <p:attrNameLst>
                                          <p:attrName>style.visibility</p:attrName>
                                        </p:attrNameLst>
                                      </p:cBhvr>
                                      <p:to>
                                        <p:strVal val="visible"/>
                                      </p:to>
                                    </p:set>
                                    <p:animEffect transition="in" filter="fade">
                                      <p:cBhvr>
                                        <p:cTn id="17" dur="1000">
                                          <p:stCondLst>
                                            <p:cond delay="0"/>
                                          </p:stCondLst>
                                        </p:cTn>
                                        <p:tgtEl>
                                          <p:spTgt spid="532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251">
                                            <p:txEl>
                                              <p:pRg st="2" end="2"/>
                                            </p:txEl>
                                          </p:spTgt>
                                        </p:tgtEl>
                                        <p:attrNameLst>
                                          <p:attrName>style.visibility</p:attrName>
                                        </p:attrNameLst>
                                      </p:cBhvr>
                                      <p:to>
                                        <p:strVal val="visible"/>
                                      </p:to>
                                    </p:set>
                                    <p:animEffect transition="in" filter="fade">
                                      <p:cBhvr>
                                        <p:cTn id="22" dur="1000">
                                          <p:stCondLst>
                                            <p:cond delay="0"/>
                                          </p:stCondLst>
                                        </p:cTn>
                                        <p:tgtEl>
                                          <p:spTgt spid="532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251">
                                            <p:txEl>
                                              <p:pRg st="3" end="3"/>
                                            </p:txEl>
                                          </p:spTgt>
                                        </p:tgtEl>
                                        <p:attrNameLst>
                                          <p:attrName>style.visibility</p:attrName>
                                        </p:attrNameLst>
                                      </p:cBhvr>
                                      <p:to>
                                        <p:strVal val="visible"/>
                                      </p:to>
                                    </p:set>
                                    <p:animEffect transition="in" filter="fade">
                                      <p:cBhvr>
                                        <p:cTn id="27" dur="1000">
                                          <p:stCondLst>
                                            <p:cond delay="0"/>
                                          </p:stCondLst>
                                        </p:cTn>
                                        <p:tgtEl>
                                          <p:spTgt spid="53251">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251">
                                            <p:txEl>
                                              <p:pRg st="4" end="4"/>
                                            </p:txEl>
                                          </p:spTgt>
                                        </p:tgtEl>
                                        <p:attrNameLst>
                                          <p:attrName>style.visibility</p:attrName>
                                        </p:attrNameLst>
                                      </p:cBhvr>
                                      <p:to>
                                        <p:strVal val="visible"/>
                                      </p:to>
                                    </p:set>
                                    <p:animEffect transition="in" filter="fade">
                                      <p:cBhvr>
                                        <p:cTn id="30" dur="1000">
                                          <p:stCondLst>
                                            <p:cond delay="0"/>
                                          </p:stCondLst>
                                        </p:cTn>
                                        <p:tgtEl>
                                          <p:spTgt spid="53251">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251">
                                            <p:txEl>
                                              <p:pRg st="5" end="5"/>
                                            </p:txEl>
                                          </p:spTgt>
                                        </p:tgtEl>
                                        <p:attrNameLst>
                                          <p:attrName>style.visibility</p:attrName>
                                        </p:attrNameLst>
                                      </p:cBhvr>
                                      <p:to>
                                        <p:strVal val="visible"/>
                                      </p:to>
                                    </p:set>
                                    <p:animEffect transition="in" filter="fade">
                                      <p:cBhvr>
                                        <p:cTn id="33" dur="1000">
                                          <p:stCondLst>
                                            <p:cond delay="0"/>
                                          </p:stCondLst>
                                        </p:cTn>
                                        <p:tgtEl>
                                          <p:spTgt spid="53251">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251">
                                            <p:txEl>
                                              <p:pRg st="6" end="6"/>
                                            </p:txEl>
                                          </p:spTgt>
                                        </p:tgtEl>
                                        <p:attrNameLst>
                                          <p:attrName>style.visibility</p:attrName>
                                        </p:attrNameLst>
                                      </p:cBhvr>
                                      <p:to>
                                        <p:strVal val="visible"/>
                                      </p:to>
                                    </p:set>
                                    <p:animEffect transition="in" filter="fade">
                                      <p:cBhvr>
                                        <p:cTn id="36" dur="1000">
                                          <p:stCondLst>
                                            <p:cond delay="0"/>
                                          </p:stCondLst>
                                        </p:cTn>
                                        <p:tgtEl>
                                          <p:spTgt spid="5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AutoShape 2"/>
          <p:cNvSpPr>
            <a:spLocks noGrp="1" noChangeArrowheads="1"/>
          </p:cNvSpPr>
          <p:nvPr>
            <p:ph type="title"/>
          </p:nvPr>
        </p:nvSpPr>
        <p:spPr/>
        <p:txBody>
          <a:bodyPr/>
          <a:lstStyle/>
          <a:p>
            <a:r>
              <a:rPr lang="en-US"/>
              <a:t>Throwing an exception</a:t>
            </a:r>
          </a:p>
        </p:txBody>
      </p:sp>
      <p:sp>
        <p:nvSpPr>
          <p:cNvPr id="58371" name="Rectangle 3"/>
          <p:cNvSpPr>
            <a:spLocks noGrp="1" noChangeArrowheads="1"/>
          </p:cNvSpPr>
          <p:nvPr>
            <p:ph type="body" idx="1"/>
          </p:nvPr>
        </p:nvSpPr>
        <p:spPr>
          <a:xfrm>
            <a:off x="838200" y="2362200"/>
            <a:ext cx="8077200" cy="4495800"/>
          </a:xfrm>
        </p:spPr>
        <p:txBody>
          <a:bodyPr/>
          <a:lstStyle/>
          <a:p>
            <a:pPr>
              <a:lnSpc>
                <a:spcPct val="80000"/>
              </a:lnSpc>
            </a:pPr>
            <a:r>
              <a:rPr lang="en-US" sz="2000"/>
              <a:t>Example creates a subclass of Exception and throws an exception:</a:t>
            </a:r>
          </a:p>
          <a:p>
            <a:pPr>
              <a:lnSpc>
                <a:spcPct val="80000"/>
              </a:lnSpc>
              <a:buFont typeface="Wingdings" panose="05000000000000000000" pitchFamily="2" charset="2"/>
              <a:buNone/>
            </a:pPr>
            <a:endParaRPr lang="en-US" sz="2000">
              <a:latin typeface="Courier New" panose="02070309020205020404" pitchFamily="49" charset="0"/>
            </a:endParaRPr>
          </a:p>
          <a:p>
            <a:pPr>
              <a:lnSpc>
                <a:spcPct val="80000"/>
              </a:lnSpc>
              <a:buFont typeface="Wingdings" panose="05000000000000000000" pitchFamily="2" charset="2"/>
              <a:buNone/>
            </a:pPr>
            <a:r>
              <a:rPr lang="en-US" sz="2000">
                <a:latin typeface="Courier New" panose="02070309020205020404" pitchFamily="49" charset="0"/>
              </a:rPr>
              <a:t>	class MyException extends Exception {   }  </a:t>
            </a:r>
          </a:p>
          <a:p>
            <a:pPr>
              <a:lnSpc>
                <a:spcPct val="80000"/>
              </a:lnSpc>
              <a:buFont typeface="Wingdings" panose="05000000000000000000" pitchFamily="2" charset="2"/>
              <a:buNone/>
            </a:pPr>
            <a:endParaRPr lang="en-US" sz="2000">
              <a:latin typeface="Courier New" panose="02070309020205020404" pitchFamily="49" charset="0"/>
            </a:endParaRPr>
          </a:p>
          <a:p>
            <a:pPr>
              <a:lnSpc>
                <a:spcPct val="80000"/>
              </a:lnSpc>
              <a:buFont typeface="Wingdings" panose="05000000000000000000" pitchFamily="2" charset="2"/>
              <a:buNone/>
            </a:pPr>
            <a:r>
              <a:rPr lang="en-US" sz="2000">
                <a:latin typeface="Courier New" panose="02070309020205020404" pitchFamily="49" charset="0"/>
              </a:rPr>
              <a:t>	class MyClass   {</a:t>
            </a:r>
          </a:p>
          <a:p>
            <a:pPr>
              <a:lnSpc>
                <a:spcPct val="80000"/>
              </a:lnSpc>
              <a:buFont typeface="Wingdings" panose="05000000000000000000" pitchFamily="2" charset="2"/>
              <a:buNone/>
            </a:pPr>
            <a:r>
              <a:rPr lang="en-US" sz="2000">
                <a:latin typeface="Courier New" panose="02070309020205020404" pitchFamily="49" charset="0"/>
              </a:rPr>
              <a:t>		void oops()   </a:t>
            </a:r>
          </a:p>
          <a:p>
            <a:pPr>
              <a:lnSpc>
                <a:spcPct val="80000"/>
              </a:lnSpc>
              <a:buFont typeface="Wingdings" panose="05000000000000000000" pitchFamily="2" charset="2"/>
              <a:buNone/>
            </a:pPr>
            <a:r>
              <a:rPr lang="en-US" sz="2000">
                <a:latin typeface="Courier New" panose="02070309020205020404" pitchFamily="49" charset="0"/>
              </a:rPr>
              <a:t>		{  if (/* no error occurred */)       </a:t>
            </a:r>
          </a:p>
          <a:p>
            <a:pPr>
              <a:lnSpc>
                <a:spcPct val="80000"/>
              </a:lnSpc>
              <a:buFont typeface="Wingdings" panose="05000000000000000000" pitchFamily="2" charset="2"/>
              <a:buNone/>
            </a:pPr>
            <a:r>
              <a:rPr lang="en-US" sz="2000">
                <a:latin typeface="Courier New" panose="02070309020205020404" pitchFamily="49" charset="0"/>
              </a:rPr>
              <a:t>		   { /* normal processing */ }</a:t>
            </a:r>
          </a:p>
          <a:p>
            <a:pPr>
              <a:lnSpc>
                <a:spcPct val="80000"/>
              </a:lnSpc>
              <a:buFont typeface="Wingdings" panose="05000000000000000000" pitchFamily="2" charset="2"/>
              <a:buNone/>
            </a:pPr>
            <a:r>
              <a:rPr lang="en-US" sz="2000">
                <a:latin typeface="Courier New" panose="02070309020205020404" pitchFamily="49" charset="0"/>
              </a:rPr>
              <a:t>                else { /* error occurred */        </a:t>
            </a:r>
          </a:p>
          <a:p>
            <a:pPr>
              <a:lnSpc>
                <a:spcPct val="80000"/>
              </a:lnSpc>
              <a:buFont typeface="Wingdings" panose="05000000000000000000" pitchFamily="2" charset="2"/>
              <a:buNone/>
            </a:pPr>
            <a:r>
              <a:rPr lang="en-US" sz="2000">
                <a:latin typeface="Courier New" panose="02070309020205020404" pitchFamily="49" charset="0"/>
              </a:rPr>
              <a:t>		      throw new MyException();     </a:t>
            </a:r>
          </a:p>
          <a:p>
            <a:pPr>
              <a:lnSpc>
                <a:spcPct val="80000"/>
              </a:lnSpc>
              <a:buFont typeface="Wingdings" panose="05000000000000000000" pitchFamily="2" charset="2"/>
              <a:buNone/>
            </a:pPr>
            <a:r>
              <a:rPr lang="en-US" sz="2000">
                <a:latin typeface="Courier New" panose="02070309020205020404" pitchFamily="49" charset="0"/>
              </a:rPr>
              <a:t>		   }     </a:t>
            </a:r>
          </a:p>
          <a:p>
            <a:pPr>
              <a:lnSpc>
                <a:spcPct val="80000"/>
              </a:lnSpc>
              <a:buFont typeface="Wingdings" panose="05000000000000000000" pitchFamily="2" charset="2"/>
              <a:buNone/>
            </a:pPr>
            <a:r>
              <a:rPr lang="en-US" sz="2000">
                <a:latin typeface="Courier New" panose="02070309020205020404" pitchFamily="49" charset="0"/>
              </a:rPr>
              <a:t>      }  //oops   </a:t>
            </a:r>
          </a:p>
          <a:p>
            <a:pPr>
              <a:lnSpc>
                <a:spcPct val="80000"/>
              </a:lnSpc>
              <a:buFont typeface="Wingdings" panose="05000000000000000000" pitchFamily="2" charset="2"/>
              <a:buNone/>
            </a:pPr>
            <a:r>
              <a:rPr lang="en-US" sz="2000">
                <a:latin typeface="Courier New" panose="02070309020205020404" pitchFamily="49" charset="0"/>
              </a:rPr>
              <a:t>  }//class MyClass</a:t>
            </a:r>
            <a:br>
              <a:rPr lang="en-US" sz="2000">
                <a:latin typeface="Courier New" panose="02070309020205020404" pitchFamily="49" charset="0"/>
              </a:rPr>
            </a:br>
            <a:r>
              <a:rPr lang="en-US" sz="2000"/>
              <a:t/>
            </a:r>
            <a:br>
              <a:rPr lang="en-US" sz="2000"/>
            </a:br>
            <a:endParaRPr lang="en-US" sz="2000"/>
          </a:p>
        </p:txBody>
      </p:sp>
    </p:spTree>
    <p:extLst>
      <p:ext uri="{BB962C8B-B14F-4D97-AF65-F5344CB8AC3E}">
        <p14:creationId xmlns:p14="http://schemas.microsoft.com/office/powerpoint/2010/main" val="819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animEffect transition="in" filter="fade">
                                      <p:cBhvr>
                                        <p:cTn id="9" dur="500"/>
                                        <p:tgtEl>
                                          <p:spTgt spid="583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8371">
                                            <p:txEl>
                                              <p:pRg st="0" end="0"/>
                                            </p:txEl>
                                          </p:spTgt>
                                        </p:tgtEl>
                                        <p:attrNameLst>
                                          <p:attrName>style.visibility</p:attrName>
                                        </p:attrNameLst>
                                      </p:cBhvr>
                                      <p:to>
                                        <p:strVal val="visible"/>
                                      </p:to>
                                    </p:set>
                                    <p:animEffect transition="in" filter="fade">
                                      <p:cBhvr>
                                        <p:cTn id="14" dur="1000">
                                          <p:stCondLst>
                                            <p:cond delay="0"/>
                                          </p:stCondLst>
                                        </p:cTn>
                                        <p:tgtEl>
                                          <p:spTgt spid="5837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Effect transition="in" filter="fade">
                                      <p:cBhvr>
                                        <p:cTn id="19" dur="1000">
                                          <p:stCondLst>
                                            <p:cond delay="0"/>
                                          </p:stCondLst>
                                        </p:cTn>
                                        <p:tgtEl>
                                          <p:spTgt spid="58371">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8371">
                                            <p:txEl>
                                              <p:pRg st="4" end="4"/>
                                            </p:txEl>
                                          </p:spTgt>
                                        </p:tgtEl>
                                        <p:attrNameLst>
                                          <p:attrName>style.visibility</p:attrName>
                                        </p:attrNameLst>
                                      </p:cBhvr>
                                      <p:to>
                                        <p:strVal val="visible"/>
                                      </p:to>
                                    </p:set>
                                    <p:animEffect transition="in" filter="fade">
                                      <p:cBhvr>
                                        <p:cTn id="24" dur="1000">
                                          <p:stCondLst>
                                            <p:cond delay="0"/>
                                          </p:stCondLst>
                                        </p:cTn>
                                        <p:tgtEl>
                                          <p:spTgt spid="5837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8371">
                                            <p:txEl>
                                              <p:pRg st="5" end="5"/>
                                            </p:txEl>
                                          </p:spTgt>
                                        </p:tgtEl>
                                        <p:attrNameLst>
                                          <p:attrName>style.visibility</p:attrName>
                                        </p:attrNameLst>
                                      </p:cBhvr>
                                      <p:to>
                                        <p:strVal val="visible"/>
                                      </p:to>
                                    </p:set>
                                    <p:animEffect transition="in" filter="fade">
                                      <p:cBhvr>
                                        <p:cTn id="29" dur="1000">
                                          <p:stCondLst>
                                            <p:cond delay="0"/>
                                          </p:stCondLst>
                                        </p:cTn>
                                        <p:tgtEl>
                                          <p:spTgt spid="5837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8371">
                                            <p:txEl>
                                              <p:pRg st="6" end="6"/>
                                            </p:txEl>
                                          </p:spTgt>
                                        </p:tgtEl>
                                        <p:attrNameLst>
                                          <p:attrName>style.visibility</p:attrName>
                                        </p:attrNameLst>
                                      </p:cBhvr>
                                      <p:to>
                                        <p:strVal val="visible"/>
                                      </p:to>
                                    </p:set>
                                    <p:animEffect transition="in" filter="fade">
                                      <p:cBhvr>
                                        <p:cTn id="34" dur="1000">
                                          <p:stCondLst>
                                            <p:cond delay="0"/>
                                          </p:stCondLst>
                                        </p:cTn>
                                        <p:tgtEl>
                                          <p:spTgt spid="5837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8371">
                                            <p:txEl>
                                              <p:pRg st="7" end="7"/>
                                            </p:txEl>
                                          </p:spTgt>
                                        </p:tgtEl>
                                        <p:attrNameLst>
                                          <p:attrName>style.visibility</p:attrName>
                                        </p:attrNameLst>
                                      </p:cBhvr>
                                      <p:to>
                                        <p:strVal val="visible"/>
                                      </p:to>
                                    </p:set>
                                    <p:animEffect transition="in" filter="fade">
                                      <p:cBhvr>
                                        <p:cTn id="39" dur="1000">
                                          <p:stCondLst>
                                            <p:cond delay="0"/>
                                          </p:stCondLst>
                                        </p:cTn>
                                        <p:tgtEl>
                                          <p:spTgt spid="58371">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8371">
                                            <p:txEl>
                                              <p:pRg st="8" end="8"/>
                                            </p:txEl>
                                          </p:spTgt>
                                        </p:tgtEl>
                                        <p:attrNameLst>
                                          <p:attrName>style.visibility</p:attrName>
                                        </p:attrNameLst>
                                      </p:cBhvr>
                                      <p:to>
                                        <p:strVal val="visible"/>
                                      </p:to>
                                    </p:set>
                                    <p:animEffect transition="in" filter="fade">
                                      <p:cBhvr>
                                        <p:cTn id="44" dur="1000">
                                          <p:stCondLst>
                                            <p:cond delay="0"/>
                                          </p:stCondLst>
                                        </p:cTn>
                                        <p:tgtEl>
                                          <p:spTgt spid="58371">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8371">
                                            <p:txEl>
                                              <p:pRg st="9" end="9"/>
                                            </p:txEl>
                                          </p:spTgt>
                                        </p:tgtEl>
                                        <p:attrNameLst>
                                          <p:attrName>style.visibility</p:attrName>
                                        </p:attrNameLst>
                                      </p:cBhvr>
                                      <p:to>
                                        <p:strVal val="visible"/>
                                      </p:to>
                                    </p:set>
                                    <p:animEffect transition="in" filter="fade">
                                      <p:cBhvr>
                                        <p:cTn id="49" dur="1000">
                                          <p:stCondLst>
                                            <p:cond delay="0"/>
                                          </p:stCondLst>
                                        </p:cTn>
                                        <p:tgtEl>
                                          <p:spTgt spid="58371">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8371">
                                            <p:txEl>
                                              <p:pRg st="10" end="10"/>
                                            </p:txEl>
                                          </p:spTgt>
                                        </p:tgtEl>
                                        <p:attrNameLst>
                                          <p:attrName>style.visibility</p:attrName>
                                        </p:attrNameLst>
                                      </p:cBhvr>
                                      <p:to>
                                        <p:strVal val="visible"/>
                                      </p:to>
                                    </p:set>
                                    <p:animEffect transition="in" filter="fade">
                                      <p:cBhvr>
                                        <p:cTn id="54" dur="1000">
                                          <p:stCondLst>
                                            <p:cond delay="0"/>
                                          </p:stCondLst>
                                        </p:cTn>
                                        <p:tgtEl>
                                          <p:spTgt spid="58371">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8371">
                                            <p:txEl>
                                              <p:pRg st="11" end="11"/>
                                            </p:txEl>
                                          </p:spTgt>
                                        </p:tgtEl>
                                        <p:attrNameLst>
                                          <p:attrName>style.visibility</p:attrName>
                                        </p:attrNameLst>
                                      </p:cBhvr>
                                      <p:to>
                                        <p:strVal val="visible"/>
                                      </p:to>
                                    </p:set>
                                    <p:animEffect transition="in" filter="fade">
                                      <p:cBhvr>
                                        <p:cTn id="59" dur="1000">
                                          <p:stCondLst>
                                            <p:cond delay="0"/>
                                          </p:stCondLst>
                                        </p:cTn>
                                        <p:tgtEl>
                                          <p:spTgt spid="58371">
                                            <p:txEl>
                                              <p:pRg st="11" end="1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8371">
                                            <p:txEl>
                                              <p:pRg st="12" end="12"/>
                                            </p:txEl>
                                          </p:spTgt>
                                        </p:tgtEl>
                                        <p:attrNameLst>
                                          <p:attrName>style.visibility</p:attrName>
                                        </p:attrNameLst>
                                      </p:cBhvr>
                                      <p:to>
                                        <p:strVal val="visible"/>
                                      </p:to>
                                    </p:set>
                                    <p:animEffect transition="in" filter="fade">
                                      <p:cBhvr>
                                        <p:cTn id="64" dur="1000">
                                          <p:stCondLst>
                                            <p:cond delay="0"/>
                                          </p:stCondLst>
                                        </p:cTn>
                                        <p:tgtEl>
                                          <p:spTgt spid="583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 Overview</a:t>
            </a:r>
            <a:endParaRPr lang="en-US" dirty="0"/>
          </a:p>
        </p:txBody>
      </p:sp>
      <p:sp>
        <p:nvSpPr>
          <p:cNvPr id="5" name="Content Placeholder 4"/>
          <p:cNvSpPr>
            <a:spLocks noGrp="1"/>
          </p:cNvSpPr>
          <p:nvPr>
            <p:ph idx="1"/>
          </p:nvPr>
        </p:nvSpPr>
        <p:spPr>
          <a:xfrm>
            <a:off x="457200" y="1828800"/>
            <a:ext cx="4648200" cy="4297363"/>
          </a:xfrm>
        </p:spPr>
        <p:txBody>
          <a:bodyPr/>
          <a:lstStyle/>
          <a:p>
            <a:r>
              <a:rPr lang="en-US" dirty="0" smtClean="0"/>
              <a:t>Error</a:t>
            </a:r>
            <a:endParaRPr lang="en-US" dirty="0"/>
          </a:p>
          <a:p>
            <a:r>
              <a:rPr lang="en-US" dirty="0" smtClean="0"/>
              <a:t>Exception</a:t>
            </a:r>
          </a:p>
          <a:p>
            <a:r>
              <a:rPr lang="en-US" dirty="0"/>
              <a:t>Exception </a:t>
            </a:r>
            <a:r>
              <a:rPr lang="en-US" dirty="0" smtClean="0"/>
              <a:t>Handling</a:t>
            </a:r>
          </a:p>
          <a:p>
            <a:r>
              <a:rPr lang="en-US" dirty="0"/>
              <a:t>Java Exception </a:t>
            </a:r>
            <a:r>
              <a:rPr lang="en-US" dirty="0" smtClean="0"/>
              <a:t>Classes</a:t>
            </a:r>
          </a:p>
          <a:p>
            <a:r>
              <a:rPr lang="en-GB" dirty="0">
                <a:latin typeface="Helvetica" panose="020B0604020202020204" pitchFamily="34" charset="0"/>
              </a:rPr>
              <a:t>Java has 5 keywords for exception handling</a:t>
            </a:r>
            <a:endParaRPr lang="en-US" dirty="0"/>
          </a:p>
          <a:p>
            <a:pPr marL="0" indent="0">
              <a:buNone/>
            </a:pPr>
            <a:endParaRPr lang="en-US" dirty="0"/>
          </a:p>
        </p:txBody>
      </p:sp>
    </p:spTree>
    <p:custDataLst>
      <p:tags r:id="rId1"/>
    </p:custDataLst>
  </p:cSld>
  <p:clrMapOvr>
    <a:masterClrMapping/>
  </p:clrMapOvr>
  <p:transition spd="slow" advTm="0">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r>
              <a:rPr lang="en-US"/>
              <a:t>Catching an exception</a:t>
            </a:r>
          </a:p>
        </p:txBody>
      </p:sp>
      <p:sp>
        <p:nvSpPr>
          <p:cNvPr id="57347" name="Rectangle 3"/>
          <p:cNvSpPr>
            <a:spLocks noGrp="1" noChangeArrowheads="1"/>
          </p:cNvSpPr>
          <p:nvPr>
            <p:ph type="body" idx="1"/>
          </p:nvPr>
        </p:nvSpPr>
        <p:spPr>
          <a:xfrm>
            <a:off x="838200" y="2286000"/>
            <a:ext cx="8305800" cy="4800600"/>
          </a:xfrm>
        </p:spPr>
        <p:txBody>
          <a:bodyPr/>
          <a:lstStyle/>
          <a:p>
            <a:pPr>
              <a:lnSpc>
                <a:spcPct val="80000"/>
              </a:lnSpc>
              <a:buFont typeface="Wingdings" panose="05000000000000000000" pitchFamily="2" charset="2"/>
              <a:buNone/>
            </a:pPr>
            <a:r>
              <a:rPr lang="en-US" sz="2000">
                <a:latin typeface="Courier New" panose="02070309020205020404" pitchFamily="49" charset="0"/>
              </a:rPr>
              <a:t>try {  // statement that could throw an exception</a:t>
            </a:r>
          </a:p>
          <a:p>
            <a:pPr>
              <a:lnSpc>
                <a:spcPct val="80000"/>
              </a:lnSpc>
              <a:buFont typeface="Wingdings" panose="05000000000000000000" pitchFamily="2" charset="2"/>
              <a:buNone/>
            </a:pPr>
            <a:r>
              <a:rPr lang="en-US" sz="2000">
                <a:latin typeface="Courier New" panose="02070309020205020404" pitchFamily="49" charset="0"/>
              </a:rPr>
              <a:t>    }</a:t>
            </a:r>
          </a:p>
          <a:p>
            <a:pPr>
              <a:lnSpc>
                <a:spcPct val="80000"/>
              </a:lnSpc>
              <a:buFont typeface="Wingdings" panose="05000000000000000000" pitchFamily="2" charset="2"/>
              <a:buNone/>
            </a:pPr>
            <a:r>
              <a:rPr lang="en-US" sz="2000">
                <a:latin typeface="Courier New" panose="02070309020205020404" pitchFamily="49" charset="0"/>
              </a:rPr>
              <a:t>catch (&lt;exception type&gt; e) {</a:t>
            </a:r>
          </a:p>
          <a:p>
            <a:pPr>
              <a:lnSpc>
                <a:spcPct val="80000"/>
              </a:lnSpc>
              <a:buFont typeface="Wingdings" panose="05000000000000000000" pitchFamily="2" charset="2"/>
              <a:buNone/>
            </a:pPr>
            <a:r>
              <a:rPr lang="en-US" sz="2000">
                <a:latin typeface="Courier New" panose="02070309020205020404" pitchFamily="49" charset="0"/>
              </a:rPr>
              <a:t>	// statements that handle the exception</a:t>
            </a:r>
          </a:p>
          <a:p>
            <a:pPr>
              <a:lnSpc>
                <a:spcPct val="80000"/>
              </a:lnSpc>
              <a:buFont typeface="Wingdings" panose="05000000000000000000" pitchFamily="2" charset="2"/>
              <a:buNone/>
            </a:pPr>
            <a:r>
              <a:rPr lang="en-US" sz="2000">
                <a:latin typeface="Courier New" panose="02070309020205020404" pitchFamily="49" charset="0"/>
              </a:rPr>
              <a:t>}</a:t>
            </a:r>
          </a:p>
          <a:p>
            <a:pPr>
              <a:lnSpc>
                <a:spcPct val="80000"/>
              </a:lnSpc>
              <a:buFont typeface="Wingdings" panose="05000000000000000000" pitchFamily="2" charset="2"/>
              <a:buNone/>
            </a:pPr>
            <a:r>
              <a:rPr lang="en-US" sz="2000">
                <a:latin typeface="Courier New" panose="02070309020205020404" pitchFamily="49" charset="0"/>
              </a:rPr>
              <a:t>catch (&lt;exception type&gt; e) { //e higher in hierarchy</a:t>
            </a:r>
          </a:p>
          <a:p>
            <a:pPr>
              <a:lnSpc>
                <a:spcPct val="80000"/>
              </a:lnSpc>
              <a:buFont typeface="Wingdings" panose="05000000000000000000" pitchFamily="2" charset="2"/>
              <a:buNone/>
            </a:pPr>
            <a:r>
              <a:rPr lang="en-US" sz="2000">
                <a:latin typeface="Courier New" panose="02070309020205020404" pitchFamily="49" charset="0"/>
              </a:rPr>
              <a:t>	// statements that handle the exception</a:t>
            </a:r>
          </a:p>
          <a:p>
            <a:pPr>
              <a:lnSpc>
                <a:spcPct val="80000"/>
              </a:lnSpc>
              <a:buFont typeface="Wingdings" panose="05000000000000000000" pitchFamily="2" charset="2"/>
              <a:buNone/>
            </a:pPr>
            <a:r>
              <a:rPr lang="en-US" sz="2000">
                <a:latin typeface="Courier New" panose="02070309020205020404" pitchFamily="49" charset="0"/>
              </a:rPr>
              <a:t>}</a:t>
            </a:r>
          </a:p>
          <a:p>
            <a:pPr>
              <a:lnSpc>
                <a:spcPct val="80000"/>
              </a:lnSpc>
              <a:buFont typeface="Wingdings" panose="05000000000000000000" pitchFamily="2" charset="2"/>
              <a:buNone/>
            </a:pPr>
            <a:r>
              <a:rPr lang="en-US" sz="2000">
                <a:latin typeface="Courier New" panose="02070309020205020404" pitchFamily="49" charset="0"/>
              </a:rPr>
              <a:t>finally {</a:t>
            </a:r>
          </a:p>
          <a:p>
            <a:pPr>
              <a:lnSpc>
                <a:spcPct val="80000"/>
              </a:lnSpc>
              <a:buFont typeface="Wingdings" panose="05000000000000000000" pitchFamily="2" charset="2"/>
              <a:buNone/>
            </a:pPr>
            <a:r>
              <a:rPr lang="en-US" sz="2000">
                <a:latin typeface="Courier New" panose="02070309020205020404" pitchFamily="49" charset="0"/>
              </a:rPr>
              <a:t>	// release resources</a:t>
            </a:r>
          </a:p>
          <a:p>
            <a:pPr>
              <a:lnSpc>
                <a:spcPct val="80000"/>
              </a:lnSpc>
              <a:buFont typeface="Wingdings" panose="05000000000000000000" pitchFamily="2" charset="2"/>
              <a:buNone/>
            </a:pPr>
            <a:r>
              <a:rPr lang="en-US" sz="2000">
                <a:latin typeface="Courier New" panose="02070309020205020404" pitchFamily="49" charset="0"/>
              </a:rPr>
              <a:t>}</a:t>
            </a:r>
          </a:p>
          <a:p>
            <a:pPr>
              <a:lnSpc>
                <a:spcPct val="80000"/>
              </a:lnSpc>
              <a:buFont typeface="Wingdings" panose="05000000000000000000" pitchFamily="2" charset="2"/>
              <a:buNone/>
            </a:pPr>
            <a:r>
              <a:rPr lang="en-US" sz="2000">
                <a:latin typeface="Courier New" panose="02070309020205020404" pitchFamily="49" charset="0"/>
              </a:rPr>
              <a:t>//other statements</a:t>
            </a:r>
          </a:p>
          <a:p>
            <a:pPr>
              <a:lnSpc>
                <a:spcPct val="80000"/>
              </a:lnSpc>
            </a:pPr>
            <a:r>
              <a:rPr lang="en-US" sz="2000"/>
              <a:t>At most one catch block executes</a:t>
            </a:r>
          </a:p>
          <a:p>
            <a:pPr>
              <a:lnSpc>
                <a:spcPct val="80000"/>
              </a:lnSpc>
            </a:pPr>
            <a:r>
              <a:rPr lang="en-US" sz="2000">
                <a:latin typeface="Courier New" panose="02070309020205020404" pitchFamily="49" charset="0"/>
              </a:rPr>
              <a:t>finally </a:t>
            </a:r>
            <a:r>
              <a:rPr lang="en-US" sz="2000"/>
              <a:t>block always executes once, whether there’s an error or not</a:t>
            </a:r>
          </a:p>
        </p:txBody>
      </p:sp>
    </p:spTree>
    <p:extLst>
      <p:ext uri="{BB962C8B-B14F-4D97-AF65-F5344CB8AC3E}">
        <p14:creationId xmlns:p14="http://schemas.microsoft.com/office/powerpoint/2010/main" val="36136856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500" fill="hold"/>
                                        <p:tgtEl>
                                          <p:spTgt spid="57346"/>
                                        </p:tgtEl>
                                        <p:attrNameLst>
                                          <p:attrName>ppt_w</p:attrName>
                                        </p:attrNameLst>
                                      </p:cBhvr>
                                      <p:tavLst>
                                        <p:tav tm="0">
                                          <p:val>
                                            <p:fltVal val="0"/>
                                          </p:val>
                                        </p:tav>
                                        <p:tav tm="100000">
                                          <p:val>
                                            <p:strVal val="#ppt_w"/>
                                          </p:val>
                                        </p:tav>
                                      </p:tavLst>
                                    </p:anim>
                                    <p:anim calcmode="lin" valueType="num">
                                      <p:cBhvr>
                                        <p:cTn id="8" dur="500" fill="hold"/>
                                        <p:tgtEl>
                                          <p:spTgt spid="57346"/>
                                        </p:tgtEl>
                                        <p:attrNameLst>
                                          <p:attrName>ppt_h</p:attrName>
                                        </p:attrNameLst>
                                      </p:cBhvr>
                                      <p:tavLst>
                                        <p:tav tm="0">
                                          <p:val>
                                            <p:fltVal val="0"/>
                                          </p:val>
                                        </p:tav>
                                        <p:tav tm="100000">
                                          <p:val>
                                            <p:strVal val="#ppt_h"/>
                                          </p:val>
                                        </p:tav>
                                      </p:tavLst>
                                    </p:anim>
                                    <p:animEffect transition="in" filter="fade">
                                      <p:cBhvr>
                                        <p:cTn id="9" dur="500"/>
                                        <p:tgtEl>
                                          <p:spTgt spid="573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7347">
                                            <p:txEl>
                                              <p:pRg st="0" end="0"/>
                                            </p:txEl>
                                          </p:spTgt>
                                        </p:tgtEl>
                                        <p:attrNameLst>
                                          <p:attrName>style.visibility</p:attrName>
                                        </p:attrNameLst>
                                      </p:cBhvr>
                                      <p:to>
                                        <p:strVal val="visible"/>
                                      </p:to>
                                    </p:set>
                                    <p:animEffect transition="in" filter="fade">
                                      <p:cBhvr>
                                        <p:cTn id="14" dur="1000">
                                          <p:stCondLst>
                                            <p:cond delay="0"/>
                                          </p:stCondLst>
                                        </p:cTn>
                                        <p:tgtEl>
                                          <p:spTgt spid="5734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7347">
                                            <p:txEl>
                                              <p:pRg st="1" end="1"/>
                                            </p:txEl>
                                          </p:spTgt>
                                        </p:tgtEl>
                                        <p:attrNameLst>
                                          <p:attrName>style.visibility</p:attrName>
                                        </p:attrNameLst>
                                      </p:cBhvr>
                                      <p:to>
                                        <p:strVal val="visible"/>
                                      </p:to>
                                    </p:set>
                                    <p:animEffect transition="in" filter="fade">
                                      <p:cBhvr>
                                        <p:cTn id="17" dur="500">
                                          <p:stCondLst>
                                            <p:cond delay="0"/>
                                          </p:stCondLst>
                                        </p:cTn>
                                        <p:tgtEl>
                                          <p:spTgt spid="573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347">
                                            <p:txEl>
                                              <p:pRg st="2" end="2"/>
                                            </p:txEl>
                                          </p:spTgt>
                                        </p:tgtEl>
                                        <p:attrNameLst>
                                          <p:attrName>style.visibility</p:attrName>
                                        </p:attrNameLst>
                                      </p:cBhvr>
                                      <p:to>
                                        <p:strVal val="visible"/>
                                      </p:to>
                                    </p:set>
                                    <p:animEffect transition="in" filter="fade">
                                      <p:cBhvr>
                                        <p:cTn id="22" dur="1000">
                                          <p:stCondLst>
                                            <p:cond delay="0"/>
                                          </p:stCondLst>
                                        </p:cTn>
                                        <p:tgtEl>
                                          <p:spTgt spid="57347">
                                            <p:txEl>
                                              <p:pRg st="2" end="2"/>
                                            </p:txEl>
                                          </p:spTgt>
                                        </p:tgtEl>
                                      </p:cBhvr>
                                    </p:animEffect>
                                  </p:childTnLst>
                                </p:cTn>
                              </p:par>
                            </p:childTnLst>
                          </p:cTn>
                        </p:par>
                        <p:par>
                          <p:cTn id="23" fill="hold" nodeType="afterGroup">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57347">
                                            <p:txEl>
                                              <p:pRg st="3" end="3"/>
                                            </p:txEl>
                                          </p:spTgt>
                                        </p:tgtEl>
                                        <p:attrNameLst>
                                          <p:attrName>style.visibility</p:attrName>
                                        </p:attrNameLst>
                                      </p:cBhvr>
                                      <p:to>
                                        <p:strVal val="visible"/>
                                      </p:to>
                                    </p:set>
                                    <p:animEffect transition="in" filter="fade">
                                      <p:cBhvr>
                                        <p:cTn id="26" dur="500">
                                          <p:stCondLst>
                                            <p:cond delay="0"/>
                                          </p:stCondLst>
                                        </p:cTn>
                                        <p:tgtEl>
                                          <p:spTgt spid="57347">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7347">
                                            <p:txEl>
                                              <p:pRg st="4" end="4"/>
                                            </p:txEl>
                                          </p:spTgt>
                                        </p:tgtEl>
                                        <p:attrNameLst>
                                          <p:attrName>style.visibility</p:attrName>
                                        </p:attrNameLst>
                                      </p:cBhvr>
                                      <p:to>
                                        <p:strVal val="visible"/>
                                      </p:to>
                                    </p:set>
                                    <p:animEffect transition="in" filter="fade">
                                      <p:cBhvr>
                                        <p:cTn id="29" dur="500">
                                          <p:stCondLst>
                                            <p:cond delay="0"/>
                                          </p:stCondLst>
                                        </p:cTn>
                                        <p:tgtEl>
                                          <p:spTgt spid="5734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7347">
                                            <p:txEl>
                                              <p:pRg st="5" end="5"/>
                                            </p:txEl>
                                          </p:spTgt>
                                        </p:tgtEl>
                                        <p:attrNameLst>
                                          <p:attrName>style.visibility</p:attrName>
                                        </p:attrNameLst>
                                      </p:cBhvr>
                                      <p:to>
                                        <p:strVal val="visible"/>
                                      </p:to>
                                    </p:set>
                                    <p:animEffect transition="in" filter="fade">
                                      <p:cBhvr>
                                        <p:cTn id="34" dur="1000">
                                          <p:stCondLst>
                                            <p:cond delay="0"/>
                                          </p:stCondLst>
                                        </p:cTn>
                                        <p:tgtEl>
                                          <p:spTgt spid="57347">
                                            <p:txEl>
                                              <p:pRg st="5" end="5"/>
                                            </p:txEl>
                                          </p:spTgt>
                                        </p:tgtEl>
                                      </p:cBhvr>
                                    </p:animEffect>
                                  </p:childTnLst>
                                </p:cTn>
                              </p:par>
                            </p:childTnLst>
                          </p:cTn>
                        </p:par>
                        <p:par>
                          <p:cTn id="35" fill="hold" nodeType="afterGroup">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57347">
                                            <p:txEl>
                                              <p:pRg st="6" end="6"/>
                                            </p:txEl>
                                          </p:spTgt>
                                        </p:tgtEl>
                                        <p:attrNameLst>
                                          <p:attrName>style.visibility</p:attrName>
                                        </p:attrNameLst>
                                      </p:cBhvr>
                                      <p:to>
                                        <p:strVal val="visible"/>
                                      </p:to>
                                    </p:set>
                                    <p:animEffect transition="in" filter="fade">
                                      <p:cBhvr>
                                        <p:cTn id="38" dur="500">
                                          <p:stCondLst>
                                            <p:cond delay="0"/>
                                          </p:stCondLst>
                                        </p:cTn>
                                        <p:tgtEl>
                                          <p:spTgt spid="5734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347">
                                            <p:txEl>
                                              <p:pRg st="7" end="7"/>
                                            </p:txEl>
                                          </p:spTgt>
                                        </p:tgtEl>
                                        <p:attrNameLst>
                                          <p:attrName>style.visibility</p:attrName>
                                        </p:attrNameLst>
                                      </p:cBhvr>
                                      <p:to>
                                        <p:strVal val="visible"/>
                                      </p:to>
                                    </p:set>
                                    <p:animEffect transition="in" filter="fade">
                                      <p:cBhvr>
                                        <p:cTn id="41" dur="500">
                                          <p:stCondLst>
                                            <p:cond delay="0"/>
                                          </p:stCondLst>
                                        </p:cTn>
                                        <p:tgtEl>
                                          <p:spTgt spid="57347">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7347">
                                            <p:txEl>
                                              <p:pRg st="8" end="8"/>
                                            </p:txEl>
                                          </p:spTgt>
                                        </p:tgtEl>
                                        <p:attrNameLst>
                                          <p:attrName>style.visibility</p:attrName>
                                        </p:attrNameLst>
                                      </p:cBhvr>
                                      <p:to>
                                        <p:strVal val="visible"/>
                                      </p:to>
                                    </p:set>
                                    <p:animEffect transition="in" filter="fade">
                                      <p:cBhvr>
                                        <p:cTn id="46" dur="1000">
                                          <p:stCondLst>
                                            <p:cond delay="0"/>
                                          </p:stCondLst>
                                        </p:cTn>
                                        <p:tgtEl>
                                          <p:spTgt spid="57347">
                                            <p:txEl>
                                              <p:pRg st="8" end="8"/>
                                            </p:txEl>
                                          </p:spTgt>
                                        </p:tgtEl>
                                      </p:cBhvr>
                                    </p:animEffect>
                                  </p:childTnLst>
                                </p:cTn>
                              </p:par>
                            </p:childTnLst>
                          </p:cTn>
                        </p:par>
                        <p:par>
                          <p:cTn id="47" fill="hold" nodeType="afterGroup">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57347">
                                            <p:txEl>
                                              <p:pRg st="9" end="9"/>
                                            </p:txEl>
                                          </p:spTgt>
                                        </p:tgtEl>
                                        <p:attrNameLst>
                                          <p:attrName>style.visibility</p:attrName>
                                        </p:attrNameLst>
                                      </p:cBhvr>
                                      <p:to>
                                        <p:strVal val="visible"/>
                                      </p:to>
                                    </p:set>
                                    <p:animEffect transition="in" filter="fade">
                                      <p:cBhvr>
                                        <p:cTn id="50" dur="1000">
                                          <p:stCondLst>
                                            <p:cond delay="0"/>
                                          </p:stCondLst>
                                        </p:cTn>
                                        <p:tgtEl>
                                          <p:spTgt spid="57347">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347">
                                            <p:txEl>
                                              <p:pRg st="10" end="10"/>
                                            </p:txEl>
                                          </p:spTgt>
                                        </p:tgtEl>
                                        <p:attrNameLst>
                                          <p:attrName>style.visibility</p:attrName>
                                        </p:attrNameLst>
                                      </p:cBhvr>
                                      <p:to>
                                        <p:strVal val="visible"/>
                                      </p:to>
                                    </p:set>
                                    <p:animEffect transition="in" filter="fade">
                                      <p:cBhvr>
                                        <p:cTn id="53" dur="500">
                                          <p:stCondLst>
                                            <p:cond delay="0"/>
                                          </p:stCondLst>
                                        </p:cTn>
                                        <p:tgtEl>
                                          <p:spTgt spid="57347">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7347">
                                            <p:txEl>
                                              <p:pRg st="11" end="11"/>
                                            </p:txEl>
                                          </p:spTgt>
                                        </p:tgtEl>
                                        <p:attrNameLst>
                                          <p:attrName>style.visibility</p:attrName>
                                        </p:attrNameLst>
                                      </p:cBhvr>
                                      <p:to>
                                        <p:strVal val="visible"/>
                                      </p:to>
                                    </p:set>
                                    <p:animEffect transition="in" filter="fade">
                                      <p:cBhvr>
                                        <p:cTn id="58" dur="1000">
                                          <p:stCondLst>
                                            <p:cond delay="0"/>
                                          </p:stCondLst>
                                        </p:cTn>
                                        <p:tgtEl>
                                          <p:spTgt spid="57347">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7347">
                                            <p:txEl>
                                              <p:pRg st="12" end="12"/>
                                            </p:txEl>
                                          </p:spTgt>
                                        </p:tgtEl>
                                        <p:attrNameLst>
                                          <p:attrName>style.visibility</p:attrName>
                                        </p:attrNameLst>
                                      </p:cBhvr>
                                      <p:to>
                                        <p:strVal val="visible"/>
                                      </p:to>
                                    </p:set>
                                    <p:animEffect transition="in" filter="fade">
                                      <p:cBhvr>
                                        <p:cTn id="63" dur="1000">
                                          <p:stCondLst>
                                            <p:cond delay="0"/>
                                          </p:stCondLst>
                                        </p:cTn>
                                        <p:tgtEl>
                                          <p:spTgt spid="57347">
                                            <p:txEl>
                                              <p:pRg st="12" end="1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7347">
                                            <p:txEl>
                                              <p:pRg st="13" end="13"/>
                                            </p:txEl>
                                          </p:spTgt>
                                        </p:tgtEl>
                                        <p:attrNameLst>
                                          <p:attrName>style.visibility</p:attrName>
                                        </p:attrNameLst>
                                      </p:cBhvr>
                                      <p:to>
                                        <p:strVal val="visible"/>
                                      </p:to>
                                    </p:set>
                                    <p:animEffect transition="in" filter="fade">
                                      <p:cBhvr>
                                        <p:cTn id="68" dur="1000">
                                          <p:stCondLst>
                                            <p:cond delay="0"/>
                                          </p:stCondLst>
                                        </p:cTn>
                                        <p:tgtEl>
                                          <p:spTgt spid="573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92500" lnSpcReduction="10000"/>
          </a:bodyPr>
          <a:lstStyle/>
          <a:p>
            <a:pPr marL="0" indent="0">
              <a:buNone/>
            </a:pPr>
            <a:r>
              <a:rPr lang="en-US" b="1" dirty="0"/>
              <a:t>public</a:t>
            </a:r>
            <a:r>
              <a:rPr lang="en-US" dirty="0"/>
              <a:t> </a:t>
            </a:r>
            <a:r>
              <a:rPr lang="en-US" b="1" dirty="0"/>
              <a:t>class</a:t>
            </a:r>
            <a:r>
              <a:rPr lang="en-US" dirty="0"/>
              <a:t> </a:t>
            </a:r>
            <a:r>
              <a:rPr lang="en-US" dirty="0" err="1" smtClean="0"/>
              <a:t>JavaExceptionExample</a:t>
            </a:r>
            <a:endParaRPr lang="en-US" dirty="0" smtClean="0"/>
          </a:p>
          <a:p>
            <a:pPr marL="0" indent="0">
              <a:buNone/>
            </a:pPr>
            <a:r>
              <a:rPr lang="en-US" dirty="0" smtClean="0"/>
              <a:t>{</a:t>
            </a: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smtClean="0"/>
              <a:t>[])</a:t>
            </a:r>
          </a:p>
          <a:p>
            <a:pPr marL="0" indent="0">
              <a:buNone/>
            </a:pPr>
            <a:r>
              <a:rPr lang="en-US" dirty="0" smtClean="0"/>
              <a:t>{</a:t>
            </a:r>
            <a:r>
              <a:rPr lang="en-US" dirty="0"/>
              <a:t>  </a:t>
            </a:r>
          </a:p>
          <a:p>
            <a:pPr marL="0" indent="0">
              <a:buNone/>
            </a:pPr>
            <a:r>
              <a:rPr lang="en-US" dirty="0"/>
              <a:t>   </a:t>
            </a:r>
            <a:r>
              <a:rPr lang="en-US" b="1" dirty="0"/>
              <a:t>try</a:t>
            </a:r>
            <a:r>
              <a:rPr lang="en-US" dirty="0"/>
              <a:t>{  </a:t>
            </a:r>
          </a:p>
          <a:p>
            <a:pPr marL="0" indent="0">
              <a:buNone/>
            </a:pPr>
            <a:r>
              <a:rPr lang="en-US" dirty="0"/>
              <a:t>      </a:t>
            </a:r>
            <a:r>
              <a:rPr lang="en-US" dirty="0" smtClean="0"/>
              <a:t>	  //</a:t>
            </a:r>
            <a:r>
              <a:rPr lang="en-US" dirty="0"/>
              <a:t>code that may raise exception  </a:t>
            </a:r>
          </a:p>
          <a:p>
            <a:pPr marL="0" indent="0">
              <a:buNone/>
            </a:pPr>
            <a:r>
              <a:rPr lang="en-US" dirty="0"/>
              <a:t>    </a:t>
            </a:r>
            <a:r>
              <a:rPr lang="en-US" dirty="0" smtClean="0"/>
              <a:t>	</a:t>
            </a:r>
            <a:r>
              <a:rPr lang="en-US" dirty="0"/>
              <a:t>  </a:t>
            </a:r>
            <a:r>
              <a:rPr lang="en-US" b="1" dirty="0" err="1"/>
              <a:t>int</a:t>
            </a:r>
            <a:r>
              <a:rPr lang="en-US" dirty="0"/>
              <a:t> data=100/0;  </a:t>
            </a:r>
          </a:p>
          <a:p>
            <a:pPr marL="0" indent="0">
              <a:buNone/>
            </a:pPr>
            <a:r>
              <a:rPr lang="en-US" dirty="0"/>
              <a:t>   }</a:t>
            </a:r>
            <a:r>
              <a:rPr lang="en-US" b="1" dirty="0"/>
              <a:t>catch</a:t>
            </a:r>
            <a:r>
              <a:rPr lang="en-US" dirty="0"/>
              <a:t>(</a:t>
            </a:r>
            <a:r>
              <a:rPr lang="en-US" dirty="0" err="1"/>
              <a:t>ArithmeticException</a:t>
            </a:r>
            <a:r>
              <a:rPr lang="en-US" dirty="0"/>
              <a:t> e</a:t>
            </a:r>
            <a:r>
              <a:rPr lang="en-US" dirty="0" smtClean="0"/>
              <a:t>)</a:t>
            </a:r>
          </a:p>
          <a:p>
            <a:pPr marL="0" indent="0">
              <a:buNone/>
            </a:pPr>
            <a:r>
              <a:rPr lang="en-US" dirty="0" smtClean="0"/>
              <a:t>	{</a:t>
            </a:r>
          </a:p>
          <a:p>
            <a:pPr marL="0" indent="0">
              <a:buNone/>
            </a:pPr>
            <a:r>
              <a:rPr lang="en-US" dirty="0" smtClean="0"/>
              <a:t>	 </a:t>
            </a:r>
            <a:r>
              <a:rPr lang="en-US" dirty="0" err="1" smtClean="0"/>
              <a:t>System.out.println</a:t>
            </a:r>
            <a:r>
              <a:rPr lang="en-US" dirty="0" smtClean="0"/>
              <a:t>(e);</a:t>
            </a:r>
          </a:p>
          <a:p>
            <a:pPr marL="0" indent="0">
              <a:buNone/>
            </a:pPr>
            <a:r>
              <a:rPr lang="en-US" dirty="0" smtClean="0"/>
              <a:t>	}</a:t>
            </a:r>
            <a:r>
              <a:rPr lang="en-US" dirty="0"/>
              <a:t>  </a:t>
            </a:r>
          </a:p>
          <a:p>
            <a:pPr marL="0" indent="0">
              <a:buNone/>
            </a:pPr>
            <a:r>
              <a:rPr lang="en-US" dirty="0"/>
              <a:t>   //rest code of the program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033818577"/>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Output:</a:t>
            </a:r>
          </a:p>
          <a:p>
            <a:pPr marL="0" indent="0">
              <a:buNone/>
            </a:pPr>
            <a:r>
              <a:rPr lang="en-US" dirty="0"/>
              <a:t>Exception in thread main </a:t>
            </a:r>
            <a:r>
              <a:rPr lang="en-US" dirty="0" err="1"/>
              <a:t>java.lang.ArithmeticException</a:t>
            </a:r>
            <a:r>
              <a:rPr lang="en-US" dirty="0"/>
              <a:t>:/ by zero rest of the code...</a:t>
            </a:r>
          </a:p>
        </p:txBody>
      </p:sp>
    </p:spTree>
    <p:extLst>
      <p:ext uri="{BB962C8B-B14F-4D97-AF65-F5344CB8AC3E}">
        <p14:creationId xmlns:p14="http://schemas.microsoft.com/office/powerpoint/2010/main" val="3280404408"/>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Multiple catch</a:t>
            </a:r>
            <a:endParaRPr lang="en-US" b="1" dirty="0"/>
          </a:p>
        </p:txBody>
      </p:sp>
      <p:sp>
        <p:nvSpPr>
          <p:cNvPr id="3" name="Content Placeholder 2"/>
          <p:cNvSpPr>
            <a:spLocks noGrp="1"/>
          </p:cNvSpPr>
          <p:nvPr>
            <p:ph idx="1"/>
          </p:nvPr>
        </p:nvSpPr>
        <p:spPr/>
        <p:txBody>
          <a:bodyPr/>
          <a:lstStyle/>
          <a:p>
            <a:pPr marL="0" indent="0">
              <a:buNone/>
            </a:pPr>
            <a:r>
              <a:rPr lang="en-US" b="1" i="1" dirty="0"/>
              <a:t>try{</a:t>
            </a:r>
            <a:endParaRPr lang="en-US" dirty="0"/>
          </a:p>
          <a:p>
            <a:pPr marL="0" indent="0">
              <a:buNone/>
            </a:pPr>
            <a:r>
              <a:rPr lang="en-US" b="1" i="1" dirty="0"/>
              <a:t>       //block of statements</a:t>
            </a:r>
            <a:endParaRPr lang="en-US" dirty="0"/>
          </a:p>
          <a:p>
            <a:pPr marL="0" indent="0">
              <a:buNone/>
            </a:pPr>
            <a:r>
              <a:rPr lang="en-US" b="1" i="1" dirty="0" smtClean="0"/>
              <a:t> }</a:t>
            </a:r>
            <a:r>
              <a:rPr lang="en-US" b="1" i="1" dirty="0"/>
              <a:t>catch(Exception handler class subclass </a:t>
            </a:r>
            <a:r>
              <a:rPr lang="en-US" b="1" i="1" dirty="0" smtClean="0"/>
              <a:t>)</a:t>
            </a:r>
          </a:p>
          <a:p>
            <a:pPr marL="0" indent="0">
              <a:buNone/>
            </a:pPr>
            <a:r>
              <a:rPr lang="en-US" b="1" i="1" dirty="0" smtClean="0"/>
              <a:t>{</a:t>
            </a:r>
            <a:endParaRPr lang="en-US" dirty="0"/>
          </a:p>
          <a:p>
            <a:pPr marL="0" indent="0">
              <a:buNone/>
            </a:pPr>
            <a:r>
              <a:rPr lang="en-US" b="1" i="1" dirty="0"/>
              <a:t>} catch(Exception handler super class){</a:t>
            </a:r>
            <a:endParaRPr lang="en-US" dirty="0"/>
          </a:p>
          <a:p>
            <a:pPr marL="0" indent="0">
              <a:buNone/>
            </a:pPr>
            <a:r>
              <a:rPr lang="en-US" b="1" i="1" dirty="0"/>
              <a:t>}</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515723581"/>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382000" cy="6096000"/>
          </a:xfrm>
        </p:spPr>
        <p:txBody>
          <a:bodyPr>
            <a:normAutofit fontScale="77500" lnSpcReduction="20000"/>
          </a:bodyPr>
          <a:lstStyle/>
          <a:p>
            <a:pPr marL="0" indent="0">
              <a:buNone/>
            </a:pPr>
            <a:r>
              <a:rPr lang="en-US" b="1" dirty="0"/>
              <a:t>public</a:t>
            </a:r>
            <a:r>
              <a:rPr lang="en-US" dirty="0"/>
              <a:t> </a:t>
            </a:r>
            <a:r>
              <a:rPr lang="en-US" b="1" dirty="0"/>
              <a:t>class</a:t>
            </a:r>
            <a:r>
              <a:rPr lang="en-US" dirty="0"/>
              <a:t> MultipleCatchBlock1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p>
          <a:p>
            <a:pPr marL="0" indent="0">
              <a:buNone/>
            </a:pPr>
            <a:r>
              <a:rPr lang="en-US" dirty="0"/>
              <a:t>           </a:t>
            </a:r>
            <a:r>
              <a:rPr lang="en-US" b="1" dirty="0"/>
              <a:t>try</a:t>
            </a:r>
            <a:r>
              <a:rPr lang="en-US" dirty="0"/>
              <a:t>{    </a:t>
            </a:r>
          </a:p>
          <a:p>
            <a:pPr marL="0" indent="0">
              <a:buNone/>
            </a:pPr>
            <a:r>
              <a:rPr lang="en-US" dirty="0"/>
              <a:t>                </a:t>
            </a:r>
            <a:r>
              <a:rPr lang="en-US" b="1" dirty="0" err="1"/>
              <a:t>int</a:t>
            </a:r>
            <a:r>
              <a:rPr lang="en-US" dirty="0"/>
              <a:t> a[]=</a:t>
            </a:r>
            <a:r>
              <a:rPr lang="en-US" b="1" dirty="0"/>
              <a:t>new</a:t>
            </a:r>
            <a:r>
              <a:rPr lang="en-US" dirty="0"/>
              <a:t> </a:t>
            </a:r>
            <a:r>
              <a:rPr lang="en-US" b="1" dirty="0" err="1"/>
              <a:t>int</a:t>
            </a:r>
            <a:r>
              <a:rPr lang="en-US" dirty="0"/>
              <a:t>[5];    </a:t>
            </a:r>
          </a:p>
          <a:p>
            <a:pPr marL="0" indent="0">
              <a:buNone/>
            </a:pPr>
            <a:r>
              <a:rPr lang="en-US" dirty="0"/>
              <a:t>                a[5]=30/0;    </a:t>
            </a:r>
          </a:p>
          <a:p>
            <a:pPr marL="0" indent="0">
              <a:buNone/>
            </a:pPr>
            <a:r>
              <a:rPr lang="en-US" dirty="0"/>
              <a:t>               }    </a:t>
            </a:r>
          </a:p>
          <a:p>
            <a:pPr marL="0" indent="0">
              <a:buNone/>
            </a:pPr>
            <a:r>
              <a:rPr lang="en-US" dirty="0"/>
              <a:t>               </a:t>
            </a:r>
            <a:r>
              <a:rPr lang="en-US" b="1" dirty="0"/>
              <a:t>catch</a:t>
            </a:r>
            <a:r>
              <a:rPr lang="en-US" dirty="0"/>
              <a:t>(</a:t>
            </a:r>
            <a:r>
              <a:rPr lang="en-US" dirty="0" err="1"/>
              <a:t>ArithmeticException</a:t>
            </a:r>
            <a:r>
              <a:rPr lang="en-US" dirty="0"/>
              <a:t> e)  </a:t>
            </a:r>
          </a:p>
          <a:p>
            <a:pPr marL="0" indent="0">
              <a:buNone/>
            </a:pPr>
            <a:r>
              <a:rPr lang="en-US" dirty="0"/>
              <a:t>                  {  </a:t>
            </a:r>
          </a:p>
          <a:p>
            <a:pPr marL="0" indent="0">
              <a:buNone/>
            </a:pPr>
            <a:r>
              <a:rPr lang="en-US" dirty="0"/>
              <a:t>                   </a:t>
            </a:r>
            <a:r>
              <a:rPr lang="en-US" dirty="0" err="1"/>
              <a:t>System.out.println</a:t>
            </a:r>
            <a:r>
              <a:rPr lang="en-US" dirty="0"/>
              <a:t>("Arithmetic Exception occurs");  </a:t>
            </a:r>
          </a:p>
          <a:p>
            <a:pPr marL="0" indent="0">
              <a:buNone/>
            </a:pPr>
            <a:r>
              <a:rPr lang="en-US" dirty="0"/>
              <a:t>                  }    </a:t>
            </a:r>
          </a:p>
          <a:p>
            <a:pPr marL="0" indent="0">
              <a:buNone/>
            </a:pPr>
            <a:r>
              <a:rPr lang="en-US" dirty="0"/>
              <a:t>               </a:t>
            </a:r>
            <a:r>
              <a:rPr lang="en-US" b="1" dirty="0"/>
              <a:t>catch</a:t>
            </a:r>
            <a:r>
              <a:rPr lang="en-US" dirty="0"/>
              <a:t>(</a:t>
            </a:r>
            <a:r>
              <a:rPr lang="en-US" dirty="0" err="1"/>
              <a:t>ArrayIndexOutOfBoundsException</a:t>
            </a:r>
            <a:r>
              <a:rPr lang="en-US" dirty="0"/>
              <a:t> e)  </a:t>
            </a:r>
          </a:p>
          <a:p>
            <a:pPr marL="0" indent="0">
              <a:buNone/>
            </a:pPr>
            <a:r>
              <a:rPr lang="en-US" dirty="0"/>
              <a:t>                  {  </a:t>
            </a:r>
          </a:p>
          <a:p>
            <a:pPr marL="0" indent="0">
              <a:buNone/>
            </a:pPr>
            <a:r>
              <a:rPr lang="en-US" dirty="0"/>
              <a:t>                   </a:t>
            </a:r>
            <a:r>
              <a:rPr lang="en-US" dirty="0" err="1"/>
              <a:t>System.out.println</a:t>
            </a:r>
            <a:r>
              <a:rPr lang="en-US" dirty="0"/>
              <a:t>("</a:t>
            </a:r>
            <a:r>
              <a:rPr lang="en-US" dirty="0" err="1"/>
              <a:t>ArrayIndexOutOfBounds</a:t>
            </a:r>
            <a:r>
              <a:rPr lang="en-US" dirty="0"/>
              <a:t> Exception occurs");  </a:t>
            </a:r>
          </a:p>
          <a:p>
            <a:pPr marL="0" indent="0">
              <a:buNone/>
            </a:pPr>
            <a:r>
              <a:rPr lang="en-US" dirty="0"/>
              <a:t>                  }    </a:t>
            </a:r>
          </a:p>
          <a:p>
            <a:pPr marL="0" indent="0">
              <a:buNone/>
            </a:pPr>
            <a:r>
              <a:rPr lang="en-US" dirty="0"/>
              <a:t>                </a:t>
            </a:r>
          </a:p>
          <a:p>
            <a:pPr marL="0" indent="0">
              <a:buNone/>
            </a:pPr>
            <a:r>
              <a:rPr lang="en-US" dirty="0"/>
              <a:t>   </a:t>
            </a:r>
            <a:endParaRPr lang="en-US" dirty="0"/>
          </a:p>
        </p:txBody>
      </p:sp>
    </p:spTree>
    <p:extLst>
      <p:ext uri="{BB962C8B-B14F-4D97-AF65-F5344CB8AC3E}">
        <p14:creationId xmlns:p14="http://schemas.microsoft.com/office/powerpoint/2010/main" val="1865591323"/>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457200" y="914400"/>
            <a:ext cx="8229600" cy="579120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a:t>
            </a:r>
            <a:r>
              <a:rPr lang="en-US" b="1" dirty="0" smtClean="0"/>
              <a:t>catch</a:t>
            </a:r>
            <a:r>
              <a:rPr lang="en-US" dirty="0" smtClean="0"/>
              <a:t>(Exception e)  </a:t>
            </a:r>
          </a:p>
          <a:p>
            <a:pPr marL="0" indent="0">
              <a:buFont typeface="Arial" pitchFamily="34" charset="0"/>
              <a:buNone/>
            </a:pPr>
            <a:r>
              <a:rPr lang="en-US" dirty="0" smtClean="0"/>
              <a:t>                  {  </a:t>
            </a:r>
          </a:p>
          <a:p>
            <a:pPr marL="0" indent="0">
              <a:buFont typeface="Arial" pitchFamily="34" charset="0"/>
              <a:buNone/>
            </a:pPr>
            <a:r>
              <a:rPr lang="en-US" dirty="0" smtClean="0"/>
              <a:t>                   </a:t>
            </a:r>
            <a:r>
              <a:rPr lang="en-US" dirty="0" err="1" smtClean="0"/>
              <a:t>System.out.println</a:t>
            </a:r>
            <a:r>
              <a:rPr lang="en-US" dirty="0" smtClean="0"/>
              <a:t>("Parent Exception occurs");  </a:t>
            </a:r>
          </a:p>
          <a:p>
            <a:pPr marL="0" indent="0">
              <a:buFont typeface="Arial" pitchFamily="34" charset="0"/>
              <a:buNone/>
            </a:pPr>
            <a:r>
              <a:rPr lang="en-US" dirty="0" smtClean="0"/>
              <a:t>                  }             </a:t>
            </a:r>
          </a:p>
          <a:p>
            <a:pPr marL="0" indent="0">
              <a:buFont typeface="Arial" pitchFamily="34" charset="0"/>
              <a:buNone/>
            </a:pPr>
            <a:r>
              <a:rPr lang="en-US" dirty="0" smtClean="0"/>
              <a:t>               </a:t>
            </a:r>
            <a:r>
              <a:rPr lang="en-US" dirty="0" err="1" smtClean="0"/>
              <a:t>System.out.println</a:t>
            </a:r>
            <a:r>
              <a:rPr lang="en-US" dirty="0" smtClean="0"/>
              <a:t>("rest of the code");    </a:t>
            </a:r>
          </a:p>
          <a:p>
            <a:pPr marL="0" indent="0">
              <a:buFont typeface="Arial" pitchFamily="34" charset="0"/>
              <a:buNone/>
            </a:pPr>
            <a:r>
              <a:rPr lang="en-US" dirty="0" smtClean="0"/>
              <a:t>    }  </a:t>
            </a:r>
          </a:p>
          <a:p>
            <a:pPr marL="0" indent="0">
              <a:buFont typeface="Arial" pitchFamily="34" charset="0"/>
              <a:buNone/>
            </a:pPr>
            <a:r>
              <a:rPr lang="en-US" dirty="0" smtClean="0"/>
              <a:t>}  </a:t>
            </a:r>
          </a:p>
          <a:p>
            <a:pPr marL="0" indent="0">
              <a:buFont typeface="Arial" pitchFamily="34" charset="0"/>
              <a:buNone/>
            </a:pPr>
            <a:r>
              <a:rPr lang="en-US" dirty="0" smtClean="0"/>
              <a:t>Output:</a:t>
            </a:r>
          </a:p>
          <a:p>
            <a:pPr marL="0" indent="0">
              <a:buNone/>
            </a:pPr>
            <a:r>
              <a:rPr lang="en-US" dirty="0"/>
              <a:t>Arithmetic Exception occurs </a:t>
            </a:r>
            <a:endParaRPr lang="en-US" dirty="0" smtClean="0"/>
          </a:p>
          <a:p>
            <a:pPr marL="0" indent="0">
              <a:buNone/>
            </a:pPr>
            <a:r>
              <a:rPr lang="en-US" dirty="0" smtClean="0"/>
              <a:t>rest </a:t>
            </a:r>
            <a:r>
              <a:rPr lang="en-US" dirty="0"/>
              <a:t>of the code</a:t>
            </a:r>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2517871782"/>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this example, try block contains two exceptions. But at a time only one exception occurs and its corresponding catch block is executed.</a:t>
            </a:r>
            <a:endParaRPr lang="en-US" dirty="0"/>
          </a:p>
        </p:txBody>
      </p:sp>
      <p:sp>
        <p:nvSpPr>
          <p:cNvPr id="3" name="Content Placeholder 2"/>
          <p:cNvSpPr>
            <a:spLocks noGrp="1"/>
          </p:cNvSpPr>
          <p:nvPr>
            <p:ph idx="1"/>
          </p:nvPr>
        </p:nvSpPr>
        <p:spPr>
          <a:xfrm>
            <a:off x="457200" y="2286000"/>
            <a:ext cx="8229600" cy="4343400"/>
          </a:xfrm>
        </p:spPr>
        <p:txBody>
          <a:bodyPr>
            <a:normAutofit fontScale="70000" lnSpcReduction="20000"/>
          </a:bodyPr>
          <a:lstStyle/>
          <a:p>
            <a:pPr marL="0" indent="0">
              <a:buNone/>
            </a:pPr>
            <a:r>
              <a:rPr lang="en-US" b="1" dirty="0"/>
              <a:t>public</a:t>
            </a:r>
            <a:r>
              <a:rPr lang="en-US" dirty="0"/>
              <a:t> </a:t>
            </a:r>
            <a:r>
              <a:rPr lang="en-US" b="1" dirty="0"/>
              <a:t>class</a:t>
            </a:r>
            <a:r>
              <a:rPr lang="en-US" dirty="0"/>
              <a:t> MultipleCatchBlock2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p>
          <a:p>
            <a:pPr marL="0" indent="0">
              <a:buNone/>
            </a:pPr>
            <a:r>
              <a:rPr lang="en-US" dirty="0"/>
              <a:t>           </a:t>
            </a:r>
            <a:r>
              <a:rPr lang="en-US" b="1" dirty="0"/>
              <a:t>try</a:t>
            </a:r>
            <a:r>
              <a:rPr lang="en-US" dirty="0"/>
              <a:t>{    </a:t>
            </a:r>
          </a:p>
          <a:p>
            <a:pPr marL="0" indent="0">
              <a:buNone/>
            </a:pPr>
            <a:r>
              <a:rPr lang="en-US" dirty="0"/>
              <a:t>                </a:t>
            </a:r>
            <a:r>
              <a:rPr lang="en-US" b="1" dirty="0" err="1"/>
              <a:t>int</a:t>
            </a:r>
            <a:r>
              <a:rPr lang="en-US" dirty="0"/>
              <a:t> a[]=</a:t>
            </a:r>
            <a:r>
              <a:rPr lang="en-US" b="1" dirty="0"/>
              <a:t>new</a:t>
            </a:r>
            <a:r>
              <a:rPr lang="en-US" dirty="0"/>
              <a:t> </a:t>
            </a:r>
            <a:r>
              <a:rPr lang="en-US" b="1" dirty="0" err="1"/>
              <a:t>int</a:t>
            </a:r>
            <a:r>
              <a:rPr lang="en-US" dirty="0"/>
              <a:t>[5];   </a:t>
            </a:r>
            <a:endParaRPr lang="en-US" dirty="0" smtClean="0"/>
          </a:p>
          <a:p>
            <a:pPr marL="0" indent="0">
              <a:buNone/>
            </a:pPr>
            <a:r>
              <a:rPr lang="en-US" dirty="0" smtClean="0"/>
              <a:t>                a[5</a:t>
            </a:r>
            <a:r>
              <a:rPr lang="en-US" dirty="0"/>
              <a:t> </a:t>
            </a:r>
            <a:r>
              <a:rPr lang="en-US" dirty="0" smtClean="0"/>
              <a:t>] =30/0;</a:t>
            </a:r>
            <a:endParaRPr lang="en-US" dirty="0"/>
          </a:p>
          <a:p>
            <a:pPr marL="0" indent="0">
              <a:buNone/>
            </a:pPr>
            <a:r>
              <a:rPr lang="en-US" dirty="0"/>
              <a:t>                </a:t>
            </a:r>
          </a:p>
          <a:p>
            <a:pPr marL="0" indent="0">
              <a:buNone/>
            </a:pPr>
            <a:r>
              <a:rPr lang="en-US" dirty="0"/>
              <a:t>                </a:t>
            </a:r>
            <a:r>
              <a:rPr lang="en-US" dirty="0" err="1"/>
              <a:t>System.out.println</a:t>
            </a:r>
            <a:r>
              <a:rPr lang="en-US" dirty="0"/>
              <a:t>(a[10]);  </a:t>
            </a:r>
          </a:p>
          <a:p>
            <a:pPr marL="0" indent="0">
              <a:buNone/>
            </a:pPr>
            <a:r>
              <a:rPr lang="en-US" dirty="0"/>
              <a:t>               }    </a:t>
            </a:r>
          </a:p>
          <a:p>
            <a:pPr marL="0" indent="0">
              <a:buNone/>
            </a:pPr>
            <a:r>
              <a:rPr lang="en-US" dirty="0"/>
              <a:t>               </a:t>
            </a:r>
            <a:r>
              <a:rPr lang="en-US" b="1" dirty="0"/>
              <a:t>catch</a:t>
            </a:r>
            <a:r>
              <a:rPr lang="en-US" dirty="0"/>
              <a:t>(</a:t>
            </a:r>
            <a:r>
              <a:rPr lang="en-US" dirty="0" err="1"/>
              <a:t>ArithmeticException</a:t>
            </a:r>
            <a:r>
              <a:rPr lang="en-US" dirty="0"/>
              <a:t> e)  </a:t>
            </a:r>
          </a:p>
          <a:p>
            <a:pPr marL="0" indent="0">
              <a:buNone/>
            </a:pPr>
            <a:r>
              <a:rPr lang="en-US" dirty="0"/>
              <a:t>                  {  </a:t>
            </a:r>
          </a:p>
          <a:p>
            <a:pPr marL="0" indent="0">
              <a:buNone/>
            </a:pPr>
            <a:r>
              <a:rPr lang="en-US" dirty="0"/>
              <a:t>                   </a:t>
            </a:r>
            <a:r>
              <a:rPr lang="en-US" dirty="0" err="1"/>
              <a:t>System.out.println</a:t>
            </a:r>
            <a:r>
              <a:rPr lang="en-US" dirty="0"/>
              <a:t>("Arithmetic Exception occurs");  </a:t>
            </a:r>
          </a:p>
          <a:p>
            <a:pPr marL="0" indent="0">
              <a:buNone/>
            </a:pPr>
            <a:r>
              <a:rPr lang="en-US" dirty="0"/>
              <a:t>                  }    </a:t>
            </a:r>
          </a:p>
          <a:p>
            <a:pPr marL="0" indent="0">
              <a:buNone/>
            </a:pPr>
            <a:r>
              <a:rPr lang="en-US" dirty="0"/>
              <a:t>            </a:t>
            </a:r>
            <a:endParaRPr lang="en-US" dirty="0"/>
          </a:p>
        </p:txBody>
      </p:sp>
    </p:spTree>
    <p:extLst>
      <p:ext uri="{BB962C8B-B14F-4D97-AF65-F5344CB8AC3E}">
        <p14:creationId xmlns:p14="http://schemas.microsoft.com/office/powerpoint/2010/main" val="265814852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pPr marL="0" indent="0">
              <a:buNone/>
            </a:pPr>
            <a:r>
              <a:rPr lang="en-US" dirty="0"/>
              <a:t>   </a:t>
            </a:r>
            <a:r>
              <a:rPr lang="en-US" b="1" dirty="0"/>
              <a:t>catch</a:t>
            </a:r>
            <a:r>
              <a:rPr lang="en-US" dirty="0"/>
              <a:t>(</a:t>
            </a:r>
            <a:r>
              <a:rPr lang="en-US" dirty="0" err="1"/>
              <a:t>ArrayIndexOutOfBoundsException</a:t>
            </a:r>
            <a:r>
              <a:rPr lang="en-US" dirty="0"/>
              <a:t> e)  </a:t>
            </a:r>
          </a:p>
          <a:p>
            <a:pPr marL="0" indent="0">
              <a:buNone/>
            </a:pPr>
            <a:r>
              <a:rPr lang="en-US" dirty="0"/>
              <a:t>                  {  </a:t>
            </a:r>
          </a:p>
          <a:p>
            <a:pPr marL="0" indent="0">
              <a:buNone/>
            </a:pPr>
            <a:r>
              <a:rPr lang="en-US" dirty="0"/>
              <a:t>                   </a:t>
            </a:r>
            <a:r>
              <a:rPr lang="en-US" dirty="0" err="1"/>
              <a:t>System.out.println</a:t>
            </a:r>
            <a:r>
              <a:rPr lang="en-US" dirty="0"/>
              <a:t>("</a:t>
            </a:r>
            <a:r>
              <a:rPr lang="en-US" dirty="0" err="1"/>
              <a:t>ArrayIndexOutOfBounds</a:t>
            </a:r>
            <a:r>
              <a:rPr lang="en-US" dirty="0"/>
              <a:t> Exception occurs");  </a:t>
            </a:r>
          </a:p>
          <a:p>
            <a:pPr marL="0" indent="0">
              <a:buNone/>
            </a:pPr>
            <a:r>
              <a:rPr lang="en-US" dirty="0"/>
              <a:t>                  }    </a:t>
            </a:r>
          </a:p>
          <a:p>
            <a:pPr marL="0" indent="0">
              <a:buNone/>
            </a:pPr>
            <a:r>
              <a:rPr lang="en-US" dirty="0"/>
              <a:t> catch(Exception e)  </a:t>
            </a:r>
          </a:p>
          <a:p>
            <a:pPr marL="0" indent="0">
              <a:buNone/>
            </a:pPr>
            <a:r>
              <a:rPr lang="en-US" dirty="0"/>
              <a:t>                  {  </a:t>
            </a:r>
          </a:p>
          <a:p>
            <a:pPr marL="0" indent="0">
              <a:buNone/>
            </a:pPr>
            <a:r>
              <a:rPr lang="en-US" dirty="0"/>
              <a:t>                   </a:t>
            </a:r>
            <a:r>
              <a:rPr lang="en-US" dirty="0" err="1"/>
              <a:t>System.out.println</a:t>
            </a:r>
            <a:r>
              <a:rPr lang="en-US" dirty="0"/>
              <a:t>("Parent Exception occurs");  </a:t>
            </a:r>
          </a:p>
          <a:p>
            <a:pPr marL="0" indent="0">
              <a:buNone/>
            </a:pPr>
            <a:r>
              <a:rPr lang="en-US" dirty="0"/>
              <a:t>                  }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888977423"/>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Output:</a:t>
            </a:r>
          </a:p>
          <a:p>
            <a:pPr marL="0" indent="0">
              <a:buNone/>
            </a:pPr>
            <a:r>
              <a:rPr lang="en-US" dirty="0" smtClean="0"/>
              <a:t>Arithmetic </a:t>
            </a:r>
            <a:r>
              <a:rPr lang="en-US" dirty="0"/>
              <a:t>Exception occurs </a:t>
            </a:r>
            <a:endParaRPr lang="en-US" dirty="0" smtClean="0"/>
          </a:p>
          <a:p>
            <a:pPr marL="0" indent="0">
              <a:buNone/>
            </a:pPr>
            <a:r>
              <a:rPr lang="en-US" dirty="0" smtClean="0"/>
              <a:t>rest </a:t>
            </a:r>
            <a:r>
              <a:rPr lang="en-US" dirty="0"/>
              <a:t>of the code</a:t>
            </a:r>
            <a:endParaRPr lang="en-US" dirty="0"/>
          </a:p>
        </p:txBody>
      </p:sp>
    </p:spTree>
    <p:extLst>
      <p:ext uri="{BB962C8B-B14F-4D97-AF65-F5344CB8AC3E}">
        <p14:creationId xmlns:p14="http://schemas.microsoft.com/office/powerpoint/2010/main" val="4247346931"/>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this example, we generate </a:t>
            </a:r>
            <a:r>
              <a:rPr lang="en-US" dirty="0" err="1"/>
              <a:t>NullPointerException</a:t>
            </a:r>
            <a:r>
              <a:rPr lang="en-US" dirty="0"/>
              <a:t>, but didn't provide the corresponding exception type. In such case, the catch block containing the parent exception class </a:t>
            </a:r>
            <a:r>
              <a:rPr lang="en-US" b="1" dirty="0"/>
              <a:t>Exception</a:t>
            </a:r>
            <a:r>
              <a:rPr lang="en-US" dirty="0"/>
              <a:t> will invoked.</a:t>
            </a:r>
            <a:endParaRPr lang="en-US" dirty="0"/>
          </a:p>
        </p:txBody>
      </p:sp>
      <p:sp>
        <p:nvSpPr>
          <p:cNvPr id="3" name="Content Placeholder 2"/>
          <p:cNvSpPr>
            <a:spLocks noGrp="1"/>
          </p:cNvSpPr>
          <p:nvPr>
            <p:ph idx="1"/>
          </p:nvPr>
        </p:nvSpPr>
        <p:spPr>
          <a:xfrm>
            <a:off x="457200" y="2590800"/>
            <a:ext cx="8077200" cy="3840163"/>
          </a:xfrm>
        </p:spPr>
        <p:txBody>
          <a:bodyPr/>
          <a:lstStyle/>
          <a:p>
            <a:pPr marL="0" indent="0">
              <a:buNone/>
            </a:pPr>
            <a:r>
              <a:rPr lang="en-US" b="1" dirty="0"/>
              <a:t>public</a:t>
            </a:r>
            <a:r>
              <a:rPr lang="en-US" dirty="0"/>
              <a:t> </a:t>
            </a:r>
            <a:r>
              <a:rPr lang="en-US" b="1" dirty="0"/>
              <a:t>class</a:t>
            </a:r>
            <a:r>
              <a:rPr lang="en-US" dirty="0"/>
              <a:t> MultipleCatchBlock4 {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p>
          <a:p>
            <a:pPr marL="0" indent="0">
              <a:buNone/>
            </a:pPr>
            <a:r>
              <a:rPr lang="en-US" dirty="0"/>
              <a:t>           </a:t>
            </a:r>
            <a:r>
              <a:rPr lang="en-US" b="1" dirty="0"/>
              <a:t>try</a:t>
            </a:r>
            <a:r>
              <a:rPr lang="en-US" dirty="0"/>
              <a:t>{    </a:t>
            </a:r>
          </a:p>
          <a:p>
            <a:pPr marL="0" indent="0">
              <a:buNone/>
            </a:pPr>
            <a:r>
              <a:rPr lang="en-US" dirty="0"/>
              <a:t>                String s=</a:t>
            </a:r>
            <a:r>
              <a:rPr lang="en-US" b="1" dirty="0"/>
              <a:t>null</a:t>
            </a:r>
            <a:r>
              <a:rPr lang="en-US" dirty="0"/>
              <a:t>;  </a:t>
            </a:r>
          </a:p>
          <a:p>
            <a:pPr marL="0" indent="0">
              <a:buNone/>
            </a:pPr>
            <a:r>
              <a:rPr lang="en-US" dirty="0"/>
              <a:t>                </a:t>
            </a:r>
            <a:r>
              <a:rPr lang="en-US" dirty="0" err="1"/>
              <a:t>System.out.println</a:t>
            </a:r>
            <a:r>
              <a:rPr lang="en-US" dirty="0"/>
              <a:t>(</a:t>
            </a:r>
            <a:r>
              <a:rPr lang="en-US" dirty="0" err="1"/>
              <a:t>s.length</a:t>
            </a:r>
            <a:r>
              <a:rPr lang="en-US" dirty="0"/>
              <a:t>());  </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61342382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Errors</a:t>
            </a:r>
            <a:endParaRPr lang="en-US" dirty="0"/>
          </a:p>
        </p:txBody>
      </p:sp>
      <p:sp>
        <p:nvSpPr>
          <p:cNvPr id="4" name="Content Placeholder 3"/>
          <p:cNvSpPr>
            <a:spLocks noGrp="1"/>
          </p:cNvSpPr>
          <p:nvPr>
            <p:ph idx="1"/>
          </p:nvPr>
        </p:nvSpPr>
        <p:spPr/>
        <p:txBody>
          <a:bodyPr/>
          <a:lstStyle/>
          <a:p>
            <a:pPr>
              <a:lnSpc>
                <a:spcPct val="150000"/>
              </a:lnSpc>
            </a:pPr>
            <a:r>
              <a:rPr lang="en-US" dirty="0" smtClean="0"/>
              <a:t>Occur when software runs</a:t>
            </a:r>
          </a:p>
          <a:p>
            <a:pPr>
              <a:lnSpc>
                <a:spcPct val="150000"/>
              </a:lnSpc>
            </a:pPr>
            <a:endParaRPr lang="en-US" dirty="0" smtClean="0"/>
          </a:p>
          <a:p>
            <a:pPr>
              <a:lnSpc>
                <a:spcPct val="150000"/>
              </a:lnSpc>
            </a:pPr>
            <a:r>
              <a:rPr lang="en-US" dirty="0" smtClean="0"/>
              <a:t>There is no perfect world</a:t>
            </a:r>
          </a:p>
          <a:p>
            <a:pPr lvl="1"/>
            <a:r>
              <a:rPr lang="en-US" dirty="0"/>
              <a:t>Error are inevitable</a:t>
            </a:r>
          </a:p>
          <a:p>
            <a:pPr lvl="1"/>
            <a:endParaRPr lang="en-US" dirty="0" smtClean="0"/>
          </a:p>
          <a:p>
            <a:pPr marL="342900" lvl="1" indent="-342900">
              <a:buSzPct val="130000"/>
              <a:buFont typeface="Arial" pitchFamily="34" charset="0"/>
              <a:buChar char="•"/>
            </a:pPr>
            <a:r>
              <a:rPr lang="en-US" dirty="0"/>
              <a:t>Occurred due </a:t>
            </a:r>
            <a:r>
              <a:rPr lang="en-US" dirty="0" smtClean="0"/>
              <a:t>to</a:t>
            </a:r>
          </a:p>
          <a:p>
            <a:pPr marL="914400" lvl="2" indent="-342900">
              <a:buSzPct val="130000"/>
            </a:pPr>
            <a:r>
              <a:rPr lang="en-US" dirty="0" smtClean="0"/>
              <a:t>Wrong input</a:t>
            </a:r>
          </a:p>
          <a:p>
            <a:pPr marL="914400" lvl="2" indent="-342900">
              <a:buSzPct val="130000"/>
            </a:pPr>
            <a:r>
              <a:rPr lang="en-US" dirty="0" smtClean="0"/>
              <a:t>Program bugs</a:t>
            </a:r>
          </a:p>
          <a:p>
            <a:pPr marL="914400" lvl="2" indent="-342900">
              <a:buSzPct val="130000"/>
            </a:pPr>
            <a:r>
              <a:rPr lang="en-US" dirty="0" smtClean="0"/>
              <a:t>System not configured</a:t>
            </a:r>
            <a:endParaRPr lang="en-US" dirty="0"/>
          </a:p>
          <a:p>
            <a:pPr>
              <a:lnSpc>
                <a:spcPct val="150000"/>
              </a:lnSpc>
            </a:pPr>
            <a:endParaRPr lang="en-US" dirty="0" smtClean="0"/>
          </a:p>
          <a:p>
            <a:pPr marL="342900" lvl="1" indent="0">
              <a:buNone/>
            </a:pPr>
            <a:endParaRPr lang="en-US" dirty="0" smtClean="0"/>
          </a:p>
          <a:p>
            <a:pPr marL="342900" lvl="1" indent="0">
              <a:buNone/>
            </a:pPr>
            <a:endParaRPr lang="en-US" dirty="0"/>
          </a:p>
          <a:p>
            <a:pPr marL="0" indent="0">
              <a:buNone/>
            </a:pPr>
            <a:endParaRPr lang="en-US" dirty="0"/>
          </a:p>
        </p:txBody>
      </p:sp>
    </p:spTree>
    <p:custDataLst>
      <p:tags r:id="rId1"/>
    </p:custDataLst>
  </p:cSld>
  <p:clrMapOvr>
    <a:masterClrMapping/>
  </p:clrMapOvr>
  <p:transition spd="slow" advTm="0">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fontScale="85000" lnSpcReduction="10000"/>
          </a:bodyPr>
          <a:lstStyle/>
          <a:p>
            <a:pPr marL="0" indent="0">
              <a:buNone/>
            </a:pPr>
            <a:r>
              <a:rPr lang="en-US" dirty="0"/>
              <a:t> </a:t>
            </a:r>
            <a:r>
              <a:rPr lang="en-US" b="1" dirty="0"/>
              <a:t>catch</a:t>
            </a:r>
            <a:r>
              <a:rPr lang="en-US" dirty="0"/>
              <a:t>(</a:t>
            </a:r>
            <a:r>
              <a:rPr lang="en-US" dirty="0" err="1"/>
              <a:t>ArithmeticException</a:t>
            </a:r>
            <a:r>
              <a:rPr lang="en-US" dirty="0"/>
              <a:t> e)  </a:t>
            </a:r>
          </a:p>
          <a:p>
            <a:pPr marL="0" indent="0">
              <a:buNone/>
            </a:pPr>
            <a:r>
              <a:rPr lang="en-US" dirty="0"/>
              <a:t>                  {  </a:t>
            </a:r>
          </a:p>
          <a:p>
            <a:pPr marL="0" indent="0">
              <a:buNone/>
            </a:pPr>
            <a:r>
              <a:rPr lang="en-US" dirty="0"/>
              <a:t>                   </a:t>
            </a:r>
            <a:r>
              <a:rPr lang="en-US" dirty="0" err="1"/>
              <a:t>System.out.println</a:t>
            </a:r>
            <a:r>
              <a:rPr lang="en-US" dirty="0"/>
              <a:t>("Arithmetic Exception occurs");  </a:t>
            </a:r>
          </a:p>
          <a:p>
            <a:pPr marL="0" indent="0">
              <a:buNone/>
            </a:pPr>
            <a:r>
              <a:rPr lang="en-US" dirty="0"/>
              <a:t>                  }    </a:t>
            </a:r>
          </a:p>
          <a:p>
            <a:pPr marL="0" indent="0">
              <a:buNone/>
            </a:pPr>
            <a:r>
              <a:rPr lang="en-US" dirty="0"/>
              <a:t>               </a:t>
            </a:r>
            <a:r>
              <a:rPr lang="en-US" b="1" dirty="0"/>
              <a:t>catch</a:t>
            </a:r>
            <a:r>
              <a:rPr lang="en-US" dirty="0"/>
              <a:t>(</a:t>
            </a:r>
            <a:r>
              <a:rPr lang="en-US" dirty="0" err="1"/>
              <a:t>ArrayIndexOutOfBoundsException</a:t>
            </a:r>
            <a:r>
              <a:rPr lang="en-US" dirty="0"/>
              <a:t> e)  </a:t>
            </a:r>
          </a:p>
          <a:p>
            <a:pPr marL="0" indent="0">
              <a:buNone/>
            </a:pPr>
            <a:r>
              <a:rPr lang="en-US" dirty="0"/>
              <a:t>                  {  </a:t>
            </a:r>
          </a:p>
          <a:p>
            <a:pPr marL="0" indent="0">
              <a:buNone/>
            </a:pPr>
            <a:r>
              <a:rPr lang="en-US" dirty="0"/>
              <a:t>                   </a:t>
            </a:r>
            <a:r>
              <a:rPr lang="en-US" dirty="0" err="1"/>
              <a:t>System.out.println</a:t>
            </a:r>
            <a:r>
              <a:rPr lang="en-US" dirty="0"/>
              <a:t>("</a:t>
            </a:r>
            <a:r>
              <a:rPr lang="en-US" dirty="0" err="1"/>
              <a:t>ArrayIndexOutOfBounds</a:t>
            </a:r>
            <a:r>
              <a:rPr lang="en-US" dirty="0"/>
              <a:t> Exception occurs");  </a:t>
            </a:r>
          </a:p>
          <a:p>
            <a:pPr marL="0" indent="0">
              <a:buNone/>
            </a:pPr>
            <a:r>
              <a:rPr lang="en-US" dirty="0"/>
              <a:t>                  }    </a:t>
            </a:r>
          </a:p>
          <a:p>
            <a:pPr marL="0" indent="0">
              <a:buNone/>
            </a:pPr>
            <a:r>
              <a:rPr lang="en-US" dirty="0"/>
              <a:t>               </a:t>
            </a:r>
            <a:r>
              <a:rPr lang="en-US" b="1" dirty="0"/>
              <a:t>catch</a:t>
            </a:r>
            <a:r>
              <a:rPr lang="en-US" dirty="0"/>
              <a:t>(Exception e)  </a:t>
            </a:r>
          </a:p>
          <a:p>
            <a:pPr marL="0" indent="0">
              <a:buNone/>
            </a:pPr>
            <a:r>
              <a:rPr lang="en-US" dirty="0"/>
              <a:t>                  {  </a:t>
            </a:r>
          </a:p>
          <a:p>
            <a:pPr marL="0" indent="0">
              <a:buNone/>
            </a:pPr>
            <a:r>
              <a:rPr lang="en-US" dirty="0"/>
              <a:t>                   </a:t>
            </a:r>
            <a:r>
              <a:rPr lang="en-US" dirty="0" err="1"/>
              <a:t>System.out.println</a:t>
            </a:r>
            <a:r>
              <a:rPr lang="en-US" dirty="0"/>
              <a:t>("Parent Exception occurs");  </a:t>
            </a:r>
          </a:p>
          <a:p>
            <a:pPr marL="0" indent="0">
              <a:buNone/>
            </a:pPr>
            <a:r>
              <a:rPr lang="en-US" dirty="0"/>
              <a:t>                  }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567743139"/>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Output:</a:t>
            </a:r>
            <a:endParaRPr lang="en-US" dirty="0"/>
          </a:p>
          <a:p>
            <a:pPr marL="0" indent="0">
              <a:buNone/>
            </a:pPr>
            <a:r>
              <a:rPr lang="en-US" dirty="0"/>
              <a:t>Parent Exception </a:t>
            </a:r>
            <a:r>
              <a:rPr lang="en-US" dirty="0" smtClean="0"/>
              <a:t>occurs</a:t>
            </a:r>
          </a:p>
          <a:p>
            <a:pPr marL="0" indent="0">
              <a:buNone/>
            </a:pPr>
            <a:r>
              <a:rPr lang="en-US" dirty="0" smtClean="0"/>
              <a:t> </a:t>
            </a:r>
            <a:r>
              <a:rPr lang="en-US" dirty="0"/>
              <a:t>rest of the code</a:t>
            </a:r>
          </a:p>
          <a:p>
            <a:pPr marL="0" indent="0">
              <a:buNone/>
            </a:pPr>
            <a:endParaRPr lang="en-US" dirty="0"/>
          </a:p>
        </p:txBody>
      </p:sp>
    </p:spTree>
    <p:extLst>
      <p:ext uri="{BB962C8B-B14F-4D97-AF65-F5344CB8AC3E}">
        <p14:creationId xmlns:p14="http://schemas.microsoft.com/office/powerpoint/2010/main" val="988936091"/>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o </a:t>
            </a:r>
            <a:r>
              <a:rPr lang="en-US" dirty="0"/>
              <a:t>handle the exception without maintaining the order of exceptions (i.e. from most specific to most general).</a:t>
            </a:r>
            <a:endParaRPr lang="en-US" dirty="0"/>
          </a:p>
        </p:txBody>
      </p:sp>
      <p:sp>
        <p:nvSpPr>
          <p:cNvPr id="3" name="Content Placeholder 2"/>
          <p:cNvSpPr>
            <a:spLocks noGrp="1"/>
          </p:cNvSpPr>
          <p:nvPr>
            <p:ph idx="1"/>
          </p:nvPr>
        </p:nvSpPr>
        <p:spPr>
          <a:xfrm>
            <a:off x="457200" y="1828800"/>
            <a:ext cx="8229600" cy="4876800"/>
          </a:xfrm>
        </p:spPr>
        <p:txBody>
          <a:bodyPr>
            <a:normAutofit fontScale="62500" lnSpcReduction="20000"/>
          </a:bodyPr>
          <a:lstStyle/>
          <a:p>
            <a:pPr marL="0" indent="0">
              <a:buNone/>
            </a:pPr>
            <a:r>
              <a:rPr lang="en-US" b="1" dirty="0"/>
              <a:t>class</a:t>
            </a:r>
            <a:r>
              <a:rPr lang="en-US" dirty="0"/>
              <a:t> MultipleCatchBlock5{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try</a:t>
            </a:r>
            <a:r>
              <a:rPr lang="en-US" dirty="0"/>
              <a:t>{    </a:t>
            </a:r>
          </a:p>
          <a:p>
            <a:pPr marL="0" indent="0">
              <a:buNone/>
            </a:pPr>
            <a:r>
              <a:rPr lang="en-US" dirty="0"/>
              <a:t>    </a:t>
            </a:r>
            <a:r>
              <a:rPr lang="en-US" b="1" dirty="0" err="1"/>
              <a:t>int</a:t>
            </a:r>
            <a:r>
              <a:rPr lang="en-US" dirty="0"/>
              <a:t> a[]=</a:t>
            </a:r>
            <a:r>
              <a:rPr lang="en-US" b="1" dirty="0"/>
              <a:t>new</a:t>
            </a:r>
            <a:r>
              <a:rPr lang="en-US" dirty="0"/>
              <a:t> </a:t>
            </a:r>
            <a:r>
              <a:rPr lang="en-US" b="1" dirty="0" err="1"/>
              <a:t>int</a:t>
            </a:r>
            <a:r>
              <a:rPr lang="en-US" dirty="0"/>
              <a:t>[5];    </a:t>
            </a:r>
          </a:p>
          <a:p>
            <a:pPr marL="0" indent="0">
              <a:buNone/>
            </a:pPr>
            <a:r>
              <a:rPr lang="en-US" dirty="0"/>
              <a:t>    a[5]=30/0;    </a:t>
            </a:r>
          </a:p>
          <a:p>
            <a:pPr marL="0" indent="0">
              <a:buNone/>
            </a:pPr>
            <a:r>
              <a:rPr lang="en-US" dirty="0"/>
              <a:t>   }    </a:t>
            </a:r>
          </a:p>
          <a:p>
            <a:pPr marL="0" indent="0">
              <a:buNone/>
            </a:pPr>
            <a:r>
              <a:rPr lang="en-US" dirty="0"/>
              <a:t>   </a:t>
            </a:r>
            <a:r>
              <a:rPr lang="en-US" b="1" dirty="0"/>
              <a:t>catch</a:t>
            </a:r>
            <a:r>
              <a:rPr lang="en-US" dirty="0"/>
              <a:t>(Exception e</a:t>
            </a:r>
            <a:r>
              <a:rPr lang="en-US" dirty="0" smtClean="0"/>
              <a:t>){</a:t>
            </a:r>
          </a:p>
          <a:p>
            <a:pPr marL="0" indent="0">
              <a:buNone/>
            </a:pPr>
            <a:r>
              <a:rPr lang="en-US" dirty="0"/>
              <a:t>	</a:t>
            </a:r>
            <a:r>
              <a:rPr lang="en-US" dirty="0" err="1" smtClean="0"/>
              <a:t>System.out.println</a:t>
            </a:r>
            <a:r>
              <a:rPr lang="en-US" dirty="0"/>
              <a:t>("common task completed</a:t>
            </a:r>
            <a:r>
              <a:rPr lang="en-US" dirty="0" smtClean="0"/>
              <a:t>");</a:t>
            </a:r>
          </a:p>
          <a:p>
            <a:pPr marL="0" indent="0">
              <a:buNone/>
            </a:pPr>
            <a:r>
              <a:rPr lang="en-US" dirty="0" smtClean="0"/>
              <a:t>	}</a:t>
            </a:r>
            <a:r>
              <a:rPr lang="en-US" dirty="0"/>
              <a:t>    </a:t>
            </a:r>
          </a:p>
          <a:p>
            <a:pPr marL="0" indent="0">
              <a:buNone/>
            </a:pPr>
            <a:r>
              <a:rPr lang="en-US" dirty="0"/>
              <a:t>   </a:t>
            </a:r>
            <a:r>
              <a:rPr lang="en-US" b="1" dirty="0"/>
              <a:t>catch</a:t>
            </a:r>
            <a:r>
              <a:rPr lang="en-US" dirty="0"/>
              <a:t>(</a:t>
            </a:r>
            <a:r>
              <a:rPr lang="en-US" dirty="0" err="1"/>
              <a:t>ArithmeticException</a:t>
            </a:r>
            <a:r>
              <a:rPr lang="en-US" dirty="0"/>
              <a:t> e</a:t>
            </a:r>
            <a:r>
              <a:rPr lang="en-US" dirty="0" smtClean="0"/>
              <a:t>){</a:t>
            </a:r>
          </a:p>
          <a:p>
            <a:pPr marL="0" indent="0">
              <a:buNone/>
            </a:pPr>
            <a:r>
              <a:rPr lang="en-US" dirty="0"/>
              <a:t>	</a:t>
            </a:r>
            <a:r>
              <a:rPr lang="en-US" dirty="0" err="1" smtClean="0"/>
              <a:t>System.out.println</a:t>
            </a:r>
            <a:r>
              <a:rPr lang="en-US" dirty="0"/>
              <a:t>("task1 is completed</a:t>
            </a:r>
            <a:r>
              <a:rPr lang="en-US" dirty="0" smtClean="0"/>
              <a:t>");</a:t>
            </a:r>
          </a:p>
          <a:p>
            <a:pPr marL="0" indent="0">
              <a:buNone/>
            </a:pPr>
            <a:r>
              <a:rPr lang="en-US" dirty="0"/>
              <a:t>	</a:t>
            </a:r>
            <a:r>
              <a:rPr lang="en-US" dirty="0" smtClean="0"/>
              <a:t>}</a:t>
            </a:r>
            <a:r>
              <a:rPr lang="en-US" dirty="0"/>
              <a:t>    </a:t>
            </a:r>
          </a:p>
          <a:p>
            <a:pPr marL="0" indent="0">
              <a:buNone/>
            </a:pPr>
            <a:r>
              <a:rPr lang="en-US" dirty="0"/>
              <a:t>   </a:t>
            </a:r>
            <a:r>
              <a:rPr lang="en-US" b="1" dirty="0"/>
              <a:t>catch</a:t>
            </a:r>
            <a:r>
              <a:rPr lang="en-US" dirty="0"/>
              <a:t>(</a:t>
            </a:r>
            <a:r>
              <a:rPr lang="en-US" dirty="0" err="1"/>
              <a:t>ArrayIndexOutOfBoundsException</a:t>
            </a:r>
            <a:r>
              <a:rPr lang="en-US" dirty="0"/>
              <a:t> e</a:t>
            </a:r>
            <a:r>
              <a:rPr lang="en-US" dirty="0" smtClean="0"/>
              <a:t>){</a:t>
            </a:r>
          </a:p>
          <a:p>
            <a:pPr marL="0" indent="0">
              <a:buNone/>
            </a:pPr>
            <a:r>
              <a:rPr lang="en-US" dirty="0"/>
              <a:t>	</a:t>
            </a:r>
            <a:r>
              <a:rPr lang="en-US" dirty="0" err="1" smtClean="0"/>
              <a:t>System.out.println</a:t>
            </a:r>
            <a:r>
              <a:rPr lang="en-US" dirty="0"/>
              <a:t>("task 2 completed</a:t>
            </a:r>
            <a:r>
              <a:rPr lang="en-US" dirty="0" smtClean="0"/>
              <a:t>");</a:t>
            </a:r>
          </a:p>
          <a:p>
            <a:pPr marL="0" indent="0">
              <a:buNone/>
            </a:pPr>
            <a:r>
              <a:rPr lang="en-US" dirty="0"/>
              <a:t>	</a:t>
            </a:r>
            <a:r>
              <a:rPr lang="en-US" dirty="0" smtClean="0"/>
              <a:t>}</a:t>
            </a:r>
            <a:r>
              <a:rPr lang="en-US" dirty="0"/>
              <a:t>    </a:t>
            </a:r>
          </a:p>
          <a:p>
            <a:pPr marL="0" indent="0">
              <a:buNone/>
            </a:pPr>
            <a:r>
              <a:rPr lang="en-US" dirty="0"/>
              <a:t>   </a:t>
            </a:r>
            <a:r>
              <a:rPr lang="en-US" dirty="0" err="1"/>
              <a:t>System.out.println</a:t>
            </a:r>
            <a:r>
              <a:rPr lang="en-US" dirty="0"/>
              <a:t>("rest of the code...");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752419820"/>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a:t>Output:</a:t>
            </a:r>
            <a:endParaRPr lang="en-US" dirty="0"/>
          </a:p>
          <a:p>
            <a:pPr marL="0" indent="0">
              <a:buNone/>
            </a:pPr>
            <a:r>
              <a:rPr lang="en-US" dirty="0" smtClean="0"/>
              <a:t>Compile-time </a:t>
            </a:r>
            <a:r>
              <a:rPr lang="en-US" dirty="0"/>
              <a:t>error </a:t>
            </a:r>
            <a:r>
              <a:rPr lang="en-US" b="1" dirty="0"/>
              <a:t/>
            </a:r>
            <a:br>
              <a:rPr lang="en-US" b="1" dirty="0"/>
            </a:br>
            <a:endParaRPr lang="en-US" b="1" dirty="0"/>
          </a:p>
        </p:txBody>
      </p:sp>
    </p:spTree>
    <p:extLst>
      <p:ext uri="{BB962C8B-B14F-4D97-AF65-F5344CB8AC3E}">
        <p14:creationId xmlns:p14="http://schemas.microsoft.com/office/powerpoint/2010/main" val="3085532000"/>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a:bodyPr>
          <a:lstStyle/>
          <a:p>
            <a:pPr marL="0" indent="0" fontAlgn="base">
              <a:buNone/>
            </a:pPr>
            <a:r>
              <a:rPr lang="en-US" b="1" dirty="0"/>
              <a:t>Important Points:  </a:t>
            </a:r>
          </a:p>
          <a:p>
            <a:pPr marL="0" indent="0" fontAlgn="base">
              <a:buNone/>
            </a:pPr>
            <a:r>
              <a:rPr lang="en-US" b="1" dirty="0"/>
              <a:t>1. </a:t>
            </a:r>
            <a:r>
              <a:rPr lang="en-US" dirty="0"/>
              <a:t>If all the exceptions belong to the same class hierarchy, we should be catching the base exception type. However, to catch each exception, it needs to be done separately in their catch blocks</a:t>
            </a:r>
            <a:r>
              <a:rPr lang="en-US" dirty="0" smtClean="0"/>
              <a:t>.</a:t>
            </a:r>
          </a:p>
          <a:p>
            <a:pPr marL="0" indent="0" fontAlgn="base">
              <a:buNone/>
            </a:pPr>
            <a:endParaRPr lang="en-US" dirty="0"/>
          </a:p>
          <a:p>
            <a:pPr marL="0" indent="0" fontAlgn="base">
              <a:buNone/>
            </a:pPr>
            <a:r>
              <a:rPr lang="en-US" b="1" dirty="0"/>
              <a:t>2. </a:t>
            </a:r>
            <a:r>
              <a:rPr lang="en-US" dirty="0"/>
              <a:t>Single catch block can handle more than one type of exception. However, the base (or ancestor) class and subclass (or descendant) exceptions can not be caught in one statement. </a:t>
            </a:r>
            <a:endParaRPr lang="en-US" dirty="0" smtClean="0"/>
          </a:p>
          <a:p>
            <a:pPr marL="0" indent="0" fontAlgn="base">
              <a:buNone/>
            </a:pPr>
            <a:r>
              <a:rPr lang="en-US" smtClean="0"/>
              <a:t>For </a:t>
            </a:r>
            <a:r>
              <a:rPr lang="en-US" dirty="0"/>
              <a:t>Example</a:t>
            </a:r>
          </a:p>
          <a:p>
            <a:pPr fontAlgn="base"/>
            <a:r>
              <a:rPr lang="en-US" dirty="0"/>
              <a:t>// Not Valid as Exception is an ancestor of // </a:t>
            </a:r>
            <a:r>
              <a:rPr lang="en-US" dirty="0" err="1"/>
              <a:t>NumberFormatException</a:t>
            </a:r>
            <a:r>
              <a:rPr lang="en-US" dirty="0"/>
              <a:t> catch(</a:t>
            </a:r>
            <a:r>
              <a:rPr lang="en-US" u="sng" dirty="0" err="1">
                <a:hlinkClick r:id="rId2"/>
              </a:rPr>
              <a:t>NumberFormatException</a:t>
            </a:r>
            <a:r>
              <a:rPr lang="en-US" dirty="0"/>
              <a:t> | Exception ex) </a:t>
            </a:r>
            <a:endParaRPr lang="en-US" b="1" dirty="0" smtClean="0"/>
          </a:p>
          <a:p>
            <a:pPr marL="0" indent="0">
              <a:buNone/>
            </a:pPr>
            <a:endParaRPr lang="en-US" dirty="0"/>
          </a:p>
        </p:txBody>
      </p:sp>
    </p:spTree>
    <p:extLst>
      <p:ext uri="{BB962C8B-B14F-4D97-AF65-F5344CB8AC3E}">
        <p14:creationId xmlns:p14="http://schemas.microsoft.com/office/powerpoint/2010/main" val="3050488172"/>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marL="0" indent="0" fontAlgn="base">
              <a:buNone/>
            </a:pPr>
            <a:endParaRPr lang="en-US" b="1" dirty="0" smtClean="0"/>
          </a:p>
          <a:p>
            <a:pPr marL="0" indent="0" fontAlgn="base">
              <a:buNone/>
            </a:pPr>
            <a:endParaRPr lang="en-US" b="1" dirty="0"/>
          </a:p>
          <a:p>
            <a:pPr marL="0" indent="0" fontAlgn="base">
              <a:buNone/>
            </a:pPr>
            <a:r>
              <a:rPr lang="en-US" b="1" dirty="0"/>
              <a:t>3</a:t>
            </a:r>
            <a:r>
              <a:rPr lang="en-US" dirty="0"/>
              <a:t>. If a catch block handles multiple exceptions, the catch parameter is implicitly final. This means we cannot assign any values to catch parameters.</a:t>
            </a:r>
          </a:p>
          <a:p>
            <a:pPr marL="0" indent="0" fontAlgn="base">
              <a:buNone/>
            </a:pPr>
            <a:endParaRPr lang="en-US" b="1" dirty="0" smtClean="0"/>
          </a:p>
          <a:p>
            <a:pPr marL="0" indent="0" fontAlgn="base">
              <a:buNone/>
            </a:pPr>
            <a:r>
              <a:rPr lang="en-US" b="1" dirty="0" smtClean="0"/>
              <a:t>4.</a:t>
            </a:r>
            <a:r>
              <a:rPr lang="en-US" b="1" dirty="0"/>
              <a:t> </a:t>
            </a:r>
            <a:r>
              <a:rPr lang="en-US" dirty="0"/>
              <a:t>All the exceptions must be separated by vertical bar pipe </a:t>
            </a:r>
            <a:r>
              <a:rPr lang="en-US" b="1" dirty="0"/>
              <a:t>|</a:t>
            </a:r>
            <a:r>
              <a:rPr lang="en-US" dirty="0"/>
              <a:t>.</a:t>
            </a:r>
          </a:p>
          <a:p>
            <a:pPr marL="0" indent="0" fontAlgn="base">
              <a:buNone/>
            </a:pPr>
            <a:r>
              <a:rPr lang="en-US" b="1" dirty="0" smtClean="0"/>
              <a:t>Syntax</a:t>
            </a:r>
            <a:r>
              <a:rPr lang="en-US" b="1" dirty="0"/>
              <a:t>:</a:t>
            </a:r>
            <a:endParaRPr lang="en-US" dirty="0"/>
          </a:p>
          <a:p>
            <a:pPr marL="0" indent="0">
              <a:buNone/>
            </a:pPr>
            <a:r>
              <a:rPr lang="en-US" dirty="0"/>
              <a:t>try </a:t>
            </a:r>
            <a:r>
              <a:rPr lang="en-US" dirty="0" smtClean="0"/>
              <a:t>{</a:t>
            </a:r>
          </a:p>
          <a:p>
            <a:pPr marL="0" indent="0">
              <a:buNone/>
            </a:pPr>
            <a:r>
              <a:rPr lang="en-US" dirty="0" smtClean="0"/>
              <a:t> </a:t>
            </a:r>
            <a:r>
              <a:rPr lang="en-US" dirty="0"/>
              <a:t>// code </a:t>
            </a:r>
            <a:endParaRPr lang="en-US" dirty="0" smtClean="0"/>
          </a:p>
          <a:p>
            <a:pPr marL="0" indent="0">
              <a:buNone/>
            </a:pPr>
            <a:r>
              <a:rPr lang="en-US" dirty="0" smtClean="0"/>
              <a:t>} </a:t>
            </a:r>
            <a:r>
              <a:rPr lang="en-US" dirty="0"/>
              <a:t>catch (ExceptionType1 | Exceptiontype2 ex</a:t>
            </a:r>
            <a:r>
              <a:rPr lang="en-US" dirty="0" smtClean="0"/>
              <a:t>)</a:t>
            </a:r>
          </a:p>
          <a:p>
            <a:pPr marL="0" indent="0">
              <a:buNone/>
            </a:pPr>
            <a:r>
              <a:rPr lang="en-US" dirty="0" smtClean="0"/>
              <a:t>{</a:t>
            </a:r>
          </a:p>
          <a:p>
            <a:pPr marL="0" indent="0">
              <a:buNone/>
            </a:pPr>
            <a:r>
              <a:rPr lang="en-US" dirty="0" smtClean="0"/>
              <a:t> </a:t>
            </a:r>
            <a:r>
              <a:rPr lang="en-US" dirty="0"/>
              <a:t>// catch </a:t>
            </a:r>
            <a:r>
              <a:rPr lang="en-US" dirty="0" smtClean="0"/>
              <a:t>block</a:t>
            </a:r>
          </a:p>
          <a:p>
            <a:pPr marL="0" indent="0">
              <a:buNone/>
            </a:pPr>
            <a:r>
              <a:rPr lang="en-US" dirty="0" smtClean="0"/>
              <a:t> </a:t>
            </a:r>
            <a:r>
              <a:rPr lang="en-US" dirty="0"/>
              <a:t>}</a:t>
            </a:r>
          </a:p>
        </p:txBody>
      </p:sp>
    </p:spTree>
    <p:extLst>
      <p:ext uri="{BB962C8B-B14F-4D97-AF65-F5344CB8AC3E}">
        <p14:creationId xmlns:p14="http://schemas.microsoft.com/office/powerpoint/2010/main" val="3087454286"/>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Catching multiple exceptions in a single catch block reduces code duplication and increases efficiency. The </a:t>
            </a:r>
            <a:r>
              <a:rPr lang="en-US" dirty="0" err="1"/>
              <a:t>bytecode</a:t>
            </a:r>
            <a:r>
              <a:rPr lang="en-US" dirty="0"/>
              <a:t> generated while compiling this program will be smaller than the program having multiple catch blocks as there is no code redundancy.</a:t>
            </a:r>
            <a:endParaRPr lang="en-US" dirty="0"/>
          </a:p>
        </p:txBody>
      </p:sp>
    </p:spTree>
    <p:extLst>
      <p:ext uri="{BB962C8B-B14F-4D97-AF65-F5344CB8AC3E}">
        <p14:creationId xmlns:p14="http://schemas.microsoft.com/office/powerpoint/2010/main" val="2636979049"/>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AutoShape 2"/>
          <p:cNvSpPr>
            <a:spLocks noGrp="1" noChangeArrowheads="1"/>
          </p:cNvSpPr>
          <p:nvPr>
            <p:ph type="title"/>
          </p:nvPr>
        </p:nvSpPr>
        <p:spPr/>
        <p:txBody>
          <a:bodyPr/>
          <a:lstStyle/>
          <a:p>
            <a:r>
              <a:rPr lang="en-US"/>
              <a:t>Execution of try catch blocks</a:t>
            </a:r>
          </a:p>
        </p:txBody>
      </p:sp>
      <p:sp>
        <p:nvSpPr>
          <p:cNvPr id="61443" name="Rectangle 3"/>
          <p:cNvSpPr>
            <a:spLocks noGrp="1" noChangeArrowheads="1"/>
          </p:cNvSpPr>
          <p:nvPr>
            <p:ph type="body" idx="1"/>
          </p:nvPr>
        </p:nvSpPr>
        <p:spPr>
          <a:xfrm>
            <a:off x="838200" y="1447800"/>
            <a:ext cx="8305800" cy="5181600"/>
          </a:xfrm>
        </p:spPr>
        <p:txBody>
          <a:bodyPr/>
          <a:lstStyle/>
          <a:p>
            <a:pPr>
              <a:lnSpc>
                <a:spcPct val="80000"/>
              </a:lnSpc>
            </a:pPr>
            <a:r>
              <a:rPr lang="en-US" sz="1800" dirty="0"/>
              <a:t>For normal execution</a:t>
            </a:r>
            <a:r>
              <a:rPr lang="en-US" sz="1800" dirty="0" smtClean="0"/>
              <a:t>:</a:t>
            </a:r>
          </a:p>
          <a:p>
            <a:pPr>
              <a:lnSpc>
                <a:spcPct val="80000"/>
              </a:lnSpc>
            </a:pPr>
            <a:endParaRPr lang="en-US" sz="1800" dirty="0"/>
          </a:p>
          <a:p>
            <a:pPr lvl="1">
              <a:lnSpc>
                <a:spcPct val="80000"/>
              </a:lnSpc>
            </a:pPr>
            <a:r>
              <a:rPr lang="en-US" sz="1600" dirty="0"/>
              <a:t>try block executes, then finally block executes, then other statements </a:t>
            </a:r>
            <a:r>
              <a:rPr lang="en-US" sz="1600" dirty="0" smtClean="0"/>
              <a:t>execute</a:t>
            </a:r>
          </a:p>
          <a:p>
            <a:pPr lvl="1">
              <a:lnSpc>
                <a:spcPct val="80000"/>
              </a:lnSpc>
            </a:pPr>
            <a:endParaRPr lang="en-US" sz="1600" dirty="0"/>
          </a:p>
          <a:p>
            <a:pPr>
              <a:lnSpc>
                <a:spcPct val="80000"/>
              </a:lnSpc>
            </a:pPr>
            <a:r>
              <a:rPr lang="en-US" sz="1800" dirty="0"/>
              <a:t>When an error is caught and the catch block throws an exception or returns</a:t>
            </a:r>
            <a:r>
              <a:rPr lang="en-US" sz="1800" dirty="0" smtClean="0"/>
              <a:t>:</a:t>
            </a:r>
          </a:p>
          <a:p>
            <a:pPr>
              <a:lnSpc>
                <a:spcPct val="100000"/>
              </a:lnSpc>
            </a:pPr>
            <a:endParaRPr lang="en-US" sz="1800" dirty="0"/>
          </a:p>
          <a:p>
            <a:pPr lvl="1">
              <a:lnSpc>
                <a:spcPct val="100000"/>
              </a:lnSpc>
            </a:pPr>
            <a:r>
              <a:rPr lang="en-US" sz="1600" dirty="0"/>
              <a:t>try block is interrupted</a:t>
            </a:r>
          </a:p>
          <a:p>
            <a:pPr lvl="1">
              <a:lnSpc>
                <a:spcPct val="100000"/>
              </a:lnSpc>
            </a:pPr>
            <a:r>
              <a:rPr lang="en-US" sz="1600" dirty="0"/>
              <a:t>catch block executes (until throw or return statement)</a:t>
            </a:r>
          </a:p>
          <a:p>
            <a:pPr lvl="1">
              <a:lnSpc>
                <a:spcPct val="100000"/>
              </a:lnSpc>
            </a:pPr>
            <a:r>
              <a:rPr lang="en-US" sz="1600" dirty="0"/>
              <a:t>finally block </a:t>
            </a:r>
            <a:r>
              <a:rPr lang="en-US" sz="1600" dirty="0" smtClean="0"/>
              <a:t>executes</a:t>
            </a:r>
          </a:p>
          <a:p>
            <a:pPr lvl="1">
              <a:lnSpc>
                <a:spcPct val="80000"/>
              </a:lnSpc>
            </a:pPr>
            <a:endParaRPr lang="en-US" sz="1600" dirty="0"/>
          </a:p>
          <a:p>
            <a:pPr>
              <a:lnSpc>
                <a:spcPct val="80000"/>
              </a:lnSpc>
            </a:pPr>
            <a:r>
              <a:rPr lang="en-US" sz="1800" dirty="0"/>
              <a:t>When error is caught and catch block doesn’t throw an exception or return</a:t>
            </a:r>
            <a:r>
              <a:rPr lang="en-US" sz="1800" dirty="0" smtClean="0"/>
              <a:t>:</a:t>
            </a:r>
          </a:p>
          <a:p>
            <a:pPr>
              <a:lnSpc>
                <a:spcPct val="80000"/>
              </a:lnSpc>
            </a:pPr>
            <a:endParaRPr lang="en-US" sz="1800" dirty="0"/>
          </a:p>
          <a:p>
            <a:pPr lvl="1">
              <a:lnSpc>
                <a:spcPct val="100000"/>
              </a:lnSpc>
            </a:pPr>
            <a:r>
              <a:rPr lang="en-US" sz="1600" dirty="0"/>
              <a:t>try block is interrupted</a:t>
            </a:r>
          </a:p>
          <a:p>
            <a:pPr lvl="1">
              <a:lnSpc>
                <a:spcPct val="100000"/>
              </a:lnSpc>
            </a:pPr>
            <a:r>
              <a:rPr lang="en-US" sz="1600" dirty="0"/>
              <a:t>catch block executes</a:t>
            </a:r>
          </a:p>
          <a:p>
            <a:pPr lvl="1">
              <a:lnSpc>
                <a:spcPct val="100000"/>
              </a:lnSpc>
            </a:pPr>
            <a:r>
              <a:rPr lang="en-US" sz="1600" dirty="0"/>
              <a:t>finally block executes</a:t>
            </a:r>
          </a:p>
          <a:p>
            <a:pPr lvl="1">
              <a:lnSpc>
                <a:spcPct val="100000"/>
              </a:lnSpc>
            </a:pPr>
            <a:r>
              <a:rPr lang="en-US" sz="1600" dirty="0"/>
              <a:t>other statements </a:t>
            </a:r>
            <a:r>
              <a:rPr lang="en-US" sz="1600" dirty="0" smtClean="0"/>
              <a:t>execute</a:t>
            </a:r>
          </a:p>
          <a:p>
            <a:pPr lvl="1">
              <a:lnSpc>
                <a:spcPct val="100000"/>
              </a:lnSpc>
            </a:pPr>
            <a:endParaRPr lang="en-US" sz="1600" dirty="0"/>
          </a:p>
          <a:p>
            <a:pPr>
              <a:lnSpc>
                <a:spcPct val="100000"/>
              </a:lnSpc>
            </a:pPr>
            <a:r>
              <a:rPr lang="en-US" sz="1800" dirty="0"/>
              <a:t>When an error occurs that is not caught:</a:t>
            </a:r>
          </a:p>
          <a:p>
            <a:pPr lvl="1">
              <a:lnSpc>
                <a:spcPct val="100000"/>
              </a:lnSpc>
            </a:pPr>
            <a:r>
              <a:rPr lang="en-US" sz="1600" dirty="0"/>
              <a:t>try block is interrupted</a:t>
            </a:r>
          </a:p>
          <a:p>
            <a:pPr lvl="1">
              <a:lnSpc>
                <a:spcPct val="100000"/>
              </a:lnSpc>
            </a:pPr>
            <a:r>
              <a:rPr lang="en-US" sz="1600" dirty="0"/>
              <a:t>finally block executes</a:t>
            </a:r>
          </a:p>
          <a:p>
            <a:pPr>
              <a:lnSpc>
                <a:spcPct val="80000"/>
              </a:lnSpc>
            </a:pPr>
            <a:endParaRPr lang="en-US" sz="1800" dirty="0"/>
          </a:p>
        </p:txBody>
      </p:sp>
    </p:spTree>
    <p:extLst>
      <p:ext uri="{BB962C8B-B14F-4D97-AF65-F5344CB8AC3E}">
        <p14:creationId xmlns:p14="http://schemas.microsoft.com/office/powerpoint/2010/main" val="13274459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ppt_w</p:attrName>
                                        </p:attrNameLst>
                                      </p:cBhvr>
                                      <p:tavLst>
                                        <p:tav tm="0">
                                          <p:val>
                                            <p:fltVal val="0"/>
                                          </p:val>
                                        </p:tav>
                                        <p:tav tm="100000">
                                          <p:val>
                                            <p:strVal val="#ppt_w"/>
                                          </p:val>
                                        </p:tav>
                                      </p:tavLst>
                                    </p:anim>
                                    <p:anim calcmode="lin" valueType="num">
                                      <p:cBhvr>
                                        <p:cTn id="8" dur="500" fill="hold"/>
                                        <p:tgtEl>
                                          <p:spTgt spid="61442"/>
                                        </p:tgtEl>
                                        <p:attrNameLst>
                                          <p:attrName>ppt_h</p:attrName>
                                        </p:attrNameLst>
                                      </p:cBhvr>
                                      <p:tavLst>
                                        <p:tav tm="0">
                                          <p:val>
                                            <p:fltVal val="0"/>
                                          </p:val>
                                        </p:tav>
                                        <p:tav tm="100000">
                                          <p:val>
                                            <p:strVal val="#ppt_h"/>
                                          </p:val>
                                        </p:tav>
                                      </p:tavLst>
                                    </p:anim>
                                    <p:animEffect transition="in" filter="fade">
                                      <p:cBhvr>
                                        <p:cTn id="9" dur="500"/>
                                        <p:tgtEl>
                                          <p:spTgt spid="614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1443">
                                            <p:txEl>
                                              <p:pRg st="0" end="0"/>
                                            </p:txEl>
                                          </p:spTgt>
                                        </p:tgtEl>
                                        <p:attrNameLst>
                                          <p:attrName>style.visibility</p:attrName>
                                        </p:attrNameLst>
                                      </p:cBhvr>
                                      <p:to>
                                        <p:strVal val="visible"/>
                                      </p:to>
                                    </p:set>
                                    <p:animEffect transition="in" filter="fade">
                                      <p:cBhvr>
                                        <p:cTn id="14" dur="1000">
                                          <p:stCondLst>
                                            <p:cond delay="0"/>
                                          </p:stCondLst>
                                        </p:cTn>
                                        <p:tgtEl>
                                          <p:spTgt spid="6144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fade">
                                      <p:cBhvr>
                                        <p:cTn id="17" dur="1000">
                                          <p:stCondLst>
                                            <p:cond delay="0"/>
                                          </p:stCondLst>
                                        </p:cTn>
                                        <p:tgtEl>
                                          <p:spTgt spid="61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fade">
                                      <p:cBhvr>
                                        <p:cTn id="22" dur="1000">
                                          <p:stCondLst>
                                            <p:cond delay="0"/>
                                          </p:stCondLst>
                                        </p:cTn>
                                        <p:tgtEl>
                                          <p:spTgt spid="6144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443">
                                            <p:txEl>
                                              <p:pRg st="6" end="6"/>
                                            </p:txEl>
                                          </p:spTgt>
                                        </p:tgtEl>
                                        <p:attrNameLst>
                                          <p:attrName>style.visibility</p:attrName>
                                        </p:attrNameLst>
                                      </p:cBhvr>
                                      <p:to>
                                        <p:strVal val="visible"/>
                                      </p:to>
                                    </p:set>
                                    <p:animEffect transition="in" filter="fade">
                                      <p:cBhvr>
                                        <p:cTn id="25" dur="1000">
                                          <p:stCondLst>
                                            <p:cond delay="0"/>
                                          </p:stCondLst>
                                        </p:cTn>
                                        <p:tgtEl>
                                          <p:spTgt spid="6144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43">
                                            <p:txEl>
                                              <p:pRg st="7" end="7"/>
                                            </p:txEl>
                                          </p:spTgt>
                                        </p:tgtEl>
                                        <p:attrNameLst>
                                          <p:attrName>style.visibility</p:attrName>
                                        </p:attrNameLst>
                                      </p:cBhvr>
                                      <p:to>
                                        <p:strVal val="visible"/>
                                      </p:to>
                                    </p:set>
                                    <p:animEffect transition="in" filter="fade">
                                      <p:cBhvr>
                                        <p:cTn id="28" dur="1000">
                                          <p:stCondLst>
                                            <p:cond delay="0"/>
                                          </p:stCondLst>
                                        </p:cTn>
                                        <p:tgtEl>
                                          <p:spTgt spid="6144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443">
                                            <p:txEl>
                                              <p:pRg st="8" end="8"/>
                                            </p:txEl>
                                          </p:spTgt>
                                        </p:tgtEl>
                                        <p:attrNameLst>
                                          <p:attrName>style.visibility</p:attrName>
                                        </p:attrNameLst>
                                      </p:cBhvr>
                                      <p:to>
                                        <p:strVal val="visible"/>
                                      </p:to>
                                    </p:set>
                                    <p:animEffect transition="in" filter="fade">
                                      <p:cBhvr>
                                        <p:cTn id="31" dur="1000">
                                          <p:stCondLst>
                                            <p:cond delay="0"/>
                                          </p:stCondLst>
                                        </p:cTn>
                                        <p:tgtEl>
                                          <p:spTgt spid="6144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1443">
                                            <p:txEl>
                                              <p:pRg st="10" end="10"/>
                                            </p:txEl>
                                          </p:spTgt>
                                        </p:tgtEl>
                                        <p:attrNameLst>
                                          <p:attrName>style.visibility</p:attrName>
                                        </p:attrNameLst>
                                      </p:cBhvr>
                                      <p:to>
                                        <p:strVal val="visible"/>
                                      </p:to>
                                    </p:set>
                                    <p:animEffect transition="in" filter="fade">
                                      <p:cBhvr>
                                        <p:cTn id="36" dur="1000">
                                          <p:stCondLst>
                                            <p:cond delay="0"/>
                                          </p:stCondLst>
                                        </p:cTn>
                                        <p:tgtEl>
                                          <p:spTgt spid="6144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1443">
                                            <p:txEl>
                                              <p:pRg st="12" end="12"/>
                                            </p:txEl>
                                          </p:spTgt>
                                        </p:tgtEl>
                                        <p:attrNameLst>
                                          <p:attrName>style.visibility</p:attrName>
                                        </p:attrNameLst>
                                      </p:cBhvr>
                                      <p:to>
                                        <p:strVal val="visible"/>
                                      </p:to>
                                    </p:set>
                                    <p:animEffect transition="in" filter="fade">
                                      <p:cBhvr>
                                        <p:cTn id="39" dur="1000">
                                          <p:stCondLst>
                                            <p:cond delay="0"/>
                                          </p:stCondLst>
                                        </p:cTn>
                                        <p:tgtEl>
                                          <p:spTgt spid="61443">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443">
                                            <p:txEl>
                                              <p:pRg st="13" end="13"/>
                                            </p:txEl>
                                          </p:spTgt>
                                        </p:tgtEl>
                                        <p:attrNameLst>
                                          <p:attrName>style.visibility</p:attrName>
                                        </p:attrNameLst>
                                      </p:cBhvr>
                                      <p:to>
                                        <p:strVal val="visible"/>
                                      </p:to>
                                    </p:set>
                                    <p:animEffect transition="in" filter="fade">
                                      <p:cBhvr>
                                        <p:cTn id="42" dur="1000">
                                          <p:stCondLst>
                                            <p:cond delay="0"/>
                                          </p:stCondLst>
                                        </p:cTn>
                                        <p:tgtEl>
                                          <p:spTgt spid="61443">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443">
                                            <p:txEl>
                                              <p:pRg st="14" end="14"/>
                                            </p:txEl>
                                          </p:spTgt>
                                        </p:tgtEl>
                                        <p:attrNameLst>
                                          <p:attrName>style.visibility</p:attrName>
                                        </p:attrNameLst>
                                      </p:cBhvr>
                                      <p:to>
                                        <p:strVal val="visible"/>
                                      </p:to>
                                    </p:set>
                                    <p:animEffect transition="in" filter="fade">
                                      <p:cBhvr>
                                        <p:cTn id="45" dur="1000">
                                          <p:stCondLst>
                                            <p:cond delay="0"/>
                                          </p:stCondLst>
                                        </p:cTn>
                                        <p:tgtEl>
                                          <p:spTgt spid="61443">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1443">
                                            <p:txEl>
                                              <p:pRg st="15" end="15"/>
                                            </p:txEl>
                                          </p:spTgt>
                                        </p:tgtEl>
                                        <p:attrNameLst>
                                          <p:attrName>style.visibility</p:attrName>
                                        </p:attrNameLst>
                                      </p:cBhvr>
                                      <p:to>
                                        <p:strVal val="visible"/>
                                      </p:to>
                                    </p:set>
                                    <p:animEffect transition="in" filter="fade">
                                      <p:cBhvr>
                                        <p:cTn id="48" dur="1000">
                                          <p:stCondLst>
                                            <p:cond delay="0"/>
                                          </p:stCondLst>
                                        </p:cTn>
                                        <p:tgtEl>
                                          <p:spTgt spid="61443">
                                            <p:txEl>
                                              <p:pRg st="15" end="1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443">
                                            <p:txEl>
                                              <p:pRg st="17" end="17"/>
                                            </p:txEl>
                                          </p:spTgt>
                                        </p:tgtEl>
                                        <p:attrNameLst>
                                          <p:attrName>style.visibility</p:attrName>
                                        </p:attrNameLst>
                                      </p:cBhvr>
                                      <p:to>
                                        <p:strVal val="visible"/>
                                      </p:to>
                                    </p:set>
                                    <p:animEffect transition="in" filter="fade">
                                      <p:cBhvr>
                                        <p:cTn id="53" dur="1000">
                                          <p:stCondLst>
                                            <p:cond delay="0"/>
                                          </p:stCondLst>
                                        </p:cTn>
                                        <p:tgtEl>
                                          <p:spTgt spid="61443">
                                            <p:txEl>
                                              <p:pRg st="17" end="17"/>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443">
                                            <p:txEl>
                                              <p:pRg st="18" end="18"/>
                                            </p:txEl>
                                          </p:spTgt>
                                        </p:tgtEl>
                                        <p:attrNameLst>
                                          <p:attrName>style.visibility</p:attrName>
                                        </p:attrNameLst>
                                      </p:cBhvr>
                                      <p:to>
                                        <p:strVal val="visible"/>
                                      </p:to>
                                    </p:set>
                                    <p:animEffect transition="in" filter="fade">
                                      <p:cBhvr>
                                        <p:cTn id="56" dur="1000">
                                          <p:stCondLst>
                                            <p:cond delay="0"/>
                                          </p:stCondLst>
                                        </p:cTn>
                                        <p:tgtEl>
                                          <p:spTgt spid="61443">
                                            <p:txEl>
                                              <p:pRg st="18" end="18"/>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443">
                                            <p:txEl>
                                              <p:pRg st="19" end="19"/>
                                            </p:txEl>
                                          </p:spTgt>
                                        </p:tgtEl>
                                        <p:attrNameLst>
                                          <p:attrName>style.visibility</p:attrName>
                                        </p:attrNameLst>
                                      </p:cBhvr>
                                      <p:to>
                                        <p:strVal val="visible"/>
                                      </p:to>
                                    </p:set>
                                    <p:animEffect transition="in" filter="fade">
                                      <p:cBhvr>
                                        <p:cTn id="59" dur="1000">
                                          <p:stCondLst>
                                            <p:cond delay="0"/>
                                          </p:stCondLst>
                                        </p:cTn>
                                        <p:tgtEl>
                                          <p:spTgt spid="6144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Handling Exceptions</a:t>
            </a:r>
          </a:p>
        </p:txBody>
      </p:sp>
      <p:sp>
        <p:nvSpPr>
          <p:cNvPr id="97283" name="Rectangle 3"/>
          <p:cNvSpPr>
            <a:spLocks noGrp="1" noChangeArrowheads="1"/>
          </p:cNvSpPr>
          <p:nvPr>
            <p:ph type="body" idx="1"/>
          </p:nvPr>
        </p:nvSpPr>
        <p:spPr/>
        <p:txBody>
          <a:bodyPr/>
          <a:lstStyle/>
          <a:p>
            <a:pPr>
              <a:lnSpc>
                <a:spcPct val="90000"/>
              </a:lnSpc>
              <a:buFontTx/>
              <a:buNone/>
            </a:pPr>
            <a:r>
              <a:rPr lang="en-US" sz="2000" b="1">
                <a:solidFill>
                  <a:schemeClr val="accent2"/>
                </a:solidFill>
                <a:latin typeface="Courier New" panose="02070309020205020404" pitchFamily="49" charset="0"/>
              </a:rPr>
              <a:t>try {</a:t>
            </a:r>
          </a:p>
          <a:p>
            <a:pPr>
              <a:lnSpc>
                <a:spcPct val="90000"/>
              </a:lnSpc>
              <a:buFontTx/>
              <a:buNone/>
            </a:pPr>
            <a:r>
              <a:rPr lang="en-US" sz="2000" b="1">
                <a:solidFill>
                  <a:schemeClr val="accent2"/>
                </a:solidFill>
                <a:latin typeface="Courier New" panose="02070309020205020404" pitchFamily="49" charset="0"/>
              </a:rPr>
              <a:t>		&lt;code segment that may </a:t>
            </a:r>
          </a:p>
          <a:p>
            <a:pPr>
              <a:lnSpc>
                <a:spcPct val="90000"/>
              </a:lnSpc>
              <a:buFontTx/>
              <a:buNone/>
            </a:pPr>
            <a:r>
              <a:rPr lang="en-US" sz="2000" b="1">
                <a:solidFill>
                  <a:schemeClr val="accent2"/>
                </a:solidFill>
                <a:latin typeface="Courier New" panose="02070309020205020404" pitchFamily="49" charset="0"/>
              </a:rPr>
              <a:t>			throw an exception..&gt;</a:t>
            </a:r>
          </a:p>
          <a:p>
            <a:pPr>
              <a:lnSpc>
                <a:spcPct val="90000"/>
              </a:lnSpc>
              <a:buFontTx/>
              <a:buNone/>
            </a:pPr>
            <a:r>
              <a:rPr lang="en-US" sz="2000" b="1">
                <a:solidFill>
                  <a:schemeClr val="accent2"/>
                </a:solidFill>
                <a:latin typeface="Courier New" panose="02070309020205020404" pitchFamily="49" charset="0"/>
              </a:rPr>
              <a:t>} catch (ExceptionType) {</a:t>
            </a:r>
          </a:p>
          <a:p>
            <a:pPr>
              <a:lnSpc>
                <a:spcPct val="90000"/>
              </a:lnSpc>
              <a:buFontTx/>
              <a:buNone/>
            </a:pPr>
            <a:r>
              <a:rPr lang="en-US" sz="2000" b="1">
                <a:solidFill>
                  <a:schemeClr val="accent2"/>
                </a:solidFill>
                <a:latin typeface="Courier New" panose="02070309020205020404" pitchFamily="49" charset="0"/>
              </a:rPr>
              <a:t>		&lt;exception handler..&gt;</a:t>
            </a:r>
          </a:p>
          <a:p>
            <a:pPr>
              <a:lnSpc>
                <a:spcPct val="90000"/>
              </a:lnSpc>
              <a:buFontTx/>
              <a:buNone/>
            </a:pPr>
            <a:r>
              <a:rPr lang="en-US" sz="2000" b="1">
                <a:solidFill>
                  <a:schemeClr val="accent2"/>
                </a:solidFill>
                <a:latin typeface="Courier New" panose="02070309020205020404" pitchFamily="49" charset="0"/>
              </a:rPr>
              <a:t>} catch (ExceptionType) {</a:t>
            </a:r>
          </a:p>
          <a:p>
            <a:pPr>
              <a:lnSpc>
                <a:spcPct val="90000"/>
              </a:lnSpc>
              <a:buFontTx/>
              <a:buNone/>
            </a:pPr>
            <a:r>
              <a:rPr lang="en-US" sz="2000" b="1">
                <a:solidFill>
                  <a:schemeClr val="accent2"/>
                </a:solidFill>
                <a:latin typeface="Courier New" panose="02070309020205020404" pitchFamily="49" charset="0"/>
              </a:rPr>
              <a:t>		&lt;exception handler..&gt;</a:t>
            </a:r>
          </a:p>
          <a:p>
            <a:pPr>
              <a:lnSpc>
                <a:spcPct val="90000"/>
              </a:lnSpc>
              <a:buFontTx/>
              <a:buNone/>
            </a:pPr>
            <a:r>
              <a:rPr lang="en-US" sz="2000" b="1">
                <a:solidFill>
                  <a:schemeClr val="accent2"/>
                </a:solidFill>
                <a:latin typeface="Courier New" panose="02070309020205020404" pitchFamily="49" charset="0"/>
              </a:rPr>
              <a:t>} finally {</a:t>
            </a:r>
          </a:p>
          <a:p>
            <a:pPr>
              <a:lnSpc>
                <a:spcPct val="90000"/>
              </a:lnSpc>
              <a:buFontTx/>
              <a:buNone/>
            </a:pPr>
            <a:r>
              <a:rPr lang="en-US" sz="2000" b="1">
                <a:solidFill>
                  <a:schemeClr val="accent2"/>
                </a:solidFill>
                <a:latin typeface="Courier New" panose="02070309020205020404" pitchFamily="49" charset="0"/>
              </a:rPr>
              <a:t>		&lt;optional code segment..&gt;</a:t>
            </a:r>
          </a:p>
          <a:p>
            <a:pPr>
              <a:lnSpc>
                <a:spcPct val="90000"/>
              </a:lnSpc>
              <a:buFontTx/>
              <a:buNone/>
            </a:pPr>
            <a:r>
              <a:rPr lang="en-US" sz="2000" b="1">
                <a:solidFill>
                  <a:schemeClr val="accent2"/>
                </a:solidFill>
                <a:latin typeface="Courier New" panose="02070309020205020404" pitchFamily="49" charset="0"/>
              </a:rPr>
              <a:t>}</a:t>
            </a:r>
            <a:endParaRPr lang="en-US" sz="2000" b="1">
              <a:solidFill>
                <a:schemeClr val="hlink"/>
              </a:solidFill>
              <a:latin typeface="Courier New" panose="02070309020205020404" pitchFamily="49" charset="0"/>
            </a:endParaRPr>
          </a:p>
        </p:txBody>
      </p:sp>
    </p:spTree>
    <p:extLst>
      <p:ext uri="{BB962C8B-B14F-4D97-AF65-F5344CB8AC3E}">
        <p14:creationId xmlns:p14="http://schemas.microsoft.com/office/powerpoint/2010/main" val="1846861380"/>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Multiple catch statements</a:t>
            </a:r>
          </a:p>
        </p:txBody>
      </p:sp>
      <p:sp>
        <p:nvSpPr>
          <p:cNvPr id="98307" name="Rectangle 3"/>
          <p:cNvSpPr>
            <a:spLocks noGrp="1" noChangeArrowheads="1"/>
          </p:cNvSpPr>
          <p:nvPr>
            <p:ph type="body" idx="1"/>
          </p:nvPr>
        </p:nvSpPr>
        <p:spPr/>
        <p:txBody>
          <a:bodyPr/>
          <a:lstStyle/>
          <a:p>
            <a:r>
              <a:rPr lang="en-US" dirty="0"/>
              <a:t>Once a </a:t>
            </a:r>
            <a:r>
              <a:rPr lang="en-US" dirty="0">
                <a:solidFill>
                  <a:schemeClr val="tx2"/>
                </a:solidFill>
              </a:rPr>
              <a:t>try</a:t>
            </a:r>
            <a:r>
              <a:rPr lang="en-US" dirty="0"/>
              <a:t> statement has been used to enclose a code segment, the </a:t>
            </a:r>
            <a:r>
              <a:rPr lang="en-US" dirty="0">
                <a:solidFill>
                  <a:schemeClr val="tx2"/>
                </a:solidFill>
              </a:rPr>
              <a:t>catch </a:t>
            </a:r>
            <a:r>
              <a:rPr lang="en-US" dirty="0"/>
              <a:t>can be used to handle one or more specific exception types. </a:t>
            </a:r>
            <a:endParaRPr lang="en-US" dirty="0" smtClean="0"/>
          </a:p>
          <a:p>
            <a:endParaRPr lang="en-US" dirty="0"/>
          </a:p>
          <a:p>
            <a:r>
              <a:rPr lang="en-US" dirty="0" smtClean="0"/>
              <a:t> </a:t>
            </a:r>
            <a:r>
              <a:rPr lang="en-US" dirty="0"/>
              <a:t>By defining </a:t>
            </a:r>
            <a:r>
              <a:rPr lang="en-US" dirty="0">
                <a:solidFill>
                  <a:schemeClr val="tx2"/>
                </a:solidFill>
              </a:rPr>
              <a:t>catch </a:t>
            </a:r>
            <a:r>
              <a:rPr lang="en-US" dirty="0"/>
              <a:t>statements for specific exception types, a more accurate handling of the exception can be tailored to the programs needs</a:t>
            </a:r>
          </a:p>
        </p:txBody>
      </p:sp>
    </p:spTree>
    <p:extLst>
      <p:ext uri="{BB962C8B-B14F-4D97-AF65-F5344CB8AC3E}">
        <p14:creationId xmlns:p14="http://schemas.microsoft.com/office/powerpoint/2010/main" val="373935531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10-</a:t>
            </a:r>
            <a:fld id="{56232254-5113-4357-AAF7-7A02A668A117}" type="slidenum">
              <a:rPr lang="en-US"/>
              <a:pPr/>
              <a:t>4</a:t>
            </a:fld>
            <a:endParaRPr lang="en-US"/>
          </a:p>
        </p:txBody>
      </p:sp>
      <p:sp>
        <p:nvSpPr>
          <p:cNvPr id="68610" name="Rectangle 2"/>
          <p:cNvSpPr>
            <a:spLocks noGrp="1" noChangeArrowheads="1"/>
          </p:cNvSpPr>
          <p:nvPr>
            <p:ph type="title"/>
          </p:nvPr>
        </p:nvSpPr>
        <p:spPr>
          <a:noFill/>
          <a:ln/>
        </p:spPr>
        <p:txBody>
          <a:bodyPr lIns="92075" tIns="46038" rIns="92075" bIns="46038"/>
          <a:lstStyle/>
          <a:p>
            <a:r>
              <a:rPr lang="en-US"/>
              <a:t>Exceptions</a:t>
            </a:r>
          </a:p>
        </p:txBody>
      </p:sp>
      <p:sp>
        <p:nvSpPr>
          <p:cNvPr id="68611" name="Rectangle 3"/>
          <p:cNvSpPr>
            <a:spLocks noGrp="1" noChangeArrowheads="1"/>
          </p:cNvSpPr>
          <p:nvPr>
            <p:ph type="body" idx="1"/>
          </p:nvPr>
        </p:nvSpPr>
        <p:spPr>
          <a:noFill/>
          <a:ln/>
        </p:spPr>
        <p:txBody>
          <a:bodyPr lIns="92075" tIns="46038" rIns="92075" bIns="46038">
            <a:normAutofit lnSpcReduction="10000"/>
          </a:bodyPr>
          <a:lstStyle/>
          <a:p>
            <a:pPr>
              <a:spcBef>
                <a:spcPct val="70000"/>
              </a:spcBef>
            </a:pPr>
            <a:r>
              <a:rPr lang="en-US"/>
              <a:t>An </a:t>
            </a:r>
            <a:r>
              <a:rPr lang="en-US" i="1"/>
              <a:t>exception</a:t>
            </a:r>
            <a:r>
              <a:rPr lang="en-US"/>
              <a:t> is an object that describes an unusual or erroneous situation</a:t>
            </a:r>
          </a:p>
          <a:p>
            <a:pPr>
              <a:spcBef>
                <a:spcPct val="70000"/>
              </a:spcBef>
            </a:pPr>
            <a:r>
              <a:rPr lang="en-US"/>
              <a:t>Exceptions are </a:t>
            </a:r>
            <a:r>
              <a:rPr lang="en-US" i="1"/>
              <a:t>thrown</a:t>
            </a:r>
            <a:r>
              <a:rPr lang="en-US"/>
              <a:t> by a program, and may be </a:t>
            </a:r>
            <a:r>
              <a:rPr lang="en-US" i="1"/>
              <a:t>caught</a:t>
            </a:r>
            <a:r>
              <a:rPr lang="en-US"/>
              <a:t> and </a:t>
            </a:r>
            <a:r>
              <a:rPr lang="en-US" i="1"/>
              <a:t>handled</a:t>
            </a:r>
            <a:r>
              <a:rPr lang="en-US"/>
              <a:t> by another part of the program</a:t>
            </a:r>
          </a:p>
          <a:p>
            <a:pPr>
              <a:spcBef>
                <a:spcPct val="70000"/>
              </a:spcBef>
            </a:pPr>
            <a:r>
              <a:rPr lang="en-US"/>
              <a:t>A program can be separated into a normal execution flow and an </a:t>
            </a:r>
            <a:r>
              <a:rPr lang="en-US" i="1"/>
              <a:t>exception execution flow</a:t>
            </a:r>
          </a:p>
          <a:p>
            <a:pPr>
              <a:spcBef>
                <a:spcPct val="70000"/>
              </a:spcBef>
            </a:pPr>
            <a:r>
              <a:rPr lang="en-US"/>
              <a:t>An </a:t>
            </a:r>
            <a:r>
              <a:rPr lang="en-US" i="1"/>
              <a:t>error</a:t>
            </a:r>
            <a:r>
              <a:rPr lang="en-US"/>
              <a:t> is also represented as an object in Java, but usually represents a unrecoverable situation and should not be caught</a:t>
            </a:r>
          </a:p>
        </p:txBody>
      </p:sp>
    </p:spTree>
    <p:extLst>
      <p:ext uri="{BB962C8B-B14F-4D97-AF65-F5344CB8AC3E}">
        <p14:creationId xmlns:p14="http://schemas.microsoft.com/office/powerpoint/2010/main" val="347518043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1"/>
          <p:cNvSpPr>
            <a:spLocks noChangeShapeType="1"/>
          </p:cNvSpPr>
          <p:nvPr/>
        </p:nvSpPr>
        <p:spPr bwMode="auto">
          <a:xfrm>
            <a:off x="567361" y="926281"/>
            <a:ext cx="7964640" cy="0"/>
          </a:xfrm>
          <a:prstGeom prst="line">
            <a:avLst/>
          </a:prstGeom>
          <a:noFill/>
          <a:ln w="5472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33"/>
          </a:p>
        </p:txBody>
      </p:sp>
      <p:sp>
        <p:nvSpPr>
          <p:cNvPr id="9218" name="Text Box 2"/>
          <p:cNvSpPr txBox="1">
            <a:spLocks noChangeArrowheads="1"/>
          </p:cNvSpPr>
          <p:nvPr/>
        </p:nvSpPr>
        <p:spPr bwMode="auto">
          <a:xfrm>
            <a:off x="3035521" y="446761"/>
            <a:ext cx="3602880" cy="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buClr>
                <a:srgbClr val="000000"/>
              </a:buClr>
              <a:buSzPct val="38000"/>
              <a:buFont typeface="StarBats" charset="0"/>
              <a:buNone/>
            </a:pPr>
            <a:r>
              <a:rPr lang="en-GB" sz="2540">
                <a:latin typeface="Helvetica" panose="020B0604020202020204" pitchFamily="34" charset="0"/>
              </a:rPr>
              <a:t>Exceptions -Syntax</a:t>
            </a:r>
          </a:p>
        </p:txBody>
      </p:sp>
      <p:sp>
        <p:nvSpPr>
          <p:cNvPr id="9219" name="AutoShape 3"/>
          <p:cNvSpPr>
            <a:spLocks noChangeArrowheads="1"/>
          </p:cNvSpPr>
          <p:nvPr/>
        </p:nvSpPr>
        <p:spPr bwMode="auto">
          <a:xfrm>
            <a:off x="825121" y="1153801"/>
            <a:ext cx="7498080" cy="5342400"/>
          </a:xfrm>
          <a:prstGeom prst="roundRect">
            <a:avLst>
              <a:gd name="adj" fmla="val 23"/>
            </a:avLst>
          </a:prstGeom>
          <a:solidFill>
            <a:srgbClr val="FFFFCC"/>
          </a:solidFill>
          <a:ln w="9525">
            <a:solidFill>
              <a:srgbClr val="000000"/>
            </a:solidFill>
            <a:round/>
            <a:headEnd/>
            <a:tailEnd/>
          </a:ln>
        </p:spPr>
        <p:txBody>
          <a:bodyPr wrap="none" anchor="ctr"/>
          <a:lstStyle/>
          <a:p>
            <a:endParaRPr lang="en-US" sz="1633"/>
          </a:p>
        </p:txBody>
      </p:sp>
      <p:sp>
        <p:nvSpPr>
          <p:cNvPr id="9220" name="Text Box 4"/>
          <p:cNvSpPr txBox="1">
            <a:spLocks noChangeArrowheads="1"/>
          </p:cNvSpPr>
          <p:nvPr/>
        </p:nvSpPr>
        <p:spPr bwMode="auto">
          <a:xfrm>
            <a:off x="967680" y="1244521"/>
            <a:ext cx="6842880" cy="505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49"/>
              </a:spcBef>
              <a:buClr>
                <a:srgbClr val="000000"/>
              </a:buClr>
              <a:buSzPct val="174000"/>
            </a:pPr>
            <a:r>
              <a:rPr lang="en-GB" sz="1270">
                <a:latin typeface="Courier" charset="0"/>
              </a:rPr>
              <a:t>try</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	// Code which might throw an exception</a:t>
            </a:r>
          </a:p>
          <a:p>
            <a:pPr>
              <a:spcBef>
                <a:spcPts val="249"/>
              </a:spcBef>
              <a:buClr>
                <a:srgbClr val="000000"/>
              </a:buClr>
              <a:buSzPct val="174000"/>
            </a:pPr>
            <a:r>
              <a:rPr lang="en-GB" sz="1270">
                <a:latin typeface="Courier" charset="0"/>
              </a:rPr>
              <a:t>	// ...</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catch(FileNotFoundException x)</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	// code to handle a FileNotFound exception</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catch(IOException x)</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	// code to handle any other I/O exceptions</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catch(Exception x)</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	// Code to catch any other type of exception</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finally</a:t>
            </a:r>
          </a:p>
          <a:p>
            <a:pPr>
              <a:spcBef>
                <a:spcPts val="249"/>
              </a:spcBef>
              <a:buClr>
                <a:srgbClr val="000000"/>
              </a:buClr>
              <a:buSzPct val="174000"/>
            </a:pPr>
            <a:r>
              <a:rPr lang="en-GB" sz="1270">
                <a:latin typeface="Courier" charset="0"/>
              </a:rPr>
              <a:t>{</a:t>
            </a:r>
          </a:p>
          <a:p>
            <a:pPr>
              <a:spcBef>
                <a:spcPts val="249"/>
              </a:spcBef>
              <a:buClr>
                <a:srgbClr val="000000"/>
              </a:buClr>
              <a:buSzPct val="174000"/>
            </a:pPr>
            <a:r>
              <a:rPr lang="en-GB" sz="1270">
                <a:latin typeface="Courier" charset="0"/>
              </a:rPr>
              <a:t>	// This code is ALWAYS executed whether an exception was thrown</a:t>
            </a:r>
          </a:p>
          <a:p>
            <a:pPr>
              <a:spcBef>
                <a:spcPts val="249"/>
              </a:spcBef>
              <a:buClr>
                <a:srgbClr val="000000"/>
              </a:buClr>
              <a:buSzPct val="174000"/>
            </a:pPr>
            <a:r>
              <a:rPr lang="en-GB" sz="1270">
                <a:latin typeface="Courier" charset="0"/>
              </a:rPr>
              <a:t>	// or not.  A good place to put clean-up code. ie. close</a:t>
            </a:r>
          </a:p>
          <a:p>
            <a:pPr>
              <a:spcBef>
                <a:spcPts val="249"/>
              </a:spcBef>
              <a:buClr>
                <a:srgbClr val="000000"/>
              </a:buClr>
              <a:buSzPct val="174000"/>
            </a:pPr>
            <a:r>
              <a:rPr lang="en-GB" sz="1270">
                <a:latin typeface="Courier" charset="0"/>
              </a:rPr>
              <a:t>	// any open files, etc...</a:t>
            </a:r>
          </a:p>
          <a:p>
            <a:pPr>
              <a:spcBef>
                <a:spcPts val="249"/>
              </a:spcBef>
              <a:buClr>
                <a:srgbClr val="000000"/>
              </a:buClr>
              <a:buSzPct val="174000"/>
            </a:pPr>
            <a:r>
              <a:rPr lang="en-GB" sz="1270">
                <a:latin typeface="Courier" charset="0"/>
              </a:rPr>
              <a:t>}</a:t>
            </a:r>
          </a:p>
        </p:txBody>
      </p:sp>
    </p:spTree>
    <p:extLst>
      <p:ext uri="{BB962C8B-B14F-4D97-AF65-F5344CB8AC3E}">
        <p14:creationId xmlns:p14="http://schemas.microsoft.com/office/powerpoint/2010/main" val="2684103720"/>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Multiple catch statements</a:t>
            </a:r>
          </a:p>
        </p:txBody>
      </p:sp>
      <p:sp>
        <p:nvSpPr>
          <p:cNvPr id="99331" name="Rectangle 3"/>
          <p:cNvSpPr>
            <a:spLocks noGrp="1" noChangeArrowheads="1"/>
          </p:cNvSpPr>
          <p:nvPr>
            <p:ph type="body" idx="1"/>
          </p:nvPr>
        </p:nvSpPr>
        <p:spPr/>
        <p:txBody>
          <a:bodyPr/>
          <a:lstStyle/>
          <a:p>
            <a:pPr>
              <a:buFontTx/>
              <a:buNone/>
            </a:pPr>
            <a:r>
              <a:rPr lang="en-US" sz="2000" b="1">
                <a:solidFill>
                  <a:schemeClr val="accent2"/>
                </a:solidFill>
                <a:latin typeface="Courier New" panose="02070309020205020404" pitchFamily="49" charset="0"/>
              </a:rPr>
              <a:t>try {</a:t>
            </a:r>
          </a:p>
          <a:p>
            <a:pPr>
              <a:buFontTx/>
              <a:buNone/>
            </a:pPr>
            <a:r>
              <a:rPr lang="en-US" sz="2000" b="1">
                <a:solidFill>
                  <a:schemeClr val="accent2"/>
                </a:solidFill>
                <a:latin typeface="Courier New" panose="02070309020205020404" pitchFamily="49" charset="0"/>
              </a:rPr>
              <a:t>		&lt;code segment that may </a:t>
            </a:r>
          </a:p>
          <a:p>
            <a:pPr>
              <a:buFontTx/>
              <a:buNone/>
            </a:pPr>
            <a:r>
              <a:rPr lang="en-US" sz="2000" b="1">
                <a:solidFill>
                  <a:schemeClr val="accent2"/>
                </a:solidFill>
                <a:latin typeface="Courier New" panose="02070309020205020404" pitchFamily="49" charset="0"/>
              </a:rPr>
              <a:t>			throw an exception..&gt;</a:t>
            </a:r>
          </a:p>
          <a:p>
            <a:pPr>
              <a:buFontTx/>
              <a:buNone/>
            </a:pPr>
            <a:r>
              <a:rPr lang="en-US" sz="2000" b="1">
                <a:solidFill>
                  <a:schemeClr val="accent2"/>
                </a:solidFill>
                <a:latin typeface="Courier New" panose="02070309020205020404" pitchFamily="49" charset="0"/>
              </a:rPr>
              <a:t>} catch (IOException e) {</a:t>
            </a:r>
          </a:p>
          <a:p>
            <a:pPr>
              <a:buFontTx/>
              <a:buNone/>
            </a:pPr>
            <a:r>
              <a:rPr lang="en-US" sz="2000" b="1">
                <a:solidFill>
                  <a:schemeClr val="accent2"/>
                </a:solidFill>
                <a:latin typeface="Courier New" panose="02070309020205020404" pitchFamily="49" charset="0"/>
              </a:rPr>
              <a:t>		System.out.println(e.getMessage());</a:t>
            </a:r>
          </a:p>
          <a:p>
            <a:pPr>
              <a:buFontTx/>
              <a:buNone/>
            </a:pPr>
            <a:r>
              <a:rPr lang="en-US" sz="2000" b="1">
                <a:solidFill>
                  <a:schemeClr val="accent2"/>
                </a:solidFill>
                <a:latin typeface="Courier New" panose="02070309020205020404" pitchFamily="49" charset="0"/>
              </a:rPr>
              <a:t>} catch (FileNotFoundException e) {</a:t>
            </a:r>
          </a:p>
          <a:p>
            <a:pPr>
              <a:buFontTx/>
              <a:buNone/>
            </a:pPr>
            <a:r>
              <a:rPr lang="en-US" sz="2000" b="1">
                <a:solidFill>
                  <a:schemeClr val="accent2"/>
                </a:solidFill>
                <a:latin typeface="Courier New" panose="02070309020205020404" pitchFamily="49" charset="0"/>
              </a:rPr>
              <a:t>		System.out.println(</a:t>
            </a:r>
            <a:r>
              <a:rPr lang="en-US" sz="2000" b="1">
                <a:solidFill>
                  <a:schemeClr val="accent2"/>
                </a:solidFill>
                <a:latin typeface="ITC Stone Sans Std Semibold"/>
              </a:rPr>
              <a:t>“</a:t>
            </a:r>
            <a:r>
              <a:rPr lang="en-US" sz="2000" b="1">
                <a:solidFill>
                  <a:schemeClr val="accent2"/>
                </a:solidFill>
                <a:latin typeface="Courier New" panose="02070309020205020404" pitchFamily="49" charset="0"/>
              </a:rPr>
              <a:t>File Not Found!</a:t>
            </a:r>
            <a:r>
              <a:rPr lang="en-US" sz="2000" b="1">
                <a:solidFill>
                  <a:schemeClr val="accent2"/>
                </a:solidFill>
                <a:latin typeface="ITC Stone Sans Std Semibold"/>
              </a:rPr>
              <a:t>”</a:t>
            </a:r>
            <a:r>
              <a:rPr lang="en-US" sz="2000" b="1">
                <a:solidFill>
                  <a:schemeClr val="accent2"/>
                </a:solidFill>
                <a:latin typeface="Courier New" panose="02070309020205020404" pitchFamily="49" charset="0"/>
              </a:rPr>
              <a:t>);</a:t>
            </a:r>
          </a:p>
          <a:p>
            <a:pPr>
              <a:buFontTx/>
              <a:buNone/>
            </a:pPr>
            <a:r>
              <a:rPr lang="en-US" sz="2000" b="1">
                <a:solidFill>
                  <a:schemeClr val="accent2"/>
                </a:solidFill>
                <a:latin typeface="Courier New" panose="02070309020205020404" pitchFamily="49" charset="0"/>
              </a:rPr>
              <a:t>}</a:t>
            </a:r>
            <a:endParaRPr lang="en-US" sz="2000" b="1">
              <a:solidFill>
                <a:schemeClr val="hlink"/>
              </a:solidFill>
              <a:latin typeface="Courier New" panose="02070309020205020404" pitchFamily="49" charset="0"/>
            </a:endParaRPr>
          </a:p>
        </p:txBody>
      </p:sp>
    </p:spTree>
    <p:extLst>
      <p:ext uri="{BB962C8B-B14F-4D97-AF65-F5344CB8AC3E}">
        <p14:creationId xmlns:p14="http://schemas.microsoft.com/office/powerpoint/2010/main" val="2467247668"/>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The finally statement</a:t>
            </a:r>
          </a:p>
        </p:txBody>
      </p:sp>
      <p:sp>
        <p:nvSpPr>
          <p:cNvPr id="100355" name="Rectangle 3"/>
          <p:cNvSpPr>
            <a:spLocks noGrp="1" noChangeArrowheads="1"/>
          </p:cNvSpPr>
          <p:nvPr>
            <p:ph type="body" idx="1"/>
          </p:nvPr>
        </p:nvSpPr>
        <p:spPr/>
        <p:txBody>
          <a:bodyPr/>
          <a:lstStyle/>
          <a:p>
            <a:r>
              <a:rPr lang="en-US" sz="2400"/>
              <a:t>The purpose of the optional </a:t>
            </a:r>
            <a:r>
              <a:rPr lang="en-US" sz="2400">
                <a:solidFill>
                  <a:schemeClr val="tx2"/>
                </a:solidFill>
              </a:rPr>
              <a:t>finally </a:t>
            </a:r>
            <a:r>
              <a:rPr lang="en-US" sz="2400"/>
              <a:t>statement will allow the execution of a segment of code regardless if the try statement throws an exception or executes successfully</a:t>
            </a:r>
          </a:p>
          <a:p>
            <a:r>
              <a:rPr lang="en-US" sz="2400"/>
              <a:t>The advantage of the </a:t>
            </a:r>
            <a:r>
              <a:rPr lang="en-US" sz="2400">
                <a:solidFill>
                  <a:schemeClr val="tx2"/>
                </a:solidFill>
              </a:rPr>
              <a:t>finally </a:t>
            </a:r>
            <a:r>
              <a:rPr lang="en-US" sz="2400"/>
              <a:t>statement is the ability to clean up and release resources that are utilized in the </a:t>
            </a:r>
            <a:r>
              <a:rPr lang="en-US" sz="2400">
                <a:solidFill>
                  <a:schemeClr val="tx2"/>
                </a:solidFill>
              </a:rPr>
              <a:t>try </a:t>
            </a:r>
            <a:r>
              <a:rPr lang="en-US" sz="2400"/>
              <a:t>segment of code that might not be released in cases where an exception has occurred</a:t>
            </a:r>
          </a:p>
        </p:txBody>
      </p:sp>
    </p:spTree>
    <p:extLst>
      <p:ext uri="{BB962C8B-B14F-4D97-AF65-F5344CB8AC3E}">
        <p14:creationId xmlns:p14="http://schemas.microsoft.com/office/powerpoint/2010/main" val="2706160693"/>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The finally statement</a:t>
            </a:r>
          </a:p>
        </p:txBody>
      </p:sp>
      <p:graphicFrame>
        <p:nvGraphicFramePr>
          <p:cNvPr id="101379" name="Object 3"/>
          <p:cNvGraphicFramePr>
            <a:graphicFrameLocks noGrp="1" noChangeAspect="1"/>
          </p:cNvGraphicFramePr>
          <p:nvPr>
            <p:ph idx="1"/>
          </p:nvPr>
        </p:nvGraphicFramePr>
        <p:xfrm>
          <a:off x="533400" y="1828800"/>
          <a:ext cx="7162800" cy="3930650"/>
        </p:xfrm>
        <a:graphic>
          <a:graphicData uri="http://schemas.openxmlformats.org/presentationml/2006/ole">
            <mc:AlternateContent xmlns:mc="http://schemas.openxmlformats.org/markup-compatibility/2006">
              <mc:Choice xmlns:v="urn:schemas-microsoft-com:vml" Requires="v">
                <p:oleObj spid="_x0000_s1060" name="Bitmap Image" r:id="rId3" imgW="4390476" imgH="2409524" progId="Paint.Picture">
                  <p:embed/>
                </p:oleObj>
              </mc:Choice>
              <mc:Fallback>
                <p:oleObj name="Bitmap Image" r:id="rId3" imgW="4390476" imgH="24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7162800"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1002487"/>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Define your own exception</a:t>
            </a:r>
          </a:p>
        </p:txBody>
      </p:sp>
      <p:sp>
        <p:nvSpPr>
          <p:cNvPr id="105475" name="Rectangle 3"/>
          <p:cNvSpPr>
            <a:spLocks noGrp="1" noChangeArrowheads="1"/>
          </p:cNvSpPr>
          <p:nvPr>
            <p:ph type="body" idx="1"/>
          </p:nvPr>
        </p:nvSpPr>
        <p:spPr>
          <a:xfrm>
            <a:off x="228600" y="1524000"/>
            <a:ext cx="8686800" cy="4953000"/>
          </a:xfrm>
        </p:spPr>
        <p:txBody>
          <a:bodyPr>
            <a:normAutofit lnSpcReduction="10000"/>
          </a:bodyPr>
          <a:lstStyle/>
          <a:p>
            <a:pPr>
              <a:lnSpc>
                <a:spcPct val="80000"/>
              </a:lnSpc>
            </a:pPr>
            <a:r>
              <a:rPr lang="en-US" sz="2000" dirty="0"/>
              <a:t>Here is a code sample showing how to define your own exception</a:t>
            </a:r>
            <a:r>
              <a:rPr lang="en-US" sz="2000" dirty="0" smtClean="0"/>
              <a:t>.</a:t>
            </a:r>
          </a:p>
          <a:p>
            <a:pPr>
              <a:lnSpc>
                <a:spcPct val="80000"/>
              </a:lnSpc>
            </a:pPr>
            <a:endParaRPr lang="en-US" sz="2000" dirty="0"/>
          </a:p>
          <a:p>
            <a:pPr>
              <a:lnSpc>
                <a:spcPct val="80000"/>
              </a:lnSpc>
            </a:pPr>
            <a:r>
              <a:rPr lang="en-US" sz="2000" dirty="0"/>
              <a:t>Define a </a:t>
            </a:r>
            <a:r>
              <a:rPr lang="en-US" sz="2000" dirty="0" err="1"/>
              <a:t>classs</a:t>
            </a:r>
            <a:r>
              <a:rPr lang="en-US" sz="2000" dirty="0" smtClean="0"/>
              <a:t>:</a:t>
            </a:r>
          </a:p>
          <a:p>
            <a:pPr>
              <a:lnSpc>
                <a:spcPct val="80000"/>
              </a:lnSpc>
            </a:pPr>
            <a:endParaRPr lang="en-US" sz="2000" dirty="0"/>
          </a:p>
          <a:p>
            <a:pPr>
              <a:lnSpc>
                <a:spcPct val="80000"/>
              </a:lnSpc>
              <a:buFontTx/>
              <a:buNone/>
            </a:pPr>
            <a:r>
              <a:rPr lang="en-US" sz="1800" b="1" dirty="0">
                <a:solidFill>
                  <a:schemeClr val="accent2"/>
                </a:solidFill>
                <a:latin typeface="Courier New" panose="02070309020205020404" pitchFamily="49" charset="0"/>
              </a:rPr>
              <a:t>public class </a:t>
            </a:r>
            <a:r>
              <a:rPr lang="en-US" sz="1800" b="1" dirty="0" err="1">
                <a:solidFill>
                  <a:schemeClr val="accent2"/>
                </a:solidFill>
                <a:latin typeface="Courier New" panose="02070309020205020404" pitchFamily="49" charset="0"/>
              </a:rPr>
              <a:t>EmptyStackException</a:t>
            </a:r>
            <a:r>
              <a:rPr lang="en-US" sz="1800" b="1" dirty="0">
                <a:solidFill>
                  <a:schemeClr val="accent2"/>
                </a:solidFill>
                <a:latin typeface="Courier New" panose="02070309020205020404" pitchFamily="49" charset="0"/>
              </a:rPr>
              <a:t> extends Exception { }</a:t>
            </a:r>
            <a:r>
              <a:rPr lang="en-US" sz="1200" dirty="0"/>
              <a:t> </a:t>
            </a:r>
            <a:endParaRPr lang="en-US" sz="1200" dirty="0" smtClean="0"/>
          </a:p>
          <a:p>
            <a:pPr>
              <a:lnSpc>
                <a:spcPct val="80000"/>
              </a:lnSpc>
              <a:buFontTx/>
              <a:buNone/>
            </a:pPr>
            <a:endParaRPr lang="en-US" sz="1200" dirty="0"/>
          </a:p>
          <a:p>
            <a:pPr>
              <a:lnSpc>
                <a:spcPct val="80000"/>
              </a:lnSpc>
              <a:buFontTx/>
              <a:buNone/>
            </a:pPr>
            <a:endParaRPr lang="en-US" sz="1600" dirty="0"/>
          </a:p>
          <a:p>
            <a:pPr>
              <a:lnSpc>
                <a:spcPct val="80000"/>
              </a:lnSpc>
            </a:pPr>
            <a:r>
              <a:rPr lang="en-US" sz="2000" dirty="0"/>
              <a:t>Here is how you use the class</a:t>
            </a:r>
            <a:r>
              <a:rPr lang="en-US" sz="2000" dirty="0" smtClean="0"/>
              <a:t>:</a:t>
            </a:r>
          </a:p>
          <a:p>
            <a:pPr>
              <a:lnSpc>
                <a:spcPct val="80000"/>
              </a:lnSpc>
            </a:pPr>
            <a:endParaRPr lang="en-US" dirty="0"/>
          </a:p>
          <a:p>
            <a:pPr>
              <a:lnSpc>
                <a:spcPct val="80000"/>
              </a:lnSpc>
            </a:pPr>
            <a:endParaRPr lang="en-US" sz="2000" dirty="0" smtClean="0"/>
          </a:p>
          <a:p>
            <a:pPr>
              <a:lnSpc>
                <a:spcPct val="80000"/>
              </a:lnSpc>
              <a:buFontTx/>
              <a:buNone/>
            </a:pPr>
            <a:r>
              <a:rPr lang="en-US" sz="1800" b="1" dirty="0" smtClean="0">
                <a:solidFill>
                  <a:schemeClr val="accent2"/>
                </a:solidFill>
                <a:latin typeface="Courier New" panose="02070309020205020404" pitchFamily="49" charset="0"/>
              </a:rPr>
              <a:t>public </a:t>
            </a:r>
            <a:r>
              <a:rPr lang="en-US" sz="1800" b="1" dirty="0">
                <a:solidFill>
                  <a:schemeClr val="accent2"/>
                </a:solidFill>
                <a:latin typeface="Courier New" panose="02070309020205020404" pitchFamily="49" charset="0"/>
              </a:rPr>
              <a:t>class Stack {</a:t>
            </a:r>
          </a:p>
          <a:p>
            <a:pPr>
              <a:spcBef>
                <a:spcPct val="0"/>
              </a:spcBef>
              <a:buFontTx/>
              <a:buNone/>
            </a:pPr>
            <a:r>
              <a:rPr lang="en-US" sz="1800" b="1" dirty="0">
                <a:solidFill>
                  <a:schemeClr val="accent2"/>
                </a:solidFill>
                <a:latin typeface="Courier New" panose="02070309020205020404" pitchFamily="49" charset="0"/>
              </a:rPr>
              <a:t>	public Object Pop() throws </a:t>
            </a:r>
            <a:r>
              <a:rPr lang="en-US" sz="1800" b="1" dirty="0" err="1">
                <a:solidFill>
                  <a:schemeClr val="accent2"/>
                </a:solidFill>
                <a:latin typeface="Courier New" panose="02070309020205020404" pitchFamily="49" charset="0"/>
              </a:rPr>
              <a:t>EmptyStackException</a:t>
            </a:r>
            <a:r>
              <a:rPr lang="en-US" sz="1800" b="1" dirty="0">
                <a:solidFill>
                  <a:schemeClr val="accent2"/>
                </a:solidFill>
                <a:latin typeface="Courier New" panose="02070309020205020404" pitchFamily="49" charset="0"/>
              </a:rPr>
              <a:t> {</a:t>
            </a:r>
          </a:p>
          <a:p>
            <a:pPr>
              <a:spcBef>
                <a:spcPct val="0"/>
              </a:spcBef>
              <a:buFontTx/>
              <a:buNone/>
            </a:pPr>
            <a:r>
              <a:rPr lang="en-US" sz="1800" b="1" dirty="0">
                <a:solidFill>
                  <a:schemeClr val="accent2"/>
                </a:solidFill>
                <a:latin typeface="Courier New" panose="02070309020205020404" pitchFamily="49" charset="0"/>
              </a:rPr>
              <a:t>	if (Empty()) throw new </a:t>
            </a:r>
            <a:r>
              <a:rPr lang="en-US" sz="1800" b="1" dirty="0" err="1">
                <a:solidFill>
                  <a:schemeClr val="accent2"/>
                </a:solidFill>
                <a:latin typeface="Courier New" panose="02070309020205020404" pitchFamily="49" charset="0"/>
              </a:rPr>
              <a:t>EmptyStackException</a:t>
            </a:r>
            <a:r>
              <a:rPr lang="en-US" sz="1800" b="1" dirty="0">
                <a:solidFill>
                  <a:schemeClr val="accent2"/>
                </a:solidFill>
                <a:latin typeface="Courier New" panose="02070309020205020404" pitchFamily="49" charset="0"/>
              </a:rPr>
              <a:t>();</a:t>
            </a:r>
            <a:br>
              <a:rPr lang="en-US" sz="1800" b="1" dirty="0">
                <a:solidFill>
                  <a:schemeClr val="accent2"/>
                </a:solidFill>
                <a:latin typeface="Courier New" panose="02070309020205020404" pitchFamily="49" charset="0"/>
              </a:rPr>
            </a:br>
            <a:r>
              <a:rPr lang="en-US" sz="1800" b="1" dirty="0">
                <a:solidFill>
                  <a:schemeClr val="accent2"/>
                </a:solidFill>
                <a:latin typeface="Courier New" panose="02070309020205020404" pitchFamily="49" charset="0"/>
              </a:rPr>
              <a:t>...</a:t>
            </a:r>
          </a:p>
          <a:p>
            <a:pPr>
              <a:spcBef>
                <a:spcPct val="0"/>
              </a:spcBef>
              <a:buFontTx/>
              <a:buNone/>
            </a:pPr>
            <a:r>
              <a:rPr lang="en-US" sz="1800" b="1" dirty="0">
                <a:solidFill>
                  <a:schemeClr val="accent2"/>
                </a:solidFill>
                <a:latin typeface="Courier New" panose="02070309020205020404" pitchFamily="49" charset="0"/>
              </a:rPr>
              <a:t>	}</a:t>
            </a:r>
          </a:p>
          <a:p>
            <a:pPr>
              <a:spcBef>
                <a:spcPct val="0"/>
              </a:spcBef>
              <a:buFontTx/>
              <a:buNone/>
            </a:pPr>
            <a:r>
              <a:rPr lang="en-US" sz="1800" b="1" dirty="0">
                <a:solidFill>
                  <a:schemeClr val="accent2"/>
                </a:solidFill>
                <a:latin typeface="Courier New" panose="02070309020205020404" pitchFamily="49" charset="0"/>
              </a:rPr>
              <a:t>} </a:t>
            </a:r>
          </a:p>
          <a:p>
            <a:pPr>
              <a:lnSpc>
                <a:spcPct val="80000"/>
              </a:lnSpc>
            </a:pPr>
            <a:r>
              <a:rPr lang="en-US" sz="2400" dirty="0"/>
              <a:t>Note that you must use new to create an exception object; you cannot just throw an exception.</a:t>
            </a:r>
          </a:p>
        </p:txBody>
      </p:sp>
    </p:spTree>
    <p:extLst>
      <p:ext uri="{BB962C8B-B14F-4D97-AF65-F5344CB8AC3E}">
        <p14:creationId xmlns:p14="http://schemas.microsoft.com/office/powerpoint/2010/main" val="1289879176"/>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0111975"/>
      </p:ext>
    </p:extLst>
  </p:cSld>
  <p:clrMapOvr>
    <a:masterClrMapping/>
  </p:clrMapOvr>
  <p:transition spd="slow" advTm="0">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r>
              <a:rPr lang="en-US"/>
              <a:t>What is an exception?</a:t>
            </a:r>
          </a:p>
        </p:txBody>
      </p:sp>
      <p:sp>
        <p:nvSpPr>
          <p:cNvPr id="35843" name="Rectangle 3"/>
          <p:cNvSpPr>
            <a:spLocks noGrp="1" noChangeArrowheads="1"/>
          </p:cNvSpPr>
          <p:nvPr>
            <p:ph type="body" idx="1"/>
          </p:nvPr>
        </p:nvSpPr>
        <p:spPr>
          <a:xfrm>
            <a:off x="457200" y="1676400"/>
            <a:ext cx="8305800" cy="4876800"/>
          </a:xfrm>
        </p:spPr>
        <p:txBody>
          <a:bodyPr>
            <a:normAutofit/>
          </a:bodyPr>
          <a:lstStyle/>
          <a:p>
            <a:pPr>
              <a:lnSpc>
                <a:spcPct val="90000"/>
              </a:lnSpc>
            </a:pPr>
            <a:r>
              <a:rPr lang="en-US" sz="2400" dirty="0"/>
              <a:t>An </a:t>
            </a:r>
            <a:r>
              <a:rPr lang="en-US" sz="2400" i="1" dirty="0"/>
              <a:t>exception</a:t>
            </a:r>
            <a:r>
              <a:rPr lang="en-US" sz="2400" dirty="0"/>
              <a:t> is an error condition that changes the normal flow of control in a </a:t>
            </a:r>
            <a:r>
              <a:rPr lang="en-US" sz="2400" dirty="0" smtClean="0"/>
              <a:t>program</a:t>
            </a:r>
          </a:p>
          <a:p>
            <a:pPr>
              <a:lnSpc>
                <a:spcPct val="90000"/>
              </a:lnSpc>
            </a:pPr>
            <a:endParaRPr lang="en-US" sz="2400" dirty="0"/>
          </a:p>
          <a:p>
            <a:pPr>
              <a:lnSpc>
                <a:spcPct val="90000"/>
              </a:lnSpc>
            </a:pPr>
            <a:r>
              <a:rPr lang="en-US" sz="2400" dirty="0"/>
              <a:t>Exceptions in Java separates error handling from main business </a:t>
            </a:r>
            <a:r>
              <a:rPr lang="en-US" sz="2400" dirty="0" smtClean="0"/>
              <a:t>logic</a:t>
            </a:r>
          </a:p>
          <a:p>
            <a:pPr>
              <a:lnSpc>
                <a:spcPct val="90000"/>
              </a:lnSpc>
            </a:pPr>
            <a:endParaRPr lang="en-US" sz="2400" dirty="0"/>
          </a:p>
          <a:p>
            <a:pPr>
              <a:lnSpc>
                <a:spcPct val="90000"/>
              </a:lnSpc>
            </a:pPr>
            <a:r>
              <a:rPr lang="en-US" sz="2400" dirty="0"/>
              <a:t>Based on ideas developed in </a:t>
            </a:r>
            <a:r>
              <a:rPr lang="en-US" sz="2400" dirty="0" smtClean="0"/>
              <a:t>Ada </a:t>
            </a:r>
            <a:r>
              <a:rPr lang="en-US" sz="2400" dirty="0"/>
              <a:t>and C</a:t>
            </a:r>
            <a:r>
              <a:rPr lang="en-US" sz="2400" dirty="0" smtClean="0"/>
              <a:t>++</a:t>
            </a:r>
          </a:p>
          <a:p>
            <a:pPr>
              <a:lnSpc>
                <a:spcPct val="90000"/>
              </a:lnSpc>
            </a:pPr>
            <a:endParaRPr lang="en-US" sz="2400" dirty="0"/>
          </a:p>
          <a:p>
            <a:pPr>
              <a:lnSpc>
                <a:spcPct val="90000"/>
              </a:lnSpc>
            </a:pPr>
            <a:r>
              <a:rPr lang="en-US" sz="2400" dirty="0"/>
              <a:t>Java has a uniform approach for handling all synchronous errors</a:t>
            </a:r>
          </a:p>
          <a:p>
            <a:pPr lvl="1">
              <a:lnSpc>
                <a:spcPct val="90000"/>
              </a:lnSpc>
              <a:buFont typeface="Symbol" panose="05050102010706020507" pitchFamily="18" charset="2"/>
              <a:buChar char=""/>
            </a:pPr>
            <a:r>
              <a:rPr lang="en-US" sz="2000" dirty="0"/>
              <a:t>From very unusual (e.g. out of memory) </a:t>
            </a:r>
          </a:p>
          <a:p>
            <a:pPr lvl="1">
              <a:lnSpc>
                <a:spcPct val="90000"/>
              </a:lnSpc>
              <a:buFont typeface="Symbol" panose="05050102010706020507" pitchFamily="18" charset="2"/>
              <a:buChar char=""/>
            </a:pPr>
            <a:r>
              <a:rPr lang="en-US" sz="2000" dirty="0"/>
              <a:t>To more common ones your program should check itself (e.g. index out of bounds)</a:t>
            </a:r>
          </a:p>
          <a:p>
            <a:pPr lvl="1">
              <a:lnSpc>
                <a:spcPct val="90000"/>
              </a:lnSpc>
              <a:buFont typeface="Symbol" panose="05050102010706020507" pitchFamily="18" charset="2"/>
              <a:buChar char=""/>
            </a:pPr>
            <a:r>
              <a:rPr lang="en-US" sz="2000" dirty="0"/>
              <a:t>From Java run-time system errors (e.g., divide by zero)</a:t>
            </a:r>
          </a:p>
          <a:p>
            <a:pPr lvl="1">
              <a:lnSpc>
                <a:spcPct val="90000"/>
              </a:lnSpc>
              <a:buFont typeface="Symbol" panose="05050102010706020507" pitchFamily="18" charset="2"/>
              <a:buChar char=""/>
            </a:pPr>
            <a:r>
              <a:rPr lang="en-US" sz="2000" dirty="0"/>
              <a:t>To errors that programmers detect and raise deliberately</a:t>
            </a:r>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29206629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fltVal val="0"/>
                                          </p:val>
                                        </p:tav>
                                        <p:tav tm="100000">
                                          <p:val>
                                            <p:strVal val="#ppt_h"/>
                                          </p:val>
                                        </p:tav>
                                      </p:tavLst>
                                    </p:anim>
                                    <p:animEffect transition="in" filter="fade">
                                      <p:cBhvr>
                                        <p:cTn id="9" dur="500"/>
                                        <p:tgtEl>
                                          <p:spTgt spid="358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5843">
                                            <p:txEl>
                                              <p:pRg st="0" end="0"/>
                                            </p:txEl>
                                          </p:spTgt>
                                        </p:tgtEl>
                                        <p:attrNameLst>
                                          <p:attrName>style.visibility</p:attrName>
                                        </p:attrNameLst>
                                      </p:cBhvr>
                                      <p:to>
                                        <p:strVal val="visible"/>
                                      </p:to>
                                    </p:set>
                                    <p:animEffect transition="in" filter="fade">
                                      <p:cBhvr>
                                        <p:cTn id="14" dur="1000">
                                          <p:stCondLst>
                                            <p:cond delay="0"/>
                                          </p:stCondLst>
                                        </p:cTn>
                                        <p:tgtEl>
                                          <p:spTgt spid="3584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Effect transition="in" filter="fade">
                                      <p:cBhvr>
                                        <p:cTn id="19" dur="1000">
                                          <p:stCondLst>
                                            <p:cond delay="0"/>
                                          </p:stCondLst>
                                        </p:cTn>
                                        <p:tgtEl>
                                          <p:spTgt spid="3584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843">
                                            <p:txEl>
                                              <p:pRg st="4" end="4"/>
                                            </p:txEl>
                                          </p:spTgt>
                                        </p:tgtEl>
                                        <p:attrNameLst>
                                          <p:attrName>style.visibility</p:attrName>
                                        </p:attrNameLst>
                                      </p:cBhvr>
                                      <p:to>
                                        <p:strVal val="visible"/>
                                      </p:to>
                                    </p:set>
                                    <p:animEffect transition="in" filter="fade">
                                      <p:cBhvr>
                                        <p:cTn id="24" dur="1000">
                                          <p:stCondLst>
                                            <p:cond delay="0"/>
                                          </p:stCondLst>
                                        </p:cTn>
                                        <p:tgtEl>
                                          <p:spTgt spid="3584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5843">
                                            <p:txEl>
                                              <p:pRg st="6" end="6"/>
                                            </p:txEl>
                                          </p:spTgt>
                                        </p:tgtEl>
                                        <p:attrNameLst>
                                          <p:attrName>style.visibility</p:attrName>
                                        </p:attrNameLst>
                                      </p:cBhvr>
                                      <p:to>
                                        <p:strVal val="visible"/>
                                      </p:to>
                                    </p:set>
                                    <p:animEffect transition="in" filter="fade">
                                      <p:cBhvr>
                                        <p:cTn id="29" dur="1000">
                                          <p:stCondLst>
                                            <p:cond delay="0"/>
                                          </p:stCondLst>
                                        </p:cTn>
                                        <p:tgtEl>
                                          <p:spTgt spid="358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843">
                                            <p:txEl>
                                              <p:pRg st="7" end="7"/>
                                            </p:txEl>
                                          </p:spTgt>
                                        </p:tgtEl>
                                        <p:attrNameLst>
                                          <p:attrName>style.visibility</p:attrName>
                                        </p:attrNameLst>
                                      </p:cBhvr>
                                      <p:to>
                                        <p:strVal val="visible"/>
                                      </p:to>
                                    </p:set>
                                    <p:animEffect transition="in" filter="fade">
                                      <p:cBhvr>
                                        <p:cTn id="32" dur="1000">
                                          <p:stCondLst>
                                            <p:cond delay="0"/>
                                          </p:stCondLst>
                                        </p:cTn>
                                        <p:tgtEl>
                                          <p:spTgt spid="3584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animEffect transition="in" filter="fade">
                                      <p:cBhvr>
                                        <p:cTn id="35" dur="1000">
                                          <p:stCondLst>
                                            <p:cond delay="0"/>
                                          </p:stCondLst>
                                        </p:cTn>
                                        <p:tgtEl>
                                          <p:spTgt spid="3584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843">
                                            <p:txEl>
                                              <p:pRg st="9" end="9"/>
                                            </p:txEl>
                                          </p:spTgt>
                                        </p:tgtEl>
                                        <p:attrNameLst>
                                          <p:attrName>style.visibility</p:attrName>
                                        </p:attrNameLst>
                                      </p:cBhvr>
                                      <p:to>
                                        <p:strVal val="visible"/>
                                      </p:to>
                                    </p:set>
                                    <p:animEffect transition="in" filter="fade">
                                      <p:cBhvr>
                                        <p:cTn id="38" dur="1000">
                                          <p:stCondLst>
                                            <p:cond delay="0"/>
                                          </p:stCondLst>
                                        </p:cTn>
                                        <p:tgtEl>
                                          <p:spTgt spid="3584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843">
                                            <p:txEl>
                                              <p:pRg st="10" end="10"/>
                                            </p:txEl>
                                          </p:spTgt>
                                        </p:tgtEl>
                                        <p:attrNameLst>
                                          <p:attrName>style.visibility</p:attrName>
                                        </p:attrNameLst>
                                      </p:cBhvr>
                                      <p:to>
                                        <p:strVal val="visible"/>
                                      </p:to>
                                    </p:set>
                                    <p:animEffect transition="in" filter="fade">
                                      <p:cBhvr>
                                        <p:cTn id="41" dur="1000">
                                          <p:stCondLst>
                                            <p:cond delay="0"/>
                                          </p:stCondLst>
                                        </p:cTn>
                                        <p:tgtEl>
                                          <p:spTgt spid="358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r>
              <a:rPr lang="en-US" dirty="0" smtClean="0"/>
              <a:t>Error occur during execution of program are called exception.</a:t>
            </a:r>
          </a:p>
          <a:p>
            <a:r>
              <a:rPr lang="en-US" dirty="0" smtClean="0"/>
              <a:t>For example,</a:t>
            </a:r>
          </a:p>
          <a:p>
            <a:pPr lvl="1"/>
            <a:r>
              <a:rPr lang="en-US" dirty="0" smtClean="0"/>
              <a:t>Divide by zero</a:t>
            </a:r>
          </a:p>
          <a:p>
            <a:pPr lvl="1"/>
            <a:r>
              <a:rPr lang="en-US" dirty="0" smtClean="0"/>
              <a:t>Access to an array outside its bound</a:t>
            </a:r>
          </a:p>
          <a:p>
            <a:pPr lvl="1"/>
            <a:r>
              <a:rPr lang="en-US" dirty="0" smtClean="0"/>
              <a:t>Stack overflow</a:t>
            </a:r>
          </a:p>
          <a:p>
            <a:pPr lvl="1"/>
            <a:r>
              <a:rPr lang="en-US" dirty="0" smtClean="0"/>
              <a:t>File not found</a:t>
            </a:r>
          </a:p>
          <a:p>
            <a:pPr lvl="1"/>
            <a:r>
              <a:rPr lang="en-US" dirty="0" smtClean="0"/>
              <a:t>Data entered is not in correct format</a:t>
            </a:r>
          </a:p>
          <a:p>
            <a:pPr lvl="1"/>
            <a:r>
              <a:rPr lang="en-US" dirty="0" smtClean="0"/>
              <a:t>Invalid type casting done</a:t>
            </a:r>
            <a:endParaRPr lang="en-US" dirty="0"/>
          </a:p>
        </p:txBody>
      </p:sp>
    </p:spTree>
    <p:extLst>
      <p:ext uri="{BB962C8B-B14F-4D97-AF65-F5344CB8AC3E}">
        <p14:creationId xmlns:p14="http://schemas.microsoft.com/office/powerpoint/2010/main" val="3849178895"/>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10-</a:t>
            </a:r>
            <a:fld id="{E8A89BBF-9418-463F-83DD-E95BFF10B137}" type="slidenum">
              <a:rPr lang="en-US"/>
              <a:pPr/>
              <a:t>7</a:t>
            </a:fld>
            <a:endParaRPr lang="en-US"/>
          </a:p>
        </p:txBody>
      </p:sp>
      <p:sp>
        <p:nvSpPr>
          <p:cNvPr id="69634" name="Rectangle 2"/>
          <p:cNvSpPr>
            <a:spLocks noGrp="1" noChangeArrowheads="1"/>
          </p:cNvSpPr>
          <p:nvPr>
            <p:ph type="title"/>
          </p:nvPr>
        </p:nvSpPr>
        <p:spPr>
          <a:noFill/>
          <a:ln/>
        </p:spPr>
        <p:txBody>
          <a:bodyPr lIns="92075" tIns="46038" rIns="92075" bIns="46038"/>
          <a:lstStyle/>
          <a:p>
            <a:r>
              <a:rPr lang="en-US" dirty="0"/>
              <a:t>Exception Handling</a:t>
            </a:r>
          </a:p>
        </p:txBody>
      </p:sp>
      <p:sp>
        <p:nvSpPr>
          <p:cNvPr id="69635" name="Rectangle 3"/>
          <p:cNvSpPr>
            <a:spLocks noGrp="1" noChangeArrowheads="1"/>
          </p:cNvSpPr>
          <p:nvPr>
            <p:ph type="body" idx="1"/>
          </p:nvPr>
        </p:nvSpPr>
        <p:spPr>
          <a:noFill/>
          <a:ln/>
        </p:spPr>
        <p:txBody>
          <a:bodyPr lIns="92075" tIns="46038" rIns="92075" bIns="46038"/>
          <a:lstStyle/>
          <a:p>
            <a:pPr>
              <a:spcBef>
                <a:spcPct val="70000"/>
              </a:spcBef>
            </a:pPr>
            <a:r>
              <a:rPr lang="en-US"/>
              <a:t>Java has a predefined set of exceptions and errors that can occur during execution</a:t>
            </a:r>
          </a:p>
          <a:p>
            <a:pPr>
              <a:spcBef>
                <a:spcPct val="70000"/>
              </a:spcBef>
            </a:pPr>
            <a:r>
              <a:rPr lang="en-US"/>
              <a:t>A program can deal with an exception in one of three ways:</a:t>
            </a:r>
          </a:p>
          <a:p>
            <a:pPr lvl="1">
              <a:spcBef>
                <a:spcPct val="70000"/>
              </a:spcBef>
            </a:pPr>
            <a:r>
              <a:rPr lang="en-US"/>
              <a:t>ignore it</a:t>
            </a:r>
          </a:p>
          <a:p>
            <a:pPr lvl="1"/>
            <a:r>
              <a:rPr lang="en-US"/>
              <a:t>handle it where it occurs</a:t>
            </a:r>
          </a:p>
          <a:p>
            <a:pPr lvl="1"/>
            <a:r>
              <a:rPr lang="en-US"/>
              <a:t>handle it an another place in the program</a:t>
            </a:r>
          </a:p>
          <a:p>
            <a:pPr>
              <a:spcBef>
                <a:spcPct val="70000"/>
              </a:spcBef>
            </a:pPr>
            <a:r>
              <a:rPr lang="en-US"/>
              <a:t>The manner in which an exception is processed is an important design consideration</a:t>
            </a:r>
          </a:p>
        </p:txBody>
      </p:sp>
    </p:spTree>
    <p:extLst>
      <p:ext uri="{BB962C8B-B14F-4D97-AF65-F5344CB8AC3E}">
        <p14:creationId xmlns:p14="http://schemas.microsoft.com/office/powerpoint/2010/main" val="75396275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24401" y="685800"/>
            <a:ext cx="5739840" cy="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buClr>
                <a:srgbClr val="000000"/>
              </a:buClr>
              <a:buSzPct val="38000"/>
              <a:buFont typeface="StarBats" charset="0"/>
              <a:buNone/>
            </a:pPr>
            <a:r>
              <a:rPr lang="en-GB" sz="2540" dirty="0">
                <a:latin typeface="Helvetica" panose="020B0604020202020204" pitchFamily="34" charset="0"/>
              </a:rPr>
              <a:t>Exceptions -Checked and Unchecked</a:t>
            </a:r>
          </a:p>
        </p:txBody>
      </p:sp>
      <p:sp>
        <p:nvSpPr>
          <p:cNvPr id="8195" name="Text Box 3"/>
          <p:cNvSpPr txBox="1">
            <a:spLocks noChangeArrowheads="1"/>
          </p:cNvSpPr>
          <p:nvPr/>
        </p:nvSpPr>
        <p:spPr bwMode="auto">
          <a:xfrm>
            <a:off x="709921" y="1219200"/>
            <a:ext cx="7768800" cy="611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marL="6477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pPr>
              <a:spcBef>
                <a:spcPts val="249"/>
              </a:spcBef>
              <a:buClr>
                <a:srgbClr val="000000"/>
              </a:buClr>
              <a:buSzPct val="59000"/>
              <a:buBlip>
                <a:blip r:embed="rId3"/>
              </a:buBlip>
            </a:pPr>
            <a:r>
              <a:rPr lang="en-GB" sz="2177" dirty="0">
                <a:latin typeface="Helvetica" panose="020B0604020202020204" pitchFamily="34" charset="0"/>
              </a:rPr>
              <a:t>Java allows for two types of exceptions</a:t>
            </a:r>
            <a:r>
              <a:rPr lang="en-GB" sz="2177" dirty="0" smtClean="0">
                <a:latin typeface="Helvetica" panose="020B0604020202020204" pitchFamily="34" charset="0"/>
              </a:rPr>
              <a:t>:</a:t>
            </a:r>
          </a:p>
          <a:p>
            <a:pPr marL="0" indent="0">
              <a:spcBef>
                <a:spcPts val="249"/>
              </a:spcBef>
              <a:buClr>
                <a:srgbClr val="000000"/>
              </a:buClr>
              <a:buSzPct val="59000"/>
            </a:pPr>
            <a:endParaRPr lang="en-GB" sz="2177" dirty="0">
              <a:latin typeface="Helvetica" panose="020B0604020202020204" pitchFamily="34" charset="0"/>
            </a:endParaRPr>
          </a:p>
          <a:p>
            <a:pPr lvl="1">
              <a:spcBef>
                <a:spcPts val="249"/>
              </a:spcBef>
              <a:buClr>
                <a:srgbClr val="000000"/>
              </a:buClr>
              <a:buSzPct val="85000"/>
              <a:buBlip>
                <a:blip r:embed="rId3"/>
              </a:buBlip>
            </a:pPr>
            <a:r>
              <a:rPr lang="en-GB" sz="1814" dirty="0">
                <a:latin typeface="Helvetica" panose="020B0604020202020204" pitchFamily="34" charset="0"/>
              </a:rPr>
              <a:t>Checked.  </a:t>
            </a:r>
            <a:endParaRPr lang="en-GB" sz="1814" dirty="0" smtClean="0">
              <a:latin typeface="Helvetica" panose="020B0604020202020204" pitchFamily="34" charset="0"/>
            </a:endParaRPr>
          </a:p>
          <a:p>
            <a:pPr lvl="2">
              <a:lnSpc>
                <a:spcPct val="150000"/>
              </a:lnSpc>
              <a:spcBef>
                <a:spcPts val="249"/>
              </a:spcBef>
              <a:buClr>
                <a:srgbClr val="000000"/>
              </a:buClr>
              <a:buSzPct val="85000"/>
              <a:buBlip>
                <a:blip r:embed="rId3"/>
              </a:buBlip>
            </a:pPr>
            <a:r>
              <a:rPr lang="en-GB" sz="1814" dirty="0" smtClean="0">
                <a:latin typeface="Helvetica" panose="020B0604020202020204" pitchFamily="34" charset="0"/>
              </a:rPr>
              <a:t>If </a:t>
            </a:r>
            <a:r>
              <a:rPr lang="en-GB" sz="1814" dirty="0">
                <a:latin typeface="Helvetica" panose="020B0604020202020204" pitchFamily="34" charset="0"/>
              </a:rPr>
              <a:t>your code invokes a method which is defined to throw checked exception, your code MUST provide a catch handler</a:t>
            </a:r>
          </a:p>
          <a:p>
            <a:pPr lvl="2">
              <a:lnSpc>
                <a:spcPct val="150000"/>
              </a:lnSpc>
              <a:spcBef>
                <a:spcPts val="249"/>
              </a:spcBef>
              <a:buClr>
                <a:srgbClr val="000000"/>
              </a:buClr>
              <a:buSzPct val="85000"/>
              <a:buBlip>
                <a:blip r:embed="rId3"/>
              </a:buBlip>
            </a:pPr>
            <a:r>
              <a:rPr lang="en-GB" sz="1814" dirty="0">
                <a:latin typeface="Helvetica" panose="020B0604020202020204" pitchFamily="34" charset="0"/>
              </a:rPr>
              <a:t>The compiler generates an error if the appropriate catch handler is not </a:t>
            </a:r>
            <a:r>
              <a:rPr lang="en-GB" sz="1814" dirty="0" smtClean="0">
                <a:latin typeface="Helvetica" panose="020B0604020202020204" pitchFamily="34" charset="0"/>
              </a:rPr>
              <a:t>present</a:t>
            </a:r>
          </a:p>
          <a:p>
            <a:pPr marL="431800" lvl="2" indent="0">
              <a:spcBef>
                <a:spcPts val="249"/>
              </a:spcBef>
              <a:buClr>
                <a:srgbClr val="000000"/>
              </a:buClr>
              <a:buSzPct val="85000"/>
            </a:pPr>
            <a:endParaRPr lang="en-GB" sz="1814" dirty="0">
              <a:latin typeface="Helvetica" panose="020B0604020202020204" pitchFamily="34" charset="0"/>
            </a:endParaRPr>
          </a:p>
          <a:p>
            <a:pPr lvl="1">
              <a:spcBef>
                <a:spcPts val="249"/>
              </a:spcBef>
              <a:buClr>
                <a:srgbClr val="000000"/>
              </a:buClr>
              <a:buSzPct val="85000"/>
              <a:buBlip>
                <a:blip r:embed="rId3"/>
              </a:buBlip>
            </a:pPr>
            <a:r>
              <a:rPr lang="en-GB" sz="1814" dirty="0" smtClean="0">
                <a:latin typeface="Helvetica" panose="020B0604020202020204" pitchFamily="34" charset="0"/>
              </a:rPr>
              <a:t>Unchecked</a:t>
            </a:r>
            <a:endParaRPr lang="en-GB" sz="1814" dirty="0">
              <a:latin typeface="Helvetica" panose="020B0604020202020204" pitchFamily="34" charset="0"/>
            </a:endParaRPr>
          </a:p>
          <a:p>
            <a:pPr lvl="2">
              <a:lnSpc>
                <a:spcPct val="150000"/>
              </a:lnSpc>
              <a:spcBef>
                <a:spcPts val="249"/>
              </a:spcBef>
              <a:buClr>
                <a:srgbClr val="000000"/>
              </a:buClr>
              <a:buSzPct val="85000"/>
              <a:buBlip>
                <a:blip r:embed="rId3"/>
              </a:buBlip>
            </a:pPr>
            <a:r>
              <a:rPr lang="en-GB" sz="1814" dirty="0">
                <a:latin typeface="Helvetica" panose="020B0604020202020204" pitchFamily="34" charset="0"/>
              </a:rPr>
              <a:t>These exceptions can occur through normal operation of the virtual machine.  You can choose to catch them or not.</a:t>
            </a:r>
          </a:p>
          <a:p>
            <a:pPr lvl="2">
              <a:lnSpc>
                <a:spcPct val="150000"/>
              </a:lnSpc>
              <a:spcBef>
                <a:spcPts val="249"/>
              </a:spcBef>
              <a:buClr>
                <a:srgbClr val="000000"/>
              </a:buClr>
              <a:buSzPct val="85000"/>
              <a:buBlip>
                <a:blip r:embed="rId3"/>
              </a:buBlip>
            </a:pPr>
            <a:r>
              <a:rPr lang="en-GB" sz="1814" dirty="0">
                <a:latin typeface="Helvetica" panose="020B0604020202020204" pitchFamily="34" charset="0"/>
              </a:rPr>
              <a:t>If an unchecked exception is not caught, it will go to the default catch-all handler for the application</a:t>
            </a:r>
          </a:p>
          <a:p>
            <a:pPr lvl="2">
              <a:lnSpc>
                <a:spcPct val="150000"/>
              </a:lnSpc>
              <a:spcBef>
                <a:spcPts val="249"/>
              </a:spcBef>
              <a:buClr>
                <a:srgbClr val="000000"/>
              </a:buClr>
              <a:buSzPct val="85000"/>
              <a:buBlip>
                <a:blip r:embed="rId3"/>
              </a:buBlip>
            </a:pPr>
            <a:r>
              <a:rPr lang="en-GB" sz="1814" dirty="0">
                <a:latin typeface="Helvetica" panose="020B0604020202020204" pitchFamily="34" charset="0"/>
              </a:rPr>
              <a:t>All Unchecked exceptions are </a:t>
            </a:r>
            <a:r>
              <a:rPr lang="en-GB" sz="1814" dirty="0" err="1">
                <a:latin typeface="Helvetica" panose="020B0604020202020204" pitchFamily="34" charset="0"/>
              </a:rPr>
              <a:t>subclassed</a:t>
            </a:r>
            <a:r>
              <a:rPr lang="en-GB" sz="1814" dirty="0">
                <a:latin typeface="Helvetica" panose="020B0604020202020204" pitchFamily="34" charset="0"/>
              </a:rPr>
              <a:t> from </a:t>
            </a:r>
            <a:r>
              <a:rPr lang="en-GB" sz="1814" dirty="0" err="1" smtClean="0">
                <a:latin typeface="Helvetica" panose="020B0604020202020204" pitchFamily="34" charset="0"/>
              </a:rPr>
              <a:t>RuntimeException</a:t>
            </a:r>
            <a:endParaRPr lang="en-GB" sz="1814" dirty="0" smtClean="0">
              <a:latin typeface="Helvetica" panose="020B0604020202020204" pitchFamily="34" charset="0"/>
            </a:endParaRPr>
          </a:p>
          <a:p>
            <a:pPr lvl="2">
              <a:spcBef>
                <a:spcPts val="249"/>
              </a:spcBef>
              <a:buClr>
                <a:srgbClr val="000000"/>
              </a:buClr>
              <a:buSzPct val="85000"/>
              <a:buBlip>
                <a:blip r:embed="rId3"/>
              </a:buBlip>
            </a:pPr>
            <a:endParaRPr lang="en-GB" sz="1814" dirty="0">
              <a:latin typeface="Helvetica" panose="020B0604020202020204" pitchFamily="34" charset="0"/>
            </a:endParaRPr>
          </a:p>
          <a:p>
            <a:pPr marL="431800" lvl="2" indent="0">
              <a:spcBef>
                <a:spcPts val="249"/>
              </a:spcBef>
              <a:buClr>
                <a:srgbClr val="000000"/>
              </a:buClr>
              <a:buSzPct val="85000"/>
            </a:pPr>
            <a:endParaRPr lang="en-GB" sz="1814" dirty="0">
              <a:latin typeface="Helvetica" panose="020B0604020202020204" pitchFamily="34" charset="0"/>
            </a:endParaRPr>
          </a:p>
        </p:txBody>
      </p:sp>
    </p:spTree>
    <p:extLst>
      <p:ext uri="{BB962C8B-B14F-4D97-AF65-F5344CB8AC3E}">
        <p14:creationId xmlns:p14="http://schemas.microsoft.com/office/powerpoint/2010/main" val="1852916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ABCE750B-549C-4604-ABC6-4942E61FE973}" type="slidenum">
              <a:rPr lang="en-US"/>
              <a:pPr/>
              <a:t>9</a:t>
            </a:fld>
            <a:endParaRPr lang="en-US"/>
          </a:p>
        </p:txBody>
      </p:sp>
      <p:sp>
        <p:nvSpPr>
          <p:cNvPr id="84996" name="Rectangle 4"/>
          <p:cNvSpPr>
            <a:spLocks noGrp="1" noRot="1" noChangeArrowheads="1"/>
          </p:cNvSpPr>
          <p:nvPr>
            <p:ph type="title"/>
          </p:nvPr>
        </p:nvSpPr>
        <p:spPr/>
        <p:txBody>
          <a:bodyPr/>
          <a:lstStyle/>
          <a:p>
            <a:r>
              <a:rPr lang="en-US" dirty="0"/>
              <a:t>Inheritance hierarchy for class </a:t>
            </a:r>
            <a:r>
              <a:rPr lang="en-US" dirty="0" err="1">
                <a:latin typeface="Courier New" panose="02070309020205020404" pitchFamily="49" charset="0"/>
              </a:rPr>
              <a:t>Throwable</a:t>
            </a:r>
            <a:endParaRPr lang="en-US" dirty="0">
              <a:latin typeface="Courier New" panose="02070309020205020404" pitchFamily="49" charset="0"/>
            </a:endParaRPr>
          </a:p>
        </p:txBody>
      </p:sp>
      <p:pic>
        <p:nvPicPr>
          <p:cNvPr id="85049" name="Picture 57" descr="AAEMZJZ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81200"/>
            <a:ext cx="6705600" cy="42672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91150"/>
      </p:ext>
    </p:extLst>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8.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9.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1483</Words>
  <Application>Microsoft Office PowerPoint</Application>
  <PresentationFormat>On-screen Show (4:3)</PresentationFormat>
  <Paragraphs>439</Paragraphs>
  <Slides>45</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Project Status Report</vt:lpstr>
      <vt:lpstr>Bitmap Image</vt:lpstr>
      <vt:lpstr>Exception</vt:lpstr>
      <vt:lpstr> Overview</vt:lpstr>
      <vt:lpstr>Errors</vt:lpstr>
      <vt:lpstr>Exceptions</vt:lpstr>
      <vt:lpstr>What is an exception?</vt:lpstr>
      <vt:lpstr>Exception</vt:lpstr>
      <vt:lpstr>Exception Handling</vt:lpstr>
      <vt:lpstr>PowerPoint Presentation</vt:lpstr>
      <vt:lpstr>Inheritance hierarchy for class Throwable</vt:lpstr>
      <vt:lpstr>Java Exception Classes</vt:lpstr>
      <vt:lpstr>Exceptions</vt:lpstr>
      <vt:lpstr>Exceptions</vt:lpstr>
      <vt:lpstr>PowerPoint Presentation</vt:lpstr>
      <vt:lpstr>PowerPoint Presentation</vt:lpstr>
      <vt:lpstr>Exceptions</vt:lpstr>
      <vt:lpstr>Exceptions</vt:lpstr>
      <vt:lpstr>Java has 5 keywords for exception handling</vt:lpstr>
      <vt:lpstr>Throwing and catching</vt:lpstr>
      <vt:lpstr>Throwing an exception</vt:lpstr>
      <vt:lpstr>Catching an exception</vt:lpstr>
      <vt:lpstr>PowerPoint Presentation</vt:lpstr>
      <vt:lpstr>PowerPoint Presentation</vt:lpstr>
      <vt:lpstr> Multiple catch</vt:lpstr>
      <vt:lpstr>PowerPoint Presentation</vt:lpstr>
      <vt:lpstr>PowerPoint Presentation</vt:lpstr>
      <vt:lpstr>In this example, try block contains two exceptions. But at a time only one exception occurs and its corresponding catch block is executed.</vt:lpstr>
      <vt:lpstr>PowerPoint Presentation</vt:lpstr>
      <vt:lpstr>PowerPoint Presentation</vt:lpstr>
      <vt:lpstr>In this example, we generate NullPointerException, but didn't provide the corresponding exception type. In such case, the catch block containing the parent exception class Exception will invoked.</vt:lpstr>
      <vt:lpstr>PowerPoint Presentation</vt:lpstr>
      <vt:lpstr>PowerPoint Presentation</vt:lpstr>
      <vt:lpstr>To handle the exception without maintaining the order of exceptions (i.e. from most specific to most general).</vt:lpstr>
      <vt:lpstr>PowerPoint Presentation</vt:lpstr>
      <vt:lpstr>PowerPoint Presentation</vt:lpstr>
      <vt:lpstr>PowerPoint Presentation</vt:lpstr>
      <vt:lpstr>PowerPoint Presentation</vt:lpstr>
      <vt:lpstr>Execution of try catch blocks</vt:lpstr>
      <vt:lpstr>Handling Exceptions</vt:lpstr>
      <vt:lpstr>Multiple catch statements</vt:lpstr>
      <vt:lpstr>PowerPoint Presentation</vt:lpstr>
      <vt:lpstr>Multiple catch statements</vt:lpstr>
      <vt:lpstr>The finally statement</vt:lpstr>
      <vt:lpstr>The finally statement</vt:lpstr>
      <vt:lpstr>Define your own exception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2016-01-23T05:42:57Z</dcterms:created>
  <dcterms:modified xsi:type="dcterms:W3CDTF">2023-08-10T07:20:49Z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