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8195BB-659A-411F-81A4-F4FD17F8E80D}" type="datetimeFigureOut">
              <a:rPr lang="en-US" smtClean="0"/>
              <a:t>7/12/2023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B9A588-6177-49FA-AF6B-E7B835A859DC}" type="slidenum">
              <a:rPr lang="en-US" smtClean="0"/>
              <a:t>‹#›</a:t>
            </a:fld>
            <a:endParaRPr lang="en-US"/>
          </a:p>
        </p:txBody>
      </p:sp>
    </p:spTree>
    <p:extLst>
      <p:ext uri="{BB962C8B-B14F-4D97-AF65-F5344CB8AC3E}">
        <p14:creationId xmlns:p14="http://schemas.microsoft.com/office/powerpoint/2010/main" val="402147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306" name="Rectangle 1">
            <a:extLst>
              <a:ext uri="{FF2B5EF4-FFF2-40B4-BE49-F238E27FC236}">
                <a16:creationId xmlns:a16="http://schemas.microsoft.com/office/drawing/2014/main" xmlns="" id="{EE85DAE1-BE1B-4AF2-960A-0608EF5BDD6D}"/>
              </a:ext>
            </a:extLst>
          </p:cNvPr>
          <p:cNvSpPr>
            <a:spLocks noGrp="1" noRot="1" noChangeAspect="1" noChangeArrowheads="1" noTextEdit="1"/>
          </p:cNvSpPr>
          <p:nvPr>
            <p:ph type="sldImg"/>
          </p:nvPr>
        </p:nvSpPr>
        <p:spPr>
          <a:xfrm>
            <a:off x="1041400" y="654050"/>
            <a:ext cx="4357688" cy="3270250"/>
          </a:xfrm>
          <a:solidFill>
            <a:srgbClr val="FFFFFF"/>
          </a:solidFill>
          <a:ln>
            <a:solidFill>
              <a:srgbClr val="000000"/>
            </a:solidFill>
            <a:miter lim="800000"/>
            <a:headEnd/>
            <a:tailEnd/>
          </a:ln>
        </p:spPr>
      </p:sp>
      <p:sp>
        <p:nvSpPr>
          <p:cNvPr id="226307" name="Rectangle 2">
            <a:extLst>
              <a:ext uri="{FF2B5EF4-FFF2-40B4-BE49-F238E27FC236}">
                <a16:creationId xmlns:a16="http://schemas.microsoft.com/office/drawing/2014/main" xmlns="" id="{59BEE03D-498B-462F-96A8-D9D1B8A22B35}"/>
              </a:ext>
            </a:extLst>
          </p:cNvPr>
          <p:cNvSpPr>
            <a:spLocks noGrp="1" noChangeArrowheads="1"/>
          </p:cNvSpPr>
          <p:nvPr>
            <p:ph type="body" idx="1"/>
          </p:nvPr>
        </p:nvSpPr>
        <p:spPr>
          <a:xfrm>
            <a:off x="644056" y="4142050"/>
            <a:ext cx="5152445" cy="39240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7330" name="Rectangle 1">
            <a:extLst>
              <a:ext uri="{FF2B5EF4-FFF2-40B4-BE49-F238E27FC236}">
                <a16:creationId xmlns:a16="http://schemas.microsoft.com/office/drawing/2014/main" xmlns="" id="{570456A4-7895-42E6-B1A8-EFA283B806AB}"/>
              </a:ext>
            </a:extLst>
          </p:cNvPr>
          <p:cNvSpPr>
            <a:spLocks noGrp="1" noRot="1" noChangeAspect="1" noChangeArrowheads="1" noTextEdit="1"/>
          </p:cNvSpPr>
          <p:nvPr>
            <p:ph type="sldImg"/>
          </p:nvPr>
        </p:nvSpPr>
        <p:spPr>
          <a:xfrm>
            <a:off x="1041400" y="654050"/>
            <a:ext cx="4357688" cy="3270250"/>
          </a:xfrm>
          <a:solidFill>
            <a:srgbClr val="FFFFFF"/>
          </a:solidFill>
          <a:ln>
            <a:solidFill>
              <a:srgbClr val="000000"/>
            </a:solidFill>
            <a:miter lim="800000"/>
            <a:headEnd/>
            <a:tailEnd/>
          </a:ln>
        </p:spPr>
      </p:sp>
      <p:sp>
        <p:nvSpPr>
          <p:cNvPr id="227331" name="Rectangle 2">
            <a:extLst>
              <a:ext uri="{FF2B5EF4-FFF2-40B4-BE49-F238E27FC236}">
                <a16:creationId xmlns:a16="http://schemas.microsoft.com/office/drawing/2014/main" xmlns="" id="{D40EC926-A317-49FD-9A45-43B5CA6464CE}"/>
              </a:ext>
            </a:extLst>
          </p:cNvPr>
          <p:cNvSpPr>
            <a:spLocks noGrp="1" noChangeArrowheads="1"/>
          </p:cNvSpPr>
          <p:nvPr>
            <p:ph type="body" idx="1"/>
          </p:nvPr>
        </p:nvSpPr>
        <p:spPr>
          <a:xfrm>
            <a:off x="644056" y="4142050"/>
            <a:ext cx="5152445" cy="39240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4" name="Rectangle 1">
            <a:extLst>
              <a:ext uri="{FF2B5EF4-FFF2-40B4-BE49-F238E27FC236}">
                <a16:creationId xmlns:a16="http://schemas.microsoft.com/office/drawing/2014/main" xmlns="" id="{73DB5A0E-DE53-46CE-AAAD-6BFB6362A9DE}"/>
              </a:ext>
            </a:extLst>
          </p:cNvPr>
          <p:cNvSpPr>
            <a:spLocks noGrp="1" noRot="1" noChangeAspect="1" noChangeArrowheads="1" noTextEdit="1"/>
          </p:cNvSpPr>
          <p:nvPr>
            <p:ph type="sldImg"/>
          </p:nvPr>
        </p:nvSpPr>
        <p:spPr>
          <a:xfrm>
            <a:off x="1041400" y="654050"/>
            <a:ext cx="4357688" cy="3270250"/>
          </a:xfrm>
          <a:solidFill>
            <a:srgbClr val="FFFFFF"/>
          </a:solidFill>
          <a:ln>
            <a:solidFill>
              <a:srgbClr val="000000"/>
            </a:solidFill>
            <a:miter lim="800000"/>
            <a:headEnd/>
            <a:tailEnd/>
          </a:ln>
        </p:spPr>
      </p:sp>
      <p:sp>
        <p:nvSpPr>
          <p:cNvPr id="228355" name="Rectangle 2">
            <a:extLst>
              <a:ext uri="{FF2B5EF4-FFF2-40B4-BE49-F238E27FC236}">
                <a16:creationId xmlns:a16="http://schemas.microsoft.com/office/drawing/2014/main" xmlns="" id="{A108C477-94A9-4E31-B721-04ABA5D99969}"/>
              </a:ext>
            </a:extLst>
          </p:cNvPr>
          <p:cNvSpPr>
            <a:spLocks noGrp="1" noChangeArrowheads="1"/>
          </p:cNvSpPr>
          <p:nvPr>
            <p:ph type="body" idx="1"/>
          </p:nvPr>
        </p:nvSpPr>
        <p:spPr>
          <a:xfrm>
            <a:off x="644056" y="4142050"/>
            <a:ext cx="5152445" cy="39240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7">
            <a:extLst>
              <a:ext uri="{FF2B5EF4-FFF2-40B4-BE49-F238E27FC236}">
                <a16:creationId xmlns:a16="http://schemas.microsoft.com/office/drawing/2014/main" xmlns="" id="{F93EAC90-F8EF-43C7-8C32-97AF64CA89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anose="020F0502020204030204" pitchFamily="34" charset="0"/>
              </a:defRPr>
            </a:lvl1pPr>
            <a:lvl2pPr marL="703797" indent="-270691">
              <a:spcBef>
                <a:spcPct val="30000"/>
              </a:spcBef>
              <a:defRPr sz="1100">
                <a:solidFill>
                  <a:schemeClr val="tx1"/>
                </a:solidFill>
                <a:latin typeface="Calibri" panose="020F0502020204030204" pitchFamily="34" charset="0"/>
              </a:defRPr>
            </a:lvl2pPr>
            <a:lvl3pPr marL="1082764" indent="-216553">
              <a:spcBef>
                <a:spcPct val="30000"/>
              </a:spcBef>
              <a:defRPr sz="1100">
                <a:solidFill>
                  <a:schemeClr val="tx1"/>
                </a:solidFill>
                <a:latin typeface="Calibri" panose="020F0502020204030204" pitchFamily="34" charset="0"/>
              </a:defRPr>
            </a:lvl3pPr>
            <a:lvl4pPr marL="1515869" indent="-216553">
              <a:spcBef>
                <a:spcPct val="30000"/>
              </a:spcBef>
              <a:defRPr sz="1100">
                <a:solidFill>
                  <a:schemeClr val="tx1"/>
                </a:solidFill>
                <a:latin typeface="Calibri" panose="020F0502020204030204" pitchFamily="34" charset="0"/>
              </a:defRPr>
            </a:lvl4pPr>
            <a:lvl5pPr marL="1948975" indent="-216553">
              <a:spcBef>
                <a:spcPct val="30000"/>
              </a:spcBef>
              <a:defRPr sz="1100">
                <a:solidFill>
                  <a:schemeClr val="tx1"/>
                </a:solidFill>
                <a:latin typeface="Calibri" panose="020F0502020204030204" pitchFamily="34" charset="0"/>
              </a:defRPr>
            </a:lvl5pPr>
            <a:lvl6pPr marL="2382081" indent="-216553" eaLnBrk="0" fontAlgn="base" hangingPunct="0">
              <a:spcBef>
                <a:spcPct val="30000"/>
              </a:spcBef>
              <a:spcAft>
                <a:spcPct val="0"/>
              </a:spcAft>
              <a:defRPr sz="1100">
                <a:solidFill>
                  <a:schemeClr val="tx1"/>
                </a:solidFill>
                <a:latin typeface="Calibri" panose="020F0502020204030204" pitchFamily="34" charset="0"/>
              </a:defRPr>
            </a:lvl6pPr>
            <a:lvl7pPr marL="2815186" indent="-216553" eaLnBrk="0" fontAlgn="base" hangingPunct="0">
              <a:spcBef>
                <a:spcPct val="30000"/>
              </a:spcBef>
              <a:spcAft>
                <a:spcPct val="0"/>
              </a:spcAft>
              <a:defRPr sz="1100">
                <a:solidFill>
                  <a:schemeClr val="tx1"/>
                </a:solidFill>
                <a:latin typeface="Calibri" panose="020F0502020204030204" pitchFamily="34" charset="0"/>
              </a:defRPr>
            </a:lvl7pPr>
            <a:lvl8pPr marL="3248292" indent="-216553" eaLnBrk="0" fontAlgn="base" hangingPunct="0">
              <a:spcBef>
                <a:spcPct val="30000"/>
              </a:spcBef>
              <a:spcAft>
                <a:spcPct val="0"/>
              </a:spcAft>
              <a:defRPr sz="1100">
                <a:solidFill>
                  <a:schemeClr val="tx1"/>
                </a:solidFill>
                <a:latin typeface="Calibri" panose="020F0502020204030204" pitchFamily="34" charset="0"/>
              </a:defRPr>
            </a:lvl8pPr>
            <a:lvl9pPr marL="3681397" indent="-216553" eaLnBrk="0" fontAlgn="base" hangingPunct="0">
              <a:spcBef>
                <a:spcPct val="30000"/>
              </a:spcBef>
              <a:spcAft>
                <a:spcPct val="0"/>
              </a:spcAft>
              <a:defRPr sz="1100">
                <a:solidFill>
                  <a:schemeClr val="tx1"/>
                </a:solidFill>
                <a:latin typeface="Calibri" panose="020F0502020204030204" pitchFamily="34" charset="0"/>
              </a:defRPr>
            </a:lvl9pPr>
          </a:lstStyle>
          <a:p>
            <a:pPr>
              <a:spcBef>
                <a:spcPct val="0"/>
              </a:spcBef>
            </a:pPr>
            <a:fld id="{DF1E7905-5D92-45A2-A22F-A0F518218793}" type="slidenum">
              <a:rPr lang="en-US" altLang="en-US" smtClean="0"/>
              <a:pPr>
                <a:spcBef>
                  <a:spcPct val="0"/>
                </a:spcBef>
              </a:pPr>
              <a:t>41</a:t>
            </a:fld>
            <a:endParaRPr lang="en-US" altLang="en-US"/>
          </a:p>
        </p:txBody>
      </p:sp>
      <p:sp>
        <p:nvSpPr>
          <p:cNvPr id="238595" name="Rectangle 1">
            <a:extLst>
              <a:ext uri="{FF2B5EF4-FFF2-40B4-BE49-F238E27FC236}">
                <a16:creationId xmlns:a16="http://schemas.microsoft.com/office/drawing/2014/main" xmlns="" id="{F8EF6771-8722-42C2-BE6A-51E2298C7AE9}"/>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38596" name="Rectangle 2">
            <a:extLst>
              <a:ext uri="{FF2B5EF4-FFF2-40B4-BE49-F238E27FC236}">
                <a16:creationId xmlns:a16="http://schemas.microsoft.com/office/drawing/2014/main" xmlns="" id="{B879CCCE-0EA2-4F30-8E3C-4686E217DEA1}"/>
              </a:ext>
            </a:extLst>
          </p:cNvPr>
          <p:cNvSpPr>
            <a:spLocks noGrp="1" noChangeArrowheads="1"/>
          </p:cNvSpPr>
          <p:nvPr>
            <p:ph type="body" idx="1"/>
          </p:nvPr>
        </p:nvSpPr>
        <p:spPr bwMode="auto">
          <a:xfrm>
            <a:off x="858741" y="4142050"/>
            <a:ext cx="4723075" cy="39240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727005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1">
            <a:extLst>
              <a:ext uri="{FF2B5EF4-FFF2-40B4-BE49-F238E27FC236}">
                <a16:creationId xmlns="" xmlns:a16="http://schemas.microsoft.com/office/drawing/2014/main" id="{655A2BE8-1181-45C6-B61B-58C86D8AC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49215E-0669-44BB-BF82-BF54728591EF}" type="slidenum">
              <a:rPr lang="en-US" altLang="en-US" smtClean="0"/>
              <a:pPr>
                <a:spcBef>
                  <a:spcPct val="0"/>
                </a:spcBef>
              </a:pPr>
              <a:t>55</a:t>
            </a:fld>
            <a:endParaRPr lang="en-US" altLang="en-US"/>
          </a:p>
        </p:txBody>
      </p:sp>
      <p:sp>
        <p:nvSpPr>
          <p:cNvPr id="11267" name="Rectangle 1">
            <a:extLst>
              <a:ext uri="{FF2B5EF4-FFF2-40B4-BE49-F238E27FC236}">
                <a16:creationId xmlns="" xmlns:a16="http://schemas.microsoft.com/office/drawing/2014/main" id="{DD42B318-A5F4-461A-AAF1-A674B729AB10}"/>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1268" name="Text Box 2">
            <a:extLst>
              <a:ext uri="{FF2B5EF4-FFF2-40B4-BE49-F238E27FC236}">
                <a16:creationId xmlns="" xmlns:a16="http://schemas.microsoft.com/office/drawing/2014/main" id="{A2A7A918-5993-44AD-A5E7-64B813161806}"/>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latin typeface="Arial" panose="020B0604020202020204" pitchFamily="34" charset="0"/>
              <a:cs typeface="WenQuanYi Zen Hei Sharp"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1">
            <a:extLst>
              <a:ext uri="{FF2B5EF4-FFF2-40B4-BE49-F238E27FC236}">
                <a16:creationId xmlns="" xmlns:a16="http://schemas.microsoft.com/office/drawing/2014/main" id="{18619BAD-1AEF-45B9-B564-1C69E5655A8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BD7342-AFFD-4C92-BD4B-6CF956330477}" type="slidenum">
              <a:rPr lang="en-US" altLang="en-US" smtClean="0"/>
              <a:pPr>
                <a:spcBef>
                  <a:spcPct val="0"/>
                </a:spcBef>
              </a:pPr>
              <a:t>62</a:t>
            </a:fld>
            <a:endParaRPr lang="en-US" altLang="en-US"/>
          </a:p>
        </p:txBody>
      </p:sp>
      <p:sp>
        <p:nvSpPr>
          <p:cNvPr id="24579" name="Rectangle 1">
            <a:extLst>
              <a:ext uri="{FF2B5EF4-FFF2-40B4-BE49-F238E27FC236}">
                <a16:creationId xmlns="" xmlns:a16="http://schemas.microsoft.com/office/drawing/2014/main" id="{F6D0DBB6-D6DF-4571-815B-5DEF408574FA}"/>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4580" name="Text Box 2">
            <a:extLst>
              <a:ext uri="{FF2B5EF4-FFF2-40B4-BE49-F238E27FC236}">
                <a16:creationId xmlns="" xmlns:a16="http://schemas.microsoft.com/office/drawing/2014/main" id="{CA824614-7C23-4564-8D64-76EBCEF21A1C}"/>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latin typeface="Arial" panose="020B0604020202020204" pitchFamily="34" charset="0"/>
              <a:cs typeface="WenQuanYi Zen Hei Sharp"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 xmlns:a16="http://schemas.microsoft.com/office/drawing/2014/main" id="{AECCB97E-241C-4105-B2D3-CE8C7E8A38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 xmlns:a16="http://schemas.microsoft.com/office/drawing/2014/main" id="{077F77F9-D61D-4F58-A317-21173B9A08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 xmlns:a16="http://schemas.microsoft.com/office/drawing/2014/main" id="{2BAF987B-706B-4986-9901-DE02471C55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341EBF-B653-46A0-BA95-9E0250366823}" type="slidenum">
              <a:rPr lang="en-US" altLang="en-US" smtClean="0">
                <a:latin typeface="Arial" panose="020B0604020202020204" pitchFamily="34" charset="0"/>
              </a:rPr>
              <a:pPr>
                <a:spcBef>
                  <a:spcPct val="0"/>
                </a:spcBef>
              </a:pPr>
              <a:t>63</a:t>
            </a:fld>
            <a:endParaRPr lang="en-US" altLang="en-US">
              <a:latin typeface="Arial" panose="020B0604020202020204" pitchFamily="34" charset="0"/>
            </a:endParaRPr>
          </a:p>
        </p:txBody>
      </p:sp>
    </p:spTree>
    <p:extLst>
      <p:ext uri="{BB962C8B-B14F-4D97-AF65-F5344CB8AC3E}">
        <p14:creationId xmlns:p14="http://schemas.microsoft.com/office/powerpoint/2010/main" val="272714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1BA53B-3753-41F2-9013-3B5C736833BD}"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374515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1BA53B-3753-41F2-9013-3B5C736833BD}"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164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1BA53B-3753-41F2-9013-3B5C736833BD}"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246250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1BA53B-3753-41F2-9013-3B5C736833BD}"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279484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BA53B-3753-41F2-9013-3B5C736833BD}"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184283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1BA53B-3753-41F2-9013-3B5C736833BD}"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53198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1BA53B-3753-41F2-9013-3B5C736833BD}" type="datetimeFigureOut">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142954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1BA53B-3753-41F2-9013-3B5C736833BD}" type="datetimeFigureOut">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118732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BA53B-3753-41F2-9013-3B5C736833BD}" type="datetimeFigureOut">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107598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BA53B-3753-41F2-9013-3B5C736833BD}"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282251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BA53B-3753-41F2-9013-3B5C736833BD}"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B451-FECC-4915-8FC0-C9BFC240CE61}" type="slidenum">
              <a:rPr lang="en-US" smtClean="0"/>
              <a:t>‹#›</a:t>
            </a:fld>
            <a:endParaRPr lang="en-US"/>
          </a:p>
        </p:txBody>
      </p:sp>
    </p:spTree>
    <p:extLst>
      <p:ext uri="{BB962C8B-B14F-4D97-AF65-F5344CB8AC3E}">
        <p14:creationId xmlns:p14="http://schemas.microsoft.com/office/powerpoint/2010/main" val="257241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BA53B-3753-41F2-9013-3B5C736833BD}" type="datetimeFigureOut">
              <a:rPr lang="en-US" smtClean="0"/>
              <a:t>7/12/2023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DB451-FECC-4915-8FC0-C9BFC240CE61}" type="slidenum">
              <a:rPr lang="en-US" smtClean="0"/>
              <a:t>‹#›</a:t>
            </a:fld>
            <a:endParaRPr lang="en-US"/>
          </a:p>
        </p:txBody>
      </p:sp>
    </p:spTree>
    <p:extLst>
      <p:ext uri="{BB962C8B-B14F-4D97-AF65-F5344CB8AC3E}">
        <p14:creationId xmlns:p14="http://schemas.microsoft.com/office/powerpoint/2010/main" val="2795703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247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10009-7C29-4B9F-A713-C422350DEE88}"/>
              </a:ext>
            </a:extLst>
          </p:cNvPr>
          <p:cNvSpPr>
            <a:spLocks noGrp="1"/>
          </p:cNvSpPr>
          <p:nvPr>
            <p:ph type="title"/>
          </p:nvPr>
        </p:nvSpPr>
        <p:spPr/>
        <p:txBody>
          <a:bodyPr/>
          <a:lstStyle/>
          <a:p>
            <a:r>
              <a:rPr lang="en-US" b="0" dirty="0">
                <a:solidFill>
                  <a:srgbClr val="610B38"/>
                </a:solidFill>
                <a:latin typeface="erdana"/>
              </a:rPr>
              <a:t>2</a:t>
            </a:r>
            <a:r>
              <a:rPr lang="en-US" sz="4000" b="0" i="0" dirty="0">
                <a:solidFill>
                  <a:srgbClr val="610B38"/>
                </a:solidFill>
                <a:effectLst/>
                <a:latin typeface="erdana"/>
              </a:rPr>
              <a:t>) </a:t>
            </a:r>
            <a:r>
              <a:rPr lang="en-US" b="0" i="0" dirty="0">
                <a:solidFill>
                  <a:srgbClr val="610B38"/>
                </a:solidFill>
                <a:effectLst/>
                <a:latin typeface="erdana"/>
              </a:rPr>
              <a:t>Default</a:t>
            </a:r>
            <a:r>
              <a:rPr lang="en-US" sz="4000" b="0" i="0" dirty="0">
                <a:solidFill>
                  <a:srgbClr val="610B38"/>
                </a:solidFill>
                <a:effectLst/>
                <a:latin typeface="erdana"/>
              </a:rPr>
              <a:t> </a:t>
            </a:r>
            <a:r>
              <a:rPr lang="en-IN" sz="4000" b="0" i="0" dirty="0">
                <a:solidFill>
                  <a:srgbClr val="610B38"/>
                </a:solidFill>
                <a:effectLst/>
                <a:latin typeface="erdana"/>
              </a:rPr>
              <a:t>Access Modifiers</a:t>
            </a:r>
            <a:endParaRPr lang="en-IN" dirty="0"/>
          </a:p>
        </p:txBody>
      </p:sp>
      <p:sp>
        <p:nvSpPr>
          <p:cNvPr id="3" name="Content Placeholder 2">
            <a:extLst>
              <a:ext uri="{FF2B5EF4-FFF2-40B4-BE49-F238E27FC236}">
                <a16:creationId xmlns:a16="http://schemas.microsoft.com/office/drawing/2014/main" xmlns="" id="{B2F2D993-111E-4A36-93E4-4BD54A83AD8C}"/>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If you don't use any modifier, it is treated as </a:t>
            </a:r>
            <a:r>
              <a:rPr lang="en-US" b="1" i="0" dirty="0">
                <a:solidFill>
                  <a:srgbClr val="000000"/>
                </a:solidFill>
                <a:effectLst/>
                <a:latin typeface="verdana" panose="020B0604030504040204" pitchFamily="34" charset="0"/>
              </a:rPr>
              <a:t>default</a:t>
            </a:r>
            <a:r>
              <a:rPr lang="en-US" b="0" i="0" dirty="0">
                <a:solidFill>
                  <a:srgbClr val="000000"/>
                </a:solidFill>
                <a:effectLst/>
                <a:latin typeface="verdana" panose="020B0604030504040204" pitchFamily="34" charset="0"/>
              </a:rPr>
              <a:t> by default. The default modifier is accessible only within package. It cannot be accessed from outside the package. It provides more accessibility than private. But, it is more restrictive than protected, and public.</a:t>
            </a:r>
          </a:p>
          <a:p>
            <a:endParaRPr lang="en-IN" dirty="0"/>
          </a:p>
        </p:txBody>
      </p:sp>
      <p:sp>
        <p:nvSpPr>
          <p:cNvPr id="4" name="Slide Number Placeholder 3">
            <a:extLst>
              <a:ext uri="{FF2B5EF4-FFF2-40B4-BE49-F238E27FC236}">
                <a16:creationId xmlns:a16="http://schemas.microsoft.com/office/drawing/2014/main" xmlns="" id="{C2D991ED-950A-45C0-AF2C-9988982513C0}"/>
              </a:ext>
            </a:extLst>
          </p:cNvPr>
          <p:cNvSpPr>
            <a:spLocks noGrp="1"/>
          </p:cNvSpPr>
          <p:nvPr>
            <p:ph type="sldNum" sz="quarter" idx="12"/>
          </p:nvPr>
        </p:nvSpPr>
        <p:spPr/>
        <p:txBody>
          <a:bodyPr/>
          <a:lstStyle/>
          <a:p>
            <a:pPr>
              <a:defRPr/>
            </a:pPr>
            <a:fld id="{CA95A919-286D-4F00-BCB7-7A0B74DE79FB}" type="slidenum">
              <a:rPr lang="en-US" smtClean="0"/>
              <a:pPr>
                <a:defRPr/>
              </a:pPr>
              <a:t>10</a:t>
            </a:fld>
            <a:endParaRPr lang="en-US"/>
          </a:p>
        </p:txBody>
      </p:sp>
    </p:spTree>
    <p:extLst>
      <p:ext uri="{BB962C8B-B14F-4D97-AF65-F5344CB8AC3E}">
        <p14:creationId xmlns:p14="http://schemas.microsoft.com/office/powerpoint/2010/main" val="86017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11084-C590-4301-A1C0-AD689E6DFA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B521A31-83CD-45DD-AD56-16AED51F41F4}"/>
              </a:ext>
            </a:extLst>
          </p:cNvPr>
          <p:cNvSpPr>
            <a:spLocks noGrp="1"/>
          </p:cNvSpPr>
          <p:nvPr>
            <p:ph idx="1"/>
          </p:nvPr>
        </p:nvSpPr>
        <p:spPr/>
        <p:txBody>
          <a:bodyPr>
            <a:normAutofit fontScale="92500" lnSpcReduction="20000"/>
          </a:bodyPr>
          <a:lstStyle/>
          <a:p>
            <a:pPr marL="0" indent="0" algn="l">
              <a:buNone/>
            </a:pPr>
            <a:r>
              <a:rPr lang="en-IN" b="0" i="0" dirty="0">
                <a:solidFill>
                  <a:srgbClr val="008200"/>
                </a:solidFill>
                <a:effectLst/>
                <a:latin typeface="verdana" panose="020B0604030504040204" pitchFamily="34" charset="0"/>
              </a:rPr>
              <a:t>//save by A.java</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package</a:t>
            </a:r>
            <a:r>
              <a:rPr lang="en-IN" b="0" i="0" dirty="0">
                <a:solidFill>
                  <a:srgbClr val="000000"/>
                </a:solidFill>
                <a:effectLst/>
                <a:latin typeface="verdana" panose="020B0604030504040204" pitchFamily="34" charset="0"/>
              </a:rPr>
              <a:t> pack;  </a:t>
            </a:r>
          </a:p>
          <a:p>
            <a:pPr marL="0" indent="0" algn="l">
              <a:buNone/>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msg</a:t>
            </a:r>
            <a:r>
              <a:rPr lang="en-IN" b="0" i="0" dirty="0">
                <a:solidFill>
                  <a:srgbClr val="000000"/>
                </a:solidFill>
                <a:effectLst/>
                <a:latin typeface="verdana" panose="020B0604030504040204" pitchFamily="34" charset="0"/>
              </a:rPr>
              <a:t>()</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dirty="0">
                <a:solidFill>
                  <a:srgbClr val="000000"/>
                </a:solidFill>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"Hello"</a:t>
            </a:r>
            <a:r>
              <a:rPr lang="en-IN" b="0" i="0" dirty="0">
                <a:solidFill>
                  <a:srgbClr val="000000"/>
                </a:solidFill>
                <a:effectLst/>
                <a:latin typeface="verdana" panose="020B0604030504040204" pitchFamily="34" charset="0"/>
              </a:rPr>
              <a:t>);</a:t>
            </a:r>
          </a:p>
          <a:p>
            <a:pPr marL="0" indent="0" algn="l">
              <a:buNone/>
            </a:pPr>
            <a:r>
              <a:rPr lang="en-IN" b="0" i="0" dirty="0">
                <a:solidFill>
                  <a:srgbClr val="000000"/>
                </a:solidFill>
                <a:effectLst/>
                <a:latin typeface="verdana" panose="020B0604030504040204" pitchFamily="34" charset="0"/>
              </a:rPr>
              <a:t>      }  </a:t>
            </a:r>
          </a:p>
          <a:p>
            <a:pPr marL="0" indent="0" algn="l">
              <a:buNone/>
            </a:pPr>
            <a:r>
              <a:rPr lang="en-IN" b="0" i="0" dirty="0">
                <a:solidFill>
                  <a:srgbClr val="000000"/>
                </a:solidFill>
                <a:effectLst/>
                <a:latin typeface="verdana" panose="020B0604030504040204" pitchFamily="34" charset="0"/>
              </a:rPr>
              <a:t>}  </a:t>
            </a:r>
          </a:p>
          <a:p>
            <a:pPr marL="0" indent="0">
              <a:buNone/>
            </a:pPr>
            <a:endParaRPr lang="en-IN" dirty="0"/>
          </a:p>
        </p:txBody>
      </p:sp>
      <p:sp>
        <p:nvSpPr>
          <p:cNvPr id="4" name="Slide Number Placeholder 3">
            <a:extLst>
              <a:ext uri="{FF2B5EF4-FFF2-40B4-BE49-F238E27FC236}">
                <a16:creationId xmlns:a16="http://schemas.microsoft.com/office/drawing/2014/main" xmlns="" id="{2515854A-9873-4A8B-9995-205D6691488F}"/>
              </a:ext>
            </a:extLst>
          </p:cNvPr>
          <p:cNvSpPr>
            <a:spLocks noGrp="1"/>
          </p:cNvSpPr>
          <p:nvPr>
            <p:ph type="sldNum" sz="quarter" idx="12"/>
          </p:nvPr>
        </p:nvSpPr>
        <p:spPr/>
        <p:txBody>
          <a:bodyPr/>
          <a:lstStyle/>
          <a:p>
            <a:pPr>
              <a:defRPr/>
            </a:pPr>
            <a:fld id="{CA95A919-286D-4F00-BCB7-7A0B74DE79FB}" type="slidenum">
              <a:rPr lang="en-US" smtClean="0"/>
              <a:pPr>
                <a:defRPr/>
              </a:pPr>
              <a:t>11</a:t>
            </a:fld>
            <a:endParaRPr lang="en-US"/>
          </a:p>
        </p:txBody>
      </p:sp>
    </p:spTree>
    <p:extLst>
      <p:ext uri="{BB962C8B-B14F-4D97-AF65-F5344CB8AC3E}">
        <p14:creationId xmlns:p14="http://schemas.microsoft.com/office/powerpoint/2010/main" val="2307272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CC2C0-A355-40D2-9575-2CD02D665D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1DACF05-8900-4863-AEA7-BC147C167B02}"/>
              </a:ext>
            </a:extLst>
          </p:cNvPr>
          <p:cNvSpPr>
            <a:spLocks noGrp="1"/>
          </p:cNvSpPr>
          <p:nvPr>
            <p:ph idx="1"/>
          </p:nvPr>
        </p:nvSpPr>
        <p:spPr>
          <a:xfrm>
            <a:off x="457200" y="1600200"/>
            <a:ext cx="8991600" cy="4525963"/>
          </a:xfrm>
        </p:spPr>
        <p:txBody>
          <a:bodyPr>
            <a:normAutofit fontScale="85000" lnSpcReduction="20000"/>
          </a:bodyPr>
          <a:lstStyle/>
          <a:p>
            <a:pPr marL="0" indent="0" algn="l">
              <a:buNone/>
            </a:pPr>
            <a:r>
              <a:rPr lang="en-IN" b="0" i="0" dirty="0">
                <a:solidFill>
                  <a:srgbClr val="008200"/>
                </a:solidFill>
                <a:effectLst/>
                <a:latin typeface="verdana" panose="020B0604030504040204" pitchFamily="34" charset="0"/>
              </a:rPr>
              <a:t>//save by B.java</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package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mypack</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pack.*;  </a:t>
            </a:r>
          </a:p>
          <a:p>
            <a:pPr marL="0" indent="0" algn="l">
              <a:buNone/>
            </a:pPr>
            <a:endParaRPr lang="en-IN" b="1" i="0" dirty="0">
              <a:solidFill>
                <a:srgbClr val="006699"/>
              </a:solidFill>
              <a:effectLst/>
              <a:latin typeface="verdana" panose="020B0604030504040204" pitchFamily="34" charset="0"/>
            </a:endParaRPr>
          </a:p>
          <a:p>
            <a:pPr marL="0" indent="0" algn="l">
              <a:buNone/>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  </a:t>
            </a:r>
          </a:p>
          <a:p>
            <a:pPr marL="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 </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 =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 			</a:t>
            </a:r>
            <a:r>
              <a:rPr lang="en-IN" sz="2200" b="1" i="0" dirty="0">
                <a:solidFill>
                  <a:srgbClr val="FF0000"/>
                </a:solidFill>
                <a:effectLst/>
                <a:latin typeface="verdana" panose="020B0604030504040204" pitchFamily="34" charset="0"/>
              </a:rPr>
              <a:t>//Compile Time Error  </a:t>
            </a:r>
          </a:p>
          <a:p>
            <a:pPr marL="0" indent="0" algn="l">
              <a:buNone/>
            </a:pPr>
            <a:r>
              <a:rPr lang="en-IN" b="0" i="0" dirty="0">
                <a:solidFill>
                  <a:srgbClr val="000000"/>
                </a:solidFill>
                <a:effectLst/>
                <a:latin typeface="verdana" panose="020B0604030504040204" pitchFamily="34" charset="0"/>
              </a:rPr>
              <a:t>   obj.msg(); 				</a:t>
            </a:r>
            <a:r>
              <a:rPr lang="en-IN" sz="2200" b="1" dirty="0">
                <a:solidFill>
                  <a:srgbClr val="FF0000"/>
                </a:solidFill>
                <a:latin typeface="verdana" panose="020B0604030504040204" pitchFamily="34" charset="0"/>
              </a:rPr>
              <a:t>//Compile Time Error </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  </a:t>
            </a:r>
          </a:p>
          <a:p>
            <a:pPr marL="0" indent="0" algn="l">
              <a:buNone/>
            </a:pPr>
            <a:r>
              <a:rPr lang="en-IN" b="0" i="0" dirty="0">
                <a:solidFill>
                  <a:srgbClr val="000000"/>
                </a:solidFill>
                <a:effectLst/>
                <a:latin typeface="verdana" panose="020B0604030504040204" pitchFamily="34" charset="0"/>
              </a:rPr>
              <a:t>}  </a:t>
            </a:r>
          </a:p>
          <a:p>
            <a:pPr marL="0" indent="0">
              <a:buNone/>
            </a:pPr>
            <a:endParaRPr lang="en-IN" dirty="0"/>
          </a:p>
        </p:txBody>
      </p:sp>
      <p:sp>
        <p:nvSpPr>
          <p:cNvPr id="4" name="Slide Number Placeholder 3">
            <a:extLst>
              <a:ext uri="{FF2B5EF4-FFF2-40B4-BE49-F238E27FC236}">
                <a16:creationId xmlns:a16="http://schemas.microsoft.com/office/drawing/2014/main" xmlns="" id="{40962D61-94A2-492C-8AED-CC74539D6CE2}"/>
              </a:ext>
            </a:extLst>
          </p:cNvPr>
          <p:cNvSpPr>
            <a:spLocks noGrp="1"/>
          </p:cNvSpPr>
          <p:nvPr>
            <p:ph type="sldNum" sz="quarter" idx="12"/>
          </p:nvPr>
        </p:nvSpPr>
        <p:spPr/>
        <p:txBody>
          <a:bodyPr/>
          <a:lstStyle/>
          <a:p>
            <a:pPr>
              <a:defRPr/>
            </a:pPr>
            <a:fld id="{CA95A919-286D-4F00-BCB7-7A0B74DE79FB}" type="slidenum">
              <a:rPr lang="en-US" smtClean="0"/>
              <a:pPr>
                <a:defRPr/>
              </a:pPr>
              <a:t>12</a:t>
            </a:fld>
            <a:endParaRPr lang="en-US"/>
          </a:p>
        </p:txBody>
      </p:sp>
    </p:spTree>
    <p:extLst>
      <p:ext uri="{BB962C8B-B14F-4D97-AF65-F5344CB8AC3E}">
        <p14:creationId xmlns:p14="http://schemas.microsoft.com/office/powerpoint/2010/main" val="381515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8D762-5939-4D04-95A2-2A9E79F65666}"/>
              </a:ext>
            </a:extLst>
          </p:cNvPr>
          <p:cNvSpPr>
            <a:spLocks noGrp="1"/>
          </p:cNvSpPr>
          <p:nvPr>
            <p:ph type="title"/>
          </p:nvPr>
        </p:nvSpPr>
        <p:spPr/>
        <p:txBody>
          <a:bodyPr>
            <a:noAutofit/>
          </a:bodyPr>
          <a:lstStyle/>
          <a:p>
            <a:r>
              <a:rPr lang="en-US" sz="2800" b="1" i="0" dirty="0">
                <a:solidFill>
                  <a:srgbClr val="000000"/>
                </a:solidFill>
                <a:effectLst/>
                <a:latin typeface="verdana" panose="020B0604030504040204" pitchFamily="34" charset="0"/>
              </a:rPr>
              <a:t>Example of default access modifier</a:t>
            </a:r>
            <a:r>
              <a:rPr lang="en-US" sz="2800" b="0" i="0" dirty="0">
                <a:solidFill>
                  <a:srgbClr val="000000"/>
                </a:solidFill>
                <a:effectLst/>
                <a:latin typeface="verdana" panose="020B0604030504040204" pitchFamily="34" charset="0"/>
              </a:rPr>
              <a:t/>
            </a:r>
            <a:br>
              <a:rPr lang="en-US" sz="2800" b="0" i="0" dirty="0">
                <a:solidFill>
                  <a:srgbClr val="000000"/>
                </a:solidFill>
                <a:effectLst/>
                <a:latin typeface="verdana" panose="020B0604030504040204" pitchFamily="34" charset="0"/>
              </a:rPr>
            </a:br>
            <a:endParaRPr lang="en-IN" sz="2800" dirty="0"/>
          </a:p>
        </p:txBody>
      </p:sp>
      <p:sp>
        <p:nvSpPr>
          <p:cNvPr id="3" name="Content Placeholder 2">
            <a:extLst>
              <a:ext uri="{FF2B5EF4-FFF2-40B4-BE49-F238E27FC236}">
                <a16:creationId xmlns:a16="http://schemas.microsoft.com/office/drawing/2014/main" xmlns="" id="{AF3A293D-0CCC-4B95-BE61-17182EA1DB23}"/>
              </a:ext>
            </a:extLst>
          </p:cNvPr>
          <p:cNvSpPr>
            <a:spLocks noGrp="1"/>
          </p:cNvSpPr>
          <p:nvPr>
            <p:ph idx="1"/>
          </p:nvPr>
        </p:nvSpPr>
        <p:spPr/>
        <p:txBody>
          <a:bodyPr>
            <a:normAutofit fontScale="77500" lnSpcReduction="20000"/>
          </a:bodyPr>
          <a:lstStyle/>
          <a:p>
            <a:pPr algn="l"/>
            <a:r>
              <a:rPr lang="en-US" b="0" i="0" dirty="0">
                <a:solidFill>
                  <a:srgbClr val="000000"/>
                </a:solidFill>
                <a:effectLst/>
                <a:latin typeface="verdana" panose="020B0604030504040204" pitchFamily="34" charset="0"/>
              </a:rPr>
              <a:t>In this example, we have created two packages pack and </a:t>
            </a:r>
            <a:r>
              <a:rPr lang="en-US" b="0" i="0" dirty="0" err="1">
                <a:solidFill>
                  <a:srgbClr val="000000"/>
                </a:solidFill>
                <a:effectLst/>
                <a:latin typeface="verdana" panose="020B0604030504040204" pitchFamily="34" charset="0"/>
              </a:rPr>
              <a:t>mypack</a:t>
            </a:r>
            <a:r>
              <a:rPr lang="en-US" b="0" i="0" dirty="0">
                <a:solidFill>
                  <a:srgbClr val="000000"/>
                </a:solidFill>
                <a:effectLst/>
                <a:latin typeface="verdana" panose="020B0604030504040204" pitchFamily="34" charset="0"/>
              </a:rPr>
              <a:t>. We are accessing the A class from outside its package, since A class is not public, so it cannot be accessed from outside the package.</a:t>
            </a:r>
          </a:p>
          <a:p>
            <a:pPr algn="l"/>
            <a:endParaRPr lang="en-US" b="0" i="0" dirty="0">
              <a:solidFill>
                <a:srgbClr val="000000"/>
              </a:solidFill>
              <a:effectLst/>
              <a:latin typeface="verdana" panose="020B0604030504040204" pitchFamily="34" charset="0"/>
            </a:endParaRPr>
          </a:p>
          <a:p>
            <a:pPr algn="l"/>
            <a:r>
              <a:rPr lang="en-US" b="1" i="0" dirty="0">
                <a:solidFill>
                  <a:srgbClr val="000000"/>
                </a:solidFill>
                <a:effectLst/>
                <a:latin typeface="verdana" panose="020B0604030504040204" pitchFamily="34" charset="0"/>
              </a:rPr>
              <a:t>In the above example, the scope of class A and its method msg() is default so it cannot be accessed from outside the package.</a:t>
            </a:r>
          </a:p>
          <a:p>
            <a:pPr marL="0" indent="0">
              <a:buNone/>
            </a:pPr>
            <a:r>
              <a:rPr lang="en-US" dirty="0"/>
              <a:t/>
            </a:r>
            <a:br>
              <a:rPr lang="en-US" dirty="0"/>
            </a:br>
            <a:endParaRPr lang="en-US" b="0" i="0" dirty="0">
              <a:solidFill>
                <a:srgbClr val="000000"/>
              </a:solidFill>
              <a:effectLst/>
              <a:latin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xmlns="" id="{F077CADF-A4EA-4E4C-8EB1-BAF94CA23611}"/>
              </a:ext>
            </a:extLst>
          </p:cNvPr>
          <p:cNvSpPr>
            <a:spLocks noGrp="1"/>
          </p:cNvSpPr>
          <p:nvPr>
            <p:ph type="sldNum" sz="quarter" idx="12"/>
          </p:nvPr>
        </p:nvSpPr>
        <p:spPr/>
        <p:txBody>
          <a:bodyPr/>
          <a:lstStyle/>
          <a:p>
            <a:pPr>
              <a:defRPr/>
            </a:pPr>
            <a:fld id="{CA95A919-286D-4F00-BCB7-7A0B74DE79FB}" type="slidenum">
              <a:rPr lang="en-US" smtClean="0"/>
              <a:pPr>
                <a:defRPr/>
              </a:pPr>
              <a:t>13</a:t>
            </a:fld>
            <a:endParaRPr lang="en-US"/>
          </a:p>
        </p:txBody>
      </p:sp>
    </p:spTree>
    <p:extLst>
      <p:ext uri="{BB962C8B-B14F-4D97-AF65-F5344CB8AC3E}">
        <p14:creationId xmlns:p14="http://schemas.microsoft.com/office/powerpoint/2010/main" val="77303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91A963-91E3-47E9-90DB-C6E72F97A29A}"/>
              </a:ext>
            </a:extLst>
          </p:cNvPr>
          <p:cNvSpPr>
            <a:spLocks noGrp="1"/>
          </p:cNvSpPr>
          <p:nvPr>
            <p:ph type="title"/>
          </p:nvPr>
        </p:nvSpPr>
        <p:spPr>
          <a:xfrm>
            <a:off x="457200" y="274638"/>
            <a:ext cx="8229600" cy="792162"/>
          </a:xfrm>
        </p:spPr>
        <p:txBody>
          <a:bodyPr>
            <a:normAutofit fontScale="90000"/>
          </a:bodyPr>
          <a:lstStyle/>
          <a:p>
            <a:r>
              <a:rPr lang="en-US" b="1" i="0" dirty="0">
                <a:solidFill>
                  <a:srgbClr val="000000"/>
                </a:solidFill>
                <a:effectLst/>
                <a:latin typeface="verdana" panose="020B0604030504040204" pitchFamily="34" charset="0"/>
              </a:rPr>
              <a:t>3) protected access modifier</a:t>
            </a:r>
            <a:r>
              <a:rPr lang="en-US" b="0" i="0" dirty="0">
                <a:solidFill>
                  <a:srgbClr val="000000"/>
                </a:solidFill>
                <a:effectLst/>
                <a:latin typeface="verdana" panose="020B0604030504040204" pitchFamily="34" charset="0"/>
              </a:rPr>
              <a:t> </a:t>
            </a:r>
            <a:endParaRPr lang="en-IN" dirty="0"/>
          </a:p>
        </p:txBody>
      </p:sp>
      <p:sp>
        <p:nvSpPr>
          <p:cNvPr id="3" name="Content Placeholder 2">
            <a:extLst>
              <a:ext uri="{FF2B5EF4-FFF2-40B4-BE49-F238E27FC236}">
                <a16:creationId xmlns:a16="http://schemas.microsoft.com/office/drawing/2014/main" xmlns="" id="{9DB12056-E421-4317-A3C6-7641C82A5F1C}"/>
              </a:ext>
            </a:extLst>
          </p:cNvPr>
          <p:cNvSpPr>
            <a:spLocks noGrp="1"/>
          </p:cNvSpPr>
          <p:nvPr>
            <p:ph idx="1"/>
          </p:nvPr>
        </p:nvSpPr>
        <p:spPr>
          <a:xfrm>
            <a:off x="457200" y="1600200"/>
            <a:ext cx="8534400" cy="4525963"/>
          </a:xfrm>
        </p:spPr>
        <p:txBody>
          <a:bodyPr>
            <a:normAutofit fontScale="92500" lnSpcReduction="10000"/>
          </a:bodyPr>
          <a:lstStyle/>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protected access modifier</a:t>
            </a:r>
            <a:r>
              <a:rPr lang="en-US" b="0" i="0" dirty="0">
                <a:solidFill>
                  <a:srgbClr val="000000"/>
                </a:solidFill>
                <a:effectLst/>
                <a:latin typeface="verdana" panose="020B0604030504040204" pitchFamily="34" charset="0"/>
              </a:rPr>
              <a:t> is accessible within package and outside the package but through inheritance only.</a:t>
            </a:r>
          </a:p>
          <a:p>
            <a:pPr algn="l"/>
            <a:r>
              <a:rPr lang="en-US" b="0" i="0" dirty="0">
                <a:solidFill>
                  <a:srgbClr val="000000"/>
                </a:solidFill>
                <a:effectLst/>
                <a:latin typeface="verdana" panose="020B0604030504040204" pitchFamily="34" charset="0"/>
              </a:rPr>
              <a:t>The protected access modifier can be applied on the data member, method and constructor. It can't be applied on the class.</a:t>
            </a:r>
          </a:p>
          <a:p>
            <a:pPr algn="l"/>
            <a:r>
              <a:rPr lang="en-US" b="0" i="0" dirty="0">
                <a:solidFill>
                  <a:srgbClr val="000000"/>
                </a:solidFill>
                <a:effectLst/>
                <a:latin typeface="verdana" panose="020B0604030504040204" pitchFamily="34" charset="0"/>
              </a:rPr>
              <a:t>It provides more accessibility than the default modifier.</a:t>
            </a:r>
          </a:p>
          <a:p>
            <a:pPr marL="0" indent="0">
              <a:buNone/>
            </a:pPr>
            <a:endParaRPr lang="en-IN" dirty="0"/>
          </a:p>
        </p:txBody>
      </p:sp>
      <p:sp>
        <p:nvSpPr>
          <p:cNvPr id="4" name="Slide Number Placeholder 3">
            <a:extLst>
              <a:ext uri="{FF2B5EF4-FFF2-40B4-BE49-F238E27FC236}">
                <a16:creationId xmlns:a16="http://schemas.microsoft.com/office/drawing/2014/main" xmlns="" id="{8AAB2C78-F1E1-4D4B-9068-259D8C0A3A54}"/>
              </a:ext>
            </a:extLst>
          </p:cNvPr>
          <p:cNvSpPr>
            <a:spLocks noGrp="1"/>
          </p:cNvSpPr>
          <p:nvPr>
            <p:ph type="sldNum" sz="quarter" idx="12"/>
          </p:nvPr>
        </p:nvSpPr>
        <p:spPr/>
        <p:txBody>
          <a:bodyPr/>
          <a:lstStyle/>
          <a:p>
            <a:pPr>
              <a:defRPr/>
            </a:pPr>
            <a:fld id="{CA95A919-286D-4F00-BCB7-7A0B74DE79FB}" type="slidenum">
              <a:rPr lang="en-US" smtClean="0"/>
              <a:pPr>
                <a:defRPr/>
              </a:pPr>
              <a:t>14</a:t>
            </a:fld>
            <a:endParaRPr lang="en-US"/>
          </a:p>
        </p:txBody>
      </p:sp>
    </p:spTree>
    <p:extLst>
      <p:ext uri="{BB962C8B-B14F-4D97-AF65-F5344CB8AC3E}">
        <p14:creationId xmlns:p14="http://schemas.microsoft.com/office/powerpoint/2010/main" val="132189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0317B-10EF-4277-9C8E-F80666D7F4AB}"/>
              </a:ext>
            </a:extLst>
          </p:cNvPr>
          <p:cNvSpPr>
            <a:spLocks noGrp="1"/>
          </p:cNvSpPr>
          <p:nvPr>
            <p:ph type="title"/>
          </p:nvPr>
        </p:nvSpPr>
        <p:spPr>
          <a:xfrm>
            <a:off x="457200" y="579438"/>
            <a:ext cx="8229600" cy="563562"/>
          </a:xfrm>
        </p:spPr>
        <p:txBody>
          <a:bodyPr>
            <a:noAutofit/>
          </a:bodyPr>
          <a:lstStyle/>
          <a:p>
            <a:r>
              <a:rPr lang="en-US" sz="2400" b="1" i="0" dirty="0">
                <a:solidFill>
                  <a:srgbClr val="000000"/>
                </a:solidFill>
                <a:effectLst/>
                <a:latin typeface="verdana" panose="020B0604030504040204" pitchFamily="34" charset="0"/>
              </a:rPr>
              <a:t>Example of protected access modifier</a:t>
            </a:r>
            <a:r>
              <a:rPr lang="en-US" sz="2400" b="0" i="0" dirty="0">
                <a:solidFill>
                  <a:srgbClr val="000000"/>
                </a:solidFill>
                <a:effectLst/>
                <a:latin typeface="verdana" panose="020B0604030504040204" pitchFamily="34" charset="0"/>
              </a:rPr>
              <a:t/>
            </a:r>
            <a:br>
              <a:rPr lang="en-US" sz="2400" b="0" i="0" dirty="0">
                <a:solidFill>
                  <a:srgbClr val="000000"/>
                </a:solidFill>
                <a:effectLst/>
                <a:latin typeface="verdana" panose="020B0604030504040204" pitchFamily="34" charset="0"/>
              </a:rPr>
            </a:br>
            <a:endParaRPr lang="en-IN" sz="2400" dirty="0"/>
          </a:p>
        </p:txBody>
      </p:sp>
      <p:sp>
        <p:nvSpPr>
          <p:cNvPr id="3" name="Content Placeholder 2">
            <a:extLst>
              <a:ext uri="{FF2B5EF4-FFF2-40B4-BE49-F238E27FC236}">
                <a16:creationId xmlns:a16="http://schemas.microsoft.com/office/drawing/2014/main" xmlns="" id="{D3A9FE45-5B56-4304-BB5A-14AF071042D3}"/>
              </a:ext>
            </a:extLst>
          </p:cNvPr>
          <p:cNvSpPr>
            <a:spLocks noGrp="1"/>
          </p:cNvSpPr>
          <p:nvPr>
            <p:ph idx="1"/>
          </p:nvPr>
        </p:nvSpPr>
        <p:spPr/>
        <p:txBody>
          <a:bodyPr>
            <a:normAutofit fontScale="92500" lnSpcReduction="20000"/>
          </a:bodyPr>
          <a:lstStyle/>
          <a:p>
            <a:pPr marL="0" indent="0" algn="l">
              <a:buNone/>
            </a:pPr>
            <a:r>
              <a:rPr lang="en-IN" b="0" i="0" dirty="0">
                <a:solidFill>
                  <a:srgbClr val="008200"/>
                </a:solidFill>
                <a:effectLst/>
                <a:latin typeface="verdana" panose="020B0604030504040204" pitchFamily="34" charset="0"/>
              </a:rPr>
              <a:t>//save by A.java</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package</a:t>
            </a:r>
            <a:r>
              <a:rPr lang="en-IN" b="0" i="0" dirty="0">
                <a:solidFill>
                  <a:srgbClr val="000000"/>
                </a:solidFill>
                <a:effectLst/>
                <a:latin typeface="verdana" panose="020B0604030504040204" pitchFamily="34" charset="0"/>
              </a:rPr>
              <a:t> pack;  </a:t>
            </a:r>
          </a:p>
          <a:p>
            <a:pPr marL="0" indent="0" algn="l">
              <a:buNone/>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protected</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msg</a:t>
            </a:r>
            <a:r>
              <a:rPr lang="en-IN" b="0" i="0" dirty="0">
                <a:solidFill>
                  <a:srgbClr val="000000"/>
                </a:solidFill>
                <a:effectLst/>
                <a:latin typeface="verdana" panose="020B0604030504040204" pitchFamily="34" charset="0"/>
              </a:rPr>
              <a:t>()</a:t>
            </a:r>
          </a:p>
          <a:p>
            <a:pPr marL="0" indent="0" algn="l">
              <a:buNone/>
            </a:pPr>
            <a:r>
              <a:rPr lang="en-IN" b="0" i="0" dirty="0">
                <a:solidFill>
                  <a:srgbClr val="000000"/>
                </a:solidFill>
                <a:effectLst/>
                <a:latin typeface="verdana" panose="020B0604030504040204" pitchFamily="34" charset="0"/>
              </a:rPr>
              <a:t>{</a:t>
            </a:r>
          </a:p>
          <a:p>
            <a:pPr marL="0" indent="0" algn="l">
              <a:buNone/>
            </a:pPr>
            <a:r>
              <a:rPr lang="en-IN" dirty="0">
                <a:solidFill>
                  <a:srgbClr val="000000"/>
                </a:solidFill>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Hello"</a:t>
            </a:r>
            <a:r>
              <a:rPr lang="en-IN" b="0" i="0" dirty="0">
                <a:solidFill>
                  <a:srgbClr val="000000"/>
                </a:solidFill>
                <a:effectLst/>
                <a:latin typeface="verdana" panose="020B0604030504040204" pitchFamily="34" charset="0"/>
              </a:rPr>
              <a:t>);</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t>
            </a:r>
          </a:p>
          <a:p>
            <a:pPr marL="0" indent="0">
              <a:buNone/>
            </a:pPr>
            <a:endParaRPr lang="en-IN" dirty="0"/>
          </a:p>
        </p:txBody>
      </p:sp>
      <p:sp>
        <p:nvSpPr>
          <p:cNvPr id="4" name="Slide Number Placeholder 3">
            <a:extLst>
              <a:ext uri="{FF2B5EF4-FFF2-40B4-BE49-F238E27FC236}">
                <a16:creationId xmlns:a16="http://schemas.microsoft.com/office/drawing/2014/main" xmlns="" id="{EC3AA8A0-FC84-4260-847B-D03ED8FA3655}"/>
              </a:ext>
            </a:extLst>
          </p:cNvPr>
          <p:cNvSpPr>
            <a:spLocks noGrp="1"/>
          </p:cNvSpPr>
          <p:nvPr>
            <p:ph type="sldNum" sz="quarter" idx="12"/>
          </p:nvPr>
        </p:nvSpPr>
        <p:spPr/>
        <p:txBody>
          <a:bodyPr/>
          <a:lstStyle/>
          <a:p>
            <a:pPr>
              <a:defRPr/>
            </a:pPr>
            <a:fld id="{CA95A919-286D-4F00-BCB7-7A0B74DE79FB}" type="slidenum">
              <a:rPr lang="en-US" smtClean="0"/>
              <a:pPr>
                <a:defRPr/>
              </a:pPr>
              <a:t>15</a:t>
            </a:fld>
            <a:endParaRPr lang="en-US"/>
          </a:p>
        </p:txBody>
      </p:sp>
    </p:spTree>
    <p:extLst>
      <p:ext uri="{BB962C8B-B14F-4D97-AF65-F5344CB8AC3E}">
        <p14:creationId xmlns:p14="http://schemas.microsoft.com/office/powerpoint/2010/main" val="142334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754A1C-8450-4222-B92E-2629D1064462}"/>
              </a:ext>
            </a:extLst>
          </p:cNvPr>
          <p:cNvSpPr>
            <a:spLocks noGrp="1"/>
          </p:cNvSpPr>
          <p:nvPr>
            <p:ph idx="1"/>
          </p:nvPr>
        </p:nvSpPr>
        <p:spPr/>
        <p:txBody>
          <a:bodyPr>
            <a:normAutofit fontScale="85000" lnSpcReduction="20000"/>
          </a:bodyPr>
          <a:lstStyle/>
          <a:p>
            <a:pPr marL="0" indent="0" algn="l">
              <a:buNone/>
            </a:pPr>
            <a:r>
              <a:rPr lang="en-IN" b="0" i="0" dirty="0">
                <a:solidFill>
                  <a:srgbClr val="008200"/>
                </a:solidFill>
                <a:effectLst/>
                <a:latin typeface="verdana" panose="020B0604030504040204" pitchFamily="34" charset="0"/>
              </a:rPr>
              <a:t>//save by B.java</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package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mypack</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pack.*;  </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A{  </a:t>
            </a:r>
          </a:p>
          <a:p>
            <a:pPr marL="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B </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 =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B();  </a:t>
            </a:r>
          </a:p>
          <a:p>
            <a:pPr marL="0" indent="0" algn="l">
              <a:buNone/>
            </a:pPr>
            <a:r>
              <a:rPr lang="en-IN" b="0" i="0" dirty="0">
                <a:solidFill>
                  <a:srgbClr val="000000"/>
                </a:solidFill>
                <a:effectLst/>
                <a:latin typeface="verdana" panose="020B0604030504040204" pitchFamily="34" charset="0"/>
              </a:rPr>
              <a:t>   		</a:t>
            </a:r>
            <a:r>
              <a:rPr lang="en-IN" b="1" i="0" dirty="0">
                <a:solidFill>
                  <a:srgbClr val="000000"/>
                </a:solidFill>
                <a:effectLst/>
                <a:latin typeface="verdana" panose="020B0604030504040204" pitchFamily="34" charset="0"/>
              </a:rPr>
              <a:t>obj.msg();  </a:t>
            </a:r>
          </a:p>
          <a:p>
            <a:pPr marL="0" indent="0" algn="l">
              <a:buNone/>
            </a:pPr>
            <a:r>
              <a:rPr lang="en-IN" b="0" i="0" dirty="0">
                <a:solidFill>
                  <a:srgbClr val="000000"/>
                </a:solidFill>
                <a:effectLst/>
                <a:latin typeface="verdana" panose="020B0604030504040204" pitchFamily="34" charset="0"/>
              </a:rPr>
              <a:t>  }  </a:t>
            </a:r>
          </a:p>
          <a:p>
            <a:pPr marL="0" indent="0" algn="l">
              <a:buNone/>
            </a:pPr>
            <a:r>
              <a:rPr lang="en-IN" b="0" i="0" dirty="0">
                <a:solidFill>
                  <a:srgbClr val="000000"/>
                </a:solidFill>
                <a:effectLst/>
                <a:latin typeface="verdana" panose="020B0604030504040204" pitchFamily="34" charset="0"/>
              </a:rPr>
              <a:t>}  </a:t>
            </a:r>
          </a:p>
          <a:p>
            <a:pPr marL="0" indent="0">
              <a:buNone/>
            </a:pPr>
            <a:endParaRPr lang="en-IN" dirty="0"/>
          </a:p>
        </p:txBody>
      </p:sp>
      <p:sp>
        <p:nvSpPr>
          <p:cNvPr id="4" name="Slide Number Placeholder 3">
            <a:extLst>
              <a:ext uri="{FF2B5EF4-FFF2-40B4-BE49-F238E27FC236}">
                <a16:creationId xmlns:a16="http://schemas.microsoft.com/office/drawing/2014/main" xmlns="" id="{9835B85C-99A4-459B-810E-96E3DEE06029}"/>
              </a:ext>
            </a:extLst>
          </p:cNvPr>
          <p:cNvSpPr>
            <a:spLocks noGrp="1"/>
          </p:cNvSpPr>
          <p:nvPr>
            <p:ph type="sldNum" sz="quarter" idx="12"/>
          </p:nvPr>
        </p:nvSpPr>
        <p:spPr/>
        <p:txBody>
          <a:bodyPr/>
          <a:lstStyle/>
          <a:p>
            <a:pPr>
              <a:defRPr/>
            </a:pPr>
            <a:fld id="{CA95A919-286D-4F00-BCB7-7A0B74DE79FB}" type="slidenum">
              <a:rPr lang="en-US" smtClean="0"/>
              <a:pPr>
                <a:defRPr/>
              </a:pPr>
              <a:t>16</a:t>
            </a:fld>
            <a:endParaRPr lang="en-US"/>
          </a:p>
        </p:txBody>
      </p:sp>
      <p:sp>
        <p:nvSpPr>
          <p:cNvPr id="5" name="Title 1">
            <a:extLst>
              <a:ext uri="{FF2B5EF4-FFF2-40B4-BE49-F238E27FC236}">
                <a16:creationId xmlns:a16="http://schemas.microsoft.com/office/drawing/2014/main" xmlns="" id="{07A0EDCD-BB47-40D2-AD06-FFBF5FDFEF31}"/>
              </a:ext>
            </a:extLst>
          </p:cNvPr>
          <p:cNvSpPr>
            <a:spLocks noGrp="1"/>
          </p:cNvSpPr>
          <p:nvPr>
            <p:ph type="title"/>
          </p:nvPr>
        </p:nvSpPr>
        <p:spPr>
          <a:xfrm>
            <a:off x="457200" y="503238"/>
            <a:ext cx="8229600" cy="792162"/>
          </a:xfrm>
        </p:spPr>
        <p:txBody>
          <a:bodyPr>
            <a:noAutofit/>
          </a:bodyPr>
          <a:lstStyle/>
          <a:p>
            <a:r>
              <a:rPr lang="en-US" sz="2400" b="1" i="0" dirty="0">
                <a:solidFill>
                  <a:srgbClr val="000000"/>
                </a:solidFill>
                <a:effectLst/>
                <a:latin typeface="verdana" panose="020B0604030504040204" pitchFamily="34" charset="0"/>
              </a:rPr>
              <a:t>Example of protected access modifier</a:t>
            </a:r>
            <a:r>
              <a:rPr lang="en-US" sz="2400" b="0" i="0" dirty="0">
                <a:solidFill>
                  <a:srgbClr val="000000"/>
                </a:solidFill>
                <a:effectLst/>
                <a:latin typeface="verdana" panose="020B0604030504040204" pitchFamily="34" charset="0"/>
              </a:rPr>
              <a:t/>
            </a:r>
            <a:br>
              <a:rPr lang="en-US" sz="2400" b="0" i="0" dirty="0">
                <a:solidFill>
                  <a:srgbClr val="000000"/>
                </a:solidFill>
                <a:effectLst/>
                <a:latin typeface="verdana" panose="020B0604030504040204" pitchFamily="34" charset="0"/>
              </a:rPr>
            </a:br>
            <a:endParaRPr lang="en-IN" sz="2400" dirty="0"/>
          </a:p>
        </p:txBody>
      </p:sp>
    </p:spTree>
    <p:extLst>
      <p:ext uri="{BB962C8B-B14F-4D97-AF65-F5344CB8AC3E}">
        <p14:creationId xmlns:p14="http://schemas.microsoft.com/office/powerpoint/2010/main" val="223134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13A328-AD24-4BA0-AE8C-C0EEE5BBA9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4CBC555-D058-41C8-8605-7B366A9E3A3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In this example, we have created the two packages pack and </a:t>
            </a:r>
            <a:r>
              <a:rPr lang="en-US" b="0" i="0" dirty="0" err="1">
                <a:solidFill>
                  <a:srgbClr val="000000"/>
                </a:solidFill>
                <a:effectLst/>
                <a:latin typeface="verdana" panose="020B0604030504040204" pitchFamily="34" charset="0"/>
              </a:rPr>
              <a:t>mypack</a:t>
            </a:r>
            <a:r>
              <a:rPr lang="en-US" b="0" i="0" dirty="0">
                <a:solidFill>
                  <a:srgbClr val="000000"/>
                </a:solidFill>
                <a:effectLst/>
                <a:latin typeface="verdana" panose="020B0604030504040204" pitchFamily="34" charset="0"/>
              </a:rPr>
              <a:t>. The A class of pack package is public, so can be accessed from outside the package. But msg method of this package is declared as protected, so it can be accessed from outside the class only through inheritance.</a:t>
            </a:r>
          </a:p>
          <a:p>
            <a:pPr marL="0" indent="0">
              <a:buNone/>
            </a:pPr>
            <a:endParaRPr lang="en-IN" dirty="0"/>
          </a:p>
        </p:txBody>
      </p:sp>
      <p:sp>
        <p:nvSpPr>
          <p:cNvPr id="4" name="Slide Number Placeholder 3">
            <a:extLst>
              <a:ext uri="{FF2B5EF4-FFF2-40B4-BE49-F238E27FC236}">
                <a16:creationId xmlns:a16="http://schemas.microsoft.com/office/drawing/2014/main" xmlns="" id="{3D9FE95B-AD39-4B41-B48A-9F703EF2B379}"/>
              </a:ext>
            </a:extLst>
          </p:cNvPr>
          <p:cNvSpPr>
            <a:spLocks noGrp="1"/>
          </p:cNvSpPr>
          <p:nvPr>
            <p:ph type="sldNum" sz="quarter" idx="12"/>
          </p:nvPr>
        </p:nvSpPr>
        <p:spPr/>
        <p:txBody>
          <a:bodyPr/>
          <a:lstStyle/>
          <a:p>
            <a:pPr>
              <a:defRPr/>
            </a:pPr>
            <a:fld id="{CA95A919-286D-4F00-BCB7-7A0B74DE79FB}" type="slidenum">
              <a:rPr lang="en-US" smtClean="0"/>
              <a:pPr>
                <a:defRPr/>
              </a:pPr>
              <a:t>17</a:t>
            </a:fld>
            <a:endParaRPr lang="en-US"/>
          </a:p>
        </p:txBody>
      </p:sp>
    </p:spTree>
    <p:extLst>
      <p:ext uri="{BB962C8B-B14F-4D97-AF65-F5344CB8AC3E}">
        <p14:creationId xmlns:p14="http://schemas.microsoft.com/office/powerpoint/2010/main" val="312803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FA88B-B1D0-465A-8C4C-E365D73E75E7}"/>
              </a:ext>
            </a:extLst>
          </p:cNvPr>
          <p:cNvSpPr>
            <a:spLocks noGrp="1"/>
          </p:cNvSpPr>
          <p:nvPr>
            <p:ph type="title"/>
          </p:nvPr>
        </p:nvSpPr>
        <p:spPr>
          <a:xfrm>
            <a:off x="457200" y="274638"/>
            <a:ext cx="8229600" cy="868362"/>
          </a:xfrm>
        </p:spPr>
        <p:txBody>
          <a:bodyPr>
            <a:normAutofit fontScale="90000"/>
          </a:bodyPr>
          <a:lstStyle/>
          <a:p>
            <a:r>
              <a:rPr lang="en-US" b="1" i="0" dirty="0">
                <a:solidFill>
                  <a:srgbClr val="000000"/>
                </a:solidFill>
                <a:effectLst/>
                <a:latin typeface="verdana" panose="020B0604030504040204" pitchFamily="34" charset="0"/>
              </a:rPr>
              <a:t>4) Public access modifier</a:t>
            </a:r>
            <a:r>
              <a:rPr lang="en-US" b="0" i="0" dirty="0">
                <a:solidFill>
                  <a:srgbClr val="000000"/>
                </a:solidFill>
                <a:effectLst/>
                <a:latin typeface="verdana" panose="020B0604030504040204" pitchFamily="34" charset="0"/>
              </a:rPr>
              <a:t> </a:t>
            </a:r>
            <a:endParaRPr lang="en-IN" dirty="0"/>
          </a:p>
        </p:txBody>
      </p:sp>
      <p:sp>
        <p:nvSpPr>
          <p:cNvPr id="3" name="Content Placeholder 2">
            <a:extLst>
              <a:ext uri="{FF2B5EF4-FFF2-40B4-BE49-F238E27FC236}">
                <a16:creationId xmlns:a16="http://schemas.microsoft.com/office/drawing/2014/main" xmlns="" id="{0796D3AF-FB2E-4BA9-A68A-04C6E03F092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public access modifier</a:t>
            </a:r>
            <a:r>
              <a:rPr lang="en-US" b="0" i="0" dirty="0">
                <a:solidFill>
                  <a:srgbClr val="000000"/>
                </a:solidFill>
                <a:effectLst/>
                <a:latin typeface="verdana" panose="020B0604030504040204" pitchFamily="34" charset="0"/>
              </a:rPr>
              <a:t> is accessible everywhere. It has the widest scope among all other modifiers.</a:t>
            </a:r>
          </a:p>
          <a:p>
            <a:endParaRPr lang="en-IN" dirty="0"/>
          </a:p>
        </p:txBody>
      </p:sp>
      <p:sp>
        <p:nvSpPr>
          <p:cNvPr id="4" name="Slide Number Placeholder 3">
            <a:extLst>
              <a:ext uri="{FF2B5EF4-FFF2-40B4-BE49-F238E27FC236}">
                <a16:creationId xmlns:a16="http://schemas.microsoft.com/office/drawing/2014/main" xmlns="" id="{B5EA0578-B036-451A-BD44-DD5FC87CC276}"/>
              </a:ext>
            </a:extLst>
          </p:cNvPr>
          <p:cNvSpPr>
            <a:spLocks noGrp="1"/>
          </p:cNvSpPr>
          <p:nvPr>
            <p:ph type="sldNum" sz="quarter" idx="12"/>
          </p:nvPr>
        </p:nvSpPr>
        <p:spPr/>
        <p:txBody>
          <a:bodyPr/>
          <a:lstStyle/>
          <a:p>
            <a:pPr>
              <a:defRPr/>
            </a:pPr>
            <a:fld id="{CA95A919-286D-4F00-BCB7-7A0B74DE79FB}" type="slidenum">
              <a:rPr lang="en-US" smtClean="0"/>
              <a:pPr>
                <a:defRPr/>
              </a:pPr>
              <a:t>18</a:t>
            </a:fld>
            <a:endParaRPr lang="en-US"/>
          </a:p>
        </p:txBody>
      </p:sp>
    </p:spTree>
    <p:extLst>
      <p:ext uri="{BB962C8B-B14F-4D97-AF65-F5344CB8AC3E}">
        <p14:creationId xmlns:p14="http://schemas.microsoft.com/office/powerpoint/2010/main" val="279948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319B4-1174-4B1F-A191-4BD1CCDE4228}"/>
              </a:ext>
            </a:extLst>
          </p:cNvPr>
          <p:cNvSpPr>
            <a:spLocks noGrp="1"/>
          </p:cNvSpPr>
          <p:nvPr>
            <p:ph type="title"/>
          </p:nvPr>
        </p:nvSpPr>
        <p:spPr>
          <a:xfrm>
            <a:off x="457200" y="274638"/>
            <a:ext cx="8229600" cy="944562"/>
          </a:xfrm>
        </p:spPr>
        <p:txBody>
          <a:bodyPr>
            <a:noAutofit/>
          </a:bodyPr>
          <a:lstStyle/>
          <a:p>
            <a:r>
              <a:rPr lang="en-US" sz="2800" b="1" i="0" dirty="0">
                <a:effectLst/>
                <a:latin typeface="verdana" panose="020B0604030504040204" pitchFamily="34" charset="0"/>
              </a:rPr>
              <a:t>Example of public access modifier</a:t>
            </a:r>
            <a:endParaRPr lang="en-IN" sz="2800" dirty="0"/>
          </a:p>
        </p:txBody>
      </p:sp>
      <p:sp>
        <p:nvSpPr>
          <p:cNvPr id="3" name="Content Placeholder 2">
            <a:extLst>
              <a:ext uri="{FF2B5EF4-FFF2-40B4-BE49-F238E27FC236}">
                <a16:creationId xmlns:a16="http://schemas.microsoft.com/office/drawing/2014/main" xmlns="" id="{44860C9B-947A-4ACF-8B59-CD05E41EAFE6}"/>
              </a:ext>
            </a:extLst>
          </p:cNvPr>
          <p:cNvSpPr>
            <a:spLocks noGrp="1"/>
          </p:cNvSpPr>
          <p:nvPr>
            <p:ph idx="1"/>
          </p:nvPr>
        </p:nvSpPr>
        <p:spPr/>
        <p:txBody>
          <a:bodyPr>
            <a:normAutofit fontScale="92500" lnSpcReduction="20000"/>
          </a:bodyPr>
          <a:lstStyle/>
          <a:p>
            <a:pPr marL="0" indent="0" algn="l">
              <a:buNone/>
            </a:pPr>
            <a:r>
              <a:rPr lang="en-IN" b="0" i="0" dirty="0">
                <a:solidFill>
                  <a:srgbClr val="008200"/>
                </a:solidFill>
                <a:effectLst/>
                <a:latin typeface="verdana" panose="020B0604030504040204" pitchFamily="34" charset="0"/>
              </a:rPr>
              <a:t>//save by A.java</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package</a:t>
            </a:r>
            <a:r>
              <a:rPr lang="en-IN" b="0" i="0" dirty="0">
                <a:solidFill>
                  <a:srgbClr val="000000"/>
                </a:solidFill>
                <a:effectLst/>
                <a:latin typeface="verdana" panose="020B0604030504040204" pitchFamily="34" charset="0"/>
              </a:rPr>
              <a:t> pack;  </a:t>
            </a:r>
          </a:p>
          <a:p>
            <a:pPr marL="0" indent="0" algn="l">
              <a:buNone/>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  </a:t>
            </a:r>
          </a:p>
          <a:p>
            <a:pPr marL="0" indent="0" algn="l">
              <a:buNone/>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msg</a:t>
            </a:r>
            <a:r>
              <a:rPr lang="en-IN" b="0" i="0" dirty="0">
                <a:solidFill>
                  <a:srgbClr val="000000"/>
                </a:solidFill>
                <a:effectLst/>
                <a:latin typeface="verdana" panose="020B0604030504040204" pitchFamily="34" charset="0"/>
              </a:rPr>
              <a:t>()</a:t>
            </a:r>
          </a:p>
          <a:p>
            <a:pPr marL="0" indent="0" algn="l">
              <a:buNone/>
            </a:pPr>
            <a:r>
              <a:rPr lang="en-IN" b="0" i="0" dirty="0">
                <a:solidFill>
                  <a:srgbClr val="000000"/>
                </a:solidFill>
                <a:effectLst/>
                <a:latin typeface="verdana" panose="020B0604030504040204" pitchFamily="34" charset="0"/>
              </a:rPr>
              <a:t>{</a:t>
            </a:r>
          </a:p>
          <a:p>
            <a:pPr marL="0" indent="0" algn="l">
              <a:buNone/>
            </a:pPr>
            <a:r>
              <a:rPr lang="en-IN" dirty="0">
                <a:solidFill>
                  <a:srgbClr val="000000"/>
                </a:solidFill>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"Hello"</a:t>
            </a:r>
            <a:r>
              <a:rPr lang="en-IN" b="0" i="0" dirty="0">
                <a:solidFill>
                  <a:srgbClr val="000000"/>
                </a:solidFill>
                <a:effectLst/>
                <a:latin typeface="verdana" panose="020B0604030504040204" pitchFamily="34" charset="0"/>
              </a:rPr>
              <a:t>);</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t>
            </a:r>
          </a:p>
          <a:p>
            <a:endParaRPr lang="en-IN" dirty="0"/>
          </a:p>
        </p:txBody>
      </p:sp>
      <p:sp>
        <p:nvSpPr>
          <p:cNvPr id="4" name="Slide Number Placeholder 3">
            <a:extLst>
              <a:ext uri="{FF2B5EF4-FFF2-40B4-BE49-F238E27FC236}">
                <a16:creationId xmlns:a16="http://schemas.microsoft.com/office/drawing/2014/main" xmlns="" id="{6FBBED71-C846-4833-9959-3EA5CB83086B}"/>
              </a:ext>
            </a:extLst>
          </p:cNvPr>
          <p:cNvSpPr>
            <a:spLocks noGrp="1"/>
          </p:cNvSpPr>
          <p:nvPr>
            <p:ph type="sldNum" sz="quarter" idx="12"/>
          </p:nvPr>
        </p:nvSpPr>
        <p:spPr/>
        <p:txBody>
          <a:bodyPr/>
          <a:lstStyle/>
          <a:p>
            <a:pPr>
              <a:defRPr/>
            </a:pPr>
            <a:fld id="{CA95A919-286D-4F00-BCB7-7A0B74DE79FB}" type="slidenum">
              <a:rPr lang="en-US" smtClean="0"/>
              <a:pPr>
                <a:defRPr/>
              </a:pPr>
              <a:t>19</a:t>
            </a:fld>
            <a:endParaRPr lang="en-US"/>
          </a:p>
        </p:txBody>
      </p:sp>
    </p:spTree>
    <p:extLst>
      <p:ext uri="{BB962C8B-B14F-4D97-AF65-F5344CB8AC3E}">
        <p14:creationId xmlns:p14="http://schemas.microsoft.com/office/powerpoint/2010/main" val="68412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C9D298-271C-4B83-B10E-6CF874525F94}"/>
              </a:ext>
            </a:extLst>
          </p:cNvPr>
          <p:cNvSpPr>
            <a:spLocks noGrp="1"/>
          </p:cNvSpPr>
          <p:nvPr>
            <p:ph type="title"/>
          </p:nvPr>
        </p:nvSpPr>
        <p:spPr/>
        <p:txBody>
          <a:bodyPr>
            <a:normAutofit/>
          </a:bodyPr>
          <a:lstStyle/>
          <a:p>
            <a:r>
              <a:rPr lang="en-IN" b="0" i="0" dirty="0">
                <a:solidFill>
                  <a:srgbClr val="610B38"/>
                </a:solidFill>
                <a:effectLst/>
                <a:latin typeface="erdana"/>
              </a:rPr>
              <a:t>Access Modifiers in Java</a:t>
            </a:r>
            <a:endParaRPr lang="en-IN" dirty="0"/>
          </a:p>
        </p:txBody>
      </p:sp>
      <p:sp>
        <p:nvSpPr>
          <p:cNvPr id="3" name="Content Placeholder 2">
            <a:extLst>
              <a:ext uri="{FF2B5EF4-FFF2-40B4-BE49-F238E27FC236}">
                <a16:creationId xmlns:a16="http://schemas.microsoft.com/office/drawing/2014/main" xmlns="" id="{22801E6F-369E-4C7C-BE75-458C49ABA5BE}"/>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 access modifiers in Java specifies the accessibility or scope of a field, method, constructor, or class. </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We can change the access level of fields, constructors, methods, and class by applying the access modifier on it.</a:t>
            </a:r>
            <a:endParaRPr lang="en-IN" dirty="0"/>
          </a:p>
        </p:txBody>
      </p:sp>
      <p:sp>
        <p:nvSpPr>
          <p:cNvPr id="4" name="Slide Number Placeholder 3">
            <a:extLst>
              <a:ext uri="{FF2B5EF4-FFF2-40B4-BE49-F238E27FC236}">
                <a16:creationId xmlns:a16="http://schemas.microsoft.com/office/drawing/2014/main" xmlns="" id="{B823C0FC-E4EF-490C-97F2-44A4907F586F}"/>
              </a:ext>
            </a:extLst>
          </p:cNvPr>
          <p:cNvSpPr>
            <a:spLocks noGrp="1"/>
          </p:cNvSpPr>
          <p:nvPr>
            <p:ph type="sldNum" sz="quarter" idx="12"/>
          </p:nvPr>
        </p:nvSpPr>
        <p:spPr/>
        <p:txBody>
          <a:bodyPr/>
          <a:lstStyle/>
          <a:p>
            <a:pPr>
              <a:defRPr/>
            </a:pPr>
            <a:fld id="{CA95A919-286D-4F00-BCB7-7A0B74DE79FB}" type="slidenum">
              <a:rPr lang="en-US" smtClean="0"/>
              <a:pPr>
                <a:defRPr/>
              </a:pPr>
              <a:t>2</a:t>
            </a:fld>
            <a:endParaRPr lang="en-US"/>
          </a:p>
        </p:txBody>
      </p:sp>
    </p:spTree>
    <p:extLst>
      <p:ext uri="{BB962C8B-B14F-4D97-AF65-F5344CB8AC3E}">
        <p14:creationId xmlns:p14="http://schemas.microsoft.com/office/powerpoint/2010/main" val="428352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9BCAF-8410-49B1-90B8-588B62B266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13BFCF8-36D1-4BEA-978B-F2B803C7463A}"/>
              </a:ext>
            </a:extLst>
          </p:cNvPr>
          <p:cNvSpPr>
            <a:spLocks noGrp="1"/>
          </p:cNvSpPr>
          <p:nvPr>
            <p:ph idx="1"/>
          </p:nvPr>
        </p:nvSpPr>
        <p:spPr/>
        <p:txBody>
          <a:bodyPr>
            <a:normAutofit fontScale="77500" lnSpcReduction="20000"/>
          </a:bodyPr>
          <a:lstStyle/>
          <a:p>
            <a:pPr marL="0" indent="0" algn="l">
              <a:buNone/>
            </a:pPr>
            <a:r>
              <a:rPr lang="en-IN" b="0" i="0" dirty="0">
                <a:solidFill>
                  <a:srgbClr val="008200"/>
                </a:solidFill>
                <a:effectLst/>
                <a:latin typeface="verdana" panose="020B0604030504040204" pitchFamily="34" charset="0"/>
              </a:rPr>
              <a:t>//save by B.java</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package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mypack</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 pack.*;  </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  </a:t>
            </a:r>
          </a:p>
          <a:p>
            <a:pPr marL="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 </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 =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  </a:t>
            </a:r>
          </a:p>
          <a:p>
            <a:pPr marL="0" indent="0" algn="l">
              <a:buNone/>
            </a:pPr>
            <a:r>
              <a:rPr lang="en-IN" b="0" i="0" dirty="0">
                <a:solidFill>
                  <a:srgbClr val="000000"/>
                </a:solidFill>
                <a:effectLst/>
                <a:latin typeface="verdana" panose="020B0604030504040204" pitchFamily="34" charset="0"/>
              </a:rPr>
              <a:t>		   obj.msg();  </a:t>
            </a:r>
          </a:p>
          <a:p>
            <a:pPr marL="0" indent="0" algn="l">
              <a:buNone/>
            </a:pPr>
            <a:r>
              <a:rPr lang="en-IN" b="0" i="0" dirty="0">
                <a:solidFill>
                  <a:srgbClr val="000000"/>
                </a:solidFill>
                <a:effectLst/>
                <a:latin typeface="verdana" panose="020B0604030504040204" pitchFamily="34" charset="0"/>
              </a:rPr>
              <a:t>  }  </a:t>
            </a:r>
          </a:p>
          <a:p>
            <a:pPr marL="0" indent="0" algn="l">
              <a:buNone/>
            </a:pPr>
            <a:r>
              <a:rPr lang="en-IN" b="0" i="0" dirty="0">
                <a:solidFill>
                  <a:srgbClr val="000000"/>
                </a:solidFill>
                <a:effectLst/>
                <a:latin typeface="verdana" panose="020B0604030504040204" pitchFamily="34" charset="0"/>
              </a:rPr>
              <a:t>}  </a:t>
            </a:r>
          </a:p>
          <a:p>
            <a:endParaRPr lang="en-IN" dirty="0"/>
          </a:p>
        </p:txBody>
      </p:sp>
      <p:sp>
        <p:nvSpPr>
          <p:cNvPr id="4" name="Slide Number Placeholder 3">
            <a:extLst>
              <a:ext uri="{FF2B5EF4-FFF2-40B4-BE49-F238E27FC236}">
                <a16:creationId xmlns:a16="http://schemas.microsoft.com/office/drawing/2014/main" xmlns="" id="{ED7D7CF0-A08A-48EE-B820-D94ABB08FD2A}"/>
              </a:ext>
            </a:extLst>
          </p:cNvPr>
          <p:cNvSpPr>
            <a:spLocks noGrp="1"/>
          </p:cNvSpPr>
          <p:nvPr>
            <p:ph type="sldNum" sz="quarter" idx="12"/>
          </p:nvPr>
        </p:nvSpPr>
        <p:spPr/>
        <p:txBody>
          <a:bodyPr/>
          <a:lstStyle/>
          <a:p>
            <a:pPr>
              <a:defRPr/>
            </a:pPr>
            <a:fld id="{CA95A919-286D-4F00-BCB7-7A0B74DE79FB}" type="slidenum">
              <a:rPr lang="en-US" smtClean="0"/>
              <a:pPr>
                <a:defRPr/>
              </a:pPr>
              <a:t>20</a:t>
            </a:fld>
            <a:endParaRPr lang="en-US"/>
          </a:p>
        </p:txBody>
      </p:sp>
    </p:spTree>
    <p:extLst>
      <p:ext uri="{BB962C8B-B14F-4D97-AF65-F5344CB8AC3E}">
        <p14:creationId xmlns:p14="http://schemas.microsoft.com/office/powerpoint/2010/main" val="2594010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xmlns="" id="{00FF5811-B068-4FF3-A90A-6F844EFCCDCB}"/>
              </a:ext>
            </a:extLst>
          </p:cNvPr>
          <p:cNvGraphicFramePr>
            <a:graphicFrameLocks noGrp="1"/>
          </p:cNvGraphicFramePr>
          <p:nvPr>
            <p:ph idx="1"/>
          </p:nvPr>
        </p:nvGraphicFramePr>
        <p:xfrm>
          <a:off x="609600" y="685800"/>
          <a:ext cx="8305800" cy="5486401"/>
        </p:xfrm>
        <a:graphic>
          <a:graphicData uri="http://schemas.openxmlformats.org/drawingml/2006/table">
            <a:tbl>
              <a:tblPr/>
              <a:tblGrid>
                <a:gridCol w="1661160">
                  <a:extLst>
                    <a:ext uri="{9D8B030D-6E8A-4147-A177-3AD203B41FA5}">
                      <a16:colId xmlns:a16="http://schemas.microsoft.com/office/drawing/2014/main" xmlns="" val="1752957125"/>
                    </a:ext>
                  </a:extLst>
                </a:gridCol>
                <a:gridCol w="1661160">
                  <a:extLst>
                    <a:ext uri="{9D8B030D-6E8A-4147-A177-3AD203B41FA5}">
                      <a16:colId xmlns:a16="http://schemas.microsoft.com/office/drawing/2014/main" xmlns="" val="3175713239"/>
                    </a:ext>
                  </a:extLst>
                </a:gridCol>
                <a:gridCol w="1661160">
                  <a:extLst>
                    <a:ext uri="{9D8B030D-6E8A-4147-A177-3AD203B41FA5}">
                      <a16:colId xmlns:a16="http://schemas.microsoft.com/office/drawing/2014/main" xmlns="" val="4158922133"/>
                    </a:ext>
                  </a:extLst>
                </a:gridCol>
                <a:gridCol w="1661160">
                  <a:extLst>
                    <a:ext uri="{9D8B030D-6E8A-4147-A177-3AD203B41FA5}">
                      <a16:colId xmlns:a16="http://schemas.microsoft.com/office/drawing/2014/main" xmlns="" val="4165913181"/>
                    </a:ext>
                  </a:extLst>
                </a:gridCol>
                <a:gridCol w="1661160">
                  <a:extLst>
                    <a:ext uri="{9D8B030D-6E8A-4147-A177-3AD203B41FA5}">
                      <a16:colId xmlns:a16="http://schemas.microsoft.com/office/drawing/2014/main" xmlns="" val="3969741832"/>
                    </a:ext>
                  </a:extLst>
                </a:gridCol>
              </a:tblGrid>
              <a:tr h="2532184">
                <a:tc>
                  <a:txBody>
                    <a:bodyPr/>
                    <a:lstStyle/>
                    <a:p>
                      <a:pPr algn="l" fontAlgn="t"/>
                      <a:r>
                        <a:rPr lang="en-IN" dirty="0">
                          <a:solidFill>
                            <a:srgbClr val="000000"/>
                          </a:solidFill>
                          <a:effectLst/>
                          <a:latin typeface="times new roman" panose="02020603050405020304" pitchFamily="18" charset="0"/>
                        </a:rPr>
                        <a:t>Access Modifier</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within class</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within package</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outside package by subclass only</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outside package</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695534780"/>
                  </a:ext>
                </a:extLst>
              </a:tr>
              <a:tr h="624606">
                <a:tc>
                  <a:txBody>
                    <a:bodyPr/>
                    <a:lstStyle/>
                    <a:p>
                      <a:pPr algn="l" fontAlgn="t"/>
                      <a:r>
                        <a:rPr lang="en-IN" b="1">
                          <a:solidFill>
                            <a:srgbClr val="000000"/>
                          </a:solidFill>
                          <a:effectLst/>
                          <a:latin typeface="verdana" panose="020B0604030504040204" pitchFamily="34" charset="0"/>
                        </a:rPr>
                        <a:t>Private</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549324057"/>
                  </a:ext>
                </a:extLst>
              </a:tr>
              <a:tr h="624606">
                <a:tc>
                  <a:txBody>
                    <a:bodyPr/>
                    <a:lstStyle/>
                    <a:p>
                      <a:pPr algn="l" fontAlgn="t"/>
                      <a:r>
                        <a:rPr lang="en-IN" b="1">
                          <a:solidFill>
                            <a:srgbClr val="000000"/>
                          </a:solidFill>
                          <a:effectLst/>
                          <a:latin typeface="verdana" panose="020B0604030504040204" pitchFamily="34" charset="0"/>
                        </a:rPr>
                        <a:t>Default</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082607897"/>
                  </a:ext>
                </a:extLst>
              </a:tr>
              <a:tr h="1080399">
                <a:tc>
                  <a:txBody>
                    <a:bodyPr/>
                    <a:lstStyle/>
                    <a:p>
                      <a:pPr algn="l" fontAlgn="t"/>
                      <a:r>
                        <a:rPr lang="en-IN" b="1">
                          <a:solidFill>
                            <a:srgbClr val="000000"/>
                          </a:solidFill>
                          <a:effectLst/>
                          <a:latin typeface="verdana" panose="020B0604030504040204" pitchFamily="34" charset="0"/>
                        </a:rPr>
                        <a:t>Protected</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795811965"/>
                  </a:ext>
                </a:extLst>
              </a:tr>
              <a:tr h="624606">
                <a:tc>
                  <a:txBody>
                    <a:bodyPr/>
                    <a:lstStyle/>
                    <a:p>
                      <a:pPr algn="l" fontAlgn="t"/>
                      <a:r>
                        <a:rPr lang="en-IN" b="1">
                          <a:solidFill>
                            <a:srgbClr val="000000"/>
                          </a:solidFill>
                          <a:effectLst/>
                          <a:latin typeface="verdana" panose="020B0604030504040204" pitchFamily="34" charset="0"/>
                        </a:rPr>
                        <a:t>Public</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155170648"/>
                  </a:ext>
                </a:extLst>
              </a:tr>
            </a:tbl>
          </a:graphicData>
        </a:graphic>
      </p:graphicFrame>
      <p:sp>
        <p:nvSpPr>
          <p:cNvPr id="4" name="Slide Number Placeholder 3">
            <a:extLst>
              <a:ext uri="{FF2B5EF4-FFF2-40B4-BE49-F238E27FC236}">
                <a16:creationId xmlns:a16="http://schemas.microsoft.com/office/drawing/2014/main" xmlns="" id="{87708A7C-3CD7-484C-A02E-9D2F60892819}"/>
              </a:ext>
            </a:extLst>
          </p:cNvPr>
          <p:cNvSpPr>
            <a:spLocks noGrp="1"/>
          </p:cNvSpPr>
          <p:nvPr>
            <p:ph type="sldNum" sz="quarter" idx="12"/>
          </p:nvPr>
        </p:nvSpPr>
        <p:spPr/>
        <p:txBody>
          <a:bodyPr/>
          <a:lstStyle/>
          <a:p>
            <a:pPr>
              <a:defRPr/>
            </a:pPr>
            <a:fld id="{CA95A919-286D-4F00-BCB7-7A0B74DE79FB}" type="slidenum">
              <a:rPr lang="en-US" smtClean="0"/>
              <a:pPr>
                <a:defRPr/>
              </a:pPr>
              <a:t>21</a:t>
            </a:fld>
            <a:endParaRPr lang="en-US"/>
          </a:p>
        </p:txBody>
      </p:sp>
    </p:spTree>
    <p:extLst>
      <p:ext uri="{BB962C8B-B14F-4D97-AF65-F5344CB8AC3E}">
        <p14:creationId xmlns:p14="http://schemas.microsoft.com/office/powerpoint/2010/main" val="2637557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a:extLst>
              <a:ext uri="{FF2B5EF4-FFF2-40B4-BE49-F238E27FC236}">
                <a16:creationId xmlns:a16="http://schemas.microsoft.com/office/drawing/2014/main" xmlns="" id="{0FBB1E91-7EE2-4A12-9F2E-06C262BD8384}"/>
              </a:ext>
            </a:extLst>
          </p:cNvPr>
          <p:cNvSpPr>
            <a:spLocks noGrp="1"/>
          </p:cNvSpPr>
          <p:nvPr>
            <p:ph type="title"/>
          </p:nvPr>
        </p:nvSpPr>
        <p:spPr/>
        <p:txBody>
          <a:bodyPr>
            <a:normAutofit fontScale="90000"/>
          </a:bodyPr>
          <a:lstStyle/>
          <a:p>
            <a:r>
              <a:rPr lang="en-US" altLang="en-US"/>
              <a:t/>
            </a:r>
            <a:br>
              <a:rPr lang="en-US" altLang="en-US"/>
            </a:br>
            <a:r>
              <a:rPr lang="en-US" altLang="en-US"/>
              <a:t>Data Encapsulation</a:t>
            </a:r>
            <a:br>
              <a:rPr lang="en-US" altLang="en-US"/>
            </a:br>
            <a:endParaRPr lang="en-US" altLang="en-US"/>
          </a:p>
        </p:txBody>
      </p:sp>
      <p:sp>
        <p:nvSpPr>
          <p:cNvPr id="182275" name="Content Placeholder 2">
            <a:extLst>
              <a:ext uri="{FF2B5EF4-FFF2-40B4-BE49-F238E27FC236}">
                <a16:creationId xmlns:a16="http://schemas.microsoft.com/office/drawing/2014/main" xmlns="" id="{B542138D-3FCD-4F19-8F21-EF9C8059841E}"/>
              </a:ext>
            </a:extLst>
          </p:cNvPr>
          <p:cNvSpPr>
            <a:spLocks noGrp="1"/>
          </p:cNvSpPr>
          <p:nvPr>
            <p:ph idx="1"/>
          </p:nvPr>
        </p:nvSpPr>
        <p:spPr/>
        <p:txBody>
          <a:bodyPr/>
          <a:lstStyle/>
          <a:p>
            <a:pPr lvl="1" eaLnBrk="1" hangingPunct="1"/>
            <a:r>
              <a:rPr lang="en-US" altLang="en-US" sz="2200">
                <a:solidFill>
                  <a:schemeClr val="tx2"/>
                </a:solidFill>
              </a:rPr>
              <a:t>The process of </a:t>
            </a:r>
            <a:r>
              <a:rPr lang="en-US" altLang="en-US" sz="2200" b="1"/>
              <a:t>binding code and data together </a:t>
            </a:r>
            <a:r>
              <a:rPr lang="en-US" altLang="en-US" sz="2200">
                <a:solidFill>
                  <a:schemeClr val="tx2"/>
                </a:solidFill>
              </a:rPr>
              <a:t>in the form of a capsule</a:t>
            </a:r>
          </a:p>
          <a:p>
            <a:pPr lvl="1" eaLnBrk="1" hangingPunct="1"/>
            <a:endParaRPr lang="en-US" altLang="en-US" sz="2200">
              <a:solidFill>
                <a:schemeClr val="tx2"/>
              </a:solidFill>
            </a:endParaRPr>
          </a:p>
          <a:p>
            <a:pPr lvl="1" eaLnBrk="1" hangingPunct="1"/>
            <a:r>
              <a:rPr lang="en-US" altLang="en-US" sz="2200" b="1"/>
              <a:t>Data</a:t>
            </a:r>
            <a:r>
              <a:rPr lang="en-US" altLang="en-US" sz="2200">
                <a:solidFill>
                  <a:schemeClr val="tx2"/>
                </a:solidFill>
              </a:rPr>
              <a:t> is wrapped in object is </a:t>
            </a:r>
            <a:r>
              <a:rPr lang="en-US" altLang="en-US" sz="2200" b="1"/>
              <a:t>not accessible to functions outside the class.</a:t>
            </a:r>
          </a:p>
          <a:p>
            <a:pPr lvl="1" eaLnBrk="1" hangingPunct="1"/>
            <a:endParaRPr lang="en-US" altLang="en-US" sz="2200" b="1"/>
          </a:p>
          <a:p>
            <a:pPr lvl="1" eaLnBrk="1" hangingPunct="1"/>
            <a:r>
              <a:rPr lang="en-US" altLang="en-US" sz="2200">
                <a:solidFill>
                  <a:schemeClr val="tx2"/>
                </a:solidFill>
              </a:rPr>
              <a:t>Functions of the same class can access data &amp; hence this ensures data security.</a:t>
            </a:r>
          </a:p>
          <a:p>
            <a:pPr lvl="1" eaLnBrk="1" hangingPunct="1"/>
            <a:endParaRPr lang="en-US" altLang="en-US" sz="2200">
              <a:solidFill>
                <a:schemeClr val="tx2"/>
              </a:solidFill>
            </a:endParaRPr>
          </a:p>
          <a:p>
            <a:endParaRPr lang="en-US" altLang="en-US"/>
          </a:p>
        </p:txBody>
      </p:sp>
      <p:sp>
        <p:nvSpPr>
          <p:cNvPr id="182276" name="Slide Number Placeholder 3">
            <a:extLst>
              <a:ext uri="{FF2B5EF4-FFF2-40B4-BE49-F238E27FC236}">
                <a16:creationId xmlns:a16="http://schemas.microsoft.com/office/drawing/2014/main" xmlns="" id="{153709C4-5028-495C-AC3C-D57545667D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91D107-4387-47A4-ADEF-F8E7FCF2AB02}" type="slidenum">
              <a:rPr lang="en-US" altLang="en-US" sz="1200" smtClean="0">
                <a:solidFill>
                  <a:srgbClr val="898989"/>
                </a:solidFill>
              </a:rPr>
              <a:pPr>
                <a:spcBef>
                  <a:spcPct val="0"/>
                </a:spcBef>
                <a:buFontTx/>
                <a:buNone/>
              </a:pPr>
              <a:t>22</a:t>
            </a:fld>
            <a:endParaRPr lang="en-US" altLang="en-US" sz="1200">
              <a:solidFill>
                <a:srgbClr val="898989"/>
              </a:solidFill>
            </a:endParaRPr>
          </a:p>
        </p:txBody>
      </p:sp>
    </p:spTree>
    <p:extLst>
      <p:ext uri="{BB962C8B-B14F-4D97-AF65-F5344CB8AC3E}">
        <p14:creationId xmlns:p14="http://schemas.microsoft.com/office/powerpoint/2010/main" val="3265254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a:extLst>
              <a:ext uri="{FF2B5EF4-FFF2-40B4-BE49-F238E27FC236}">
                <a16:creationId xmlns:a16="http://schemas.microsoft.com/office/drawing/2014/main" xmlns="" id="{73BA96A5-4718-461C-8240-BDAE1CBC2803}"/>
              </a:ext>
            </a:extLst>
          </p:cNvPr>
          <p:cNvSpPr>
            <a:spLocks noGrp="1"/>
          </p:cNvSpPr>
          <p:nvPr>
            <p:ph type="title"/>
          </p:nvPr>
        </p:nvSpPr>
        <p:spPr/>
        <p:txBody>
          <a:bodyPr/>
          <a:lstStyle/>
          <a:p>
            <a:endParaRPr lang="en-IN" altLang="en-US"/>
          </a:p>
        </p:txBody>
      </p:sp>
      <p:sp>
        <p:nvSpPr>
          <p:cNvPr id="183299" name="Content Placeholder 2">
            <a:extLst>
              <a:ext uri="{FF2B5EF4-FFF2-40B4-BE49-F238E27FC236}">
                <a16:creationId xmlns:a16="http://schemas.microsoft.com/office/drawing/2014/main" xmlns="" id="{D00B2A34-5079-41B2-8AB9-3E416BE702C2}"/>
              </a:ext>
            </a:extLst>
          </p:cNvPr>
          <p:cNvSpPr>
            <a:spLocks noGrp="1"/>
          </p:cNvSpPr>
          <p:nvPr>
            <p:ph idx="1"/>
          </p:nvPr>
        </p:nvSpPr>
        <p:spPr/>
        <p:txBody>
          <a:bodyPr/>
          <a:lstStyle/>
          <a:p>
            <a:endParaRPr lang="en-IN" altLang="en-US"/>
          </a:p>
        </p:txBody>
      </p:sp>
      <p:sp>
        <p:nvSpPr>
          <p:cNvPr id="183300" name="Slide Number Placeholder 3">
            <a:extLst>
              <a:ext uri="{FF2B5EF4-FFF2-40B4-BE49-F238E27FC236}">
                <a16:creationId xmlns:a16="http://schemas.microsoft.com/office/drawing/2014/main" xmlns="" id="{428F8004-EA88-4DAB-8E90-B3DC12D3851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DC16BC-0818-4865-A51A-93803694E458}" type="slidenum">
              <a:rPr lang="en-US" altLang="en-US" sz="1200" smtClean="0">
                <a:solidFill>
                  <a:srgbClr val="898989"/>
                </a:solidFill>
              </a:rPr>
              <a:pPr>
                <a:spcBef>
                  <a:spcPct val="0"/>
                </a:spcBef>
                <a:buFontTx/>
                <a:buNone/>
              </a:pPr>
              <a:t>23</a:t>
            </a:fld>
            <a:endParaRPr lang="en-US" altLang="en-US" sz="1200">
              <a:solidFill>
                <a:srgbClr val="898989"/>
              </a:solidFill>
            </a:endParaRPr>
          </a:p>
        </p:txBody>
      </p:sp>
      <p:pic>
        <p:nvPicPr>
          <p:cNvPr id="183301" name="Picture 2" descr="Encapsulation in Java with Realtime Example and its Advantages ...">
            <a:extLst>
              <a:ext uri="{FF2B5EF4-FFF2-40B4-BE49-F238E27FC236}">
                <a16:creationId xmlns:a16="http://schemas.microsoft.com/office/drawing/2014/main" xmlns="" id="{F52BFDF6-A4B4-4963-8326-9BBA972DB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525"/>
            <a:ext cx="91440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156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Content Placeholder 2">
            <a:extLst>
              <a:ext uri="{FF2B5EF4-FFF2-40B4-BE49-F238E27FC236}">
                <a16:creationId xmlns:a16="http://schemas.microsoft.com/office/drawing/2014/main" xmlns="" id="{D57EBF01-5F82-46DE-BC48-D2C6E79EC087}"/>
              </a:ext>
            </a:extLst>
          </p:cNvPr>
          <p:cNvSpPr>
            <a:spLocks noGrp="1"/>
          </p:cNvSpPr>
          <p:nvPr>
            <p:ph idx="1"/>
          </p:nvPr>
        </p:nvSpPr>
        <p:spPr>
          <a:xfrm>
            <a:off x="457200" y="1371600"/>
            <a:ext cx="8229600" cy="5349875"/>
          </a:xfrm>
        </p:spPr>
        <p:txBody>
          <a:bodyPr/>
          <a:lstStyle/>
          <a:p>
            <a:r>
              <a:rPr lang="en-US" altLang="en-US" sz="2400">
                <a:latin typeface="Roboto"/>
              </a:rPr>
              <a:t>Encapsulation is defined as the wrapping up of data under a single unit. It is the mechanism that binds together code and the data it manipulates. Other way to think about encapsulation is, it is a protective shield that prevents the data from being accessed by the code outside this shield.</a:t>
            </a:r>
          </a:p>
          <a:p>
            <a:r>
              <a:rPr lang="en-US" altLang="en-US" sz="2400">
                <a:latin typeface="Roboto"/>
              </a:rPr>
              <a:t>Technically in encapsulation, the variables or data of a class is hidden from any other class and can be accessed only through any member function of own class in which they are declared.</a:t>
            </a:r>
          </a:p>
        </p:txBody>
      </p:sp>
      <p:sp>
        <p:nvSpPr>
          <p:cNvPr id="184323" name="Slide Number Placeholder 3">
            <a:extLst>
              <a:ext uri="{FF2B5EF4-FFF2-40B4-BE49-F238E27FC236}">
                <a16:creationId xmlns:a16="http://schemas.microsoft.com/office/drawing/2014/main" xmlns="" id="{7BA6A350-BD7D-46F3-99B3-E64C2A2422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006455-643C-44F6-916A-4B04075864EF}" type="slidenum">
              <a:rPr lang="en-US" altLang="en-US" sz="1200" smtClean="0">
                <a:solidFill>
                  <a:srgbClr val="898989"/>
                </a:solidFill>
              </a:rPr>
              <a:pPr>
                <a:spcBef>
                  <a:spcPct val="0"/>
                </a:spcBef>
                <a:buFontTx/>
                <a:buNone/>
              </a:pPr>
              <a:t>24</a:t>
            </a:fld>
            <a:endParaRPr lang="en-US" altLang="en-US" sz="1200">
              <a:solidFill>
                <a:srgbClr val="898989"/>
              </a:solidFill>
            </a:endParaRPr>
          </a:p>
        </p:txBody>
      </p:sp>
      <p:sp>
        <p:nvSpPr>
          <p:cNvPr id="184324" name="Title 1">
            <a:extLst>
              <a:ext uri="{FF2B5EF4-FFF2-40B4-BE49-F238E27FC236}">
                <a16:creationId xmlns:a16="http://schemas.microsoft.com/office/drawing/2014/main" xmlns="" id="{E1DC7B80-219D-41F6-9DBC-3298A7618A00}"/>
              </a:ext>
            </a:extLst>
          </p:cNvPr>
          <p:cNvSpPr>
            <a:spLocks noGrp="1"/>
          </p:cNvSpPr>
          <p:nvPr>
            <p:ph type="title"/>
          </p:nvPr>
        </p:nvSpPr>
        <p:spPr/>
        <p:txBody>
          <a:bodyPr>
            <a:normAutofit fontScale="90000"/>
          </a:bodyPr>
          <a:lstStyle/>
          <a:p>
            <a:r>
              <a:rPr lang="en-US" altLang="en-US"/>
              <a:t/>
            </a:r>
            <a:br>
              <a:rPr lang="en-US" altLang="en-US"/>
            </a:br>
            <a:r>
              <a:rPr lang="en-US" altLang="en-US"/>
              <a:t>Data Encapsulation</a:t>
            </a:r>
            <a:br>
              <a:rPr lang="en-US" altLang="en-US"/>
            </a:br>
            <a:endParaRPr lang="en-IN" altLang="en-US"/>
          </a:p>
        </p:txBody>
      </p:sp>
    </p:spTree>
    <p:extLst>
      <p:ext uri="{BB962C8B-B14F-4D97-AF65-F5344CB8AC3E}">
        <p14:creationId xmlns:p14="http://schemas.microsoft.com/office/powerpoint/2010/main" val="170181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a:extLst>
              <a:ext uri="{FF2B5EF4-FFF2-40B4-BE49-F238E27FC236}">
                <a16:creationId xmlns:a16="http://schemas.microsoft.com/office/drawing/2014/main" xmlns="" id="{B83B7A9C-63E6-40EC-BC7E-AE6A849BC455}"/>
              </a:ext>
            </a:extLst>
          </p:cNvPr>
          <p:cNvSpPr>
            <a:spLocks noGrp="1"/>
          </p:cNvSpPr>
          <p:nvPr>
            <p:ph type="title"/>
          </p:nvPr>
        </p:nvSpPr>
        <p:spPr/>
        <p:txBody>
          <a:bodyPr>
            <a:normAutofit fontScale="90000"/>
          </a:bodyPr>
          <a:lstStyle/>
          <a:p>
            <a:r>
              <a:rPr lang="en-US" altLang="en-US"/>
              <a:t/>
            </a:r>
            <a:br>
              <a:rPr lang="en-US" altLang="en-US"/>
            </a:br>
            <a:r>
              <a:rPr lang="en-US" altLang="en-US"/>
              <a:t>Data Encapsulation</a:t>
            </a:r>
            <a:br>
              <a:rPr lang="en-US" altLang="en-US"/>
            </a:br>
            <a:endParaRPr lang="en-IN" altLang="en-US"/>
          </a:p>
        </p:txBody>
      </p:sp>
      <p:sp>
        <p:nvSpPr>
          <p:cNvPr id="185347" name="Content Placeholder 2">
            <a:extLst>
              <a:ext uri="{FF2B5EF4-FFF2-40B4-BE49-F238E27FC236}">
                <a16:creationId xmlns:a16="http://schemas.microsoft.com/office/drawing/2014/main" xmlns="" id="{76A47883-DE23-405E-BC04-45F9F03B28DF}"/>
              </a:ext>
            </a:extLst>
          </p:cNvPr>
          <p:cNvSpPr>
            <a:spLocks noGrp="1"/>
          </p:cNvSpPr>
          <p:nvPr>
            <p:ph idx="1"/>
          </p:nvPr>
        </p:nvSpPr>
        <p:spPr/>
        <p:txBody>
          <a:bodyPr>
            <a:normAutofit lnSpcReduction="10000"/>
          </a:bodyPr>
          <a:lstStyle/>
          <a:p>
            <a:r>
              <a:rPr lang="en-US" altLang="en-US" sz="2400">
                <a:latin typeface="Roboto"/>
              </a:rPr>
              <a:t>As in encapsulation, the data in a class is hidden from other classes using the data hiding concept which is achieved by making the members or methods of class as private and the class is exposed to the end user or the world without providing any details behind implementation using the abstraction concept, so it is also known as </a:t>
            </a:r>
            <a:r>
              <a:rPr lang="en-US" altLang="en-US" sz="2400" b="1">
                <a:latin typeface="Roboto"/>
              </a:rPr>
              <a:t>combination of data-hiding and abstraction.</a:t>
            </a:r>
            <a:r>
              <a:rPr lang="en-US" altLang="en-US" sz="2400">
                <a:latin typeface="Roboto"/>
              </a:rPr>
              <a:t>.</a:t>
            </a:r>
          </a:p>
          <a:p>
            <a:r>
              <a:rPr lang="en-US" altLang="en-US" sz="2400">
                <a:latin typeface="Roboto"/>
              </a:rPr>
              <a:t>Encapsulation can be achieved by: Declaring all the variables in the class as private and writing public methods in the class to set and get the values of variables.</a:t>
            </a:r>
            <a:endParaRPr lang="en-IN" altLang="en-US" sz="2400"/>
          </a:p>
          <a:p>
            <a:endParaRPr lang="en-IN" altLang="en-US" sz="2400"/>
          </a:p>
        </p:txBody>
      </p:sp>
      <p:sp>
        <p:nvSpPr>
          <p:cNvPr id="185348" name="Slide Number Placeholder 3">
            <a:extLst>
              <a:ext uri="{FF2B5EF4-FFF2-40B4-BE49-F238E27FC236}">
                <a16:creationId xmlns:a16="http://schemas.microsoft.com/office/drawing/2014/main" xmlns="" id="{14FBC997-F0C9-4A50-A134-F95A3DCFC4A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2CE8EB-732E-473D-8987-0105F8832156}" type="slidenum">
              <a:rPr lang="en-US" altLang="en-US" sz="1200" smtClean="0">
                <a:solidFill>
                  <a:srgbClr val="898989"/>
                </a:solidFill>
              </a:rPr>
              <a:pPr>
                <a:spcBef>
                  <a:spcPct val="0"/>
                </a:spcBef>
                <a:buFontTx/>
                <a:buNone/>
              </a:pPr>
              <a:t>25</a:t>
            </a:fld>
            <a:endParaRPr lang="en-US" altLang="en-US" sz="1200">
              <a:solidFill>
                <a:srgbClr val="898989"/>
              </a:solidFill>
            </a:endParaRPr>
          </a:p>
        </p:txBody>
      </p:sp>
    </p:spTree>
    <p:extLst>
      <p:ext uri="{BB962C8B-B14F-4D97-AF65-F5344CB8AC3E}">
        <p14:creationId xmlns:p14="http://schemas.microsoft.com/office/powerpoint/2010/main" val="283285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Content Placeholder 2">
            <a:extLst>
              <a:ext uri="{FF2B5EF4-FFF2-40B4-BE49-F238E27FC236}">
                <a16:creationId xmlns:a16="http://schemas.microsoft.com/office/drawing/2014/main" xmlns="" id="{E56F9CC1-00A1-4AF9-846A-3FA16676845E}"/>
              </a:ext>
            </a:extLst>
          </p:cNvPr>
          <p:cNvSpPr>
            <a:spLocks noGrp="1"/>
          </p:cNvSpPr>
          <p:nvPr>
            <p:ph idx="1"/>
          </p:nvPr>
        </p:nvSpPr>
        <p:spPr>
          <a:xfrm>
            <a:off x="457200" y="136525"/>
            <a:ext cx="8229600" cy="5989638"/>
          </a:xfrm>
        </p:spPr>
        <p:txBody>
          <a:bodyPr>
            <a:normAutofit/>
          </a:bodyPr>
          <a:lstStyle/>
          <a:p>
            <a:pPr marL="0" indent="0">
              <a:buFont typeface="Arial" panose="020B0604020202020204" pitchFamily="34" charset="0"/>
              <a:buNone/>
            </a:pPr>
            <a:r>
              <a:rPr lang="en-IN" altLang="en-US" sz="2800" dirty="0"/>
              <a:t>class emp</a:t>
            </a:r>
          </a:p>
          <a:p>
            <a:pPr marL="0" indent="0">
              <a:buFont typeface="Arial" panose="020B0604020202020204" pitchFamily="34" charset="0"/>
              <a:buNone/>
            </a:pPr>
            <a:r>
              <a:rPr lang="en-IN" altLang="en-US" sz="2800" dirty="0"/>
              <a:t>{</a:t>
            </a:r>
          </a:p>
          <a:p>
            <a:pPr marL="0" indent="0">
              <a:buFont typeface="Arial" panose="020B0604020202020204" pitchFamily="34" charset="0"/>
              <a:buNone/>
            </a:pPr>
            <a:r>
              <a:rPr lang="en-IN" altLang="en-US" sz="2800" dirty="0"/>
              <a:t>    int id;</a:t>
            </a:r>
          </a:p>
          <a:p>
            <a:pPr marL="0" indent="0">
              <a:buFont typeface="Arial" panose="020B0604020202020204" pitchFamily="34" charset="0"/>
              <a:buNone/>
            </a:pPr>
            <a:r>
              <a:rPr lang="en-IN" altLang="en-US" sz="2800" dirty="0"/>
              <a:t>}</a:t>
            </a:r>
          </a:p>
          <a:p>
            <a:pPr marL="0" indent="0">
              <a:buFont typeface="Arial" panose="020B0604020202020204" pitchFamily="34" charset="0"/>
              <a:buNone/>
            </a:pPr>
            <a:r>
              <a:rPr lang="en-IN" altLang="en-US" sz="2800" dirty="0"/>
              <a:t>public class sample</a:t>
            </a:r>
          </a:p>
          <a:p>
            <a:pPr marL="0" indent="0">
              <a:buFont typeface="Arial" panose="020B0604020202020204" pitchFamily="34" charset="0"/>
              <a:buNone/>
            </a:pPr>
            <a:r>
              <a:rPr lang="en-IN" altLang="en-US" sz="2800" dirty="0"/>
              <a:t>{</a:t>
            </a:r>
          </a:p>
          <a:p>
            <a:pPr marL="0" indent="0">
              <a:buFont typeface="Arial" panose="020B0604020202020204" pitchFamily="34" charset="0"/>
              <a:buNone/>
            </a:pPr>
            <a:r>
              <a:rPr lang="en-IN" altLang="en-US" sz="2800" dirty="0"/>
              <a:t>	public static void main(String[] </a:t>
            </a:r>
            <a:r>
              <a:rPr lang="en-IN" altLang="en-US" sz="2800" dirty="0" err="1"/>
              <a:t>args</a:t>
            </a:r>
            <a:r>
              <a:rPr lang="en-IN" altLang="en-US" sz="2800" dirty="0"/>
              <a:t>) {</a:t>
            </a:r>
          </a:p>
          <a:p>
            <a:pPr marL="0" indent="0">
              <a:buFont typeface="Arial" panose="020B0604020202020204" pitchFamily="34" charset="0"/>
              <a:buNone/>
            </a:pPr>
            <a:r>
              <a:rPr lang="en-IN" altLang="en-US" sz="2800" dirty="0"/>
              <a:t>		emp </a:t>
            </a:r>
            <a:r>
              <a:rPr lang="en-IN" altLang="en-US" sz="2800" dirty="0" err="1"/>
              <a:t>ob</a:t>
            </a:r>
            <a:r>
              <a:rPr lang="en-IN" altLang="en-US" sz="2800" dirty="0"/>
              <a:t>=new emp();</a:t>
            </a:r>
          </a:p>
          <a:p>
            <a:pPr marL="0" indent="0">
              <a:buFont typeface="Arial" panose="020B0604020202020204" pitchFamily="34" charset="0"/>
              <a:buNone/>
            </a:pPr>
            <a:r>
              <a:rPr lang="en-IN" altLang="en-US" sz="2800" dirty="0"/>
              <a:t>		ob.id=100;				//100</a:t>
            </a:r>
          </a:p>
          <a:p>
            <a:pPr marL="0" indent="0">
              <a:buFont typeface="Arial" panose="020B0604020202020204" pitchFamily="34" charset="0"/>
              <a:buNone/>
            </a:pPr>
            <a:r>
              <a:rPr lang="en-IN" altLang="en-US" dirty="0"/>
              <a:t>}</a:t>
            </a:r>
            <a:endParaRPr lang="en-IN" altLang="en-US" sz="2800" dirty="0"/>
          </a:p>
          <a:p>
            <a:pPr marL="0" indent="0">
              <a:buFont typeface="Arial" panose="020B0604020202020204" pitchFamily="34" charset="0"/>
              <a:buNone/>
            </a:pPr>
            <a:endParaRPr lang="en-IN" altLang="en-US" sz="2800" dirty="0"/>
          </a:p>
          <a:p>
            <a:pPr marL="0" indent="0">
              <a:buFont typeface="Arial" panose="020B0604020202020204" pitchFamily="34" charset="0"/>
              <a:buNone/>
            </a:pPr>
            <a:endParaRPr lang="en-IN" altLang="en-US" sz="2800" dirty="0"/>
          </a:p>
        </p:txBody>
      </p:sp>
      <p:sp>
        <p:nvSpPr>
          <p:cNvPr id="186371" name="Slide Number Placeholder 3">
            <a:extLst>
              <a:ext uri="{FF2B5EF4-FFF2-40B4-BE49-F238E27FC236}">
                <a16:creationId xmlns:a16="http://schemas.microsoft.com/office/drawing/2014/main" xmlns="" id="{06C29723-03C8-44A2-92B5-B922C5A69A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431458-F8F1-40D5-9B22-A17644AD63EF}" type="slidenum">
              <a:rPr lang="en-US" altLang="en-US" sz="1200" smtClean="0">
                <a:solidFill>
                  <a:srgbClr val="898989"/>
                </a:solidFill>
              </a:rPr>
              <a:pPr>
                <a:spcBef>
                  <a:spcPct val="0"/>
                </a:spcBef>
                <a:buFontTx/>
                <a:buNone/>
              </a:pPr>
              <a:t>26</a:t>
            </a:fld>
            <a:endParaRPr lang="en-US" altLang="en-US" sz="1200">
              <a:solidFill>
                <a:srgbClr val="898989"/>
              </a:solidFill>
            </a:endParaRPr>
          </a:p>
        </p:txBody>
      </p:sp>
    </p:spTree>
    <p:extLst>
      <p:ext uri="{BB962C8B-B14F-4D97-AF65-F5344CB8AC3E}">
        <p14:creationId xmlns:p14="http://schemas.microsoft.com/office/powerpoint/2010/main" val="1630990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Content Placeholder 2">
            <a:extLst>
              <a:ext uri="{FF2B5EF4-FFF2-40B4-BE49-F238E27FC236}">
                <a16:creationId xmlns:a16="http://schemas.microsoft.com/office/drawing/2014/main" xmlns="" id="{E56F9CC1-00A1-4AF9-846A-3FA16676845E}"/>
              </a:ext>
            </a:extLst>
          </p:cNvPr>
          <p:cNvSpPr>
            <a:spLocks noGrp="1"/>
          </p:cNvSpPr>
          <p:nvPr>
            <p:ph idx="1"/>
          </p:nvPr>
        </p:nvSpPr>
        <p:spPr>
          <a:xfrm>
            <a:off x="457200" y="136525"/>
            <a:ext cx="8229600" cy="5989638"/>
          </a:xfrm>
        </p:spPr>
        <p:txBody>
          <a:bodyPr>
            <a:normAutofit/>
          </a:bodyPr>
          <a:lstStyle/>
          <a:p>
            <a:pPr marL="0" indent="0">
              <a:buFont typeface="Arial" panose="020B0604020202020204" pitchFamily="34" charset="0"/>
              <a:buNone/>
            </a:pPr>
            <a:r>
              <a:rPr lang="en-IN" altLang="en-US" sz="2800" dirty="0"/>
              <a:t>class emp</a:t>
            </a:r>
          </a:p>
          <a:p>
            <a:pPr marL="0" indent="0">
              <a:buFont typeface="Arial" panose="020B0604020202020204" pitchFamily="34" charset="0"/>
              <a:buNone/>
            </a:pPr>
            <a:r>
              <a:rPr lang="en-IN" altLang="en-US" sz="2800" dirty="0"/>
              <a:t>{</a:t>
            </a:r>
          </a:p>
          <a:p>
            <a:pPr marL="0" indent="0">
              <a:buFont typeface="Arial" panose="020B0604020202020204" pitchFamily="34" charset="0"/>
              <a:buNone/>
            </a:pPr>
            <a:r>
              <a:rPr lang="en-IN" altLang="en-US" sz="2800" dirty="0"/>
              <a:t>    private int id;</a:t>
            </a:r>
          </a:p>
          <a:p>
            <a:pPr marL="0" indent="0">
              <a:buFont typeface="Arial" panose="020B0604020202020204" pitchFamily="34" charset="0"/>
              <a:buNone/>
            </a:pPr>
            <a:r>
              <a:rPr lang="en-IN" altLang="en-US" sz="2800" dirty="0"/>
              <a:t>}</a:t>
            </a:r>
          </a:p>
          <a:p>
            <a:pPr marL="0" indent="0">
              <a:buFont typeface="Arial" panose="020B0604020202020204" pitchFamily="34" charset="0"/>
              <a:buNone/>
            </a:pPr>
            <a:r>
              <a:rPr lang="en-IN" altLang="en-US" sz="2800" dirty="0"/>
              <a:t>public class sample</a:t>
            </a:r>
          </a:p>
          <a:p>
            <a:pPr marL="0" indent="0">
              <a:buFont typeface="Arial" panose="020B0604020202020204" pitchFamily="34" charset="0"/>
              <a:buNone/>
            </a:pPr>
            <a:r>
              <a:rPr lang="en-IN" altLang="en-US" sz="2800" dirty="0"/>
              <a:t>{</a:t>
            </a:r>
          </a:p>
          <a:p>
            <a:pPr marL="0" indent="0">
              <a:buFont typeface="Arial" panose="020B0604020202020204" pitchFamily="34" charset="0"/>
              <a:buNone/>
            </a:pPr>
            <a:r>
              <a:rPr lang="en-IN" altLang="en-US" sz="2800" dirty="0"/>
              <a:t>	public static void main(String[] </a:t>
            </a:r>
            <a:r>
              <a:rPr lang="en-IN" altLang="en-US" sz="2800" dirty="0" err="1"/>
              <a:t>args</a:t>
            </a:r>
            <a:r>
              <a:rPr lang="en-IN" altLang="en-US" sz="2800" dirty="0"/>
              <a:t>) {</a:t>
            </a:r>
          </a:p>
          <a:p>
            <a:pPr marL="0" indent="0">
              <a:buFont typeface="Arial" panose="020B0604020202020204" pitchFamily="34" charset="0"/>
              <a:buNone/>
            </a:pPr>
            <a:r>
              <a:rPr lang="en-IN" altLang="en-US" sz="2800" dirty="0"/>
              <a:t>		emp </a:t>
            </a:r>
            <a:r>
              <a:rPr lang="en-IN" altLang="en-US" sz="2800" dirty="0" err="1"/>
              <a:t>ob</a:t>
            </a:r>
            <a:r>
              <a:rPr lang="en-IN" altLang="en-US" sz="2800" dirty="0"/>
              <a:t>=new emp();</a:t>
            </a:r>
          </a:p>
          <a:p>
            <a:pPr marL="0" indent="0">
              <a:buFont typeface="Arial" panose="020B0604020202020204" pitchFamily="34" charset="0"/>
              <a:buNone/>
            </a:pPr>
            <a:r>
              <a:rPr lang="en-IN" altLang="en-US" sz="2800" dirty="0"/>
              <a:t>		ob.id=10;				//error</a:t>
            </a:r>
          </a:p>
          <a:p>
            <a:pPr marL="0" indent="0">
              <a:buFont typeface="Arial" panose="020B0604020202020204" pitchFamily="34" charset="0"/>
              <a:buNone/>
            </a:pPr>
            <a:r>
              <a:rPr lang="en-IN" altLang="en-US" dirty="0"/>
              <a:t>}</a:t>
            </a:r>
            <a:endParaRPr lang="en-IN" altLang="en-US" sz="2800" dirty="0"/>
          </a:p>
          <a:p>
            <a:pPr marL="0" indent="0">
              <a:buFont typeface="Arial" panose="020B0604020202020204" pitchFamily="34" charset="0"/>
              <a:buNone/>
            </a:pPr>
            <a:endParaRPr lang="en-IN" altLang="en-US" sz="2800" dirty="0"/>
          </a:p>
          <a:p>
            <a:pPr marL="0" indent="0">
              <a:buFont typeface="Arial" panose="020B0604020202020204" pitchFamily="34" charset="0"/>
              <a:buNone/>
            </a:pPr>
            <a:endParaRPr lang="en-IN" altLang="en-US" sz="2800" dirty="0"/>
          </a:p>
        </p:txBody>
      </p:sp>
      <p:sp>
        <p:nvSpPr>
          <p:cNvPr id="186371" name="Slide Number Placeholder 3">
            <a:extLst>
              <a:ext uri="{FF2B5EF4-FFF2-40B4-BE49-F238E27FC236}">
                <a16:creationId xmlns:a16="http://schemas.microsoft.com/office/drawing/2014/main" xmlns="" id="{06C29723-03C8-44A2-92B5-B922C5A69A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431458-F8F1-40D5-9B22-A17644AD63EF}"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spTree>
    <p:extLst>
      <p:ext uri="{BB962C8B-B14F-4D97-AF65-F5344CB8AC3E}">
        <p14:creationId xmlns:p14="http://schemas.microsoft.com/office/powerpoint/2010/main" val="3867363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Content Placeholder 2">
            <a:extLst>
              <a:ext uri="{FF2B5EF4-FFF2-40B4-BE49-F238E27FC236}">
                <a16:creationId xmlns:a16="http://schemas.microsoft.com/office/drawing/2014/main" xmlns="" id="{E56F9CC1-00A1-4AF9-846A-3FA16676845E}"/>
              </a:ext>
            </a:extLst>
          </p:cNvPr>
          <p:cNvSpPr>
            <a:spLocks noGrp="1"/>
          </p:cNvSpPr>
          <p:nvPr>
            <p:ph idx="1"/>
          </p:nvPr>
        </p:nvSpPr>
        <p:spPr>
          <a:xfrm>
            <a:off x="457200" y="136525"/>
            <a:ext cx="8229600" cy="5989638"/>
          </a:xfrm>
        </p:spPr>
        <p:txBody>
          <a:bodyPr>
            <a:normAutofit lnSpcReduction="10000"/>
          </a:bodyPr>
          <a:lstStyle/>
          <a:p>
            <a:pPr marL="0" indent="0">
              <a:buFont typeface="Arial" panose="020B0604020202020204" pitchFamily="34" charset="0"/>
              <a:buNone/>
            </a:pPr>
            <a:r>
              <a:rPr lang="en-IN" altLang="en-US" sz="2800" dirty="0"/>
              <a:t>class emp</a:t>
            </a:r>
          </a:p>
          <a:p>
            <a:pPr marL="0" indent="0">
              <a:buFont typeface="Arial" panose="020B0604020202020204" pitchFamily="34" charset="0"/>
              <a:buNone/>
            </a:pPr>
            <a:r>
              <a:rPr lang="en-IN" altLang="en-US" sz="2800" dirty="0"/>
              <a:t>{</a:t>
            </a:r>
          </a:p>
          <a:p>
            <a:pPr marL="0" indent="0">
              <a:buFont typeface="Arial" panose="020B0604020202020204" pitchFamily="34" charset="0"/>
              <a:buNone/>
            </a:pPr>
            <a:r>
              <a:rPr lang="en-IN" altLang="en-US" sz="2800" dirty="0"/>
              <a:t>    private int id;</a:t>
            </a:r>
          </a:p>
          <a:p>
            <a:pPr marL="0" indent="0">
              <a:buFont typeface="Arial" panose="020B0604020202020204" pitchFamily="34" charset="0"/>
              <a:buNone/>
            </a:pPr>
            <a:r>
              <a:rPr lang="en-IN" altLang="en-US" sz="2800" dirty="0"/>
              <a:t>	   public void </a:t>
            </a:r>
            <a:r>
              <a:rPr lang="en-IN" altLang="en-US" sz="2800" dirty="0" err="1"/>
              <a:t>setid</a:t>
            </a:r>
            <a:r>
              <a:rPr lang="en-IN" altLang="en-US" sz="2800" dirty="0"/>
              <a:t>(int x)</a:t>
            </a:r>
          </a:p>
          <a:p>
            <a:pPr marL="0" indent="0">
              <a:buFont typeface="Arial" panose="020B0604020202020204" pitchFamily="34" charset="0"/>
              <a:buNone/>
            </a:pPr>
            <a:r>
              <a:rPr lang="en-IN" altLang="en-US" sz="2800" dirty="0"/>
              <a:t>	    {</a:t>
            </a:r>
          </a:p>
          <a:p>
            <a:pPr marL="0" indent="0">
              <a:buFont typeface="Arial" panose="020B0604020202020204" pitchFamily="34" charset="0"/>
              <a:buNone/>
            </a:pPr>
            <a:r>
              <a:rPr lang="en-IN" altLang="en-US" sz="2800" dirty="0"/>
              <a:t>	        id=x;</a:t>
            </a:r>
          </a:p>
          <a:p>
            <a:pPr marL="0" indent="0">
              <a:buFont typeface="Arial" panose="020B0604020202020204" pitchFamily="34" charset="0"/>
              <a:buNone/>
            </a:pPr>
            <a:r>
              <a:rPr lang="en-IN" altLang="en-US" sz="2800" dirty="0"/>
              <a:t>	    }</a:t>
            </a:r>
          </a:p>
          <a:p>
            <a:pPr marL="0" indent="0">
              <a:buFont typeface="Arial" panose="020B0604020202020204" pitchFamily="34" charset="0"/>
              <a:buNone/>
            </a:pPr>
            <a:r>
              <a:rPr lang="en-IN" altLang="en-US" sz="2800" dirty="0"/>
              <a:t>	    public int </a:t>
            </a:r>
            <a:r>
              <a:rPr lang="en-IN" altLang="en-US" sz="2800" dirty="0" err="1"/>
              <a:t>getid</a:t>
            </a:r>
            <a:r>
              <a:rPr lang="en-IN" altLang="en-US" sz="2800" dirty="0"/>
              <a:t>()</a:t>
            </a:r>
          </a:p>
          <a:p>
            <a:pPr marL="0" indent="0">
              <a:buFont typeface="Arial" panose="020B0604020202020204" pitchFamily="34" charset="0"/>
              <a:buNone/>
            </a:pPr>
            <a:r>
              <a:rPr lang="en-IN" altLang="en-US" sz="2800" dirty="0"/>
              <a:t>	    {</a:t>
            </a:r>
          </a:p>
          <a:p>
            <a:pPr marL="0" indent="0">
              <a:buFont typeface="Arial" panose="020B0604020202020204" pitchFamily="34" charset="0"/>
              <a:buNone/>
            </a:pPr>
            <a:r>
              <a:rPr lang="en-IN" altLang="en-US" sz="2800" dirty="0"/>
              <a:t>	        return id;</a:t>
            </a:r>
          </a:p>
          <a:p>
            <a:pPr marL="0" indent="0">
              <a:buFont typeface="Arial" panose="020B0604020202020204" pitchFamily="34" charset="0"/>
              <a:buNone/>
            </a:pPr>
            <a:r>
              <a:rPr lang="en-IN" altLang="en-US" sz="2800" dirty="0"/>
              <a:t>	    }</a:t>
            </a:r>
          </a:p>
          <a:p>
            <a:pPr marL="0" indent="0">
              <a:buFont typeface="Arial" panose="020B0604020202020204" pitchFamily="34" charset="0"/>
              <a:buNone/>
            </a:pPr>
            <a:r>
              <a:rPr lang="en-IN" altLang="en-US" sz="2800" dirty="0"/>
              <a:t>}</a:t>
            </a:r>
          </a:p>
        </p:txBody>
      </p:sp>
      <p:sp>
        <p:nvSpPr>
          <p:cNvPr id="186371" name="Slide Number Placeholder 3">
            <a:extLst>
              <a:ext uri="{FF2B5EF4-FFF2-40B4-BE49-F238E27FC236}">
                <a16:creationId xmlns:a16="http://schemas.microsoft.com/office/drawing/2014/main" xmlns="" id="{06C29723-03C8-44A2-92B5-B922C5A69A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431458-F8F1-40D5-9B22-A17644AD63EF}"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spTree>
    <p:extLst>
      <p:ext uri="{BB962C8B-B14F-4D97-AF65-F5344CB8AC3E}">
        <p14:creationId xmlns:p14="http://schemas.microsoft.com/office/powerpoint/2010/main" val="3698737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Content Placeholder 2">
            <a:extLst>
              <a:ext uri="{FF2B5EF4-FFF2-40B4-BE49-F238E27FC236}">
                <a16:creationId xmlns:a16="http://schemas.microsoft.com/office/drawing/2014/main" xmlns="" id="{A32EFE7C-330B-486F-9DEF-AC71EF065ACC}"/>
              </a:ext>
            </a:extLst>
          </p:cNvPr>
          <p:cNvSpPr>
            <a:spLocks noGrp="1"/>
          </p:cNvSpPr>
          <p:nvPr>
            <p:ph idx="1"/>
          </p:nvPr>
        </p:nvSpPr>
        <p:spPr>
          <a:xfrm>
            <a:off x="457200" y="136525"/>
            <a:ext cx="8229600" cy="5989638"/>
          </a:xfrm>
        </p:spPr>
        <p:txBody>
          <a:bodyPr>
            <a:normAutofit fontScale="92500" lnSpcReduction="10000"/>
          </a:bodyPr>
          <a:lstStyle/>
          <a:p>
            <a:pPr marL="0" indent="0">
              <a:buFont typeface="Arial" panose="020B0604020202020204" pitchFamily="34" charset="0"/>
              <a:buNone/>
            </a:pPr>
            <a:r>
              <a:rPr lang="en-IN" altLang="en-US" sz="2800" dirty="0"/>
              <a:t>public class Main</a:t>
            </a:r>
          </a:p>
          <a:p>
            <a:pPr marL="0" indent="0">
              <a:buFont typeface="Arial" panose="020B0604020202020204" pitchFamily="34" charset="0"/>
              <a:buNone/>
            </a:pPr>
            <a:r>
              <a:rPr lang="en-IN" altLang="en-US" sz="2800" dirty="0"/>
              <a:t>{</a:t>
            </a:r>
          </a:p>
          <a:p>
            <a:pPr marL="0" indent="0">
              <a:buFont typeface="Arial" panose="020B0604020202020204" pitchFamily="34" charset="0"/>
              <a:buNone/>
            </a:pPr>
            <a:r>
              <a:rPr lang="en-IN" altLang="en-US" sz="2800" dirty="0"/>
              <a:t>	public static void main(String[] </a:t>
            </a:r>
            <a:r>
              <a:rPr lang="en-IN" altLang="en-US" sz="2800" dirty="0" err="1"/>
              <a:t>args</a:t>
            </a:r>
            <a:r>
              <a:rPr lang="en-IN" altLang="en-US" sz="2800" dirty="0"/>
              <a:t>) {</a:t>
            </a:r>
          </a:p>
          <a:p>
            <a:pPr marL="0" indent="0">
              <a:buFont typeface="Arial" panose="020B0604020202020204" pitchFamily="34" charset="0"/>
              <a:buNone/>
            </a:pPr>
            <a:r>
              <a:rPr lang="en-IN" altLang="en-US" sz="2800" dirty="0"/>
              <a:t>		emp </a:t>
            </a:r>
            <a:r>
              <a:rPr lang="en-IN" altLang="en-US" sz="2800" dirty="0" err="1"/>
              <a:t>ob</a:t>
            </a:r>
            <a:r>
              <a:rPr lang="en-IN" altLang="en-US" sz="2800" dirty="0"/>
              <a:t>=new emp();</a:t>
            </a:r>
          </a:p>
          <a:p>
            <a:pPr marL="0" indent="0">
              <a:buFont typeface="Arial" panose="020B0604020202020204" pitchFamily="34" charset="0"/>
              <a:buNone/>
            </a:pPr>
            <a:r>
              <a:rPr lang="en-IN" altLang="en-US" sz="2800" dirty="0"/>
              <a:t>		//ob.id=10;</a:t>
            </a:r>
          </a:p>
          <a:p>
            <a:pPr marL="0" indent="0">
              <a:buFont typeface="Arial" panose="020B0604020202020204" pitchFamily="34" charset="0"/>
              <a:buNone/>
            </a:pPr>
            <a:r>
              <a:rPr lang="en-IN" altLang="en-US" sz="2800" dirty="0"/>
              <a:t>		</a:t>
            </a:r>
            <a:r>
              <a:rPr lang="en-IN" altLang="en-US" sz="2800" dirty="0" err="1"/>
              <a:t>ob.setid</a:t>
            </a:r>
            <a:r>
              <a:rPr lang="en-IN" altLang="en-US" sz="2800" dirty="0"/>
              <a:t>(10);</a:t>
            </a:r>
          </a:p>
          <a:p>
            <a:pPr marL="0" indent="0">
              <a:buFont typeface="Arial" panose="020B0604020202020204" pitchFamily="34" charset="0"/>
              <a:buNone/>
            </a:pPr>
            <a:r>
              <a:rPr lang="en-IN" altLang="en-US" sz="2800" dirty="0"/>
              <a:t>		</a:t>
            </a:r>
            <a:r>
              <a:rPr lang="en-IN" altLang="en-US" sz="2800" dirty="0" err="1"/>
              <a:t>System.out.println</a:t>
            </a:r>
            <a:r>
              <a:rPr lang="en-IN" altLang="en-US" sz="2800" dirty="0"/>
              <a:t>("id= "+</a:t>
            </a:r>
            <a:r>
              <a:rPr lang="en-IN" altLang="en-US" sz="2800" dirty="0" err="1"/>
              <a:t>ob.getid</a:t>
            </a:r>
            <a:r>
              <a:rPr lang="en-IN" altLang="en-US" sz="2800" dirty="0"/>
              <a:t>());</a:t>
            </a:r>
          </a:p>
          <a:p>
            <a:pPr marL="0" indent="0">
              <a:buFont typeface="Arial" panose="020B0604020202020204" pitchFamily="34" charset="0"/>
              <a:buNone/>
            </a:pPr>
            <a:endParaRPr lang="en-IN" altLang="en-US" sz="2800" dirty="0"/>
          </a:p>
          <a:p>
            <a:pPr marL="0" indent="0">
              <a:buFont typeface="Arial" panose="020B0604020202020204" pitchFamily="34" charset="0"/>
              <a:buNone/>
            </a:pPr>
            <a:r>
              <a:rPr lang="en-IN" altLang="en-US" sz="2800" dirty="0"/>
              <a:t>		//int x=</a:t>
            </a:r>
            <a:r>
              <a:rPr lang="en-IN" altLang="en-US" sz="2800" dirty="0" err="1"/>
              <a:t>ob.getid</a:t>
            </a:r>
            <a:r>
              <a:rPr lang="en-IN" altLang="en-US" sz="2800" dirty="0"/>
              <a:t>();</a:t>
            </a:r>
          </a:p>
          <a:p>
            <a:pPr marL="0" indent="0">
              <a:buFont typeface="Arial" panose="020B0604020202020204" pitchFamily="34" charset="0"/>
              <a:buNone/>
            </a:pPr>
            <a:r>
              <a:rPr lang="en-IN" altLang="en-US" sz="2800" dirty="0"/>
              <a:t>		//</a:t>
            </a:r>
            <a:r>
              <a:rPr lang="en-IN" altLang="en-US" sz="2800" dirty="0" err="1"/>
              <a:t>System.out.println</a:t>
            </a:r>
            <a:r>
              <a:rPr lang="en-IN" altLang="en-US" sz="2800" dirty="0"/>
              <a:t>("id= "+x);</a:t>
            </a:r>
          </a:p>
          <a:p>
            <a:pPr marL="0" indent="0">
              <a:buFont typeface="Arial" panose="020B0604020202020204" pitchFamily="34" charset="0"/>
              <a:buNone/>
            </a:pPr>
            <a:endParaRPr lang="en-IN" altLang="en-US" sz="2800" dirty="0"/>
          </a:p>
          <a:p>
            <a:pPr marL="0" indent="0">
              <a:buFont typeface="Arial" panose="020B0604020202020204" pitchFamily="34" charset="0"/>
              <a:buNone/>
            </a:pPr>
            <a:r>
              <a:rPr lang="en-IN" altLang="en-US" sz="2800" dirty="0"/>
              <a:t>	}</a:t>
            </a:r>
          </a:p>
          <a:p>
            <a:pPr marL="0" indent="0">
              <a:buFont typeface="Arial" panose="020B0604020202020204" pitchFamily="34" charset="0"/>
              <a:buNone/>
            </a:pPr>
            <a:r>
              <a:rPr lang="en-IN" altLang="en-US" sz="2800" dirty="0"/>
              <a:t>}</a:t>
            </a:r>
          </a:p>
          <a:p>
            <a:pPr marL="0" indent="0">
              <a:buFont typeface="Arial" panose="020B0604020202020204" pitchFamily="34" charset="0"/>
              <a:buNone/>
            </a:pPr>
            <a:endParaRPr lang="en-IN" altLang="en-US" sz="2800" dirty="0"/>
          </a:p>
        </p:txBody>
      </p:sp>
      <p:sp>
        <p:nvSpPr>
          <p:cNvPr id="187395" name="Slide Number Placeholder 3">
            <a:extLst>
              <a:ext uri="{FF2B5EF4-FFF2-40B4-BE49-F238E27FC236}">
                <a16:creationId xmlns:a16="http://schemas.microsoft.com/office/drawing/2014/main" xmlns="" id="{F2E6CADA-B6E4-48E5-B179-8C72C7E67E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73D7AE-DC42-4D87-993F-E24F945D1772}" type="slidenum">
              <a:rPr lang="en-US" altLang="en-US" sz="1200" smtClean="0">
                <a:solidFill>
                  <a:srgbClr val="898989"/>
                </a:solidFill>
              </a:rPr>
              <a:pPr>
                <a:spcBef>
                  <a:spcPct val="0"/>
                </a:spcBef>
                <a:buFontTx/>
                <a:buNone/>
              </a:pPr>
              <a:t>29</a:t>
            </a:fld>
            <a:endParaRPr lang="en-US" altLang="en-US" sz="1200">
              <a:solidFill>
                <a:srgbClr val="898989"/>
              </a:solidFill>
            </a:endParaRPr>
          </a:p>
        </p:txBody>
      </p:sp>
    </p:spTree>
    <p:extLst>
      <p:ext uri="{BB962C8B-B14F-4D97-AF65-F5344CB8AC3E}">
        <p14:creationId xmlns:p14="http://schemas.microsoft.com/office/powerpoint/2010/main" val="93962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xmlns="" id="{3D9FE5FE-550A-4937-9F1A-C85C4DE7AE7C}"/>
              </a:ext>
            </a:extLst>
          </p:cNvPr>
          <p:cNvSpPr>
            <a:spLocks noGrp="1"/>
          </p:cNvSpPr>
          <p:nvPr>
            <p:ph type="title"/>
          </p:nvPr>
        </p:nvSpPr>
        <p:spPr/>
        <p:txBody>
          <a:bodyPr/>
          <a:lstStyle/>
          <a:p>
            <a:endParaRPr lang="en-US" altLang="en-US"/>
          </a:p>
        </p:txBody>
      </p:sp>
      <p:sp>
        <p:nvSpPr>
          <p:cNvPr id="108547" name="Content Placeholder 2">
            <a:extLst>
              <a:ext uri="{FF2B5EF4-FFF2-40B4-BE49-F238E27FC236}">
                <a16:creationId xmlns:a16="http://schemas.microsoft.com/office/drawing/2014/main" xmlns="" id="{BD69D8B4-DCAF-4544-957D-5C3F54E0AF92}"/>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xmlns="" id="{0027ABAB-678C-4BE3-8E84-4304696866C9}"/>
              </a:ext>
            </a:extLst>
          </p:cNvPr>
          <p:cNvSpPr>
            <a:spLocks noGrp="1"/>
          </p:cNvSpPr>
          <p:nvPr>
            <p:ph type="sldNum" sz="quarter" idx="12"/>
          </p:nvPr>
        </p:nvSpPr>
        <p:spPr/>
        <p:txBody>
          <a:bodyPr/>
          <a:lstStyle/>
          <a:p>
            <a:fld id="{9239D12A-D211-438B-9EA2-E48E179744C0}" type="slidenum">
              <a:rPr lang="en-US" altLang="en-US"/>
              <a:pPr/>
              <a:t>3</a:t>
            </a:fld>
            <a:endParaRPr lang="en-US" altLang="en-US"/>
          </a:p>
        </p:txBody>
      </p:sp>
      <p:pic>
        <p:nvPicPr>
          <p:cNvPr id="108549" name="Picture 2" descr="Image result for multiple inheritance in c++ with data members and functions">
            <a:extLst>
              <a:ext uri="{FF2B5EF4-FFF2-40B4-BE49-F238E27FC236}">
                <a16:creationId xmlns:a16="http://schemas.microsoft.com/office/drawing/2014/main" xmlns="" id="{0A4AC17D-0447-4AF8-ABA8-C8268CB8C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40576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279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Content Placeholder 2">
            <a:extLst>
              <a:ext uri="{FF2B5EF4-FFF2-40B4-BE49-F238E27FC236}">
                <a16:creationId xmlns:a16="http://schemas.microsoft.com/office/drawing/2014/main" xmlns="" id="{7C15F168-541B-4170-84BD-DEAA05527214}"/>
              </a:ext>
            </a:extLst>
          </p:cNvPr>
          <p:cNvSpPr>
            <a:spLocks noGrp="1"/>
          </p:cNvSpPr>
          <p:nvPr>
            <p:ph idx="1"/>
          </p:nvPr>
        </p:nvSpPr>
        <p:spPr>
          <a:xfrm>
            <a:off x="533400" y="-46038"/>
            <a:ext cx="8229600" cy="5989638"/>
          </a:xfrm>
        </p:spPr>
        <p:txBody>
          <a:bodyPr>
            <a:normAutofit fontScale="92500" lnSpcReduction="20000"/>
          </a:bodyPr>
          <a:lstStyle/>
          <a:p>
            <a:pPr marL="0" indent="0">
              <a:buFont typeface="Arial" panose="020B0604020202020204" pitchFamily="34" charset="0"/>
              <a:buNone/>
            </a:pPr>
            <a:r>
              <a:rPr lang="en-IN" altLang="en-US" sz="1800"/>
              <a:t>class emp</a:t>
            </a:r>
          </a:p>
          <a:p>
            <a:pPr marL="0" indent="0">
              <a:buFont typeface="Arial" panose="020B0604020202020204" pitchFamily="34" charset="0"/>
              <a:buNone/>
            </a:pPr>
            <a:r>
              <a:rPr lang="en-IN" altLang="en-US" sz="1800"/>
              <a:t>{</a:t>
            </a:r>
          </a:p>
          <a:p>
            <a:pPr marL="0" indent="0">
              <a:buFont typeface="Arial" panose="020B0604020202020204" pitchFamily="34" charset="0"/>
              <a:buNone/>
            </a:pPr>
            <a:r>
              <a:rPr lang="en-IN" altLang="en-US" sz="1800"/>
              <a:t>    private int id;</a:t>
            </a:r>
          </a:p>
          <a:p>
            <a:pPr marL="0" indent="0">
              <a:buFont typeface="Arial" panose="020B0604020202020204" pitchFamily="34" charset="0"/>
              <a:buNone/>
            </a:pPr>
            <a:r>
              <a:rPr lang="en-IN" altLang="en-US" sz="1800"/>
              <a:t>    private String name;</a:t>
            </a:r>
          </a:p>
          <a:p>
            <a:pPr marL="0" indent="0">
              <a:buFont typeface="Arial" panose="020B0604020202020204" pitchFamily="34" charset="0"/>
              <a:buNone/>
            </a:pPr>
            <a:r>
              <a:rPr lang="en-IN" altLang="en-US" sz="1800"/>
              <a:t>    public void setid(int x)</a:t>
            </a:r>
          </a:p>
          <a:p>
            <a:pPr marL="0" indent="0">
              <a:buFont typeface="Arial" panose="020B0604020202020204" pitchFamily="34" charset="0"/>
              <a:buNone/>
            </a:pPr>
            <a:r>
              <a:rPr lang="en-IN" altLang="en-US" sz="1800"/>
              <a:t>    {</a:t>
            </a:r>
          </a:p>
          <a:p>
            <a:pPr marL="0" indent="0">
              <a:buFont typeface="Arial" panose="020B0604020202020204" pitchFamily="34" charset="0"/>
              <a:buNone/>
            </a:pPr>
            <a:r>
              <a:rPr lang="en-IN" altLang="en-US" sz="1800"/>
              <a:t>        id=x;</a:t>
            </a:r>
          </a:p>
          <a:p>
            <a:pPr marL="0" indent="0">
              <a:buFont typeface="Arial" panose="020B0604020202020204" pitchFamily="34" charset="0"/>
              <a:buNone/>
            </a:pPr>
            <a:r>
              <a:rPr lang="en-IN" altLang="en-US" sz="1800"/>
              <a:t>    }</a:t>
            </a:r>
          </a:p>
          <a:p>
            <a:pPr marL="0" indent="0">
              <a:buFont typeface="Arial" panose="020B0604020202020204" pitchFamily="34" charset="0"/>
              <a:buNone/>
            </a:pPr>
            <a:r>
              <a:rPr lang="en-IN" altLang="en-US" sz="1800"/>
              <a:t>    public int getid()</a:t>
            </a:r>
          </a:p>
          <a:p>
            <a:pPr marL="0" indent="0">
              <a:buFont typeface="Arial" panose="020B0604020202020204" pitchFamily="34" charset="0"/>
              <a:buNone/>
            </a:pPr>
            <a:r>
              <a:rPr lang="en-IN" altLang="en-US" sz="1800"/>
              <a:t>    {</a:t>
            </a:r>
          </a:p>
          <a:p>
            <a:pPr marL="0" indent="0">
              <a:buFont typeface="Arial" panose="020B0604020202020204" pitchFamily="34" charset="0"/>
              <a:buNone/>
            </a:pPr>
            <a:r>
              <a:rPr lang="en-IN" altLang="en-US" sz="1800"/>
              <a:t>        return id;</a:t>
            </a:r>
          </a:p>
          <a:p>
            <a:pPr marL="0" indent="0">
              <a:buFont typeface="Arial" panose="020B0604020202020204" pitchFamily="34" charset="0"/>
              <a:buNone/>
            </a:pPr>
            <a:r>
              <a:rPr lang="en-IN" altLang="en-US" sz="1800"/>
              <a:t>    }</a:t>
            </a:r>
          </a:p>
          <a:p>
            <a:pPr marL="0" indent="0">
              <a:buFont typeface="Arial" panose="020B0604020202020204" pitchFamily="34" charset="0"/>
              <a:buNone/>
            </a:pPr>
            <a:r>
              <a:rPr lang="en-IN" altLang="en-US" sz="1800"/>
              <a:t>    public void setname(String str)</a:t>
            </a:r>
          </a:p>
          <a:p>
            <a:pPr marL="0" indent="0">
              <a:buFont typeface="Arial" panose="020B0604020202020204" pitchFamily="34" charset="0"/>
              <a:buNone/>
            </a:pPr>
            <a:r>
              <a:rPr lang="en-IN" altLang="en-US" sz="1800"/>
              <a:t>    {</a:t>
            </a:r>
          </a:p>
          <a:p>
            <a:pPr marL="0" indent="0">
              <a:buFont typeface="Arial" panose="020B0604020202020204" pitchFamily="34" charset="0"/>
              <a:buNone/>
            </a:pPr>
            <a:r>
              <a:rPr lang="en-IN" altLang="en-US" sz="1800"/>
              <a:t>        name=str;</a:t>
            </a:r>
          </a:p>
          <a:p>
            <a:pPr marL="0" indent="0">
              <a:buFont typeface="Arial" panose="020B0604020202020204" pitchFamily="34" charset="0"/>
              <a:buNone/>
            </a:pPr>
            <a:r>
              <a:rPr lang="en-IN" altLang="en-US" sz="1800"/>
              <a:t>    }</a:t>
            </a:r>
          </a:p>
          <a:p>
            <a:pPr marL="0" indent="0">
              <a:buFont typeface="Arial" panose="020B0604020202020204" pitchFamily="34" charset="0"/>
              <a:buNone/>
            </a:pPr>
            <a:r>
              <a:rPr lang="en-IN" altLang="en-US" sz="1800"/>
              <a:t>    public String getname()</a:t>
            </a:r>
          </a:p>
          <a:p>
            <a:pPr marL="0" indent="0">
              <a:buFont typeface="Arial" panose="020B0604020202020204" pitchFamily="34" charset="0"/>
              <a:buNone/>
            </a:pPr>
            <a:r>
              <a:rPr lang="en-IN" altLang="en-US" sz="1800"/>
              <a:t>    {</a:t>
            </a:r>
          </a:p>
          <a:p>
            <a:pPr marL="0" indent="0">
              <a:buFont typeface="Arial" panose="020B0604020202020204" pitchFamily="34" charset="0"/>
              <a:buNone/>
            </a:pPr>
            <a:r>
              <a:rPr lang="en-IN" altLang="en-US" sz="1800"/>
              <a:t>        return name;</a:t>
            </a:r>
          </a:p>
          <a:p>
            <a:pPr marL="0" indent="0">
              <a:buFont typeface="Arial" panose="020B0604020202020204" pitchFamily="34" charset="0"/>
              <a:buNone/>
            </a:pPr>
            <a:r>
              <a:rPr lang="en-IN" altLang="en-US" sz="1800"/>
              <a:t>    }</a:t>
            </a:r>
          </a:p>
          <a:p>
            <a:pPr marL="0" indent="0">
              <a:buFont typeface="Arial" panose="020B0604020202020204" pitchFamily="34" charset="0"/>
              <a:buNone/>
            </a:pPr>
            <a:r>
              <a:rPr lang="en-IN" altLang="en-US" sz="1800"/>
              <a:t>}</a:t>
            </a:r>
          </a:p>
        </p:txBody>
      </p:sp>
      <p:sp>
        <p:nvSpPr>
          <p:cNvPr id="188419" name="Slide Number Placeholder 3">
            <a:extLst>
              <a:ext uri="{FF2B5EF4-FFF2-40B4-BE49-F238E27FC236}">
                <a16:creationId xmlns:a16="http://schemas.microsoft.com/office/drawing/2014/main" xmlns="" id="{53373DD7-68B9-4BEC-90AE-939A194D5D5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044DC6-B95F-4CF6-945B-6E34B02F4D75}" type="slidenum">
              <a:rPr lang="en-US" altLang="en-US" sz="1200" smtClean="0">
                <a:solidFill>
                  <a:srgbClr val="898989"/>
                </a:solidFill>
              </a:rPr>
              <a:pPr>
                <a:spcBef>
                  <a:spcPct val="0"/>
                </a:spcBef>
                <a:buFontTx/>
                <a:buNone/>
              </a:pPr>
              <a:t>30</a:t>
            </a:fld>
            <a:endParaRPr lang="en-US" altLang="en-US" sz="1200">
              <a:solidFill>
                <a:srgbClr val="898989"/>
              </a:solidFill>
            </a:endParaRPr>
          </a:p>
        </p:txBody>
      </p:sp>
    </p:spTree>
    <p:extLst>
      <p:ext uri="{BB962C8B-B14F-4D97-AF65-F5344CB8AC3E}">
        <p14:creationId xmlns:p14="http://schemas.microsoft.com/office/powerpoint/2010/main" val="1239136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Content Placeholder 2">
            <a:extLst>
              <a:ext uri="{FF2B5EF4-FFF2-40B4-BE49-F238E27FC236}">
                <a16:creationId xmlns:a16="http://schemas.microsoft.com/office/drawing/2014/main" xmlns="" id="{E443CD03-97CD-4D7F-9716-3F2225FC936B}"/>
              </a:ext>
            </a:extLst>
          </p:cNvPr>
          <p:cNvSpPr>
            <a:spLocks noGrp="1"/>
          </p:cNvSpPr>
          <p:nvPr>
            <p:ph idx="1"/>
          </p:nvPr>
        </p:nvSpPr>
        <p:spPr>
          <a:xfrm>
            <a:off x="457200" y="136525"/>
            <a:ext cx="9067800" cy="5989638"/>
          </a:xfrm>
        </p:spPr>
        <p:txBody>
          <a:bodyPr>
            <a:normAutofit fontScale="92500" lnSpcReduction="10000"/>
          </a:bodyPr>
          <a:lstStyle/>
          <a:p>
            <a:pPr marL="0" indent="0">
              <a:buFont typeface="Arial" panose="020B0604020202020204" pitchFamily="34" charset="0"/>
              <a:buNone/>
            </a:pPr>
            <a:r>
              <a:rPr lang="en-IN" altLang="en-US" sz="2800"/>
              <a:t>public class Main</a:t>
            </a:r>
          </a:p>
          <a:p>
            <a:pPr marL="0" indent="0">
              <a:buFont typeface="Arial" panose="020B0604020202020204" pitchFamily="34" charset="0"/>
              <a:buNone/>
            </a:pPr>
            <a:r>
              <a:rPr lang="en-IN" altLang="en-US" sz="2800"/>
              <a:t>{</a:t>
            </a:r>
          </a:p>
          <a:p>
            <a:pPr marL="0" indent="0">
              <a:buFont typeface="Arial" panose="020B0604020202020204" pitchFamily="34" charset="0"/>
              <a:buNone/>
            </a:pPr>
            <a:r>
              <a:rPr lang="en-IN" altLang="en-US" sz="2800"/>
              <a:t>	public static void main(String[] args) {</a:t>
            </a:r>
          </a:p>
          <a:p>
            <a:pPr marL="0" indent="0">
              <a:buFont typeface="Arial" panose="020B0604020202020204" pitchFamily="34" charset="0"/>
              <a:buNone/>
            </a:pPr>
            <a:r>
              <a:rPr lang="en-IN" altLang="en-US" sz="2800"/>
              <a:t>		emp ob=new emp();</a:t>
            </a:r>
          </a:p>
          <a:p>
            <a:pPr marL="0" indent="0">
              <a:buFont typeface="Arial" panose="020B0604020202020204" pitchFamily="34" charset="0"/>
              <a:buNone/>
            </a:pPr>
            <a:r>
              <a:rPr lang="en-IN" altLang="en-US" sz="2800"/>
              <a:t>		ob.setid(10);</a:t>
            </a:r>
          </a:p>
          <a:p>
            <a:pPr marL="0" indent="0">
              <a:buFont typeface="Arial" panose="020B0604020202020204" pitchFamily="34" charset="0"/>
              <a:buNone/>
            </a:pPr>
            <a:r>
              <a:rPr lang="en-IN" altLang="en-US" sz="2800"/>
              <a:t>		int x=ob.getid();</a:t>
            </a:r>
          </a:p>
          <a:p>
            <a:pPr marL="0" indent="0">
              <a:buFont typeface="Arial" panose="020B0604020202020204" pitchFamily="34" charset="0"/>
              <a:buNone/>
            </a:pPr>
            <a:r>
              <a:rPr lang="en-IN" altLang="en-US" sz="2800"/>
              <a:t>		System.out.println("id= "+x);</a:t>
            </a:r>
          </a:p>
          <a:p>
            <a:pPr marL="0" indent="0">
              <a:buFont typeface="Arial" panose="020B0604020202020204" pitchFamily="34" charset="0"/>
              <a:buNone/>
            </a:pPr>
            <a:r>
              <a:rPr lang="en-IN" altLang="en-US" sz="2800"/>
              <a:t>		ob.setname("scoe");</a:t>
            </a:r>
          </a:p>
          <a:p>
            <a:pPr marL="0" indent="0">
              <a:buFont typeface="Arial" panose="020B0604020202020204" pitchFamily="34" charset="0"/>
              <a:buNone/>
            </a:pPr>
            <a:r>
              <a:rPr lang="en-IN" altLang="en-US" sz="2800"/>
              <a:t>		String st=ob.getname();</a:t>
            </a:r>
          </a:p>
          <a:p>
            <a:pPr marL="0" indent="0">
              <a:buFont typeface="Arial" panose="020B0604020202020204" pitchFamily="34" charset="0"/>
              <a:buNone/>
            </a:pPr>
            <a:r>
              <a:rPr lang="en-IN" altLang="en-US" sz="2800"/>
              <a:t>		System.out.println("name= "+st);</a:t>
            </a:r>
          </a:p>
          <a:p>
            <a:pPr marL="0" indent="0">
              <a:buFont typeface="Arial" panose="020B0604020202020204" pitchFamily="34" charset="0"/>
              <a:buNone/>
            </a:pPr>
            <a:r>
              <a:rPr lang="en-IN" altLang="en-US" sz="2800"/>
              <a:t>		//System.out.println("name= "+ob.getname());</a:t>
            </a:r>
          </a:p>
          <a:p>
            <a:pPr marL="0" indent="0">
              <a:buFont typeface="Arial" panose="020B0604020202020204" pitchFamily="34" charset="0"/>
              <a:buNone/>
            </a:pPr>
            <a:r>
              <a:rPr lang="en-IN" altLang="en-US" sz="2800"/>
              <a:t>	}</a:t>
            </a:r>
          </a:p>
          <a:p>
            <a:pPr marL="0" indent="0">
              <a:buFont typeface="Arial" panose="020B0604020202020204" pitchFamily="34" charset="0"/>
              <a:buNone/>
            </a:pPr>
            <a:r>
              <a:rPr lang="en-IN" altLang="en-US" sz="2800"/>
              <a:t>}</a:t>
            </a:r>
          </a:p>
          <a:p>
            <a:pPr marL="0" indent="0">
              <a:buFont typeface="Arial" panose="020B0604020202020204" pitchFamily="34" charset="0"/>
              <a:buNone/>
            </a:pPr>
            <a:endParaRPr lang="en-IN" altLang="en-US" sz="2800"/>
          </a:p>
        </p:txBody>
      </p:sp>
      <p:sp>
        <p:nvSpPr>
          <p:cNvPr id="189443" name="Slide Number Placeholder 3">
            <a:extLst>
              <a:ext uri="{FF2B5EF4-FFF2-40B4-BE49-F238E27FC236}">
                <a16:creationId xmlns:a16="http://schemas.microsoft.com/office/drawing/2014/main" xmlns="" id="{B75E0D4B-3B24-4264-AB77-2C3D1287CA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F42EAF-7FA7-4AF4-89C3-7531789E1764}" type="slidenum">
              <a:rPr lang="en-US" altLang="en-US" sz="1200" smtClean="0">
                <a:solidFill>
                  <a:srgbClr val="898989"/>
                </a:solidFill>
              </a:rPr>
              <a:pPr>
                <a:spcBef>
                  <a:spcPct val="0"/>
                </a:spcBef>
                <a:buFontTx/>
                <a:buNone/>
              </a:pPr>
              <a:t>31</a:t>
            </a:fld>
            <a:endParaRPr lang="en-US" altLang="en-US" sz="1200">
              <a:solidFill>
                <a:srgbClr val="898989"/>
              </a:solidFill>
            </a:endParaRPr>
          </a:p>
        </p:txBody>
      </p:sp>
    </p:spTree>
    <p:extLst>
      <p:ext uri="{BB962C8B-B14F-4D97-AF65-F5344CB8AC3E}">
        <p14:creationId xmlns:p14="http://schemas.microsoft.com/office/powerpoint/2010/main" val="3324885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xmlns="" id="{D2A53001-F586-4F45-8AEE-985BD077848E}"/>
              </a:ext>
            </a:extLst>
          </p:cNvPr>
          <p:cNvSpPr txBox="1">
            <a:spLocks noChangeArrowheads="1"/>
          </p:cNvSpPr>
          <p:nvPr/>
        </p:nvSpPr>
        <p:spPr bwMode="auto">
          <a:xfrm>
            <a:off x="457200" y="457200"/>
            <a:ext cx="8229600" cy="4525963"/>
          </a:xfrm>
          <a:prstGeom prst="rect">
            <a:avLst/>
          </a:prstGeom>
          <a:noFill/>
          <a:ln w="9525" cap="flat">
            <a:noFill/>
            <a:round/>
            <a:headEnd/>
            <a:tailEnd/>
          </a:ln>
          <a:effectLst/>
        </p:spPr>
        <p:txBody>
          <a:bodyPr/>
          <a:lstStyle/>
          <a:p>
            <a:pPr marL="341313" indent="-341313">
              <a:spcBef>
                <a:spcPts val="650"/>
              </a:spcBef>
              <a:buClr>
                <a:srgbClr val="CCCC99"/>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600" dirty="0">
                <a:solidFill>
                  <a:srgbClr val="000000"/>
                </a:solidFill>
                <a:latin typeface="Arial" charset="0"/>
                <a:cs typeface="Arial" charset="0"/>
              </a:rPr>
              <a:t>Function overloading</a:t>
            </a:r>
          </a:p>
          <a:p>
            <a:pPr marL="741363" lvl="1" indent="-284163">
              <a:spcBef>
                <a:spcPts val="550"/>
              </a:spcBef>
              <a:buClr>
                <a:srgbClr val="1F497D"/>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1F497D"/>
              </a:solidFill>
              <a:latin typeface="Times New Roman" pitchFamily="18" charset="0"/>
              <a:cs typeface="Arial" charset="0"/>
            </a:endParaRPr>
          </a:p>
          <a:p>
            <a:pPr marL="741363" lvl="1" indent="-284163">
              <a:spcBef>
                <a:spcPts val="550"/>
              </a:spcBef>
              <a:buClr>
                <a:srgbClr val="1F497D"/>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a:solidFill>
                  <a:srgbClr val="1F497D"/>
                </a:solidFill>
                <a:latin typeface="Times New Roman" pitchFamily="18" charset="0"/>
                <a:cs typeface="Arial" charset="0"/>
              </a:rPr>
              <a:t>Function Overloading is the ability to declare functions of the same name with different sets of parameters</a:t>
            </a:r>
          </a:p>
          <a:p>
            <a:pPr marL="741363" lvl="1" indent="-284163">
              <a:spcBef>
                <a:spcPts val="550"/>
              </a:spcBef>
              <a:buClr>
                <a:srgbClr val="1F497D"/>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1F497D"/>
              </a:solidFill>
              <a:latin typeface="Times New Roman" pitchFamily="18" charset="0"/>
              <a:cs typeface="Arial" charset="0"/>
            </a:endParaRPr>
          </a:p>
          <a:p>
            <a:pPr marL="741363" lvl="1" indent="-284163">
              <a:spcBef>
                <a:spcPts val="550"/>
              </a:spcBef>
              <a:buClr>
                <a:srgbClr val="1F497D"/>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a:solidFill>
                  <a:srgbClr val="1F497D"/>
                </a:solidFill>
                <a:latin typeface="Times New Roman" pitchFamily="18" charset="0"/>
                <a:cs typeface="Arial" charset="0"/>
              </a:rPr>
              <a:t>C++ selects the function by examining </a:t>
            </a:r>
          </a:p>
          <a:p>
            <a:pPr marL="741363" lvl="1" indent="-282575">
              <a:spcBef>
                <a:spcPts val="55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a:solidFill>
                  <a:srgbClr val="1F497D"/>
                </a:solidFill>
                <a:latin typeface="Times New Roman" pitchFamily="18" charset="0"/>
                <a:cs typeface="Arial" charset="0"/>
              </a:rPr>
              <a:t>      a)  number of arguments</a:t>
            </a:r>
          </a:p>
          <a:p>
            <a:pPr marL="741363" lvl="1" indent="-282575">
              <a:spcBef>
                <a:spcPts val="55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a:solidFill>
                  <a:srgbClr val="1F497D"/>
                </a:solidFill>
                <a:latin typeface="Times New Roman" pitchFamily="18" charset="0"/>
                <a:cs typeface="Arial" charset="0"/>
              </a:rPr>
              <a:t>      b)  types of the argument variables</a:t>
            </a:r>
          </a:p>
          <a:p>
            <a:pPr marL="741363" lvl="1" indent="-282575">
              <a:spcBef>
                <a:spcPts val="55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a:solidFill>
                  <a:srgbClr val="1F497D"/>
                </a:solidFill>
                <a:latin typeface="Times New Roman" pitchFamily="18" charset="0"/>
                <a:cs typeface="Arial" charset="0"/>
              </a:rPr>
              <a:t>      c)  order of the arguments</a:t>
            </a:r>
          </a:p>
          <a:p>
            <a:pPr marL="741363" lvl="1" indent="-284163">
              <a:spcBef>
                <a:spcPts val="550"/>
              </a:spcBef>
              <a:buClr>
                <a:srgbClr val="1F497D"/>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1F497D"/>
              </a:solidFill>
              <a:latin typeface="Times New Roman" pitchFamily="18" charset="0"/>
              <a:cs typeface="Arial" charset="0"/>
            </a:endParaRPr>
          </a:p>
        </p:txBody>
      </p:sp>
      <p:sp>
        <p:nvSpPr>
          <p:cNvPr id="3" name="Slide Number Placeholder 2">
            <a:extLst>
              <a:ext uri="{FF2B5EF4-FFF2-40B4-BE49-F238E27FC236}">
                <a16:creationId xmlns:a16="http://schemas.microsoft.com/office/drawing/2014/main" xmlns="" id="{BE4AB8EE-DB18-4039-A0F9-A68D5B53FB79}"/>
              </a:ext>
            </a:extLst>
          </p:cNvPr>
          <p:cNvSpPr>
            <a:spLocks noGrp="1"/>
          </p:cNvSpPr>
          <p:nvPr>
            <p:ph type="sldNum" sz="quarter" idx="12"/>
          </p:nvPr>
        </p:nvSpPr>
        <p:spPr/>
        <p:txBody>
          <a:bodyPr/>
          <a:lstStyle/>
          <a:p>
            <a:fld id="{E3C6AAA9-CB04-49E4-B639-A7ED538EC1E0}" type="slidenum">
              <a:rPr lang="en-US" altLang="en-US"/>
              <a:pPr/>
              <a:t>32</a:t>
            </a:fld>
            <a:endParaRPr lang="en-US" altLang="en-US"/>
          </a:p>
        </p:txBody>
      </p:sp>
    </p:spTree>
    <p:extLst>
      <p:ext uri="{BB962C8B-B14F-4D97-AF65-F5344CB8AC3E}">
        <p14:creationId xmlns:p14="http://schemas.microsoft.com/office/powerpoint/2010/main" val="37292148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xmlns="" id="{267FB634-6CA6-4A66-8E4F-C4EA713BA21B}"/>
              </a:ext>
            </a:extLst>
          </p:cNvPr>
          <p:cNvSpPr txBox="1">
            <a:spLocks noChangeArrowheads="1"/>
          </p:cNvSpPr>
          <p:nvPr/>
        </p:nvSpPr>
        <p:spPr bwMode="auto">
          <a:xfrm>
            <a:off x="609600" y="0"/>
            <a:ext cx="6781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1pPr>
            <a:lvl2pPr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600"/>
              </a:spcBef>
              <a:buClr>
                <a:srgbClr val="CCCC99"/>
              </a:buClr>
              <a:buSzPct val="70000"/>
              <a:buFont typeface="Wingdings" panose="05000000000000000000" pitchFamily="2" charset="2"/>
              <a:buChar char=""/>
            </a:pPr>
            <a:r>
              <a:rPr lang="en-IN" altLang="en-US" sz="2000" dirty="0">
                <a:solidFill>
                  <a:srgbClr val="000000"/>
                </a:solidFill>
              </a:rPr>
              <a:t>Declarations</a:t>
            </a:r>
          </a:p>
          <a:p>
            <a:pPr lvl="1" eaLnBrk="1" hangingPunct="1">
              <a:spcBef>
                <a:spcPts val="550"/>
              </a:spcBef>
              <a:buClrTx/>
              <a:buFontTx/>
              <a:buNone/>
            </a:pPr>
            <a:r>
              <a:rPr lang="en-IN" altLang="en-US" sz="2000" dirty="0">
                <a:solidFill>
                  <a:srgbClr val="000000"/>
                </a:solidFill>
              </a:rPr>
              <a:t>int add(int </a:t>
            </a:r>
            <a:r>
              <a:rPr lang="en-IN" altLang="en-US" sz="2000" dirty="0" err="1">
                <a:solidFill>
                  <a:srgbClr val="000000"/>
                </a:solidFill>
              </a:rPr>
              <a:t>a,int</a:t>
            </a:r>
            <a:r>
              <a:rPr lang="en-IN" altLang="en-US" sz="2000" dirty="0">
                <a:solidFill>
                  <a:srgbClr val="000000"/>
                </a:solidFill>
              </a:rPr>
              <a:t> b);   		 	//prototype1 	</a:t>
            </a:r>
          </a:p>
          <a:p>
            <a:pPr lvl="1" eaLnBrk="1" hangingPunct="1">
              <a:spcBef>
                <a:spcPts val="550"/>
              </a:spcBef>
              <a:buClrTx/>
              <a:buFontTx/>
              <a:buNone/>
            </a:pPr>
            <a:r>
              <a:rPr lang="en-IN" altLang="en-US" sz="2000" dirty="0">
                <a:solidFill>
                  <a:srgbClr val="000000"/>
                </a:solidFill>
              </a:rPr>
              <a:t>int add(int </a:t>
            </a:r>
            <a:r>
              <a:rPr lang="en-IN" altLang="en-US" sz="2000" dirty="0" err="1">
                <a:solidFill>
                  <a:srgbClr val="000000"/>
                </a:solidFill>
              </a:rPr>
              <a:t>a,int</a:t>
            </a:r>
            <a:r>
              <a:rPr lang="en-IN" altLang="en-US" sz="2000" dirty="0">
                <a:solidFill>
                  <a:srgbClr val="000000"/>
                </a:solidFill>
              </a:rPr>
              <a:t> b, int c); 		//prototype2</a:t>
            </a:r>
          </a:p>
          <a:p>
            <a:pPr lvl="1" eaLnBrk="1" hangingPunct="1">
              <a:spcBef>
                <a:spcPts val="550"/>
              </a:spcBef>
              <a:buClrTx/>
              <a:buFontTx/>
              <a:buNone/>
            </a:pPr>
            <a:r>
              <a:rPr lang="en-IN" altLang="en-US" sz="2000" dirty="0">
                <a:solidFill>
                  <a:srgbClr val="000000"/>
                </a:solidFill>
              </a:rPr>
              <a:t>float add(int </a:t>
            </a:r>
            <a:r>
              <a:rPr lang="en-IN" altLang="en-US" sz="2000" dirty="0" err="1">
                <a:solidFill>
                  <a:srgbClr val="000000"/>
                </a:solidFill>
              </a:rPr>
              <a:t>x,float</a:t>
            </a:r>
            <a:r>
              <a:rPr lang="en-IN" altLang="en-US" sz="2000" dirty="0">
                <a:solidFill>
                  <a:srgbClr val="000000"/>
                </a:solidFill>
              </a:rPr>
              <a:t> y); 			//prototype3</a:t>
            </a:r>
          </a:p>
          <a:p>
            <a:pPr lvl="1" eaLnBrk="1" hangingPunct="1">
              <a:spcBef>
                <a:spcPts val="550"/>
              </a:spcBef>
              <a:buClrTx/>
              <a:buFontTx/>
              <a:buNone/>
            </a:pPr>
            <a:r>
              <a:rPr lang="en-IN" altLang="en-US" sz="2000" dirty="0">
                <a:solidFill>
                  <a:srgbClr val="000000"/>
                </a:solidFill>
              </a:rPr>
              <a:t>float add(float p, int q); 		//prototype4</a:t>
            </a:r>
          </a:p>
          <a:p>
            <a:pPr lvl="1" eaLnBrk="1" hangingPunct="1">
              <a:spcBef>
                <a:spcPts val="550"/>
              </a:spcBef>
              <a:buClrTx/>
              <a:buFontTx/>
              <a:buNone/>
            </a:pPr>
            <a:r>
              <a:rPr lang="en-IN" altLang="en-US" sz="2000" dirty="0">
                <a:solidFill>
                  <a:srgbClr val="000000"/>
                </a:solidFill>
              </a:rPr>
              <a:t>float add(float x, float y);		//prototype5</a:t>
            </a:r>
          </a:p>
          <a:p>
            <a:pPr lvl="1" eaLnBrk="1" hangingPunct="1">
              <a:spcBef>
                <a:spcPts val="550"/>
              </a:spcBef>
              <a:buClrTx/>
              <a:buFontTx/>
              <a:buNone/>
            </a:pPr>
            <a:endParaRPr lang="en-IN" altLang="en-US" sz="2000" dirty="0">
              <a:solidFill>
                <a:srgbClr val="000000"/>
              </a:solidFill>
            </a:endParaRPr>
          </a:p>
          <a:p>
            <a:pPr eaLnBrk="1" hangingPunct="1">
              <a:spcBef>
                <a:spcPts val="600"/>
              </a:spcBef>
              <a:buClr>
                <a:srgbClr val="CCCC99"/>
              </a:buClr>
              <a:buSzPct val="70000"/>
              <a:buFont typeface="Wingdings" panose="05000000000000000000" pitchFamily="2" charset="2"/>
              <a:buChar char=""/>
            </a:pPr>
            <a:r>
              <a:rPr lang="en-IN" altLang="en-US" sz="2000" dirty="0">
                <a:solidFill>
                  <a:srgbClr val="000000"/>
                </a:solidFill>
              </a:rPr>
              <a:t>Function calls</a:t>
            </a:r>
          </a:p>
          <a:p>
            <a:pPr lvl="1" eaLnBrk="1" hangingPunct="1">
              <a:spcBef>
                <a:spcPts val="550"/>
              </a:spcBef>
              <a:buClrTx/>
              <a:buFontTx/>
              <a:buNone/>
            </a:pPr>
            <a:r>
              <a:rPr lang="en-IN" altLang="en-US" sz="2000" dirty="0" err="1">
                <a:solidFill>
                  <a:srgbClr val="000000"/>
                </a:solidFill>
              </a:rPr>
              <a:t>cout</a:t>
            </a:r>
            <a:r>
              <a:rPr lang="en-IN" altLang="en-US" sz="2000" dirty="0">
                <a:solidFill>
                  <a:srgbClr val="000000"/>
                </a:solidFill>
              </a:rPr>
              <a:t>&lt;&lt;add(5,10);		  </a:t>
            </a:r>
          </a:p>
          <a:p>
            <a:pPr lvl="1" eaLnBrk="1" hangingPunct="1">
              <a:spcBef>
                <a:spcPts val="550"/>
              </a:spcBef>
              <a:buClrTx/>
              <a:buFontTx/>
              <a:buNone/>
            </a:pPr>
            <a:r>
              <a:rPr lang="en-IN" altLang="en-US" sz="2000" dirty="0">
                <a:solidFill>
                  <a:srgbClr val="000000"/>
                </a:solidFill>
              </a:rPr>
              <a:t>					//uses prototype1</a:t>
            </a:r>
          </a:p>
          <a:p>
            <a:pPr lvl="1" eaLnBrk="1" hangingPunct="1">
              <a:spcBef>
                <a:spcPts val="550"/>
              </a:spcBef>
              <a:buClrTx/>
              <a:buFontTx/>
              <a:buNone/>
            </a:pPr>
            <a:r>
              <a:rPr lang="en-IN" altLang="en-US" sz="2000" dirty="0" err="1">
                <a:solidFill>
                  <a:srgbClr val="000000"/>
                </a:solidFill>
              </a:rPr>
              <a:t>cout</a:t>
            </a:r>
            <a:r>
              <a:rPr lang="en-IN" altLang="en-US" sz="2000" dirty="0">
                <a:solidFill>
                  <a:srgbClr val="000000"/>
                </a:solidFill>
              </a:rPr>
              <a:t>&lt;&lt;add(2 ,  3.4); 	</a:t>
            </a:r>
          </a:p>
          <a:p>
            <a:pPr lvl="1" eaLnBrk="1" hangingPunct="1">
              <a:spcBef>
                <a:spcPts val="550"/>
              </a:spcBef>
              <a:buClrTx/>
              <a:buFontTx/>
              <a:buNone/>
            </a:pPr>
            <a:r>
              <a:rPr lang="en-IN" altLang="en-US" sz="2000" dirty="0">
                <a:solidFill>
                  <a:srgbClr val="000000"/>
                </a:solidFill>
              </a:rPr>
              <a:t>					 //uses prototype3</a:t>
            </a:r>
          </a:p>
          <a:p>
            <a:pPr lvl="1" eaLnBrk="1" hangingPunct="1">
              <a:spcBef>
                <a:spcPts val="550"/>
              </a:spcBef>
              <a:buClrTx/>
              <a:buFontTx/>
              <a:buNone/>
            </a:pPr>
            <a:r>
              <a:rPr lang="en-IN" altLang="en-US" sz="2000" dirty="0" err="1">
                <a:solidFill>
                  <a:srgbClr val="000000"/>
                </a:solidFill>
              </a:rPr>
              <a:t>cout</a:t>
            </a:r>
            <a:r>
              <a:rPr lang="en-IN" altLang="en-US" sz="2000" dirty="0">
                <a:solidFill>
                  <a:srgbClr val="000000"/>
                </a:solidFill>
              </a:rPr>
              <a:t>&lt;&lt;add(2.5 ,  7);	 </a:t>
            </a:r>
          </a:p>
          <a:p>
            <a:pPr lvl="1" eaLnBrk="1" hangingPunct="1">
              <a:spcBef>
                <a:spcPts val="550"/>
              </a:spcBef>
              <a:buClrTx/>
              <a:buFontTx/>
              <a:buNone/>
            </a:pPr>
            <a:r>
              <a:rPr lang="en-IN" altLang="en-US" sz="2000" dirty="0">
                <a:solidFill>
                  <a:srgbClr val="000000"/>
                </a:solidFill>
              </a:rPr>
              <a:t>					//uses prototype4</a:t>
            </a:r>
          </a:p>
          <a:p>
            <a:pPr lvl="1" eaLnBrk="1" hangingPunct="1">
              <a:spcBef>
                <a:spcPts val="550"/>
              </a:spcBef>
              <a:buClrTx/>
              <a:buFontTx/>
              <a:buNone/>
            </a:pPr>
            <a:r>
              <a:rPr lang="en-IN" altLang="en-US" sz="2000" dirty="0" err="1">
                <a:solidFill>
                  <a:srgbClr val="000000"/>
                </a:solidFill>
              </a:rPr>
              <a:t>cout</a:t>
            </a:r>
            <a:r>
              <a:rPr lang="en-IN" altLang="en-US" sz="2000" dirty="0">
                <a:solidFill>
                  <a:srgbClr val="000000"/>
                </a:solidFill>
              </a:rPr>
              <a:t>&lt;&lt;add(1.3 , 2.5) 	</a:t>
            </a:r>
          </a:p>
          <a:p>
            <a:pPr lvl="1" eaLnBrk="1" hangingPunct="1">
              <a:spcBef>
                <a:spcPts val="550"/>
              </a:spcBef>
              <a:buClrTx/>
              <a:buFontTx/>
              <a:buNone/>
            </a:pPr>
            <a:r>
              <a:rPr lang="en-IN" altLang="en-US" sz="2000" dirty="0">
                <a:solidFill>
                  <a:srgbClr val="000000"/>
                </a:solidFill>
              </a:rPr>
              <a:t>					//uses prototype5</a:t>
            </a:r>
          </a:p>
          <a:p>
            <a:pPr lvl="1" eaLnBrk="1" hangingPunct="1">
              <a:spcBef>
                <a:spcPts val="550"/>
              </a:spcBef>
              <a:buClrTx/>
              <a:buFontTx/>
              <a:buNone/>
            </a:pPr>
            <a:r>
              <a:rPr lang="en-IN" altLang="en-US" sz="2000" dirty="0" err="1">
                <a:solidFill>
                  <a:srgbClr val="000000"/>
                </a:solidFill>
              </a:rPr>
              <a:t>cout</a:t>
            </a:r>
            <a:r>
              <a:rPr lang="en-IN" altLang="en-US" sz="2000" dirty="0">
                <a:solidFill>
                  <a:srgbClr val="000000"/>
                </a:solidFill>
              </a:rPr>
              <a:t>&lt;&lt;add(1, 2, 3);	 </a:t>
            </a:r>
          </a:p>
          <a:p>
            <a:pPr lvl="1" eaLnBrk="1" hangingPunct="1">
              <a:spcBef>
                <a:spcPts val="550"/>
              </a:spcBef>
              <a:buClrTx/>
              <a:buFontTx/>
              <a:buNone/>
            </a:pPr>
            <a:r>
              <a:rPr lang="en-IN" altLang="en-US" sz="2000" dirty="0">
                <a:solidFill>
                  <a:srgbClr val="000000"/>
                </a:solidFill>
              </a:rPr>
              <a:t>					//uses prototype2</a:t>
            </a:r>
          </a:p>
        </p:txBody>
      </p:sp>
      <p:sp>
        <p:nvSpPr>
          <p:cNvPr id="3" name="Slide Number Placeholder 2">
            <a:extLst>
              <a:ext uri="{FF2B5EF4-FFF2-40B4-BE49-F238E27FC236}">
                <a16:creationId xmlns:a16="http://schemas.microsoft.com/office/drawing/2014/main" xmlns="" id="{73E3D341-F42F-4018-A860-6FD1D45E4A0E}"/>
              </a:ext>
            </a:extLst>
          </p:cNvPr>
          <p:cNvSpPr>
            <a:spLocks noGrp="1"/>
          </p:cNvSpPr>
          <p:nvPr>
            <p:ph type="sldNum" sz="quarter" idx="12"/>
          </p:nvPr>
        </p:nvSpPr>
        <p:spPr/>
        <p:txBody>
          <a:bodyPr/>
          <a:lstStyle/>
          <a:p>
            <a:fld id="{2C107D8B-9CBD-4E96-943D-6C2C562FB076}" type="slidenum">
              <a:rPr lang="en-US" altLang="en-US"/>
              <a:pPr/>
              <a:t>33</a:t>
            </a:fld>
            <a:endParaRPr lang="en-US" altLang="en-US"/>
          </a:p>
        </p:txBody>
      </p:sp>
    </p:spTree>
    <p:extLst>
      <p:ext uri="{BB962C8B-B14F-4D97-AF65-F5344CB8AC3E}">
        <p14:creationId xmlns:p14="http://schemas.microsoft.com/office/powerpoint/2010/main" val="39007626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0">
                                            <p:txEl>
                                              <p:pRg st="9" end="9"/>
                                            </p:txEl>
                                          </p:spTgt>
                                        </p:tgtEl>
                                        <p:attrNameLst>
                                          <p:attrName>style.visibility</p:attrName>
                                        </p:attrNameLst>
                                      </p:cBhvr>
                                      <p:to>
                                        <p:strVal val="visible"/>
                                      </p:to>
                                    </p:set>
                                    <p:animEffect transition="in" filter="box(in)">
                                      <p:cBhvr>
                                        <p:cTn id="7" dur="500"/>
                                        <p:tgtEl>
                                          <p:spTgt spid="12290">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0">
                                            <p:txEl>
                                              <p:pRg st="11" end="11"/>
                                            </p:txEl>
                                          </p:spTgt>
                                        </p:tgtEl>
                                        <p:attrNameLst>
                                          <p:attrName>style.visibility</p:attrName>
                                        </p:attrNameLst>
                                      </p:cBhvr>
                                      <p:to>
                                        <p:strVal val="visible"/>
                                      </p:to>
                                    </p:set>
                                    <p:animEffect transition="in" filter="box(in)">
                                      <p:cBhvr>
                                        <p:cTn id="12" dur="500"/>
                                        <p:tgtEl>
                                          <p:spTgt spid="12290">
                                            <p:txEl>
                                              <p:pRg st="11" end="1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90">
                                            <p:txEl>
                                              <p:pRg st="13" end="13"/>
                                            </p:txEl>
                                          </p:spTgt>
                                        </p:tgtEl>
                                        <p:attrNameLst>
                                          <p:attrName>style.visibility</p:attrName>
                                        </p:attrNameLst>
                                      </p:cBhvr>
                                      <p:to>
                                        <p:strVal val="visible"/>
                                      </p:to>
                                    </p:set>
                                    <p:animEffect transition="in" filter="box(in)">
                                      <p:cBhvr>
                                        <p:cTn id="17" dur="500"/>
                                        <p:tgtEl>
                                          <p:spTgt spid="12290">
                                            <p:txEl>
                                              <p:pRg st="13" end="1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90">
                                            <p:txEl>
                                              <p:pRg st="15" end="15"/>
                                            </p:txEl>
                                          </p:spTgt>
                                        </p:tgtEl>
                                        <p:attrNameLst>
                                          <p:attrName>style.visibility</p:attrName>
                                        </p:attrNameLst>
                                      </p:cBhvr>
                                      <p:to>
                                        <p:strVal val="visible"/>
                                      </p:to>
                                    </p:set>
                                    <p:animEffect transition="in" filter="box(in)">
                                      <p:cBhvr>
                                        <p:cTn id="22" dur="500"/>
                                        <p:tgtEl>
                                          <p:spTgt spid="12290">
                                            <p:txEl>
                                              <p:pRg st="15" end="1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2290">
                                            <p:txEl>
                                              <p:pRg st="17" end="17"/>
                                            </p:txEl>
                                          </p:spTgt>
                                        </p:tgtEl>
                                        <p:attrNameLst>
                                          <p:attrName>style.visibility</p:attrName>
                                        </p:attrNameLst>
                                      </p:cBhvr>
                                      <p:to>
                                        <p:strVal val="visible"/>
                                      </p:to>
                                    </p:set>
                                    <p:animEffect transition="in" filter="box(in)">
                                      <p:cBhvr>
                                        <p:cTn id="27" dur="500"/>
                                        <p:tgtEl>
                                          <p:spTgt spid="1229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xmlns="" id="{22D80508-F562-4893-98B3-A578F43CD8C1}"/>
              </a:ext>
            </a:extLst>
          </p:cNvPr>
          <p:cNvSpPr txBox="1">
            <a:spLocks noChangeArrowheads="1"/>
          </p:cNvSpPr>
          <p:nvPr/>
        </p:nvSpPr>
        <p:spPr bwMode="auto">
          <a:xfrm>
            <a:off x="76200" y="228600"/>
            <a:ext cx="4419600"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1pPr>
            <a:lvl2pPr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600"/>
              </a:spcBef>
              <a:buClr>
                <a:srgbClr val="CCCC99"/>
              </a:buClr>
              <a:buSzPct val="70000"/>
              <a:buFont typeface="Wingdings" panose="05000000000000000000" pitchFamily="2" charset="2"/>
              <a:buChar char=""/>
            </a:pPr>
            <a:r>
              <a:rPr lang="en-IN" altLang="en-US" sz="2400" dirty="0">
                <a:solidFill>
                  <a:srgbClr val="000000"/>
                </a:solidFill>
              </a:rPr>
              <a:t>Function overloading</a:t>
            </a:r>
          </a:p>
          <a:p>
            <a:pPr lvl="1" eaLnBrk="1" hangingPunct="1">
              <a:spcBef>
                <a:spcPts val="500"/>
              </a:spcBef>
              <a:buClrTx/>
              <a:buFontTx/>
              <a:buNone/>
            </a:pPr>
            <a:endParaRPr lang="en-IN" altLang="en-US" sz="2000" dirty="0">
              <a:solidFill>
                <a:srgbClr val="000000"/>
              </a:solidFill>
            </a:endParaRPr>
          </a:p>
          <a:p>
            <a:pPr lvl="1" eaLnBrk="1" hangingPunct="1">
              <a:spcBef>
                <a:spcPts val="550"/>
              </a:spcBef>
              <a:buClrTx/>
              <a:buFontTx/>
              <a:buNone/>
            </a:pPr>
            <a:r>
              <a:rPr lang="en-IN" altLang="en-US" sz="2200" dirty="0">
                <a:solidFill>
                  <a:srgbClr val="000000"/>
                </a:solidFill>
              </a:rPr>
              <a:t>void main()</a:t>
            </a:r>
          </a:p>
          <a:p>
            <a:pPr lvl="1" eaLnBrk="1" hangingPunct="1">
              <a:spcBef>
                <a:spcPts val="550"/>
              </a:spcBef>
              <a:buClrTx/>
              <a:buFontTx/>
              <a:buNone/>
            </a:pPr>
            <a:r>
              <a:rPr lang="en-IN" altLang="en-US" sz="2200" dirty="0">
                <a:solidFill>
                  <a:srgbClr val="000000"/>
                </a:solidFill>
              </a:rPr>
              <a:t>{</a:t>
            </a:r>
          </a:p>
          <a:p>
            <a:pPr lvl="1" eaLnBrk="1" hangingPunct="1">
              <a:spcBef>
                <a:spcPts val="550"/>
              </a:spcBef>
              <a:buClrTx/>
              <a:buFontTx/>
              <a:buNone/>
            </a:pPr>
            <a:r>
              <a:rPr lang="en-IN" altLang="en-US" sz="2200" dirty="0">
                <a:solidFill>
                  <a:srgbClr val="000000"/>
                </a:solidFill>
              </a:rPr>
              <a:t>	volume(2.5, 8);    </a:t>
            </a:r>
          </a:p>
          <a:p>
            <a:pPr lvl="1" eaLnBrk="1" hangingPunct="1">
              <a:spcBef>
                <a:spcPts val="550"/>
              </a:spcBef>
              <a:buClrTx/>
              <a:buFontTx/>
              <a:buNone/>
            </a:pPr>
            <a:r>
              <a:rPr lang="en-IN" altLang="en-US" sz="2200" dirty="0">
                <a:solidFill>
                  <a:srgbClr val="000000"/>
                </a:solidFill>
              </a:rPr>
              <a:t>	volume(10);</a:t>
            </a:r>
          </a:p>
          <a:p>
            <a:pPr lvl="1" eaLnBrk="1" hangingPunct="1">
              <a:spcBef>
                <a:spcPts val="550"/>
              </a:spcBef>
              <a:buClrTx/>
              <a:buFontTx/>
              <a:buNone/>
            </a:pPr>
            <a:r>
              <a:rPr lang="en-IN" altLang="en-US" sz="2200" dirty="0">
                <a:solidFill>
                  <a:srgbClr val="000000"/>
                </a:solidFill>
              </a:rPr>
              <a:t>    volume(5.78, 72,9);</a:t>
            </a:r>
          </a:p>
          <a:p>
            <a:pPr lvl="1" eaLnBrk="1" hangingPunct="1">
              <a:spcBef>
                <a:spcPts val="550"/>
              </a:spcBef>
              <a:buClrTx/>
              <a:buFontTx/>
              <a:buNone/>
            </a:pPr>
            <a:r>
              <a:rPr lang="en-IN" altLang="en-US" sz="2200" dirty="0">
                <a:solidFill>
                  <a:srgbClr val="000000"/>
                </a:solidFill>
              </a:rPr>
              <a:t>}</a:t>
            </a:r>
          </a:p>
        </p:txBody>
      </p:sp>
      <p:sp>
        <p:nvSpPr>
          <p:cNvPr id="11267" name="Text Box 2">
            <a:extLst>
              <a:ext uri="{FF2B5EF4-FFF2-40B4-BE49-F238E27FC236}">
                <a16:creationId xmlns:a16="http://schemas.microsoft.com/office/drawing/2014/main" xmlns="" id="{C99C6CDD-5E63-492A-BCC4-D1CE7E02842D}"/>
              </a:ext>
            </a:extLst>
          </p:cNvPr>
          <p:cNvSpPr txBox="1">
            <a:spLocks noChangeArrowheads="1"/>
          </p:cNvSpPr>
          <p:nvPr/>
        </p:nvSpPr>
        <p:spPr bwMode="auto">
          <a:xfrm>
            <a:off x="4495800" y="609600"/>
            <a:ext cx="4876800"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Tx/>
            </a:pPr>
            <a:r>
              <a:rPr lang="en-IN" altLang="en-US" sz="2400" dirty="0">
                <a:solidFill>
                  <a:srgbClr val="000000"/>
                </a:solidFill>
              </a:rPr>
              <a:t>void volume(int a)</a:t>
            </a:r>
          </a:p>
          <a:p>
            <a:pPr eaLnBrk="1" hangingPunct="1">
              <a:buClrTx/>
              <a:buFontTx/>
              <a:buNone/>
            </a:pPr>
            <a:r>
              <a:rPr lang="en-IN" altLang="en-US" sz="2400" dirty="0">
                <a:solidFill>
                  <a:srgbClr val="000000"/>
                </a:solidFill>
              </a:rPr>
              <a:t>{</a:t>
            </a:r>
          </a:p>
          <a:p>
            <a:pPr eaLnBrk="1" hangingPunct="1">
              <a:buClrTx/>
              <a:buFontTx/>
              <a:buNone/>
            </a:pPr>
            <a:r>
              <a:rPr lang="en-IN" altLang="en-US" sz="2400" dirty="0">
                <a:solidFill>
                  <a:srgbClr val="000000"/>
                </a:solidFill>
              </a:rPr>
              <a:t>    </a:t>
            </a:r>
            <a:r>
              <a:rPr lang="en-IN" altLang="en-US" sz="2400" dirty="0" err="1">
                <a:solidFill>
                  <a:srgbClr val="000000"/>
                </a:solidFill>
              </a:rPr>
              <a:t>cout</a:t>
            </a:r>
            <a:r>
              <a:rPr lang="en-IN" altLang="en-US" sz="2400" dirty="0">
                <a:solidFill>
                  <a:srgbClr val="000000"/>
                </a:solidFill>
              </a:rPr>
              <a:t>&lt;&lt;a*a*a;</a:t>
            </a:r>
          </a:p>
          <a:p>
            <a:pPr eaLnBrk="1" hangingPunct="1">
              <a:buClrTx/>
              <a:buFontTx/>
              <a:buNone/>
            </a:pPr>
            <a:r>
              <a:rPr lang="en-IN" altLang="en-US" sz="2400" dirty="0">
                <a:solidFill>
                  <a:srgbClr val="000000"/>
                </a:solidFill>
              </a:rPr>
              <a:t>} //cube</a:t>
            </a:r>
          </a:p>
          <a:p>
            <a:pPr eaLnBrk="1" hangingPunct="1">
              <a:buClrTx/>
              <a:buFontTx/>
              <a:buNone/>
            </a:pPr>
            <a:endParaRPr lang="en-IN" altLang="en-US" sz="2400" dirty="0">
              <a:solidFill>
                <a:srgbClr val="000000"/>
              </a:solidFill>
            </a:endParaRPr>
          </a:p>
          <a:p>
            <a:pPr eaLnBrk="1" hangingPunct="1">
              <a:buClrTx/>
              <a:buFontTx/>
              <a:buNone/>
            </a:pPr>
            <a:r>
              <a:rPr lang="en-IN" altLang="en-US" sz="2400" dirty="0">
                <a:solidFill>
                  <a:srgbClr val="000000"/>
                </a:solidFill>
              </a:rPr>
              <a:t>void volume(float r, int h)</a:t>
            </a:r>
          </a:p>
          <a:p>
            <a:pPr eaLnBrk="1" hangingPunct="1">
              <a:buClrTx/>
              <a:buFontTx/>
              <a:buNone/>
            </a:pPr>
            <a:r>
              <a:rPr lang="en-IN" altLang="en-US" sz="2400" dirty="0">
                <a:solidFill>
                  <a:srgbClr val="000000"/>
                </a:solidFill>
              </a:rPr>
              <a:t>{</a:t>
            </a:r>
          </a:p>
          <a:p>
            <a:pPr eaLnBrk="1" hangingPunct="1">
              <a:buClrTx/>
              <a:buFontTx/>
              <a:buNone/>
            </a:pPr>
            <a:r>
              <a:rPr lang="en-IN" altLang="en-US" sz="2400" dirty="0">
                <a:solidFill>
                  <a:srgbClr val="000000"/>
                </a:solidFill>
              </a:rPr>
              <a:t>   </a:t>
            </a:r>
            <a:r>
              <a:rPr lang="en-IN" altLang="en-US" sz="2400" dirty="0" err="1">
                <a:solidFill>
                  <a:srgbClr val="000000"/>
                </a:solidFill>
              </a:rPr>
              <a:t>cout</a:t>
            </a:r>
            <a:r>
              <a:rPr lang="en-IN" altLang="en-US" sz="2400" dirty="0">
                <a:solidFill>
                  <a:srgbClr val="000000"/>
                </a:solidFill>
              </a:rPr>
              <a:t>&lt;&lt;3.14*r*r*h;</a:t>
            </a:r>
          </a:p>
          <a:p>
            <a:pPr eaLnBrk="1" hangingPunct="1">
              <a:buClrTx/>
            </a:pPr>
            <a:r>
              <a:rPr lang="en-IN" altLang="en-US" sz="2400" dirty="0">
                <a:solidFill>
                  <a:srgbClr val="000000"/>
                </a:solidFill>
              </a:rPr>
              <a:t>} //cylinder</a:t>
            </a:r>
          </a:p>
          <a:p>
            <a:pPr eaLnBrk="1" hangingPunct="1">
              <a:buClrTx/>
              <a:buFontTx/>
              <a:buNone/>
            </a:pPr>
            <a:endParaRPr lang="en-IN" altLang="en-US" sz="2400" dirty="0">
              <a:solidFill>
                <a:srgbClr val="000000"/>
              </a:solidFill>
            </a:endParaRPr>
          </a:p>
          <a:p>
            <a:pPr eaLnBrk="1" hangingPunct="1">
              <a:buClrTx/>
              <a:buFontTx/>
              <a:buNone/>
            </a:pPr>
            <a:r>
              <a:rPr lang="en-IN" altLang="en-US" sz="2400" dirty="0">
                <a:solidFill>
                  <a:srgbClr val="000000"/>
                </a:solidFill>
              </a:rPr>
              <a:t>void volume(float l, int b, int h)</a:t>
            </a:r>
          </a:p>
          <a:p>
            <a:pPr eaLnBrk="1" hangingPunct="1">
              <a:buClrTx/>
              <a:buFontTx/>
              <a:buNone/>
            </a:pPr>
            <a:r>
              <a:rPr lang="en-IN" altLang="en-US" sz="2400" dirty="0">
                <a:solidFill>
                  <a:srgbClr val="000000"/>
                </a:solidFill>
              </a:rPr>
              <a:t>{</a:t>
            </a:r>
          </a:p>
          <a:p>
            <a:pPr eaLnBrk="1" hangingPunct="1">
              <a:buClrTx/>
              <a:buFontTx/>
              <a:buNone/>
            </a:pPr>
            <a:r>
              <a:rPr lang="en-IN" altLang="en-US" sz="2400" dirty="0">
                <a:solidFill>
                  <a:srgbClr val="000000"/>
                </a:solidFill>
              </a:rPr>
              <a:t>     </a:t>
            </a:r>
            <a:r>
              <a:rPr lang="en-IN" altLang="en-US" sz="2400" dirty="0" err="1">
                <a:solidFill>
                  <a:srgbClr val="000000"/>
                </a:solidFill>
              </a:rPr>
              <a:t>cout</a:t>
            </a:r>
            <a:r>
              <a:rPr lang="en-IN" altLang="en-US" sz="2400" dirty="0">
                <a:solidFill>
                  <a:srgbClr val="000000"/>
                </a:solidFill>
              </a:rPr>
              <a:t>&lt;&lt;l*b*h;</a:t>
            </a:r>
          </a:p>
          <a:p>
            <a:pPr eaLnBrk="1" hangingPunct="1">
              <a:buClrTx/>
            </a:pPr>
            <a:r>
              <a:rPr lang="en-IN" altLang="en-US" sz="2400" dirty="0">
                <a:solidFill>
                  <a:srgbClr val="000000"/>
                </a:solidFill>
              </a:rPr>
              <a:t>} //rectangular box</a:t>
            </a:r>
          </a:p>
        </p:txBody>
      </p:sp>
      <p:sp>
        <p:nvSpPr>
          <p:cNvPr id="4" name="Slide Number Placeholder 3">
            <a:extLst>
              <a:ext uri="{FF2B5EF4-FFF2-40B4-BE49-F238E27FC236}">
                <a16:creationId xmlns:a16="http://schemas.microsoft.com/office/drawing/2014/main" xmlns="" id="{FC5F3E6D-1B3B-46E1-B4FF-0C8A3E29D49D}"/>
              </a:ext>
            </a:extLst>
          </p:cNvPr>
          <p:cNvSpPr>
            <a:spLocks noGrp="1"/>
          </p:cNvSpPr>
          <p:nvPr>
            <p:ph type="sldNum" sz="quarter" idx="12"/>
          </p:nvPr>
        </p:nvSpPr>
        <p:spPr/>
        <p:txBody>
          <a:bodyPr/>
          <a:lstStyle/>
          <a:p>
            <a:fld id="{1D0DB691-9E14-45A7-955F-4068C56C27B2}" type="slidenum">
              <a:rPr lang="en-US" altLang="en-US"/>
              <a:pPr/>
              <a:t>34</a:t>
            </a:fld>
            <a:endParaRPr lang="en-US" altLang="en-US"/>
          </a:p>
        </p:txBody>
      </p:sp>
    </p:spTree>
    <p:extLst>
      <p:ext uri="{BB962C8B-B14F-4D97-AF65-F5344CB8AC3E}">
        <p14:creationId xmlns:p14="http://schemas.microsoft.com/office/powerpoint/2010/main" val="17631743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27D2A3F-C746-4F48-B3F9-89B5984E423E}"/>
              </a:ext>
            </a:extLst>
          </p:cNvPr>
          <p:cNvSpPr>
            <a:spLocks noGrp="1"/>
          </p:cNvSpPr>
          <p:nvPr>
            <p:ph type="sldNum" sz="quarter" idx="12"/>
          </p:nvPr>
        </p:nvSpPr>
        <p:spPr/>
        <p:txBody>
          <a:bodyPr/>
          <a:lstStyle/>
          <a:p>
            <a:fld id="{0B97EA7E-45A1-43C3-B2EB-A361F907F280}" type="slidenum">
              <a:rPr lang="en-US" altLang="en-US"/>
              <a:pPr/>
              <a:t>35</a:t>
            </a:fld>
            <a:endParaRPr lang="en-US" altLang="en-US"/>
          </a:p>
        </p:txBody>
      </p:sp>
      <p:pic>
        <p:nvPicPr>
          <p:cNvPr id="230402" name="Picture 2">
            <a:extLst>
              <a:ext uri="{FF2B5EF4-FFF2-40B4-BE49-F238E27FC236}">
                <a16:creationId xmlns:a16="http://schemas.microsoft.com/office/drawing/2014/main" xmlns="" id="{E52EF7F2-CE0E-494B-9E98-E94E45B06640}"/>
              </a:ext>
            </a:extLst>
          </p:cNvPr>
          <p:cNvPicPr>
            <a:picLocks noChangeAspect="1" noChangeArrowheads="1"/>
          </p:cNvPicPr>
          <p:nvPr/>
        </p:nvPicPr>
        <p:blipFill>
          <a:blip r:embed="rId2"/>
          <a:srcRect/>
          <a:stretch>
            <a:fillRect/>
          </a:stretch>
        </p:blipFill>
        <p:spPr bwMode="auto">
          <a:xfrm>
            <a:off x="557213" y="1981200"/>
            <a:ext cx="8029575" cy="2114550"/>
          </a:xfrm>
          <a:prstGeom prst="rect">
            <a:avLst/>
          </a:prstGeom>
          <a:noFill/>
          <a:ln w="9525">
            <a:noFill/>
            <a:miter lim="800000"/>
            <a:headEnd/>
            <a:tailEnd/>
          </a:ln>
          <a:effectLst>
            <a:prstShdw prst="shdw18" dist="17961" dir="13500000">
              <a:schemeClr val="accent1">
                <a:gamma/>
                <a:shade val="60000"/>
                <a:invGamma/>
              </a:schemeClr>
            </a:prstShdw>
          </a:effectLst>
        </p:spPr>
      </p:pic>
    </p:spTree>
    <p:extLst>
      <p:ext uri="{BB962C8B-B14F-4D97-AF65-F5344CB8AC3E}">
        <p14:creationId xmlns:p14="http://schemas.microsoft.com/office/powerpoint/2010/main" val="1535592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Rectangle 10">
            <a:extLst>
              <a:ext uri="{FF2B5EF4-FFF2-40B4-BE49-F238E27FC236}">
                <a16:creationId xmlns:a16="http://schemas.microsoft.com/office/drawing/2014/main" xmlns="" id="{F48691FC-1E4D-4C0D-A01B-01ADE7D4EF2E}"/>
              </a:ext>
            </a:extLst>
          </p:cNvPr>
          <p:cNvSpPr>
            <a:spLocks noChangeArrowheads="1"/>
          </p:cNvSpPr>
          <p:nvPr/>
        </p:nvSpPr>
        <p:spPr bwMode="auto">
          <a:xfrm>
            <a:off x="457200" y="3352800"/>
            <a:ext cx="2362200" cy="1524000"/>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wrap="none" anchor="ctr"/>
          <a:lstStyle/>
          <a:p>
            <a:pPr algn="ctr" fontAlgn="auto">
              <a:spcBef>
                <a:spcPts val="0"/>
              </a:spcBef>
              <a:spcAft>
                <a:spcPts val="0"/>
              </a:spcAft>
              <a:defRPr/>
            </a:pPr>
            <a:r>
              <a:rPr lang="en-US" dirty="0">
                <a:latin typeface="Times New Roman" pitchFamily="18" charset="0"/>
              </a:rPr>
              <a:t> </a:t>
            </a:r>
            <a:r>
              <a:rPr lang="en-US" sz="1900" dirty="0">
                <a:latin typeface="+mn-lt"/>
              </a:rPr>
              <a:t>Circle object</a:t>
            </a:r>
          </a:p>
          <a:p>
            <a:pPr algn="ctr" fontAlgn="auto">
              <a:spcBef>
                <a:spcPts val="0"/>
              </a:spcBef>
              <a:spcAft>
                <a:spcPts val="0"/>
              </a:spcAft>
              <a:defRPr/>
            </a:pPr>
            <a:endParaRPr lang="en-US" sz="1900" dirty="0">
              <a:latin typeface="+mn-lt"/>
            </a:endParaRPr>
          </a:p>
          <a:p>
            <a:pPr algn="ctr" fontAlgn="auto">
              <a:spcBef>
                <a:spcPts val="0"/>
              </a:spcBef>
              <a:spcAft>
                <a:spcPts val="0"/>
              </a:spcAft>
              <a:defRPr/>
            </a:pPr>
            <a:r>
              <a:rPr lang="en-US" sz="1900" dirty="0">
                <a:latin typeface="Arial" charset="0"/>
              </a:rPr>
              <a:t>area</a:t>
            </a:r>
            <a:r>
              <a:rPr lang="en-US" sz="1900" dirty="0">
                <a:latin typeface="+mn-lt"/>
              </a:rPr>
              <a:t>( circle)</a:t>
            </a:r>
          </a:p>
        </p:txBody>
      </p:sp>
      <p:sp>
        <p:nvSpPr>
          <p:cNvPr id="181251" name="Line 21">
            <a:extLst>
              <a:ext uri="{FF2B5EF4-FFF2-40B4-BE49-F238E27FC236}">
                <a16:creationId xmlns:a16="http://schemas.microsoft.com/office/drawing/2014/main" xmlns="" id="{570EC5A7-53A5-4BEF-9710-9FCBBD10E33E}"/>
              </a:ext>
            </a:extLst>
          </p:cNvPr>
          <p:cNvSpPr>
            <a:spLocks noChangeShapeType="1"/>
          </p:cNvSpPr>
          <p:nvPr/>
        </p:nvSpPr>
        <p:spPr bwMode="auto">
          <a:xfrm>
            <a:off x="457200" y="40386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Rectangle 10">
            <a:extLst>
              <a:ext uri="{FF2B5EF4-FFF2-40B4-BE49-F238E27FC236}">
                <a16:creationId xmlns:a16="http://schemas.microsoft.com/office/drawing/2014/main" xmlns="" id="{967DFB6E-6317-421C-B7D1-FDA53B95673A}"/>
              </a:ext>
            </a:extLst>
          </p:cNvPr>
          <p:cNvSpPr>
            <a:spLocks noChangeArrowheads="1"/>
          </p:cNvSpPr>
          <p:nvPr/>
        </p:nvSpPr>
        <p:spPr bwMode="auto">
          <a:xfrm>
            <a:off x="3200400" y="3352800"/>
            <a:ext cx="2362200" cy="1524000"/>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wrap="none" anchor="ctr"/>
          <a:lstStyle/>
          <a:p>
            <a:pPr algn="ctr" fontAlgn="auto">
              <a:spcBef>
                <a:spcPts val="0"/>
              </a:spcBef>
              <a:spcAft>
                <a:spcPts val="0"/>
              </a:spcAft>
              <a:defRPr/>
            </a:pPr>
            <a:r>
              <a:rPr lang="en-US" dirty="0">
                <a:latin typeface="Times New Roman" pitchFamily="18" charset="0"/>
              </a:rPr>
              <a:t> triangle</a:t>
            </a:r>
            <a:r>
              <a:rPr lang="en-US" sz="1900" dirty="0">
                <a:latin typeface="+mn-lt"/>
              </a:rPr>
              <a:t> object</a:t>
            </a:r>
          </a:p>
          <a:p>
            <a:pPr algn="ctr" fontAlgn="auto">
              <a:spcBef>
                <a:spcPts val="0"/>
              </a:spcBef>
              <a:spcAft>
                <a:spcPts val="0"/>
              </a:spcAft>
              <a:defRPr/>
            </a:pPr>
            <a:endParaRPr lang="en-US" sz="1900" dirty="0">
              <a:latin typeface="+mn-lt"/>
            </a:endParaRPr>
          </a:p>
          <a:p>
            <a:pPr algn="ctr" fontAlgn="auto">
              <a:spcBef>
                <a:spcPts val="0"/>
              </a:spcBef>
              <a:spcAft>
                <a:spcPts val="0"/>
              </a:spcAft>
              <a:defRPr/>
            </a:pPr>
            <a:r>
              <a:rPr lang="en-US" sz="1900" dirty="0">
                <a:latin typeface="Arial" charset="0"/>
              </a:rPr>
              <a:t>area</a:t>
            </a:r>
            <a:r>
              <a:rPr lang="en-US" sz="1900" dirty="0">
                <a:latin typeface="+mn-lt"/>
              </a:rPr>
              <a:t>(</a:t>
            </a:r>
            <a:r>
              <a:rPr lang="en-US" sz="2000" dirty="0">
                <a:latin typeface="Times New Roman" pitchFamily="18" charset="0"/>
              </a:rPr>
              <a:t>triangle</a:t>
            </a:r>
            <a:r>
              <a:rPr lang="en-US" sz="1900" dirty="0">
                <a:latin typeface="+mn-lt"/>
              </a:rPr>
              <a:t>)</a:t>
            </a:r>
          </a:p>
        </p:txBody>
      </p:sp>
      <p:sp>
        <p:nvSpPr>
          <p:cNvPr id="17" name="Rectangle 10">
            <a:extLst>
              <a:ext uri="{FF2B5EF4-FFF2-40B4-BE49-F238E27FC236}">
                <a16:creationId xmlns:a16="http://schemas.microsoft.com/office/drawing/2014/main" xmlns="" id="{C6BB7A8F-0A25-45FA-8496-2327EC15110E}"/>
              </a:ext>
            </a:extLst>
          </p:cNvPr>
          <p:cNvSpPr>
            <a:spLocks noChangeArrowheads="1"/>
          </p:cNvSpPr>
          <p:nvPr/>
        </p:nvSpPr>
        <p:spPr bwMode="auto">
          <a:xfrm>
            <a:off x="6096000" y="3352800"/>
            <a:ext cx="2362200" cy="1524000"/>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wrap="none" anchor="ctr"/>
          <a:lstStyle/>
          <a:p>
            <a:pPr algn="ctr" fontAlgn="auto">
              <a:spcBef>
                <a:spcPts val="0"/>
              </a:spcBef>
              <a:spcAft>
                <a:spcPts val="0"/>
              </a:spcAft>
              <a:defRPr/>
            </a:pPr>
            <a:r>
              <a:rPr lang="en-US" dirty="0">
                <a:latin typeface="Times New Roman" pitchFamily="18" charset="0"/>
              </a:rPr>
              <a:t> rectangle</a:t>
            </a:r>
            <a:r>
              <a:rPr lang="en-US" sz="1900" dirty="0">
                <a:latin typeface="+mn-lt"/>
              </a:rPr>
              <a:t> object</a:t>
            </a:r>
          </a:p>
          <a:p>
            <a:pPr algn="ctr" fontAlgn="auto">
              <a:spcBef>
                <a:spcPts val="0"/>
              </a:spcBef>
              <a:spcAft>
                <a:spcPts val="0"/>
              </a:spcAft>
              <a:defRPr/>
            </a:pPr>
            <a:endParaRPr lang="en-US" sz="1900" dirty="0">
              <a:latin typeface="+mn-lt"/>
            </a:endParaRPr>
          </a:p>
          <a:p>
            <a:pPr algn="ctr" fontAlgn="auto">
              <a:spcBef>
                <a:spcPts val="0"/>
              </a:spcBef>
              <a:spcAft>
                <a:spcPts val="0"/>
              </a:spcAft>
              <a:defRPr/>
            </a:pPr>
            <a:r>
              <a:rPr lang="en-US" sz="1900" dirty="0">
                <a:latin typeface="Arial" charset="0"/>
              </a:rPr>
              <a:t>area</a:t>
            </a:r>
            <a:r>
              <a:rPr lang="en-US" sz="1900" dirty="0">
                <a:latin typeface="+mn-lt"/>
              </a:rPr>
              <a:t>(</a:t>
            </a:r>
            <a:r>
              <a:rPr lang="en-US" sz="2000" dirty="0">
                <a:latin typeface="Times New Roman" pitchFamily="18" charset="0"/>
              </a:rPr>
              <a:t>rectangle</a:t>
            </a:r>
            <a:r>
              <a:rPr lang="en-US" sz="1900" dirty="0">
                <a:latin typeface="+mn-lt"/>
              </a:rPr>
              <a:t>)</a:t>
            </a:r>
          </a:p>
        </p:txBody>
      </p:sp>
      <p:sp>
        <p:nvSpPr>
          <p:cNvPr id="18" name="Rectangle 10">
            <a:extLst>
              <a:ext uri="{FF2B5EF4-FFF2-40B4-BE49-F238E27FC236}">
                <a16:creationId xmlns:a16="http://schemas.microsoft.com/office/drawing/2014/main" xmlns="" id="{25F0CB74-0672-4D72-AC60-A815F8ABBC46}"/>
              </a:ext>
            </a:extLst>
          </p:cNvPr>
          <p:cNvSpPr>
            <a:spLocks noChangeArrowheads="1"/>
          </p:cNvSpPr>
          <p:nvPr/>
        </p:nvSpPr>
        <p:spPr bwMode="auto">
          <a:xfrm>
            <a:off x="3200400" y="533400"/>
            <a:ext cx="2362200" cy="1524000"/>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wrap="none" anchor="ctr"/>
          <a:lstStyle/>
          <a:p>
            <a:pPr algn="ctr" fontAlgn="auto">
              <a:spcBef>
                <a:spcPts val="0"/>
              </a:spcBef>
              <a:spcAft>
                <a:spcPts val="0"/>
              </a:spcAft>
              <a:defRPr/>
            </a:pPr>
            <a:r>
              <a:rPr lang="en-US" dirty="0">
                <a:latin typeface="Times New Roman" pitchFamily="18" charset="0"/>
              </a:rPr>
              <a:t> Class Shape</a:t>
            </a:r>
            <a:endParaRPr lang="en-US" sz="1900" dirty="0">
              <a:latin typeface="+mn-lt"/>
            </a:endParaRPr>
          </a:p>
          <a:p>
            <a:pPr algn="ctr" fontAlgn="auto">
              <a:spcBef>
                <a:spcPts val="0"/>
              </a:spcBef>
              <a:spcAft>
                <a:spcPts val="0"/>
              </a:spcAft>
              <a:defRPr/>
            </a:pPr>
            <a:endParaRPr lang="en-US" sz="1900" dirty="0">
              <a:latin typeface="+mn-lt"/>
            </a:endParaRPr>
          </a:p>
          <a:p>
            <a:pPr algn="ctr" fontAlgn="auto">
              <a:spcBef>
                <a:spcPts val="0"/>
              </a:spcBef>
              <a:spcAft>
                <a:spcPts val="0"/>
              </a:spcAft>
              <a:defRPr/>
            </a:pPr>
            <a:r>
              <a:rPr lang="en-US" sz="1900" dirty="0">
                <a:latin typeface="+mn-lt"/>
              </a:rPr>
              <a:t>area( )</a:t>
            </a:r>
          </a:p>
        </p:txBody>
      </p:sp>
      <p:sp>
        <p:nvSpPr>
          <p:cNvPr id="181255" name="Line 21">
            <a:extLst>
              <a:ext uri="{FF2B5EF4-FFF2-40B4-BE49-F238E27FC236}">
                <a16:creationId xmlns:a16="http://schemas.microsoft.com/office/drawing/2014/main" xmlns="" id="{F39BA531-1F66-4F51-AE5C-2BB6ABBB8810}"/>
              </a:ext>
            </a:extLst>
          </p:cNvPr>
          <p:cNvSpPr>
            <a:spLocks noChangeShapeType="1"/>
          </p:cNvSpPr>
          <p:nvPr/>
        </p:nvSpPr>
        <p:spPr bwMode="auto">
          <a:xfrm>
            <a:off x="3200400" y="12954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56" name="Line 21">
            <a:extLst>
              <a:ext uri="{FF2B5EF4-FFF2-40B4-BE49-F238E27FC236}">
                <a16:creationId xmlns:a16="http://schemas.microsoft.com/office/drawing/2014/main" xmlns="" id="{937AEB34-5A32-41A4-B8CD-09BE5E5D5C76}"/>
              </a:ext>
            </a:extLst>
          </p:cNvPr>
          <p:cNvSpPr>
            <a:spLocks noChangeShapeType="1"/>
          </p:cNvSpPr>
          <p:nvPr/>
        </p:nvSpPr>
        <p:spPr bwMode="auto">
          <a:xfrm>
            <a:off x="3200400" y="40386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57" name="Line 21">
            <a:extLst>
              <a:ext uri="{FF2B5EF4-FFF2-40B4-BE49-F238E27FC236}">
                <a16:creationId xmlns:a16="http://schemas.microsoft.com/office/drawing/2014/main" xmlns="" id="{42B7CFF4-1E9B-4F28-923B-D96C240DC9AB}"/>
              </a:ext>
            </a:extLst>
          </p:cNvPr>
          <p:cNvSpPr>
            <a:spLocks noChangeShapeType="1"/>
          </p:cNvSpPr>
          <p:nvPr/>
        </p:nvSpPr>
        <p:spPr bwMode="auto">
          <a:xfrm>
            <a:off x="6096000" y="40386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cxnSp>
        <p:nvCxnSpPr>
          <p:cNvPr id="23" name="Straight Arrow Connector 22">
            <a:extLst>
              <a:ext uri="{FF2B5EF4-FFF2-40B4-BE49-F238E27FC236}">
                <a16:creationId xmlns:a16="http://schemas.microsoft.com/office/drawing/2014/main" xmlns="" id="{F93FB014-7B89-45A1-9DD4-36FD5344302E}"/>
              </a:ext>
            </a:extLst>
          </p:cNvPr>
          <p:cNvCxnSpPr/>
          <p:nvPr/>
        </p:nvCxnSpPr>
        <p:spPr>
          <a:xfrm rot="5400000">
            <a:off x="3619501" y="2705100"/>
            <a:ext cx="1295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83ED5164-8B4E-4F26-849C-08FBD2E78A45}"/>
              </a:ext>
            </a:extLst>
          </p:cNvPr>
          <p:cNvCxnSpPr/>
          <p:nvPr/>
        </p:nvCxnSpPr>
        <p:spPr>
          <a:xfrm>
            <a:off x="5562600" y="2057400"/>
            <a:ext cx="16002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640E0388-1180-4119-AACE-623EB9F8852E}"/>
              </a:ext>
            </a:extLst>
          </p:cNvPr>
          <p:cNvCxnSpPr/>
          <p:nvPr/>
        </p:nvCxnSpPr>
        <p:spPr>
          <a:xfrm rot="10800000" flipV="1">
            <a:off x="1447800" y="2057400"/>
            <a:ext cx="1754188"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1262" name="Slide Number Placeholder 13">
            <a:extLst>
              <a:ext uri="{FF2B5EF4-FFF2-40B4-BE49-F238E27FC236}">
                <a16:creationId xmlns:a16="http://schemas.microsoft.com/office/drawing/2014/main" xmlns="" id="{FE54B02A-4A2D-47E2-93D5-0FCB54D070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04EA7B-C531-46A9-A863-4CAFDC9F7075}" type="slidenum">
              <a:rPr lang="en-US" altLang="en-US" sz="1200" smtClean="0">
                <a:solidFill>
                  <a:srgbClr val="898989"/>
                </a:solidFill>
              </a:rPr>
              <a:pPr>
                <a:spcBef>
                  <a:spcPct val="0"/>
                </a:spcBef>
                <a:buFontTx/>
                <a:buNone/>
              </a:pPr>
              <a:t>36</a:t>
            </a:fld>
            <a:endParaRPr lang="en-US" altLang="en-US" sz="1200">
              <a:solidFill>
                <a:srgbClr val="898989"/>
              </a:solidFill>
            </a:endParaRPr>
          </a:p>
        </p:txBody>
      </p:sp>
    </p:spTree>
    <p:extLst>
      <p:ext uri="{BB962C8B-B14F-4D97-AF65-F5344CB8AC3E}">
        <p14:creationId xmlns:p14="http://schemas.microsoft.com/office/powerpoint/2010/main" val="2781876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xmlns="" id="{E63D5A10-5402-4B7B-80D4-14255B27A01B}"/>
              </a:ext>
            </a:extLst>
          </p:cNvPr>
          <p:cNvSpPr>
            <a:spLocks noGrp="1"/>
          </p:cNvSpPr>
          <p:nvPr>
            <p:ph idx="1"/>
          </p:nvPr>
        </p:nvSpPr>
        <p:spPr>
          <a:xfrm>
            <a:off x="457200" y="228600"/>
            <a:ext cx="8229600" cy="5897563"/>
          </a:xfrm>
        </p:spPr>
        <p:txBody>
          <a:bodyPr>
            <a:normAutofit lnSpcReduction="10000"/>
          </a:bodyPr>
          <a:lstStyle/>
          <a:p>
            <a:pPr>
              <a:buFont typeface="Arial" panose="020B0604020202020204" pitchFamily="34" charset="0"/>
              <a:buNone/>
            </a:pPr>
            <a:r>
              <a:rPr lang="en-US" altLang="en-US" sz="2000" dirty="0"/>
              <a:t>int main()</a:t>
            </a:r>
          </a:p>
          <a:p>
            <a:pPr>
              <a:buFont typeface="Arial" panose="020B0604020202020204" pitchFamily="34" charset="0"/>
              <a:buNone/>
            </a:pPr>
            <a:r>
              <a:rPr lang="en-US" altLang="en-US" sz="2000" dirty="0"/>
              <a:t>{</a:t>
            </a:r>
          </a:p>
          <a:p>
            <a:pPr>
              <a:buFont typeface="Arial" panose="020B0604020202020204" pitchFamily="34" charset="0"/>
              <a:buNone/>
            </a:pPr>
            <a:r>
              <a:rPr lang="en-US" altLang="en-US" sz="2000" dirty="0"/>
              <a:t>int side, l, b;</a:t>
            </a:r>
          </a:p>
          <a:p>
            <a:pPr>
              <a:buFont typeface="Arial" panose="020B0604020202020204" pitchFamily="34" charset="0"/>
              <a:buNone/>
            </a:pPr>
            <a:r>
              <a:rPr lang="en-US" altLang="en-US" sz="2000" dirty="0"/>
              <a:t>float </a:t>
            </a:r>
            <a:r>
              <a:rPr lang="en-US" altLang="en-US" sz="2000" dirty="0" err="1"/>
              <a:t>r,bs,ht</a:t>
            </a:r>
            <a:r>
              <a:rPr lang="en-US" altLang="en-US" sz="2000" dirty="0"/>
              <a:t>;</a:t>
            </a:r>
          </a:p>
          <a:p>
            <a:pPr>
              <a:buFont typeface="Arial" panose="020B0604020202020204" pitchFamily="34" charset="0"/>
              <a:buNone/>
            </a:pPr>
            <a:r>
              <a:rPr lang="en-US" altLang="en-US" sz="2000" dirty="0"/>
              <a:t>		</a:t>
            </a:r>
            <a:r>
              <a:rPr lang="en-US" altLang="en-US" sz="2000" dirty="0" err="1"/>
              <a:t>cout</a:t>
            </a:r>
            <a:r>
              <a:rPr lang="en-US" altLang="en-US" sz="2000" dirty="0"/>
              <a:t>&lt;&lt;"Enter side of a square:";</a:t>
            </a:r>
          </a:p>
          <a:p>
            <a:pPr>
              <a:buFont typeface="Arial" panose="020B0604020202020204" pitchFamily="34" charset="0"/>
              <a:buNone/>
            </a:pPr>
            <a:r>
              <a:rPr lang="en-US" altLang="en-US" sz="2000" dirty="0"/>
              <a:t>		</a:t>
            </a:r>
            <a:r>
              <a:rPr lang="en-US" altLang="en-US" sz="2000" dirty="0" err="1"/>
              <a:t>cin</a:t>
            </a:r>
            <a:r>
              <a:rPr lang="en-US" altLang="en-US" sz="2000" dirty="0"/>
              <a:t>&gt;&gt;side;</a:t>
            </a:r>
          </a:p>
          <a:p>
            <a:pPr>
              <a:buFont typeface="Arial" panose="020B0604020202020204" pitchFamily="34" charset="0"/>
              <a:buNone/>
            </a:pPr>
            <a:r>
              <a:rPr lang="en-US" altLang="en-US" sz="2000" dirty="0"/>
              <a:t>		</a:t>
            </a:r>
            <a:r>
              <a:rPr lang="en-US" altLang="en-US" sz="2000" b="1" dirty="0"/>
              <a:t>area(side);</a:t>
            </a:r>
          </a:p>
          <a:p>
            <a:pPr>
              <a:buNone/>
            </a:pPr>
            <a:r>
              <a:rPr lang="en-US" altLang="en-US" sz="2000" dirty="0" err="1"/>
              <a:t>cout</a:t>
            </a:r>
            <a:r>
              <a:rPr lang="en-US" altLang="en-US" sz="2000" dirty="0"/>
              <a:t>&lt;&lt;"Enter breadth </a:t>
            </a:r>
            <a:r>
              <a:rPr lang="en-US" altLang="en-US" sz="2000" dirty="0" err="1"/>
              <a:t>olength</a:t>
            </a:r>
            <a:r>
              <a:rPr lang="en-US" altLang="en-US" sz="2000" dirty="0"/>
              <a:t> and f rectangle:";</a:t>
            </a:r>
          </a:p>
          <a:p>
            <a:pPr>
              <a:buFont typeface="Arial" panose="020B0604020202020204" pitchFamily="34" charset="0"/>
              <a:buNone/>
            </a:pPr>
            <a:r>
              <a:rPr lang="en-US" altLang="en-US" sz="2000" dirty="0" err="1"/>
              <a:t>cin</a:t>
            </a:r>
            <a:r>
              <a:rPr lang="en-US" altLang="en-US" sz="2000" dirty="0"/>
              <a:t>&gt;&gt;l&gt;&gt;b;</a:t>
            </a:r>
          </a:p>
          <a:p>
            <a:pPr>
              <a:buFont typeface="Arial" panose="020B0604020202020204" pitchFamily="34" charset="0"/>
              <a:buNone/>
            </a:pPr>
            <a:r>
              <a:rPr lang="en-US" altLang="en-US" sz="2000" b="1" dirty="0"/>
              <a:t>area(</a:t>
            </a:r>
            <a:r>
              <a:rPr lang="en-US" altLang="en-US" sz="2000" b="1" dirty="0" err="1"/>
              <a:t>l,b</a:t>
            </a:r>
            <a:r>
              <a:rPr lang="en-US" altLang="en-US" sz="2000" b="1" dirty="0"/>
              <a:t>);</a:t>
            </a:r>
          </a:p>
          <a:p>
            <a:pPr>
              <a:buFont typeface="Arial" panose="020B0604020202020204" pitchFamily="34" charset="0"/>
              <a:buNone/>
            </a:pPr>
            <a:r>
              <a:rPr lang="en-US" altLang="en-US" sz="2000" dirty="0"/>
              <a:t>		</a:t>
            </a:r>
            <a:r>
              <a:rPr lang="en-US" altLang="en-US" sz="2000" dirty="0" err="1"/>
              <a:t>cout</a:t>
            </a:r>
            <a:r>
              <a:rPr lang="en-US" altLang="en-US" sz="2000" dirty="0"/>
              <a:t>&lt;&lt;"Enter radius of circle:";</a:t>
            </a:r>
          </a:p>
          <a:p>
            <a:pPr>
              <a:buFont typeface="Arial" panose="020B0604020202020204" pitchFamily="34" charset="0"/>
              <a:buNone/>
            </a:pPr>
            <a:r>
              <a:rPr lang="en-US" altLang="en-US" sz="2000" dirty="0"/>
              <a:t>		</a:t>
            </a:r>
            <a:r>
              <a:rPr lang="en-US" altLang="en-US" sz="2000" dirty="0" err="1"/>
              <a:t>cin</a:t>
            </a:r>
            <a:r>
              <a:rPr lang="en-US" altLang="en-US" sz="2000" dirty="0"/>
              <a:t>&gt;&gt;r;</a:t>
            </a:r>
          </a:p>
          <a:p>
            <a:pPr>
              <a:buFont typeface="Arial" panose="020B0604020202020204" pitchFamily="34" charset="0"/>
              <a:buNone/>
            </a:pPr>
            <a:r>
              <a:rPr lang="en-US" altLang="en-US" sz="2000" dirty="0"/>
              <a:t>		</a:t>
            </a:r>
            <a:r>
              <a:rPr lang="en-US" altLang="en-US" sz="2000" b="1" dirty="0"/>
              <a:t>area(r);</a:t>
            </a:r>
          </a:p>
          <a:p>
            <a:pPr>
              <a:buFont typeface="Arial" panose="020B0604020202020204" pitchFamily="34" charset="0"/>
              <a:buNone/>
            </a:pPr>
            <a:r>
              <a:rPr lang="en-US" altLang="en-US" sz="2000" dirty="0" err="1"/>
              <a:t>cout</a:t>
            </a:r>
            <a:r>
              <a:rPr lang="en-US" altLang="en-US" sz="2000" dirty="0"/>
              <a:t>&lt;&lt;"Enter base and height of triangle:";</a:t>
            </a:r>
          </a:p>
          <a:p>
            <a:pPr>
              <a:buFont typeface="Arial" panose="020B0604020202020204" pitchFamily="34" charset="0"/>
              <a:buNone/>
            </a:pPr>
            <a:r>
              <a:rPr lang="en-US" altLang="en-US" sz="2000" dirty="0" err="1"/>
              <a:t>cin</a:t>
            </a:r>
            <a:r>
              <a:rPr lang="en-US" altLang="en-US" sz="2000" dirty="0"/>
              <a:t>&gt;&gt;bs&gt;&gt;</a:t>
            </a:r>
            <a:r>
              <a:rPr lang="en-US" altLang="en-US" sz="2000" dirty="0" err="1"/>
              <a:t>ht</a:t>
            </a:r>
            <a:r>
              <a:rPr lang="en-US" altLang="en-US" sz="2000" dirty="0"/>
              <a:t>;</a:t>
            </a:r>
          </a:p>
          <a:p>
            <a:pPr>
              <a:buFont typeface="Arial" panose="020B0604020202020204" pitchFamily="34" charset="0"/>
              <a:buNone/>
            </a:pPr>
            <a:r>
              <a:rPr lang="en-US" altLang="en-US" sz="2000" b="1" dirty="0"/>
              <a:t>area(</a:t>
            </a:r>
            <a:r>
              <a:rPr lang="en-US" altLang="en-US" sz="2000" b="1" dirty="0" err="1"/>
              <a:t>bs,ht</a:t>
            </a:r>
            <a:r>
              <a:rPr lang="en-US" altLang="en-US" sz="2000" b="1" dirty="0"/>
              <a:t>);</a:t>
            </a:r>
          </a:p>
          <a:p>
            <a:pPr>
              <a:buFont typeface="Arial" panose="020B0604020202020204" pitchFamily="34" charset="0"/>
              <a:buNone/>
            </a:pPr>
            <a:r>
              <a:rPr lang="en-US" altLang="en-US" sz="2000" dirty="0"/>
              <a:t>}</a:t>
            </a:r>
          </a:p>
          <a:p>
            <a:pPr>
              <a:buFont typeface="Arial" panose="020B0604020202020204" pitchFamily="34" charset="0"/>
              <a:buNone/>
            </a:pPr>
            <a:endParaRPr lang="en-US" altLang="en-US" sz="2000" dirty="0"/>
          </a:p>
        </p:txBody>
      </p:sp>
      <p:sp>
        <p:nvSpPr>
          <p:cNvPr id="4" name="Slide Number Placeholder 3">
            <a:extLst>
              <a:ext uri="{FF2B5EF4-FFF2-40B4-BE49-F238E27FC236}">
                <a16:creationId xmlns:a16="http://schemas.microsoft.com/office/drawing/2014/main" xmlns="" id="{4AC2F4DD-BF7C-48C7-BD6A-38EFFC686266}"/>
              </a:ext>
            </a:extLst>
          </p:cNvPr>
          <p:cNvSpPr>
            <a:spLocks noGrp="1"/>
          </p:cNvSpPr>
          <p:nvPr>
            <p:ph type="sldNum" sz="quarter" idx="12"/>
          </p:nvPr>
        </p:nvSpPr>
        <p:spPr/>
        <p:txBody>
          <a:bodyPr/>
          <a:lstStyle/>
          <a:p>
            <a:fld id="{424EE50A-9A2D-48F4-B1DE-14B146340862}" type="slidenum">
              <a:rPr lang="en-US" altLang="en-US"/>
              <a:pPr/>
              <a:t>37</a:t>
            </a:fld>
            <a:endParaRPr lang="en-US" altLang="en-US"/>
          </a:p>
        </p:txBody>
      </p:sp>
    </p:spTree>
    <p:extLst>
      <p:ext uri="{BB962C8B-B14F-4D97-AF65-F5344CB8AC3E}">
        <p14:creationId xmlns:p14="http://schemas.microsoft.com/office/powerpoint/2010/main" val="287997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xmlns="" id="{2E044EC9-4F21-4F1F-8AF7-174ABF770C01}"/>
              </a:ext>
            </a:extLst>
          </p:cNvPr>
          <p:cNvSpPr>
            <a:spLocks noGrp="1"/>
          </p:cNvSpPr>
          <p:nvPr>
            <p:ph idx="1"/>
          </p:nvPr>
        </p:nvSpPr>
        <p:spPr>
          <a:xfrm>
            <a:off x="457200" y="350838"/>
            <a:ext cx="4267200" cy="5897562"/>
          </a:xfrm>
        </p:spPr>
        <p:txBody>
          <a:bodyPr/>
          <a:lstStyle/>
          <a:p>
            <a:pPr>
              <a:buFont typeface="Arial" panose="020B0604020202020204" pitchFamily="34" charset="0"/>
              <a:buNone/>
            </a:pPr>
            <a:r>
              <a:rPr lang="en-US" altLang="en-US" sz="2000"/>
              <a:t>void  area(int s)</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    ans=(s*s);</a:t>
            </a:r>
          </a:p>
          <a:p>
            <a:pPr>
              <a:buFont typeface="Arial" panose="020B0604020202020204" pitchFamily="34" charset="0"/>
              <a:buNone/>
            </a:pPr>
            <a:r>
              <a:rPr lang="en-US" altLang="en-US" sz="2000"/>
              <a:t>cout&lt;&lt;"Area of square is"&lt;&lt;ans;</a:t>
            </a:r>
          </a:p>
          <a:p>
            <a:pPr>
              <a:buFont typeface="Arial" panose="020B0604020202020204" pitchFamily="34" charset="0"/>
              <a:buNone/>
            </a:pPr>
            <a:endParaRPr lang="en-US" altLang="en-US" sz="2000"/>
          </a:p>
          <a:p>
            <a:pPr>
              <a:buFont typeface="Arial" panose="020B0604020202020204" pitchFamily="34" charset="0"/>
              <a:buNone/>
            </a:pPr>
            <a:r>
              <a:rPr lang="en-US" altLang="en-US" sz="2000"/>
              <a:t>}</a:t>
            </a:r>
          </a:p>
          <a:p>
            <a:pPr>
              <a:buFont typeface="Arial" panose="020B0604020202020204" pitchFamily="34" charset="0"/>
              <a:buNone/>
            </a:pPr>
            <a:r>
              <a:rPr lang="en-US" altLang="en-US" sz="2000"/>
              <a:t>void area(int l,int b)</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    ans=l*b;</a:t>
            </a:r>
          </a:p>
          <a:p>
            <a:pPr>
              <a:buFont typeface="Arial" panose="020B0604020202020204" pitchFamily="34" charset="0"/>
              <a:buNone/>
            </a:pPr>
            <a:r>
              <a:rPr lang="en-US" altLang="en-US" sz="2000"/>
              <a:t>cout&lt;&lt;"\nArea of rectangle is "&lt;&lt;ans;</a:t>
            </a:r>
          </a:p>
          <a:p>
            <a:pPr>
              <a:buFont typeface="Arial" panose="020B0604020202020204" pitchFamily="34" charset="0"/>
              <a:buNone/>
            </a:pPr>
            <a:r>
              <a:rPr lang="en-US" altLang="en-US" sz="2000"/>
              <a:t>}</a:t>
            </a:r>
          </a:p>
          <a:p>
            <a:pPr>
              <a:buFont typeface="Arial" panose="020B0604020202020204" pitchFamily="34" charset="0"/>
              <a:buNone/>
            </a:pPr>
            <a:endParaRPr lang="en-US" altLang="en-US" sz="2000"/>
          </a:p>
        </p:txBody>
      </p:sp>
      <p:sp>
        <p:nvSpPr>
          <p:cNvPr id="4" name="Slide Number Placeholder 3">
            <a:extLst>
              <a:ext uri="{FF2B5EF4-FFF2-40B4-BE49-F238E27FC236}">
                <a16:creationId xmlns:a16="http://schemas.microsoft.com/office/drawing/2014/main" xmlns="" id="{B0023CDB-2FFD-4062-9C58-1A097EF0FAC1}"/>
              </a:ext>
            </a:extLst>
          </p:cNvPr>
          <p:cNvSpPr>
            <a:spLocks noGrp="1"/>
          </p:cNvSpPr>
          <p:nvPr>
            <p:ph type="sldNum" sz="quarter" idx="12"/>
          </p:nvPr>
        </p:nvSpPr>
        <p:spPr/>
        <p:txBody>
          <a:bodyPr/>
          <a:lstStyle/>
          <a:p>
            <a:fld id="{43853BE6-0693-42D6-A888-474090F6B9A5}" type="slidenum">
              <a:rPr lang="en-US" altLang="en-US"/>
              <a:pPr/>
              <a:t>38</a:t>
            </a:fld>
            <a:endParaRPr lang="en-US" altLang="en-US"/>
          </a:p>
        </p:txBody>
      </p:sp>
      <p:sp>
        <p:nvSpPr>
          <p:cNvPr id="5" name="Content Placeholder 2">
            <a:extLst>
              <a:ext uri="{FF2B5EF4-FFF2-40B4-BE49-F238E27FC236}">
                <a16:creationId xmlns:a16="http://schemas.microsoft.com/office/drawing/2014/main" xmlns="" id="{89DCBC23-D20F-4D92-B22D-9702A3ABD502}"/>
              </a:ext>
            </a:extLst>
          </p:cNvPr>
          <p:cNvSpPr txBox="1">
            <a:spLocks/>
          </p:cNvSpPr>
          <p:nvPr/>
        </p:nvSpPr>
        <p:spPr bwMode="auto">
          <a:xfrm>
            <a:off x="4800600" y="304800"/>
            <a:ext cx="4267200" cy="5897563"/>
          </a:xfrm>
          <a:prstGeom prst="rect">
            <a:avLst/>
          </a:prstGeom>
          <a:noFill/>
          <a:ln w="9525">
            <a:noFill/>
            <a:miter lim="800000"/>
            <a:headEnd/>
            <a:tailEnd/>
          </a:ln>
        </p:spPr>
        <p:txBody>
          <a:bodyPr/>
          <a:lstStyle/>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void area(float r)</a:t>
            </a:r>
          </a:p>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a:t>
            </a:r>
          </a:p>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    </a:t>
            </a:r>
            <a:r>
              <a:rPr lang="en-US" sz="2000" dirty="0" err="1">
                <a:solidFill>
                  <a:schemeClr val="tx1"/>
                </a:solidFill>
                <a:latin typeface="+mn-lt"/>
                <a:cs typeface="+mn-cs"/>
              </a:rPr>
              <a:t>ans</a:t>
            </a:r>
            <a:r>
              <a:rPr lang="en-US" sz="2000" dirty="0">
                <a:solidFill>
                  <a:schemeClr val="tx1"/>
                </a:solidFill>
                <a:latin typeface="+mn-lt"/>
                <a:cs typeface="+mn-cs"/>
              </a:rPr>
              <a:t>=3.14*r*r;</a:t>
            </a:r>
          </a:p>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    </a:t>
            </a:r>
            <a:r>
              <a:rPr lang="en-US" sz="2000" dirty="0" err="1">
                <a:solidFill>
                  <a:schemeClr val="tx1"/>
                </a:solidFill>
                <a:latin typeface="+mn-lt"/>
                <a:cs typeface="+mn-cs"/>
              </a:rPr>
              <a:t>cout</a:t>
            </a:r>
            <a:r>
              <a:rPr lang="en-US" sz="2000" dirty="0">
                <a:solidFill>
                  <a:schemeClr val="tx1"/>
                </a:solidFill>
                <a:latin typeface="+mn-lt"/>
                <a:cs typeface="+mn-cs"/>
              </a:rPr>
              <a:t>&lt;&lt;"\</a:t>
            </a:r>
            <a:r>
              <a:rPr lang="en-US" sz="2000" dirty="0" err="1">
                <a:solidFill>
                  <a:schemeClr val="tx1"/>
                </a:solidFill>
                <a:latin typeface="+mn-lt"/>
                <a:cs typeface="+mn-cs"/>
              </a:rPr>
              <a:t>nArea</a:t>
            </a:r>
            <a:r>
              <a:rPr lang="en-US" sz="2000" dirty="0">
                <a:solidFill>
                  <a:schemeClr val="tx1"/>
                </a:solidFill>
                <a:latin typeface="+mn-lt"/>
                <a:cs typeface="+mn-cs"/>
              </a:rPr>
              <a:t> of circle is "&lt;&lt;</a:t>
            </a:r>
            <a:r>
              <a:rPr lang="en-US" sz="2000" dirty="0" err="1">
                <a:solidFill>
                  <a:schemeClr val="tx1"/>
                </a:solidFill>
                <a:latin typeface="+mn-lt"/>
                <a:cs typeface="+mn-cs"/>
              </a:rPr>
              <a:t>ans</a:t>
            </a:r>
            <a:r>
              <a:rPr lang="en-US" sz="2000" dirty="0">
                <a:solidFill>
                  <a:schemeClr val="tx1"/>
                </a:solidFill>
                <a:latin typeface="+mn-lt"/>
                <a:cs typeface="+mn-cs"/>
              </a:rPr>
              <a:t>;</a:t>
            </a:r>
          </a:p>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a:t>
            </a:r>
          </a:p>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void area(float </a:t>
            </a:r>
            <a:r>
              <a:rPr lang="en-US" sz="2000" dirty="0" err="1">
                <a:solidFill>
                  <a:schemeClr val="tx1"/>
                </a:solidFill>
                <a:latin typeface="+mn-lt"/>
                <a:cs typeface="+mn-cs"/>
              </a:rPr>
              <a:t>bs,float</a:t>
            </a:r>
            <a:r>
              <a:rPr lang="en-US" sz="2000" dirty="0">
                <a:solidFill>
                  <a:schemeClr val="tx1"/>
                </a:solidFill>
                <a:latin typeface="+mn-lt"/>
                <a:cs typeface="+mn-cs"/>
              </a:rPr>
              <a:t> ht)</a:t>
            </a:r>
          </a:p>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a:t>
            </a:r>
          </a:p>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   </a:t>
            </a:r>
            <a:r>
              <a:rPr lang="en-US" sz="2000" dirty="0" err="1">
                <a:solidFill>
                  <a:schemeClr val="tx1"/>
                </a:solidFill>
                <a:latin typeface="+mn-lt"/>
                <a:cs typeface="+mn-cs"/>
              </a:rPr>
              <a:t>ans</a:t>
            </a:r>
            <a:r>
              <a:rPr lang="en-US" sz="2000" dirty="0">
                <a:solidFill>
                  <a:schemeClr val="tx1"/>
                </a:solidFill>
                <a:latin typeface="+mn-lt"/>
                <a:cs typeface="+mn-cs"/>
              </a:rPr>
              <a:t>=(</a:t>
            </a:r>
            <a:r>
              <a:rPr lang="en-US" sz="2000" dirty="0" err="1">
                <a:solidFill>
                  <a:schemeClr val="tx1"/>
                </a:solidFill>
                <a:latin typeface="+mn-lt"/>
                <a:cs typeface="+mn-cs"/>
              </a:rPr>
              <a:t>bs</a:t>
            </a:r>
            <a:r>
              <a:rPr lang="en-US" sz="2000" dirty="0">
                <a:solidFill>
                  <a:schemeClr val="tx1"/>
                </a:solidFill>
                <a:latin typeface="+mn-lt"/>
                <a:cs typeface="+mn-cs"/>
              </a:rPr>
              <a:t>*ht)/2;</a:t>
            </a:r>
          </a:p>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    </a:t>
            </a:r>
            <a:r>
              <a:rPr lang="en-US" sz="2000" dirty="0" err="1">
                <a:solidFill>
                  <a:schemeClr val="tx1"/>
                </a:solidFill>
                <a:latin typeface="+mn-lt"/>
                <a:cs typeface="+mn-cs"/>
              </a:rPr>
              <a:t>cout</a:t>
            </a:r>
            <a:r>
              <a:rPr lang="en-US" sz="2000" dirty="0">
                <a:solidFill>
                  <a:schemeClr val="tx1"/>
                </a:solidFill>
                <a:latin typeface="+mn-lt"/>
                <a:cs typeface="+mn-cs"/>
              </a:rPr>
              <a:t>&lt;&lt;"\</a:t>
            </a:r>
            <a:r>
              <a:rPr lang="en-US" sz="2000" dirty="0" err="1">
                <a:solidFill>
                  <a:schemeClr val="tx1"/>
                </a:solidFill>
                <a:latin typeface="+mn-lt"/>
                <a:cs typeface="+mn-cs"/>
              </a:rPr>
              <a:t>nArea</a:t>
            </a:r>
            <a:r>
              <a:rPr lang="en-US" sz="2000" dirty="0">
                <a:solidFill>
                  <a:schemeClr val="tx1"/>
                </a:solidFill>
                <a:latin typeface="+mn-lt"/>
                <a:cs typeface="+mn-cs"/>
              </a:rPr>
              <a:t> of triangle is "&lt;&lt;</a:t>
            </a:r>
            <a:r>
              <a:rPr lang="en-US" sz="2000" dirty="0" err="1">
                <a:solidFill>
                  <a:schemeClr val="tx1"/>
                </a:solidFill>
                <a:latin typeface="+mn-lt"/>
                <a:cs typeface="+mn-cs"/>
              </a:rPr>
              <a:t>ans</a:t>
            </a:r>
            <a:r>
              <a:rPr lang="en-US" sz="2000" dirty="0">
                <a:solidFill>
                  <a:schemeClr val="tx1"/>
                </a:solidFill>
                <a:latin typeface="+mn-lt"/>
                <a:cs typeface="+mn-cs"/>
              </a:rPr>
              <a:t>;</a:t>
            </a:r>
          </a:p>
          <a:p>
            <a:pPr marL="342900" indent="-342900" defTabSz="914400" eaLnBrk="0" hangingPunct="0">
              <a:spcBef>
                <a:spcPct val="20000"/>
              </a:spcBef>
              <a:buClrTx/>
              <a:buSzTx/>
              <a:buFont typeface="Arial" charset="0"/>
              <a:buNone/>
              <a:defRPr/>
            </a:pPr>
            <a:r>
              <a:rPr lang="en-US" sz="2000" dirty="0">
                <a:solidFill>
                  <a:schemeClr val="tx1"/>
                </a:solidFill>
                <a:latin typeface="+mn-lt"/>
                <a:cs typeface="+mn-cs"/>
              </a:rPr>
              <a:t>}</a:t>
            </a:r>
          </a:p>
          <a:p>
            <a:pPr marL="342900" indent="-342900" defTabSz="914400" eaLnBrk="0" hangingPunct="0">
              <a:spcBef>
                <a:spcPct val="20000"/>
              </a:spcBef>
              <a:buClrTx/>
              <a:buSzTx/>
              <a:buFont typeface="Arial" charset="0"/>
              <a:buNone/>
              <a:defRPr/>
            </a:pPr>
            <a:endParaRPr lang="en-US" sz="2000" dirty="0">
              <a:solidFill>
                <a:schemeClr val="tx1"/>
              </a:solidFill>
              <a:latin typeface="+mn-lt"/>
              <a:cs typeface="+mn-cs"/>
            </a:endParaRPr>
          </a:p>
        </p:txBody>
      </p:sp>
    </p:spTree>
    <p:extLst>
      <p:ext uri="{BB962C8B-B14F-4D97-AF65-F5344CB8AC3E}">
        <p14:creationId xmlns:p14="http://schemas.microsoft.com/office/powerpoint/2010/main" val="2782504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a:extLst>
              <a:ext uri="{FF2B5EF4-FFF2-40B4-BE49-F238E27FC236}">
                <a16:creationId xmlns:a16="http://schemas.microsoft.com/office/drawing/2014/main" xmlns="" id="{2811E47B-C979-4F05-8C2C-E541C783AF97}"/>
              </a:ext>
            </a:extLst>
          </p:cNvPr>
          <p:cNvSpPr>
            <a:spLocks noGrp="1"/>
          </p:cNvSpPr>
          <p:nvPr>
            <p:ph type="title"/>
          </p:nvPr>
        </p:nvSpPr>
        <p:spPr/>
        <p:txBody>
          <a:bodyPr>
            <a:normAutofit fontScale="90000"/>
          </a:bodyPr>
          <a:lstStyle/>
          <a:p>
            <a:r>
              <a:rPr lang="en-US" altLang="en-US"/>
              <a:t/>
            </a:r>
            <a:br>
              <a:rPr lang="en-US" altLang="en-US"/>
            </a:br>
            <a:r>
              <a:rPr lang="en-US" altLang="en-US"/>
              <a:t>Polymorphism</a:t>
            </a:r>
            <a:br>
              <a:rPr lang="en-US" altLang="en-US"/>
            </a:br>
            <a:endParaRPr lang="en-US" altLang="en-US"/>
          </a:p>
        </p:txBody>
      </p:sp>
      <p:sp>
        <p:nvSpPr>
          <p:cNvPr id="179203" name="Text Placeholder 2">
            <a:extLst>
              <a:ext uri="{FF2B5EF4-FFF2-40B4-BE49-F238E27FC236}">
                <a16:creationId xmlns:a16="http://schemas.microsoft.com/office/drawing/2014/main" xmlns="" id="{055ADFC0-562E-4521-8AB0-69907D846593}"/>
              </a:ext>
            </a:extLst>
          </p:cNvPr>
          <p:cNvSpPr>
            <a:spLocks noGrp="1"/>
          </p:cNvSpPr>
          <p:nvPr>
            <p:ph type="body" idx="1"/>
          </p:nvPr>
        </p:nvSpPr>
        <p:spPr/>
        <p:txBody>
          <a:bodyPr/>
          <a:lstStyle/>
          <a:p>
            <a:pPr lvl="1" indent="-284163">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z="3200" dirty="0">
                <a:solidFill>
                  <a:srgbClr val="000000"/>
                </a:solidFill>
              </a:rPr>
              <a:t>void add (int a, int b);   	 	</a:t>
            </a:r>
          </a:p>
          <a:p>
            <a:pPr lvl="1" indent="-284163">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z="3200" dirty="0">
                <a:solidFill>
                  <a:srgbClr val="000000"/>
                </a:solidFill>
              </a:rPr>
              <a:t>void add (int a, int b, int c); 	</a:t>
            </a:r>
          </a:p>
          <a:p>
            <a:pPr lvl="1" indent="-284163">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z="3200" dirty="0">
                <a:solidFill>
                  <a:srgbClr val="000000"/>
                </a:solidFill>
              </a:rPr>
              <a:t>void add (int x, float y); 	</a:t>
            </a:r>
          </a:p>
          <a:p>
            <a:pPr lvl="1" indent="-284163">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z="3200" dirty="0">
                <a:solidFill>
                  <a:srgbClr val="000000"/>
                </a:solidFill>
              </a:rPr>
              <a:t>void add (float p, int q); 	</a:t>
            </a:r>
          </a:p>
          <a:p>
            <a:pPr lvl="1" indent="-284163">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z="3200" dirty="0">
                <a:solidFill>
                  <a:srgbClr val="000000"/>
                </a:solidFill>
              </a:rPr>
              <a:t>void add (float x, float y);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4400" dirty="0"/>
          </a:p>
        </p:txBody>
      </p:sp>
    </p:spTree>
    <p:extLst>
      <p:ext uri="{BB962C8B-B14F-4D97-AF65-F5344CB8AC3E}">
        <p14:creationId xmlns:p14="http://schemas.microsoft.com/office/powerpoint/2010/main" val="184445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0246F5-24F4-46D3-AD32-270C3A1DDAB0}"/>
              </a:ext>
            </a:extLst>
          </p:cNvPr>
          <p:cNvSpPr>
            <a:spLocks noGrp="1"/>
          </p:cNvSpPr>
          <p:nvPr>
            <p:ph type="title"/>
          </p:nvPr>
        </p:nvSpPr>
        <p:spPr/>
        <p:txBody>
          <a:bodyPr/>
          <a:lstStyle/>
          <a:p>
            <a:r>
              <a:rPr lang="en-IN" b="0" i="0" dirty="0">
                <a:solidFill>
                  <a:srgbClr val="610B38"/>
                </a:solidFill>
                <a:effectLst/>
                <a:latin typeface="erdana"/>
              </a:rPr>
              <a:t>Access Modifiers in Java</a:t>
            </a:r>
            <a:endParaRPr lang="en-IN" dirty="0"/>
          </a:p>
        </p:txBody>
      </p:sp>
      <p:sp>
        <p:nvSpPr>
          <p:cNvPr id="3" name="Content Placeholder 2">
            <a:extLst>
              <a:ext uri="{FF2B5EF4-FFF2-40B4-BE49-F238E27FC236}">
                <a16:creationId xmlns:a16="http://schemas.microsoft.com/office/drawing/2014/main" xmlns="" id="{9AEE6670-925F-4F66-9301-FE5770377BB8}"/>
              </a:ext>
            </a:extLst>
          </p:cNvPr>
          <p:cNvSpPr>
            <a:spLocks noGrp="1"/>
          </p:cNvSpPr>
          <p:nvPr>
            <p:ph idx="1"/>
          </p:nvPr>
        </p:nvSpPr>
        <p:spPr/>
        <p:txBody>
          <a:bodyPr>
            <a:normAutofit fontScale="62500" lnSpcReduction="20000"/>
          </a:bodyPr>
          <a:lstStyle/>
          <a:p>
            <a:r>
              <a:rPr lang="en-US" b="0" i="0" dirty="0">
                <a:solidFill>
                  <a:srgbClr val="000000"/>
                </a:solidFill>
                <a:effectLst/>
                <a:latin typeface="verdana" panose="020B0604030504040204" pitchFamily="34" charset="0"/>
              </a:rPr>
              <a:t>There are four types of Java access modifiers:</a:t>
            </a:r>
          </a:p>
          <a:p>
            <a:pPr algn="l">
              <a:buFont typeface="+mj-lt"/>
              <a:buAutoNum type="arabicPeriod"/>
            </a:pPr>
            <a:r>
              <a:rPr lang="en-US" b="1" i="0" dirty="0">
                <a:solidFill>
                  <a:srgbClr val="000000"/>
                </a:solidFill>
                <a:effectLst/>
                <a:latin typeface="verdana" panose="020B0604030504040204" pitchFamily="34" charset="0"/>
              </a:rPr>
              <a:t>Private</a:t>
            </a:r>
            <a:r>
              <a:rPr lang="en-US" b="0" i="0" dirty="0">
                <a:solidFill>
                  <a:srgbClr val="000000"/>
                </a:solidFill>
                <a:effectLst/>
                <a:latin typeface="verdana" panose="020B0604030504040204" pitchFamily="34" charset="0"/>
              </a:rPr>
              <a:t>: The access level of a private modifier is only within the class. It cannot be accessed from outside the class.</a:t>
            </a:r>
          </a:p>
          <a:p>
            <a:pPr algn="l">
              <a:buFont typeface="+mj-lt"/>
              <a:buAutoNum type="arabicPeriod"/>
            </a:pPr>
            <a:r>
              <a:rPr lang="en-US" b="1" i="0" dirty="0">
                <a:solidFill>
                  <a:srgbClr val="000000"/>
                </a:solidFill>
                <a:effectLst/>
                <a:latin typeface="verdana" panose="020B0604030504040204" pitchFamily="34" charset="0"/>
              </a:rPr>
              <a:t>Default</a:t>
            </a:r>
            <a:r>
              <a:rPr lang="en-US" b="0" i="0" dirty="0">
                <a:solidFill>
                  <a:srgbClr val="000000"/>
                </a:solidFill>
                <a:effectLst/>
                <a:latin typeface="verdana" panose="020B0604030504040204" pitchFamily="34" charset="0"/>
              </a:rPr>
              <a:t>: The access level of a default modifier is only within the package. It cannot be accessed from outside the package. If you do not specify any access level, it will be the default.</a:t>
            </a:r>
          </a:p>
          <a:p>
            <a:pPr algn="l">
              <a:buFont typeface="+mj-lt"/>
              <a:buAutoNum type="arabicPeriod"/>
            </a:pPr>
            <a:r>
              <a:rPr lang="en-US" b="1" i="0" dirty="0">
                <a:solidFill>
                  <a:srgbClr val="000000"/>
                </a:solidFill>
                <a:effectLst/>
                <a:latin typeface="verdana" panose="020B0604030504040204" pitchFamily="34" charset="0"/>
              </a:rPr>
              <a:t>Protected</a:t>
            </a:r>
            <a:r>
              <a:rPr lang="en-US" b="0" i="0" dirty="0">
                <a:solidFill>
                  <a:srgbClr val="000000"/>
                </a:solidFill>
                <a:effectLst/>
                <a:latin typeface="verdana" panose="020B0604030504040204" pitchFamily="34" charset="0"/>
              </a:rPr>
              <a:t>: The access level of a protected modifier is within the package and outside the package through child class. If you do not make the child class, it cannot be accessed from outside the package.</a:t>
            </a:r>
          </a:p>
          <a:p>
            <a:pPr algn="l">
              <a:buFont typeface="+mj-lt"/>
              <a:buAutoNum type="arabicPeriod"/>
            </a:pPr>
            <a:r>
              <a:rPr lang="en-US" b="1" i="0" dirty="0">
                <a:solidFill>
                  <a:srgbClr val="000000"/>
                </a:solidFill>
                <a:effectLst/>
                <a:latin typeface="verdana" panose="020B0604030504040204" pitchFamily="34" charset="0"/>
              </a:rPr>
              <a:t>Public</a:t>
            </a:r>
            <a:r>
              <a:rPr lang="en-US" b="0" i="0" dirty="0">
                <a:solidFill>
                  <a:srgbClr val="000000"/>
                </a:solidFill>
                <a:effectLst/>
                <a:latin typeface="verdana" panose="020B0604030504040204" pitchFamily="34" charset="0"/>
              </a:rPr>
              <a:t>: The access level of a public modifier is everywhere. It can be accessed from within the class, outside the class, within the package and outside the package.</a:t>
            </a:r>
          </a:p>
          <a:p>
            <a:endParaRPr lang="en-IN" dirty="0"/>
          </a:p>
        </p:txBody>
      </p:sp>
      <p:sp>
        <p:nvSpPr>
          <p:cNvPr id="4" name="Slide Number Placeholder 3">
            <a:extLst>
              <a:ext uri="{FF2B5EF4-FFF2-40B4-BE49-F238E27FC236}">
                <a16:creationId xmlns:a16="http://schemas.microsoft.com/office/drawing/2014/main" xmlns="" id="{C1767AE2-01F1-4354-B8B5-1BE1E04028F7}"/>
              </a:ext>
            </a:extLst>
          </p:cNvPr>
          <p:cNvSpPr>
            <a:spLocks noGrp="1"/>
          </p:cNvSpPr>
          <p:nvPr>
            <p:ph type="sldNum" sz="quarter" idx="12"/>
          </p:nvPr>
        </p:nvSpPr>
        <p:spPr/>
        <p:txBody>
          <a:bodyPr/>
          <a:lstStyle/>
          <a:p>
            <a:pPr>
              <a:defRPr/>
            </a:pPr>
            <a:fld id="{CA95A919-286D-4F00-BCB7-7A0B74DE79FB}" type="slidenum">
              <a:rPr lang="en-US" smtClean="0"/>
              <a:pPr>
                <a:defRPr/>
              </a:pPr>
              <a:t>4</a:t>
            </a:fld>
            <a:endParaRPr lang="en-US"/>
          </a:p>
        </p:txBody>
      </p:sp>
    </p:spTree>
    <p:extLst>
      <p:ext uri="{BB962C8B-B14F-4D97-AF65-F5344CB8AC3E}">
        <p14:creationId xmlns:p14="http://schemas.microsoft.com/office/powerpoint/2010/main" val="3024939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2ECFEF-5AEA-4E38-B3B4-02EACA06DD4F}"/>
              </a:ext>
            </a:extLst>
          </p:cNvPr>
          <p:cNvSpPr>
            <a:spLocks noGrp="1"/>
          </p:cNvSpPr>
          <p:nvPr>
            <p:ph sz="half" idx="1"/>
          </p:nvPr>
        </p:nvSpPr>
        <p:spPr>
          <a:xfrm>
            <a:off x="288925" y="381000"/>
            <a:ext cx="5121275" cy="6858000"/>
          </a:xfrm>
        </p:spPr>
        <p:txBody>
          <a:bodyPr>
            <a:normAutofit fontScale="47500" lnSpcReduction="20000"/>
          </a:bodyPr>
          <a:lstStyle/>
          <a:p>
            <a:pPr>
              <a:buFont typeface="Arial" charset="0"/>
              <a:buNone/>
              <a:defRPr/>
            </a:pPr>
            <a:r>
              <a:rPr lang="en-US" sz="4500" b="1" dirty="0">
                <a:solidFill>
                  <a:srgbClr val="FF0000"/>
                </a:solidFill>
                <a:cs typeface="Calibri" pitchFamily="34" charset="0"/>
              </a:rPr>
              <a:t>void max(</a:t>
            </a:r>
            <a:r>
              <a:rPr lang="en-US" sz="4500" b="1" dirty="0" err="1">
                <a:solidFill>
                  <a:srgbClr val="FF0000"/>
                </a:solidFill>
                <a:cs typeface="Calibri" pitchFamily="34" charset="0"/>
              </a:rPr>
              <a:t>int</a:t>
            </a:r>
            <a:r>
              <a:rPr lang="en-US" sz="4500" b="1" dirty="0">
                <a:solidFill>
                  <a:srgbClr val="FF0000"/>
                </a:solidFill>
                <a:cs typeface="Calibri" pitchFamily="34" charset="0"/>
              </a:rPr>
              <a:t> x, </a:t>
            </a:r>
            <a:r>
              <a:rPr lang="en-US" sz="4500" b="1" dirty="0" err="1">
                <a:solidFill>
                  <a:srgbClr val="FF0000"/>
                </a:solidFill>
                <a:cs typeface="Calibri" pitchFamily="34" charset="0"/>
              </a:rPr>
              <a:t>int</a:t>
            </a:r>
            <a:r>
              <a:rPr lang="en-US" sz="4500" b="1" dirty="0">
                <a:solidFill>
                  <a:srgbClr val="FF0000"/>
                </a:solidFill>
                <a:cs typeface="Calibri" pitchFamily="34" charset="0"/>
              </a:rPr>
              <a:t> y)</a:t>
            </a:r>
          </a:p>
          <a:p>
            <a:pPr>
              <a:buFont typeface="Arial" charset="0"/>
              <a:buNone/>
              <a:defRPr/>
            </a:pPr>
            <a:r>
              <a:rPr lang="en-US" sz="4500" dirty="0">
                <a:cs typeface="Calibri" pitchFamily="34" charset="0"/>
              </a:rPr>
              <a:t>{</a:t>
            </a:r>
          </a:p>
          <a:p>
            <a:pPr>
              <a:buFont typeface="Arial" charset="0"/>
              <a:buNone/>
              <a:defRPr/>
            </a:pPr>
            <a:r>
              <a:rPr lang="en-US" sz="4500" dirty="0">
                <a:cs typeface="Calibri" pitchFamily="34" charset="0"/>
              </a:rPr>
              <a:t>	if(x&gt;y)</a:t>
            </a:r>
          </a:p>
          <a:p>
            <a:pPr>
              <a:buFont typeface="Arial" charset="0"/>
              <a:buNone/>
              <a:defRPr/>
            </a:pPr>
            <a:r>
              <a:rPr lang="en-US" sz="4500" dirty="0">
                <a:cs typeface="Calibri" pitchFamily="34" charset="0"/>
              </a:rPr>
              <a:t>      	</a:t>
            </a:r>
            <a:r>
              <a:rPr lang="en-US" sz="4500" dirty="0" err="1">
                <a:cs typeface="Calibri" pitchFamily="34" charset="0"/>
              </a:rPr>
              <a:t>cout</a:t>
            </a:r>
            <a:r>
              <a:rPr lang="en-US" sz="4500" dirty="0">
                <a:cs typeface="Calibri" pitchFamily="34" charset="0"/>
              </a:rPr>
              <a:t>&lt;&lt;x&lt;&lt;"is greater";</a:t>
            </a:r>
          </a:p>
          <a:p>
            <a:pPr>
              <a:buFont typeface="Arial" charset="0"/>
              <a:buNone/>
              <a:defRPr/>
            </a:pPr>
            <a:r>
              <a:rPr lang="en-US" sz="4500" dirty="0">
                <a:cs typeface="Calibri" pitchFamily="34" charset="0"/>
              </a:rPr>
              <a:t>	else</a:t>
            </a:r>
          </a:p>
          <a:p>
            <a:pPr>
              <a:buFont typeface="Arial" charset="0"/>
              <a:buNone/>
              <a:defRPr/>
            </a:pPr>
            <a:r>
              <a:rPr lang="en-US" sz="4500" dirty="0">
                <a:cs typeface="Calibri" pitchFamily="34" charset="0"/>
              </a:rPr>
              <a:t>      	</a:t>
            </a:r>
            <a:r>
              <a:rPr lang="en-US" sz="4500" dirty="0" err="1">
                <a:cs typeface="Calibri" pitchFamily="34" charset="0"/>
              </a:rPr>
              <a:t>cout</a:t>
            </a:r>
            <a:r>
              <a:rPr lang="en-US" sz="4500" dirty="0">
                <a:cs typeface="Calibri" pitchFamily="34" charset="0"/>
              </a:rPr>
              <a:t>&lt;&lt;y&lt;&lt;"is greater";</a:t>
            </a:r>
          </a:p>
          <a:p>
            <a:pPr>
              <a:buFont typeface="Arial" charset="0"/>
              <a:buNone/>
              <a:defRPr/>
            </a:pPr>
            <a:r>
              <a:rPr lang="en-US" sz="4500" dirty="0">
                <a:cs typeface="Calibri" pitchFamily="34" charset="0"/>
              </a:rPr>
              <a:t>}</a:t>
            </a:r>
          </a:p>
          <a:p>
            <a:pPr>
              <a:buFont typeface="Arial" charset="0"/>
              <a:buNone/>
              <a:defRPr/>
            </a:pPr>
            <a:r>
              <a:rPr lang="en-US" sz="4500" b="1" dirty="0">
                <a:solidFill>
                  <a:srgbClr val="FF0000"/>
                </a:solidFill>
                <a:cs typeface="Calibri" pitchFamily="34" charset="0"/>
              </a:rPr>
              <a:t>void max(float x, float y)</a:t>
            </a:r>
          </a:p>
          <a:p>
            <a:pPr>
              <a:buFont typeface="Arial" charset="0"/>
              <a:buNone/>
              <a:defRPr/>
            </a:pPr>
            <a:r>
              <a:rPr lang="en-US" sz="4500" dirty="0">
                <a:cs typeface="Calibri" pitchFamily="34" charset="0"/>
              </a:rPr>
              <a:t>{</a:t>
            </a:r>
          </a:p>
          <a:p>
            <a:pPr>
              <a:buFont typeface="Arial" charset="0"/>
              <a:buNone/>
              <a:defRPr/>
            </a:pPr>
            <a:r>
              <a:rPr lang="en-US" sz="4500" dirty="0">
                <a:cs typeface="Calibri" pitchFamily="34" charset="0"/>
              </a:rPr>
              <a:t>	if(x&gt;y)</a:t>
            </a:r>
          </a:p>
          <a:p>
            <a:pPr>
              <a:buFont typeface="Arial" charset="0"/>
              <a:buNone/>
              <a:defRPr/>
            </a:pPr>
            <a:r>
              <a:rPr lang="en-US" sz="4500" dirty="0">
                <a:cs typeface="Calibri" pitchFamily="34" charset="0"/>
              </a:rPr>
              <a:t>      	</a:t>
            </a:r>
            <a:r>
              <a:rPr lang="en-US" sz="4500" dirty="0" err="1">
                <a:cs typeface="Calibri" pitchFamily="34" charset="0"/>
              </a:rPr>
              <a:t>cout</a:t>
            </a:r>
            <a:r>
              <a:rPr lang="en-US" sz="4500" dirty="0">
                <a:cs typeface="Calibri" pitchFamily="34" charset="0"/>
              </a:rPr>
              <a:t>&lt;&lt;x&lt;&lt;"is greater";</a:t>
            </a:r>
          </a:p>
          <a:p>
            <a:pPr>
              <a:buFont typeface="Arial" charset="0"/>
              <a:buNone/>
              <a:defRPr/>
            </a:pPr>
            <a:r>
              <a:rPr lang="en-US" sz="4500" dirty="0">
                <a:cs typeface="Calibri" pitchFamily="34" charset="0"/>
              </a:rPr>
              <a:t>	else</a:t>
            </a:r>
          </a:p>
          <a:p>
            <a:pPr>
              <a:buFont typeface="Arial" charset="0"/>
              <a:buNone/>
              <a:defRPr/>
            </a:pPr>
            <a:r>
              <a:rPr lang="en-US" sz="4500" dirty="0">
                <a:cs typeface="Calibri" pitchFamily="34" charset="0"/>
              </a:rPr>
              <a:t>      	</a:t>
            </a:r>
            <a:r>
              <a:rPr lang="en-US" sz="4500" dirty="0" err="1">
                <a:cs typeface="Calibri" pitchFamily="34" charset="0"/>
              </a:rPr>
              <a:t>cout</a:t>
            </a:r>
            <a:r>
              <a:rPr lang="en-US" sz="4500" dirty="0">
                <a:cs typeface="Calibri" pitchFamily="34" charset="0"/>
              </a:rPr>
              <a:t>&lt;&lt;y&lt;&lt;"is greater";</a:t>
            </a:r>
          </a:p>
          <a:p>
            <a:pPr>
              <a:buFont typeface="Arial" charset="0"/>
              <a:buNone/>
              <a:defRPr/>
            </a:pPr>
            <a:r>
              <a:rPr lang="en-US" sz="4500" dirty="0">
                <a:cs typeface="Calibri" pitchFamily="34" charset="0"/>
              </a:rPr>
              <a:t>}</a:t>
            </a:r>
          </a:p>
          <a:p>
            <a:pPr>
              <a:buFont typeface="Arial" charset="0"/>
              <a:buNone/>
              <a:defRPr/>
            </a:pPr>
            <a:r>
              <a:rPr lang="en-US" sz="4400" b="1" dirty="0">
                <a:solidFill>
                  <a:srgbClr val="FF0000"/>
                </a:solidFill>
                <a:cs typeface="Calibri" pitchFamily="34" charset="0"/>
              </a:rPr>
              <a:t>void max(char x, char  y)</a:t>
            </a:r>
          </a:p>
          <a:p>
            <a:pPr>
              <a:buFont typeface="Arial" charset="0"/>
              <a:buNone/>
              <a:defRPr/>
            </a:pPr>
            <a:r>
              <a:rPr lang="en-US" sz="4500" dirty="0">
                <a:cs typeface="Calibri" pitchFamily="34" charset="0"/>
              </a:rPr>
              <a:t>{</a:t>
            </a:r>
          </a:p>
          <a:p>
            <a:pPr>
              <a:buFont typeface="Arial" charset="0"/>
              <a:buNone/>
              <a:defRPr/>
            </a:pPr>
            <a:r>
              <a:rPr lang="en-US" sz="4500" dirty="0">
                <a:cs typeface="Calibri" pitchFamily="34" charset="0"/>
              </a:rPr>
              <a:t>	if(x&gt;y)</a:t>
            </a:r>
          </a:p>
          <a:p>
            <a:pPr>
              <a:buFont typeface="Arial" charset="0"/>
              <a:buNone/>
              <a:defRPr/>
            </a:pPr>
            <a:r>
              <a:rPr lang="en-US" sz="4500" dirty="0">
                <a:cs typeface="Calibri" pitchFamily="34" charset="0"/>
              </a:rPr>
              <a:t>      	</a:t>
            </a:r>
            <a:r>
              <a:rPr lang="en-US" sz="4500" dirty="0" err="1">
                <a:cs typeface="Calibri" pitchFamily="34" charset="0"/>
              </a:rPr>
              <a:t>cout</a:t>
            </a:r>
            <a:r>
              <a:rPr lang="en-US" sz="4500" dirty="0">
                <a:cs typeface="Calibri" pitchFamily="34" charset="0"/>
              </a:rPr>
              <a:t>&lt;&lt;x&lt;&lt;"is greater";</a:t>
            </a:r>
          </a:p>
          <a:p>
            <a:pPr>
              <a:buFont typeface="Arial" charset="0"/>
              <a:buNone/>
              <a:defRPr/>
            </a:pPr>
            <a:r>
              <a:rPr lang="en-US" sz="4500" dirty="0">
                <a:cs typeface="Calibri" pitchFamily="34" charset="0"/>
              </a:rPr>
              <a:t>	else</a:t>
            </a:r>
          </a:p>
          <a:p>
            <a:pPr>
              <a:buFont typeface="Arial" charset="0"/>
              <a:buNone/>
              <a:defRPr/>
            </a:pPr>
            <a:r>
              <a:rPr lang="en-US" sz="4500" dirty="0">
                <a:cs typeface="Calibri" pitchFamily="34" charset="0"/>
              </a:rPr>
              <a:t>      	</a:t>
            </a:r>
            <a:r>
              <a:rPr lang="en-US" sz="4500" dirty="0" err="1">
                <a:cs typeface="Calibri" pitchFamily="34" charset="0"/>
              </a:rPr>
              <a:t>cout</a:t>
            </a:r>
            <a:r>
              <a:rPr lang="en-US" sz="4500" dirty="0">
                <a:cs typeface="Calibri" pitchFamily="34" charset="0"/>
              </a:rPr>
              <a:t>&lt;&lt;y&lt;&lt;"is greater";</a:t>
            </a:r>
          </a:p>
          <a:p>
            <a:pPr>
              <a:buFont typeface="Arial" charset="0"/>
              <a:buNone/>
              <a:defRPr/>
            </a:pPr>
            <a:r>
              <a:rPr lang="en-US" sz="4500" dirty="0">
                <a:cs typeface="Calibri" pitchFamily="34" charset="0"/>
              </a:rPr>
              <a:t>}</a:t>
            </a:r>
          </a:p>
          <a:p>
            <a:pPr>
              <a:buFont typeface="Arial" charset="0"/>
              <a:buNone/>
              <a:defRPr/>
            </a:pPr>
            <a:endParaRPr lang="en-US" sz="4500" dirty="0">
              <a:cs typeface="Calibri" pitchFamily="34" charset="0"/>
            </a:endParaRPr>
          </a:p>
          <a:p>
            <a:pPr>
              <a:buFont typeface="Arial" charset="0"/>
              <a:buNone/>
              <a:defRPr/>
            </a:pPr>
            <a:endParaRPr lang="en-US" sz="4500" dirty="0">
              <a:cs typeface="Calibri" pitchFamily="34" charset="0"/>
            </a:endParaRPr>
          </a:p>
          <a:p>
            <a:pPr>
              <a:buFont typeface="Arial" charset="0"/>
              <a:buChar char="•"/>
              <a:defRPr/>
            </a:pPr>
            <a:endParaRPr lang="en-US" sz="4500" dirty="0">
              <a:cs typeface="Calibri" pitchFamily="34" charset="0"/>
            </a:endParaRPr>
          </a:p>
          <a:p>
            <a:pPr>
              <a:buFont typeface="Arial" charset="0"/>
              <a:buChar char="•"/>
              <a:defRPr/>
            </a:pPr>
            <a:endParaRPr lang="en-US" sz="3800" dirty="0">
              <a:cs typeface="Calibri" pitchFamily="34" charset="0"/>
            </a:endParaRPr>
          </a:p>
        </p:txBody>
      </p:sp>
      <p:sp>
        <p:nvSpPr>
          <p:cNvPr id="5" name="Content Placeholder 4">
            <a:extLst>
              <a:ext uri="{FF2B5EF4-FFF2-40B4-BE49-F238E27FC236}">
                <a16:creationId xmlns:a16="http://schemas.microsoft.com/office/drawing/2014/main" xmlns="" id="{3AD1DAA7-ED91-481A-82A3-17A4EFEA373E}"/>
              </a:ext>
            </a:extLst>
          </p:cNvPr>
          <p:cNvSpPr>
            <a:spLocks noGrp="1"/>
          </p:cNvSpPr>
          <p:nvPr>
            <p:ph sz="half" idx="2"/>
          </p:nvPr>
        </p:nvSpPr>
        <p:spPr>
          <a:xfrm>
            <a:off x="5791200" y="1600200"/>
            <a:ext cx="4038600" cy="4525963"/>
          </a:xfrm>
        </p:spPr>
        <p:txBody>
          <a:bodyPr>
            <a:normAutofit fontScale="47500" lnSpcReduction="20000"/>
          </a:bodyPr>
          <a:lstStyle/>
          <a:p>
            <a:pPr>
              <a:buFont typeface="Arial" charset="0"/>
              <a:buNone/>
              <a:defRPr/>
            </a:pPr>
            <a:r>
              <a:rPr lang="en-US" sz="5100" dirty="0" err="1">
                <a:cs typeface="Calibri" pitchFamily="34" charset="0"/>
              </a:rPr>
              <a:t>int</a:t>
            </a:r>
            <a:r>
              <a:rPr lang="en-US" sz="5100" dirty="0">
                <a:cs typeface="Calibri" pitchFamily="34" charset="0"/>
              </a:rPr>
              <a:t> main()</a:t>
            </a:r>
          </a:p>
          <a:p>
            <a:pPr>
              <a:buFont typeface="Arial" charset="0"/>
              <a:buNone/>
              <a:defRPr/>
            </a:pPr>
            <a:r>
              <a:rPr lang="en-US" sz="5100" dirty="0">
                <a:cs typeface="Calibri" pitchFamily="34" charset="0"/>
              </a:rPr>
              <a:t>{</a:t>
            </a:r>
          </a:p>
          <a:p>
            <a:pPr>
              <a:buFont typeface="Arial" charset="0"/>
              <a:buNone/>
              <a:defRPr/>
            </a:pPr>
            <a:r>
              <a:rPr lang="en-US" sz="5400" b="1" dirty="0">
                <a:solidFill>
                  <a:srgbClr val="FF0000"/>
                </a:solidFill>
                <a:cs typeface="Calibri" pitchFamily="34" charset="0"/>
              </a:rPr>
              <a:t>max(‘A', ‘Z'); </a:t>
            </a:r>
            <a:r>
              <a:rPr lang="en-US" sz="5100" dirty="0">
                <a:cs typeface="Calibri" pitchFamily="34" charset="0"/>
              </a:rPr>
              <a:t>		</a:t>
            </a:r>
          </a:p>
          <a:p>
            <a:pPr>
              <a:buFont typeface="Arial" charset="0"/>
              <a:buNone/>
              <a:defRPr/>
            </a:pPr>
            <a:r>
              <a:rPr lang="en-US" sz="5500" b="1" dirty="0">
                <a:solidFill>
                  <a:srgbClr val="FF0000"/>
                </a:solidFill>
                <a:cs typeface="Calibri" pitchFamily="34" charset="0"/>
              </a:rPr>
              <a:t>max(3, 7);</a:t>
            </a:r>
          </a:p>
          <a:p>
            <a:pPr>
              <a:buFont typeface="Arial" charset="0"/>
              <a:buNone/>
              <a:defRPr/>
            </a:pPr>
            <a:r>
              <a:rPr lang="en-US" sz="5500" b="1" dirty="0">
                <a:solidFill>
                  <a:srgbClr val="FF0000"/>
                </a:solidFill>
                <a:cs typeface="Calibri" pitchFamily="34" charset="0"/>
              </a:rPr>
              <a:t>max(44.66, 22.13);</a:t>
            </a:r>
          </a:p>
          <a:p>
            <a:pPr>
              <a:buFont typeface="Arial" charset="0"/>
              <a:buNone/>
              <a:defRPr/>
            </a:pPr>
            <a:r>
              <a:rPr lang="en-US" sz="4400" b="1" dirty="0">
                <a:solidFill>
                  <a:srgbClr val="FF0000"/>
                </a:solidFill>
                <a:cs typeface="Calibri" pitchFamily="34" charset="0"/>
              </a:rPr>
              <a:t>		</a:t>
            </a:r>
          </a:p>
          <a:p>
            <a:pPr>
              <a:buFont typeface="Arial" charset="0"/>
              <a:buNone/>
              <a:defRPr/>
            </a:pPr>
            <a:r>
              <a:rPr lang="en-US" sz="5100" dirty="0">
                <a:cs typeface="Calibri" pitchFamily="34" charset="0"/>
              </a:rPr>
              <a:t>}</a:t>
            </a:r>
          </a:p>
          <a:p>
            <a:pPr>
              <a:buFont typeface="Arial" charset="0"/>
              <a:buChar char="•"/>
              <a:defRPr/>
            </a:pPr>
            <a:endParaRPr lang="en-US" dirty="0"/>
          </a:p>
        </p:txBody>
      </p:sp>
      <p:sp>
        <p:nvSpPr>
          <p:cNvPr id="180228" name="Title 5">
            <a:extLst>
              <a:ext uri="{FF2B5EF4-FFF2-40B4-BE49-F238E27FC236}">
                <a16:creationId xmlns:a16="http://schemas.microsoft.com/office/drawing/2014/main" xmlns="" id="{03A9CF4A-1249-4950-BB72-245DB2B4B651}"/>
              </a:ext>
            </a:extLst>
          </p:cNvPr>
          <p:cNvSpPr>
            <a:spLocks noGrp="1"/>
          </p:cNvSpPr>
          <p:nvPr>
            <p:ph type="title"/>
          </p:nvPr>
        </p:nvSpPr>
        <p:spPr/>
        <p:txBody>
          <a:bodyPr/>
          <a:lstStyle/>
          <a:p>
            <a:endParaRPr lang="en-US" altLang="en-US"/>
          </a:p>
        </p:txBody>
      </p:sp>
    </p:spTree>
    <p:extLst>
      <p:ext uri="{BB962C8B-B14F-4D97-AF65-F5344CB8AC3E}">
        <p14:creationId xmlns:p14="http://schemas.microsoft.com/office/powerpoint/2010/main" val="1970440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1">
            <a:extLst>
              <a:ext uri="{FF2B5EF4-FFF2-40B4-BE49-F238E27FC236}">
                <a16:creationId xmlns:a16="http://schemas.microsoft.com/office/drawing/2014/main" xmlns="" id="{9B13D681-F773-44B2-B8E7-18AB0B3E8025}"/>
              </a:ext>
            </a:extLst>
          </p:cNvPr>
          <p:cNvSpPr>
            <a:spLocks noGrp="1"/>
          </p:cNvSpPr>
          <p:nvPr>
            <p:ph type="title"/>
          </p:nvPr>
        </p:nvSpPr>
        <p:spPr>
          <a:xfrm>
            <a:off x="762000" y="784225"/>
            <a:ext cx="7772400" cy="434975"/>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Member Variable is Static</a:t>
            </a:r>
            <a:br>
              <a:rPr lang="en-US" altLang="en-US" sz="3200"/>
            </a:br>
            <a:endParaRPr lang="en-US" altLang="en-US" sz="3200"/>
          </a:p>
        </p:txBody>
      </p:sp>
      <p:pic>
        <p:nvPicPr>
          <p:cNvPr id="237571" name="Picture 2">
            <a:extLst>
              <a:ext uri="{FF2B5EF4-FFF2-40B4-BE49-F238E27FC236}">
                <a16:creationId xmlns:a16="http://schemas.microsoft.com/office/drawing/2014/main" xmlns="" id="{3C249096-B3ED-4B6D-8809-0AA67F3F4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33600"/>
            <a:ext cx="5014913"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37572" name="Slide Number Placeholder 3">
            <a:extLst>
              <a:ext uri="{FF2B5EF4-FFF2-40B4-BE49-F238E27FC236}">
                <a16:creationId xmlns:a16="http://schemas.microsoft.com/office/drawing/2014/main" xmlns="" id="{5BAAB6FA-2E7A-44C6-88F2-EDEE438181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A3C7E2-7873-4909-8BA9-BB19176725FE}" type="slidenum">
              <a:rPr lang="en-US" altLang="en-US" sz="1200" smtClean="0">
                <a:solidFill>
                  <a:srgbClr val="898989"/>
                </a:solidFill>
              </a:rPr>
              <a:pPr>
                <a:spcBef>
                  <a:spcPct val="0"/>
                </a:spcBef>
                <a:buFontTx/>
                <a:buNone/>
              </a:pPr>
              <a:t>41</a:t>
            </a:fld>
            <a:endParaRPr lang="en-US" altLang="en-US" sz="1200">
              <a:solidFill>
                <a:srgbClr val="898989"/>
              </a:solidFill>
            </a:endParaRPr>
          </a:p>
        </p:txBody>
      </p:sp>
      <p:sp>
        <p:nvSpPr>
          <p:cNvPr id="237573" name="Rectangle 4">
            <a:extLst>
              <a:ext uri="{FF2B5EF4-FFF2-40B4-BE49-F238E27FC236}">
                <a16:creationId xmlns:a16="http://schemas.microsoft.com/office/drawing/2014/main" xmlns="" id="{9A9242BA-1A71-42E0-96D1-DC0DEF0E10F6}"/>
              </a:ext>
            </a:extLst>
          </p:cNvPr>
          <p:cNvSpPr>
            <a:spLocks noChangeArrowheads="1"/>
          </p:cNvSpPr>
          <p:nvPr/>
        </p:nvSpPr>
        <p:spPr bwMode="auto">
          <a:xfrm>
            <a:off x="1981200" y="1106488"/>
            <a:ext cx="4572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int Y;</a:t>
            </a:r>
            <a:br>
              <a:rPr lang="en-US" altLang="en-US" sz="1800" dirty="0">
                <a:latin typeface="Arial" panose="020B0604020202020204" pitchFamily="34" charset="0"/>
              </a:rPr>
            </a:br>
            <a:r>
              <a:rPr lang="en-US" altLang="en-US" sz="1800" dirty="0">
                <a:latin typeface="Arial" panose="020B0604020202020204" pitchFamily="34" charset="0"/>
              </a:rPr>
              <a:t>static int X;</a:t>
            </a:r>
          </a:p>
          <a:p>
            <a:pPr eaLnBrk="1" hangingPunct="1">
              <a:spcBef>
                <a:spcPct val="0"/>
              </a:spcBef>
              <a:buFontTx/>
              <a:buNone/>
            </a:pPr>
            <a:r>
              <a:rPr lang="en-US" altLang="en-US" sz="1800" dirty="0">
                <a:latin typeface="Arial" panose="020B0604020202020204" pitchFamily="34" charset="0"/>
              </a:rPr>
              <a:t>Roll</a:t>
            </a:r>
          </a:p>
          <a:p>
            <a:pPr eaLnBrk="1" hangingPunct="1">
              <a:spcBef>
                <a:spcPct val="0"/>
              </a:spcBef>
              <a:buFontTx/>
              <a:buNone/>
            </a:pPr>
            <a:r>
              <a:rPr lang="en-US" altLang="en-US" sz="1800" dirty="0">
                <a:latin typeface="Arial" panose="020B0604020202020204" pitchFamily="34" charset="0"/>
              </a:rPr>
              <a:t>Name</a:t>
            </a:r>
          </a:p>
          <a:p>
            <a:pPr eaLnBrk="1" hangingPunct="1">
              <a:spcBef>
                <a:spcPct val="0"/>
              </a:spcBef>
              <a:buFontTx/>
              <a:buNone/>
            </a:pPr>
            <a:r>
              <a:rPr lang="en-US" altLang="en-US" sz="1800" dirty="0" err="1">
                <a:latin typeface="Arial" panose="020B0604020202020204" pitchFamily="34" charset="0"/>
              </a:rPr>
              <a:t>Div</a:t>
            </a:r>
            <a:endParaRPr lang="en-US" altLang="en-US" sz="1800" dirty="0">
              <a:latin typeface="Arial" panose="020B0604020202020204" pitchFamily="34" charset="0"/>
            </a:endParaRP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6178652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E8981-9989-4BF1-9F89-6E3D3A01F7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2B7C525-A0F7-4807-9CEA-A5EB61B0A2EA}"/>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A7FC90AC-9A4A-44D6-A42C-F42EAC1CB23A}"/>
              </a:ext>
            </a:extLst>
          </p:cNvPr>
          <p:cNvSpPr>
            <a:spLocks noGrp="1"/>
          </p:cNvSpPr>
          <p:nvPr>
            <p:ph type="sldNum" sz="quarter" idx="12"/>
          </p:nvPr>
        </p:nvSpPr>
        <p:spPr/>
        <p:txBody>
          <a:bodyPr/>
          <a:lstStyle/>
          <a:p>
            <a:pPr>
              <a:defRPr/>
            </a:pPr>
            <a:fld id="{CA95A919-286D-4F00-BCB7-7A0B74DE79FB}" type="slidenum">
              <a:rPr lang="en-US" smtClean="0"/>
              <a:pPr>
                <a:defRPr/>
              </a:pPr>
              <a:t>42</a:t>
            </a:fld>
            <a:endParaRPr lang="en-US"/>
          </a:p>
        </p:txBody>
      </p:sp>
      <p:pic>
        <p:nvPicPr>
          <p:cNvPr id="6" name="Picture 5">
            <a:extLst>
              <a:ext uri="{FF2B5EF4-FFF2-40B4-BE49-F238E27FC236}">
                <a16:creationId xmlns:a16="http://schemas.microsoft.com/office/drawing/2014/main" xmlns="" id="{E4F7A37F-E953-4C18-9180-F0A288A295AA}"/>
              </a:ext>
            </a:extLst>
          </p:cNvPr>
          <p:cNvPicPr>
            <a:picLocks noChangeAspect="1"/>
          </p:cNvPicPr>
          <p:nvPr/>
        </p:nvPicPr>
        <p:blipFill>
          <a:blip r:embed="rId2"/>
          <a:stretch>
            <a:fillRect/>
          </a:stretch>
        </p:blipFill>
        <p:spPr>
          <a:xfrm>
            <a:off x="533400" y="1328737"/>
            <a:ext cx="8077200" cy="4200525"/>
          </a:xfrm>
          <a:prstGeom prst="rect">
            <a:avLst/>
          </a:prstGeom>
        </p:spPr>
      </p:pic>
    </p:spTree>
    <p:extLst>
      <p:ext uri="{BB962C8B-B14F-4D97-AF65-F5344CB8AC3E}">
        <p14:creationId xmlns:p14="http://schemas.microsoft.com/office/powerpoint/2010/main" val="1588191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8F0123-73C6-42C6-B590-65A8FDFD4B0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40DEB9EC-FD96-4B04-B5D8-47CBF14504BB}"/>
              </a:ext>
            </a:extLst>
          </p:cNvPr>
          <p:cNvSpPr>
            <a:spLocks noGrp="1"/>
          </p:cNvSpPr>
          <p:nvPr>
            <p:ph type="sldNum" sz="quarter" idx="12"/>
          </p:nvPr>
        </p:nvSpPr>
        <p:spPr/>
        <p:txBody>
          <a:bodyPr/>
          <a:lstStyle/>
          <a:p>
            <a:pPr>
              <a:defRPr/>
            </a:pPr>
            <a:fld id="{CA95A919-286D-4F00-BCB7-7A0B74DE79FB}" type="slidenum">
              <a:rPr lang="en-US" smtClean="0"/>
              <a:pPr>
                <a:defRPr/>
              </a:pPr>
              <a:t>43</a:t>
            </a:fld>
            <a:endParaRPr lang="en-US"/>
          </a:p>
        </p:txBody>
      </p:sp>
      <p:pic>
        <p:nvPicPr>
          <p:cNvPr id="6" name="Picture 5">
            <a:extLst>
              <a:ext uri="{FF2B5EF4-FFF2-40B4-BE49-F238E27FC236}">
                <a16:creationId xmlns:a16="http://schemas.microsoft.com/office/drawing/2014/main" xmlns="" id="{1F9607A3-48F8-4A42-8E0D-72404D8CD139}"/>
              </a:ext>
            </a:extLst>
          </p:cNvPr>
          <p:cNvPicPr>
            <a:picLocks noChangeAspect="1"/>
          </p:cNvPicPr>
          <p:nvPr/>
        </p:nvPicPr>
        <p:blipFill>
          <a:blip r:embed="rId2"/>
          <a:stretch>
            <a:fillRect/>
          </a:stretch>
        </p:blipFill>
        <p:spPr>
          <a:xfrm>
            <a:off x="457200" y="990600"/>
            <a:ext cx="8229600" cy="5365750"/>
          </a:xfrm>
          <a:prstGeom prst="rect">
            <a:avLst/>
          </a:prstGeom>
        </p:spPr>
      </p:pic>
    </p:spTree>
    <p:extLst>
      <p:ext uri="{BB962C8B-B14F-4D97-AF65-F5344CB8AC3E}">
        <p14:creationId xmlns:p14="http://schemas.microsoft.com/office/powerpoint/2010/main" val="2385874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Contents</a:t>
            </a:r>
          </a:p>
        </p:txBody>
      </p:sp>
      <p:sp>
        <p:nvSpPr>
          <p:cNvPr id="3" name="Content Placeholder 2"/>
          <p:cNvSpPr>
            <a:spLocks noGrp="1"/>
          </p:cNvSpPr>
          <p:nvPr>
            <p:ph idx="1"/>
          </p:nvPr>
        </p:nvSpPr>
        <p:spPr>
          <a:xfrm>
            <a:off x="457200" y="1524000"/>
            <a:ext cx="8229600" cy="4191000"/>
          </a:xfrm>
        </p:spPr>
        <p:txBody>
          <a:bodyPr>
            <a:normAutofit/>
          </a:bodyPr>
          <a:lstStyle/>
          <a:p>
            <a:pPr>
              <a:buNone/>
            </a:pPr>
            <a:r>
              <a:rPr lang="en-US" sz="2800" b="1" dirty="0"/>
              <a:t>	Constructors: </a:t>
            </a:r>
            <a:r>
              <a:rPr lang="en-US" sz="2800" dirty="0"/>
              <a:t>Introduction, Use of Constructor, Characteristics of Constructors, Types of Constructor, Constructor Overloading, Constructor with Default Arguments, Symbolic Constants, </a:t>
            </a:r>
          </a:p>
          <a:p>
            <a:pPr>
              <a:buNone/>
            </a:pPr>
            <a:endParaRPr lang="en-US" sz="2800" dirty="0"/>
          </a:p>
          <a:p>
            <a:pPr>
              <a:buNone/>
            </a:pPr>
            <a:endParaRPr lang="en-US" sz="2800" dirty="0"/>
          </a:p>
          <a:p>
            <a:pPr>
              <a:buNone/>
            </a:pPr>
            <a:r>
              <a:rPr lang="en-US" sz="2800" dirty="0"/>
              <a:t>    </a:t>
            </a:r>
          </a:p>
        </p:txBody>
      </p:sp>
    </p:spTree>
    <p:extLst>
      <p:ext uri="{BB962C8B-B14F-4D97-AF65-F5344CB8AC3E}">
        <p14:creationId xmlns:p14="http://schemas.microsoft.com/office/powerpoint/2010/main" val="198850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 xmlns:a16="http://schemas.microsoft.com/office/drawing/2014/main" id="{CF0CD18D-5C95-4BF4-909B-5922B7617320}"/>
              </a:ext>
            </a:extLst>
          </p:cNvPr>
          <p:cNvSpPr>
            <a:spLocks noGrp="1"/>
          </p:cNvSpPr>
          <p:nvPr>
            <p:ph type="title"/>
          </p:nvPr>
        </p:nvSpPr>
        <p:spPr>
          <a:xfrm>
            <a:off x="457200" y="-152400"/>
            <a:ext cx="8229600" cy="1143000"/>
          </a:xfrm>
        </p:spPr>
        <p:txBody>
          <a:bodyPr/>
          <a:lstStyle/>
          <a:p>
            <a:r>
              <a:rPr lang="en-US" altLang="en-US"/>
              <a:t>Constructor </a:t>
            </a:r>
          </a:p>
        </p:txBody>
      </p:sp>
      <p:sp>
        <p:nvSpPr>
          <p:cNvPr id="3075" name="Content Placeholder 2">
            <a:extLst>
              <a:ext uri="{FF2B5EF4-FFF2-40B4-BE49-F238E27FC236}">
                <a16:creationId xmlns="" xmlns:a16="http://schemas.microsoft.com/office/drawing/2014/main" id="{8F53D89C-9D0F-4C6C-ACEC-4171A00EABDE}"/>
              </a:ext>
            </a:extLst>
          </p:cNvPr>
          <p:cNvSpPr>
            <a:spLocks noGrp="1"/>
          </p:cNvSpPr>
          <p:nvPr>
            <p:ph idx="1"/>
          </p:nvPr>
        </p:nvSpPr>
        <p:spPr>
          <a:xfrm>
            <a:off x="304800" y="884238"/>
            <a:ext cx="8839200" cy="5745162"/>
          </a:xfrm>
        </p:spPr>
        <p:txBody>
          <a:bodyPr/>
          <a:lstStyle/>
          <a:p>
            <a:pPr marL="342900" lvl="1" indent="-342900">
              <a:buFont typeface="Arial" panose="020B0604020202020204" pitchFamily="34" charset="0"/>
              <a:buChar char="•"/>
            </a:pPr>
            <a:r>
              <a:rPr lang="en-US" altLang="en-US" dirty="0">
                <a:solidFill>
                  <a:schemeClr val="tx2"/>
                </a:solidFill>
              </a:rPr>
              <a:t>Special member function, it is neither a value-returning function nor a </a:t>
            </a:r>
            <a:r>
              <a:rPr lang="en-US" altLang="en-US" dirty="0">
                <a:solidFill>
                  <a:srgbClr val="FF0000"/>
                </a:solidFill>
              </a:rPr>
              <a:t>void</a:t>
            </a:r>
            <a:r>
              <a:rPr lang="en-US" altLang="en-US" dirty="0">
                <a:solidFill>
                  <a:schemeClr val="tx2"/>
                </a:solidFill>
              </a:rPr>
              <a:t> function.</a:t>
            </a:r>
          </a:p>
          <a:p>
            <a:pPr marL="342900" lvl="1" indent="-342900">
              <a:buFont typeface="Arial" panose="020B0604020202020204" pitchFamily="34" charset="0"/>
              <a:buChar char="•"/>
            </a:pPr>
            <a:r>
              <a:rPr lang="en-US" altLang="en-US" dirty="0">
                <a:solidFill>
                  <a:schemeClr val="tx2"/>
                </a:solidFill>
              </a:rPr>
              <a:t>There is no need to write any statement to invoke the constructor function.</a:t>
            </a:r>
            <a:r>
              <a:rPr lang="en-US" altLang="en-US" b="1" dirty="0"/>
              <a:t> It is invoked when object of class is created.</a:t>
            </a:r>
          </a:p>
          <a:p>
            <a:r>
              <a:rPr lang="en-US" altLang="en-US" sz="2800" dirty="0"/>
              <a:t>It is member function of class with same name as that of a class</a:t>
            </a:r>
          </a:p>
          <a:p>
            <a:r>
              <a:rPr lang="en-US" altLang="en-US" sz="2800" dirty="0"/>
              <a:t>It is </a:t>
            </a:r>
            <a:r>
              <a:rPr lang="en-US" altLang="en-US" b="1" dirty="0"/>
              <a:t>used to initialize data members of class</a:t>
            </a:r>
            <a:endParaRPr lang="en-US" altLang="en-US" sz="2800" b="1" dirty="0"/>
          </a:p>
          <a:p>
            <a:r>
              <a:rPr lang="en-US" altLang="en-US" sz="2800" dirty="0"/>
              <a:t>It does not return any value</a:t>
            </a:r>
          </a:p>
        </p:txBody>
      </p:sp>
      <p:sp>
        <p:nvSpPr>
          <p:cNvPr id="3076" name="Slide Number Placeholder 3">
            <a:extLst>
              <a:ext uri="{FF2B5EF4-FFF2-40B4-BE49-F238E27FC236}">
                <a16:creationId xmlns="" xmlns:a16="http://schemas.microsoft.com/office/drawing/2014/main" id="{37996297-FFA1-459C-B69B-CFC29B6FB96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A2156F6-9174-41D5-A322-57FDA8AE4D7C}" type="slidenum">
              <a:rPr lang="en-US" altLang="en-US" sz="1200" smtClean="0">
                <a:solidFill>
                  <a:srgbClr val="898989"/>
                </a:solidFill>
              </a:rPr>
              <a:pPr>
                <a:spcBef>
                  <a:spcPct val="0"/>
                </a:spcBef>
                <a:buFontTx/>
                <a:buNone/>
              </a:pPr>
              <a:t>45</a:t>
            </a:fld>
            <a:endParaRPr lang="en-US" altLang="en-US" sz="1200">
              <a:solidFill>
                <a:srgbClr val="898989"/>
              </a:solidFill>
            </a:endParaRPr>
          </a:p>
        </p:txBody>
      </p:sp>
    </p:spTree>
    <p:extLst>
      <p:ext uri="{BB962C8B-B14F-4D97-AF65-F5344CB8AC3E}">
        <p14:creationId xmlns:p14="http://schemas.microsoft.com/office/powerpoint/2010/main" val="2673323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B46FA73-CABF-403F-929F-A66C933CF26C}"/>
              </a:ext>
            </a:extLst>
          </p:cNvPr>
          <p:cNvSpPr>
            <a:spLocks noGrp="1"/>
          </p:cNvSpPr>
          <p:nvPr>
            <p:ph type="sldNum" sz="quarter" idx="12"/>
          </p:nvPr>
        </p:nvSpPr>
        <p:spPr/>
        <p:txBody>
          <a:bodyPr/>
          <a:lstStyle/>
          <a:p>
            <a:pPr>
              <a:defRPr/>
            </a:pPr>
            <a:fld id="{506013EE-48A2-4923-B6E9-CED6827B702C}" type="slidenum">
              <a:rPr lang="en-US" altLang="en-US" smtClean="0"/>
              <a:pPr>
                <a:defRPr/>
              </a:pPr>
              <a:t>46</a:t>
            </a:fld>
            <a:endParaRPr lang="en-US" altLang="en-US"/>
          </a:p>
        </p:txBody>
      </p:sp>
      <p:pic>
        <p:nvPicPr>
          <p:cNvPr id="4" name="Picture 3">
            <a:extLst>
              <a:ext uri="{FF2B5EF4-FFF2-40B4-BE49-F238E27FC236}">
                <a16:creationId xmlns="" xmlns:a16="http://schemas.microsoft.com/office/drawing/2014/main" id="{46231D6A-6AD9-4744-922A-44CB9BEFC68A}"/>
              </a:ext>
            </a:extLst>
          </p:cNvPr>
          <p:cNvPicPr>
            <a:picLocks noChangeAspect="1"/>
          </p:cNvPicPr>
          <p:nvPr/>
        </p:nvPicPr>
        <p:blipFill>
          <a:blip r:embed="rId2"/>
          <a:stretch>
            <a:fillRect/>
          </a:stretch>
        </p:blipFill>
        <p:spPr>
          <a:xfrm>
            <a:off x="0" y="681466"/>
            <a:ext cx="9144000" cy="5495067"/>
          </a:xfrm>
          <a:prstGeom prst="rect">
            <a:avLst/>
          </a:prstGeom>
        </p:spPr>
      </p:pic>
    </p:spTree>
    <p:extLst>
      <p:ext uri="{BB962C8B-B14F-4D97-AF65-F5344CB8AC3E}">
        <p14:creationId xmlns:p14="http://schemas.microsoft.com/office/powerpoint/2010/main" val="3237409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F9E3591-D01D-48BD-90BC-EA58A6C1EEEA}"/>
              </a:ext>
            </a:extLst>
          </p:cNvPr>
          <p:cNvSpPr>
            <a:spLocks noGrp="1"/>
          </p:cNvSpPr>
          <p:nvPr>
            <p:ph type="sldNum" sz="quarter" idx="12"/>
          </p:nvPr>
        </p:nvSpPr>
        <p:spPr/>
        <p:txBody>
          <a:bodyPr/>
          <a:lstStyle/>
          <a:p>
            <a:pPr>
              <a:defRPr/>
            </a:pPr>
            <a:fld id="{506013EE-48A2-4923-B6E9-CED6827B702C}" type="slidenum">
              <a:rPr lang="en-US" altLang="en-US" smtClean="0"/>
              <a:pPr>
                <a:defRPr/>
              </a:pPr>
              <a:t>47</a:t>
            </a:fld>
            <a:endParaRPr lang="en-US" altLang="en-US"/>
          </a:p>
        </p:txBody>
      </p:sp>
      <p:pic>
        <p:nvPicPr>
          <p:cNvPr id="4" name="Picture 3">
            <a:extLst>
              <a:ext uri="{FF2B5EF4-FFF2-40B4-BE49-F238E27FC236}">
                <a16:creationId xmlns="" xmlns:a16="http://schemas.microsoft.com/office/drawing/2014/main" id="{C8C29C4B-740D-4593-A5AB-DF7935E7DD01}"/>
              </a:ext>
            </a:extLst>
          </p:cNvPr>
          <p:cNvPicPr>
            <a:picLocks noChangeAspect="1"/>
          </p:cNvPicPr>
          <p:nvPr/>
        </p:nvPicPr>
        <p:blipFill>
          <a:blip r:embed="rId2"/>
          <a:stretch>
            <a:fillRect/>
          </a:stretch>
        </p:blipFill>
        <p:spPr>
          <a:xfrm>
            <a:off x="0" y="76200"/>
            <a:ext cx="9144000" cy="6340474"/>
          </a:xfrm>
          <a:prstGeom prst="rect">
            <a:avLst/>
          </a:prstGeom>
        </p:spPr>
      </p:pic>
    </p:spTree>
    <p:extLst>
      <p:ext uri="{BB962C8B-B14F-4D97-AF65-F5344CB8AC3E}">
        <p14:creationId xmlns:p14="http://schemas.microsoft.com/office/powerpoint/2010/main" val="3705405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a:extLst>
              <a:ext uri="{FF2B5EF4-FFF2-40B4-BE49-F238E27FC236}">
                <a16:creationId xmlns="" xmlns:a16="http://schemas.microsoft.com/office/drawing/2014/main" id="{B556368E-93A4-413D-ADFA-371BF049B89B}"/>
              </a:ext>
            </a:extLst>
          </p:cNvPr>
          <p:cNvSpPr>
            <a:spLocks noGrp="1"/>
          </p:cNvSpPr>
          <p:nvPr>
            <p:ph idx="1"/>
          </p:nvPr>
        </p:nvSpPr>
        <p:spPr>
          <a:xfrm>
            <a:off x="457200" y="304800"/>
            <a:ext cx="8229600" cy="5821363"/>
          </a:xfrm>
        </p:spPr>
        <p:txBody>
          <a:bodyPr>
            <a:normAutofit fontScale="92500" lnSpcReduction="10000"/>
          </a:bodyPr>
          <a:lstStyle/>
          <a:p>
            <a:pPr marL="0" indent="0">
              <a:buFont typeface="Arial" panose="020B0604020202020204" pitchFamily="34" charset="0"/>
              <a:buNone/>
            </a:pPr>
            <a:r>
              <a:rPr lang="en-IN" altLang="en-US" dirty="0"/>
              <a:t>void  add()				//void return type</a:t>
            </a:r>
          </a:p>
          <a:p>
            <a:pPr marL="0" indent="0">
              <a:buFont typeface="Arial" panose="020B0604020202020204" pitchFamily="34" charset="0"/>
              <a:buNone/>
            </a:pPr>
            <a:r>
              <a:rPr lang="en-IN" altLang="en-US" dirty="0"/>
              <a:t>{</a:t>
            </a:r>
          </a:p>
          <a:p>
            <a:pPr marL="0" indent="0">
              <a:buFont typeface="Arial" panose="020B0604020202020204" pitchFamily="34" charset="0"/>
              <a:buNone/>
            </a:pPr>
            <a:r>
              <a:rPr lang="en-IN" altLang="en-US" dirty="0"/>
              <a:t>	int c= a + b;</a:t>
            </a:r>
          </a:p>
          <a:p>
            <a:pPr marL="0" indent="0">
              <a:buFont typeface="Arial" panose="020B0604020202020204" pitchFamily="34" charset="0"/>
              <a:buNone/>
            </a:pPr>
            <a:r>
              <a:rPr lang="en-IN" altLang="en-US" dirty="0"/>
              <a:t>	print C;</a:t>
            </a:r>
          </a:p>
          <a:p>
            <a:pPr marL="0" indent="0">
              <a:buFont typeface="Arial" panose="020B0604020202020204" pitchFamily="34" charset="0"/>
              <a:buNone/>
            </a:pPr>
            <a:r>
              <a:rPr lang="en-IN" altLang="en-US" dirty="0"/>
              <a:t>}</a:t>
            </a:r>
          </a:p>
          <a:p>
            <a:pPr marL="0" indent="0">
              <a:buFont typeface="Arial" panose="020B0604020202020204" pitchFamily="34" charset="0"/>
              <a:buNone/>
            </a:pPr>
            <a:endParaRPr lang="en-IN" altLang="en-US" dirty="0"/>
          </a:p>
          <a:p>
            <a:pPr marL="0" indent="0">
              <a:buFont typeface="Arial" panose="020B0604020202020204" pitchFamily="34" charset="0"/>
              <a:buNone/>
            </a:pPr>
            <a:r>
              <a:rPr lang="en-IN" altLang="en-US" dirty="0"/>
              <a:t>float add()				// float return type</a:t>
            </a:r>
          </a:p>
          <a:p>
            <a:pPr marL="0" indent="0">
              <a:buFont typeface="Arial" panose="020B0604020202020204" pitchFamily="34" charset="0"/>
              <a:buNone/>
            </a:pPr>
            <a:r>
              <a:rPr lang="en-IN" altLang="en-US" dirty="0"/>
              <a:t>{</a:t>
            </a:r>
          </a:p>
          <a:p>
            <a:pPr marL="0" indent="0">
              <a:buFont typeface="Arial" panose="020B0604020202020204" pitchFamily="34" charset="0"/>
              <a:buNone/>
            </a:pPr>
            <a:r>
              <a:rPr lang="en-IN" altLang="en-US" dirty="0"/>
              <a:t>	float c = a + b;</a:t>
            </a:r>
          </a:p>
          <a:p>
            <a:pPr marL="0" indent="0">
              <a:buFont typeface="Arial" panose="020B0604020202020204" pitchFamily="34" charset="0"/>
              <a:buNone/>
            </a:pPr>
            <a:r>
              <a:rPr lang="en-IN" altLang="en-US" dirty="0"/>
              <a:t>	return c;</a:t>
            </a:r>
          </a:p>
          <a:p>
            <a:pPr marL="0" indent="0">
              <a:buFont typeface="Arial" panose="020B0604020202020204" pitchFamily="34" charset="0"/>
              <a:buNone/>
            </a:pPr>
            <a:r>
              <a:rPr lang="en-IN" altLang="en-US" dirty="0"/>
              <a:t>}</a:t>
            </a:r>
          </a:p>
        </p:txBody>
      </p:sp>
      <p:sp>
        <p:nvSpPr>
          <p:cNvPr id="4100" name="Slide Number Placeholder 3">
            <a:extLst>
              <a:ext uri="{FF2B5EF4-FFF2-40B4-BE49-F238E27FC236}">
                <a16:creationId xmlns="" xmlns:a16="http://schemas.microsoft.com/office/drawing/2014/main" id="{C11703CC-B52E-4300-8599-D0AB3E2315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FBC392-E7BF-453A-9633-4FA685ED2FBB}" type="slidenum">
              <a:rPr lang="en-US" altLang="en-US" sz="1200" smtClean="0">
                <a:solidFill>
                  <a:srgbClr val="898989"/>
                </a:solidFill>
              </a:rPr>
              <a:pPr>
                <a:spcBef>
                  <a:spcPct val="0"/>
                </a:spcBef>
                <a:buFontTx/>
                <a:buNone/>
              </a:pPr>
              <a:t>48</a:t>
            </a:fld>
            <a:endParaRPr lang="en-US" altLang="en-US" sz="1200">
              <a:solidFill>
                <a:srgbClr val="898989"/>
              </a:solidFill>
            </a:endParaRPr>
          </a:p>
        </p:txBody>
      </p:sp>
    </p:spTree>
    <p:extLst>
      <p:ext uri="{BB962C8B-B14F-4D97-AF65-F5344CB8AC3E}">
        <p14:creationId xmlns:p14="http://schemas.microsoft.com/office/powerpoint/2010/main" val="4277364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 xmlns:a16="http://schemas.microsoft.com/office/drawing/2014/main" id="{484554DE-B688-4C5E-8712-3C60CE90469D}"/>
              </a:ext>
            </a:extLst>
          </p:cNvPr>
          <p:cNvSpPr>
            <a:spLocks noGrp="1"/>
          </p:cNvSpPr>
          <p:nvPr>
            <p:ph idx="1"/>
          </p:nvPr>
        </p:nvSpPr>
        <p:spPr>
          <a:xfrm>
            <a:off x="762000" y="1295400"/>
            <a:ext cx="8229600" cy="4572000"/>
          </a:xfrm>
        </p:spPr>
        <p:txBody>
          <a:bodyPr>
            <a:normAutofit fontScale="92500" lnSpcReduction="20000"/>
          </a:bodyPr>
          <a:lstStyle/>
          <a:p>
            <a:pPr>
              <a:buFont typeface="Arial" panose="020B0604020202020204" pitchFamily="34" charset="0"/>
              <a:buNone/>
            </a:pPr>
            <a:r>
              <a:rPr lang="en-US" altLang="en-US" dirty="0"/>
              <a:t>class </a:t>
            </a:r>
            <a:r>
              <a:rPr lang="en-US" altLang="en-US" b="1" dirty="0"/>
              <a:t>test</a:t>
            </a:r>
          </a:p>
          <a:p>
            <a:pPr>
              <a:buFont typeface="Arial" panose="020B0604020202020204" pitchFamily="34" charset="0"/>
              <a:buNone/>
            </a:pPr>
            <a:r>
              <a:rPr lang="en-US" altLang="en-US" dirty="0"/>
              <a:t>{</a:t>
            </a:r>
          </a:p>
          <a:p>
            <a:pPr>
              <a:buFont typeface="Arial" panose="020B0604020202020204" pitchFamily="34" charset="0"/>
              <a:buNone/>
            </a:pPr>
            <a:r>
              <a:rPr lang="en-US" altLang="en-US" dirty="0"/>
              <a:t>	int x, y;				</a:t>
            </a:r>
          </a:p>
          <a:p>
            <a:pPr>
              <a:buFont typeface="Arial" panose="020B0604020202020204" pitchFamily="34" charset="0"/>
              <a:buNone/>
            </a:pPr>
            <a:r>
              <a:rPr lang="en-US" altLang="en-US" dirty="0"/>
              <a:t>			</a:t>
            </a:r>
            <a:r>
              <a:rPr lang="en-US" altLang="en-US" b="1" dirty="0"/>
              <a:t>test()	</a:t>
            </a:r>
            <a:r>
              <a:rPr lang="en-US" altLang="en-US" dirty="0"/>
              <a:t>		</a:t>
            </a:r>
          </a:p>
          <a:p>
            <a:pPr>
              <a:buFont typeface="Arial" panose="020B0604020202020204" pitchFamily="34" charset="0"/>
              <a:buNone/>
            </a:pPr>
            <a:r>
              <a:rPr lang="en-US" altLang="en-US" dirty="0"/>
              <a:t>			{  </a:t>
            </a:r>
          </a:p>
          <a:p>
            <a:pPr>
              <a:buFont typeface="Arial" panose="020B0604020202020204" pitchFamily="34" charset="0"/>
              <a:buNone/>
            </a:pPr>
            <a:r>
              <a:rPr lang="en-US" altLang="en-US" dirty="0"/>
              <a:t>			    x=10;</a:t>
            </a:r>
          </a:p>
          <a:p>
            <a:pPr>
              <a:buFont typeface="Arial" panose="020B0604020202020204" pitchFamily="34" charset="0"/>
              <a:buNone/>
            </a:pPr>
            <a:r>
              <a:rPr lang="en-US" altLang="en-US" dirty="0"/>
              <a:t>			    y=20;</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a:t>
            </a:r>
          </a:p>
          <a:p>
            <a:pPr>
              <a:buFont typeface="Arial" panose="020B0604020202020204" pitchFamily="34" charset="0"/>
              <a:buNone/>
            </a:pPr>
            <a:r>
              <a:rPr lang="en-US" altLang="en-US" dirty="0"/>
              <a:t>	</a:t>
            </a:r>
          </a:p>
        </p:txBody>
      </p:sp>
      <p:sp>
        <p:nvSpPr>
          <p:cNvPr id="17412" name="Slide Number Placeholder 3">
            <a:extLst>
              <a:ext uri="{FF2B5EF4-FFF2-40B4-BE49-F238E27FC236}">
                <a16:creationId xmlns="" xmlns:a16="http://schemas.microsoft.com/office/drawing/2014/main" id="{DA457612-2B29-439B-A7BA-C5C0E11356F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9668D6-1424-41DA-86BC-8D56045B4B26}" type="slidenum">
              <a:rPr lang="en-US" altLang="en-US" sz="1200" smtClean="0">
                <a:solidFill>
                  <a:srgbClr val="898989"/>
                </a:solidFill>
              </a:rPr>
              <a:pPr>
                <a:spcBef>
                  <a:spcPct val="0"/>
                </a:spcBef>
                <a:buFontTx/>
                <a:buNone/>
              </a:pPr>
              <a:t>49</a:t>
            </a:fld>
            <a:endParaRPr lang="en-US" altLang="en-US" sz="1200">
              <a:solidFill>
                <a:srgbClr val="898989"/>
              </a:solidFill>
            </a:endParaRPr>
          </a:p>
        </p:txBody>
      </p:sp>
    </p:spTree>
    <p:extLst>
      <p:ext uri="{BB962C8B-B14F-4D97-AF65-F5344CB8AC3E}">
        <p14:creationId xmlns:p14="http://schemas.microsoft.com/office/powerpoint/2010/main" val="51359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FFCE636-C5BF-4B6F-B041-5D205C491281}"/>
              </a:ext>
            </a:extLst>
          </p:cNvPr>
          <p:cNvSpPr>
            <a:spLocks noGrp="1"/>
          </p:cNvSpPr>
          <p:nvPr>
            <p:ph type="sldNum" sz="quarter" idx="12"/>
          </p:nvPr>
        </p:nvSpPr>
        <p:spPr/>
        <p:txBody>
          <a:bodyPr/>
          <a:lstStyle/>
          <a:p>
            <a:pPr>
              <a:defRPr/>
            </a:pPr>
            <a:fld id="{CA95A919-286D-4F00-BCB7-7A0B74DE79FB}" type="slidenum">
              <a:rPr lang="en-US" smtClean="0"/>
              <a:pPr>
                <a:defRPr/>
              </a:pPr>
              <a:t>5</a:t>
            </a:fld>
            <a:endParaRPr lang="en-US"/>
          </a:p>
        </p:txBody>
      </p:sp>
      <p:pic>
        <p:nvPicPr>
          <p:cNvPr id="6" name="Picture 5">
            <a:extLst>
              <a:ext uri="{FF2B5EF4-FFF2-40B4-BE49-F238E27FC236}">
                <a16:creationId xmlns:a16="http://schemas.microsoft.com/office/drawing/2014/main" xmlns="" id="{B7CB3AF1-1603-4F94-8F78-8FF49B892903}"/>
              </a:ext>
            </a:extLst>
          </p:cNvPr>
          <p:cNvPicPr>
            <a:picLocks noChangeAspect="1"/>
          </p:cNvPicPr>
          <p:nvPr/>
        </p:nvPicPr>
        <p:blipFill>
          <a:blip r:embed="rId2"/>
          <a:stretch>
            <a:fillRect/>
          </a:stretch>
        </p:blipFill>
        <p:spPr>
          <a:xfrm>
            <a:off x="1066800" y="533400"/>
            <a:ext cx="7239000" cy="5410200"/>
          </a:xfrm>
          <a:prstGeom prst="rect">
            <a:avLst/>
          </a:prstGeom>
        </p:spPr>
      </p:pic>
    </p:spTree>
    <p:extLst>
      <p:ext uri="{BB962C8B-B14F-4D97-AF65-F5344CB8AC3E}">
        <p14:creationId xmlns:p14="http://schemas.microsoft.com/office/powerpoint/2010/main" val="2592471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BF666BEF-CD2D-4807-89B5-6FBB41622C75}"/>
              </a:ext>
            </a:extLst>
          </p:cNvPr>
          <p:cNvSpPr>
            <a:spLocks noGrp="1"/>
          </p:cNvSpPr>
          <p:nvPr>
            <p:ph type="title"/>
          </p:nvPr>
        </p:nvSpPr>
        <p:spPr/>
        <p:txBody>
          <a:bodyPr/>
          <a:lstStyle/>
          <a:p>
            <a:endParaRPr lang="en-US" altLang="en-US"/>
          </a:p>
        </p:txBody>
      </p:sp>
      <p:sp>
        <p:nvSpPr>
          <p:cNvPr id="5123" name="Content Placeholder 2">
            <a:extLst>
              <a:ext uri="{FF2B5EF4-FFF2-40B4-BE49-F238E27FC236}">
                <a16:creationId xmlns="" xmlns:a16="http://schemas.microsoft.com/office/drawing/2014/main" id="{51EEC5C4-EB52-481F-A541-971545DB927D}"/>
              </a:ext>
            </a:extLst>
          </p:cNvPr>
          <p:cNvSpPr>
            <a:spLocks noGrp="1"/>
          </p:cNvSpPr>
          <p:nvPr>
            <p:ph idx="1"/>
          </p:nvPr>
        </p:nvSpPr>
        <p:spPr/>
        <p:txBody>
          <a:bodyPr/>
          <a:lstStyle/>
          <a:p>
            <a:r>
              <a:rPr lang="en-US" altLang="en-US"/>
              <a:t>Contructors can be defined inside a class or outside the class. </a:t>
            </a:r>
          </a:p>
          <a:p>
            <a:r>
              <a:rPr lang="en-US" altLang="en-US" sz="3600"/>
              <a:t>It cannot be declared as static, const &amp; virtual.</a:t>
            </a:r>
          </a:p>
          <a:p>
            <a:endParaRPr lang="en-US" altLang="en-US" sz="4000" b="1"/>
          </a:p>
          <a:p>
            <a:pPr marL="342900" lvl="1" indent="-342900">
              <a:buFont typeface="Arial" panose="020B0604020202020204" pitchFamily="34" charset="0"/>
              <a:buChar char="•"/>
            </a:pPr>
            <a:endParaRPr lang="en-US" altLang="en-US" sz="2100">
              <a:solidFill>
                <a:schemeClr val="tx2"/>
              </a:solidFill>
            </a:endParaRPr>
          </a:p>
          <a:p>
            <a:endParaRPr lang="en-US" altLang="en-US" sz="4000" b="1"/>
          </a:p>
          <a:p>
            <a:endParaRPr lang="en-US" altLang="en-US"/>
          </a:p>
        </p:txBody>
      </p:sp>
      <p:sp>
        <p:nvSpPr>
          <p:cNvPr id="5124" name="Slide Number Placeholder 3">
            <a:extLst>
              <a:ext uri="{FF2B5EF4-FFF2-40B4-BE49-F238E27FC236}">
                <a16:creationId xmlns="" xmlns:a16="http://schemas.microsoft.com/office/drawing/2014/main" id="{60FFAF2F-6BB4-4A3A-8FA9-D990639DA2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A74A66-985C-41CC-BA60-F1D892B284B8}" type="slidenum">
              <a:rPr lang="en-US" altLang="en-US" sz="1200" smtClean="0">
                <a:solidFill>
                  <a:srgbClr val="898989"/>
                </a:solidFill>
              </a:rPr>
              <a:pPr>
                <a:spcBef>
                  <a:spcPct val="0"/>
                </a:spcBef>
                <a:buFontTx/>
                <a:buNone/>
              </a:pPr>
              <a:t>50</a:t>
            </a:fld>
            <a:endParaRPr lang="en-US" altLang="en-US" sz="1200">
              <a:solidFill>
                <a:srgbClr val="898989"/>
              </a:solidFill>
            </a:endParaRPr>
          </a:p>
        </p:txBody>
      </p:sp>
    </p:spTree>
    <p:extLst>
      <p:ext uri="{BB962C8B-B14F-4D97-AF65-F5344CB8AC3E}">
        <p14:creationId xmlns:p14="http://schemas.microsoft.com/office/powerpoint/2010/main" val="4106148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 xmlns:a16="http://schemas.microsoft.com/office/drawing/2014/main" id="{96C4A5DD-C9FD-43CA-9496-2256101A8488}"/>
              </a:ext>
            </a:extLst>
          </p:cNvPr>
          <p:cNvSpPr>
            <a:spLocks noGrp="1"/>
          </p:cNvSpPr>
          <p:nvPr>
            <p:ph idx="1"/>
          </p:nvPr>
        </p:nvSpPr>
        <p:spPr/>
        <p:txBody>
          <a:bodyPr/>
          <a:lstStyle/>
          <a:p>
            <a:endParaRPr lang="en-IN" altLang="en-US"/>
          </a:p>
        </p:txBody>
      </p:sp>
      <p:sp>
        <p:nvSpPr>
          <p:cNvPr id="6147" name="Slide Number Placeholder 3">
            <a:extLst>
              <a:ext uri="{FF2B5EF4-FFF2-40B4-BE49-F238E27FC236}">
                <a16:creationId xmlns="" xmlns:a16="http://schemas.microsoft.com/office/drawing/2014/main" id="{E6AC02B5-5510-42FC-8703-7F9FB490F6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55D50B-5496-4667-8E37-2374AE662973}" type="slidenum">
              <a:rPr lang="en-US" altLang="en-US" sz="1200" smtClean="0">
                <a:solidFill>
                  <a:srgbClr val="898989"/>
                </a:solidFill>
              </a:rPr>
              <a:pPr>
                <a:spcBef>
                  <a:spcPct val="0"/>
                </a:spcBef>
                <a:buFontTx/>
                <a:buNone/>
              </a:pPr>
              <a:t>51</a:t>
            </a:fld>
            <a:endParaRPr lang="en-US" altLang="en-US" sz="1200">
              <a:solidFill>
                <a:srgbClr val="898989"/>
              </a:solidFill>
            </a:endParaRPr>
          </a:p>
        </p:txBody>
      </p:sp>
      <p:pic>
        <p:nvPicPr>
          <p:cNvPr id="6148" name="Picture 5">
            <a:extLst>
              <a:ext uri="{FF2B5EF4-FFF2-40B4-BE49-F238E27FC236}">
                <a16:creationId xmlns="" xmlns:a16="http://schemas.microsoft.com/office/drawing/2014/main" id="{DADE9476-3A35-49FB-93E0-4A3A3D818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229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679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 xmlns:a16="http://schemas.microsoft.com/office/drawing/2014/main" id="{643C3E29-DD26-45F2-BBAC-751A7953D346}"/>
              </a:ext>
            </a:extLst>
          </p:cNvPr>
          <p:cNvSpPr>
            <a:spLocks noGrp="1"/>
          </p:cNvSpPr>
          <p:nvPr>
            <p:ph type="title"/>
          </p:nvPr>
        </p:nvSpPr>
        <p:spPr/>
        <p:txBody>
          <a:bodyPr/>
          <a:lstStyle/>
          <a:p>
            <a:endParaRPr lang="en-IN" altLang="en-US"/>
          </a:p>
        </p:txBody>
      </p:sp>
      <p:sp>
        <p:nvSpPr>
          <p:cNvPr id="7171" name="Content Placeholder 2">
            <a:extLst>
              <a:ext uri="{FF2B5EF4-FFF2-40B4-BE49-F238E27FC236}">
                <a16:creationId xmlns="" xmlns:a16="http://schemas.microsoft.com/office/drawing/2014/main" id="{B69019C7-F0A2-47EC-AD83-1A4599D1F9A0}"/>
              </a:ext>
            </a:extLst>
          </p:cNvPr>
          <p:cNvSpPr>
            <a:spLocks noGrp="1"/>
          </p:cNvSpPr>
          <p:nvPr>
            <p:ph idx="1"/>
          </p:nvPr>
        </p:nvSpPr>
        <p:spPr/>
        <p:txBody>
          <a:bodyPr/>
          <a:lstStyle/>
          <a:p>
            <a:r>
              <a:rPr lang="en-IN" altLang="en-US"/>
              <a:t>Compiler creates its own constructor if we don’t add any constructor in program.</a:t>
            </a:r>
          </a:p>
          <a:p>
            <a:endParaRPr lang="en-IN" altLang="en-US"/>
          </a:p>
        </p:txBody>
      </p:sp>
      <p:sp>
        <p:nvSpPr>
          <p:cNvPr id="7172" name="Slide Number Placeholder 3">
            <a:extLst>
              <a:ext uri="{FF2B5EF4-FFF2-40B4-BE49-F238E27FC236}">
                <a16:creationId xmlns="" xmlns:a16="http://schemas.microsoft.com/office/drawing/2014/main" id="{8FE53750-15C2-407D-AC56-4E7FD58D7A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4C57C7-1A9F-4415-8044-2FF04B810DF4}" type="slidenum">
              <a:rPr lang="en-US" altLang="en-US" sz="1200" smtClean="0">
                <a:solidFill>
                  <a:srgbClr val="898989"/>
                </a:solidFill>
              </a:rPr>
              <a:pPr>
                <a:spcBef>
                  <a:spcPct val="0"/>
                </a:spcBef>
                <a:buFontTx/>
                <a:buNone/>
              </a:pPr>
              <a:t>52</a:t>
            </a:fld>
            <a:endParaRPr lang="en-US" altLang="en-US" sz="1200">
              <a:solidFill>
                <a:srgbClr val="898989"/>
              </a:solidFill>
            </a:endParaRPr>
          </a:p>
        </p:txBody>
      </p:sp>
    </p:spTree>
    <p:extLst>
      <p:ext uri="{BB962C8B-B14F-4D97-AF65-F5344CB8AC3E}">
        <p14:creationId xmlns:p14="http://schemas.microsoft.com/office/powerpoint/2010/main" val="368159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 xmlns:a16="http://schemas.microsoft.com/office/drawing/2014/main" id="{D0506FD4-5168-45C5-A269-E32E0856475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065F6F-CDFF-485A-A6A7-CE56E8771431}" type="slidenum">
              <a:rPr lang="en-US" altLang="en-US" sz="1200" smtClean="0">
                <a:solidFill>
                  <a:srgbClr val="898989"/>
                </a:solidFill>
              </a:rPr>
              <a:pPr>
                <a:spcBef>
                  <a:spcPct val="0"/>
                </a:spcBef>
                <a:buFontTx/>
                <a:buNone/>
              </a:pPr>
              <a:t>53</a:t>
            </a:fld>
            <a:endParaRPr lang="en-US" altLang="en-US" sz="1200">
              <a:solidFill>
                <a:srgbClr val="898989"/>
              </a:solidFill>
            </a:endParaRPr>
          </a:p>
        </p:txBody>
      </p:sp>
      <p:pic>
        <p:nvPicPr>
          <p:cNvPr id="8195" name="Picture 2" descr="Java Constructor - Javatpoint">
            <a:extLst>
              <a:ext uri="{FF2B5EF4-FFF2-40B4-BE49-F238E27FC236}">
                <a16:creationId xmlns="" xmlns:a16="http://schemas.microsoft.com/office/drawing/2014/main" id="{619A2085-1805-4980-8315-C8E8DA1C6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79438"/>
            <a:ext cx="701040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565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7E91D632-2FAA-45F3-ABD9-62B3B075CFF8}"/>
              </a:ext>
            </a:extLst>
          </p:cNvPr>
          <p:cNvSpPr>
            <a:spLocks noGrp="1"/>
          </p:cNvSpPr>
          <p:nvPr>
            <p:ph type="title"/>
          </p:nvPr>
        </p:nvSpPr>
        <p:spPr/>
        <p:txBody>
          <a:bodyPr/>
          <a:lstStyle/>
          <a:p>
            <a:r>
              <a:rPr lang="en-US" altLang="en-US"/>
              <a:t>Types of constructor</a:t>
            </a:r>
          </a:p>
        </p:txBody>
      </p:sp>
      <p:sp>
        <p:nvSpPr>
          <p:cNvPr id="9219" name="Content Placeholder 2">
            <a:extLst>
              <a:ext uri="{FF2B5EF4-FFF2-40B4-BE49-F238E27FC236}">
                <a16:creationId xmlns="" xmlns:a16="http://schemas.microsoft.com/office/drawing/2014/main" id="{5F39CE3E-D1A0-4224-8C91-EB59B3CD34CE}"/>
              </a:ext>
            </a:extLst>
          </p:cNvPr>
          <p:cNvSpPr>
            <a:spLocks noGrp="1"/>
          </p:cNvSpPr>
          <p:nvPr>
            <p:ph idx="1"/>
          </p:nvPr>
        </p:nvSpPr>
        <p:spPr/>
        <p:txBody>
          <a:bodyPr/>
          <a:lstStyle/>
          <a:p>
            <a:r>
              <a:rPr lang="en-US" altLang="en-US"/>
              <a:t>Default constructor</a:t>
            </a:r>
          </a:p>
          <a:p>
            <a:r>
              <a:rPr lang="en-US" altLang="en-US"/>
              <a:t>Parameterized constructor</a:t>
            </a:r>
          </a:p>
          <a:p>
            <a:endParaRPr lang="en-US" altLang="en-US"/>
          </a:p>
        </p:txBody>
      </p:sp>
      <p:sp>
        <p:nvSpPr>
          <p:cNvPr id="9220" name="Slide Number Placeholder 3">
            <a:extLst>
              <a:ext uri="{FF2B5EF4-FFF2-40B4-BE49-F238E27FC236}">
                <a16:creationId xmlns="" xmlns:a16="http://schemas.microsoft.com/office/drawing/2014/main" id="{54EE9197-56AD-4E0F-9D42-9441DF00000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E1EAB7-DDDA-44F6-A4BF-986C492B7B54}" type="slidenum">
              <a:rPr lang="en-US" altLang="en-US" sz="1200" smtClean="0">
                <a:solidFill>
                  <a:srgbClr val="898989"/>
                </a:solidFill>
              </a:rPr>
              <a:pPr>
                <a:spcBef>
                  <a:spcPct val="0"/>
                </a:spcBef>
                <a:buFontTx/>
                <a:buNone/>
              </a:pPr>
              <a:t>54</a:t>
            </a:fld>
            <a:endParaRPr lang="en-US" altLang="en-US" sz="1200">
              <a:solidFill>
                <a:srgbClr val="898989"/>
              </a:solidFill>
            </a:endParaRPr>
          </a:p>
        </p:txBody>
      </p:sp>
    </p:spTree>
    <p:extLst>
      <p:ext uri="{BB962C8B-B14F-4D97-AF65-F5344CB8AC3E}">
        <p14:creationId xmlns:p14="http://schemas.microsoft.com/office/powerpoint/2010/main" val="1014351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 xmlns:a16="http://schemas.microsoft.com/office/drawing/2014/main" id="{27631E0B-DFB5-4445-AE15-3D856820AABF}"/>
              </a:ext>
            </a:extLst>
          </p:cNvPr>
          <p:cNvSpPr>
            <a:spLocks noGrp="1"/>
          </p:cNvSpPr>
          <p:nvPr>
            <p:ph type="dt" sz="quarter" idx="10"/>
          </p:nvPr>
        </p:nvSpPr>
        <p:spPr/>
        <p:txBody>
          <a:bodyPr/>
          <a:lstStyle/>
          <a:p>
            <a:pPr>
              <a:defRPr/>
            </a:pPr>
            <a:fld id="{19EE45E9-C691-41EF-BDD5-F1E4717C24A8}" type="datetime1">
              <a:rPr lang="en-IN"/>
              <a:pPr>
                <a:defRPr/>
              </a:pPr>
              <a:t>12-07-2023</a:t>
            </a:fld>
            <a:endParaRPr lang="en-IN"/>
          </a:p>
        </p:txBody>
      </p:sp>
      <p:sp>
        <p:nvSpPr>
          <p:cNvPr id="10243" name="Slide Number Placeholder 2">
            <a:extLst>
              <a:ext uri="{FF2B5EF4-FFF2-40B4-BE49-F238E27FC236}">
                <a16:creationId xmlns="" xmlns:a16="http://schemas.microsoft.com/office/drawing/2014/main" id="{1C039895-FFE4-42E2-8365-010D24CFA5AC}"/>
              </a:ext>
            </a:extLst>
          </p:cNvPr>
          <p:cNvSpPr>
            <a:spLocks noGrp="1" noChangeArrowheads="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fld id="{081E1ECD-7B04-4D5D-AD02-063A5C404B23}" type="slidenum">
              <a:rPr lang="en-IN" altLang="en-US" sz="1200" smtClean="0">
                <a:solidFill>
                  <a:srgbClr val="898989"/>
                </a:solidFill>
              </a:rPr>
              <a:pPr algn="ctr">
                <a:spcBef>
                  <a:spcPct val="0"/>
                </a:spcBef>
                <a:buFontTx/>
                <a:buNone/>
              </a:pPr>
              <a:t>55</a:t>
            </a:fld>
            <a:endParaRPr lang="en-IN" altLang="en-US" sz="1200">
              <a:solidFill>
                <a:srgbClr val="898989"/>
              </a:solidFill>
            </a:endParaRPr>
          </a:p>
        </p:txBody>
      </p:sp>
      <p:sp>
        <p:nvSpPr>
          <p:cNvPr id="10244" name="Text Box 1">
            <a:extLst>
              <a:ext uri="{FF2B5EF4-FFF2-40B4-BE49-F238E27FC236}">
                <a16:creationId xmlns="" xmlns:a16="http://schemas.microsoft.com/office/drawing/2014/main" id="{60B21AAF-77EB-47B4-8D62-637E8C492B0C}"/>
              </a:ext>
            </a:extLst>
          </p:cNvPr>
          <p:cNvSpPr txBox="1">
            <a:spLocks noChangeArrowheads="1"/>
          </p:cNvSpPr>
          <p:nvPr/>
        </p:nvSpPr>
        <p:spPr bwMode="auto">
          <a:xfrm>
            <a:off x="1908175" y="260350"/>
            <a:ext cx="67675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a:solidFill>
                  <a:srgbClr val="000000"/>
                </a:solidFill>
                <a:latin typeface="Times New Roman" panose="02020603050405020304" pitchFamily="18" charset="0"/>
              </a:rPr>
              <a:t>Types of the Constructors</a:t>
            </a:r>
          </a:p>
        </p:txBody>
      </p:sp>
      <p:sp>
        <p:nvSpPr>
          <p:cNvPr id="35842" name="Text Box 2">
            <a:extLst>
              <a:ext uri="{FF2B5EF4-FFF2-40B4-BE49-F238E27FC236}">
                <a16:creationId xmlns="" xmlns:a16="http://schemas.microsoft.com/office/drawing/2014/main" id="{93AF5089-F01E-4709-BF84-467F171B2175}"/>
              </a:ext>
            </a:extLst>
          </p:cNvPr>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506413" indent="-506413" algn="just" eaLnBrk="1" hangingPunct="1">
              <a:spcBef>
                <a:spcPts val="700"/>
              </a:spcBef>
              <a:buFont typeface="Times New Roman" pitchFamily="16" charset="0"/>
              <a:buAutoNum type="arabicPeriod"/>
              <a:tabLst>
                <a:tab pos="506413" algn="l"/>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defRPr/>
            </a:pPr>
            <a:r>
              <a:rPr lang="en-US" sz="2800" b="1" dirty="0">
                <a:solidFill>
                  <a:srgbClr val="000000"/>
                </a:solidFill>
                <a:latin typeface="Times New Roman" pitchFamily="16" charset="0"/>
              </a:rPr>
              <a:t>Default constructors</a:t>
            </a:r>
          </a:p>
          <a:p>
            <a:pPr marL="914400" lvl="1" indent="-514350" algn="just" eaLnBrk="1" hangingPunct="1">
              <a:spcBef>
                <a:spcPts val="700"/>
              </a:spcBef>
              <a:buFont typeface="Wingdings" charset="2"/>
              <a:buChar char=""/>
              <a:tabLst>
                <a:tab pos="506413" algn="l"/>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defRPr/>
            </a:pPr>
            <a:r>
              <a:rPr lang="en-US" sz="2800" b="1" dirty="0">
                <a:solidFill>
                  <a:srgbClr val="000000"/>
                </a:solidFill>
                <a:latin typeface="Times New Roman" pitchFamily="16" charset="0"/>
              </a:rPr>
              <a:t>Default constructor is the constructor which doesn't take any argument</a:t>
            </a:r>
          </a:p>
          <a:p>
            <a:pPr marL="914400" lvl="1" indent="-514350" algn="just" eaLnBrk="1" hangingPunct="1">
              <a:spcBef>
                <a:spcPts val="700"/>
              </a:spcBef>
              <a:buFont typeface="Wingdings" charset="2"/>
              <a:buChar char=""/>
              <a:tabLst>
                <a:tab pos="506413" algn="l"/>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defRPr/>
            </a:pPr>
            <a:r>
              <a:rPr lang="en-US" sz="2800" b="1" dirty="0">
                <a:solidFill>
                  <a:srgbClr val="000000"/>
                </a:solidFill>
                <a:latin typeface="Times New Roman" pitchFamily="16" charset="0"/>
              </a:rPr>
              <a:t>It has no parameter</a:t>
            </a:r>
          </a:p>
          <a:p>
            <a:pPr marL="514350" indent="-506413" eaLnBrk="1" hangingPunct="1">
              <a:spcBef>
                <a:spcPts val="800"/>
              </a:spcBef>
              <a:tabLst>
                <a:tab pos="506413" algn="l"/>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defRPr/>
            </a:pPr>
            <a:endParaRPr lang="en-US" sz="2800" b="1" dirty="0">
              <a:solidFill>
                <a:srgbClr val="000000"/>
              </a:solidFill>
              <a:latin typeface="Times New Roman" pitchFamily="16" charset="0"/>
            </a:endParaRPr>
          </a:p>
        </p:txBody>
      </p:sp>
    </p:spTree>
    <p:extLst>
      <p:ext uri="{BB962C8B-B14F-4D97-AF65-F5344CB8AC3E}">
        <p14:creationId xmlns:p14="http://schemas.microsoft.com/office/powerpoint/2010/main" val="10298826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AFF402D5-953D-4755-B56F-866FE1DCCF3D}"/>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 xmlns:a16="http://schemas.microsoft.com/office/drawing/2014/main" id="{A9F7C7B1-B477-4600-9015-EF858FEDEDC9}"/>
              </a:ext>
            </a:extLst>
          </p:cNvPr>
          <p:cNvSpPr>
            <a:spLocks noGrp="1"/>
          </p:cNvSpPr>
          <p:nvPr>
            <p:ph idx="1"/>
          </p:nvPr>
        </p:nvSpPr>
        <p:spPr/>
        <p:txBody>
          <a:bodyPr/>
          <a:lstStyle/>
          <a:p>
            <a:pPr marL="0" indent="0" algn="just" eaLnBrk="1" hangingPunct="1">
              <a:spcBef>
                <a:spcPts val="700"/>
              </a:spcBef>
              <a:buFont typeface="Arial" panose="020B0604020202020204" pitchFamily="34" charset="0"/>
              <a:buNone/>
              <a:tabLst>
                <a:tab pos="506413" algn="l"/>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defRPr/>
            </a:pPr>
            <a:r>
              <a:rPr lang="en-US" sz="2800" b="1" dirty="0">
                <a:solidFill>
                  <a:srgbClr val="000000"/>
                </a:solidFill>
                <a:latin typeface="Times New Roman" pitchFamily="16" charset="0"/>
              </a:rPr>
              <a:t>2. Parameterized constructors</a:t>
            </a:r>
          </a:p>
          <a:p>
            <a:pPr marL="914400" lvl="1" indent="-514350" algn="just" eaLnBrk="1" hangingPunct="1">
              <a:spcBef>
                <a:spcPts val="700"/>
              </a:spcBef>
              <a:buFont typeface="Wingdings" charset="2"/>
              <a:buChar char=""/>
              <a:tabLst>
                <a:tab pos="506413" algn="l"/>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defRPr/>
            </a:pPr>
            <a:r>
              <a:rPr lang="en-US" b="1" dirty="0">
                <a:solidFill>
                  <a:srgbClr val="000000"/>
                </a:solidFill>
                <a:latin typeface="Times New Roman" pitchFamily="16" charset="0"/>
              </a:rPr>
              <a:t>These are the constructors with parameters</a:t>
            </a:r>
          </a:p>
          <a:p>
            <a:pPr marL="914400" lvl="1" indent="-514350" algn="just" eaLnBrk="1" hangingPunct="1">
              <a:spcBef>
                <a:spcPts val="700"/>
              </a:spcBef>
              <a:buFont typeface="Wingdings" charset="2"/>
              <a:buChar char=""/>
              <a:tabLst>
                <a:tab pos="506413" algn="l"/>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defRPr/>
            </a:pPr>
            <a:r>
              <a:rPr lang="en-US" b="1" dirty="0">
                <a:solidFill>
                  <a:srgbClr val="000000"/>
                </a:solidFill>
                <a:latin typeface="Times New Roman" pitchFamily="16" charset="0"/>
              </a:rPr>
              <a:t> Using this Constructor we can provide different values to data members of different objects, by passing the appropriate values as argument</a:t>
            </a:r>
          </a:p>
          <a:p>
            <a:pPr>
              <a:defRPr/>
            </a:pPr>
            <a:endParaRPr lang="en-IN" dirty="0"/>
          </a:p>
        </p:txBody>
      </p:sp>
      <p:sp>
        <p:nvSpPr>
          <p:cNvPr id="12292" name="Slide Number Placeholder 3">
            <a:extLst>
              <a:ext uri="{FF2B5EF4-FFF2-40B4-BE49-F238E27FC236}">
                <a16:creationId xmlns="" xmlns:a16="http://schemas.microsoft.com/office/drawing/2014/main" id="{2EA62102-98DF-486E-86E3-4BB61FBEA2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4F714C-263F-4F59-AC3B-B56514237A8E}" type="slidenum">
              <a:rPr lang="en-US" altLang="en-US" sz="1200" smtClean="0">
                <a:solidFill>
                  <a:srgbClr val="898989"/>
                </a:solidFill>
              </a:rPr>
              <a:pPr>
                <a:spcBef>
                  <a:spcPct val="0"/>
                </a:spcBef>
                <a:buFontTx/>
                <a:buNone/>
              </a:pPr>
              <a:t>56</a:t>
            </a:fld>
            <a:endParaRPr lang="en-US" altLang="en-US" sz="1200">
              <a:solidFill>
                <a:srgbClr val="898989"/>
              </a:solidFill>
            </a:endParaRPr>
          </a:p>
        </p:txBody>
      </p:sp>
    </p:spTree>
    <p:extLst>
      <p:ext uri="{BB962C8B-B14F-4D97-AF65-F5344CB8AC3E}">
        <p14:creationId xmlns:p14="http://schemas.microsoft.com/office/powerpoint/2010/main" val="308978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DECB9F32-347F-4B90-82B6-8B65E678FC99}"/>
              </a:ext>
            </a:extLst>
          </p:cNvPr>
          <p:cNvSpPr>
            <a:spLocks noGrp="1"/>
          </p:cNvSpPr>
          <p:nvPr>
            <p:ph type="title"/>
          </p:nvPr>
        </p:nvSpPr>
        <p:spPr/>
        <p:txBody>
          <a:bodyPr/>
          <a:lstStyle/>
          <a:p>
            <a:r>
              <a:rPr lang="en-US" altLang="en-US" dirty="0"/>
              <a:t>Default constructor</a:t>
            </a:r>
          </a:p>
        </p:txBody>
      </p:sp>
      <p:sp>
        <p:nvSpPr>
          <p:cNvPr id="17411" name="Content Placeholder 2">
            <a:extLst>
              <a:ext uri="{FF2B5EF4-FFF2-40B4-BE49-F238E27FC236}">
                <a16:creationId xmlns="" xmlns:a16="http://schemas.microsoft.com/office/drawing/2014/main" id="{484554DE-B688-4C5E-8712-3C60CE90469D}"/>
              </a:ext>
            </a:extLst>
          </p:cNvPr>
          <p:cNvSpPr>
            <a:spLocks noGrp="1"/>
          </p:cNvSpPr>
          <p:nvPr>
            <p:ph idx="1"/>
          </p:nvPr>
        </p:nvSpPr>
        <p:spPr>
          <a:xfrm>
            <a:off x="762000" y="1295400"/>
            <a:ext cx="8229600" cy="4572000"/>
          </a:xfrm>
        </p:spPr>
        <p:txBody>
          <a:bodyPr>
            <a:normAutofit fontScale="92500" lnSpcReduction="10000"/>
          </a:bodyPr>
          <a:lstStyle/>
          <a:p>
            <a:pPr>
              <a:buFont typeface="Arial" panose="020B0604020202020204" pitchFamily="34" charset="0"/>
              <a:buNone/>
            </a:pPr>
            <a:r>
              <a:rPr lang="en-US" altLang="en-US" dirty="0"/>
              <a:t>class test</a:t>
            </a:r>
          </a:p>
          <a:p>
            <a:pPr>
              <a:buFont typeface="Arial" panose="020B0604020202020204" pitchFamily="34" charset="0"/>
              <a:buNone/>
            </a:pPr>
            <a:r>
              <a:rPr lang="en-US" altLang="en-US" dirty="0"/>
              <a:t>{</a:t>
            </a:r>
          </a:p>
          <a:p>
            <a:pPr>
              <a:buFont typeface="Arial" panose="020B0604020202020204" pitchFamily="34" charset="0"/>
              <a:buNone/>
            </a:pPr>
            <a:r>
              <a:rPr lang="en-US" altLang="en-US" dirty="0"/>
              <a:t>	int x, y;				//x=y=0</a:t>
            </a:r>
          </a:p>
          <a:p>
            <a:pPr>
              <a:buFont typeface="Arial" panose="020B0604020202020204" pitchFamily="34" charset="0"/>
              <a:buNone/>
            </a:pPr>
            <a:r>
              <a:rPr lang="en-US" altLang="en-US" dirty="0"/>
              <a:t>	test()			//initialize data members</a:t>
            </a:r>
          </a:p>
          <a:p>
            <a:pPr>
              <a:buFont typeface="Arial" panose="020B0604020202020204" pitchFamily="34" charset="0"/>
              <a:buNone/>
            </a:pPr>
            <a:r>
              <a:rPr lang="en-US" altLang="en-US" dirty="0"/>
              <a:t>	{   x=10;</a:t>
            </a:r>
          </a:p>
          <a:p>
            <a:pPr>
              <a:buFont typeface="Arial" panose="020B0604020202020204" pitchFamily="34" charset="0"/>
              <a:buNone/>
            </a:pPr>
            <a:r>
              <a:rPr lang="en-US" altLang="en-US" dirty="0"/>
              <a:t>	    y=20;</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a:t>
            </a:r>
          </a:p>
          <a:p>
            <a:pPr>
              <a:buFont typeface="Arial" panose="020B0604020202020204" pitchFamily="34" charset="0"/>
              <a:buNone/>
            </a:pPr>
            <a:r>
              <a:rPr lang="en-US" altLang="en-US" dirty="0"/>
              <a:t>	</a:t>
            </a:r>
          </a:p>
        </p:txBody>
      </p:sp>
      <p:sp>
        <p:nvSpPr>
          <p:cNvPr id="17412" name="Slide Number Placeholder 3">
            <a:extLst>
              <a:ext uri="{FF2B5EF4-FFF2-40B4-BE49-F238E27FC236}">
                <a16:creationId xmlns="" xmlns:a16="http://schemas.microsoft.com/office/drawing/2014/main" id="{DA457612-2B29-439B-A7BA-C5C0E11356F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9668D6-1424-41DA-86BC-8D56045B4B26}" type="slidenum">
              <a:rPr lang="en-US" altLang="en-US" sz="1200" smtClean="0">
                <a:solidFill>
                  <a:srgbClr val="898989"/>
                </a:solidFill>
              </a:rPr>
              <a:pPr>
                <a:spcBef>
                  <a:spcPct val="0"/>
                </a:spcBef>
                <a:buFontTx/>
                <a:buNone/>
              </a:pPr>
              <a:t>57</a:t>
            </a:fld>
            <a:endParaRPr lang="en-US" altLang="en-US" sz="1200">
              <a:solidFill>
                <a:srgbClr val="898989"/>
              </a:solidFill>
            </a:endParaRPr>
          </a:p>
        </p:txBody>
      </p:sp>
    </p:spTree>
    <p:extLst>
      <p:ext uri="{BB962C8B-B14F-4D97-AF65-F5344CB8AC3E}">
        <p14:creationId xmlns:p14="http://schemas.microsoft.com/office/powerpoint/2010/main" val="91573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59C3EE1F-AB52-446B-AB66-D8BA97ECE90F}"/>
              </a:ext>
            </a:extLst>
          </p:cNvPr>
          <p:cNvSpPr>
            <a:spLocks noGrp="1"/>
          </p:cNvSpPr>
          <p:nvPr>
            <p:ph type="title"/>
          </p:nvPr>
        </p:nvSpPr>
        <p:spPr/>
        <p:txBody>
          <a:bodyPr/>
          <a:lstStyle/>
          <a:p>
            <a:r>
              <a:rPr lang="en-US" altLang="en-US" dirty="0"/>
              <a:t>Parameterized constructor</a:t>
            </a:r>
          </a:p>
        </p:txBody>
      </p:sp>
      <p:sp>
        <p:nvSpPr>
          <p:cNvPr id="18435" name="Content Placeholder 2">
            <a:extLst>
              <a:ext uri="{FF2B5EF4-FFF2-40B4-BE49-F238E27FC236}">
                <a16:creationId xmlns="" xmlns:a16="http://schemas.microsoft.com/office/drawing/2014/main" id="{E43B60E3-E298-4A48-9979-FB4C18872CE6}"/>
              </a:ext>
            </a:extLst>
          </p:cNvPr>
          <p:cNvSpPr>
            <a:spLocks noGrp="1"/>
          </p:cNvSpPr>
          <p:nvPr>
            <p:ph idx="1"/>
          </p:nvPr>
        </p:nvSpPr>
        <p:spPr>
          <a:xfrm>
            <a:off x="762000" y="1219200"/>
            <a:ext cx="8229600" cy="4830763"/>
          </a:xfrm>
        </p:spPr>
        <p:txBody>
          <a:bodyPr>
            <a:normAutofit fontScale="92500" lnSpcReduction="20000"/>
          </a:bodyPr>
          <a:lstStyle/>
          <a:p>
            <a:pPr>
              <a:buFont typeface="Arial" panose="020B0604020202020204" pitchFamily="34" charset="0"/>
              <a:buNone/>
            </a:pPr>
            <a:r>
              <a:rPr lang="en-US" altLang="en-US" dirty="0"/>
              <a:t>class test</a:t>
            </a:r>
          </a:p>
          <a:p>
            <a:pPr>
              <a:buFont typeface="Arial" panose="020B0604020202020204" pitchFamily="34" charset="0"/>
              <a:buNone/>
            </a:pPr>
            <a:r>
              <a:rPr lang="en-US" altLang="en-US" dirty="0"/>
              <a:t>{		int </a:t>
            </a:r>
            <a:r>
              <a:rPr lang="en-US" altLang="en-US" dirty="0" err="1"/>
              <a:t>x,y</a:t>
            </a:r>
            <a:r>
              <a:rPr lang="en-US" altLang="en-US" dirty="0"/>
              <a:t>;</a:t>
            </a:r>
          </a:p>
          <a:p>
            <a:pPr>
              <a:buFont typeface="Arial" panose="020B0604020202020204" pitchFamily="34" charset="0"/>
              <a:buNone/>
            </a:pPr>
            <a:endParaRPr lang="en-US" altLang="en-US" dirty="0"/>
          </a:p>
          <a:p>
            <a:pPr>
              <a:buFont typeface="Arial" panose="020B0604020202020204" pitchFamily="34" charset="0"/>
              <a:buNone/>
            </a:pPr>
            <a:r>
              <a:rPr lang="en-US" altLang="en-US" dirty="0"/>
              <a:t>	test(int a, int b)</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	   x=a;</a:t>
            </a:r>
          </a:p>
          <a:p>
            <a:pPr>
              <a:buFont typeface="Arial" panose="020B0604020202020204" pitchFamily="34" charset="0"/>
              <a:buNone/>
            </a:pPr>
            <a:r>
              <a:rPr lang="en-US" altLang="en-US" dirty="0"/>
              <a:t>	   y=b;</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a:t>
            </a:r>
          </a:p>
          <a:p>
            <a:pPr>
              <a:buFont typeface="Arial" panose="020B0604020202020204" pitchFamily="34" charset="0"/>
              <a:buNone/>
            </a:pPr>
            <a:r>
              <a:rPr lang="en-US" altLang="en-US" dirty="0"/>
              <a:t>	</a:t>
            </a:r>
          </a:p>
        </p:txBody>
      </p:sp>
      <p:sp>
        <p:nvSpPr>
          <p:cNvPr id="18436" name="Slide Number Placeholder 3">
            <a:extLst>
              <a:ext uri="{FF2B5EF4-FFF2-40B4-BE49-F238E27FC236}">
                <a16:creationId xmlns="" xmlns:a16="http://schemas.microsoft.com/office/drawing/2014/main" id="{5303D93C-0B70-448D-8841-B3AC85A8317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94AF78-602E-4E48-9C8A-0EEAEA00AFD3}" type="slidenum">
              <a:rPr lang="en-US" altLang="en-US" sz="1200" smtClean="0">
                <a:solidFill>
                  <a:srgbClr val="898989"/>
                </a:solidFill>
              </a:rPr>
              <a:pPr>
                <a:spcBef>
                  <a:spcPct val="0"/>
                </a:spcBef>
                <a:buFontTx/>
                <a:buNone/>
              </a:pPr>
              <a:t>58</a:t>
            </a:fld>
            <a:endParaRPr lang="en-US" altLang="en-US" sz="1200">
              <a:solidFill>
                <a:srgbClr val="898989"/>
              </a:solidFill>
            </a:endParaRPr>
          </a:p>
        </p:txBody>
      </p:sp>
    </p:spTree>
    <p:extLst>
      <p:ext uri="{BB962C8B-B14F-4D97-AF65-F5344CB8AC3E}">
        <p14:creationId xmlns:p14="http://schemas.microsoft.com/office/powerpoint/2010/main" val="4184373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a:extLst>
              <a:ext uri="{FF2B5EF4-FFF2-40B4-BE49-F238E27FC236}">
                <a16:creationId xmlns="" xmlns:a16="http://schemas.microsoft.com/office/drawing/2014/main" id="{69DD8660-8151-4957-AFAB-F800AEFF5FCB}"/>
              </a:ext>
            </a:extLst>
          </p:cNvPr>
          <p:cNvSpPr>
            <a:spLocks noGrp="1"/>
          </p:cNvSpPr>
          <p:nvPr>
            <p:ph idx="1"/>
          </p:nvPr>
        </p:nvSpPr>
        <p:spPr>
          <a:xfrm>
            <a:off x="457200" y="136525"/>
            <a:ext cx="8610600" cy="6721475"/>
          </a:xfrm>
        </p:spPr>
        <p:txBody>
          <a:bodyPr>
            <a:normAutofit fontScale="70000" lnSpcReduction="20000"/>
          </a:bodyPr>
          <a:lstStyle/>
          <a:p>
            <a:pPr>
              <a:buFont typeface="Arial" panose="020B0604020202020204" pitchFamily="34" charset="0"/>
              <a:buNone/>
            </a:pPr>
            <a:endParaRPr lang="en-US" altLang="en-US" dirty="0"/>
          </a:p>
          <a:p>
            <a:pPr>
              <a:buFont typeface="Arial" panose="020B0604020202020204" pitchFamily="34" charset="0"/>
              <a:buNone/>
            </a:pPr>
            <a:r>
              <a:rPr lang="en-US" altLang="en-US" dirty="0"/>
              <a:t>main()</a:t>
            </a:r>
          </a:p>
          <a:p>
            <a:pPr>
              <a:buFont typeface="Arial" panose="020B0604020202020204" pitchFamily="34" charset="0"/>
              <a:buNone/>
            </a:pPr>
            <a:r>
              <a:rPr lang="en-US" altLang="en-US" dirty="0"/>
              <a:t>{</a:t>
            </a:r>
          </a:p>
          <a:p>
            <a:pPr>
              <a:buFont typeface="Arial" panose="020B0604020202020204" pitchFamily="34" charset="0"/>
              <a:buNone/>
            </a:pPr>
            <a:r>
              <a:rPr lang="en-US" altLang="en-US" dirty="0"/>
              <a:t>test T1=new test();			</a:t>
            </a:r>
            <a:r>
              <a:rPr lang="en-US" altLang="en-US" sz="2900" dirty="0"/>
              <a:t>//default constructor called</a:t>
            </a:r>
          </a:p>
          <a:p>
            <a:pPr>
              <a:buNone/>
            </a:pPr>
            <a:r>
              <a:rPr lang="en-US" altLang="en-US" b="1" dirty="0"/>
              <a:t>T1.display();				//10,20</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r>
              <a:rPr lang="en-US" altLang="en-US" dirty="0"/>
              <a:t>Scanner </a:t>
            </a:r>
            <a:r>
              <a:rPr lang="en-US" altLang="en-US" dirty="0" err="1"/>
              <a:t>ob</a:t>
            </a:r>
            <a:r>
              <a:rPr lang="en-US" altLang="en-US" dirty="0"/>
              <a:t>=new Scanner(System.in);</a:t>
            </a:r>
          </a:p>
          <a:p>
            <a:pPr>
              <a:buFont typeface="Arial" panose="020B0604020202020204" pitchFamily="34" charset="0"/>
              <a:buNone/>
            </a:pPr>
            <a:r>
              <a:rPr lang="en-US" altLang="en-US" dirty="0"/>
              <a:t>X=</a:t>
            </a:r>
            <a:r>
              <a:rPr lang="en-US" altLang="en-US" dirty="0" err="1"/>
              <a:t>ob.nextInt</a:t>
            </a:r>
            <a:r>
              <a:rPr lang="en-US" altLang="en-US" dirty="0"/>
              <a:t>();</a:t>
            </a:r>
          </a:p>
          <a:p>
            <a:pPr>
              <a:buNone/>
            </a:pPr>
            <a:r>
              <a:rPr lang="en-US" altLang="en-US" dirty="0"/>
              <a:t>y=</a:t>
            </a:r>
            <a:r>
              <a:rPr lang="en-US" altLang="en-US" dirty="0" err="1"/>
              <a:t>ob.nextInt</a:t>
            </a:r>
            <a:r>
              <a:rPr lang="en-US" altLang="en-US" dirty="0"/>
              <a:t>();</a:t>
            </a:r>
          </a:p>
          <a:p>
            <a:pPr>
              <a:buFont typeface="Arial" panose="020B0604020202020204" pitchFamily="34" charset="0"/>
              <a:buNone/>
            </a:pPr>
            <a:r>
              <a:rPr lang="en-US" altLang="en-US" dirty="0"/>
              <a:t>test T2=new test(</a:t>
            </a:r>
            <a:r>
              <a:rPr lang="en-US" altLang="en-US" dirty="0" err="1"/>
              <a:t>x,y</a:t>
            </a:r>
            <a:r>
              <a:rPr lang="en-US" altLang="en-US" dirty="0"/>
              <a:t>);	      		</a:t>
            </a:r>
            <a:r>
              <a:rPr lang="en-US" altLang="en-US" sz="2600" dirty="0"/>
              <a:t>//parameterized constructor called</a:t>
            </a:r>
          </a:p>
          <a:p>
            <a:pPr>
              <a:buFont typeface="Arial" panose="020B0604020202020204" pitchFamily="34" charset="0"/>
              <a:buNone/>
            </a:pPr>
            <a:r>
              <a:rPr lang="en-US" altLang="en-US" b="1" dirty="0"/>
              <a:t>T2.display();				//100,200</a:t>
            </a:r>
            <a:endParaRPr lang="en-US" altLang="en-US" sz="2600" b="1"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r>
              <a:rPr lang="en-US" altLang="en-US" dirty="0"/>
              <a:t>		//T1.test();</a:t>
            </a:r>
          </a:p>
          <a:p>
            <a:pPr>
              <a:buFont typeface="Arial" panose="020B0604020202020204" pitchFamily="34" charset="0"/>
              <a:buNone/>
            </a:pPr>
            <a:r>
              <a:rPr lang="en-US" altLang="en-US" dirty="0"/>
              <a:t>		//T2.test(100,200);</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a:t>
            </a:r>
          </a:p>
        </p:txBody>
      </p:sp>
      <p:sp>
        <p:nvSpPr>
          <p:cNvPr id="19460" name="Slide Number Placeholder 3">
            <a:extLst>
              <a:ext uri="{FF2B5EF4-FFF2-40B4-BE49-F238E27FC236}">
                <a16:creationId xmlns="" xmlns:a16="http://schemas.microsoft.com/office/drawing/2014/main" id="{AF84DDAB-E3C4-44D1-A46E-00995F2A9D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7CC3EC-D838-4E42-AE17-DF5BCA312B6F}" type="slidenum">
              <a:rPr lang="en-US" altLang="en-US" sz="1200" smtClean="0">
                <a:solidFill>
                  <a:srgbClr val="898989"/>
                </a:solidFill>
              </a:rPr>
              <a:pPr>
                <a:spcBef>
                  <a:spcPct val="0"/>
                </a:spcBef>
                <a:buFontTx/>
                <a:buNone/>
              </a:pPr>
              <a:t>59</a:t>
            </a:fld>
            <a:endParaRPr lang="en-US" altLang="en-US" sz="1200">
              <a:solidFill>
                <a:srgbClr val="898989"/>
              </a:solidFill>
            </a:endParaRPr>
          </a:p>
        </p:txBody>
      </p:sp>
    </p:spTree>
    <p:extLst>
      <p:ext uri="{BB962C8B-B14F-4D97-AF65-F5344CB8AC3E}">
        <p14:creationId xmlns:p14="http://schemas.microsoft.com/office/powerpoint/2010/main" val="69151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xmlns="" id="{00FF5811-B068-4FF3-A90A-6F844EFCCDCB}"/>
              </a:ext>
            </a:extLst>
          </p:cNvPr>
          <p:cNvGraphicFramePr>
            <a:graphicFrameLocks noGrp="1"/>
          </p:cNvGraphicFramePr>
          <p:nvPr>
            <p:ph idx="1"/>
            <p:extLst>
              <p:ext uri="{D42A27DB-BD31-4B8C-83A1-F6EECF244321}">
                <p14:modId xmlns:p14="http://schemas.microsoft.com/office/powerpoint/2010/main" val="4017186923"/>
              </p:ext>
            </p:extLst>
          </p:nvPr>
        </p:nvGraphicFramePr>
        <p:xfrm>
          <a:off x="609600" y="685800"/>
          <a:ext cx="8305800" cy="5486401"/>
        </p:xfrm>
        <a:graphic>
          <a:graphicData uri="http://schemas.openxmlformats.org/drawingml/2006/table">
            <a:tbl>
              <a:tblPr/>
              <a:tblGrid>
                <a:gridCol w="1661160">
                  <a:extLst>
                    <a:ext uri="{9D8B030D-6E8A-4147-A177-3AD203B41FA5}">
                      <a16:colId xmlns:a16="http://schemas.microsoft.com/office/drawing/2014/main" xmlns="" val="1752957125"/>
                    </a:ext>
                  </a:extLst>
                </a:gridCol>
                <a:gridCol w="1661160">
                  <a:extLst>
                    <a:ext uri="{9D8B030D-6E8A-4147-A177-3AD203B41FA5}">
                      <a16:colId xmlns:a16="http://schemas.microsoft.com/office/drawing/2014/main" xmlns="" val="3175713239"/>
                    </a:ext>
                  </a:extLst>
                </a:gridCol>
                <a:gridCol w="1661160">
                  <a:extLst>
                    <a:ext uri="{9D8B030D-6E8A-4147-A177-3AD203B41FA5}">
                      <a16:colId xmlns:a16="http://schemas.microsoft.com/office/drawing/2014/main" xmlns="" val="4158922133"/>
                    </a:ext>
                  </a:extLst>
                </a:gridCol>
                <a:gridCol w="1661160">
                  <a:extLst>
                    <a:ext uri="{9D8B030D-6E8A-4147-A177-3AD203B41FA5}">
                      <a16:colId xmlns:a16="http://schemas.microsoft.com/office/drawing/2014/main" xmlns="" val="4165913181"/>
                    </a:ext>
                  </a:extLst>
                </a:gridCol>
                <a:gridCol w="1661160">
                  <a:extLst>
                    <a:ext uri="{9D8B030D-6E8A-4147-A177-3AD203B41FA5}">
                      <a16:colId xmlns:a16="http://schemas.microsoft.com/office/drawing/2014/main" xmlns="" val="3969741832"/>
                    </a:ext>
                  </a:extLst>
                </a:gridCol>
              </a:tblGrid>
              <a:tr h="2532184">
                <a:tc>
                  <a:txBody>
                    <a:bodyPr/>
                    <a:lstStyle/>
                    <a:p>
                      <a:pPr algn="l" fontAlgn="t"/>
                      <a:r>
                        <a:rPr lang="en-IN" dirty="0">
                          <a:solidFill>
                            <a:srgbClr val="000000"/>
                          </a:solidFill>
                          <a:effectLst/>
                          <a:latin typeface="times new roman" panose="02020603050405020304" pitchFamily="18" charset="0"/>
                        </a:rPr>
                        <a:t>Access Modifier</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within class</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within package</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outside package by subclass only</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outside package</a:t>
                      </a:r>
                    </a:p>
                  </a:txBody>
                  <a:tcPr marL="76200" marR="76200" marT="76200" marB="76200">
                    <a:lnL w="6350" cap="flat" cmpd="sng" algn="ctr">
                      <a:solidFill>
                        <a:srgbClr val="C051A9"/>
                      </a:solidFill>
                      <a:prstDash val="solid"/>
                      <a:round/>
                      <a:headEnd type="none" w="med" len="med"/>
                      <a:tailEnd type="none" w="med" len="med"/>
                    </a:lnL>
                    <a:lnR w="6350" cap="flat" cmpd="sng" algn="ctr">
                      <a:solidFill>
                        <a:srgbClr val="C051A9"/>
                      </a:solidFill>
                      <a:prstDash val="solid"/>
                      <a:round/>
                      <a:headEnd type="none" w="med" len="med"/>
                      <a:tailEnd type="none" w="med" len="med"/>
                    </a:lnR>
                    <a:lnT w="6350" cap="flat" cmpd="sng" algn="ctr">
                      <a:solidFill>
                        <a:srgbClr val="C051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695534780"/>
                  </a:ext>
                </a:extLst>
              </a:tr>
              <a:tr h="624606">
                <a:tc>
                  <a:txBody>
                    <a:bodyPr/>
                    <a:lstStyle/>
                    <a:p>
                      <a:pPr algn="l" fontAlgn="t"/>
                      <a:r>
                        <a:rPr lang="en-IN" b="1">
                          <a:solidFill>
                            <a:srgbClr val="000000"/>
                          </a:solidFill>
                          <a:effectLst/>
                          <a:latin typeface="verdana" panose="020B0604030504040204" pitchFamily="34" charset="0"/>
                        </a:rPr>
                        <a:t>Private</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549324057"/>
                  </a:ext>
                </a:extLst>
              </a:tr>
              <a:tr h="624606">
                <a:tc>
                  <a:txBody>
                    <a:bodyPr/>
                    <a:lstStyle/>
                    <a:p>
                      <a:pPr algn="l" fontAlgn="t"/>
                      <a:r>
                        <a:rPr lang="en-IN" b="1">
                          <a:solidFill>
                            <a:srgbClr val="000000"/>
                          </a:solidFill>
                          <a:effectLst/>
                          <a:latin typeface="verdana" panose="020B0604030504040204" pitchFamily="34" charset="0"/>
                        </a:rPr>
                        <a:t>Default</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082607897"/>
                  </a:ext>
                </a:extLst>
              </a:tr>
              <a:tr h="1080399">
                <a:tc>
                  <a:txBody>
                    <a:bodyPr/>
                    <a:lstStyle/>
                    <a:p>
                      <a:pPr algn="l" fontAlgn="t"/>
                      <a:r>
                        <a:rPr lang="en-IN" b="1">
                          <a:solidFill>
                            <a:srgbClr val="000000"/>
                          </a:solidFill>
                          <a:effectLst/>
                          <a:latin typeface="verdana" panose="020B0604030504040204" pitchFamily="34" charset="0"/>
                        </a:rPr>
                        <a:t>Protected</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795811965"/>
                  </a:ext>
                </a:extLst>
              </a:tr>
              <a:tr h="624606">
                <a:tc>
                  <a:txBody>
                    <a:bodyPr/>
                    <a:lstStyle/>
                    <a:p>
                      <a:pPr algn="l" fontAlgn="t"/>
                      <a:r>
                        <a:rPr lang="en-IN" b="1">
                          <a:solidFill>
                            <a:srgbClr val="000000"/>
                          </a:solidFill>
                          <a:effectLst/>
                          <a:latin typeface="verdana" panose="020B0604030504040204" pitchFamily="34" charset="0"/>
                        </a:rPr>
                        <a:t>Public</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155170648"/>
                  </a:ext>
                </a:extLst>
              </a:tr>
            </a:tbl>
          </a:graphicData>
        </a:graphic>
      </p:graphicFrame>
      <p:sp>
        <p:nvSpPr>
          <p:cNvPr id="4" name="Slide Number Placeholder 3">
            <a:extLst>
              <a:ext uri="{FF2B5EF4-FFF2-40B4-BE49-F238E27FC236}">
                <a16:creationId xmlns:a16="http://schemas.microsoft.com/office/drawing/2014/main" xmlns="" id="{87708A7C-3CD7-484C-A02E-9D2F60892819}"/>
              </a:ext>
            </a:extLst>
          </p:cNvPr>
          <p:cNvSpPr>
            <a:spLocks noGrp="1"/>
          </p:cNvSpPr>
          <p:nvPr>
            <p:ph type="sldNum" sz="quarter" idx="12"/>
          </p:nvPr>
        </p:nvSpPr>
        <p:spPr/>
        <p:txBody>
          <a:bodyPr/>
          <a:lstStyle/>
          <a:p>
            <a:pPr>
              <a:defRPr/>
            </a:pPr>
            <a:fld id="{CA95A919-286D-4F00-BCB7-7A0B74DE79FB}" type="slidenum">
              <a:rPr lang="en-US" smtClean="0"/>
              <a:pPr>
                <a:defRPr/>
              </a:pPr>
              <a:t>6</a:t>
            </a:fld>
            <a:endParaRPr lang="en-US"/>
          </a:p>
        </p:txBody>
      </p:sp>
    </p:spTree>
    <p:extLst>
      <p:ext uri="{BB962C8B-B14F-4D97-AF65-F5344CB8AC3E}">
        <p14:creationId xmlns:p14="http://schemas.microsoft.com/office/powerpoint/2010/main" val="240679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 xmlns:a16="http://schemas.microsoft.com/office/drawing/2014/main" id="{F211139B-1F77-4164-A1B3-4716EEEB4A93}"/>
              </a:ext>
            </a:extLst>
          </p:cNvPr>
          <p:cNvSpPr>
            <a:spLocks noGrp="1"/>
          </p:cNvSpPr>
          <p:nvPr>
            <p:ph idx="1"/>
          </p:nvPr>
        </p:nvSpPr>
        <p:spPr>
          <a:xfrm>
            <a:off x="457200" y="0"/>
            <a:ext cx="8686800" cy="6126163"/>
          </a:xfrm>
        </p:spPr>
        <p:txBody>
          <a:bodyPr>
            <a:normAutofit fontScale="92500" lnSpcReduction="10000"/>
          </a:bodyPr>
          <a:lstStyle/>
          <a:p>
            <a:pPr marL="0" indent="0">
              <a:buFont typeface="Arial" panose="020B0604020202020204" pitchFamily="34" charset="0"/>
              <a:buNone/>
            </a:pPr>
            <a:r>
              <a:rPr lang="en-IN" altLang="en-US" dirty="0"/>
              <a:t>class </a:t>
            </a:r>
            <a:r>
              <a:rPr lang="en-IN" altLang="en-US" b="1" dirty="0"/>
              <a:t>box</a:t>
            </a:r>
            <a:r>
              <a:rPr lang="en-IN" altLang="en-US" dirty="0"/>
              <a:t>{    </a:t>
            </a:r>
          </a:p>
          <a:p>
            <a:pPr marL="0" indent="0">
              <a:buFont typeface="Arial" panose="020B0604020202020204" pitchFamily="34" charset="0"/>
              <a:buNone/>
            </a:pPr>
            <a:r>
              <a:rPr lang="en-IN" altLang="en-US" dirty="0"/>
              <a:t>int </a:t>
            </a:r>
            <a:r>
              <a:rPr lang="en-IN" altLang="en-US" dirty="0" err="1"/>
              <a:t>l,b,h</a:t>
            </a:r>
            <a:r>
              <a:rPr lang="en-IN" altLang="en-US" dirty="0"/>
              <a:t>;    </a:t>
            </a:r>
          </a:p>
          <a:p>
            <a:pPr marL="0" indent="0">
              <a:buFont typeface="Arial" panose="020B0604020202020204" pitchFamily="34" charset="0"/>
              <a:buNone/>
            </a:pPr>
            <a:r>
              <a:rPr lang="en-IN" altLang="en-US" b="1" dirty="0"/>
              <a:t> box()					</a:t>
            </a:r>
            <a:r>
              <a:rPr lang="en-IN" altLang="en-US" sz="2000" b="1" dirty="0"/>
              <a:t>//default constructor   </a:t>
            </a:r>
            <a:endParaRPr lang="en-IN" altLang="en-US" b="1" dirty="0"/>
          </a:p>
          <a:p>
            <a:pPr marL="0" indent="0">
              <a:buFont typeface="Arial" panose="020B0604020202020204" pitchFamily="34" charset="0"/>
              <a:buNone/>
            </a:pPr>
            <a:r>
              <a:rPr lang="en-IN" altLang="en-US" dirty="0"/>
              <a:t> {        l=10;        b=20;        h=30;    }    </a:t>
            </a:r>
          </a:p>
          <a:p>
            <a:pPr marL="0" indent="0">
              <a:buFont typeface="Arial" panose="020B0604020202020204" pitchFamily="34" charset="0"/>
              <a:buNone/>
            </a:pPr>
            <a:r>
              <a:rPr lang="en-IN" altLang="en-US" b="1" dirty="0"/>
              <a:t>box(int x, int y, int z)		</a:t>
            </a:r>
            <a:r>
              <a:rPr lang="en-IN" altLang="en-US" sz="1800" b="1" dirty="0"/>
              <a:t>//parameterized constructor    </a:t>
            </a:r>
            <a:endParaRPr lang="en-IN" altLang="en-US" b="1" dirty="0"/>
          </a:p>
          <a:p>
            <a:pPr marL="0" indent="0">
              <a:buFont typeface="Arial" panose="020B0604020202020204" pitchFamily="34" charset="0"/>
              <a:buNone/>
            </a:pPr>
            <a:r>
              <a:rPr lang="en-IN" altLang="en-US" dirty="0"/>
              <a:t>{        l=x;        b=y;        h=z;    }    </a:t>
            </a:r>
          </a:p>
          <a:p>
            <a:pPr marL="0" indent="0">
              <a:buFont typeface="Arial" panose="020B0604020202020204" pitchFamily="34" charset="0"/>
              <a:buNone/>
            </a:pPr>
            <a:r>
              <a:rPr lang="en-IN" altLang="en-US" dirty="0"/>
              <a:t>void display()    {        </a:t>
            </a:r>
          </a:p>
          <a:p>
            <a:pPr marL="0" indent="0">
              <a:buFont typeface="Arial" panose="020B0604020202020204" pitchFamily="34" charset="0"/>
              <a:buNone/>
            </a:pPr>
            <a:r>
              <a:rPr lang="en-IN" altLang="en-US" dirty="0"/>
              <a:t>	</a:t>
            </a:r>
            <a:r>
              <a:rPr lang="en-IN" altLang="en-US" dirty="0" err="1"/>
              <a:t>System.out.println</a:t>
            </a:r>
            <a:r>
              <a:rPr lang="en-IN" altLang="en-US" dirty="0"/>
              <a:t>("Length= "+l);        	</a:t>
            </a:r>
            <a:r>
              <a:rPr lang="en-IN" altLang="en-US" dirty="0" err="1"/>
              <a:t>System.out.println</a:t>
            </a:r>
            <a:r>
              <a:rPr lang="en-IN" altLang="en-US" dirty="0"/>
              <a:t>("Breadth= "+b);        	</a:t>
            </a:r>
            <a:r>
              <a:rPr lang="en-IN" altLang="en-US" dirty="0" err="1"/>
              <a:t>System.out.println</a:t>
            </a:r>
            <a:r>
              <a:rPr lang="en-IN" altLang="en-US" dirty="0"/>
              <a:t>("Height= "+h);  </a:t>
            </a:r>
          </a:p>
          <a:p>
            <a:pPr marL="0" indent="0">
              <a:buFont typeface="Arial" panose="020B0604020202020204" pitchFamily="34" charset="0"/>
              <a:buNone/>
            </a:pPr>
            <a:r>
              <a:rPr lang="en-IN" altLang="en-US" dirty="0"/>
              <a:t>  }</a:t>
            </a:r>
          </a:p>
          <a:p>
            <a:pPr marL="0" indent="0">
              <a:buFont typeface="Arial" panose="020B0604020202020204" pitchFamily="34" charset="0"/>
              <a:buNone/>
            </a:pPr>
            <a:r>
              <a:rPr lang="en-IN" altLang="en-US" dirty="0"/>
              <a:t>}</a:t>
            </a:r>
          </a:p>
        </p:txBody>
      </p:sp>
      <p:sp>
        <p:nvSpPr>
          <p:cNvPr id="20483" name="Slide Number Placeholder 3">
            <a:extLst>
              <a:ext uri="{FF2B5EF4-FFF2-40B4-BE49-F238E27FC236}">
                <a16:creationId xmlns="" xmlns:a16="http://schemas.microsoft.com/office/drawing/2014/main" id="{B454C87E-3CA9-4C73-851F-63174855E2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A4748E-9D40-4C6F-A046-3BBD0C689189}" type="slidenum">
              <a:rPr lang="en-US" altLang="en-US" sz="1200" smtClean="0">
                <a:solidFill>
                  <a:srgbClr val="898989"/>
                </a:solidFill>
              </a:rPr>
              <a:pPr>
                <a:spcBef>
                  <a:spcPct val="0"/>
                </a:spcBef>
                <a:buFontTx/>
                <a:buNone/>
              </a:pPr>
              <a:t>60</a:t>
            </a:fld>
            <a:endParaRPr lang="en-US" altLang="en-US" sz="1200">
              <a:solidFill>
                <a:srgbClr val="898989"/>
              </a:solidFill>
            </a:endParaRPr>
          </a:p>
        </p:txBody>
      </p:sp>
    </p:spTree>
    <p:extLst>
      <p:ext uri="{BB962C8B-B14F-4D97-AF65-F5344CB8AC3E}">
        <p14:creationId xmlns:p14="http://schemas.microsoft.com/office/powerpoint/2010/main" val="36556209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 xmlns:a16="http://schemas.microsoft.com/office/drawing/2014/main" id="{6D08FC88-D904-444C-9E13-992DD37DA3CA}"/>
              </a:ext>
            </a:extLst>
          </p:cNvPr>
          <p:cNvSpPr>
            <a:spLocks noGrp="1"/>
          </p:cNvSpPr>
          <p:nvPr>
            <p:ph idx="1"/>
          </p:nvPr>
        </p:nvSpPr>
        <p:spPr>
          <a:xfrm>
            <a:off x="457200" y="304800"/>
            <a:ext cx="8686800" cy="6324600"/>
          </a:xfrm>
        </p:spPr>
        <p:txBody>
          <a:bodyPr/>
          <a:lstStyle/>
          <a:p>
            <a:pPr marL="0" indent="0">
              <a:buFont typeface="Arial" panose="020B0604020202020204" pitchFamily="34" charset="0"/>
              <a:buNone/>
            </a:pPr>
            <a:r>
              <a:rPr lang="en-IN" altLang="en-US" dirty="0"/>
              <a:t>public class test{	</a:t>
            </a:r>
          </a:p>
          <a:p>
            <a:pPr marL="0" indent="0">
              <a:buFont typeface="Arial" panose="020B0604020202020204" pitchFamily="34" charset="0"/>
              <a:buNone/>
            </a:pPr>
            <a:r>
              <a:rPr lang="en-IN" altLang="en-US" dirty="0"/>
              <a:t>public static void main(String[] </a:t>
            </a:r>
            <a:r>
              <a:rPr lang="en-IN" altLang="en-US" dirty="0" err="1"/>
              <a:t>args</a:t>
            </a:r>
            <a:r>
              <a:rPr lang="en-IN" altLang="en-US" dirty="0"/>
              <a:t>) {	</a:t>
            </a:r>
          </a:p>
          <a:p>
            <a:pPr marL="0" indent="0">
              <a:buFont typeface="Arial" panose="020B0604020202020204" pitchFamily="34" charset="0"/>
              <a:buNone/>
            </a:pPr>
            <a:r>
              <a:rPr lang="en-IN" altLang="en-US" dirty="0"/>
              <a:t>	</a:t>
            </a:r>
            <a:r>
              <a:rPr lang="en-IN" altLang="en-US" b="1" dirty="0"/>
              <a:t>box b1=new box();	</a:t>
            </a:r>
            <a:r>
              <a:rPr lang="en-IN" altLang="en-US" dirty="0"/>
              <a:t>	</a:t>
            </a:r>
            <a:r>
              <a:rPr lang="en-IN" altLang="en-US" sz="2800" dirty="0" err="1"/>
              <a:t>System.out.println</a:t>
            </a:r>
            <a:r>
              <a:rPr lang="en-IN" altLang="en-US" sz="2800" dirty="0"/>
              <a:t>("Default constructor called");	</a:t>
            </a:r>
            <a:r>
              <a:rPr lang="en-IN" altLang="en-US" dirty="0"/>
              <a:t>	    	b1.display();		</a:t>
            </a:r>
          </a:p>
          <a:p>
            <a:pPr marL="0" indent="0">
              <a:buFont typeface="Arial" panose="020B0604020202020204" pitchFamily="34" charset="0"/>
              <a:buNone/>
            </a:pPr>
            <a:r>
              <a:rPr lang="en-IN" altLang="en-US" b="1" dirty="0"/>
              <a:t>box b2=new box(100,200,300);	</a:t>
            </a:r>
            <a:r>
              <a:rPr lang="en-IN" altLang="en-US" dirty="0"/>
              <a:t>	</a:t>
            </a:r>
            <a:r>
              <a:rPr lang="en-IN" altLang="en-US" sz="2400" dirty="0" err="1"/>
              <a:t>System.out.println</a:t>
            </a:r>
            <a:r>
              <a:rPr lang="en-IN" altLang="en-US" sz="2400" dirty="0"/>
              <a:t>("Parameterized constructor called");	</a:t>
            </a:r>
            <a:r>
              <a:rPr lang="en-IN" altLang="en-US" dirty="0"/>
              <a:t>	b2.display();				</a:t>
            </a:r>
          </a:p>
          <a:p>
            <a:pPr marL="0" indent="0">
              <a:buFont typeface="Arial" panose="020B0604020202020204" pitchFamily="34" charset="0"/>
              <a:buNone/>
            </a:pPr>
            <a:r>
              <a:rPr lang="en-IN" altLang="en-US" dirty="0"/>
              <a:t>}</a:t>
            </a:r>
          </a:p>
          <a:p>
            <a:pPr marL="0" indent="0">
              <a:buFont typeface="Arial" panose="020B0604020202020204" pitchFamily="34" charset="0"/>
              <a:buNone/>
            </a:pPr>
            <a:r>
              <a:rPr lang="en-IN" altLang="en-US" dirty="0"/>
              <a:t>}</a:t>
            </a:r>
          </a:p>
        </p:txBody>
      </p:sp>
      <p:sp>
        <p:nvSpPr>
          <p:cNvPr id="21507" name="Slide Number Placeholder 3">
            <a:extLst>
              <a:ext uri="{FF2B5EF4-FFF2-40B4-BE49-F238E27FC236}">
                <a16:creationId xmlns="" xmlns:a16="http://schemas.microsoft.com/office/drawing/2014/main" id="{CC7B56A0-FA59-4201-94C9-AA54B4A199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7AA9BC-0A9E-40FE-B1AB-911412FF7E1A}" type="slidenum">
              <a:rPr lang="en-US" altLang="en-US" sz="1200" smtClean="0">
                <a:solidFill>
                  <a:srgbClr val="898989"/>
                </a:solidFill>
              </a:rPr>
              <a:pPr>
                <a:spcBef>
                  <a:spcPct val="0"/>
                </a:spcBef>
                <a:buFontTx/>
                <a:buNone/>
              </a:pPr>
              <a:t>61</a:t>
            </a:fld>
            <a:endParaRPr lang="en-US" altLang="en-US" sz="1200">
              <a:solidFill>
                <a:srgbClr val="898989"/>
              </a:solidFill>
            </a:endParaRPr>
          </a:p>
        </p:txBody>
      </p:sp>
    </p:spTree>
    <p:extLst>
      <p:ext uri="{BB962C8B-B14F-4D97-AF65-F5344CB8AC3E}">
        <p14:creationId xmlns:p14="http://schemas.microsoft.com/office/powerpoint/2010/main" val="2972879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a:extLst>
              <a:ext uri="{FF2B5EF4-FFF2-40B4-BE49-F238E27FC236}">
                <a16:creationId xmlns="" xmlns:a16="http://schemas.microsoft.com/office/drawing/2014/main" id="{AB0C1D2C-97FB-4657-89DB-2FCD082382C1}"/>
              </a:ext>
            </a:extLst>
          </p:cNvPr>
          <p:cNvSpPr>
            <a:spLocks noGrp="1"/>
          </p:cNvSpPr>
          <p:nvPr>
            <p:ph type="dt" sz="quarter" idx="10"/>
          </p:nvPr>
        </p:nvSpPr>
        <p:spPr/>
        <p:txBody>
          <a:bodyPr/>
          <a:lstStyle/>
          <a:p>
            <a:pPr>
              <a:defRPr/>
            </a:pPr>
            <a:fld id="{20D9BD85-A804-4FD0-8571-8F07AE195B87}" type="datetime1">
              <a:rPr lang="en-IN"/>
              <a:pPr>
                <a:defRPr/>
              </a:pPr>
              <a:t>12-07-2023</a:t>
            </a:fld>
            <a:endParaRPr lang="en-IN"/>
          </a:p>
        </p:txBody>
      </p:sp>
      <p:sp>
        <p:nvSpPr>
          <p:cNvPr id="23555" name="Slide Number Placeholder 2">
            <a:extLst>
              <a:ext uri="{FF2B5EF4-FFF2-40B4-BE49-F238E27FC236}">
                <a16:creationId xmlns="" xmlns:a16="http://schemas.microsoft.com/office/drawing/2014/main" id="{E2698340-B81A-4282-B524-B343191564E5}"/>
              </a:ext>
            </a:extLst>
          </p:cNvPr>
          <p:cNvSpPr>
            <a:spLocks noGrp="1" noChangeArrowheads="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fld id="{1F1BBD80-31CB-4332-931E-8407FCE14750}" type="slidenum">
              <a:rPr lang="en-IN" altLang="en-US" sz="1200" smtClean="0">
                <a:solidFill>
                  <a:srgbClr val="898989"/>
                </a:solidFill>
              </a:rPr>
              <a:pPr algn="ctr">
                <a:spcBef>
                  <a:spcPct val="0"/>
                </a:spcBef>
                <a:buFontTx/>
                <a:buNone/>
              </a:pPr>
              <a:t>62</a:t>
            </a:fld>
            <a:endParaRPr lang="en-IN" altLang="en-US" sz="1200">
              <a:solidFill>
                <a:srgbClr val="898989"/>
              </a:solidFill>
            </a:endParaRPr>
          </a:p>
        </p:txBody>
      </p:sp>
      <p:sp>
        <p:nvSpPr>
          <p:cNvPr id="23556" name="Text Box 1">
            <a:extLst>
              <a:ext uri="{FF2B5EF4-FFF2-40B4-BE49-F238E27FC236}">
                <a16:creationId xmlns="" xmlns:a16="http://schemas.microsoft.com/office/drawing/2014/main" id="{B897B0A1-326F-41D6-8C19-1603B262B5CE}"/>
              </a:ext>
            </a:extLst>
          </p:cNvPr>
          <p:cNvSpPr txBox="1">
            <a:spLocks noChangeArrowheads="1"/>
          </p:cNvSpPr>
          <p:nvPr/>
        </p:nvSpPr>
        <p:spPr bwMode="auto">
          <a:xfrm>
            <a:off x="1143000" y="0"/>
            <a:ext cx="7007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dirty="0">
                <a:solidFill>
                  <a:srgbClr val="000000"/>
                </a:solidFill>
                <a:latin typeface="Times New Roman" panose="02020603050405020304" pitchFamily="18" charset="0"/>
              </a:rPr>
              <a:t>Default, and Parameterized Constructors</a:t>
            </a:r>
          </a:p>
        </p:txBody>
      </p:sp>
      <p:sp>
        <p:nvSpPr>
          <p:cNvPr id="23557" name="Text Box 2">
            <a:extLst>
              <a:ext uri="{FF2B5EF4-FFF2-40B4-BE49-F238E27FC236}">
                <a16:creationId xmlns="" xmlns:a16="http://schemas.microsoft.com/office/drawing/2014/main" id="{9E4B4BF1-330F-46B8-B6BF-619C7A939BB3}"/>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3558" name="Rectangle 3">
            <a:extLst>
              <a:ext uri="{FF2B5EF4-FFF2-40B4-BE49-F238E27FC236}">
                <a16:creationId xmlns="" xmlns:a16="http://schemas.microsoft.com/office/drawing/2014/main" id="{F2FE47D0-C0CD-46BF-BEAD-7B891F9F9AF7}"/>
              </a:ext>
            </a:extLst>
          </p:cNvPr>
          <p:cNvSpPr>
            <a:spLocks noChangeArrowheads="1"/>
          </p:cNvSpPr>
          <p:nvPr/>
        </p:nvSpPr>
        <p:spPr bwMode="auto">
          <a:xfrm>
            <a:off x="76200" y="1447800"/>
            <a:ext cx="4114800" cy="5410200"/>
          </a:xfrm>
          <a:prstGeom prst="rect">
            <a:avLst/>
          </a:prstGeom>
          <a:gradFill rotWithShape="0">
            <a:gsLst>
              <a:gs pos="0">
                <a:srgbClr val="CE3B37"/>
              </a:gs>
              <a:gs pos="100000">
                <a:srgbClr val="9B2D2A"/>
              </a:gs>
            </a:gsLst>
            <a:lin ang="5400000" scaled="1"/>
          </a:gradFill>
          <a:ln w="9360" cap="sq">
            <a:solidFill>
              <a:srgbClr val="BE4B48"/>
            </a:solidFill>
            <a:miter lim="800000"/>
            <a:headEnd/>
            <a:tailEnd/>
          </a:ln>
          <a:effectLst>
            <a:outerShdw dist="23040" dir="5400000" algn="ctr" rotWithShape="0">
              <a:srgbClr val="000000">
                <a:alpha val="35036"/>
              </a:srgbClr>
            </a:outerShdw>
          </a:effectLst>
        </p:spPr>
        <p:txBody>
          <a:bodyPr lIns="90000" tIns="46800" rIns="90000" bIns="46800"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FFFF"/>
                </a:solidFill>
                <a:latin typeface="Times New Roman" panose="02020603050405020304" pitchFamily="18" charset="0"/>
              </a:rPr>
              <a:t>class code</a:t>
            </a:r>
          </a:p>
          <a:p>
            <a:pPr eaLnBrk="1" hangingPunct="1">
              <a:spcBef>
                <a:spcPct val="0"/>
              </a:spcBef>
              <a:buFontTx/>
              <a:buNone/>
            </a:pPr>
            <a:r>
              <a:rPr lang="en-US" altLang="en-US" sz="2400" dirty="0">
                <a:solidFill>
                  <a:srgbClr val="FFFFFF"/>
                </a:solidFill>
                <a:latin typeface="Times New Roman" panose="02020603050405020304" pitchFamily="18" charset="0"/>
              </a:rPr>
              <a:t>{</a:t>
            </a:r>
          </a:p>
          <a:p>
            <a:pPr eaLnBrk="1" hangingPunct="1">
              <a:spcBef>
                <a:spcPct val="0"/>
              </a:spcBef>
              <a:buFontTx/>
              <a:buNone/>
            </a:pPr>
            <a:r>
              <a:rPr lang="en-US" altLang="en-US" sz="2400" dirty="0">
                <a:solidFill>
                  <a:srgbClr val="FFFFFF"/>
                </a:solidFill>
                <a:latin typeface="Times New Roman" panose="02020603050405020304" pitchFamily="18" charset="0"/>
              </a:rPr>
              <a:t>	int id;</a:t>
            </a:r>
          </a:p>
          <a:p>
            <a:pPr eaLnBrk="1" hangingPunct="1">
              <a:spcBef>
                <a:spcPct val="0"/>
              </a:spcBef>
              <a:buFontTx/>
              <a:buNone/>
            </a:pPr>
            <a:r>
              <a:rPr lang="en-US" altLang="en-US" sz="2400" b="1" dirty="0">
                <a:solidFill>
                  <a:srgbClr val="FFFFFF"/>
                </a:solidFill>
                <a:latin typeface="Times New Roman" panose="02020603050405020304" pitchFamily="18" charset="0"/>
              </a:rPr>
              <a:t>public:</a:t>
            </a:r>
          </a:p>
          <a:p>
            <a:pPr eaLnBrk="1" hangingPunct="1">
              <a:spcBef>
                <a:spcPct val="0"/>
              </a:spcBef>
              <a:buFontTx/>
              <a:buNone/>
            </a:pPr>
            <a:r>
              <a:rPr lang="en-US" altLang="en-US" sz="2400" dirty="0">
                <a:solidFill>
                  <a:srgbClr val="FFFFFF"/>
                </a:solidFill>
                <a:latin typeface="Times New Roman" panose="02020603050405020304" pitchFamily="18" charset="0"/>
              </a:rPr>
              <a:t>	code() {}</a:t>
            </a:r>
          </a:p>
          <a:p>
            <a:pPr eaLnBrk="1" hangingPunct="1">
              <a:spcBef>
                <a:spcPct val="0"/>
              </a:spcBef>
              <a:buFontTx/>
              <a:buNone/>
            </a:pPr>
            <a:r>
              <a:rPr lang="en-US" altLang="en-US" sz="2400" dirty="0">
                <a:solidFill>
                  <a:srgbClr val="FFFFFF"/>
                </a:solidFill>
                <a:latin typeface="Times New Roman" panose="02020603050405020304" pitchFamily="18" charset="0"/>
              </a:rPr>
              <a:t>	code(int a) {id = a;}</a:t>
            </a:r>
          </a:p>
          <a:p>
            <a:pPr eaLnBrk="1" hangingPunct="1">
              <a:spcBef>
                <a:spcPct val="0"/>
              </a:spcBef>
              <a:buFontTx/>
              <a:buNone/>
            </a:pPr>
            <a:r>
              <a:rPr lang="en-US" altLang="en-US" sz="2400" dirty="0">
                <a:solidFill>
                  <a:srgbClr val="FFFFFF"/>
                </a:solidFill>
                <a:latin typeface="Times New Roman" panose="02020603050405020304" pitchFamily="18" charset="0"/>
              </a:rPr>
              <a:t>	void display()</a:t>
            </a:r>
          </a:p>
          <a:p>
            <a:pPr eaLnBrk="1" hangingPunct="1">
              <a:spcBef>
                <a:spcPct val="0"/>
              </a:spcBef>
              <a:buFontTx/>
              <a:buNone/>
            </a:pPr>
            <a:r>
              <a:rPr lang="en-US" altLang="en-US" sz="2400" dirty="0">
                <a:solidFill>
                  <a:srgbClr val="FFFFFF"/>
                </a:solidFill>
                <a:latin typeface="Times New Roman" panose="02020603050405020304" pitchFamily="18" charset="0"/>
              </a:rPr>
              <a:t>	{</a:t>
            </a:r>
          </a:p>
          <a:p>
            <a:pPr eaLnBrk="1" hangingPunct="1">
              <a:spcBef>
                <a:spcPct val="0"/>
              </a:spcBef>
              <a:buFontTx/>
              <a:buNone/>
            </a:pPr>
            <a:r>
              <a:rPr lang="en-US" altLang="en-US" sz="2400" dirty="0">
                <a:solidFill>
                  <a:srgbClr val="FFFFFF"/>
                </a:solidFill>
                <a:latin typeface="Times New Roman" panose="02020603050405020304" pitchFamily="18" charset="0"/>
              </a:rPr>
              <a:t>		</a:t>
            </a:r>
            <a:r>
              <a:rPr lang="en-US" altLang="en-US" sz="2400" dirty="0" err="1">
                <a:solidFill>
                  <a:srgbClr val="FFFFFF"/>
                </a:solidFill>
                <a:latin typeface="Times New Roman" panose="02020603050405020304" pitchFamily="18" charset="0"/>
              </a:rPr>
              <a:t>cout</a:t>
            </a:r>
            <a:r>
              <a:rPr lang="en-US" altLang="en-US" sz="2400" dirty="0">
                <a:solidFill>
                  <a:srgbClr val="FFFFFF"/>
                </a:solidFill>
                <a:latin typeface="Times New Roman" panose="02020603050405020304" pitchFamily="18" charset="0"/>
              </a:rPr>
              <a:t> &lt;&lt; id;</a:t>
            </a:r>
          </a:p>
          <a:p>
            <a:pPr eaLnBrk="1" hangingPunct="1">
              <a:spcBef>
                <a:spcPct val="0"/>
              </a:spcBef>
              <a:buFontTx/>
              <a:buNone/>
            </a:pPr>
            <a:r>
              <a:rPr lang="en-US" altLang="en-US" sz="2400" dirty="0">
                <a:solidFill>
                  <a:srgbClr val="FFFFFF"/>
                </a:solidFill>
                <a:latin typeface="Times New Roman" panose="02020603050405020304" pitchFamily="18" charset="0"/>
              </a:rPr>
              <a:t>	}</a:t>
            </a:r>
          </a:p>
          <a:p>
            <a:pPr eaLnBrk="1" hangingPunct="1">
              <a:spcBef>
                <a:spcPct val="0"/>
              </a:spcBef>
              <a:buFontTx/>
              <a:buNone/>
            </a:pPr>
            <a:r>
              <a:rPr lang="en-US" altLang="en-US" sz="2400" dirty="0">
                <a:solidFill>
                  <a:srgbClr val="FFFFFF"/>
                </a:solidFill>
                <a:latin typeface="Times New Roman" panose="02020603050405020304" pitchFamily="18" charset="0"/>
              </a:rPr>
              <a:t>}</a:t>
            </a:r>
          </a:p>
        </p:txBody>
      </p:sp>
      <p:sp>
        <p:nvSpPr>
          <p:cNvPr id="23559" name="Rectangle 4">
            <a:extLst>
              <a:ext uri="{FF2B5EF4-FFF2-40B4-BE49-F238E27FC236}">
                <a16:creationId xmlns="" xmlns:a16="http://schemas.microsoft.com/office/drawing/2014/main" id="{D87F3CFE-7108-44C8-8B8D-9AEC630FB844}"/>
              </a:ext>
            </a:extLst>
          </p:cNvPr>
          <p:cNvSpPr>
            <a:spLocks noChangeArrowheads="1"/>
          </p:cNvSpPr>
          <p:nvPr/>
        </p:nvSpPr>
        <p:spPr bwMode="auto">
          <a:xfrm>
            <a:off x="3657600" y="1447800"/>
            <a:ext cx="5638800" cy="5410200"/>
          </a:xfrm>
          <a:prstGeom prst="rect">
            <a:avLst/>
          </a:prstGeom>
          <a:gradFill rotWithShape="0">
            <a:gsLst>
              <a:gs pos="0">
                <a:srgbClr val="7B57A8"/>
              </a:gs>
              <a:gs pos="100000">
                <a:srgbClr val="5D417E"/>
              </a:gs>
            </a:gsLst>
            <a:lin ang="5400000" scaled="1"/>
          </a:gradFill>
          <a:ln w="9360" cap="sq">
            <a:solidFill>
              <a:srgbClr val="7D60A0"/>
            </a:solidFill>
            <a:miter lim="800000"/>
            <a:headEnd/>
            <a:tailEnd/>
          </a:ln>
          <a:effectLst>
            <a:outerShdw dist="23040" dir="5400000" algn="ctr" rotWithShape="0">
              <a:srgbClr val="000000">
                <a:alpha val="35036"/>
              </a:srgbClr>
            </a:outerShdw>
          </a:effectLst>
        </p:spPr>
        <p:txBody>
          <a:bodyPr lIns="90000" tIns="46800" rIns="90000" bIns="46800"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FFFF"/>
                </a:solidFill>
                <a:latin typeface="Times New Roman" panose="02020603050405020304" pitchFamily="18" charset="0"/>
              </a:rPr>
              <a:t>int main ()</a:t>
            </a:r>
          </a:p>
          <a:p>
            <a:pPr eaLnBrk="1" hangingPunct="1">
              <a:spcBef>
                <a:spcPct val="0"/>
              </a:spcBef>
              <a:buFontTx/>
              <a:buNone/>
            </a:pPr>
            <a:r>
              <a:rPr lang="en-US" altLang="en-US" sz="2400" dirty="0">
                <a:solidFill>
                  <a:srgbClr val="FFFFFF"/>
                </a:solidFill>
                <a:latin typeface="Times New Roman" panose="02020603050405020304" pitchFamily="18" charset="0"/>
              </a:rPr>
              <a:t>{</a:t>
            </a:r>
          </a:p>
          <a:p>
            <a:pPr eaLnBrk="1" hangingPunct="1">
              <a:spcBef>
                <a:spcPct val="0"/>
              </a:spcBef>
              <a:buFontTx/>
              <a:buNone/>
            </a:pPr>
            <a:r>
              <a:rPr lang="en-US" altLang="en-US" sz="2400" dirty="0">
                <a:solidFill>
                  <a:srgbClr val="FFFFFF"/>
                </a:solidFill>
                <a:latin typeface="Times New Roman" panose="02020603050405020304" pitchFamily="18" charset="0"/>
              </a:rPr>
              <a:t>       code A (100);//parameterized </a:t>
            </a:r>
          </a:p>
          <a:p>
            <a:pPr eaLnBrk="1" hangingPunct="1">
              <a:spcBef>
                <a:spcPct val="0"/>
              </a:spcBef>
              <a:buFontTx/>
              <a:buNone/>
            </a:pPr>
            <a:r>
              <a:rPr lang="en-US" altLang="en-US" sz="2400" dirty="0">
                <a:solidFill>
                  <a:srgbClr val="FFFFFF"/>
                </a:solidFill>
                <a:latin typeface="Times New Roman" panose="02020603050405020304" pitchFamily="18" charset="0"/>
              </a:rPr>
              <a:t>	       code B; // Default constructor</a:t>
            </a:r>
          </a:p>
          <a:p>
            <a:pPr eaLnBrk="1" hangingPunct="1">
              <a:spcBef>
                <a:spcPct val="0"/>
              </a:spcBef>
              <a:buFontTx/>
              <a:buNone/>
            </a:pPr>
            <a:r>
              <a:rPr lang="en-US" altLang="en-US" sz="2400" dirty="0">
                <a:solidFill>
                  <a:srgbClr val="FFFFFF"/>
                </a:solidFill>
                <a:latin typeface="Times New Roman" panose="02020603050405020304" pitchFamily="18" charset="0"/>
              </a:rPr>
              <a:t>		</a:t>
            </a:r>
          </a:p>
          <a:p>
            <a:pPr eaLnBrk="1" hangingPunct="1">
              <a:spcBef>
                <a:spcPct val="0"/>
              </a:spcBef>
              <a:buFontTx/>
              <a:buNone/>
            </a:pPr>
            <a:r>
              <a:rPr lang="en-US" altLang="en-US" sz="2400" dirty="0">
                <a:solidFill>
                  <a:srgbClr val="FFFFFF"/>
                </a:solidFill>
                <a:latin typeface="Times New Roman" panose="02020603050405020304" pitchFamily="18" charset="0"/>
              </a:rPr>
              <a:t>	</a:t>
            </a:r>
            <a:r>
              <a:rPr lang="en-US" altLang="en-US" sz="2400" dirty="0" err="1">
                <a:solidFill>
                  <a:srgbClr val="FFFFFF"/>
                </a:solidFill>
                <a:latin typeface="Times New Roman" panose="02020603050405020304" pitchFamily="18" charset="0"/>
              </a:rPr>
              <a:t>cout</a:t>
            </a:r>
            <a:r>
              <a:rPr lang="en-US" altLang="en-US" sz="2400" dirty="0">
                <a:solidFill>
                  <a:srgbClr val="FFFFFF"/>
                </a:solidFill>
                <a:latin typeface="Times New Roman" panose="02020603050405020304" pitchFamily="18" charset="0"/>
              </a:rPr>
              <a:t> &lt;&lt; “id of A: ”; </a:t>
            </a:r>
            <a:r>
              <a:rPr lang="en-US" altLang="en-US" sz="2400" dirty="0" err="1">
                <a:solidFill>
                  <a:srgbClr val="FFFFFF"/>
                </a:solidFill>
                <a:latin typeface="Times New Roman" panose="02020603050405020304" pitchFamily="18" charset="0"/>
              </a:rPr>
              <a:t>A.display</a:t>
            </a:r>
            <a:r>
              <a:rPr lang="en-US" altLang="en-US" sz="2400" dirty="0">
                <a:solidFill>
                  <a:srgbClr val="FFFFFF"/>
                </a:solidFill>
                <a:latin typeface="Times New Roman" panose="02020603050405020304" pitchFamily="18" charset="0"/>
              </a:rPr>
              <a:t>();</a:t>
            </a:r>
            <a:br>
              <a:rPr lang="en-US" altLang="en-US" sz="2400" dirty="0">
                <a:solidFill>
                  <a:srgbClr val="FFFFFF"/>
                </a:solidFill>
                <a:latin typeface="Times New Roman" panose="02020603050405020304" pitchFamily="18" charset="0"/>
              </a:rPr>
            </a:br>
            <a:r>
              <a:rPr lang="en-US" altLang="en-US" sz="2400" dirty="0">
                <a:solidFill>
                  <a:srgbClr val="FFFFFF"/>
                </a:solidFill>
                <a:latin typeface="Times New Roman" panose="02020603050405020304" pitchFamily="18" charset="0"/>
              </a:rPr>
              <a:t>	</a:t>
            </a:r>
            <a:r>
              <a:rPr lang="en-US" altLang="en-US" sz="2400" dirty="0" err="1">
                <a:solidFill>
                  <a:srgbClr val="FFFFFF"/>
                </a:solidFill>
                <a:latin typeface="Times New Roman" panose="02020603050405020304" pitchFamily="18" charset="0"/>
              </a:rPr>
              <a:t>cout</a:t>
            </a:r>
            <a:r>
              <a:rPr lang="en-US" altLang="en-US" sz="2400" dirty="0">
                <a:solidFill>
                  <a:srgbClr val="FFFFFF"/>
                </a:solidFill>
                <a:latin typeface="Times New Roman" panose="02020603050405020304" pitchFamily="18" charset="0"/>
              </a:rPr>
              <a:t> &lt;&lt; “id of B: ”; </a:t>
            </a:r>
            <a:r>
              <a:rPr lang="en-US" altLang="en-US" sz="2400" dirty="0" err="1">
                <a:solidFill>
                  <a:srgbClr val="FFFFFF"/>
                </a:solidFill>
                <a:latin typeface="Times New Roman" panose="02020603050405020304" pitchFamily="18" charset="0"/>
              </a:rPr>
              <a:t>B.display</a:t>
            </a:r>
            <a:r>
              <a:rPr lang="en-US" altLang="en-US" sz="2400" dirty="0">
                <a:solidFill>
                  <a:srgbClr val="FFFFFF"/>
                </a:solidFill>
                <a:latin typeface="Times New Roman" panose="02020603050405020304" pitchFamily="18" charset="0"/>
              </a:rPr>
              <a:t>();</a:t>
            </a:r>
          </a:p>
          <a:p>
            <a:pPr eaLnBrk="1" hangingPunct="1">
              <a:spcBef>
                <a:spcPct val="0"/>
              </a:spcBef>
              <a:buFontTx/>
              <a:buNone/>
            </a:pPr>
            <a:r>
              <a:rPr lang="en-US" altLang="en-US" sz="2400" dirty="0">
                <a:solidFill>
                  <a:srgbClr val="FFFFFF"/>
                </a:solidFill>
                <a:latin typeface="Times New Roman" panose="02020603050405020304" pitchFamily="18" charset="0"/>
              </a:rPr>
              <a:t>	</a:t>
            </a:r>
          </a:p>
          <a:p>
            <a:pPr eaLnBrk="1" hangingPunct="1">
              <a:spcBef>
                <a:spcPct val="0"/>
              </a:spcBef>
              <a:buFontTx/>
              <a:buNone/>
            </a:pPr>
            <a:r>
              <a:rPr lang="en-US" altLang="en-US" sz="2400" dirty="0">
                <a:solidFill>
                  <a:srgbClr val="FFFFFF"/>
                </a:solidFill>
                <a:latin typeface="Times New Roman" panose="02020603050405020304" pitchFamily="18" charset="0"/>
              </a:rPr>
              <a:t>	}</a:t>
            </a:r>
          </a:p>
        </p:txBody>
      </p:sp>
    </p:spTree>
    <p:extLst>
      <p:ext uri="{BB962C8B-B14F-4D97-AF65-F5344CB8AC3E}">
        <p14:creationId xmlns:p14="http://schemas.microsoft.com/office/powerpoint/2010/main" val="40484995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 xmlns:a16="http://schemas.microsoft.com/office/drawing/2014/main" id="{81B745BE-A7AF-41F6-98BB-D695A69A833B}"/>
              </a:ext>
            </a:extLst>
          </p:cNvPr>
          <p:cNvSpPr>
            <a:spLocks noGrp="1"/>
          </p:cNvSpPr>
          <p:nvPr>
            <p:ph type="body" idx="1"/>
          </p:nvPr>
        </p:nvSpPr>
        <p:spPr>
          <a:xfrm>
            <a:off x="685800" y="685800"/>
            <a:ext cx="8458200" cy="5029200"/>
          </a:xfrm>
        </p:spPr>
        <p:txBody>
          <a:bodyPr>
            <a:normAutofit fontScale="85000" lnSpcReduction="20000"/>
          </a:bodyPr>
          <a:lstStyle/>
          <a:p>
            <a:pPr eaLnBrk="1" hangingPunct="1">
              <a:lnSpc>
                <a:spcPct val="90000"/>
              </a:lnSpc>
            </a:pPr>
            <a:endParaRPr lang="en-US" altLang="en-US" sz="4000" dirty="0">
              <a:cs typeface="Times New Roman" panose="02020603050405020304" pitchFamily="18" charset="0"/>
            </a:endParaRPr>
          </a:p>
          <a:p>
            <a:pPr eaLnBrk="1" hangingPunct="1">
              <a:lnSpc>
                <a:spcPct val="90000"/>
              </a:lnSpc>
            </a:pPr>
            <a:r>
              <a:rPr lang="en-US" altLang="en-US" sz="4000" dirty="0">
                <a:ea typeface="MS Mincho" panose="02020609040205080304" pitchFamily="49" charset="-128"/>
              </a:rPr>
              <a:t>Overloading constructors</a:t>
            </a:r>
            <a:r>
              <a:rPr lang="en-US" altLang="en-US" sz="4000" dirty="0"/>
              <a:t> </a:t>
            </a:r>
          </a:p>
          <a:p>
            <a:pPr lvl="1" eaLnBrk="1" hangingPunct="1">
              <a:lnSpc>
                <a:spcPct val="90000"/>
              </a:lnSpc>
            </a:pPr>
            <a:r>
              <a:rPr lang="en-US" altLang="en-US" sz="3200" dirty="0"/>
              <a:t>You can have more than one constructor in a class, as long as each has a different list of arguments.</a:t>
            </a:r>
          </a:p>
          <a:p>
            <a:pPr lvl="2" eaLnBrk="1" hangingPunct="1">
              <a:lnSpc>
                <a:spcPct val="70000"/>
              </a:lnSpc>
              <a:buFontTx/>
              <a:buNone/>
            </a:pPr>
            <a:r>
              <a:rPr lang="en-US" altLang="en-US" sz="3200" dirty="0">
                <a:solidFill>
                  <a:schemeClr val="tx2"/>
                </a:solidFill>
              </a:rPr>
              <a:t> </a:t>
            </a:r>
          </a:p>
          <a:p>
            <a:pPr lvl="2" eaLnBrk="1" hangingPunct="1">
              <a:lnSpc>
                <a:spcPct val="70000"/>
              </a:lnSpc>
              <a:buFontTx/>
              <a:buNone/>
            </a:pPr>
            <a:r>
              <a:rPr lang="en-US" altLang="en-US" sz="3200" dirty="0">
                <a:solidFill>
                  <a:schemeClr val="tx2"/>
                </a:solidFill>
              </a:rPr>
              <a:t>class test</a:t>
            </a:r>
          </a:p>
          <a:p>
            <a:pPr lvl="2" eaLnBrk="1" hangingPunct="1">
              <a:lnSpc>
                <a:spcPct val="70000"/>
              </a:lnSpc>
              <a:buFontTx/>
              <a:buNone/>
            </a:pPr>
            <a:r>
              <a:rPr lang="en-US" altLang="en-US" sz="3200" dirty="0">
                <a:solidFill>
                  <a:schemeClr val="tx2"/>
                </a:solidFill>
              </a:rPr>
              <a:t>{</a:t>
            </a:r>
          </a:p>
          <a:p>
            <a:pPr lvl="2" eaLnBrk="1" hangingPunct="1">
              <a:lnSpc>
                <a:spcPct val="70000"/>
              </a:lnSpc>
              <a:buFontTx/>
              <a:buNone/>
            </a:pPr>
            <a:r>
              <a:rPr lang="en-US" altLang="en-US" sz="3200" dirty="0">
                <a:solidFill>
                  <a:schemeClr val="tx2"/>
                </a:solidFill>
              </a:rPr>
              <a:t> private:</a:t>
            </a:r>
          </a:p>
          <a:p>
            <a:pPr lvl="2" eaLnBrk="1" hangingPunct="1">
              <a:lnSpc>
                <a:spcPct val="70000"/>
              </a:lnSpc>
              <a:buFontTx/>
              <a:buNone/>
            </a:pPr>
            <a:r>
              <a:rPr lang="en-US" altLang="en-US" sz="3200" dirty="0">
                <a:solidFill>
                  <a:schemeClr val="tx2"/>
                </a:solidFill>
              </a:rPr>
              <a:t>		     </a:t>
            </a:r>
            <a:r>
              <a:rPr lang="es-ES_tradnl" altLang="en-US" sz="3200" dirty="0" err="1">
                <a:solidFill>
                  <a:schemeClr val="tx2"/>
                </a:solidFill>
              </a:rPr>
              <a:t>int</a:t>
            </a:r>
            <a:r>
              <a:rPr lang="es-ES_tradnl" altLang="en-US" sz="3200" dirty="0">
                <a:solidFill>
                  <a:schemeClr val="tx2"/>
                </a:solidFill>
              </a:rPr>
              <a:t> </a:t>
            </a:r>
            <a:r>
              <a:rPr lang="es-ES_tradnl" altLang="en-US" sz="3200" dirty="0" err="1">
                <a:solidFill>
                  <a:schemeClr val="tx2"/>
                </a:solidFill>
              </a:rPr>
              <a:t>a,b</a:t>
            </a:r>
            <a:r>
              <a:rPr lang="es-ES_tradnl" altLang="en-US" sz="3200" dirty="0">
                <a:solidFill>
                  <a:schemeClr val="tx2"/>
                </a:solidFill>
              </a:rPr>
              <a:t>;</a:t>
            </a:r>
            <a:endParaRPr lang="en-US" altLang="en-US" sz="3200" dirty="0">
              <a:solidFill>
                <a:schemeClr val="tx2"/>
              </a:solidFill>
            </a:endParaRPr>
          </a:p>
          <a:p>
            <a:pPr lvl="2" eaLnBrk="1" hangingPunct="1">
              <a:lnSpc>
                <a:spcPct val="70000"/>
              </a:lnSpc>
              <a:buFontTx/>
              <a:buNone/>
            </a:pPr>
            <a:r>
              <a:rPr lang="es-ES_tradnl" altLang="en-US" sz="3200" dirty="0">
                <a:solidFill>
                  <a:schemeClr val="tx2"/>
                </a:solidFill>
              </a:rPr>
              <a:t> </a:t>
            </a:r>
            <a:r>
              <a:rPr lang="en-US" altLang="en-US" sz="3200" dirty="0">
                <a:solidFill>
                  <a:schemeClr val="tx2"/>
                </a:solidFill>
              </a:rPr>
              <a:t>public:</a:t>
            </a:r>
          </a:p>
          <a:p>
            <a:pPr lvl="2" eaLnBrk="1" hangingPunct="1">
              <a:lnSpc>
                <a:spcPct val="70000"/>
              </a:lnSpc>
              <a:buFontTx/>
              <a:buNone/>
            </a:pPr>
            <a:r>
              <a:rPr lang="en-US" altLang="en-US" sz="3200" dirty="0">
                <a:solidFill>
                  <a:schemeClr val="tx2"/>
                </a:solidFill>
              </a:rPr>
              <a:t>   	   test(); 			  </a:t>
            </a:r>
            <a:r>
              <a:rPr lang="en-US" altLang="en-US" sz="2000" dirty="0">
                <a:solidFill>
                  <a:schemeClr val="tx2"/>
                </a:solidFill>
              </a:rPr>
              <a:t>// </a:t>
            </a:r>
            <a:r>
              <a:rPr lang="en-US" altLang="en-US" sz="2000" dirty="0">
                <a:solidFill>
                  <a:srgbClr val="FF0000"/>
                </a:solidFill>
              </a:rPr>
              <a:t>constructor</a:t>
            </a:r>
            <a:endParaRPr lang="en-US" altLang="en-US" sz="3200" dirty="0">
              <a:solidFill>
                <a:srgbClr val="FF0000"/>
              </a:solidFill>
            </a:endParaRPr>
          </a:p>
          <a:p>
            <a:pPr lvl="2" eaLnBrk="1" hangingPunct="1">
              <a:lnSpc>
                <a:spcPct val="70000"/>
              </a:lnSpc>
              <a:buFontTx/>
              <a:buNone/>
            </a:pPr>
            <a:r>
              <a:rPr lang="en-US" altLang="en-US" sz="3200" dirty="0">
                <a:solidFill>
                  <a:schemeClr val="tx2"/>
                </a:solidFill>
              </a:rPr>
              <a:t>		   test(</a:t>
            </a:r>
            <a:r>
              <a:rPr lang="en-US" altLang="en-US" sz="3200" dirty="0" err="1">
                <a:solidFill>
                  <a:schemeClr val="tx2"/>
                </a:solidFill>
              </a:rPr>
              <a:t>int,int</a:t>
            </a:r>
            <a:r>
              <a:rPr lang="en-US" altLang="en-US" sz="3200" dirty="0">
                <a:solidFill>
                  <a:schemeClr val="tx2"/>
                </a:solidFill>
              </a:rPr>
              <a:t>);     	            </a:t>
            </a:r>
            <a:r>
              <a:rPr lang="en-US" altLang="en-US" sz="2000" dirty="0">
                <a:solidFill>
                  <a:schemeClr val="tx2"/>
                </a:solidFill>
              </a:rPr>
              <a:t>// </a:t>
            </a:r>
            <a:r>
              <a:rPr lang="en-US" altLang="en-US" sz="2000" dirty="0">
                <a:solidFill>
                  <a:srgbClr val="FF0000"/>
                </a:solidFill>
              </a:rPr>
              <a:t>another constructor</a:t>
            </a:r>
          </a:p>
          <a:p>
            <a:pPr lvl="2" eaLnBrk="1" hangingPunct="1">
              <a:lnSpc>
                <a:spcPct val="70000"/>
              </a:lnSpc>
              <a:buFontTx/>
              <a:buNone/>
            </a:pPr>
            <a:r>
              <a:rPr lang="en-US" altLang="en-US" sz="4400" dirty="0">
                <a:solidFill>
                  <a:schemeClr val="tx2"/>
                </a:solidFill>
              </a:rPr>
              <a:t>		  </a:t>
            </a:r>
            <a:r>
              <a:rPr lang="en-US" altLang="en-US" sz="3200" dirty="0">
                <a:solidFill>
                  <a:schemeClr val="tx2"/>
                </a:solidFill>
              </a:rPr>
              <a:t>test(</a:t>
            </a:r>
            <a:r>
              <a:rPr lang="en-US" altLang="en-US" sz="3200" dirty="0" err="1">
                <a:solidFill>
                  <a:schemeClr val="tx2"/>
                </a:solidFill>
              </a:rPr>
              <a:t>float,float</a:t>
            </a:r>
            <a:r>
              <a:rPr lang="en-US" altLang="en-US" sz="3200" dirty="0">
                <a:solidFill>
                  <a:schemeClr val="tx2"/>
                </a:solidFill>
              </a:rPr>
              <a:t>);           </a:t>
            </a:r>
            <a:r>
              <a:rPr lang="en-US" altLang="en-US" sz="2000" dirty="0">
                <a:solidFill>
                  <a:schemeClr val="tx2"/>
                </a:solidFill>
              </a:rPr>
              <a:t>// </a:t>
            </a:r>
            <a:r>
              <a:rPr lang="en-US" altLang="en-US" sz="2000" dirty="0">
                <a:solidFill>
                  <a:srgbClr val="FF0000"/>
                </a:solidFill>
              </a:rPr>
              <a:t>another constructor</a:t>
            </a:r>
            <a:endParaRPr lang="en-US" altLang="en-US" sz="3200" dirty="0">
              <a:solidFill>
                <a:srgbClr val="FF0000"/>
              </a:solidFill>
            </a:endParaRPr>
          </a:p>
          <a:p>
            <a:pPr lvl="2" eaLnBrk="1" hangingPunct="1">
              <a:lnSpc>
                <a:spcPct val="70000"/>
              </a:lnSpc>
              <a:buFontTx/>
              <a:buNone/>
            </a:pPr>
            <a:r>
              <a:rPr lang="en-US" altLang="en-US" sz="3200" dirty="0">
                <a:solidFill>
                  <a:schemeClr val="tx2"/>
                </a:solidFill>
              </a:rPr>
              <a:t>}</a:t>
            </a:r>
          </a:p>
        </p:txBody>
      </p:sp>
      <p:sp>
        <p:nvSpPr>
          <p:cNvPr id="15363" name="Slide Number Placeholder 2">
            <a:extLst>
              <a:ext uri="{FF2B5EF4-FFF2-40B4-BE49-F238E27FC236}">
                <a16:creationId xmlns="" xmlns:a16="http://schemas.microsoft.com/office/drawing/2014/main" id="{86310407-ECAB-4CBB-90B9-D26DDAC834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8696B1F-044A-47A8-94C8-C1BF9BB5B1A0}" type="slidenum">
              <a:rPr lang="en-US" altLang="en-US" sz="1200" smtClean="0">
                <a:solidFill>
                  <a:srgbClr val="898989"/>
                </a:solidFill>
              </a:rPr>
              <a:pPr>
                <a:spcBef>
                  <a:spcPct val="0"/>
                </a:spcBef>
                <a:buFontTx/>
                <a:buNone/>
              </a:pPr>
              <a:t>63</a:t>
            </a:fld>
            <a:endParaRPr lang="en-US" altLang="en-US" sz="1200">
              <a:solidFill>
                <a:srgbClr val="898989"/>
              </a:solidFill>
            </a:endParaRPr>
          </a:p>
        </p:txBody>
      </p:sp>
    </p:spTree>
    <p:extLst>
      <p:ext uri="{BB962C8B-B14F-4D97-AF65-F5344CB8AC3E}">
        <p14:creationId xmlns:p14="http://schemas.microsoft.com/office/powerpoint/2010/main" val="16842372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8A605B-3FB1-48C8-A2E9-4978E7F7AB2F}"/>
              </a:ext>
            </a:extLst>
          </p:cNvPr>
          <p:cNvPicPr>
            <a:picLocks noChangeAspect="1"/>
          </p:cNvPicPr>
          <p:nvPr/>
        </p:nvPicPr>
        <p:blipFill>
          <a:blip r:embed="rId2"/>
          <a:stretch>
            <a:fillRect/>
          </a:stretch>
        </p:blipFill>
        <p:spPr>
          <a:xfrm>
            <a:off x="919162" y="785812"/>
            <a:ext cx="7305675" cy="5286375"/>
          </a:xfrm>
          <a:prstGeom prst="rect">
            <a:avLst/>
          </a:prstGeom>
        </p:spPr>
      </p:pic>
    </p:spTree>
    <p:extLst>
      <p:ext uri="{BB962C8B-B14F-4D97-AF65-F5344CB8AC3E}">
        <p14:creationId xmlns:p14="http://schemas.microsoft.com/office/powerpoint/2010/main" val="198534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AF75B-66A8-494A-9A63-B7894FA1B5F3}"/>
              </a:ext>
            </a:extLst>
          </p:cNvPr>
          <p:cNvSpPr>
            <a:spLocks noGrp="1"/>
          </p:cNvSpPr>
          <p:nvPr>
            <p:ph type="title"/>
          </p:nvPr>
        </p:nvSpPr>
        <p:spPr>
          <a:xfrm>
            <a:off x="457200" y="274638"/>
            <a:ext cx="8686800" cy="1143000"/>
          </a:xfrm>
        </p:spPr>
        <p:txBody>
          <a:bodyPr>
            <a:noAutofit/>
          </a:bodyPr>
          <a:lstStyle/>
          <a:p>
            <a:r>
              <a:rPr lang="en-US" sz="3200" b="0" i="0" dirty="0">
                <a:solidFill>
                  <a:srgbClr val="610B38"/>
                </a:solidFill>
                <a:effectLst/>
                <a:latin typeface="erdana"/>
              </a:rPr>
              <a:t>1) Private </a:t>
            </a:r>
            <a:r>
              <a:rPr lang="en-IN" sz="3200" b="0" i="0" dirty="0">
                <a:solidFill>
                  <a:srgbClr val="610B38"/>
                </a:solidFill>
                <a:effectLst/>
                <a:latin typeface="erdana"/>
              </a:rPr>
              <a:t>Access Modifiers</a:t>
            </a:r>
            <a:endParaRPr lang="en-IN" sz="3200" dirty="0"/>
          </a:p>
        </p:txBody>
      </p:sp>
      <p:sp>
        <p:nvSpPr>
          <p:cNvPr id="3" name="Content Placeholder 2">
            <a:extLst>
              <a:ext uri="{FF2B5EF4-FFF2-40B4-BE49-F238E27FC236}">
                <a16:creationId xmlns:a16="http://schemas.microsoft.com/office/drawing/2014/main" xmlns="" id="{3F0D29B4-2FF6-4989-BAFF-1FF79DCDCF02}"/>
              </a:ext>
            </a:extLst>
          </p:cNvPr>
          <p:cNvSpPr>
            <a:spLocks noGrp="1"/>
          </p:cNvSpPr>
          <p:nvPr>
            <p:ph idx="1"/>
          </p:nvPr>
        </p:nvSpPr>
        <p:spPr>
          <a:xfrm>
            <a:off x="685800" y="1624012"/>
            <a:ext cx="8229600" cy="4525963"/>
          </a:xfrm>
        </p:spPr>
        <p:txBody>
          <a:bodyPr>
            <a:normAutofit/>
          </a:bodyPr>
          <a:lstStyle/>
          <a:p>
            <a:pPr algn="l"/>
            <a:r>
              <a:rPr lang="en-US" b="0" i="0" dirty="0">
                <a:solidFill>
                  <a:srgbClr val="000000"/>
                </a:solidFill>
                <a:effectLst/>
                <a:latin typeface="verdana" panose="020B0604030504040204" pitchFamily="34" charset="0"/>
              </a:rPr>
              <a:t>The private access modifier is accessible only within the class.</a:t>
            </a:r>
          </a:p>
          <a:p>
            <a:pPr marL="0" indent="0" algn="l">
              <a:buNone/>
            </a:pPr>
            <a:endParaRPr lang="en-US" b="0" i="0" dirty="0">
              <a:solidFill>
                <a:srgbClr val="000000"/>
              </a:solidFill>
              <a:effectLst/>
              <a:latin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xmlns="" id="{5E6F9B48-C9DD-4293-BD24-FB9C224AE189}"/>
              </a:ext>
            </a:extLst>
          </p:cNvPr>
          <p:cNvSpPr>
            <a:spLocks noGrp="1"/>
          </p:cNvSpPr>
          <p:nvPr>
            <p:ph type="sldNum" sz="quarter" idx="12"/>
          </p:nvPr>
        </p:nvSpPr>
        <p:spPr/>
        <p:txBody>
          <a:bodyPr/>
          <a:lstStyle/>
          <a:p>
            <a:pPr>
              <a:defRPr/>
            </a:pPr>
            <a:fld id="{CA95A919-286D-4F00-BCB7-7A0B74DE79FB}" type="slidenum">
              <a:rPr lang="en-US" smtClean="0"/>
              <a:pPr>
                <a:defRPr/>
              </a:pPr>
              <a:t>7</a:t>
            </a:fld>
            <a:endParaRPr lang="en-US"/>
          </a:p>
        </p:txBody>
      </p:sp>
    </p:spTree>
    <p:extLst>
      <p:ext uri="{BB962C8B-B14F-4D97-AF65-F5344CB8AC3E}">
        <p14:creationId xmlns:p14="http://schemas.microsoft.com/office/powerpoint/2010/main" val="21002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76AA22-C00A-4C8A-9145-236887BEA7C3}"/>
              </a:ext>
            </a:extLst>
          </p:cNvPr>
          <p:cNvSpPr>
            <a:spLocks noGrp="1"/>
          </p:cNvSpPr>
          <p:nvPr>
            <p:ph idx="1"/>
          </p:nvPr>
        </p:nvSpPr>
        <p:spPr>
          <a:xfrm>
            <a:off x="457200" y="1600200"/>
            <a:ext cx="8991600" cy="4525963"/>
          </a:xfrm>
        </p:spPr>
        <p:txBody>
          <a:bodyPr>
            <a:normAutofit fontScale="70000" lnSpcReduction="20000"/>
          </a:bodyPr>
          <a:lstStyle/>
          <a:p>
            <a:pPr marL="0" indent="0" algn="l">
              <a:buNone/>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  </a:t>
            </a:r>
          </a:p>
          <a:p>
            <a:pPr marL="0" indent="0" algn="l">
              <a:buNone/>
            </a:pPr>
            <a:r>
              <a:rPr lang="en-IN" b="1" i="0" dirty="0">
                <a:solidFill>
                  <a:srgbClr val="006699"/>
                </a:solidFill>
                <a:effectLst/>
                <a:latin typeface="verdana" panose="020B0604030504040204" pitchFamily="34" charset="0"/>
              </a:rPr>
              <a:t>	private</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data=</a:t>
            </a:r>
            <a:r>
              <a:rPr lang="en-IN" b="0" i="0" dirty="0">
                <a:solidFill>
                  <a:srgbClr val="C00000"/>
                </a:solidFill>
                <a:effectLst/>
                <a:latin typeface="verdana" panose="020B0604030504040204" pitchFamily="34" charset="0"/>
              </a:rPr>
              <a:t>40</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	private</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msg</a:t>
            </a:r>
            <a:r>
              <a:rPr lang="en-IN" b="0" i="0" dirty="0">
                <a:solidFill>
                  <a:srgbClr val="000000"/>
                </a:solidFill>
                <a:effectLst/>
                <a:latin typeface="verdana" panose="020B0604030504040204" pitchFamily="34" charset="0"/>
              </a:rPr>
              <a:t>(){</a:t>
            </a:r>
          </a:p>
          <a:p>
            <a:pPr marL="457200" lvl="1" indent="0">
              <a:buNone/>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"Hello java"</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Simple{  </a:t>
            </a:r>
          </a:p>
          <a:p>
            <a:pPr marL="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 </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  </a:t>
            </a:r>
          </a:p>
          <a:p>
            <a:pPr marL="0" indent="0" algn="l">
              <a:buNone/>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obj.data</a:t>
            </a:r>
            <a:r>
              <a:rPr lang="en-IN" b="0" i="0" dirty="0">
                <a:solidFill>
                  <a:srgbClr val="000000"/>
                </a:solidFill>
                <a:effectLst/>
                <a:latin typeface="verdana" panose="020B0604030504040204" pitchFamily="34" charset="0"/>
              </a:rPr>
              <a:t>); 		</a:t>
            </a:r>
            <a:r>
              <a:rPr lang="en-IN" sz="2300" b="1" i="0" dirty="0">
                <a:solidFill>
                  <a:srgbClr val="FF0000"/>
                </a:solidFill>
                <a:effectLst/>
                <a:latin typeface="verdana" panose="020B0604030504040204" pitchFamily="34" charset="0"/>
              </a:rPr>
              <a:t>//Compile Time Error  </a:t>
            </a:r>
            <a:endParaRPr lang="en-IN" b="1" i="0" dirty="0">
              <a:solidFill>
                <a:srgbClr val="FF0000"/>
              </a:solidFill>
              <a:effectLst/>
              <a:latin typeface="verdana" panose="020B0604030504040204" pitchFamily="34" charset="0"/>
            </a:endParaRPr>
          </a:p>
          <a:p>
            <a:pPr marL="0" indent="0" algn="l">
              <a:buNone/>
            </a:pPr>
            <a:r>
              <a:rPr lang="en-IN" b="0" i="0" dirty="0">
                <a:solidFill>
                  <a:srgbClr val="000000"/>
                </a:solidFill>
                <a:effectLst/>
                <a:latin typeface="verdana" panose="020B0604030504040204" pitchFamily="34" charset="0"/>
              </a:rPr>
              <a:t>   obj.msg(); 				</a:t>
            </a:r>
            <a:r>
              <a:rPr lang="en-IN" sz="2300" b="1" dirty="0">
                <a:solidFill>
                  <a:srgbClr val="FF0000"/>
                </a:solidFill>
                <a:latin typeface="verdana" panose="020B0604030504040204" pitchFamily="34" charset="0"/>
              </a:rPr>
              <a:t>//Compile Time Error</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  </a:t>
            </a:r>
          </a:p>
          <a:p>
            <a:pPr marL="0" indent="0" algn="l">
              <a:buNone/>
            </a:pPr>
            <a:r>
              <a:rPr lang="en-IN" b="0" i="0" dirty="0">
                <a:solidFill>
                  <a:srgbClr val="000000"/>
                </a:solidFill>
                <a:effectLst/>
                <a:latin typeface="verdana" panose="020B0604030504040204" pitchFamily="34" charset="0"/>
              </a:rPr>
              <a:t>}  </a:t>
            </a:r>
          </a:p>
          <a:p>
            <a:pPr marL="0" indent="0">
              <a:buNone/>
            </a:pPr>
            <a:endParaRPr lang="en-IN" dirty="0"/>
          </a:p>
        </p:txBody>
      </p:sp>
      <p:sp>
        <p:nvSpPr>
          <p:cNvPr id="4" name="Slide Number Placeholder 3">
            <a:extLst>
              <a:ext uri="{FF2B5EF4-FFF2-40B4-BE49-F238E27FC236}">
                <a16:creationId xmlns:a16="http://schemas.microsoft.com/office/drawing/2014/main" xmlns="" id="{CD08A3A4-B207-4940-B4B9-EB1563A61F03}"/>
              </a:ext>
            </a:extLst>
          </p:cNvPr>
          <p:cNvSpPr>
            <a:spLocks noGrp="1"/>
          </p:cNvSpPr>
          <p:nvPr>
            <p:ph type="sldNum" sz="quarter" idx="12"/>
          </p:nvPr>
        </p:nvSpPr>
        <p:spPr/>
        <p:txBody>
          <a:bodyPr/>
          <a:lstStyle/>
          <a:p>
            <a:pPr>
              <a:defRPr/>
            </a:pPr>
            <a:fld id="{CA95A919-286D-4F00-BCB7-7A0B74DE79FB}" type="slidenum">
              <a:rPr lang="en-US" smtClean="0"/>
              <a:pPr>
                <a:defRPr/>
              </a:pPr>
              <a:t>8</a:t>
            </a:fld>
            <a:endParaRPr lang="en-US"/>
          </a:p>
        </p:txBody>
      </p:sp>
    </p:spTree>
    <p:extLst>
      <p:ext uri="{BB962C8B-B14F-4D97-AF65-F5344CB8AC3E}">
        <p14:creationId xmlns:p14="http://schemas.microsoft.com/office/powerpoint/2010/main" val="425839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70D2AD1-BCCF-48A2-855B-2CD64C634847}"/>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In this example, we have created two classes A and Simple. A class contains private data member and private method. We are accessing these private members from outside the class, so there is a compile-time error.</a:t>
            </a:r>
          </a:p>
          <a:p>
            <a:endParaRPr lang="en-IN" dirty="0"/>
          </a:p>
        </p:txBody>
      </p:sp>
      <p:sp>
        <p:nvSpPr>
          <p:cNvPr id="4" name="Slide Number Placeholder 3">
            <a:extLst>
              <a:ext uri="{FF2B5EF4-FFF2-40B4-BE49-F238E27FC236}">
                <a16:creationId xmlns:a16="http://schemas.microsoft.com/office/drawing/2014/main" xmlns="" id="{5FB19144-5555-4831-800A-329BAAD51DEF}"/>
              </a:ext>
            </a:extLst>
          </p:cNvPr>
          <p:cNvSpPr>
            <a:spLocks noGrp="1"/>
          </p:cNvSpPr>
          <p:nvPr>
            <p:ph type="sldNum" sz="quarter" idx="12"/>
          </p:nvPr>
        </p:nvSpPr>
        <p:spPr/>
        <p:txBody>
          <a:bodyPr/>
          <a:lstStyle/>
          <a:p>
            <a:pPr>
              <a:defRPr/>
            </a:pPr>
            <a:fld id="{CA95A919-286D-4F00-BCB7-7A0B74DE79FB}" type="slidenum">
              <a:rPr lang="en-US" smtClean="0"/>
              <a:pPr>
                <a:defRPr/>
              </a:pPr>
              <a:t>9</a:t>
            </a:fld>
            <a:endParaRPr lang="en-US"/>
          </a:p>
        </p:txBody>
      </p:sp>
    </p:spTree>
    <p:extLst>
      <p:ext uri="{BB962C8B-B14F-4D97-AF65-F5344CB8AC3E}">
        <p14:creationId xmlns:p14="http://schemas.microsoft.com/office/powerpoint/2010/main" val="42712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1306</Words>
  <Application>Microsoft Office PowerPoint</Application>
  <PresentationFormat>On-screen Show (4:3)</PresentationFormat>
  <Paragraphs>582</Paragraphs>
  <Slides>64</Slides>
  <Notes>7</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PowerPoint Presentation</vt:lpstr>
      <vt:lpstr>Access Modifiers in Java</vt:lpstr>
      <vt:lpstr>PowerPoint Presentation</vt:lpstr>
      <vt:lpstr>Access Modifiers in Java</vt:lpstr>
      <vt:lpstr>PowerPoint Presentation</vt:lpstr>
      <vt:lpstr>PowerPoint Presentation</vt:lpstr>
      <vt:lpstr>1) Private Access Modifiers</vt:lpstr>
      <vt:lpstr>PowerPoint Presentation</vt:lpstr>
      <vt:lpstr>PowerPoint Presentation</vt:lpstr>
      <vt:lpstr>2) Default Access Modifiers</vt:lpstr>
      <vt:lpstr>PowerPoint Presentation</vt:lpstr>
      <vt:lpstr>PowerPoint Presentation</vt:lpstr>
      <vt:lpstr>Example of default access modifier </vt:lpstr>
      <vt:lpstr>3) protected access modifier </vt:lpstr>
      <vt:lpstr>Example of protected access modifier </vt:lpstr>
      <vt:lpstr>Example of protected access modifier </vt:lpstr>
      <vt:lpstr>PowerPoint Presentation</vt:lpstr>
      <vt:lpstr>4) Public access modifier </vt:lpstr>
      <vt:lpstr>Example of public access modifier</vt:lpstr>
      <vt:lpstr>PowerPoint Presentation</vt:lpstr>
      <vt:lpstr>PowerPoint Presentation</vt:lpstr>
      <vt:lpstr> Data Encapsulation </vt:lpstr>
      <vt:lpstr>PowerPoint Presentation</vt:lpstr>
      <vt:lpstr> Data Encapsulation </vt:lpstr>
      <vt:lpstr> Data Encapsulation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Polymorphism </vt:lpstr>
      <vt:lpstr>PowerPoint Presentation</vt:lpstr>
      <vt:lpstr>Member Variable is Static </vt:lpstr>
      <vt:lpstr>PowerPoint Presentation</vt:lpstr>
      <vt:lpstr>PowerPoint Presentation</vt:lpstr>
      <vt:lpstr>Contents</vt:lpstr>
      <vt:lpstr>Constructor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constructor</vt:lpstr>
      <vt:lpstr>PowerPoint Presentation</vt:lpstr>
      <vt:lpstr>PowerPoint Presentation</vt:lpstr>
      <vt:lpstr>Default constructor</vt:lpstr>
      <vt:lpstr>Parameterized constructor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cp:revision>
  <dcterms:created xsi:type="dcterms:W3CDTF">2023-07-12T15:51:46Z</dcterms:created>
  <dcterms:modified xsi:type="dcterms:W3CDTF">2023-07-12T15:54:33Z</dcterms:modified>
</cp:coreProperties>
</file>