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64" r:id="rId3"/>
    <p:sldId id="276" r:id="rId4"/>
    <p:sldId id="291" r:id="rId5"/>
    <p:sldId id="292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1/23/2016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7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912" y="419100"/>
            <a:ext cx="9446339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441" y="1981200"/>
            <a:ext cx="1147781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Neha</a:t>
            </a:r>
            <a:r>
              <a:rPr lang="en-US" dirty="0" smtClean="0"/>
              <a:t> P. Rajas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Private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Alpha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private int iamprivate;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private void privateMethod()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System.out.println ("privateMethod");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Beta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void accessMethod()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Alpha a = new Alpha();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a.iamprivate = 10;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a.privateMethod();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903413" y="5955140"/>
            <a:ext cx="85103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How About one Alpha object access the private member of another </a:t>
            </a:r>
          </a:p>
          <a:p>
            <a:r>
              <a:rPr kumimoji="1"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Alpha object?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9752012" y="3352800"/>
            <a:ext cx="381000" cy="3810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9752012" y="3810000"/>
            <a:ext cx="381000" cy="3810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4265612" y="63246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  <p:bldP spid="553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Greek;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Alpha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protected int iamprotected;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protected void protectedMethod()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System.out.println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("protectedMethod");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Greek;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Gamma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void accessMethod()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Alpha a = new Alpha();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a.iamprotected = 10;          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a.protectedMethod();    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10056812" y="37338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10056812" y="42672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Protected (II)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import Greek.*;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Latin;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Delta extends Alpha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void accessMethod(Alpha a, Delta d)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a.iamprotected = 10;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d.iamprotected = 10;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a.protectedMethod();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d.protectedMethod();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6399212" y="43434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6399212" y="54102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6399212" y="3810000"/>
            <a:ext cx="381000" cy="3810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6399212" y="4876800"/>
            <a:ext cx="381000" cy="3810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57349" grpId="0" animBg="1"/>
      <p:bldP spid="57350" grpId="0" animBg="1"/>
      <p:bldP spid="573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Public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Greek;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public class Alpha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public int iampublic;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public void publicMethod()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System.out.println("publicMethod");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import Greek.*;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Roman;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Beta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void accessMethod()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Alpha a = new Alpha();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a.iampublic = 10;             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a.publicMethod();      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9752012" y="41148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9752012" y="46482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Package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Greek;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Alpha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int iampackage;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void packageMethod()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System.out.println("packageMethod");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2"/>
          </p:nvPr>
        </p:nvSpPr>
        <p:spPr>
          <a:ln w="12700">
            <a:solidFill>
              <a:srgbClr val="00CC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package Greek;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class Beta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void accessMethod()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Alpha a = new Alpha();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a.iampackage = 10;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a.packageMethod();  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9980612" y="37338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9980612" y="4267200"/>
            <a:ext cx="4572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200" dirty="0">
                <a:solidFill>
                  <a:srgbClr val="374C81"/>
                </a:solidFill>
                <a:ea typeface="新細明體" panose="02020500000000000000" pitchFamily="18" charset="-120"/>
              </a:rPr>
              <a:t>What Are </a:t>
            </a:r>
            <a:r>
              <a:rPr lang="en-US" altLang="zh-TW" sz="3200" dirty="0" smtClean="0">
                <a:solidFill>
                  <a:srgbClr val="374C81"/>
                </a:solidFill>
                <a:ea typeface="新細明體" panose="02020500000000000000" pitchFamily="18" charset="-120"/>
              </a:rPr>
              <a:t>Classes?</a:t>
            </a:r>
            <a:endParaRPr lang="en-US" sz="3200" dirty="0" smtClean="0"/>
          </a:p>
          <a:p>
            <a:r>
              <a:rPr lang="en-US" altLang="zh-TW" sz="3200" dirty="0">
                <a:solidFill>
                  <a:srgbClr val="374C81"/>
                </a:solidFill>
                <a:ea typeface="新細明體" panose="02020500000000000000" pitchFamily="18" charset="-120"/>
              </a:rPr>
              <a:t>Basic Structures of a </a:t>
            </a:r>
            <a:r>
              <a:rPr lang="en-US" altLang="zh-TW" sz="3200" dirty="0" smtClean="0">
                <a:solidFill>
                  <a:srgbClr val="374C81"/>
                </a:solidFill>
                <a:ea typeface="新細明體" panose="02020500000000000000" pitchFamily="18" charset="-120"/>
              </a:rPr>
              <a:t>Class</a:t>
            </a:r>
          </a:p>
          <a:p>
            <a:r>
              <a:rPr lang="en-AU" altLang="en-AU" sz="3200" dirty="0" smtClean="0"/>
              <a:t>Instance </a:t>
            </a:r>
            <a:r>
              <a:rPr lang="en-AU" altLang="en-AU" sz="3200" dirty="0" err="1"/>
              <a:t>Vs</a:t>
            </a:r>
            <a:r>
              <a:rPr lang="en-AU" altLang="en-AU" sz="3200" dirty="0"/>
              <a:t> Static </a:t>
            </a:r>
            <a:r>
              <a:rPr lang="en-AU" altLang="en-AU" sz="3200" dirty="0" smtClean="0"/>
              <a:t>Variables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Creating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Objects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Using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Objects</a:t>
            </a:r>
          </a:p>
          <a:p>
            <a:r>
              <a:rPr lang="en-US" altLang="en-AU" sz="3200" dirty="0" smtClean="0">
                <a:ea typeface="新細明體" panose="02020500000000000000" pitchFamily="18" charset="-120"/>
              </a:rPr>
              <a:t>Cleanup</a:t>
            </a:r>
          </a:p>
          <a:p>
            <a:r>
              <a:rPr lang="en-US" altLang="zh-TW" sz="3200" dirty="0" smtClean="0">
                <a:ea typeface="新細明體" panose="02020500000000000000" pitchFamily="18" charset="-120"/>
              </a:rPr>
              <a:t>Access Modifier</a:t>
            </a:r>
            <a:endParaRPr lang="en-US" altLang="en-AU" sz="3200" dirty="0" smtClean="0">
              <a:ea typeface="新細明體" panose="02020500000000000000" pitchFamily="18" charset="-120"/>
            </a:endParaRPr>
          </a:p>
          <a:p>
            <a:endParaRPr lang="en-AU" altLang="en-AU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Are Classes?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class is a </a:t>
            </a:r>
            <a:r>
              <a:rPr lang="en-US" altLang="zh-TW">
                <a:solidFill>
                  <a:srgbClr val="063DE8"/>
                </a:solidFill>
                <a:ea typeface="新細明體" panose="02020500000000000000" pitchFamily="18" charset="-120"/>
              </a:rPr>
              <a:t>blueprint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solidFill>
                  <a:srgbClr val="063DE8"/>
                </a:solidFill>
                <a:ea typeface="新細明體" panose="02020500000000000000" pitchFamily="18" charset="-120"/>
              </a:rPr>
              <a:t>prototype</a:t>
            </a:r>
            <a:r>
              <a:rPr lang="en-US" altLang="zh-TW">
                <a:ea typeface="新細明體" panose="02020500000000000000" pitchFamily="18" charset="-120"/>
              </a:rPr>
              <a:t> defining the variables and methods common to all objects of a certain kind.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An object is an </a:t>
            </a:r>
            <a:r>
              <a:rPr lang="en-US" altLang="zh-TW">
                <a:solidFill>
                  <a:srgbClr val="7B00E4"/>
                </a:solidFill>
                <a:ea typeface="新細明體" panose="02020500000000000000" pitchFamily="18" charset="-120"/>
              </a:rPr>
              <a:t>instance</a:t>
            </a:r>
            <a:r>
              <a:rPr lang="en-US" altLang="zh-TW">
                <a:ea typeface="新細明體" panose="02020500000000000000" pitchFamily="18" charset="-120"/>
              </a:rPr>
              <a:t> of a certain class.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After you have created a class, you must create an instance of it before you can use.</a:t>
            </a:r>
          </a:p>
          <a:p>
            <a:r>
              <a:rPr lang="en-US" altLang="zh-TW">
                <a:solidFill>
                  <a:srgbClr val="7B00E4"/>
                </a:solidFill>
                <a:ea typeface="新細明體" panose="02020500000000000000" pitchFamily="18" charset="-120"/>
              </a:rPr>
              <a:t>Class variables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solidFill>
                  <a:srgbClr val="7B00E4"/>
                </a:solidFill>
                <a:ea typeface="新細明體" panose="02020500000000000000" pitchFamily="18" charset="-120"/>
              </a:rPr>
              <a:t>class methods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The benefit of Classes: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Reusability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3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Basic Structures of a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5812" y="1981200"/>
            <a:ext cx="8610600" cy="40767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Class Declaration</a:t>
            </a:r>
          </a:p>
          <a:p>
            <a:r>
              <a:rPr lang="en-US" altLang="zh-TW" dirty="0"/>
              <a:t>Variable</a:t>
            </a:r>
          </a:p>
          <a:p>
            <a:pPr lvl="1">
              <a:buFontTx/>
              <a:buChar char="•"/>
            </a:pPr>
            <a:r>
              <a:rPr lang="en-US" altLang="zh-TW" dirty="0"/>
              <a:t>Instance Variable</a:t>
            </a:r>
          </a:p>
          <a:p>
            <a:pPr lvl="1">
              <a:buFontTx/>
              <a:buChar char="•"/>
            </a:pPr>
            <a:r>
              <a:rPr lang="en-US" altLang="zh-TW" dirty="0"/>
              <a:t>Class Variable</a:t>
            </a:r>
          </a:p>
          <a:p>
            <a:r>
              <a:rPr lang="en-US" altLang="zh-TW" dirty="0"/>
              <a:t>Constructor</a:t>
            </a:r>
          </a:p>
          <a:p>
            <a:r>
              <a:rPr lang="en-US" altLang="zh-TW" dirty="0"/>
              <a:t>Method</a:t>
            </a:r>
          </a:p>
          <a:p>
            <a:pPr lvl="1">
              <a:buFontTx/>
              <a:buChar char="•"/>
            </a:pPr>
            <a:r>
              <a:rPr lang="en-US" altLang="zh-TW" dirty="0"/>
              <a:t>Instance Method</a:t>
            </a:r>
          </a:p>
          <a:p>
            <a:pPr lvl="1">
              <a:buFontTx/>
              <a:buChar char="•"/>
            </a:pPr>
            <a:r>
              <a:rPr lang="en-US" altLang="zh-TW" dirty="0"/>
              <a:t>Class Method</a:t>
            </a:r>
          </a:p>
          <a:p>
            <a:r>
              <a:rPr lang="en-US" altLang="zh-TW" smtClean="0"/>
              <a:t>Cleanup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23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50455-822B-410B-8798-BAE9776950CF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152400"/>
            <a:ext cx="8793163" cy="990600"/>
          </a:xfrm>
        </p:spPr>
        <p:txBody>
          <a:bodyPr/>
          <a:lstStyle/>
          <a:p>
            <a:r>
              <a:rPr lang="en-AU" altLang="en-AU" dirty="0"/>
              <a:t>Instance </a:t>
            </a:r>
            <a:r>
              <a:rPr lang="en-AU" altLang="en-AU" dirty="0" err="1"/>
              <a:t>Vs</a:t>
            </a:r>
            <a:r>
              <a:rPr lang="en-AU" altLang="en-AU" dirty="0"/>
              <a:t> Static Variables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0612" y="1143001"/>
            <a:ext cx="8077200" cy="4989513"/>
          </a:xfrm>
        </p:spPr>
        <p:txBody>
          <a:bodyPr/>
          <a:lstStyle/>
          <a:p>
            <a:endParaRPr lang="en-AU" altLang="en-AU"/>
          </a:p>
          <a:p>
            <a:r>
              <a:rPr lang="en-AU" altLang="en-AU">
                <a:solidFill>
                  <a:schemeClr val="hlink"/>
                </a:solidFill>
              </a:rPr>
              <a:t>Instance</a:t>
            </a:r>
            <a:r>
              <a:rPr lang="en-AU" altLang="en-AU"/>
              <a:t> variables :  One copy per </a:t>
            </a:r>
            <a:r>
              <a:rPr lang="en-AU" altLang="en-AU">
                <a:solidFill>
                  <a:schemeClr val="hlink"/>
                </a:solidFill>
              </a:rPr>
              <a:t>object</a:t>
            </a:r>
            <a:r>
              <a:rPr lang="en-AU" altLang="en-AU">
                <a:solidFill>
                  <a:schemeClr val="folHlink"/>
                </a:solidFill>
              </a:rPr>
              <a:t>.</a:t>
            </a:r>
            <a:r>
              <a:rPr lang="en-AU" altLang="en-AU"/>
              <a:t>  Every object has its own instance variable.</a:t>
            </a:r>
          </a:p>
          <a:p>
            <a:pPr lvl="1"/>
            <a:r>
              <a:rPr lang="en-AU" altLang="en-AU"/>
              <a:t>E.g.  x, y, r  (centre and radius in the circle)</a:t>
            </a:r>
          </a:p>
          <a:p>
            <a:endParaRPr lang="en-AU" altLang="en-AU"/>
          </a:p>
          <a:p>
            <a:r>
              <a:rPr lang="en-AU" altLang="en-AU">
                <a:solidFill>
                  <a:schemeClr val="hlink"/>
                </a:solidFill>
              </a:rPr>
              <a:t>Static</a:t>
            </a:r>
            <a:r>
              <a:rPr lang="en-AU" altLang="en-AU"/>
              <a:t> variables : One copy per </a:t>
            </a:r>
            <a:r>
              <a:rPr lang="en-AU" altLang="en-AU">
                <a:solidFill>
                  <a:schemeClr val="hlink"/>
                </a:solidFill>
              </a:rPr>
              <a:t>class.</a:t>
            </a:r>
          </a:p>
          <a:p>
            <a:pPr lvl="1"/>
            <a:r>
              <a:rPr lang="en-AU" altLang="en-AU"/>
              <a:t>E.g. numCircles (total number of circle objects created)</a:t>
            </a:r>
          </a:p>
          <a:p>
            <a:endParaRPr lang="en-AU" altLang="en-AU"/>
          </a:p>
          <a:p>
            <a:endParaRPr lang="en-AU" altLang="en-AU" i="1"/>
          </a:p>
          <a:p>
            <a:endParaRPr lang="en-AU" altLang="en-AU"/>
          </a:p>
          <a:p>
            <a:endParaRPr lang="en-AU" altLang="en-AU"/>
          </a:p>
        </p:txBody>
      </p:sp>
    </p:spTree>
    <p:extLst>
      <p:ext uri="{BB962C8B-B14F-4D97-AF65-F5344CB8AC3E}">
        <p14:creationId xmlns:p14="http://schemas.microsoft.com/office/powerpoint/2010/main" val="24587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Creating Objects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Rectangle r =  new Rectangle(5,5,100,200);</a:t>
            </a:r>
          </a:p>
          <a:p>
            <a:pPr lvl="1"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Declaration: </a:t>
            </a:r>
            <a:r>
              <a:rPr lang="en-US" altLang="zh-TW" i="1">
                <a:solidFill>
                  <a:srgbClr val="00CC00"/>
                </a:solidFill>
                <a:ea typeface="新細明體" panose="02020500000000000000" pitchFamily="18" charset="-120"/>
              </a:rPr>
              <a:t>Rectangle r	</a:t>
            </a:r>
            <a:r>
              <a:rPr lang="en-US" altLang="zh-TW">
                <a:ea typeface="新細明體" panose="02020500000000000000" pitchFamily="18" charset="-120"/>
              </a:rPr>
              <a:t>(Type   name)</a:t>
            </a:r>
          </a:p>
          <a:p>
            <a:pPr lvl="1"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Instantiation: </a:t>
            </a:r>
            <a:r>
              <a:rPr lang="en-US" altLang="zh-TW" i="1">
                <a:solidFill>
                  <a:srgbClr val="00CC00"/>
                </a:solidFill>
                <a:ea typeface="新細明體" panose="02020500000000000000" pitchFamily="18" charset="-120"/>
              </a:rPr>
              <a:t>new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Allocate memory for the object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Initialize instance variables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Call a constructor</a:t>
            </a:r>
          </a:p>
          <a:p>
            <a:pPr lvl="1"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Initialization by Calling a Constructor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solidFill>
                  <a:srgbClr val="00CC00"/>
                </a:solidFill>
                <a:ea typeface="新細明體" panose="02020500000000000000" pitchFamily="18" charset="-120"/>
              </a:rPr>
              <a:t>Rectangle(5,5,100,200)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52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Objects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Manipulate or inspect its variables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objectReference.variable</a:t>
            </a:r>
          </a:p>
          <a:p>
            <a:pPr lvl="3"/>
            <a:r>
              <a:rPr lang="en-US" altLang="zh-TW">
                <a:ea typeface="新細明體" panose="02020500000000000000" pitchFamily="18" charset="-120"/>
              </a:rPr>
              <a:t>r.x = 50</a:t>
            </a:r>
          </a:p>
          <a:p>
            <a:pPr lvl="3"/>
            <a:r>
              <a:rPr lang="en-US" altLang="zh-TW">
                <a:ea typeface="新細明體" panose="02020500000000000000" pitchFamily="18" charset="-120"/>
              </a:rPr>
              <a:t>r.y = 80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Call its methods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objectReference.methodName(argumentList)</a:t>
            </a:r>
          </a:p>
          <a:p>
            <a:pPr lvl="3"/>
            <a:r>
              <a:rPr lang="en-US" altLang="zh-TW">
                <a:ea typeface="新細明體" panose="02020500000000000000" pitchFamily="18" charset="-120"/>
              </a:rPr>
              <a:t>r.move(20,30)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Java provides an access control mechanism whereby classes can restrict or allow access to its variables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387742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Clean Up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When all references to an object are dropped, the object is no longer required, and become eligible for </a:t>
            </a:r>
            <a:r>
              <a:rPr lang="en-US" altLang="zh-TW" b="1" i="1">
                <a:solidFill>
                  <a:schemeClr val="accent2"/>
                </a:solidFill>
                <a:ea typeface="新細明體" panose="02020500000000000000" pitchFamily="18" charset="-120"/>
              </a:rPr>
              <a:t>garbage collection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Call finalize() to release system resources such as open files or open sockets before the object is collected.</a:t>
            </a:r>
          </a:p>
          <a:p>
            <a:pPr lvl="1"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Release references to other objects</a:t>
            </a:r>
          </a:p>
          <a:p>
            <a:pPr lvl="1"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protected void finalize() throws Throwable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Rectangle2.java</a:t>
            </a:r>
          </a:p>
        </p:txBody>
      </p:sp>
    </p:spTree>
    <p:extLst>
      <p:ext uri="{BB962C8B-B14F-4D97-AF65-F5344CB8AC3E}">
        <p14:creationId xmlns:p14="http://schemas.microsoft.com/office/powerpoint/2010/main" val="38238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Controlling Access to Members of a Class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2209801" y="1981200"/>
          <a:ext cx="8150225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件" r:id="rId3" imgW="8751600" imgH="4378320" progId="Word.Document.8">
                  <p:embed/>
                </p:oleObj>
              </mc:Choice>
              <mc:Fallback>
                <p:oleObj name="文件" r:id="rId3" imgW="8751600" imgH="4378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981200"/>
                        <a:ext cx="8150225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8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540</Words>
  <Application>Microsoft Office PowerPoint</Application>
  <PresentationFormat>Custom</PresentationFormat>
  <Paragraphs>135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標楷體</vt:lpstr>
      <vt:lpstr>微軟正黑體</vt:lpstr>
      <vt:lpstr>新細明體</vt:lpstr>
      <vt:lpstr>Arial</vt:lpstr>
      <vt:lpstr>Century Gothic</vt:lpstr>
      <vt:lpstr>Monotype Sorts</vt:lpstr>
      <vt:lpstr>Times New Roman</vt:lpstr>
      <vt:lpstr>幼圆</vt:lpstr>
      <vt:lpstr>Books 16x9</vt:lpstr>
      <vt:lpstr>Microsoft Word 文件</vt:lpstr>
      <vt:lpstr>Class and Object</vt:lpstr>
      <vt:lpstr>Overview</vt:lpstr>
      <vt:lpstr>What Are Classes?</vt:lpstr>
      <vt:lpstr>Basic Structures of a Class</vt:lpstr>
      <vt:lpstr>Instance Vs Static Variables</vt:lpstr>
      <vt:lpstr>Creating Objects</vt:lpstr>
      <vt:lpstr>Using Objects</vt:lpstr>
      <vt:lpstr>Clean Up</vt:lpstr>
      <vt:lpstr>Controlling Access to Members of a Class</vt:lpstr>
      <vt:lpstr>Private</vt:lpstr>
      <vt:lpstr>Protected</vt:lpstr>
      <vt:lpstr>Protected (II)</vt:lpstr>
      <vt:lpstr>Public</vt:lpstr>
      <vt:lpstr>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2016-01-23T05:47:41Z</dcterms:created>
  <dcterms:modified xsi:type="dcterms:W3CDTF">2016-01-23T06:02:32Z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