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5"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5" d="100"/>
          <a:sy n="55" d="100"/>
        </p:scale>
        <p:origin x="-1080"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7/20/2023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9910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4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39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89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947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37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29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45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898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7/20/2023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828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7/20/2023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8230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7/20/2023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18212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838" y="1036987"/>
            <a:ext cx="7197726" cy="3019857"/>
          </a:xfrm>
        </p:spPr>
        <p:txBody>
          <a:bodyPr/>
          <a:lstStyle/>
          <a:p>
            <a:pPr algn="l"/>
            <a:r>
              <a:rPr lang="en-US" dirty="0" smtClean="0"/>
              <a:t>This Keyword</a:t>
            </a:r>
            <a:endParaRPr lang="en-US" dirty="0"/>
          </a:p>
        </p:txBody>
      </p:sp>
      <p:sp>
        <p:nvSpPr>
          <p:cNvPr id="3" name="Subtitle 2"/>
          <p:cNvSpPr>
            <a:spLocks noGrp="1"/>
          </p:cNvSpPr>
          <p:nvPr>
            <p:ph type="subTitle" idx="1"/>
          </p:nvPr>
        </p:nvSpPr>
        <p:spPr>
          <a:xfrm>
            <a:off x="1682838" y="4566036"/>
            <a:ext cx="7197726" cy="1405467"/>
          </a:xfrm>
        </p:spPr>
        <p:txBody>
          <a:bodyPr/>
          <a:lstStyle/>
          <a:p>
            <a:pPr algn="l"/>
            <a:r>
              <a:rPr lang="en-US" dirty="0" smtClean="0"/>
              <a:t>By : </a:t>
            </a:r>
            <a:r>
              <a:rPr lang="en-US" dirty="0" err="1" smtClean="0"/>
              <a:t>Neha</a:t>
            </a:r>
            <a:r>
              <a:rPr lang="en-US" dirty="0" smtClean="0"/>
              <a:t> P. Rajas</a:t>
            </a:r>
          </a:p>
          <a:p>
            <a:pPr algn="l"/>
            <a:r>
              <a:rPr lang="en-US" dirty="0" smtClean="0"/>
              <a:t>Asst. Prof.  </a:t>
            </a:r>
            <a:r>
              <a:rPr lang="en-US" smtClean="0"/>
              <a:t>VIT</a:t>
            </a:r>
            <a:endParaRPr lang="en-US" dirty="0"/>
          </a:p>
        </p:txBody>
      </p:sp>
    </p:spTree>
    <p:extLst>
      <p:ext uri="{BB962C8B-B14F-4D97-AF65-F5344CB8AC3E}">
        <p14:creationId xmlns:p14="http://schemas.microsoft.com/office/powerpoint/2010/main" val="3962848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0EFEEA9-181E-4C76-A55B-94782F0F893F}"/>
              </a:ext>
            </a:extLst>
          </p:cNvPr>
          <p:cNvSpPr>
            <a:spLocks noGrp="1"/>
          </p:cNvSpPr>
          <p:nvPr>
            <p:ph type="sldNum" sz="quarter" idx="12"/>
          </p:nvPr>
        </p:nvSpPr>
        <p:spPr/>
        <p:txBody>
          <a:bodyPr/>
          <a:lstStyle/>
          <a:p>
            <a:pPr>
              <a:defRPr/>
            </a:pPr>
            <a:fld id="{CA95A919-286D-4F00-BCB7-7A0B74DE79FB}" type="slidenum">
              <a:rPr lang="en-US" smtClean="0"/>
              <a:pPr>
                <a:defRPr/>
              </a:pPr>
              <a:t>10</a:t>
            </a:fld>
            <a:endParaRPr lang="en-US"/>
          </a:p>
        </p:txBody>
      </p:sp>
      <p:sp>
        <p:nvSpPr>
          <p:cNvPr id="5" name="Rectangle 1">
            <a:extLst>
              <a:ext uri="{FF2B5EF4-FFF2-40B4-BE49-F238E27FC236}">
                <a16:creationId xmlns:a16="http://schemas.microsoft.com/office/drawing/2014/main" xmlns="" id="{5337C251-63FE-481A-ADD2-0EC5FDC698F3}"/>
              </a:ext>
            </a:extLst>
          </p:cNvPr>
          <p:cNvSpPr>
            <a:spLocks noGrp="1" noChangeArrowheads="1"/>
          </p:cNvSpPr>
          <p:nvPr>
            <p:ph idx="1"/>
          </p:nvPr>
        </p:nvSpPr>
        <p:spPr bwMode="auto">
          <a:xfrm>
            <a:off x="1422400" y="1101805"/>
            <a:ext cx="104648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B91AF"/>
                </a:solidFill>
                <a:effectLst/>
                <a:latin typeface="inherit"/>
              </a:rPr>
              <a:t>Type</a:t>
            </a:r>
            <a:r>
              <a:rPr kumimoji="0" lang="en-US" altLang="en-US" sz="3600" b="0" i="0" u="none" strike="noStrike" cap="none" normalizeH="0" baseline="0" dirty="0">
                <a:ln>
                  <a:noFill/>
                </a:ln>
                <a:solidFill>
                  <a:schemeClr val="tx1"/>
                </a:solidFill>
                <a:effectLst/>
                <a:latin typeface="inherit"/>
              </a:rPr>
              <a:t> 			</a:t>
            </a:r>
            <a:r>
              <a:rPr kumimoji="0" lang="en-US" altLang="en-US" sz="3600" b="0" i="0" u="none" strike="noStrike" cap="none" normalizeH="0" baseline="0" dirty="0">
                <a:ln>
                  <a:noFill/>
                </a:ln>
                <a:solidFill>
                  <a:srgbClr val="2B91AF"/>
                </a:solidFill>
                <a:effectLst/>
                <a:latin typeface="inherit"/>
              </a:rPr>
              <a:t>Typical</a:t>
            </a:r>
            <a:r>
              <a:rPr kumimoji="0" lang="en-US" altLang="en-US" sz="3600" b="0" i="0" u="none" strike="noStrike" cap="none" normalizeH="0" baseline="0" dirty="0">
                <a:ln>
                  <a:noFill/>
                </a:ln>
                <a:solidFill>
                  <a:schemeClr val="tx1"/>
                </a:solidFill>
                <a:effectLst/>
                <a:latin typeface="inherit"/>
              </a:rPr>
              <a:t> </a:t>
            </a:r>
            <a:r>
              <a:rPr kumimoji="0" lang="en-US" altLang="en-US" sz="3600" b="0" i="0" u="none" strike="noStrike" cap="none" normalizeH="0" baseline="0" dirty="0">
                <a:ln>
                  <a:noFill/>
                </a:ln>
                <a:solidFill>
                  <a:srgbClr val="2B91AF"/>
                </a:solidFill>
                <a:effectLst/>
                <a:latin typeface="inherit"/>
              </a:rPr>
              <a:t>Bit</a:t>
            </a:r>
            <a:r>
              <a:rPr kumimoji="0" lang="en-US" altLang="en-US" sz="3600" b="0" i="0" u="none" strike="noStrike" cap="none" normalizeH="0" baseline="0" dirty="0">
                <a:ln>
                  <a:noFill/>
                </a:ln>
                <a:solidFill>
                  <a:schemeClr val="tx1"/>
                </a:solidFill>
                <a:effectLst/>
                <a:latin typeface="inherit"/>
              </a:rPr>
              <a:t> </a:t>
            </a:r>
            <a:r>
              <a:rPr kumimoji="0" lang="en-US" altLang="en-US" sz="3600" b="0" i="0" u="none" strike="noStrike" cap="none" normalizeH="0" baseline="0" dirty="0">
                <a:ln>
                  <a:noFill/>
                </a:ln>
                <a:solidFill>
                  <a:srgbClr val="2B91AF"/>
                </a:solidFill>
                <a:effectLst/>
                <a:latin typeface="inherit"/>
              </a:rPr>
              <a:t>Width</a:t>
            </a:r>
            <a:r>
              <a:rPr kumimoji="0" lang="en-US" altLang="en-US" sz="360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char 			1byte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unsigned char 	</a:t>
            </a:r>
            <a:r>
              <a:rPr kumimoji="0" lang="en-US" altLang="en-US" sz="3600" b="0" i="0" u="none" strike="noStrike" cap="none" normalizeH="0" baseline="0" dirty="0" smtClean="0">
                <a:ln>
                  <a:noFill/>
                </a:ln>
                <a:solidFill>
                  <a:schemeClr val="tx1"/>
                </a:solidFill>
                <a:effectLst/>
                <a:latin typeface="inherit"/>
              </a:rPr>
              <a:t>1byte </a:t>
            </a:r>
            <a:endParaRPr kumimoji="0" lang="en-US" altLang="en-US" sz="36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signed char 		1byte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int 				4bytes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unsigned int 		4bytes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signed int 		4bytes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short int 			2bytes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inherit"/>
              </a:rPr>
              <a:t>long int 			4bytes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83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this keyword in Java</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11</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116546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09600" y="337867"/>
            <a:ext cx="10972800" cy="1143000"/>
          </a:xfrm>
        </p:spPr>
        <p:txBody>
          <a:bodyPr/>
          <a:lstStyle/>
          <a:p>
            <a:r>
              <a:rPr lang="en-US" dirty="0"/>
              <a:t>this </a:t>
            </a:r>
            <a:r>
              <a:rPr lang="en-US" b="1" dirty="0"/>
              <a:t>pointer in C++</a:t>
            </a:r>
            <a:endParaRPr lang="en-US" dirty="0"/>
          </a:p>
        </p:txBody>
      </p:sp>
      <p:sp>
        <p:nvSpPr>
          <p:cNvPr id="90115" name="Content Placeholder 2"/>
          <p:cNvSpPr>
            <a:spLocks noGrp="1"/>
          </p:cNvSpPr>
          <p:nvPr>
            <p:ph idx="1"/>
          </p:nvPr>
        </p:nvSpPr>
        <p:spPr>
          <a:xfrm>
            <a:off x="557842" y="1751163"/>
            <a:ext cx="10972800" cy="4525963"/>
          </a:xfrm>
        </p:spPr>
        <p:txBody>
          <a:bodyPr>
            <a:normAutofit/>
          </a:bodyPr>
          <a:lstStyle/>
          <a:p>
            <a:pPr>
              <a:buFont typeface="Arial" charset="0"/>
              <a:buNone/>
            </a:pPr>
            <a:r>
              <a:rPr lang="en-US" dirty="0"/>
              <a:t>this </a:t>
            </a:r>
            <a:r>
              <a:rPr lang="en-US" b="1" dirty="0"/>
              <a:t>pointer</a:t>
            </a:r>
            <a:r>
              <a:rPr lang="en-US" dirty="0"/>
              <a:t> is used to represent the address of an object inside a member function. </a:t>
            </a:r>
          </a:p>
          <a:p>
            <a:pPr>
              <a:buFont typeface="Arial" charset="0"/>
              <a:buNone/>
            </a:pPr>
            <a:endParaRPr lang="en-US" dirty="0"/>
          </a:p>
          <a:p>
            <a:pPr>
              <a:buFont typeface="Arial" charset="0"/>
              <a:buNone/>
            </a:pPr>
            <a:r>
              <a:rPr lang="en-US" dirty="0"/>
              <a:t>For </a:t>
            </a:r>
            <a:r>
              <a:rPr lang="en-US" b="1" dirty="0"/>
              <a:t>example</a:t>
            </a:r>
            <a:r>
              <a:rPr lang="en-US" dirty="0"/>
              <a:t>, consider an object </a:t>
            </a:r>
            <a:r>
              <a:rPr lang="en-US" dirty="0" err="1"/>
              <a:t>obj</a:t>
            </a:r>
            <a:r>
              <a:rPr lang="en-US" dirty="0"/>
              <a:t> calling one of its member function say method() as </a:t>
            </a:r>
            <a:r>
              <a:rPr lang="en-US" dirty="0" err="1"/>
              <a:t>obj.method</a:t>
            </a:r>
            <a:r>
              <a:rPr lang="en-US" dirty="0"/>
              <a:t>(). </a:t>
            </a:r>
          </a:p>
          <a:p>
            <a:pPr>
              <a:buFont typeface="Arial" charset="0"/>
              <a:buNone/>
            </a:pPr>
            <a:endParaRPr lang="en-US" dirty="0"/>
          </a:p>
          <a:p>
            <a:pPr>
              <a:buFont typeface="Arial" charset="0"/>
              <a:buNone/>
            </a:pPr>
            <a:r>
              <a:rPr lang="en-US" dirty="0"/>
              <a:t>Then, this </a:t>
            </a:r>
            <a:r>
              <a:rPr lang="en-US" b="1" dirty="0" err="1"/>
              <a:t>pointer</a:t>
            </a:r>
            <a:r>
              <a:rPr lang="en-US" dirty="0" err="1"/>
              <a:t>will</a:t>
            </a:r>
            <a:r>
              <a:rPr lang="en-US" dirty="0"/>
              <a:t> hold the address of object </a:t>
            </a:r>
            <a:r>
              <a:rPr lang="en-US" dirty="0" err="1"/>
              <a:t>obj</a:t>
            </a:r>
            <a:r>
              <a:rPr lang="en-US" dirty="0"/>
              <a:t> inside the member function method().</a:t>
            </a:r>
          </a:p>
        </p:txBody>
      </p:sp>
      <p:sp>
        <p:nvSpPr>
          <p:cNvPr id="4" name="Slide Number Placeholder 3"/>
          <p:cNvSpPr>
            <a:spLocks noGrp="1"/>
          </p:cNvSpPr>
          <p:nvPr>
            <p:ph type="sldNum" sz="quarter" idx="12"/>
          </p:nvPr>
        </p:nvSpPr>
        <p:spPr/>
        <p:txBody>
          <a:bodyPr/>
          <a:lstStyle/>
          <a:p>
            <a:pPr>
              <a:defRPr/>
            </a:pPr>
            <a:fld id="{6AB39E9F-7322-43C4-8B31-F03B7D2FAEA9}" type="slidenum">
              <a:rPr lang="en-US" smtClean="0"/>
              <a:pPr>
                <a:defRPr/>
              </a:pPr>
              <a:t>12</a:t>
            </a:fld>
            <a:endParaRPr lang="en-US"/>
          </a:p>
        </p:txBody>
      </p:sp>
    </p:spTree>
    <p:extLst>
      <p:ext uri="{BB962C8B-B14F-4D97-AF65-F5344CB8AC3E}">
        <p14:creationId xmlns:p14="http://schemas.microsoft.com/office/powerpoint/2010/main" val="162452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p:cNvSpPr>
            <a:spLocks noGrp="1"/>
          </p:cNvSpPr>
          <p:nvPr>
            <p:ph idx="1"/>
          </p:nvPr>
        </p:nvSpPr>
        <p:spPr>
          <a:xfrm>
            <a:off x="609600" y="504674"/>
            <a:ext cx="11582400" cy="5973763"/>
          </a:xfrm>
        </p:spPr>
        <p:txBody>
          <a:bodyPr>
            <a:normAutofit fontScale="92500" lnSpcReduction="10000"/>
          </a:bodyPr>
          <a:lstStyle/>
          <a:p>
            <a:pPr>
              <a:buFont typeface="Arial" charset="0"/>
              <a:buNone/>
            </a:pPr>
            <a:r>
              <a:rPr lang="en-US" sz="2400" dirty="0"/>
              <a:t>class  student</a:t>
            </a:r>
          </a:p>
          <a:p>
            <a:pPr>
              <a:buFont typeface="Arial" charset="0"/>
              <a:buNone/>
            </a:pPr>
            <a:r>
              <a:rPr lang="en-US" sz="2400" dirty="0"/>
              <a:t>{</a:t>
            </a:r>
          </a:p>
          <a:p>
            <a:pPr>
              <a:buFont typeface="Arial" charset="0"/>
              <a:buNone/>
            </a:pPr>
            <a:r>
              <a:rPr lang="en-US" sz="2400" dirty="0"/>
              <a:t>  		</a:t>
            </a:r>
            <a:r>
              <a:rPr lang="en-US" sz="2400" dirty="0" err="1"/>
              <a:t>int</a:t>
            </a:r>
            <a:r>
              <a:rPr lang="en-US" sz="2400" dirty="0"/>
              <a:t> </a:t>
            </a:r>
            <a:r>
              <a:rPr lang="en-US" sz="2400" dirty="0" err="1"/>
              <a:t>dataMember</a:t>
            </a:r>
            <a:r>
              <a:rPr lang="en-US" sz="2400" dirty="0"/>
              <a:t>; </a:t>
            </a:r>
          </a:p>
          <a:p>
            <a:pPr>
              <a:buFont typeface="Arial" charset="0"/>
              <a:buNone/>
            </a:pPr>
            <a:r>
              <a:rPr lang="en-US" sz="2400" dirty="0"/>
              <a:t>		method(</a:t>
            </a:r>
            <a:r>
              <a:rPr lang="en-US" sz="2400" dirty="0" err="1"/>
              <a:t>int</a:t>
            </a:r>
            <a:r>
              <a:rPr lang="en-US" sz="2400" dirty="0"/>
              <a:t> a) </a:t>
            </a:r>
          </a:p>
          <a:p>
            <a:pPr>
              <a:buFont typeface="Arial" charset="0"/>
              <a:buNone/>
            </a:pPr>
            <a:r>
              <a:rPr lang="en-US" sz="2400" dirty="0"/>
              <a:t>		{</a:t>
            </a:r>
          </a:p>
          <a:p>
            <a:pPr>
              <a:buFont typeface="Arial" charset="0"/>
              <a:buNone/>
            </a:pPr>
            <a:r>
              <a:rPr lang="en-US" sz="2400" dirty="0"/>
              <a:t>			this-&gt;</a:t>
            </a:r>
            <a:r>
              <a:rPr lang="en-US" sz="2400" dirty="0" err="1"/>
              <a:t>dataMember</a:t>
            </a:r>
            <a:r>
              <a:rPr lang="en-US" sz="2400" dirty="0"/>
              <a:t> = a;   </a:t>
            </a:r>
          </a:p>
          <a:p>
            <a:pPr>
              <a:buFont typeface="Arial" charset="0"/>
              <a:buNone/>
            </a:pPr>
            <a:r>
              <a:rPr lang="en-US" sz="2400" dirty="0"/>
              <a:t> </a:t>
            </a:r>
            <a:r>
              <a:rPr lang="en-US" sz="2000" dirty="0">
                <a:solidFill>
                  <a:srgbClr val="FF0000"/>
                </a:solidFill>
              </a:rPr>
              <a:t>//this pointer stores the address of object </a:t>
            </a:r>
            <a:r>
              <a:rPr lang="en-US" sz="2000" dirty="0" err="1">
                <a:solidFill>
                  <a:srgbClr val="FF0000"/>
                </a:solidFill>
              </a:rPr>
              <a:t>obj</a:t>
            </a:r>
            <a:r>
              <a:rPr lang="en-US" sz="2000" dirty="0">
                <a:solidFill>
                  <a:srgbClr val="FF0000"/>
                </a:solidFill>
              </a:rPr>
              <a:t> and access </a:t>
            </a:r>
            <a:r>
              <a:rPr lang="en-US" sz="2000" dirty="0" err="1">
                <a:solidFill>
                  <a:srgbClr val="FF0000"/>
                </a:solidFill>
              </a:rPr>
              <a:t>dataMember</a:t>
            </a:r>
            <a:r>
              <a:rPr lang="en-US" sz="2000" dirty="0">
                <a:solidFill>
                  <a:srgbClr val="FF0000"/>
                </a:solidFill>
              </a:rPr>
              <a:t>   </a:t>
            </a:r>
            <a:endParaRPr lang="en-US" sz="2400" dirty="0">
              <a:solidFill>
                <a:srgbClr val="FF0000"/>
              </a:solidFill>
            </a:endParaRPr>
          </a:p>
          <a:p>
            <a:pPr>
              <a:buFont typeface="Arial" charset="0"/>
              <a:buNone/>
            </a:pPr>
            <a:r>
              <a:rPr lang="en-US" sz="2400" dirty="0"/>
              <a:t>		} </a:t>
            </a:r>
          </a:p>
          <a:p>
            <a:pPr>
              <a:buFont typeface="Arial" charset="0"/>
              <a:buNone/>
            </a:pPr>
            <a:r>
              <a:rPr lang="en-US" sz="2400" dirty="0"/>
              <a:t>} </a:t>
            </a:r>
          </a:p>
          <a:p>
            <a:pPr>
              <a:buFont typeface="Arial" charset="0"/>
              <a:buNone/>
            </a:pPr>
            <a:r>
              <a:rPr lang="en-US" sz="2400" dirty="0"/>
              <a:t>public static void main() </a:t>
            </a:r>
          </a:p>
          <a:p>
            <a:pPr>
              <a:buFont typeface="Arial" charset="0"/>
              <a:buNone/>
            </a:pPr>
            <a:r>
              <a:rPr lang="en-US" sz="2400" dirty="0"/>
              <a:t>{</a:t>
            </a:r>
          </a:p>
          <a:p>
            <a:pPr>
              <a:buFont typeface="Arial" charset="0"/>
              <a:buNone/>
            </a:pPr>
            <a:r>
              <a:rPr lang="en-US" sz="2400" dirty="0"/>
              <a:t> student  </a:t>
            </a:r>
            <a:r>
              <a:rPr lang="en-US" sz="2400" dirty="0" err="1"/>
              <a:t>obj</a:t>
            </a:r>
            <a:r>
              <a:rPr lang="en-US" sz="2400" dirty="0"/>
              <a:t>; </a:t>
            </a:r>
          </a:p>
          <a:p>
            <a:pPr>
              <a:buFont typeface="Arial" charset="0"/>
              <a:buNone/>
            </a:pPr>
            <a:r>
              <a:rPr lang="en-US" sz="2400" dirty="0" err="1"/>
              <a:t>obj.method</a:t>
            </a:r>
            <a:r>
              <a:rPr lang="en-US" sz="2400" dirty="0"/>
              <a:t>(5);   </a:t>
            </a:r>
          </a:p>
          <a:p>
            <a:pPr>
              <a:buFont typeface="Arial" charset="0"/>
              <a:buNone/>
            </a:pPr>
            <a:r>
              <a:rPr lang="en-US" sz="2400" dirty="0"/>
              <a:t>}</a:t>
            </a:r>
          </a:p>
        </p:txBody>
      </p:sp>
      <p:sp>
        <p:nvSpPr>
          <p:cNvPr id="4" name="Slide Number Placeholder 3"/>
          <p:cNvSpPr>
            <a:spLocks noGrp="1"/>
          </p:cNvSpPr>
          <p:nvPr>
            <p:ph type="sldNum" sz="quarter" idx="12"/>
          </p:nvPr>
        </p:nvSpPr>
        <p:spPr/>
        <p:txBody>
          <a:bodyPr/>
          <a:lstStyle/>
          <a:p>
            <a:pPr>
              <a:defRPr/>
            </a:pPr>
            <a:fld id="{422D2213-B6DA-4584-88FC-0C9564C1216E}" type="slidenum">
              <a:rPr lang="en-US" smtClean="0"/>
              <a:pPr>
                <a:defRPr/>
              </a:pPr>
              <a:t>13</a:t>
            </a:fld>
            <a:endParaRPr lang="en-US"/>
          </a:p>
        </p:txBody>
      </p:sp>
    </p:spTree>
    <p:extLst>
      <p:ext uri="{BB962C8B-B14F-4D97-AF65-F5344CB8AC3E}">
        <p14:creationId xmlns:p14="http://schemas.microsoft.com/office/powerpoint/2010/main" val="83879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‘this’ pointer </a:t>
            </a:r>
          </a:p>
        </p:txBody>
      </p:sp>
      <p:sp>
        <p:nvSpPr>
          <p:cNvPr id="3" name="Content Placeholder 2"/>
          <p:cNvSpPr>
            <a:spLocks noGrp="1"/>
          </p:cNvSpPr>
          <p:nvPr>
            <p:ph idx="1"/>
          </p:nvPr>
        </p:nvSpPr>
        <p:spPr/>
        <p:txBody>
          <a:bodyPr>
            <a:normAutofit/>
          </a:bodyPr>
          <a:lstStyle/>
          <a:p>
            <a:pPr fontAlgn="base"/>
            <a:r>
              <a:rPr lang="en-US" dirty="0"/>
              <a:t>The ‘this’ pointer is passed as a hidden argument to all </a:t>
            </a:r>
            <a:r>
              <a:rPr lang="en-US" dirty="0" err="1"/>
              <a:t>nonstatic</a:t>
            </a:r>
            <a:r>
              <a:rPr lang="en-US" dirty="0"/>
              <a:t> member function calls. </a:t>
            </a:r>
          </a:p>
          <a:p>
            <a:pPr fontAlgn="base"/>
            <a:r>
              <a:rPr lang="en-US" dirty="0"/>
              <a:t>‘</a:t>
            </a:r>
            <a:r>
              <a:rPr lang="en-US" b="1" dirty="0">
                <a:solidFill>
                  <a:srgbClr val="FF0000"/>
                </a:solidFill>
              </a:rPr>
              <a:t>this’ pointer is a constant pointer that holds the memory address of the current object.</a:t>
            </a:r>
          </a:p>
          <a:p>
            <a:pPr fontAlgn="base"/>
            <a:r>
              <a:rPr lang="en-US" dirty="0"/>
              <a:t> ‘this’ pointer is not available in static member functions as static member functions can be called without any object (with class name).</a:t>
            </a:r>
            <a:br>
              <a:rPr lang="en-US" dirty="0"/>
            </a:br>
            <a:endParaRPr lang="en-US" dirty="0"/>
          </a:p>
          <a:p>
            <a:pPr>
              <a:buNone/>
            </a:pPr>
            <a:endParaRPr lang="en-US" dirty="0"/>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14</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324496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Following are the situations where ‘this’ pointer is used:</a:t>
            </a:r>
          </a:p>
          <a:p>
            <a:pPr fontAlgn="base">
              <a:buNone/>
            </a:pPr>
            <a:endParaRPr lang="en-US" b="1" dirty="0"/>
          </a:p>
          <a:p>
            <a:pPr fontAlgn="base">
              <a:buNone/>
            </a:pPr>
            <a:r>
              <a:rPr lang="en-US" b="1" dirty="0"/>
              <a:t>1) When local variable’s name is same as data members of class.</a:t>
            </a:r>
            <a:endParaRPr lang="en-US" dirty="0"/>
          </a:p>
          <a:p>
            <a:pPr>
              <a:buNone/>
            </a:pPr>
            <a:r>
              <a:rPr lang="en-US" b="1" dirty="0"/>
              <a:t>2) To return reference to the calling object</a:t>
            </a:r>
            <a:endParaRPr lang="en-US" dirty="0"/>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15</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410894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6DE2E2-F777-4016-A1DE-1B33DACA124F}"/>
              </a:ext>
            </a:extLst>
          </p:cNvPr>
          <p:cNvSpPr>
            <a:spLocks noGrp="1"/>
          </p:cNvSpPr>
          <p:nvPr>
            <p:ph idx="1"/>
          </p:nvPr>
        </p:nvSpPr>
        <p:spPr>
          <a:xfrm>
            <a:off x="557841" y="483080"/>
            <a:ext cx="10972800" cy="6126163"/>
          </a:xfrm>
        </p:spPr>
        <p:txBody>
          <a:bodyPr>
            <a:normAutofit lnSpcReduction="10000"/>
          </a:bodyPr>
          <a:lstStyle/>
          <a:p>
            <a:pPr marL="0" indent="0">
              <a:buNone/>
            </a:pPr>
            <a:r>
              <a:rPr lang="en-IN" dirty="0"/>
              <a:t>class Test{    </a:t>
            </a:r>
          </a:p>
          <a:p>
            <a:pPr marL="0" indent="0">
              <a:buNone/>
            </a:pPr>
            <a:r>
              <a:rPr lang="en-IN" dirty="0"/>
              <a:t>int x;   </a:t>
            </a:r>
          </a:p>
          <a:p>
            <a:pPr marL="0" indent="0">
              <a:buNone/>
            </a:pPr>
            <a:r>
              <a:rPr lang="en-IN" dirty="0"/>
              <a:t>   Test(int a)   </a:t>
            </a:r>
          </a:p>
          <a:p>
            <a:pPr marL="0" indent="0">
              <a:buNone/>
            </a:pPr>
            <a:r>
              <a:rPr lang="en-IN" dirty="0"/>
              <a:t>   {        </a:t>
            </a:r>
            <a:r>
              <a:rPr lang="en-IN" b="1" dirty="0">
                <a:solidFill>
                  <a:srgbClr val="FF0000"/>
                </a:solidFill>
              </a:rPr>
              <a:t>x = a;	</a:t>
            </a:r>
            <a:r>
              <a:rPr lang="en-IN" dirty="0"/>
              <a:t>				//x=20 </a:t>
            </a:r>
          </a:p>
          <a:p>
            <a:pPr marL="0" indent="0">
              <a:buNone/>
            </a:pPr>
            <a:r>
              <a:rPr lang="en-IN" dirty="0"/>
              <a:t>   }  </a:t>
            </a:r>
          </a:p>
          <a:p>
            <a:pPr marL="0" indent="0">
              <a:buNone/>
            </a:pPr>
            <a:r>
              <a:rPr lang="en-IN" dirty="0"/>
              <a:t>   void print()    </a:t>
            </a:r>
          </a:p>
          <a:p>
            <a:pPr marL="0" indent="0">
              <a:buNone/>
            </a:pPr>
            <a:r>
              <a:rPr lang="en-IN" dirty="0"/>
              <a:t>   {         </a:t>
            </a:r>
            <a:r>
              <a:rPr lang="en-IN" dirty="0" err="1"/>
              <a:t>System.out.println</a:t>
            </a:r>
            <a:r>
              <a:rPr lang="en-IN" dirty="0"/>
              <a:t>("x= "+x);        </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b="1" dirty="0">
                <a:solidFill>
                  <a:srgbClr val="FF0000"/>
                </a:solidFill>
              </a:rPr>
              <a:t>	</a:t>
            </a:r>
          </a:p>
          <a:p>
            <a:pPr marL="0" indent="0">
              <a:buNone/>
            </a:pPr>
            <a:r>
              <a:rPr lang="en-IN" b="1" dirty="0">
                <a:solidFill>
                  <a:srgbClr val="FF0000"/>
                </a:solidFill>
              </a:rPr>
              <a:t>	Test </a:t>
            </a:r>
            <a:r>
              <a:rPr lang="en-IN" b="1" dirty="0" err="1">
                <a:solidFill>
                  <a:srgbClr val="FF0000"/>
                </a:solidFill>
              </a:rPr>
              <a:t>ob</a:t>
            </a:r>
            <a:r>
              <a:rPr lang="en-IN" b="1" dirty="0">
                <a:solidFill>
                  <a:srgbClr val="FF0000"/>
                </a:solidFill>
              </a:rPr>
              <a:t>=new Test(20);</a:t>
            </a:r>
          </a:p>
          <a:p>
            <a:pPr marL="0" indent="0">
              <a:buNone/>
            </a:pPr>
            <a:r>
              <a:rPr lang="en-IN" dirty="0" err="1"/>
              <a:t>ob.print</a:t>
            </a:r>
            <a:r>
              <a:rPr lang="en-IN" dirty="0"/>
              <a:t>();	</a:t>
            </a:r>
          </a:p>
          <a:p>
            <a:pPr marL="0" indent="0">
              <a:buNone/>
            </a:pP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xmlns="" id="{C0102A1F-301B-44F8-8EA2-B0F9D622BBF0}"/>
              </a:ext>
            </a:extLst>
          </p:cNvPr>
          <p:cNvSpPr>
            <a:spLocks noGrp="1"/>
          </p:cNvSpPr>
          <p:nvPr>
            <p:ph type="sldNum" sz="quarter" idx="12"/>
          </p:nvPr>
        </p:nvSpPr>
        <p:spPr/>
        <p:txBody>
          <a:bodyPr/>
          <a:lstStyle/>
          <a:p>
            <a:pPr>
              <a:defRPr/>
            </a:pPr>
            <a:fld id="{CA95A919-286D-4F00-BCB7-7A0B74DE79FB}" type="slidenum">
              <a:rPr lang="en-US" smtClean="0"/>
              <a:pPr>
                <a:defRPr/>
              </a:pPr>
              <a:t>16</a:t>
            </a:fld>
            <a:endParaRPr lang="en-US"/>
          </a:p>
        </p:txBody>
      </p:sp>
    </p:spTree>
    <p:extLst>
      <p:ext uri="{BB962C8B-B14F-4D97-AF65-F5344CB8AC3E}">
        <p14:creationId xmlns:p14="http://schemas.microsoft.com/office/powerpoint/2010/main" val="116742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6DE2E2-F777-4016-A1DE-1B33DACA124F}"/>
              </a:ext>
            </a:extLst>
          </p:cNvPr>
          <p:cNvSpPr>
            <a:spLocks noGrp="1"/>
          </p:cNvSpPr>
          <p:nvPr>
            <p:ph idx="1"/>
          </p:nvPr>
        </p:nvSpPr>
        <p:spPr>
          <a:xfrm>
            <a:off x="609600" y="465827"/>
            <a:ext cx="10972800" cy="6126163"/>
          </a:xfrm>
        </p:spPr>
        <p:txBody>
          <a:bodyPr>
            <a:normAutofit/>
          </a:bodyPr>
          <a:lstStyle/>
          <a:p>
            <a:pPr marL="0" indent="0">
              <a:buNone/>
            </a:pPr>
            <a:r>
              <a:rPr lang="en-IN" dirty="0"/>
              <a:t>class Test{    </a:t>
            </a:r>
          </a:p>
          <a:p>
            <a:pPr marL="0" indent="0">
              <a:buNone/>
            </a:pPr>
            <a:r>
              <a:rPr lang="en-IN" dirty="0"/>
              <a:t>int x;   </a:t>
            </a:r>
          </a:p>
          <a:p>
            <a:pPr marL="0" indent="0">
              <a:buNone/>
            </a:pPr>
            <a:r>
              <a:rPr lang="en-IN" dirty="0"/>
              <a:t>   Test(int x)   </a:t>
            </a:r>
          </a:p>
          <a:p>
            <a:pPr marL="0" indent="0">
              <a:buNone/>
            </a:pPr>
            <a:r>
              <a:rPr lang="en-IN" dirty="0"/>
              <a:t>   {        </a:t>
            </a:r>
            <a:r>
              <a:rPr lang="en-IN" b="1" dirty="0">
                <a:solidFill>
                  <a:srgbClr val="FF0000"/>
                </a:solidFill>
              </a:rPr>
              <a:t>x = x;	</a:t>
            </a:r>
            <a:r>
              <a:rPr lang="en-IN" dirty="0"/>
              <a:t>				//garbage value </a:t>
            </a:r>
          </a:p>
          <a:p>
            <a:pPr marL="0" indent="0">
              <a:buNone/>
            </a:pPr>
            <a:r>
              <a:rPr lang="en-IN" dirty="0"/>
              <a:t>   }  </a:t>
            </a:r>
          </a:p>
          <a:p>
            <a:pPr marL="0" indent="0">
              <a:buNone/>
            </a:pPr>
            <a:r>
              <a:rPr lang="en-IN" dirty="0"/>
              <a:t>   void print()    </a:t>
            </a:r>
          </a:p>
          <a:p>
            <a:pPr marL="0" indent="0">
              <a:buNone/>
            </a:pPr>
            <a:r>
              <a:rPr lang="en-IN" dirty="0"/>
              <a:t>   {         </a:t>
            </a:r>
            <a:r>
              <a:rPr lang="en-IN" dirty="0" err="1"/>
              <a:t>System.out.println</a:t>
            </a:r>
            <a:r>
              <a:rPr lang="en-IN" dirty="0"/>
              <a:t>("x= "+x);        </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a:t>Test </a:t>
            </a:r>
            <a:r>
              <a:rPr lang="en-IN" dirty="0" err="1"/>
              <a:t>ob</a:t>
            </a:r>
            <a:r>
              <a:rPr lang="en-IN" dirty="0"/>
              <a:t>=new Test(20);</a:t>
            </a:r>
          </a:p>
          <a:p>
            <a:pPr marL="0" indent="0">
              <a:buNone/>
            </a:pPr>
            <a:r>
              <a:rPr lang="en-IN" dirty="0" err="1"/>
              <a:t>ob.print</a:t>
            </a:r>
            <a:r>
              <a:rPr lang="en-IN" dirty="0"/>
              <a:t>();	</a:t>
            </a:r>
          </a:p>
          <a:p>
            <a:pPr marL="0" indent="0">
              <a:buNone/>
            </a:pP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xmlns="" id="{C0102A1F-301B-44F8-8EA2-B0F9D622BBF0}"/>
              </a:ext>
            </a:extLst>
          </p:cNvPr>
          <p:cNvSpPr>
            <a:spLocks noGrp="1"/>
          </p:cNvSpPr>
          <p:nvPr>
            <p:ph type="sldNum" sz="quarter" idx="12"/>
          </p:nvPr>
        </p:nvSpPr>
        <p:spPr/>
        <p:txBody>
          <a:bodyPr/>
          <a:lstStyle/>
          <a:p>
            <a:pPr>
              <a:defRPr/>
            </a:pPr>
            <a:fld id="{CA95A919-286D-4F00-BCB7-7A0B74DE79FB}" type="slidenum">
              <a:rPr lang="en-US" smtClean="0"/>
              <a:pPr>
                <a:defRPr/>
              </a:pPr>
              <a:t>17</a:t>
            </a:fld>
            <a:endParaRPr lang="en-US"/>
          </a:p>
        </p:txBody>
      </p:sp>
    </p:spTree>
    <p:extLst>
      <p:ext uri="{BB962C8B-B14F-4D97-AF65-F5344CB8AC3E}">
        <p14:creationId xmlns:p14="http://schemas.microsoft.com/office/powerpoint/2010/main" val="57151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6DE2E2-F777-4016-A1DE-1B33DACA124F}"/>
              </a:ext>
            </a:extLst>
          </p:cNvPr>
          <p:cNvSpPr>
            <a:spLocks noGrp="1"/>
          </p:cNvSpPr>
          <p:nvPr>
            <p:ph idx="1"/>
          </p:nvPr>
        </p:nvSpPr>
        <p:spPr>
          <a:xfrm>
            <a:off x="540589" y="379563"/>
            <a:ext cx="10972800" cy="6126163"/>
          </a:xfrm>
        </p:spPr>
        <p:txBody>
          <a:bodyPr>
            <a:normAutofit/>
          </a:bodyPr>
          <a:lstStyle/>
          <a:p>
            <a:pPr marL="0" indent="0">
              <a:buNone/>
            </a:pPr>
            <a:r>
              <a:rPr lang="en-IN" dirty="0"/>
              <a:t>class Test{    </a:t>
            </a:r>
          </a:p>
          <a:p>
            <a:pPr marL="0" indent="0">
              <a:buNone/>
            </a:pPr>
            <a:r>
              <a:rPr lang="en-IN" dirty="0"/>
              <a:t>int x;   </a:t>
            </a:r>
          </a:p>
          <a:p>
            <a:pPr marL="0" indent="0">
              <a:buNone/>
            </a:pPr>
            <a:r>
              <a:rPr lang="en-IN" dirty="0"/>
              <a:t>   Test(int x)   </a:t>
            </a:r>
          </a:p>
          <a:p>
            <a:pPr marL="0" indent="0">
              <a:buNone/>
            </a:pPr>
            <a:r>
              <a:rPr lang="en-IN" dirty="0"/>
              <a:t>   {        </a:t>
            </a:r>
            <a:r>
              <a:rPr lang="en-IN" b="1" dirty="0" err="1">
                <a:solidFill>
                  <a:srgbClr val="FF0000"/>
                </a:solidFill>
              </a:rPr>
              <a:t>this.x</a:t>
            </a:r>
            <a:r>
              <a:rPr lang="en-IN" b="1" dirty="0">
                <a:solidFill>
                  <a:srgbClr val="FF0000"/>
                </a:solidFill>
              </a:rPr>
              <a:t> = x;	</a:t>
            </a:r>
            <a:r>
              <a:rPr lang="en-IN" dirty="0"/>
              <a:t>				//x=20 </a:t>
            </a:r>
          </a:p>
          <a:p>
            <a:pPr marL="0" indent="0">
              <a:buNone/>
            </a:pPr>
            <a:r>
              <a:rPr lang="en-IN" dirty="0"/>
              <a:t>   }  </a:t>
            </a:r>
          </a:p>
          <a:p>
            <a:pPr marL="0" indent="0">
              <a:buNone/>
            </a:pPr>
            <a:r>
              <a:rPr lang="en-IN" dirty="0"/>
              <a:t>   void print()    </a:t>
            </a:r>
          </a:p>
          <a:p>
            <a:pPr marL="0" indent="0">
              <a:buNone/>
            </a:pPr>
            <a:r>
              <a:rPr lang="en-IN" dirty="0"/>
              <a:t>   {         </a:t>
            </a:r>
            <a:r>
              <a:rPr lang="en-IN" dirty="0" err="1"/>
              <a:t>System.out.println</a:t>
            </a:r>
            <a:r>
              <a:rPr lang="en-IN" dirty="0"/>
              <a:t>("x= "+x);        </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b="1" dirty="0">
                <a:solidFill>
                  <a:srgbClr val="FF0000"/>
                </a:solidFill>
              </a:rPr>
              <a:t>Test </a:t>
            </a:r>
            <a:r>
              <a:rPr lang="en-IN" b="1" dirty="0" err="1">
                <a:solidFill>
                  <a:srgbClr val="FF0000"/>
                </a:solidFill>
              </a:rPr>
              <a:t>ob</a:t>
            </a:r>
            <a:r>
              <a:rPr lang="en-IN" b="1" dirty="0">
                <a:solidFill>
                  <a:srgbClr val="FF0000"/>
                </a:solidFill>
              </a:rPr>
              <a:t>=new Test(20);</a:t>
            </a:r>
          </a:p>
          <a:p>
            <a:pPr marL="0" indent="0">
              <a:buNone/>
            </a:pPr>
            <a:r>
              <a:rPr lang="en-IN" dirty="0" err="1"/>
              <a:t>ob.print</a:t>
            </a:r>
            <a:r>
              <a:rPr lang="en-IN" dirty="0"/>
              <a:t>();	</a:t>
            </a:r>
          </a:p>
          <a:p>
            <a:pPr marL="0" indent="0">
              <a:buNone/>
            </a:pP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xmlns="" id="{C0102A1F-301B-44F8-8EA2-B0F9D622BBF0}"/>
              </a:ext>
            </a:extLst>
          </p:cNvPr>
          <p:cNvSpPr>
            <a:spLocks noGrp="1"/>
          </p:cNvSpPr>
          <p:nvPr>
            <p:ph type="sldNum" sz="quarter" idx="12"/>
          </p:nvPr>
        </p:nvSpPr>
        <p:spPr/>
        <p:txBody>
          <a:bodyPr/>
          <a:lstStyle/>
          <a:p>
            <a:pPr>
              <a:defRPr/>
            </a:pPr>
            <a:fld id="{CA95A919-286D-4F00-BCB7-7A0B74DE79FB}" type="slidenum">
              <a:rPr lang="en-US" smtClean="0"/>
              <a:pPr>
                <a:defRPr/>
              </a:pPr>
              <a:t>18</a:t>
            </a:fld>
            <a:endParaRPr lang="en-US"/>
          </a:p>
        </p:txBody>
      </p:sp>
    </p:spTree>
    <p:extLst>
      <p:ext uri="{BB962C8B-B14F-4D97-AF65-F5344CB8AC3E}">
        <p14:creationId xmlns:p14="http://schemas.microsoft.com/office/powerpoint/2010/main" val="215955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Following are the situations where ‘this’ pointer is used:</a:t>
            </a:r>
          </a:p>
          <a:p>
            <a:pPr fontAlgn="base">
              <a:buNone/>
            </a:pPr>
            <a:endParaRPr lang="en-US" b="1" dirty="0"/>
          </a:p>
          <a:p>
            <a:pPr>
              <a:buNone/>
            </a:pPr>
            <a:r>
              <a:rPr lang="en-US" b="1" dirty="0"/>
              <a:t>2) To return reference to the calling object</a:t>
            </a:r>
            <a:endParaRPr lang="en-US" dirty="0"/>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19</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362967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there is ambiguity between the instance variable and parameter, this keyword resolves the problem of ambiguity</a:t>
            </a:r>
            <a:endParaRPr lang="en-US" dirty="0" smtClean="0"/>
          </a:p>
          <a:p>
            <a:pPr marL="0" indent="0">
              <a:buNone/>
            </a:pPr>
            <a:r>
              <a:rPr lang="en-US" dirty="0" smtClean="0"/>
              <a:t>The </a:t>
            </a:r>
            <a:r>
              <a:rPr lang="en-US" dirty="0"/>
              <a:t>this keyword can be used to refer current class instance variable.</a:t>
            </a:r>
          </a:p>
        </p:txBody>
      </p:sp>
    </p:spTree>
    <p:extLst>
      <p:ext uri="{BB962C8B-B14F-4D97-AF65-F5344CB8AC3E}">
        <p14:creationId xmlns:p14="http://schemas.microsoft.com/office/powerpoint/2010/main" val="295915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792" y="189781"/>
            <a:ext cx="11730008" cy="5520906"/>
          </a:xfrm>
        </p:spPr>
        <p:txBody>
          <a:bodyPr>
            <a:noAutofit/>
          </a:bodyPr>
          <a:lstStyle/>
          <a:p>
            <a:pPr>
              <a:buNone/>
            </a:pPr>
            <a:r>
              <a:rPr lang="en-US" sz="2000" dirty="0"/>
              <a:t>class test</a:t>
            </a:r>
          </a:p>
          <a:p>
            <a:pPr>
              <a:buNone/>
            </a:pPr>
            <a:r>
              <a:rPr lang="en-US" sz="2000" dirty="0"/>
              <a:t>{		</a:t>
            </a:r>
            <a:r>
              <a:rPr lang="en-US" sz="2000" dirty="0" err="1"/>
              <a:t>int</a:t>
            </a:r>
            <a:r>
              <a:rPr lang="en-US" sz="2000" dirty="0"/>
              <a:t> x;</a:t>
            </a:r>
          </a:p>
          <a:p>
            <a:pPr>
              <a:buNone/>
            </a:pPr>
            <a:r>
              <a:rPr lang="en-US" sz="2000" dirty="0"/>
              <a:t>public:</a:t>
            </a:r>
          </a:p>
          <a:p>
            <a:pPr>
              <a:buNone/>
            </a:pPr>
            <a:r>
              <a:rPr lang="en-US" sz="2000" dirty="0"/>
              <a:t>	test max(test &amp;ob2){</a:t>
            </a:r>
          </a:p>
          <a:p>
            <a:pPr>
              <a:buNone/>
            </a:pPr>
            <a:r>
              <a:rPr lang="en-US" sz="2000" dirty="0"/>
              <a:t>		if(ob2.x&gt;x)</a:t>
            </a:r>
          </a:p>
          <a:p>
            <a:pPr>
              <a:buNone/>
            </a:pPr>
            <a:r>
              <a:rPr lang="en-US" sz="2000" dirty="0"/>
              <a:t>			return ob2; 		// argument object</a:t>
            </a:r>
          </a:p>
          <a:p>
            <a:pPr>
              <a:buNone/>
            </a:pPr>
            <a:r>
              <a:rPr lang="en-US" sz="2000" dirty="0"/>
              <a:t>		else</a:t>
            </a:r>
          </a:p>
          <a:p>
            <a:pPr>
              <a:buNone/>
            </a:pPr>
            <a:r>
              <a:rPr lang="en-US" sz="2000" dirty="0"/>
              <a:t>			//return ob1;		//error</a:t>
            </a:r>
          </a:p>
          <a:p>
            <a:pPr>
              <a:buNone/>
            </a:pPr>
            <a:r>
              <a:rPr lang="en-US" sz="2000" dirty="0"/>
              <a:t>			return this;		//calling  object</a:t>
            </a:r>
          </a:p>
          <a:p>
            <a:pPr>
              <a:buNone/>
            </a:pPr>
            <a:r>
              <a:rPr lang="en-US" sz="2000" dirty="0"/>
              <a:t>	}</a:t>
            </a:r>
          </a:p>
          <a:p>
            <a:pPr>
              <a:buNone/>
            </a:pPr>
            <a:r>
              <a:rPr lang="en-US" sz="2000" dirty="0"/>
              <a:t>};</a:t>
            </a:r>
          </a:p>
          <a:p>
            <a:pPr>
              <a:buNone/>
            </a:pPr>
            <a:r>
              <a:rPr lang="de-DE" sz="2000" dirty="0"/>
              <a:t>void main()</a:t>
            </a:r>
          </a:p>
          <a:p>
            <a:pPr>
              <a:buNone/>
            </a:pPr>
            <a:r>
              <a:rPr lang="de-DE" sz="2000" dirty="0"/>
              <a:t>{		test ob1(10),ob2(20),ob3;</a:t>
            </a:r>
          </a:p>
          <a:p>
            <a:pPr>
              <a:buNone/>
            </a:pPr>
            <a:r>
              <a:rPr lang="de-DE" sz="2000" dirty="0"/>
              <a:t>		</a:t>
            </a:r>
            <a:r>
              <a:rPr lang="de-DE" sz="2000" b="1" dirty="0">
                <a:solidFill>
                  <a:srgbClr val="FF0000"/>
                </a:solidFill>
              </a:rPr>
              <a:t>ob3=ob1.max(ob2);</a:t>
            </a:r>
          </a:p>
          <a:p>
            <a:pPr>
              <a:buNone/>
            </a:pPr>
            <a:r>
              <a:rPr lang="de-DE" sz="2000" dirty="0"/>
              <a:t>		ob3.display();</a:t>
            </a:r>
          </a:p>
          <a:p>
            <a:pPr>
              <a:buNone/>
            </a:pPr>
            <a:r>
              <a:rPr lang="de-DE" sz="2000" dirty="0"/>
              <a:t>}</a:t>
            </a:r>
            <a:endParaRPr lang="en-US" sz="2000" dirty="0"/>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20</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357589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21</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34779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6DE2E2-F777-4016-A1DE-1B33DACA124F}"/>
              </a:ext>
            </a:extLst>
          </p:cNvPr>
          <p:cNvSpPr>
            <a:spLocks noGrp="1"/>
          </p:cNvSpPr>
          <p:nvPr>
            <p:ph idx="1"/>
          </p:nvPr>
        </p:nvSpPr>
        <p:spPr>
          <a:xfrm>
            <a:off x="592347" y="714584"/>
            <a:ext cx="10972800" cy="6126163"/>
          </a:xfrm>
        </p:spPr>
        <p:txBody>
          <a:bodyPr>
            <a:normAutofit/>
          </a:bodyPr>
          <a:lstStyle/>
          <a:p>
            <a:pPr marL="0" indent="0">
              <a:buNone/>
            </a:pPr>
            <a:r>
              <a:rPr lang="en-IN" dirty="0"/>
              <a:t>class Test{    </a:t>
            </a:r>
          </a:p>
          <a:p>
            <a:pPr marL="0" indent="0">
              <a:buNone/>
            </a:pPr>
            <a:r>
              <a:rPr lang="en-IN" dirty="0"/>
              <a:t>int x;   </a:t>
            </a:r>
          </a:p>
          <a:p>
            <a:pPr marL="0" indent="0">
              <a:buNone/>
            </a:pPr>
            <a:r>
              <a:rPr lang="en-IN" dirty="0"/>
              <a:t>   Test(int x)   </a:t>
            </a:r>
          </a:p>
          <a:p>
            <a:pPr marL="0" indent="0">
              <a:buNone/>
            </a:pPr>
            <a:r>
              <a:rPr lang="en-IN" dirty="0"/>
              <a:t>   {        </a:t>
            </a:r>
            <a:r>
              <a:rPr lang="en-IN" b="1" dirty="0" err="1">
                <a:solidFill>
                  <a:srgbClr val="FF0000"/>
                </a:solidFill>
              </a:rPr>
              <a:t>this.x</a:t>
            </a:r>
            <a:r>
              <a:rPr lang="en-IN" b="1" dirty="0">
                <a:solidFill>
                  <a:srgbClr val="FF0000"/>
                </a:solidFill>
              </a:rPr>
              <a:t> = x;	</a:t>
            </a:r>
            <a:r>
              <a:rPr lang="en-IN" dirty="0"/>
              <a:t>				//x=20 </a:t>
            </a:r>
          </a:p>
          <a:p>
            <a:pPr marL="0" indent="0">
              <a:buNone/>
            </a:pPr>
            <a:r>
              <a:rPr lang="en-IN" dirty="0"/>
              <a:t>   }  </a:t>
            </a:r>
          </a:p>
          <a:p>
            <a:pPr marL="0" indent="0">
              <a:buNone/>
            </a:pPr>
            <a:r>
              <a:rPr lang="en-IN" dirty="0"/>
              <a:t>   void print()    </a:t>
            </a:r>
          </a:p>
          <a:p>
            <a:pPr marL="0" indent="0">
              <a:buNone/>
            </a:pPr>
            <a:r>
              <a:rPr lang="en-IN" dirty="0"/>
              <a:t>   {         </a:t>
            </a:r>
            <a:r>
              <a:rPr lang="en-IN" dirty="0" err="1"/>
              <a:t>System.out.println</a:t>
            </a:r>
            <a:r>
              <a:rPr lang="en-IN" dirty="0"/>
              <a:t>("x= "+x);        </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a:t>Test </a:t>
            </a:r>
            <a:r>
              <a:rPr lang="en-IN" dirty="0" err="1"/>
              <a:t>ob</a:t>
            </a:r>
            <a:r>
              <a:rPr lang="en-IN" dirty="0"/>
              <a:t>=new Test(20);</a:t>
            </a:r>
          </a:p>
          <a:p>
            <a:pPr marL="0" indent="0">
              <a:buNone/>
            </a:pPr>
            <a:r>
              <a:rPr lang="en-IN" dirty="0" err="1"/>
              <a:t>ob.print</a:t>
            </a:r>
            <a:r>
              <a:rPr lang="en-IN" dirty="0"/>
              <a:t>();	</a:t>
            </a:r>
          </a:p>
          <a:p>
            <a:pPr marL="0" indent="0">
              <a:buNone/>
            </a:pP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xmlns="" id="{C0102A1F-301B-44F8-8EA2-B0F9D622BBF0}"/>
              </a:ext>
            </a:extLst>
          </p:cNvPr>
          <p:cNvSpPr>
            <a:spLocks noGrp="1"/>
          </p:cNvSpPr>
          <p:nvPr>
            <p:ph type="sldNum" sz="quarter" idx="12"/>
          </p:nvPr>
        </p:nvSpPr>
        <p:spPr/>
        <p:txBody>
          <a:bodyPr/>
          <a:lstStyle/>
          <a:p>
            <a:pPr>
              <a:defRPr/>
            </a:pPr>
            <a:fld id="{CA95A919-286D-4F00-BCB7-7A0B74DE79FB}" type="slidenum">
              <a:rPr lang="en-US" smtClean="0"/>
              <a:pPr>
                <a:defRPr/>
              </a:pPr>
              <a:t>22</a:t>
            </a:fld>
            <a:endParaRPr lang="en-US"/>
          </a:p>
        </p:txBody>
      </p:sp>
    </p:spTree>
    <p:extLst>
      <p:ext uri="{BB962C8B-B14F-4D97-AF65-F5344CB8AC3E}">
        <p14:creationId xmlns:p14="http://schemas.microsoft.com/office/powerpoint/2010/main" val="323791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10972800" cy="6629400"/>
          </a:xfrm>
        </p:spPr>
        <p:txBody>
          <a:bodyPr>
            <a:normAutofit/>
          </a:bodyPr>
          <a:lstStyle/>
          <a:p>
            <a:pPr fontAlgn="base">
              <a:buNone/>
            </a:pPr>
            <a:r>
              <a:rPr lang="en-US" dirty="0"/>
              <a:t>class Test</a:t>
            </a:r>
          </a:p>
          <a:p>
            <a:pPr fontAlgn="base">
              <a:buNone/>
            </a:pPr>
            <a:r>
              <a:rPr lang="en-US" dirty="0"/>
              <a:t>{	   </a:t>
            </a:r>
            <a:r>
              <a:rPr lang="en-US" dirty="0" err="1"/>
              <a:t>int</a:t>
            </a:r>
            <a:r>
              <a:rPr lang="en-US" dirty="0"/>
              <a:t> x;</a:t>
            </a:r>
          </a:p>
          <a:p>
            <a:pPr fontAlgn="base">
              <a:buNone/>
            </a:pPr>
            <a:r>
              <a:rPr lang="en-US" dirty="0"/>
              <a:t>   Test(</a:t>
            </a:r>
            <a:r>
              <a:rPr lang="en-US" dirty="0" err="1"/>
              <a:t>int</a:t>
            </a:r>
            <a:r>
              <a:rPr lang="en-US" dirty="0"/>
              <a:t> x)</a:t>
            </a:r>
          </a:p>
          <a:p>
            <a:pPr fontAlgn="base">
              <a:buNone/>
            </a:pPr>
            <a:r>
              <a:rPr lang="en-US" dirty="0"/>
              <a:t>   {</a:t>
            </a:r>
          </a:p>
          <a:p>
            <a:pPr fontAlgn="base">
              <a:buNone/>
            </a:pPr>
            <a:r>
              <a:rPr lang="en-US" dirty="0"/>
              <a:t>       </a:t>
            </a:r>
            <a:r>
              <a:rPr lang="en-US" dirty="0" err="1"/>
              <a:t>this.x</a:t>
            </a:r>
            <a:r>
              <a:rPr lang="en-US" dirty="0"/>
              <a:t> = x;					//x=20</a:t>
            </a:r>
          </a:p>
          <a:p>
            <a:pPr fontAlgn="base">
              <a:buNone/>
            </a:pPr>
            <a:r>
              <a:rPr lang="en-US" dirty="0"/>
              <a:t>   }</a:t>
            </a:r>
          </a:p>
          <a:p>
            <a:pPr fontAlgn="base">
              <a:buNone/>
            </a:pPr>
            <a:r>
              <a:rPr lang="en-US" dirty="0"/>
              <a:t>   void print() { </a:t>
            </a:r>
            <a:r>
              <a:rPr lang="en-US" dirty="0" err="1"/>
              <a:t>cout</a:t>
            </a:r>
            <a:r>
              <a:rPr lang="en-US" dirty="0"/>
              <a:t> &lt;&lt; x  }</a:t>
            </a:r>
          </a:p>
          <a:p>
            <a:pPr fontAlgn="base">
              <a:buNone/>
            </a:pPr>
            <a:r>
              <a:rPr lang="en-US" dirty="0"/>
              <a:t>};</a:t>
            </a:r>
          </a:p>
          <a:p>
            <a:pPr fontAlgn="base">
              <a:buNone/>
            </a:pPr>
            <a:r>
              <a:rPr lang="en-US" dirty="0"/>
              <a:t> </a:t>
            </a:r>
            <a:r>
              <a:rPr lang="en-US" dirty="0" err="1"/>
              <a:t>int</a:t>
            </a:r>
            <a:r>
              <a:rPr lang="en-US" dirty="0"/>
              <a:t> main()</a:t>
            </a:r>
          </a:p>
          <a:p>
            <a:pPr fontAlgn="base">
              <a:buNone/>
            </a:pPr>
            <a:r>
              <a:rPr lang="en-US" dirty="0"/>
              <a:t>{</a:t>
            </a:r>
          </a:p>
          <a:p>
            <a:pPr fontAlgn="base">
              <a:buNone/>
            </a:pPr>
            <a:r>
              <a:rPr lang="en-US" dirty="0"/>
              <a:t>   Test obj=new Test(20);</a:t>
            </a:r>
          </a:p>
          <a:p>
            <a:pPr fontAlgn="base">
              <a:buNone/>
            </a:pPr>
            <a:r>
              <a:rPr lang="en-US" dirty="0"/>
              <a:t>   </a:t>
            </a:r>
            <a:r>
              <a:rPr lang="en-US" dirty="0" err="1"/>
              <a:t>obj.print</a:t>
            </a:r>
            <a:r>
              <a:rPr lang="en-US" dirty="0"/>
              <a:t>();</a:t>
            </a:r>
          </a:p>
          <a:p>
            <a:pPr fontAlgn="base">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1200" b="0" i="0" u="none" strike="noStrike" cap="none" smtClean="0">
                <a:solidFill>
                  <a:srgbClr val="AC0000"/>
                </a:solidFill>
                <a:latin typeface="Cabin"/>
                <a:ea typeface="Cabin"/>
                <a:cs typeface="Cabin"/>
                <a:sym typeface="Cabin"/>
              </a:rPr>
              <a:pPr marL="0" marR="0" lvl="0" indent="0" algn="ctr" rtl="0">
                <a:spcBef>
                  <a:spcPts val="0"/>
                </a:spcBef>
                <a:buSzPct val="25000"/>
                <a:buNone/>
              </a:pPr>
              <a:t>23</a:t>
            </a:fld>
            <a:endParaRPr lang="en-US" sz="1200" b="0" i="0" u="none" strike="noStrike" cap="none">
              <a:solidFill>
                <a:srgbClr val="AC0000"/>
              </a:solidFill>
              <a:latin typeface="Cabin"/>
              <a:ea typeface="Cabin"/>
              <a:cs typeface="Cabin"/>
              <a:sym typeface="Cabin"/>
            </a:endParaRPr>
          </a:p>
        </p:txBody>
      </p:sp>
    </p:spTree>
    <p:extLst>
      <p:ext uri="{BB962C8B-B14F-4D97-AF65-F5344CB8AC3E}">
        <p14:creationId xmlns:p14="http://schemas.microsoft.com/office/powerpoint/2010/main" val="392071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24</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113640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0C3F22-8577-4863-8E51-2E86B9FBE47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416CFC34-5250-49C7-B64D-0E26E28FA170}"/>
              </a:ext>
            </a:extLst>
          </p:cNvPr>
          <p:cNvSpPr>
            <a:spLocks noGrp="1"/>
          </p:cNvSpPr>
          <p:nvPr>
            <p:ph type="sldNum" sz="quarter" idx="12"/>
          </p:nvPr>
        </p:nvSpPr>
        <p:spPr/>
        <p:txBody>
          <a:bodyPr/>
          <a:lstStyle/>
          <a:p>
            <a:pPr>
              <a:defRPr/>
            </a:pPr>
            <a:fld id="{CA95A919-286D-4F00-BCB7-7A0B74DE79FB}" type="slidenum">
              <a:rPr lang="en-US" smtClean="0"/>
              <a:pPr>
                <a:defRPr/>
              </a:pPr>
              <a:t>25</a:t>
            </a:fld>
            <a:endParaRPr lang="en-US"/>
          </a:p>
        </p:txBody>
      </p:sp>
      <p:pic>
        <p:nvPicPr>
          <p:cNvPr id="6" name="Picture 5">
            <a:extLst>
              <a:ext uri="{FF2B5EF4-FFF2-40B4-BE49-F238E27FC236}">
                <a16:creationId xmlns:a16="http://schemas.microsoft.com/office/drawing/2014/main" xmlns="" id="{2728B39D-D58C-4BA3-B594-BE7F9F9B1809}"/>
              </a:ext>
            </a:extLst>
          </p:cNvPr>
          <p:cNvPicPr>
            <a:picLocks noChangeAspect="1"/>
          </p:cNvPicPr>
          <p:nvPr/>
        </p:nvPicPr>
        <p:blipFill>
          <a:blip r:embed="rId2"/>
          <a:stretch>
            <a:fillRect/>
          </a:stretch>
        </p:blipFill>
        <p:spPr>
          <a:xfrm>
            <a:off x="0" y="136526"/>
            <a:ext cx="12192000" cy="6219824"/>
          </a:xfrm>
          <a:prstGeom prst="rect">
            <a:avLst/>
          </a:prstGeom>
        </p:spPr>
      </p:pic>
    </p:spTree>
    <p:extLst>
      <p:ext uri="{BB962C8B-B14F-4D97-AF65-F5344CB8AC3E}">
        <p14:creationId xmlns:p14="http://schemas.microsoft.com/office/powerpoint/2010/main" val="3806400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04F274-3F78-4ECD-8653-D2D2117D2D54}"/>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D5DD9ADE-14F7-47C6-905D-1BC358A4D786}"/>
              </a:ext>
            </a:extLst>
          </p:cNvPr>
          <p:cNvSpPr>
            <a:spLocks noGrp="1"/>
          </p:cNvSpPr>
          <p:nvPr>
            <p:ph type="sldNum" sz="quarter" idx="12"/>
          </p:nvPr>
        </p:nvSpPr>
        <p:spPr/>
        <p:txBody>
          <a:bodyPr/>
          <a:lstStyle/>
          <a:p>
            <a:pPr>
              <a:defRPr/>
            </a:pPr>
            <a:fld id="{CA95A919-286D-4F00-BCB7-7A0B74DE79FB}" type="slidenum">
              <a:rPr lang="en-US" smtClean="0"/>
              <a:pPr>
                <a:defRPr/>
              </a:pPr>
              <a:t>26</a:t>
            </a:fld>
            <a:endParaRPr lang="en-US"/>
          </a:p>
        </p:txBody>
      </p:sp>
      <p:pic>
        <p:nvPicPr>
          <p:cNvPr id="6" name="Picture 5">
            <a:extLst>
              <a:ext uri="{FF2B5EF4-FFF2-40B4-BE49-F238E27FC236}">
                <a16:creationId xmlns:a16="http://schemas.microsoft.com/office/drawing/2014/main" xmlns="" id="{0DB3ADB2-F260-452D-8D53-76F2A46E7935}"/>
              </a:ext>
            </a:extLst>
          </p:cNvPr>
          <p:cNvPicPr>
            <a:picLocks noChangeAspect="1"/>
          </p:cNvPicPr>
          <p:nvPr/>
        </p:nvPicPr>
        <p:blipFill>
          <a:blip r:embed="rId2"/>
          <a:stretch>
            <a:fillRect/>
          </a:stretch>
        </p:blipFill>
        <p:spPr>
          <a:xfrm>
            <a:off x="0" y="136526"/>
            <a:ext cx="12192000" cy="6219825"/>
          </a:xfrm>
          <a:prstGeom prst="rect">
            <a:avLst/>
          </a:prstGeom>
        </p:spPr>
      </p:pic>
    </p:spTree>
    <p:extLst>
      <p:ext uri="{BB962C8B-B14F-4D97-AF65-F5344CB8AC3E}">
        <p14:creationId xmlns:p14="http://schemas.microsoft.com/office/powerpoint/2010/main" val="339968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27</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4000149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E43E0E-A88E-4E93-A435-DC03B862B78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C9E656FE-A74C-4811-BD03-923C2EA1BA2E}"/>
              </a:ext>
            </a:extLst>
          </p:cNvPr>
          <p:cNvSpPr>
            <a:spLocks noGrp="1"/>
          </p:cNvSpPr>
          <p:nvPr>
            <p:ph type="sldNum" sz="quarter" idx="12"/>
          </p:nvPr>
        </p:nvSpPr>
        <p:spPr/>
        <p:txBody>
          <a:bodyPr/>
          <a:lstStyle/>
          <a:p>
            <a:pPr>
              <a:defRPr/>
            </a:pPr>
            <a:fld id="{CA95A919-286D-4F00-BCB7-7A0B74DE79FB}" type="slidenum">
              <a:rPr lang="en-US" smtClean="0"/>
              <a:pPr>
                <a:defRPr/>
              </a:pPr>
              <a:t>28</a:t>
            </a:fld>
            <a:endParaRPr lang="en-US"/>
          </a:p>
        </p:txBody>
      </p:sp>
      <p:pic>
        <p:nvPicPr>
          <p:cNvPr id="6" name="Picture 5">
            <a:extLst>
              <a:ext uri="{FF2B5EF4-FFF2-40B4-BE49-F238E27FC236}">
                <a16:creationId xmlns:a16="http://schemas.microsoft.com/office/drawing/2014/main" xmlns="" id="{8DAA5C83-9C89-47DB-8A7C-EDB8E37B8E19}"/>
              </a:ext>
            </a:extLst>
          </p:cNvPr>
          <p:cNvPicPr>
            <a:picLocks noChangeAspect="1"/>
          </p:cNvPicPr>
          <p:nvPr/>
        </p:nvPicPr>
        <p:blipFill>
          <a:blip r:embed="rId2"/>
          <a:stretch>
            <a:fillRect/>
          </a:stretch>
        </p:blipFill>
        <p:spPr>
          <a:xfrm>
            <a:off x="0" y="304800"/>
            <a:ext cx="12192000" cy="5943600"/>
          </a:xfrm>
          <a:prstGeom prst="rect">
            <a:avLst/>
          </a:prstGeom>
        </p:spPr>
      </p:pic>
    </p:spTree>
    <p:extLst>
      <p:ext uri="{BB962C8B-B14F-4D97-AF65-F5344CB8AC3E}">
        <p14:creationId xmlns:p14="http://schemas.microsoft.com/office/powerpoint/2010/main" val="2837748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F08482-5B29-4605-97C4-3D589232AD5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2EB79F9A-156A-48E6-B254-41323B5253B2}"/>
              </a:ext>
            </a:extLst>
          </p:cNvPr>
          <p:cNvSpPr>
            <a:spLocks noGrp="1"/>
          </p:cNvSpPr>
          <p:nvPr>
            <p:ph type="sldNum" sz="quarter" idx="12"/>
          </p:nvPr>
        </p:nvSpPr>
        <p:spPr/>
        <p:txBody>
          <a:bodyPr/>
          <a:lstStyle/>
          <a:p>
            <a:pPr>
              <a:defRPr/>
            </a:pPr>
            <a:fld id="{CA95A919-286D-4F00-BCB7-7A0B74DE79FB}" type="slidenum">
              <a:rPr lang="en-US" smtClean="0"/>
              <a:pPr>
                <a:defRPr/>
              </a:pPr>
              <a:t>29</a:t>
            </a:fld>
            <a:endParaRPr lang="en-US"/>
          </a:p>
        </p:txBody>
      </p:sp>
      <p:pic>
        <p:nvPicPr>
          <p:cNvPr id="6" name="Picture 5">
            <a:extLst>
              <a:ext uri="{FF2B5EF4-FFF2-40B4-BE49-F238E27FC236}">
                <a16:creationId xmlns:a16="http://schemas.microsoft.com/office/drawing/2014/main" xmlns="" id="{FAE969A7-3A23-436F-AEF3-5F1ED590F0B9}"/>
              </a:ext>
            </a:extLst>
          </p:cNvPr>
          <p:cNvPicPr>
            <a:picLocks noChangeAspect="1"/>
          </p:cNvPicPr>
          <p:nvPr/>
        </p:nvPicPr>
        <p:blipFill>
          <a:blip r:embed="rId2"/>
          <a:stretch>
            <a:fillRect/>
          </a:stretch>
        </p:blipFill>
        <p:spPr>
          <a:xfrm>
            <a:off x="0" y="228600"/>
            <a:ext cx="12192000" cy="6127750"/>
          </a:xfrm>
          <a:prstGeom prst="rect">
            <a:avLst/>
          </a:prstGeom>
        </p:spPr>
      </p:pic>
    </p:spTree>
    <p:extLst>
      <p:ext uri="{BB962C8B-B14F-4D97-AF65-F5344CB8AC3E}">
        <p14:creationId xmlns:p14="http://schemas.microsoft.com/office/powerpoint/2010/main" val="77742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91" y="274749"/>
            <a:ext cx="10131425" cy="227527"/>
          </a:xfrm>
        </p:spPr>
        <p:txBody>
          <a:bodyPr>
            <a:normAutofit fontScale="90000"/>
          </a:bodyPr>
          <a:lstStyle/>
          <a:p>
            <a:endParaRPr lang="en-US" dirty="0"/>
          </a:p>
        </p:txBody>
      </p:sp>
      <p:sp>
        <p:nvSpPr>
          <p:cNvPr id="3" name="Content Placeholder 2"/>
          <p:cNvSpPr>
            <a:spLocks noGrp="1"/>
          </p:cNvSpPr>
          <p:nvPr>
            <p:ph idx="1"/>
          </p:nvPr>
        </p:nvSpPr>
        <p:spPr>
          <a:xfrm>
            <a:off x="685802" y="609600"/>
            <a:ext cx="5145656" cy="5958625"/>
          </a:xfrm>
        </p:spPr>
        <p:txBody>
          <a:bodyPr>
            <a:normAutofit/>
          </a:bodyPr>
          <a:lstStyle/>
          <a:p>
            <a:pPr marL="0" indent="0">
              <a:buNone/>
            </a:pPr>
            <a:r>
              <a:rPr lang="en-US" b="1" dirty="0"/>
              <a:t>public class </a:t>
            </a:r>
            <a:r>
              <a:rPr lang="en-US" b="1" dirty="0" err="1"/>
              <a:t>ThisDemo</a:t>
            </a:r>
            <a:r>
              <a:rPr lang="en-US" b="1" dirty="0"/>
              <a:t> </a:t>
            </a:r>
          </a:p>
          <a:p>
            <a:pPr marL="0" indent="0">
              <a:buNone/>
            </a:pPr>
            <a:r>
              <a:rPr lang="en-US" dirty="0"/>
              <a:t>{</a:t>
            </a:r>
          </a:p>
          <a:p>
            <a:pPr marL="0" indent="0">
              <a:buNone/>
            </a:pPr>
            <a:r>
              <a:rPr lang="en-US" b="1" dirty="0" err="1"/>
              <a:t>int</a:t>
            </a:r>
            <a:r>
              <a:rPr lang="en-US" b="1" dirty="0"/>
              <a:t> id;</a:t>
            </a:r>
          </a:p>
          <a:p>
            <a:pPr marL="0" indent="0">
              <a:buNone/>
            </a:pPr>
            <a:r>
              <a:rPr lang="en-US" dirty="0"/>
              <a:t>String name</a:t>
            </a:r>
            <a:r>
              <a:rPr lang="en-US" dirty="0" smtClean="0"/>
              <a:t>;</a:t>
            </a:r>
          </a:p>
          <a:p>
            <a:pPr marL="0" indent="0">
              <a:buNone/>
            </a:pPr>
            <a:r>
              <a:rPr lang="en-US" dirty="0" smtClean="0"/>
              <a:t>}</a:t>
            </a:r>
            <a:endParaRPr lang="en-US" dirty="0"/>
          </a:p>
          <a:p>
            <a:pPr marL="0" indent="0">
              <a:buNone/>
            </a:pPr>
            <a:r>
              <a:rPr lang="en-US" dirty="0" err="1"/>
              <a:t>ThisDemo</a:t>
            </a:r>
            <a:r>
              <a:rPr lang="en-US" dirty="0"/>
              <a:t>(</a:t>
            </a:r>
            <a:r>
              <a:rPr lang="en-US" b="1" dirty="0" err="1"/>
              <a:t>int</a:t>
            </a:r>
            <a:r>
              <a:rPr lang="en-US" b="1" dirty="0"/>
              <a:t> id</a:t>
            </a:r>
            <a:r>
              <a:rPr lang="en-US" b="1" dirty="0" smtClean="0"/>
              <a:t>, String </a:t>
            </a:r>
            <a:r>
              <a:rPr lang="en-US" b="1" dirty="0"/>
              <a:t>name)</a:t>
            </a:r>
          </a:p>
          <a:p>
            <a:pPr marL="0" indent="0">
              <a:buNone/>
            </a:pPr>
            <a:r>
              <a:rPr lang="en-US" dirty="0"/>
              <a:t>{</a:t>
            </a:r>
          </a:p>
          <a:p>
            <a:pPr marL="0" indent="0">
              <a:buNone/>
            </a:pPr>
            <a:r>
              <a:rPr lang="en-US" u="sng" dirty="0"/>
              <a:t>id = id</a:t>
            </a:r>
            <a:r>
              <a:rPr lang="en-US" u="sng" dirty="0" smtClean="0"/>
              <a:t>;                              //compiler error</a:t>
            </a:r>
            <a:endParaRPr lang="en-US" u="sng" dirty="0"/>
          </a:p>
          <a:p>
            <a:pPr marL="0" indent="0">
              <a:buNone/>
            </a:pPr>
            <a:r>
              <a:rPr lang="en-US" u="sng" dirty="0"/>
              <a:t>name = name</a:t>
            </a:r>
            <a:r>
              <a:rPr lang="en-US" u="sng" dirty="0" smtClean="0"/>
              <a:t>;               //compiler error</a:t>
            </a:r>
            <a:endParaRPr lang="en-US" u="sng" dirty="0"/>
          </a:p>
          <a:p>
            <a:pPr marL="0" indent="0">
              <a:buNone/>
            </a:pPr>
            <a:r>
              <a:rPr lang="en-US" dirty="0"/>
              <a:t>}</a:t>
            </a:r>
          </a:p>
          <a:p>
            <a:pPr marL="0" indent="0">
              <a:buNone/>
            </a:pPr>
            <a:r>
              <a:rPr lang="en-US" b="1" dirty="0"/>
              <a:t>void display()</a:t>
            </a:r>
          </a:p>
          <a:p>
            <a:pPr marL="0" indent="0">
              <a:buNone/>
            </a:pPr>
            <a:r>
              <a:rPr lang="en-US" dirty="0"/>
              <a:t>{</a:t>
            </a:r>
          </a:p>
          <a:p>
            <a:pPr marL="0" indent="0">
              <a:buNone/>
            </a:pPr>
            <a:r>
              <a:rPr lang="en-US" dirty="0" err="1"/>
              <a:t>System.</a:t>
            </a:r>
            <a:r>
              <a:rPr lang="en-US" i="1" dirty="0" err="1"/>
              <a:t>out.println</a:t>
            </a:r>
            <a:r>
              <a:rPr lang="en-US" i="1" dirty="0"/>
              <a:t>(id+" "+name);</a:t>
            </a:r>
          </a:p>
          <a:p>
            <a:pPr marL="0" indent="0">
              <a:buNone/>
            </a:pPr>
            <a:r>
              <a:rPr lang="en-US" dirty="0"/>
              <a:t>}</a:t>
            </a:r>
          </a:p>
        </p:txBody>
      </p:sp>
      <p:sp>
        <p:nvSpPr>
          <p:cNvPr id="4" name="Content Placeholder 2"/>
          <p:cNvSpPr txBox="1">
            <a:spLocks/>
          </p:cNvSpPr>
          <p:nvPr/>
        </p:nvSpPr>
        <p:spPr>
          <a:xfrm>
            <a:off x="5983858" y="517586"/>
            <a:ext cx="5145656" cy="59615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US" b="1" dirty="0" smtClean="0"/>
          </a:p>
          <a:p>
            <a:pPr marL="0" indent="0">
              <a:buFont typeface="Garamond" pitchFamily="18" charset="0"/>
              <a:buNone/>
            </a:pPr>
            <a:r>
              <a:rPr lang="en-US" b="1" dirty="0" smtClean="0"/>
              <a:t>Resolve the problem</a:t>
            </a:r>
            <a:endParaRPr lang="en-US" b="1" dirty="0"/>
          </a:p>
          <a:p>
            <a:pPr marL="0" indent="0">
              <a:buFont typeface="Garamond" pitchFamily="18" charset="0"/>
              <a:buNone/>
            </a:pPr>
            <a:r>
              <a:rPr lang="en-US" b="1" dirty="0" smtClean="0"/>
              <a:t>public class </a:t>
            </a:r>
            <a:r>
              <a:rPr lang="en-US" b="1" dirty="0" err="1" smtClean="0"/>
              <a:t>ThisDemo</a:t>
            </a:r>
            <a:r>
              <a:rPr lang="en-US" b="1" dirty="0" smtClean="0"/>
              <a:t> </a:t>
            </a:r>
          </a:p>
          <a:p>
            <a:pPr marL="0" indent="0">
              <a:buFont typeface="Garamond" pitchFamily="18" charset="0"/>
              <a:buNone/>
            </a:pPr>
            <a:r>
              <a:rPr lang="en-US" dirty="0" smtClean="0"/>
              <a:t>{</a:t>
            </a:r>
          </a:p>
          <a:p>
            <a:pPr marL="0" indent="0">
              <a:buFont typeface="Garamond" pitchFamily="18" charset="0"/>
              <a:buNone/>
            </a:pPr>
            <a:r>
              <a:rPr lang="en-US" b="1" dirty="0" err="1" smtClean="0"/>
              <a:t>int</a:t>
            </a:r>
            <a:r>
              <a:rPr lang="en-US" b="1" dirty="0" smtClean="0"/>
              <a:t> id;</a:t>
            </a:r>
          </a:p>
          <a:p>
            <a:pPr marL="0" indent="0">
              <a:buFont typeface="Garamond" pitchFamily="18" charset="0"/>
              <a:buNone/>
            </a:pPr>
            <a:r>
              <a:rPr lang="en-US" dirty="0" smtClean="0"/>
              <a:t>String name;</a:t>
            </a:r>
          </a:p>
          <a:p>
            <a:pPr marL="0" indent="0">
              <a:buFont typeface="Garamond" pitchFamily="18" charset="0"/>
              <a:buNone/>
            </a:pPr>
            <a:r>
              <a:rPr lang="en-US" dirty="0" smtClean="0"/>
              <a:t>}</a:t>
            </a:r>
          </a:p>
          <a:p>
            <a:pPr marL="0" indent="0">
              <a:buFont typeface="Garamond" pitchFamily="18" charset="0"/>
              <a:buNone/>
            </a:pPr>
            <a:r>
              <a:rPr lang="en-US" dirty="0" err="1" smtClean="0"/>
              <a:t>ThisDemo</a:t>
            </a:r>
            <a:r>
              <a:rPr lang="en-US" dirty="0" smtClean="0"/>
              <a:t>(</a:t>
            </a:r>
            <a:r>
              <a:rPr lang="en-US" b="1" dirty="0" err="1" smtClean="0"/>
              <a:t>int</a:t>
            </a:r>
            <a:r>
              <a:rPr lang="en-US" b="1" dirty="0" smtClean="0"/>
              <a:t> id, String name)</a:t>
            </a:r>
          </a:p>
          <a:p>
            <a:pPr marL="0" indent="0">
              <a:buFont typeface="Garamond" pitchFamily="18" charset="0"/>
              <a:buNone/>
            </a:pPr>
            <a:r>
              <a:rPr lang="en-US" dirty="0" smtClean="0"/>
              <a:t>{</a:t>
            </a:r>
          </a:p>
          <a:p>
            <a:pPr marL="0" indent="0">
              <a:buFont typeface="Garamond" pitchFamily="18" charset="0"/>
              <a:buNone/>
            </a:pPr>
            <a:r>
              <a:rPr lang="en-US" u="sng" dirty="0"/>
              <a:t>t</a:t>
            </a:r>
            <a:r>
              <a:rPr lang="en-US" u="sng" dirty="0" smtClean="0"/>
              <a:t>his.id = id;                          </a:t>
            </a:r>
          </a:p>
          <a:p>
            <a:pPr marL="0" indent="0">
              <a:buFont typeface="Garamond" pitchFamily="18" charset="0"/>
              <a:buNone/>
            </a:pPr>
            <a:r>
              <a:rPr lang="en-US" u="sng" dirty="0"/>
              <a:t>t</a:t>
            </a:r>
            <a:r>
              <a:rPr lang="en-US" u="sng" dirty="0" smtClean="0"/>
              <a:t>his.name = name;               </a:t>
            </a:r>
          </a:p>
          <a:p>
            <a:pPr marL="0" indent="0">
              <a:buFont typeface="Garamond" pitchFamily="18" charset="0"/>
              <a:buNone/>
            </a:pPr>
            <a:r>
              <a:rPr lang="en-US" dirty="0" smtClean="0"/>
              <a:t>}</a:t>
            </a:r>
          </a:p>
          <a:p>
            <a:pPr marL="0" indent="0">
              <a:buFont typeface="Garamond" pitchFamily="18" charset="0"/>
              <a:buNone/>
            </a:pPr>
            <a:r>
              <a:rPr lang="en-US" b="1" dirty="0" smtClean="0"/>
              <a:t>void display()</a:t>
            </a:r>
          </a:p>
          <a:p>
            <a:pPr marL="0" indent="0">
              <a:buFont typeface="Garamond" pitchFamily="18" charset="0"/>
              <a:buNone/>
            </a:pPr>
            <a:r>
              <a:rPr lang="en-US" dirty="0" smtClean="0"/>
              <a:t>{</a:t>
            </a:r>
          </a:p>
          <a:p>
            <a:pPr marL="0" indent="0">
              <a:buFont typeface="Garamond" pitchFamily="18" charset="0"/>
              <a:buNone/>
            </a:pPr>
            <a:r>
              <a:rPr lang="en-US" dirty="0" err="1" smtClean="0"/>
              <a:t>System.</a:t>
            </a:r>
            <a:r>
              <a:rPr lang="en-US" i="1" dirty="0" err="1" smtClean="0"/>
              <a:t>out.println</a:t>
            </a:r>
            <a:r>
              <a:rPr lang="en-US" i="1" dirty="0" smtClean="0"/>
              <a:t>(id+" "+name);</a:t>
            </a:r>
          </a:p>
          <a:p>
            <a:pPr marL="0" indent="0">
              <a:buFont typeface="Garamond" pitchFamily="18" charset="0"/>
              <a:buNone/>
            </a:pPr>
            <a:r>
              <a:rPr lang="en-US" dirty="0" smtClean="0"/>
              <a:t>}</a:t>
            </a:r>
            <a:endParaRPr lang="en-US" dirty="0"/>
          </a:p>
        </p:txBody>
      </p:sp>
    </p:spTree>
    <p:extLst>
      <p:ext uri="{BB962C8B-B14F-4D97-AF65-F5344CB8AC3E}">
        <p14:creationId xmlns:p14="http://schemas.microsoft.com/office/powerpoint/2010/main" val="2216879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BB9FD5-D8F9-4F19-9855-AF115509B89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420652BD-A44D-4D9D-90B3-3352AA013DF4}"/>
              </a:ext>
            </a:extLst>
          </p:cNvPr>
          <p:cNvSpPr>
            <a:spLocks noGrp="1"/>
          </p:cNvSpPr>
          <p:nvPr>
            <p:ph type="sldNum" sz="quarter" idx="12"/>
          </p:nvPr>
        </p:nvSpPr>
        <p:spPr/>
        <p:txBody>
          <a:bodyPr/>
          <a:lstStyle/>
          <a:p>
            <a:pPr>
              <a:defRPr/>
            </a:pPr>
            <a:fld id="{CA95A919-286D-4F00-BCB7-7A0B74DE79FB}" type="slidenum">
              <a:rPr lang="en-US" smtClean="0"/>
              <a:pPr>
                <a:defRPr/>
              </a:pPr>
              <a:t>30</a:t>
            </a:fld>
            <a:endParaRPr lang="en-US"/>
          </a:p>
        </p:txBody>
      </p:sp>
      <p:pic>
        <p:nvPicPr>
          <p:cNvPr id="6" name="Picture 5">
            <a:extLst>
              <a:ext uri="{FF2B5EF4-FFF2-40B4-BE49-F238E27FC236}">
                <a16:creationId xmlns:a16="http://schemas.microsoft.com/office/drawing/2014/main" xmlns="" id="{BBC9C2E8-A401-4A31-B7FD-B22AA4BCDF71}"/>
              </a:ext>
            </a:extLst>
          </p:cNvPr>
          <p:cNvPicPr>
            <a:picLocks noChangeAspect="1"/>
          </p:cNvPicPr>
          <p:nvPr/>
        </p:nvPicPr>
        <p:blipFill>
          <a:blip r:embed="rId2"/>
          <a:stretch>
            <a:fillRect/>
          </a:stretch>
        </p:blipFill>
        <p:spPr>
          <a:xfrm>
            <a:off x="0" y="381000"/>
            <a:ext cx="12192000" cy="5975350"/>
          </a:xfrm>
          <a:prstGeom prst="rect">
            <a:avLst/>
          </a:prstGeom>
        </p:spPr>
      </p:pic>
    </p:spTree>
    <p:extLst>
      <p:ext uri="{BB962C8B-B14F-4D97-AF65-F5344CB8AC3E}">
        <p14:creationId xmlns:p14="http://schemas.microsoft.com/office/powerpoint/2010/main" val="44122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31</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1943677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10C37DA-3C23-4C29-A153-0E643F0D18D4}"/>
              </a:ext>
            </a:extLst>
          </p:cNvPr>
          <p:cNvSpPr>
            <a:spLocks noGrp="1"/>
          </p:cNvSpPr>
          <p:nvPr>
            <p:ph type="sldNum" sz="quarter" idx="12"/>
          </p:nvPr>
        </p:nvSpPr>
        <p:spPr/>
        <p:txBody>
          <a:bodyPr/>
          <a:lstStyle/>
          <a:p>
            <a:pPr>
              <a:defRPr/>
            </a:pPr>
            <a:fld id="{82632CF9-F83F-4833-8536-F3DB2D764628}" type="slidenum">
              <a:rPr lang="en-US" smtClean="0"/>
              <a:pPr>
                <a:defRPr/>
              </a:pPr>
              <a:t>32</a:t>
            </a:fld>
            <a:endParaRPr lang="en-US"/>
          </a:p>
        </p:txBody>
      </p:sp>
      <p:pic>
        <p:nvPicPr>
          <p:cNvPr id="4" name="Picture 3">
            <a:extLst>
              <a:ext uri="{FF2B5EF4-FFF2-40B4-BE49-F238E27FC236}">
                <a16:creationId xmlns:a16="http://schemas.microsoft.com/office/drawing/2014/main" xmlns="" id="{0E25AD4D-8D89-4387-913B-31FD0A420D1E}"/>
              </a:ext>
            </a:extLst>
          </p:cNvPr>
          <p:cNvPicPr>
            <a:picLocks noChangeAspect="1"/>
          </p:cNvPicPr>
          <p:nvPr/>
        </p:nvPicPr>
        <p:blipFill>
          <a:blip r:embed="rId2"/>
          <a:stretch>
            <a:fillRect/>
          </a:stretch>
        </p:blipFill>
        <p:spPr>
          <a:xfrm>
            <a:off x="0" y="685801"/>
            <a:ext cx="12192000" cy="4874253"/>
          </a:xfrm>
          <a:prstGeom prst="rect">
            <a:avLst/>
          </a:prstGeom>
        </p:spPr>
      </p:pic>
    </p:spTree>
    <p:extLst>
      <p:ext uri="{BB962C8B-B14F-4D97-AF65-F5344CB8AC3E}">
        <p14:creationId xmlns:p14="http://schemas.microsoft.com/office/powerpoint/2010/main" val="2004242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EE2D136-86EA-4B81-8074-03FFE73EAFEA}"/>
              </a:ext>
            </a:extLst>
          </p:cNvPr>
          <p:cNvSpPr>
            <a:spLocks noGrp="1"/>
          </p:cNvSpPr>
          <p:nvPr>
            <p:ph type="sldNum" sz="quarter" idx="12"/>
          </p:nvPr>
        </p:nvSpPr>
        <p:spPr/>
        <p:txBody>
          <a:bodyPr/>
          <a:lstStyle/>
          <a:p>
            <a:pPr>
              <a:defRPr/>
            </a:pPr>
            <a:fld id="{82632CF9-F83F-4833-8536-F3DB2D764628}" type="slidenum">
              <a:rPr lang="en-US" smtClean="0"/>
              <a:pPr>
                <a:defRPr/>
              </a:pPr>
              <a:t>33</a:t>
            </a:fld>
            <a:endParaRPr lang="en-US"/>
          </a:p>
        </p:txBody>
      </p:sp>
      <p:pic>
        <p:nvPicPr>
          <p:cNvPr id="4" name="Picture 3">
            <a:extLst>
              <a:ext uri="{FF2B5EF4-FFF2-40B4-BE49-F238E27FC236}">
                <a16:creationId xmlns:a16="http://schemas.microsoft.com/office/drawing/2014/main" xmlns="" id="{B9424F56-B268-452F-BB4A-20AAD8A53716}"/>
              </a:ext>
            </a:extLst>
          </p:cNvPr>
          <p:cNvPicPr>
            <a:picLocks noChangeAspect="1"/>
          </p:cNvPicPr>
          <p:nvPr/>
        </p:nvPicPr>
        <p:blipFill>
          <a:blip r:embed="rId2"/>
          <a:stretch>
            <a:fillRect/>
          </a:stretch>
        </p:blipFill>
        <p:spPr>
          <a:xfrm>
            <a:off x="0" y="1581382"/>
            <a:ext cx="12192000" cy="3695237"/>
          </a:xfrm>
          <a:prstGeom prst="rect">
            <a:avLst/>
          </a:prstGeom>
        </p:spPr>
      </p:pic>
    </p:spTree>
    <p:extLst>
      <p:ext uri="{BB962C8B-B14F-4D97-AF65-F5344CB8AC3E}">
        <p14:creationId xmlns:p14="http://schemas.microsoft.com/office/powerpoint/2010/main" val="44115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34</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139553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D794177-89BE-400D-9B29-20739C7AE54C}"/>
              </a:ext>
            </a:extLst>
          </p:cNvPr>
          <p:cNvSpPr>
            <a:spLocks noGrp="1"/>
          </p:cNvSpPr>
          <p:nvPr>
            <p:ph type="sldNum" sz="quarter" idx="12"/>
          </p:nvPr>
        </p:nvSpPr>
        <p:spPr/>
        <p:txBody>
          <a:bodyPr/>
          <a:lstStyle/>
          <a:p>
            <a:pPr>
              <a:defRPr/>
            </a:pPr>
            <a:fld id="{82632CF9-F83F-4833-8536-F3DB2D764628}" type="slidenum">
              <a:rPr lang="en-US" smtClean="0"/>
              <a:pPr>
                <a:defRPr/>
              </a:pPr>
              <a:t>35</a:t>
            </a:fld>
            <a:endParaRPr lang="en-US"/>
          </a:p>
        </p:txBody>
      </p:sp>
      <p:pic>
        <p:nvPicPr>
          <p:cNvPr id="4" name="Picture 3">
            <a:extLst>
              <a:ext uri="{FF2B5EF4-FFF2-40B4-BE49-F238E27FC236}">
                <a16:creationId xmlns:a16="http://schemas.microsoft.com/office/drawing/2014/main" xmlns="" id="{7D6ADA97-C708-443C-8A6D-E77DDC12B41B}"/>
              </a:ext>
            </a:extLst>
          </p:cNvPr>
          <p:cNvPicPr>
            <a:picLocks noChangeAspect="1"/>
          </p:cNvPicPr>
          <p:nvPr/>
        </p:nvPicPr>
        <p:blipFill>
          <a:blip r:embed="rId2"/>
          <a:stretch>
            <a:fillRect/>
          </a:stretch>
        </p:blipFill>
        <p:spPr>
          <a:xfrm>
            <a:off x="0" y="1213204"/>
            <a:ext cx="12192000" cy="4431593"/>
          </a:xfrm>
          <a:prstGeom prst="rect">
            <a:avLst/>
          </a:prstGeom>
        </p:spPr>
      </p:pic>
    </p:spTree>
    <p:extLst>
      <p:ext uri="{BB962C8B-B14F-4D97-AF65-F5344CB8AC3E}">
        <p14:creationId xmlns:p14="http://schemas.microsoft.com/office/powerpoint/2010/main" val="375137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428200-BBD5-4940-9018-61C712B7824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1FC72374-71C4-4A8E-9049-0B3DD489D5AC}"/>
              </a:ext>
            </a:extLst>
          </p:cNvPr>
          <p:cNvSpPr>
            <a:spLocks noGrp="1"/>
          </p:cNvSpPr>
          <p:nvPr>
            <p:ph type="sldNum" sz="quarter" idx="12"/>
          </p:nvPr>
        </p:nvSpPr>
        <p:spPr/>
        <p:txBody>
          <a:bodyPr/>
          <a:lstStyle/>
          <a:p>
            <a:pPr>
              <a:defRPr/>
            </a:pPr>
            <a:fld id="{CA95A919-286D-4F00-BCB7-7A0B74DE79FB}" type="slidenum">
              <a:rPr lang="en-US" smtClean="0"/>
              <a:pPr>
                <a:defRPr/>
              </a:pPr>
              <a:t>36</a:t>
            </a:fld>
            <a:endParaRPr lang="en-US"/>
          </a:p>
        </p:txBody>
      </p:sp>
      <p:pic>
        <p:nvPicPr>
          <p:cNvPr id="6" name="Picture 5">
            <a:extLst>
              <a:ext uri="{FF2B5EF4-FFF2-40B4-BE49-F238E27FC236}">
                <a16:creationId xmlns:a16="http://schemas.microsoft.com/office/drawing/2014/main" xmlns="" id="{F3A73EA7-1BF0-46D7-8FFA-E46FCE209C1A}"/>
              </a:ext>
            </a:extLst>
          </p:cNvPr>
          <p:cNvPicPr>
            <a:picLocks noChangeAspect="1"/>
          </p:cNvPicPr>
          <p:nvPr/>
        </p:nvPicPr>
        <p:blipFill>
          <a:blip r:embed="rId2"/>
          <a:stretch>
            <a:fillRect/>
          </a:stretch>
        </p:blipFill>
        <p:spPr>
          <a:xfrm>
            <a:off x="0" y="136526"/>
            <a:ext cx="12192000" cy="6111875"/>
          </a:xfrm>
          <a:prstGeom prst="rect">
            <a:avLst/>
          </a:prstGeom>
        </p:spPr>
      </p:pic>
    </p:spTree>
    <p:extLst>
      <p:ext uri="{BB962C8B-B14F-4D97-AF65-F5344CB8AC3E}">
        <p14:creationId xmlns:p14="http://schemas.microsoft.com/office/powerpoint/2010/main" val="3754446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BC39464-A4DB-458B-ABD3-4F32D8740403}"/>
              </a:ext>
            </a:extLst>
          </p:cNvPr>
          <p:cNvSpPr>
            <a:spLocks noGrp="1"/>
          </p:cNvSpPr>
          <p:nvPr>
            <p:ph type="sldNum" sz="quarter" idx="12"/>
          </p:nvPr>
        </p:nvSpPr>
        <p:spPr/>
        <p:txBody>
          <a:bodyPr/>
          <a:lstStyle/>
          <a:p>
            <a:pPr>
              <a:defRPr/>
            </a:pPr>
            <a:fld id="{82632CF9-F83F-4833-8536-F3DB2D764628}" type="slidenum">
              <a:rPr lang="en-US" smtClean="0"/>
              <a:pPr>
                <a:defRPr/>
              </a:pPr>
              <a:t>37</a:t>
            </a:fld>
            <a:endParaRPr lang="en-US"/>
          </a:p>
        </p:txBody>
      </p:sp>
      <p:pic>
        <p:nvPicPr>
          <p:cNvPr id="4" name="Picture 3">
            <a:extLst>
              <a:ext uri="{FF2B5EF4-FFF2-40B4-BE49-F238E27FC236}">
                <a16:creationId xmlns:a16="http://schemas.microsoft.com/office/drawing/2014/main" xmlns="" id="{3536C7DC-AEBD-49B4-9FB4-5A00B6B507A2}"/>
              </a:ext>
            </a:extLst>
          </p:cNvPr>
          <p:cNvPicPr>
            <a:picLocks noChangeAspect="1"/>
          </p:cNvPicPr>
          <p:nvPr/>
        </p:nvPicPr>
        <p:blipFill>
          <a:blip r:embed="rId2"/>
          <a:stretch>
            <a:fillRect/>
          </a:stretch>
        </p:blipFill>
        <p:spPr>
          <a:xfrm>
            <a:off x="0" y="1216455"/>
            <a:ext cx="12192000" cy="4425091"/>
          </a:xfrm>
          <a:prstGeom prst="rect">
            <a:avLst/>
          </a:prstGeom>
        </p:spPr>
      </p:pic>
    </p:spTree>
    <p:extLst>
      <p:ext uri="{BB962C8B-B14F-4D97-AF65-F5344CB8AC3E}">
        <p14:creationId xmlns:p14="http://schemas.microsoft.com/office/powerpoint/2010/main" val="135750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a:extLst>
              <a:ext uri="{FF2B5EF4-FFF2-40B4-BE49-F238E27FC236}">
                <a16:creationId xmlns:a16="http://schemas.microsoft.com/office/drawing/2014/main" xmlns="" id="{B01C19E6-AFAF-4BC5-B036-7A95F04FA810}"/>
              </a:ext>
            </a:extLst>
          </p:cNvPr>
          <p:cNvSpPr>
            <a:spLocks noGrp="1"/>
          </p:cNvSpPr>
          <p:nvPr>
            <p:ph type="title"/>
          </p:nvPr>
        </p:nvSpPr>
        <p:spPr/>
        <p:txBody>
          <a:bodyPr/>
          <a:lstStyle/>
          <a:p>
            <a:r>
              <a:rPr lang="en-US" altLang="en-US"/>
              <a:t>Dynamic memory allocation</a:t>
            </a:r>
          </a:p>
        </p:txBody>
      </p:sp>
      <p:sp>
        <p:nvSpPr>
          <p:cNvPr id="231427" name="Content Placeholder 2">
            <a:extLst>
              <a:ext uri="{FF2B5EF4-FFF2-40B4-BE49-F238E27FC236}">
                <a16:creationId xmlns:a16="http://schemas.microsoft.com/office/drawing/2014/main" xmlns="" id="{915FA456-A241-4326-923B-F2C6586D1D60}"/>
              </a:ext>
            </a:extLst>
          </p:cNvPr>
          <p:cNvSpPr>
            <a:spLocks noGrp="1"/>
          </p:cNvSpPr>
          <p:nvPr>
            <p:ph idx="1"/>
          </p:nvPr>
        </p:nvSpPr>
        <p:spPr/>
        <p:txBody>
          <a:bodyPr/>
          <a:lstStyle/>
          <a:p>
            <a:r>
              <a:rPr lang="en-US" altLang="en-US" dirty="0"/>
              <a:t>Compile time: </a:t>
            </a:r>
          </a:p>
          <a:p>
            <a:pPr>
              <a:buFont typeface="Arial" panose="020B0604020202020204" pitchFamily="34" charset="0"/>
              <a:buNone/>
            </a:pPr>
            <a:r>
              <a:rPr lang="en-US" altLang="en-US" sz="2400" dirty="0"/>
              <a:t>		Memory is allocated depending upon type &amp; size of data.</a:t>
            </a:r>
          </a:p>
          <a:p>
            <a:pPr>
              <a:buFont typeface="Arial" panose="020B0604020202020204" pitchFamily="34" charset="0"/>
              <a:buNone/>
            </a:pPr>
            <a:endParaRPr lang="en-US" altLang="en-US" sz="2400" dirty="0"/>
          </a:p>
          <a:p>
            <a:pPr>
              <a:buFont typeface="Arial" panose="020B0604020202020204" pitchFamily="34" charset="0"/>
              <a:buNone/>
            </a:pPr>
            <a:endParaRPr lang="en-US" altLang="en-US" sz="2400" dirty="0"/>
          </a:p>
          <a:p>
            <a:r>
              <a:rPr lang="en-US" altLang="en-US" dirty="0"/>
              <a:t>Run time:</a:t>
            </a:r>
          </a:p>
          <a:p>
            <a:pPr>
              <a:buFont typeface="Arial" panose="020B0604020202020204" pitchFamily="34" charset="0"/>
              <a:buNone/>
            </a:pPr>
            <a:r>
              <a:rPr lang="en-US" altLang="en-US" dirty="0"/>
              <a:t>			new &amp; delete operators</a:t>
            </a:r>
          </a:p>
          <a:p>
            <a:pPr>
              <a:buFont typeface="Arial" panose="020B0604020202020204" pitchFamily="34" charset="0"/>
              <a:buNone/>
            </a:pPr>
            <a:r>
              <a:rPr lang="en-US" altLang="en-US" dirty="0"/>
              <a:t>Malloc (), </a:t>
            </a:r>
            <a:r>
              <a:rPr lang="en-US" altLang="en-US" dirty="0" err="1"/>
              <a:t>calloc</a:t>
            </a:r>
            <a:r>
              <a:rPr lang="en-US" altLang="en-US" dirty="0"/>
              <a:t>(), </a:t>
            </a:r>
            <a:r>
              <a:rPr lang="en-US" altLang="en-US" dirty="0" err="1"/>
              <a:t>realloc</a:t>
            </a:r>
            <a:r>
              <a:rPr lang="en-US" altLang="en-US" dirty="0"/>
              <a:t>()  //allocation C</a:t>
            </a:r>
          </a:p>
          <a:p>
            <a:pPr>
              <a:buFont typeface="Arial" panose="020B0604020202020204" pitchFamily="34" charset="0"/>
              <a:buNone/>
            </a:pPr>
            <a:r>
              <a:rPr lang="en-US" altLang="en-US" dirty="0"/>
              <a:t>Free() 		//deallocation</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231428" name="Slide Number Placeholder 3">
            <a:extLst>
              <a:ext uri="{FF2B5EF4-FFF2-40B4-BE49-F238E27FC236}">
                <a16:creationId xmlns:a16="http://schemas.microsoft.com/office/drawing/2014/main" xmlns="" id="{924117A2-B27B-4C51-8C35-6DF80BB6A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2ACB8C-A10F-4238-97EA-91FDC2DA1A23}"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Tree>
    <p:extLst>
      <p:ext uri="{BB962C8B-B14F-4D97-AF65-F5344CB8AC3E}">
        <p14:creationId xmlns:p14="http://schemas.microsoft.com/office/powerpoint/2010/main" val="3997281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a:extLst>
              <a:ext uri="{FF2B5EF4-FFF2-40B4-BE49-F238E27FC236}">
                <a16:creationId xmlns:a16="http://schemas.microsoft.com/office/drawing/2014/main" xmlns="" id="{76A356EB-32F1-47A2-B006-8A57BBE0F351}"/>
              </a:ext>
            </a:extLst>
          </p:cNvPr>
          <p:cNvSpPr>
            <a:spLocks noGrp="1"/>
          </p:cNvSpPr>
          <p:nvPr>
            <p:ph type="title"/>
          </p:nvPr>
        </p:nvSpPr>
        <p:spPr>
          <a:xfrm>
            <a:off x="609600" y="274638"/>
            <a:ext cx="10972800" cy="487362"/>
          </a:xfrm>
        </p:spPr>
        <p:txBody>
          <a:bodyPr>
            <a:normAutofit fontScale="90000"/>
          </a:bodyPr>
          <a:lstStyle/>
          <a:p>
            <a:r>
              <a:rPr lang="en-US" altLang="en-US"/>
              <a:t>new operator</a:t>
            </a:r>
          </a:p>
        </p:txBody>
      </p:sp>
      <p:sp>
        <p:nvSpPr>
          <p:cNvPr id="232451" name="Content Placeholder 2">
            <a:extLst>
              <a:ext uri="{FF2B5EF4-FFF2-40B4-BE49-F238E27FC236}">
                <a16:creationId xmlns:a16="http://schemas.microsoft.com/office/drawing/2014/main" xmlns="" id="{9E954AAD-4D4F-4203-B89C-C17F3B226C29}"/>
              </a:ext>
            </a:extLst>
          </p:cNvPr>
          <p:cNvSpPr>
            <a:spLocks noGrp="1"/>
          </p:cNvSpPr>
          <p:nvPr>
            <p:ph idx="1"/>
          </p:nvPr>
        </p:nvSpPr>
        <p:spPr>
          <a:xfrm>
            <a:off x="508000" y="838200"/>
            <a:ext cx="12293600" cy="5334000"/>
          </a:xfrm>
        </p:spPr>
        <p:txBody>
          <a:bodyPr/>
          <a:lstStyle/>
          <a:p>
            <a:pPr>
              <a:buFont typeface="Arial" panose="020B0604020202020204" pitchFamily="34" charset="0"/>
              <a:buNone/>
            </a:pPr>
            <a:r>
              <a:rPr lang="en-US" altLang="en-US" dirty="0"/>
              <a:t>		</a:t>
            </a:r>
            <a:r>
              <a:rPr lang="en-US" altLang="en-US" dirty="0" err="1"/>
              <a:t>pointer_variable</a:t>
            </a:r>
            <a:r>
              <a:rPr lang="en-US" altLang="en-US" dirty="0"/>
              <a:t>= new </a:t>
            </a:r>
            <a:r>
              <a:rPr lang="en-US" altLang="en-US" dirty="0" err="1"/>
              <a:t>data_type</a:t>
            </a:r>
            <a:endParaRPr lang="en-US" altLang="en-US" dirty="0"/>
          </a:p>
          <a:p>
            <a:endParaRPr lang="en-US" altLang="en-US" dirty="0"/>
          </a:p>
          <a:p>
            <a:pPr>
              <a:buFont typeface="Arial" panose="020B0604020202020204" pitchFamily="34" charset="0"/>
              <a:buNone/>
            </a:pPr>
            <a:r>
              <a:rPr lang="en-US" altLang="en-US" dirty="0"/>
              <a:t>int *</a:t>
            </a:r>
            <a:r>
              <a:rPr lang="en-US" altLang="en-US" dirty="0" err="1"/>
              <a:t>i</a:t>
            </a:r>
            <a:r>
              <a:rPr lang="en-US" altLang="en-US" dirty="0"/>
              <a:t> = new int;</a:t>
            </a:r>
          </a:p>
          <a:p>
            <a:pPr>
              <a:buFont typeface="Arial" panose="020B0604020202020204" pitchFamily="34" charset="0"/>
              <a:buNone/>
            </a:pPr>
            <a:r>
              <a:rPr lang="en-US" altLang="en-US" dirty="0"/>
              <a:t>float *j = new float;</a:t>
            </a:r>
          </a:p>
          <a:p>
            <a:pPr>
              <a:buFont typeface="Arial" panose="020B0604020202020204" pitchFamily="34" charset="0"/>
              <a:buNone/>
            </a:pPr>
            <a:r>
              <a:rPr lang="en-US" altLang="en-US" dirty="0"/>
              <a:t>char *j = new char;</a:t>
            </a:r>
          </a:p>
          <a:p>
            <a:pPr>
              <a:buFont typeface="Arial" panose="020B0604020202020204" pitchFamily="34" charset="0"/>
              <a:buNone/>
            </a:pPr>
            <a:endParaRPr lang="en-US" altLang="en-US" dirty="0"/>
          </a:p>
          <a:p>
            <a:pPr>
              <a:buFont typeface="Arial" panose="020B0604020202020204" pitchFamily="34" charset="0"/>
              <a:buNone/>
            </a:pPr>
            <a:r>
              <a:rPr lang="en-US" altLang="en-US" dirty="0"/>
              <a:t>int *</a:t>
            </a:r>
            <a:r>
              <a:rPr lang="en-US" altLang="en-US" dirty="0" err="1"/>
              <a:t>i</a:t>
            </a:r>
            <a:r>
              <a:rPr lang="en-US" altLang="en-US" dirty="0"/>
              <a:t> = new int[5];           </a:t>
            </a:r>
            <a:r>
              <a:rPr lang="en-US" altLang="en-US" sz="2000" dirty="0"/>
              <a:t>allocates memory for an array of 5 integers</a:t>
            </a:r>
            <a:endParaRPr lang="en-US" altLang="en-US" dirty="0"/>
          </a:p>
          <a:p>
            <a:pPr>
              <a:buFont typeface="Arial" panose="020B0604020202020204" pitchFamily="34" charset="0"/>
              <a:buNone/>
            </a:pPr>
            <a:r>
              <a:rPr lang="en-US" altLang="en-US" dirty="0"/>
              <a:t>float *</a:t>
            </a:r>
            <a:r>
              <a:rPr lang="en-US" altLang="en-US" dirty="0" err="1"/>
              <a:t>i</a:t>
            </a:r>
            <a:r>
              <a:rPr lang="en-US" altLang="en-US" dirty="0"/>
              <a:t> = new float[5];	    </a:t>
            </a:r>
            <a:r>
              <a:rPr lang="en-US" altLang="en-US" sz="2000" dirty="0"/>
              <a:t>allocates memory for an array of 5 floats</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232452" name="Slide Number Placeholder 3">
            <a:extLst>
              <a:ext uri="{FF2B5EF4-FFF2-40B4-BE49-F238E27FC236}">
                <a16:creationId xmlns:a16="http://schemas.microsoft.com/office/drawing/2014/main" xmlns="" id="{C7452721-FFB7-41C4-A304-D741EFE73F9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40CCDF-F23B-4900-848A-557084C99A79}"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Tree>
    <p:extLst>
      <p:ext uri="{BB962C8B-B14F-4D97-AF65-F5344CB8AC3E}">
        <p14:creationId xmlns:p14="http://schemas.microsoft.com/office/powerpoint/2010/main" val="225190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public static void main(String </a:t>
            </a:r>
            <a:r>
              <a:rPr lang="en-US" b="1" dirty="0" err="1"/>
              <a:t>args</a:t>
            </a:r>
            <a:r>
              <a:rPr lang="en-US" b="1" dirty="0"/>
              <a:t>[])</a:t>
            </a:r>
          </a:p>
          <a:p>
            <a:pPr marL="0" indent="0">
              <a:buNone/>
            </a:pPr>
            <a:r>
              <a:rPr lang="en-US" dirty="0"/>
              <a:t>{</a:t>
            </a:r>
          </a:p>
          <a:p>
            <a:pPr marL="457200" lvl="1" indent="0">
              <a:buNone/>
            </a:pPr>
            <a:r>
              <a:rPr lang="en-US" dirty="0" err="1"/>
              <a:t>ThisDemo</a:t>
            </a:r>
            <a:r>
              <a:rPr lang="en-US" dirty="0"/>
              <a:t> s1 = </a:t>
            </a:r>
            <a:r>
              <a:rPr lang="en-US" b="1" dirty="0"/>
              <a:t>new </a:t>
            </a:r>
            <a:r>
              <a:rPr lang="en-US" b="1" dirty="0" err="1"/>
              <a:t>ThisDemo</a:t>
            </a:r>
            <a:r>
              <a:rPr lang="en-US" b="1" dirty="0"/>
              <a:t>(111,"Karan");</a:t>
            </a:r>
          </a:p>
          <a:p>
            <a:pPr marL="457200" lvl="1" indent="0">
              <a:buNone/>
            </a:pPr>
            <a:r>
              <a:rPr lang="en-US" dirty="0" err="1"/>
              <a:t>ThisDemo</a:t>
            </a:r>
            <a:r>
              <a:rPr lang="en-US" dirty="0"/>
              <a:t> s2 = </a:t>
            </a:r>
            <a:r>
              <a:rPr lang="en-US" b="1" dirty="0"/>
              <a:t>new </a:t>
            </a:r>
            <a:r>
              <a:rPr lang="en-US" b="1" dirty="0" err="1"/>
              <a:t>ThisDemo</a:t>
            </a:r>
            <a:r>
              <a:rPr lang="en-US" b="1" dirty="0"/>
              <a:t>(321,"Aryan");</a:t>
            </a:r>
          </a:p>
          <a:p>
            <a:pPr marL="457200" lvl="1" indent="0">
              <a:buNone/>
            </a:pPr>
            <a:r>
              <a:rPr lang="en-US" dirty="0"/>
              <a:t>s1.display();</a:t>
            </a:r>
          </a:p>
          <a:p>
            <a:pPr marL="457200" lvl="1" indent="0">
              <a:buNone/>
            </a:pPr>
            <a:r>
              <a:rPr lang="en-US" dirty="0"/>
              <a:t>s2.display();</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490629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a:extLst>
              <a:ext uri="{FF2B5EF4-FFF2-40B4-BE49-F238E27FC236}">
                <a16:creationId xmlns:a16="http://schemas.microsoft.com/office/drawing/2014/main" xmlns="" id="{167FB5ED-1DC6-4E6D-9EC6-58156CB949B7}"/>
              </a:ext>
            </a:extLst>
          </p:cNvPr>
          <p:cNvSpPr>
            <a:spLocks noGrp="1"/>
          </p:cNvSpPr>
          <p:nvPr>
            <p:ph type="title"/>
          </p:nvPr>
        </p:nvSpPr>
        <p:spPr/>
        <p:txBody>
          <a:bodyPr/>
          <a:lstStyle/>
          <a:p>
            <a:r>
              <a:rPr lang="en-US" altLang="en-US"/>
              <a:t>delete operator </a:t>
            </a:r>
          </a:p>
        </p:txBody>
      </p:sp>
      <p:sp>
        <p:nvSpPr>
          <p:cNvPr id="233475" name="Content Placeholder 2">
            <a:extLst>
              <a:ext uri="{FF2B5EF4-FFF2-40B4-BE49-F238E27FC236}">
                <a16:creationId xmlns:a16="http://schemas.microsoft.com/office/drawing/2014/main" xmlns="" id="{A79C70A5-2027-4F0D-A5F2-2F95A2F285D1}"/>
              </a:ext>
            </a:extLst>
          </p:cNvPr>
          <p:cNvSpPr>
            <a:spLocks noGrp="1"/>
          </p:cNvSpPr>
          <p:nvPr>
            <p:ph idx="1"/>
          </p:nvPr>
        </p:nvSpPr>
        <p:spPr/>
        <p:txBody>
          <a:bodyPr/>
          <a:lstStyle/>
          <a:p>
            <a:r>
              <a:rPr lang="en-US" altLang="en-US"/>
              <a:t>Deallocate memory</a:t>
            </a:r>
          </a:p>
          <a:p>
            <a:endParaRPr lang="en-US" altLang="en-US"/>
          </a:p>
          <a:p>
            <a:pPr>
              <a:buFont typeface="Arial" panose="020B0604020202020204" pitchFamily="34" charset="0"/>
              <a:buNone/>
            </a:pPr>
            <a:r>
              <a:rPr lang="en-US" altLang="en-US"/>
              <a:t>delete  pointer_variable;</a:t>
            </a:r>
          </a:p>
          <a:p>
            <a:pPr>
              <a:buFont typeface="Arial" panose="020B0604020202020204" pitchFamily="34" charset="0"/>
              <a:buNone/>
            </a:pPr>
            <a:endParaRPr lang="en-US" altLang="en-US"/>
          </a:p>
          <a:p>
            <a:pPr>
              <a:buFont typeface="Arial" panose="020B0604020202020204" pitchFamily="34" charset="0"/>
              <a:buNone/>
            </a:pPr>
            <a:r>
              <a:rPr lang="en-US" altLang="en-US"/>
              <a:t>delete  i;</a:t>
            </a:r>
          </a:p>
          <a:p>
            <a:pPr>
              <a:buFont typeface="Arial" panose="020B0604020202020204" pitchFamily="34" charset="0"/>
              <a:buNone/>
            </a:pPr>
            <a:r>
              <a:rPr lang="en-US" altLang="en-US"/>
              <a:t>delete  []a;</a:t>
            </a:r>
          </a:p>
          <a:p>
            <a:pPr>
              <a:buFont typeface="Arial" panose="020B0604020202020204" pitchFamily="34" charset="0"/>
              <a:buNone/>
            </a:pPr>
            <a:endParaRPr lang="en-US" altLang="en-US"/>
          </a:p>
          <a:p>
            <a:endParaRPr lang="en-US" altLang="en-US"/>
          </a:p>
        </p:txBody>
      </p:sp>
      <p:sp>
        <p:nvSpPr>
          <p:cNvPr id="233476" name="Slide Number Placeholder 3">
            <a:extLst>
              <a:ext uri="{FF2B5EF4-FFF2-40B4-BE49-F238E27FC236}">
                <a16:creationId xmlns:a16="http://schemas.microsoft.com/office/drawing/2014/main" xmlns="" id="{91A850BF-F1DE-439F-A544-60D77BB5DC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276D2D-5465-464E-A994-845ED76CA728}"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Tree>
    <p:extLst>
      <p:ext uri="{BB962C8B-B14F-4D97-AF65-F5344CB8AC3E}">
        <p14:creationId xmlns:p14="http://schemas.microsoft.com/office/powerpoint/2010/main" val="308284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this keyword can be used to invoke current class method (implicitly).</a:t>
            </a:r>
          </a:p>
        </p:txBody>
      </p:sp>
      <p:sp>
        <p:nvSpPr>
          <p:cNvPr id="3" name="Content Placeholder 2"/>
          <p:cNvSpPr>
            <a:spLocks noGrp="1"/>
          </p:cNvSpPr>
          <p:nvPr>
            <p:ph idx="1"/>
          </p:nvPr>
        </p:nvSpPr>
        <p:spPr/>
        <p:txBody>
          <a:bodyPr/>
          <a:lstStyle/>
          <a:p>
            <a:pPr marL="0" indent="0">
              <a:buNone/>
            </a:pPr>
            <a:r>
              <a:rPr lang="en-US" dirty="0"/>
              <a:t>You may invoke the method of the current class by using the this keyword. If you don't use the this keyword, compiler automatically adds this keyword while invoking the method. Let's see the example</a:t>
            </a:r>
          </a:p>
        </p:txBody>
      </p:sp>
    </p:spTree>
    <p:extLst>
      <p:ext uri="{BB962C8B-B14F-4D97-AF65-F5344CB8AC3E}">
        <p14:creationId xmlns:p14="http://schemas.microsoft.com/office/powerpoint/2010/main" val="465565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a:t>public class </a:t>
            </a:r>
            <a:r>
              <a:rPr lang="en-US" b="1" dirty="0" smtClean="0"/>
              <a:t>ThisDemo3</a:t>
            </a:r>
          </a:p>
          <a:p>
            <a:pPr marL="0" indent="0">
              <a:buNone/>
            </a:pPr>
            <a:r>
              <a:rPr lang="en-US" b="1" dirty="0" smtClean="0"/>
              <a:t>{</a:t>
            </a:r>
            <a:endParaRPr lang="en-US" b="1" dirty="0"/>
          </a:p>
          <a:p>
            <a:pPr marL="0" indent="0">
              <a:buNone/>
            </a:pPr>
            <a:r>
              <a:rPr lang="en-US" dirty="0" smtClean="0"/>
              <a:t>            </a:t>
            </a:r>
            <a:r>
              <a:rPr lang="en-US" b="1" dirty="0"/>
              <a:t>void m()</a:t>
            </a:r>
          </a:p>
          <a:p>
            <a:pPr marL="0" indent="0">
              <a:buNone/>
            </a:pPr>
            <a:r>
              <a:rPr lang="en-US" dirty="0"/>
              <a:t>        {  </a:t>
            </a:r>
          </a:p>
          <a:p>
            <a:pPr marL="0" indent="0">
              <a:buNone/>
            </a:pPr>
            <a:r>
              <a:rPr lang="en-US" dirty="0"/>
              <a:t>        </a:t>
            </a:r>
            <a:r>
              <a:rPr lang="en-US" dirty="0" err="1"/>
              <a:t>System.</a:t>
            </a:r>
            <a:r>
              <a:rPr lang="en-US" i="1" dirty="0" err="1"/>
              <a:t>out.println</a:t>
            </a:r>
            <a:r>
              <a:rPr lang="en-US" i="1" dirty="0"/>
              <a:t>("method is invoked");  </a:t>
            </a:r>
          </a:p>
          <a:p>
            <a:pPr marL="0" indent="0">
              <a:buNone/>
            </a:pPr>
            <a:r>
              <a:rPr lang="en-US" dirty="0"/>
              <a:t>        }  </a:t>
            </a:r>
          </a:p>
          <a:p>
            <a:pPr marL="0" indent="0">
              <a:buNone/>
            </a:pPr>
            <a:r>
              <a:rPr lang="en-US" dirty="0"/>
              <a:t>        </a:t>
            </a:r>
            <a:r>
              <a:rPr lang="en-US" b="1" dirty="0"/>
              <a:t>void n()</a:t>
            </a:r>
          </a:p>
          <a:p>
            <a:pPr marL="0" indent="0">
              <a:buNone/>
            </a:pPr>
            <a:r>
              <a:rPr lang="en-US" dirty="0"/>
              <a:t>        {  </a:t>
            </a:r>
          </a:p>
          <a:p>
            <a:pPr marL="0" indent="0">
              <a:buNone/>
            </a:pPr>
            <a:r>
              <a:rPr lang="en-US" dirty="0"/>
              <a:t>        m();//no need because compiler does it for you.  </a:t>
            </a:r>
          </a:p>
          <a:p>
            <a:pPr marL="0" indent="0">
              <a:buNone/>
            </a:pPr>
            <a:r>
              <a:rPr lang="en-US" dirty="0"/>
              <a:t>        } </a:t>
            </a:r>
          </a:p>
        </p:txBody>
      </p:sp>
    </p:spTree>
    <p:extLst>
      <p:ext uri="{BB962C8B-B14F-4D97-AF65-F5344CB8AC3E}">
        <p14:creationId xmlns:p14="http://schemas.microsoft.com/office/powerpoint/2010/main" val="244081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72225"/>
          </a:xfrm>
        </p:spPr>
        <p:txBody>
          <a:bodyPr>
            <a:normAutofit fontScale="90000"/>
          </a:bodyPr>
          <a:lstStyle/>
          <a:p>
            <a:endParaRPr lang="en-US" dirty="0"/>
          </a:p>
        </p:txBody>
      </p:sp>
      <p:sp>
        <p:nvSpPr>
          <p:cNvPr id="3" name="Content Placeholder 2"/>
          <p:cNvSpPr>
            <a:spLocks noGrp="1"/>
          </p:cNvSpPr>
          <p:nvPr>
            <p:ph idx="1"/>
          </p:nvPr>
        </p:nvSpPr>
        <p:spPr>
          <a:xfrm>
            <a:off x="685801" y="1210615"/>
            <a:ext cx="10131425" cy="4580586"/>
          </a:xfrm>
        </p:spPr>
        <p:txBody>
          <a:bodyPr>
            <a:normAutofit/>
          </a:bodyPr>
          <a:lstStyle/>
          <a:p>
            <a:pPr marL="0" indent="0">
              <a:buNone/>
            </a:pPr>
            <a:r>
              <a:rPr lang="en-US" b="1" dirty="0"/>
              <a:t>void p()</a:t>
            </a:r>
          </a:p>
          <a:p>
            <a:pPr marL="0" indent="0">
              <a:buNone/>
            </a:pPr>
            <a:r>
              <a:rPr lang="en-US" dirty="0"/>
              <a:t>        {  </a:t>
            </a:r>
          </a:p>
          <a:p>
            <a:pPr marL="0" indent="0">
              <a:buNone/>
            </a:pPr>
            <a:r>
              <a:rPr lang="en-US" dirty="0"/>
              <a:t>        n();//complier will add this to invoke n() method as </a:t>
            </a:r>
            <a:r>
              <a:rPr lang="en-US" dirty="0" err="1"/>
              <a:t>this.n</a:t>
            </a:r>
            <a:r>
              <a:rPr lang="en-US" dirty="0"/>
              <a:t>()  </a:t>
            </a:r>
          </a:p>
          <a:p>
            <a:pPr marL="0" indent="0">
              <a:buNone/>
            </a:pPr>
            <a:r>
              <a:rPr lang="en-US" dirty="0"/>
              <a:t>        }  </a:t>
            </a:r>
          </a:p>
          <a:p>
            <a:pPr marL="0" indent="0">
              <a:buNone/>
            </a:pPr>
            <a:r>
              <a:rPr lang="en-US" dirty="0"/>
              <a:t>        </a:t>
            </a:r>
            <a:r>
              <a:rPr lang="en-US" b="1" dirty="0"/>
              <a:t>public static void main(String </a:t>
            </a:r>
            <a:r>
              <a:rPr lang="en-US" b="1" dirty="0" err="1"/>
              <a:t>args</a:t>
            </a:r>
            <a:r>
              <a:rPr lang="en-US" b="1" dirty="0"/>
              <a:t>[])</a:t>
            </a:r>
          </a:p>
          <a:p>
            <a:pPr marL="0" indent="0">
              <a:buNone/>
            </a:pPr>
            <a:r>
              <a:rPr lang="en-US" dirty="0"/>
              <a:t>        {  </a:t>
            </a:r>
          </a:p>
          <a:p>
            <a:pPr marL="0" indent="0">
              <a:buNone/>
            </a:pPr>
            <a:r>
              <a:rPr lang="en-US" dirty="0"/>
              <a:t>        ThisDemo3 s1 = </a:t>
            </a:r>
            <a:r>
              <a:rPr lang="en-US" b="1" dirty="0"/>
              <a:t>new ThisDemo3();  </a:t>
            </a:r>
          </a:p>
          <a:p>
            <a:pPr marL="0" indent="0">
              <a:buNone/>
            </a:pPr>
            <a:r>
              <a:rPr lang="en-US" dirty="0"/>
              <a:t>        s1.p();  </a:t>
            </a:r>
          </a:p>
          <a:p>
            <a:pPr marL="0" indent="0">
              <a:buNone/>
            </a:pPr>
            <a:r>
              <a:rPr lang="en-US" dirty="0"/>
              <a:t>        } </a:t>
            </a:r>
            <a:endParaRPr lang="en-US" dirty="0" smtClean="0"/>
          </a:p>
          <a:p>
            <a:pPr marL="0" indent="0">
              <a:buNone/>
            </a:pPr>
            <a:r>
              <a:rPr lang="en-US" dirty="0"/>
              <a:t>}</a:t>
            </a:r>
          </a:p>
        </p:txBody>
      </p:sp>
    </p:spTree>
    <p:extLst>
      <p:ext uri="{BB962C8B-B14F-4D97-AF65-F5344CB8AC3E}">
        <p14:creationId xmlns:p14="http://schemas.microsoft.com/office/powerpoint/2010/main" val="253511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this keyword can be passed as an argument in the method</a:t>
            </a:r>
            <a:endParaRPr lang="en-US" dirty="0"/>
          </a:p>
        </p:txBody>
      </p:sp>
      <p:sp>
        <p:nvSpPr>
          <p:cNvPr id="3" name="Content Placeholder 2"/>
          <p:cNvSpPr>
            <a:spLocks noGrp="1"/>
          </p:cNvSpPr>
          <p:nvPr>
            <p:ph idx="1"/>
          </p:nvPr>
        </p:nvSpPr>
        <p:spPr/>
        <p:txBody>
          <a:bodyPr/>
          <a:lstStyle/>
          <a:p>
            <a:pPr marL="0" indent="0">
              <a:buNone/>
            </a:pPr>
            <a:r>
              <a:rPr lang="en-US" dirty="0"/>
              <a:t>The this keyword can also be passed as an argument in the method. It is mainly used in the event handling. Let's see the example</a:t>
            </a:r>
          </a:p>
        </p:txBody>
      </p:sp>
    </p:spTree>
    <p:extLst>
      <p:ext uri="{BB962C8B-B14F-4D97-AF65-F5344CB8AC3E}">
        <p14:creationId xmlns:p14="http://schemas.microsoft.com/office/powerpoint/2010/main" val="3567020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14" y="-1114468"/>
            <a:ext cx="10131425" cy="163132"/>
          </a:xfrm>
        </p:spPr>
        <p:txBody>
          <a:bodyPr>
            <a:normAutofit fontScale="90000"/>
          </a:bodyPr>
          <a:lstStyle/>
          <a:p>
            <a:endParaRPr lang="en-US" dirty="0"/>
          </a:p>
        </p:txBody>
      </p:sp>
      <p:sp>
        <p:nvSpPr>
          <p:cNvPr id="3" name="Content Placeholder 2"/>
          <p:cNvSpPr>
            <a:spLocks noGrp="1"/>
          </p:cNvSpPr>
          <p:nvPr>
            <p:ph idx="1"/>
          </p:nvPr>
        </p:nvSpPr>
        <p:spPr>
          <a:xfrm>
            <a:off x="599537" y="237895"/>
            <a:ext cx="10131425" cy="5525036"/>
          </a:xfrm>
        </p:spPr>
        <p:txBody>
          <a:bodyPr>
            <a:noAutofit/>
          </a:bodyPr>
          <a:lstStyle/>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class S2{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void m(S2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obj</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ea typeface="Times New Roman" panose="02020603050405020304" pitchFamily="18" charset="0"/>
                <a:cs typeface="Times New Roman" panose="02020603050405020304" pitchFamily="18" charset="0"/>
              </a:rPr>
              <a:t>("method is invoked");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void p</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m(this);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public static void main(String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args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S2 s1 = new S2();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s1.p();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2299898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32</TotalTime>
  <Words>565</Words>
  <Application>Microsoft Office PowerPoint</Application>
  <PresentationFormat>Custom</PresentationFormat>
  <Paragraphs>269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Savon</vt:lpstr>
      <vt:lpstr>This Keyword</vt:lpstr>
      <vt:lpstr>PowerPoint Presentation</vt:lpstr>
      <vt:lpstr>PowerPoint Presentation</vt:lpstr>
      <vt:lpstr>PowerPoint Presentation</vt:lpstr>
      <vt:lpstr>The this keyword can be used to invoke current class method (implicitly).</vt:lpstr>
      <vt:lpstr>PowerPoint Presentation</vt:lpstr>
      <vt:lpstr>PowerPoint Presentation</vt:lpstr>
      <vt:lpstr>this keyword can be passed as an argument in the method</vt:lpstr>
      <vt:lpstr>PowerPoint Presentation</vt:lpstr>
      <vt:lpstr>PowerPoint Presentation</vt:lpstr>
      <vt:lpstr>this keyword in Java</vt:lpstr>
      <vt:lpstr>this pointer in C++</vt:lpstr>
      <vt:lpstr>PowerPoint Presentation</vt:lpstr>
      <vt:lpstr>‘this’ pointer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memory allocation</vt:lpstr>
      <vt:lpstr>new operator</vt:lpstr>
      <vt:lpstr>delete operator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Admin</cp:lastModifiedBy>
  <cp:revision>14</cp:revision>
  <dcterms:created xsi:type="dcterms:W3CDTF">2016-01-22T08:13:38Z</dcterms:created>
  <dcterms:modified xsi:type="dcterms:W3CDTF">2023-07-20T07:02:05Z</dcterms:modified>
</cp:coreProperties>
</file>