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0"/>
  </p:notesMasterIdLst>
  <p:sldIdLst>
    <p:sldId id="256" r:id="rId2"/>
    <p:sldId id="257" r:id="rId3"/>
    <p:sldId id="258" r:id="rId4"/>
    <p:sldId id="259" r:id="rId5"/>
    <p:sldId id="260" r:id="rId6"/>
    <p:sldId id="261" r:id="rId7"/>
    <p:sldId id="262" r:id="rId8"/>
    <p:sldId id="263" r:id="rId9"/>
    <p:sldId id="309" r:id="rId10"/>
    <p:sldId id="299" r:id="rId11"/>
    <p:sldId id="264" r:id="rId12"/>
    <p:sldId id="310" r:id="rId13"/>
    <p:sldId id="300" r:id="rId14"/>
    <p:sldId id="265" r:id="rId15"/>
    <p:sldId id="301" r:id="rId16"/>
    <p:sldId id="304" r:id="rId17"/>
    <p:sldId id="305" r:id="rId18"/>
    <p:sldId id="302" r:id="rId19"/>
    <p:sldId id="311" r:id="rId20"/>
    <p:sldId id="312" r:id="rId21"/>
    <p:sldId id="266" r:id="rId22"/>
    <p:sldId id="267" r:id="rId23"/>
    <p:sldId id="269" r:id="rId24"/>
    <p:sldId id="270" r:id="rId25"/>
    <p:sldId id="271" r:id="rId26"/>
    <p:sldId id="274" r:id="rId27"/>
    <p:sldId id="313" r:id="rId28"/>
    <p:sldId id="314" r:id="rId29"/>
    <p:sldId id="280" r:id="rId30"/>
    <p:sldId id="281" r:id="rId31"/>
    <p:sldId id="282" r:id="rId32"/>
    <p:sldId id="308" r:id="rId33"/>
    <p:sldId id="283" r:id="rId34"/>
    <p:sldId id="284" r:id="rId35"/>
    <p:sldId id="285" r:id="rId36"/>
    <p:sldId id="286" r:id="rId37"/>
    <p:sldId id="287" r:id="rId38"/>
    <p:sldId id="288" r:id="rId39"/>
    <p:sldId id="289" r:id="rId40"/>
    <p:sldId id="290" r:id="rId41"/>
    <p:sldId id="291" r:id="rId42"/>
    <p:sldId id="292" r:id="rId43"/>
    <p:sldId id="293" r:id="rId44"/>
    <p:sldId id="315"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6" autoAdjust="0"/>
  </p:normalViewPr>
  <p:slideViewPr>
    <p:cSldViewPr>
      <p:cViewPr varScale="1">
        <p:scale>
          <a:sx n="50" d="100"/>
          <a:sy n="50" d="100"/>
        </p:scale>
        <p:origin x="-102" y="-3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466C4A-3073-4DF8-9841-05FF832A3849}" type="datetimeFigureOut">
              <a:rPr lang="en-IN" smtClean="0"/>
              <a:t>29-09-2017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4AAFA-6A7B-4537-9852-872173655F6D}" type="slidenum">
              <a:rPr lang="en-IN" smtClean="0"/>
              <a:t>‹#›</a:t>
            </a:fld>
            <a:endParaRPr lang="en-IN"/>
          </a:p>
        </p:txBody>
      </p:sp>
    </p:spTree>
    <p:extLst>
      <p:ext uri="{BB962C8B-B14F-4D97-AF65-F5344CB8AC3E}">
        <p14:creationId xmlns:p14="http://schemas.microsoft.com/office/powerpoint/2010/main" val="363892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94AAFA-6A7B-4537-9852-872173655F6D}" type="slidenum">
              <a:rPr lang="en-IN" smtClean="0"/>
              <a:t>4</a:t>
            </a:fld>
            <a:endParaRPr lang="en-IN"/>
          </a:p>
        </p:txBody>
      </p:sp>
    </p:spTree>
    <p:extLst>
      <p:ext uri="{BB962C8B-B14F-4D97-AF65-F5344CB8AC3E}">
        <p14:creationId xmlns:p14="http://schemas.microsoft.com/office/powerpoint/2010/main" val="41703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1-persistent,</a:t>
            </a:r>
            <a:r>
              <a:rPr lang="en-US" baseline="0" dirty="0" smtClean="0"/>
              <a:t> there is collision if 2 stations waiting in the middle of 3</a:t>
            </a:r>
            <a:r>
              <a:rPr lang="en-US" baseline="30000" dirty="0" smtClean="0"/>
              <a:t>rd</a:t>
            </a:r>
            <a:r>
              <a:rPr lang="en-US" baseline="0" dirty="0" smtClean="0"/>
              <a:t> being transmitting currently, and both sends immediately when ch is idle.</a:t>
            </a:r>
            <a:endParaRPr lang="en-IN" dirty="0"/>
          </a:p>
        </p:txBody>
      </p:sp>
      <p:sp>
        <p:nvSpPr>
          <p:cNvPr id="4" name="Slide Number Placeholder 3"/>
          <p:cNvSpPr>
            <a:spLocks noGrp="1"/>
          </p:cNvSpPr>
          <p:nvPr>
            <p:ph type="sldNum" sz="quarter" idx="10"/>
          </p:nvPr>
        </p:nvSpPr>
        <p:spPr/>
        <p:txBody>
          <a:bodyPr/>
          <a:lstStyle/>
          <a:p>
            <a:fld id="{1294AAFA-6A7B-4537-9852-872173655F6D}" type="slidenum">
              <a:rPr lang="en-IN" smtClean="0"/>
              <a:t>14</a:t>
            </a:fld>
            <a:endParaRPr lang="en-IN"/>
          </a:p>
        </p:txBody>
      </p:sp>
    </p:spTree>
    <p:extLst>
      <p:ext uri="{BB962C8B-B14F-4D97-AF65-F5344CB8AC3E}">
        <p14:creationId xmlns:p14="http://schemas.microsoft.com/office/powerpoint/2010/main" val="333190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Conscious: aware of and responding to one's surroundings</a:t>
            </a:r>
            <a:endParaRPr lang="en-IN" dirty="0"/>
          </a:p>
        </p:txBody>
      </p:sp>
      <p:sp>
        <p:nvSpPr>
          <p:cNvPr id="4" name="Slide Number Placeholder 3"/>
          <p:cNvSpPr>
            <a:spLocks noGrp="1"/>
          </p:cNvSpPr>
          <p:nvPr>
            <p:ph type="sldNum" sz="quarter" idx="10"/>
          </p:nvPr>
        </p:nvSpPr>
        <p:spPr/>
        <p:txBody>
          <a:bodyPr/>
          <a:lstStyle/>
          <a:p>
            <a:fld id="{1294AAFA-6A7B-4537-9852-872173655F6D}" type="slidenum">
              <a:rPr lang="en-IN" smtClean="0"/>
              <a:t>15</a:t>
            </a:fld>
            <a:endParaRPr lang="en-IN"/>
          </a:p>
        </p:txBody>
      </p:sp>
    </p:spTree>
    <p:extLst>
      <p:ext uri="{BB962C8B-B14F-4D97-AF65-F5344CB8AC3E}">
        <p14:creationId xmlns:p14="http://schemas.microsoft.com/office/powerpoint/2010/main" val="250705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94AAFA-6A7B-4537-9852-872173655F6D}" type="slidenum">
              <a:rPr lang="en-IN" smtClean="0"/>
              <a:t>26</a:t>
            </a:fld>
            <a:endParaRPr lang="en-IN"/>
          </a:p>
        </p:txBody>
      </p:sp>
    </p:spTree>
    <p:extLst>
      <p:ext uri="{BB962C8B-B14F-4D97-AF65-F5344CB8AC3E}">
        <p14:creationId xmlns:p14="http://schemas.microsoft.com/office/powerpoint/2010/main" val="216732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94AAFA-6A7B-4537-9852-872173655F6D}" type="slidenum">
              <a:rPr lang="en-IN" smtClean="0"/>
              <a:t>29</a:t>
            </a:fld>
            <a:endParaRPr lang="en-IN"/>
          </a:p>
        </p:txBody>
      </p:sp>
    </p:spTree>
    <p:extLst>
      <p:ext uri="{BB962C8B-B14F-4D97-AF65-F5344CB8AC3E}">
        <p14:creationId xmlns:p14="http://schemas.microsoft.com/office/powerpoint/2010/main" val="126607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94AAFA-6A7B-4537-9852-872173655F6D}" type="slidenum">
              <a:rPr lang="en-IN" smtClean="0"/>
              <a:t>34</a:t>
            </a:fld>
            <a:endParaRPr lang="en-IN"/>
          </a:p>
        </p:txBody>
      </p:sp>
    </p:spTree>
    <p:extLst>
      <p:ext uri="{BB962C8B-B14F-4D97-AF65-F5344CB8AC3E}">
        <p14:creationId xmlns:p14="http://schemas.microsoft.com/office/powerpoint/2010/main" val="197176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B54FDC-71E1-45E9-A2AF-C08BB16088A4}" type="datetimeFigureOut">
              <a:rPr lang="en-IN" smtClean="0"/>
              <a:t>29-09-2017</a:t>
            </a:fld>
            <a:endParaRPr lang="en-IN"/>
          </a:p>
        </p:txBody>
      </p:sp>
      <p:sp>
        <p:nvSpPr>
          <p:cNvPr id="8" name="Slide Number Placeholder 7"/>
          <p:cNvSpPr>
            <a:spLocks noGrp="1"/>
          </p:cNvSpPr>
          <p:nvPr>
            <p:ph type="sldNum" sz="quarter" idx="11"/>
          </p:nvPr>
        </p:nvSpPr>
        <p:spPr/>
        <p:txBody>
          <a:bodyPr/>
          <a:lstStyle/>
          <a:p>
            <a:fld id="{F1F646E1-AAFA-422C-BA81-D8668C054B0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54FDC-71E1-45E9-A2AF-C08BB16088A4}" type="datetimeFigureOut">
              <a:rPr lang="en-IN" smtClean="0"/>
              <a:t>29-09-2017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646E1-AAFA-422C-BA81-D8668C054B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54FDC-71E1-45E9-A2AF-C08BB16088A4}" type="datetimeFigureOut">
              <a:rPr lang="en-IN" smtClean="0"/>
              <a:t>29-09-2017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646E1-AAFA-422C-BA81-D8668C054B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FB54FDC-71E1-45E9-A2AF-C08BB16088A4}" type="datetimeFigureOut">
              <a:rPr lang="en-IN" smtClean="0"/>
              <a:t>29-09-2017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646E1-AAFA-422C-BA81-D8668C054B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B54FDC-71E1-45E9-A2AF-C08BB16088A4}" type="datetimeFigureOut">
              <a:rPr lang="en-IN" smtClean="0"/>
              <a:t>29-09-2017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646E1-AAFA-422C-BA81-D8668C054B06}"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FB54FDC-71E1-45E9-A2AF-C08BB16088A4}" type="datetimeFigureOut">
              <a:rPr lang="en-IN" smtClean="0"/>
              <a:t>29-09-2017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646E1-AAFA-422C-BA81-D8668C054B06}"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FB54FDC-71E1-45E9-A2AF-C08BB16088A4}" type="datetimeFigureOut">
              <a:rPr lang="en-IN" smtClean="0"/>
              <a:t>29-09-2017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F646E1-AAFA-422C-BA81-D8668C054B06}"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B54FDC-71E1-45E9-A2AF-C08BB16088A4}" type="datetimeFigureOut">
              <a:rPr lang="en-IN" smtClean="0"/>
              <a:t>29-09-2017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F646E1-AAFA-422C-BA81-D8668C054B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54FDC-71E1-45E9-A2AF-C08BB16088A4}" type="datetimeFigureOut">
              <a:rPr lang="en-IN" smtClean="0"/>
              <a:t>29-09-2017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F646E1-AAFA-422C-BA81-D8668C054B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B54FDC-71E1-45E9-A2AF-C08BB16088A4}" type="datetimeFigureOut">
              <a:rPr lang="en-IN" smtClean="0"/>
              <a:t>29-09-2017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646E1-AAFA-422C-BA81-D8668C054B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B54FDC-71E1-45E9-A2AF-C08BB16088A4}" type="datetimeFigureOut">
              <a:rPr lang="en-IN" smtClean="0"/>
              <a:t>29-09-2017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646E1-AAFA-422C-BA81-D8668C054B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FB54FDC-71E1-45E9-A2AF-C08BB16088A4}" type="datetimeFigureOut">
              <a:rPr lang="en-IN" smtClean="0"/>
              <a:t>29-09-2017</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1F646E1-AAFA-422C-BA81-D8668C054B06}"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Medium Access Control</a:t>
            </a:r>
            <a:endParaRPr lang="en-IN" dirty="0"/>
          </a:p>
        </p:txBody>
      </p:sp>
      <p:sp>
        <p:nvSpPr>
          <p:cNvPr id="3" name="Subtitle 2"/>
          <p:cNvSpPr>
            <a:spLocks noGrp="1"/>
          </p:cNvSpPr>
          <p:nvPr>
            <p:ph type="subTitle" idx="1"/>
          </p:nvPr>
        </p:nvSpPr>
        <p:spPr/>
        <p:txBody>
          <a:bodyPr/>
          <a:lstStyle/>
          <a:p>
            <a:r>
              <a:rPr lang="en-US" dirty="0" smtClean="0"/>
              <a:t>Unit 3</a:t>
            </a:r>
            <a:endParaRPr lang="en-IN" dirty="0"/>
          </a:p>
        </p:txBody>
      </p:sp>
    </p:spTree>
    <p:extLst>
      <p:ext uri="{BB962C8B-B14F-4D97-AF65-F5344CB8AC3E}">
        <p14:creationId xmlns:p14="http://schemas.microsoft.com/office/powerpoint/2010/main" val="3688196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txBox="1">
            <a:spLocks noChangeArrowheads="1"/>
          </p:cNvSpPr>
          <p:nvPr/>
        </p:nvSpPr>
        <p:spPr>
          <a:xfrm>
            <a:off x="287338" y="5715000"/>
            <a:ext cx="8856662"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63500" indent="-63500" algn="ctr">
              <a:buFontTx/>
              <a:buNone/>
            </a:pPr>
            <a:r>
              <a:rPr lang="en-US" smtClean="0">
                <a:latin typeface="Arial" charset="0"/>
                <a:cs typeface="Arial" charset="0"/>
              </a:rPr>
              <a:t>Vulnerable period for the shaded frame.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1852"/>
          <a:stretch>
            <a:fillRect/>
          </a:stretch>
        </p:blipFill>
        <p:spPr bwMode="auto">
          <a:xfrm>
            <a:off x="871538" y="1295400"/>
            <a:ext cx="712946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9493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lstStyle/>
          <a:p>
            <a:pPr algn="just">
              <a:buFont typeface="Wingdings" pitchFamily="2" charset="2"/>
              <a:buChar char="q"/>
            </a:pPr>
            <a:r>
              <a:rPr lang="en-US" sz="2800" b="1" dirty="0" smtClean="0"/>
              <a:t>Slotted ALOHA</a:t>
            </a:r>
          </a:p>
          <a:p>
            <a:pPr algn="just"/>
            <a:r>
              <a:rPr lang="en-US" dirty="0" smtClean="0"/>
              <a:t>Roberts(1972) published a </a:t>
            </a:r>
            <a:r>
              <a:rPr lang="en-US" smtClean="0"/>
              <a:t>method for </a:t>
            </a:r>
            <a:r>
              <a:rPr lang="en-US" dirty="0" smtClean="0"/>
              <a:t>doubling the capacity of an ALOHA System.</a:t>
            </a:r>
          </a:p>
          <a:p>
            <a:pPr algn="just"/>
            <a:r>
              <a:rPr lang="en-US" dirty="0" smtClean="0"/>
              <a:t>His proposal was to divide time into discrete intervals called </a:t>
            </a:r>
            <a:r>
              <a:rPr lang="en-US" b="1" dirty="0" smtClean="0"/>
              <a:t>slots; </a:t>
            </a:r>
            <a:r>
              <a:rPr lang="en-US" dirty="0" smtClean="0"/>
              <a:t>each interval corresponding to one frame.</a:t>
            </a:r>
            <a:endParaRPr lang="en-US" b="1" dirty="0" smtClean="0"/>
          </a:p>
          <a:p>
            <a:pPr algn="just"/>
            <a:r>
              <a:rPr lang="en-US" dirty="0" smtClean="0"/>
              <a:t>This approach requires the users to agree on slot boundaries.</a:t>
            </a:r>
          </a:p>
          <a:p>
            <a:pPr algn="just"/>
            <a:r>
              <a:rPr lang="en-US" dirty="0" smtClean="0"/>
              <a:t>Needs a special station that emits a pip at the start of each interval, like a clock.</a:t>
            </a:r>
          </a:p>
          <a:p>
            <a:pPr algn="just"/>
            <a:r>
              <a:rPr lang="en-US" dirty="0" smtClean="0"/>
              <a:t>So station cant sends the frame when its ready, but needs to wait for the beginning of the next slot. This halves the vulnerable period.</a:t>
            </a:r>
          </a:p>
          <a:p>
            <a:pPr algn="just"/>
            <a:endParaRPr lang="en-IN" dirty="0"/>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2420888"/>
            <a:ext cx="3505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27040" y="3308791"/>
            <a:ext cx="4182555" cy="1477328"/>
          </a:xfrm>
          <a:prstGeom prst="rect">
            <a:avLst/>
          </a:prstGeom>
          <a:noFill/>
        </p:spPr>
        <p:txBody>
          <a:bodyPr wrap="none" rtlCol="0">
            <a:spAutoFit/>
          </a:bodyPr>
          <a:lstStyle/>
          <a:p>
            <a:r>
              <a:rPr lang="en-US" dirty="0" smtClean="0"/>
              <a:t>Maximum throughput occurs at G=1,</a:t>
            </a:r>
          </a:p>
          <a:p>
            <a:r>
              <a:rPr lang="en-US" dirty="0" smtClean="0"/>
              <a:t>S=1/e</a:t>
            </a:r>
          </a:p>
          <a:p>
            <a:r>
              <a:rPr lang="en-US" dirty="0" smtClean="0"/>
              <a:t>S=0.368</a:t>
            </a:r>
          </a:p>
          <a:p>
            <a:pPr marL="285750" indent="-285750">
              <a:buFont typeface="Symbol"/>
              <a:buChar char="Þ"/>
            </a:pPr>
            <a:r>
              <a:rPr lang="en-US" dirty="0" smtClean="0"/>
              <a:t>37%</a:t>
            </a:r>
          </a:p>
          <a:p>
            <a:pPr marL="285750" indent="-285750">
              <a:buFont typeface="Symbol"/>
              <a:buChar char="Þ"/>
            </a:pPr>
            <a:r>
              <a:rPr lang="en-US" dirty="0" smtClean="0"/>
              <a:t>[37% idle, 37%success, 26%collision]</a:t>
            </a:r>
            <a:endParaRPr lang="en-IN" dirty="0"/>
          </a:p>
        </p:txBody>
      </p:sp>
    </p:spTree>
    <p:extLst>
      <p:ext uri="{BB962C8B-B14F-4D97-AF65-F5344CB8AC3E}">
        <p14:creationId xmlns:p14="http://schemas.microsoft.com/office/powerpoint/2010/main" val="80464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txBox="1">
            <a:spLocks noChangeArrowheads="1"/>
          </p:cNvSpPr>
          <p:nvPr/>
        </p:nvSpPr>
        <p:spPr>
          <a:xfrm>
            <a:off x="287338" y="5715000"/>
            <a:ext cx="8856662"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ctr">
              <a:buFontTx/>
              <a:buNone/>
            </a:pPr>
            <a:r>
              <a:rPr lang="en-US" smtClean="0">
                <a:latin typeface="Arial" charset="0"/>
                <a:cs typeface="Arial" charset="0"/>
              </a:rPr>
              <a:t>Throughput versus offered traffic for ALOHA systems.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235075"/>
            <a:ext cx="7553325"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487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6048672"/>
          </a:xfrm>
        </p:spPr>
        <p:txBody>
          <a:bodyPr/>
          <a:lstStyle/>
          <a:p>
            <a:pPr algn="just">
              <a:buFont typeface="Wingdings" pitchFamily="2" charset="2"/>
              <a:buChar char="q"/>
            </a:pPr>
            <a:r>
              <a:rPr lang="en-US" b="1" dirty="0" smtClean="0"/>
              <a:t>Carrier Sense Multiple Access Protocols:</a:t>
            </a:r>
            <a:r>
              <a:rPr lang="en-IN" dirty="0" smtClean="0"/>
              <a:t> Protocols in which the stations listen for a  carrier (</a:t>
            </a:r>
            <a:r>
              <a:rPr lang="en-IN" dirty="0" err="1" smtClean="0"/>
              <a:t>i.e</a:t>
            </a:r>
            <a:r>
              <a:rPr lang="en-IN" dirty="0" smtClean="0"/>
              <a:t> transmission) and act accordingly are called </a:t>
            </a:r>
            <a:r>
              <a:rPr lang="en-IN" b="1" dirty="0" smtClean="0"/>
              <a:t>carrier sense protocols.</a:t>
            </a:r>
          </a:p>
          <a:p>
            <a:pPr marL="0" indent="0" algn="just">
              <a:buNone/>
            </a:pPr>
            <a:endParaRPr lang="en-US" b="1" dirty="0"/>
          </a:p>
          <a:p>
            <a:pPr marL="457200" indent="-457200" algn="just">
              <a:buAutoNum type="arabicPeriod"/>
            </a:pPr>
            <a:r>
              <a:rPr lang="en-US" b="1" dirty="0" smtClean="0"/>
              <a:t>Persistent and </a:t>
            </a:r>
            <a:r>
              <a:rPr lang="en-US" b="1" dirty="0" err="1" smtClean="0"/>
              <a:t>Nonpersistent</a:t>
            </a:r>
            <a:r>
              <a:rPr lang="en-US" b="1" dirty="0" smtClean="0"/>
              <a:t> CSMA</a:t>
            </a:r>
          </a:p>
          <a:p>
            <a:pPr marL="514350" indent="-514350" algn="just">
              <a:buAutoNum type="romanLcPeriod"/>
            </a:pPr>
            <a:r>
              <a:rPr lang="en-US" b="1" dirty="0" smtClean="0"/>
              <a:t>1-persistent: </a:t>
            </a:r>
          </a:p>
          <a:p>
            <a:pPr marL="0" indent="0" algn="just">
              <a:buNone/>
            </a:pPr>
            <a:r>
              <a:rPr lang="en-US" b="1" dirty="0"/>
              <a:t>	</a:t>
            </a:r>
            <a:r>
              <a:rPr lang="en-US" dirty="0" smtClean="0"/>
              <a:t>When a station has data to send, it first listens to the </a:t>
            </a:r>
            <a:r>
              <a:rPr lang="en-US" dirty="0" err="1" smtClean="0"/>
              <a:t>ch.</a:t>
            </a:r>
            <a:r>
              <a:rPr lang="en-US" dirty="0" smtClean="0"/>
              <a:t> to see if anyone else is transmitting at that moment.  </a:t>
            </a:r>
            <a:r>
              <a:rPr lang="en-US" b="1" dirty="0" smtClean="0"/>
              <a:t>If ch is idle</a:t>
            </a:r>
            <a:r>
              <a:rPr lang="en-US" dirty="0" smtClean="0"/>
              <a:t>, the stations send the data. Or else waits until its becomes idle.</a:t>
            </a:r>
          </a:p>
          <a:p>
            <a:pPr marL="0" indent="0" algn="just">
              <a:buNone/>
            </a:pPr>
            <a:r>
              <a:rPr lang="en-US" b="1" dirty="0" smtClean="0"/>
              <a:t>      If a collision occurs, </a:t>
            </a:r>
            <a:r>
              <a:rPr lang="en-US" dirty="0" smtClean="0"/>
              <a:t>the station waits a random amount of time and starts all over again. The protocol is called as 1-persistent since the station transmits with probability of 1 when it finds ch is idle</a:t>
            </a:r>
            <a:r>
              <a:rPr lang="en-US" b="1" dirty="0" smtClean="0"/>
              <a:t>.</a:t>
            </a:r>
          </a:p>
          <a:p>
            <a:pPr marL="514350" indent="-514350" algn="just">
              <a:buAutoNum type="romanLcPeriod"/>
            </a:pPr>
            <a:endParaRPr lang="en-US" b="1" dirty="0" smtClean="0"/>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fontScale="92500" lnSpcReduction="10000"/>
          </a:bodyPr>
          <a:lstStyle/>
          <a:p>
            <a:pPr marL="0" indent="0" algn="just">
              <a:buNone/>
            </a:pPr>
            <a:r>
              <a:rPr lang="en-US" b="1" dirty="0" smtClean="0"/>
              <a:t>ii. </a:t>
            </a:r>
            <a:r>
              <a:rPr lang="en-US" b="1" dirty="0" err="1" smtClean="0"/>
              <a:t>Nonpersistent</a:t>
            </a:r>
            <a:r>
              <a:rPr lang="en-US" b="1" dirty="0" smtClean="0"/>
              <a:t>: </a:t>
            </a:r>
          </a:p>
          <a:p>
            <a:pPr marL="0" indent="0" algn="just">
              <a:buNone/>
            </a:pPr>
            <a:r>
              <a:rPr lang="en-US" b="1" dirty="0" smtClean="0"/>
              <a:t>	</a:t>
            </a:r>
            <a:r>
              <a:rPr lang="en-US" dirty="0" smtClean="0"/>
              <a:t>In this protocol, a conscious attempt is made to be less greedy than in the previous one. Instead of sending </a:t>
            </a:r>
            <a:r>
              <a:rPr lang="en-US" b="1" dirty="0" smtClean="0"/>
              <a:t>immediately</a:t>
            </a:r>
            <a:r>
              <a:rPr lang="en-US" dirty="0" smtClean="0"/>
              <a:t> upon detecting the end of previous transmission, it waits for </a:t>
            </a:r>
            <a:r>
              <a:rPr lang="en-US" b="1" dirty="0" smtClean="0"/>
              <a:t>random</a:t>
            </a:r>
            <a:r>
              <a:rPr lang="en-US" dirty="0" smtClean="0"/>
              <a:t> period of time and then repeats the algorithm.  </a:t>
            </a:r>
          </a:p>
          <a:p>
            <a:pPr marL="0" indent="0" algn="just">
              <a:buNone/>
            </a:pPr>
            <a:r>
              <a:rPr lang="en-US" dirty="0"/>
              <a:t>	</a:t>
            </a:r>
            <a:r>
              <a:rPr lang="en-US" dirty="0" smtClean="0"/>
              <a:t>Consequently, this algo leads to </a:t>
            </a:r>
            <a:r>
              <a:rPr lang="en-US" b="1" dirty="0" smtClean="0"/>
              <a:t>better ch utilization but longer delays than 1-persistent CSMA.</a:t>
            </a:r>
          </a:p>
          <a:p>
            <a:pPr marL="0" indent="0" algn="just">
              <a:buNone/>
            </a:pPr>
            <a:endParaRPr lang="en-US" b="1" dirty="0"/>
          </a:p>
          <a:p>
            <a:pPr marL="0" indent="0" algn="just">
              <a:buNone/>
            </a:pPr>
            <a:r>
              <a:rPr lang="en-US" b="1" dirty="0" smtClean="0"/>
              <a:t>iii. P-persistent CSMA:</a:t>
            </a:r>
          </a:p>
          <a:p>
            <a:pPr marL="0" indent="0" algn="just">
              <a:buNone/>
            </a:pPr>
            <a:r>
              <a:rPr lang="en-US" b="1" dirty="0"/>
              <a:t>	</a:t>
            </a:r>
            <a:r>
              <a:rPr lang="en-US" dirty="0" smtClean="0"/>
              <a:t>It applies to slotted </a:t>
            </a:r>
            <a:r>
              <a:rPr lang="en-US" dirty="0" err="1" smtClean="0"/>
              <a:t>chs</a:t>
            </a:r>
            <a:r>
              <a:rPr lang="en-US" dirty="0" smtClean="0"/>
              <a:t>. </a:t>
            </a:r>
          </a:p>
          <a:p>
            <a:pPr marL="0" indent="0" algn="just">
              <a:buNone/>
            </a:pPr>
            <a:r>
              <a:rPr lang="en-US" dirty="0"/>
              <a:t>	</a:t>
            </a:r>
            <a:r>
              <a:rPr lang="en-US" dirty="0" smtClean="0"/>
              <a:t>When a station becomes ready to send, it sense the </a:t>
            </a:r>
            <a:r>
              <a:rPr lang="en-US" dirty="0" err="1" smtClean="0"/>
              <a:t>ch.</a:t>
            </a:r>
            <a:r>
              <a:rPr lang="en-US" dirty="0" smtClean="0"/>
              <a:t> If it is idle, it transmits with the probability </a:t>
            </a:r>
            <a:r>
              <a:rPr lang="en-US" b="1" dirty="0" smtClean="0"/>
              <a:t>p</a:t>
            </a:r>
            <a:r>
              <a:rPr lang="en-US" dirty="0" smtClean="0"/>
              <a:t>. With a probability </a:t>
            </a:r>
            <a:r>
              <a:rPr lang="en-US" b="1" dirty="0" smtClean="0"/>
              <a:t>q = 1-p</a:t>
            </a:r>
            <a:r>
              <a:rPr lang="en-US" dirty="0" smtClean="0"/>
              <a:t>, it defers(postpone) until </a:t>
            </a:r>
            <a:r>
              <a:rPr lang="en-US" dirty="0" err="1" smtClean="0"/>
              <a:t>nxt</a:t>
            </a:r>
            <a:r>
              <a:rPr lang="en-US" dirty="0" smtClean="0"/>
              <a:t> slot. If that (</a:t>
            </a:r>
            <a:r>
              <a:rPr lang="en-US" dirty="0" err="1" smtClean="0"/>
              <a:t>nxt</a:t>
            </a:r>
            <a:r>
              <a:rPr lang="en-US" dirty="0" smtClean="0"/>
              <a:t>) slot is also idle, it may transmit or defers.</a:t>
            </a:r>
          </a:p>
          <a:p>
            <a:pPr marL="0" indent="0" algn="just">
              <a:buNone/>
            </a:pPr>
            <a:r>
              <a:rPr lang="en-US" dirty="0"/>
              <a:t>	</a:t>
            </a:r>
            <a:r>
              <a:rPr lang="en-US" dirty="0" smtClean="0"/>
              <a:t>If stations sense the ch busy, it waits until the </a:t>
            </a:r>
            <a:r>
              <a:rPr lang="en-US" dirty="0" err="1" smtClean="0"/>
              <a:t>nxt</a:t>
            </a:r>
            <a:r>
              <a:rPr lang="en-US" dirty="0" smtClean="0"/>
              <a:t> slot and applies the above algo.</a:t>
            </a:r>
          </a:p>
          <a:p>
            <a:pPr marL="0" indent="0" algn="just">
              <a:buNone/>
            </a:pPr>
            <a:r>
              <a:rPr lang="en-US" dirty="0" smtClean="0"/>
              <a:t>	IEEE 802.11 uses a refinement of p-persistent CSMA. </a:t>
            </a:r>
            <a:endParaRPr lang="en-IN" b="1" dirty="0"/>
          </a:p>
        </p:txBody>
      </p:sp>
    </p:spTree>
    <p:extLst>
      <p:ext uri="{BB962C8B-B14F-4D97-AF65-F5344CB8AC3E}">
        <p14:creationId xmlns:p14="http://schemas.microsoft.com/office/powerpoint/2010/main" val="212871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txBox="1">
            <a:spLocks noChangeArrowheads="1"/>
          </p:cNvSpPr>
          <p:nvPr/>
        </p:nvSpPr>
        <p:spPr>
          <a:xfrm>
            <a:off x="287338" y="5715000"/>
            <a:ext cx="8856662"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FontTx/>
              <a:buNone/>
            </a:pPr>
            <a:r>
              <a:rPr lang="en-US" smtClean="0">
                <a:latin typeface="Arial" charset="0"/>
                <a:cs typeface="Arial" charset="0"/>
              </a:rPr>
              <a:t>Comparison of the channel utilization versus load for various random access protocols.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452563"/>
            <a:ext cx="81724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27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836712"/>
          </a:xfrm>
        </p:spPr>
        <p:txBody>
          <a:bodyPr/>
          <a:lstStyle/>
          <a:p>
            <a:r>
              <a:rPr lang="en-US" sz="4800" dirty="0">
                <a:solidFill>
                  <a:schemeClr val="tx1"/>
                </a:solidFill>
                <a:latin typeface="Arial" charset="0"/>
                <a:cs typeface="Arial" charset="0"/>
              </a:rPr>
              <a:t>CSMA with Collision </a:t>
            </a:r>
            <a:r>
              <a:rPr lang="en-US" sz="4800" dirty="0" smtClean="0">
                <a:solidFill>
                  <a:schemeClr val="tx1"/>
                </a:solidFill>
                <a:latin typeface="Arial" charset="0"/>
                <a:cs typeface="Arial" charset="0"/>
              </a:rPr>
              <a:t>Detection</a:t>
            </a:r>
            <a:endParaRPr lang="en-IN" sz="4800" dirty="0"/>
          </a:p>
        </p:txBody>
      </p:sp>
      <p:sp>
        <p:nvSpPr>
          <p:cNvPr id="3" name="Content Placeholder 2"/>
          <p:cNvSpPr>
            <a:spLocks noGrp="1"/>
          </p:cNvSpPr>
          <p:nvPr>
            <p:ph idx="1"/>
          </p:nvPr>
        </p:nvSpPr>
        <p:spPr>
          <a:xfrm>
            <a:off x="457200" y="836712"/>
            <a:ext cx="8229600" cy="5289451"/>
          </a:xfrm>
        </p:spPr>
        <p:txBody>
          <a:bodyPr>
            <a:normAutofit lnSpcReduction="10000"/>
          </a:bodyPr>
          <a:lstStyle/>
          <a:p>
            <a:pPr algn="just"/>
            <a:r>
              <a:rPr lang="en-US" dirty="0" smtClean="0"/>
              <a:t>If two stations sense the ch is idle and begin transmission simultaneously, their signal is still going to collide.</a:t>
            </a:r>
          </a:p>
          <a:p>
            <a:pPr algn="just"/>
            <a:r>
              <a:rPr lang="en-US" dirty="0" smtClean="0"/>
              <a:t>An improvement could be to quickly detect and stop the transmission(rather than finishing them) since they are going to be garbled anyway.</a:t>
            </a:r>
          </a:p>
          <a:p>
            <a:pPr algn="just"/>
            <a:r>
              <a:rPr lang="en-US" dirty="0" smtClean="0"/>
              <a:t>This strategy saves time and BW.</a:t>
            </a:r>
          </a:p>
          <a:p>
            <a:pPr algn="just"/>
            <a:r>
              <a:rPr lang="en-US" dirty="0" smtClean="0"/>
              <a:t>This protocol, known as CSMA/CD (Carrier Sense Multiple Access with Collision Detection), is the basis of </a:t>
            </a:r>
            <a:r>
              <a:rPr lang="en-US" b="1" dirty="0" smtClean="0"/>
              <a:t>classic Ethernet LAN</a:t>
            </a:r>
            <a:r>
              <a:rPr lang="en-US" dirty="0" smtClean="0"/>
              <a:t>.</a:t>
            </a:r>
          </a:p>
          <a:p>
            <a:pPr lvl="0" algn="just"/>
            <a:r>
              <a:rPr lang="en-US" dirty="0"/>
              <a:t>Minimum time to detect collision = time for signal to </a:t>
            </a:r>
            <a:r>
              <a:rPr lang="en-US" dirty="0" smtClean="0"/>
              <a:t>propagate.</a:t>
            </a:r>
            <a:endParaRPr lang="en-IN" dirty="0"/>
          </a:p>
          <a:p>
            <a:pPr algn="just"/>
            <a:r>
              <a:rPr lang="en-US" dirty="0"/>
              <a:t>CSMA/CD can be in one of three states: transmission, contention, or idle</a:t>
            </a:r>
            <a:r>
              <a:rPr lang="en-US" dirty="0" smtClean="0"/>
              <a:t> </a:t>
            </a:r>
            <a:endParaRPr lang="en-IN" dirty="0"/>
          </a:p>
        </p:txBody>
      </p:sp>
    </p:spTree>
    <p:extLst>
      <p:ext uri="{BB962C8B-B14F-4D97-AF65-F5344CB8AC3E}">
        <p14:creationId xmlns:p14="http://schemas.microsoft.com/office/powerpoint/2010/main" val="183754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6048672"/>
          </a:xfrm>
        </p:spPr>
        <p:txBody>
          <a:bodyPr/>
          <a:lstStyle/>
          <a:p>
            <a:endParaRPr lang="en-IN" dirty="0"/>
          </a:p>
        </p:txBody>
      </p:sp>
      <p:sp>
        <p:nvSpPr>
          <p:cNvPr id="4" name="Rectangle 3"/>
          <p:cNvSpPr>
            <a:spLocks noGrp="1" noChangeArrowheads="1"/>
          </p:cNvSpPr>
          <p:nvPr/>
        </p:nvSpPr>
        <p:spPr bwMode="auto">
          <a:xfrm>
            <a:off x="0" y="1524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a:lstStyle>
          <a:p>
            <a:pPr eaLnBrk="1" hangingPunct="1"/>
            <a:r>
              <a:rPr lang="en-US" dirty="0" smtClean="0">
                <a:solidFill>
                  <a:schemeClr val="tx1"/>
                </a:solidFill>
                <a:latin typeface="Arial" charset="0"/>
                <a:cs typeface="Arial" charset="0"/>
              </a:rPr>
              <a:t>CSMA with Collision Detection</a:t>
            </a:r>
          </a:p>
        </p:txBody>
      </p:sp>
      <p:sp>
        <p:nvSpPr>
          <p:cNvPr id="5" name="Rectangle 4"/>
          <p:cNvSpPr>
            <a:spLocks noGrp="1" noChangeArrowheads="1"/>
          </p:cNvSpPr>
          <p:nvPr/>
        </p:nvSpPr>
        <p:spPr bwMode="auto">
          <a:xfrm>
            <a:off x="287338" y="5867400"/>
            <a:ext cx="8856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marL="0" indent="0" algn="ctr">
              <a:buFontTx/>
              <a:buNone/>
            </a:pPr>
            <a:r>
              <a:rPr lang="en-US" smtClean="0">
                <a:latin typeface="Arial" charset="0"/>
                <a:cs typeface="Arial" charset="0"/>
              </a:rPr>
              <a:t>CSMA/CD can be in one of three states: contention, transmission, or idle.</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2209800"/>
            <a:ext cx="851217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7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62" y="2201069"/>
            <a:ext cx="82200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25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lstStyle/>
          <a:p>
            <a:pPr algn="just"/>
            <a:r>
              <a:rPr lang="en-US" b="1" dirty="0" smtClean="0"/>
              <a:t>Network links</a:t>
            </a:r>
            <a:r>
              <a:rPr lang="en-US" dirty="0" smtClean="0"/>
              <a:t>: p2p and broadcast link</a:t>
            </a:r>
          </a:p>
          <a:p>
            <a:pPr algn="just"/>
            <a:endParaRPr lang="en-US" b="1" dirty="0" smtClean="0"/>
          </a:p>
          <a:p>
            <a:pPr algn="just"/>
            <a:r>
              <a:rPr lang="en-US" b="1" dirty="0" smtClean="0"/>
              <a:t>LANs </a:t>
            </a:r>
            <a:r>
              <a:rPr lang="en-US" b="1" dirty="0"/>
              <a:t>are broadcast (</a:t>
            </a:r>
            <a:r>
              <a:rPr lang="en-US" dirty="0"/>
              <a:t>WANs are P To P</a:t>
            </a:r>
            <a:r>
              <a:rPr lang="en-US" dirty="0" smtClean="0"/>
              <a:t>)</a:t>
            </a:r>
            <a:r>
              <a:rPr lang="en-US" b="1" dirty="0" smtClean="0"/>
              <a:t> </a:t>
            </a:r>
            <a:endParaRPr lang="en-IN" dirty="0"/>
          </a:p>
          <a:p>
            <a:pPr lvl="0" algn="just"/>
            <a:endParaRPr lang="en-US" dirty="0" smtClean="0"/>
          </a:p>
          <a:p>
            <a:pPr lvl="0" algn="just"/>
            <a:r>
              <a:rPr lang="en-US" dirty="0" smtClean="0"/>
              <a:t>Key </a:t>
            </a:r>
            <a:r>
              <a:rPr lang="en-US" dirty="0"/>
              <a:t>issue is who will go next, who will get channel</a:t>
            </a:r>
            <a:endParaRPr lang="en-IN" dirty="0"/>
          </a:p>
          <a:p>
            <a:pPr lvl="0" algn="just"/>
            <a:endParaRPr lang="en-US" dirty="0" smtClean="0"/>
          </a:p>
          <a:p>
            <a:pPr lvl="0" algn="just"/>
            <a:r>
              <a:rPr lang="en-US" dirty="0" smtClean="0"/>
              <a:t>Broadcast </a:t>
            </a:r>
            <a:r>
              <a:rPr lang="en-US" dirty="0"/>
              <a:t>channels are called multi-access or random access channels</a:t>
            </a:r>
            <a:endParaRPr lang="en-IN" dirty="0"/>
          </a:p>
          <a:p>
            <a:pPr lvl="0" algn="just"/>
            <a:endParaRPr lang="en-US" dirty="0" smtClean="0"/>
          </a:p>
          <a:p>
            <a:pPr lvl="0" algn="just"/>
            <a:r>
              <a:rPr lang="en-US" dirty="0" smtClean="0"/>
              <a:t>Problem </a:t>
            </a:r>
            <a:r>
              <a:rPr lang="en-US" dirty="0"/>
              <a:t>is: How to allocate Channel </a:t>
            </a:r>
            <a:endParaRPr lang="en-IN" dirty="0"/>
          </a:p>
          <a:p>
            <a:pPr lvl="0" algn="just"/>
            <a:endParaRPr lang="en-US" dirty="0" smtClean="0"/>
          </a:p>
          <a:p>
            <a:pPr lvl="0" algn="just"/>
            <a:r>
              <a:rPr lang="en-US" dirty="0" smtClean="0"/>
              <a:t>Needs </a:t>
            </a:r>
            <a:r>
              <a:rPr lang="en-US" dirty="0"/>
              <a:t>a protocol to decide who will go next</a:t>
            </a:r>
            <a:endParaRPr lang="en-IN" dirty="0"/>
          </a:p>
          <a:p>
            <a:pPr algn="just"/>
            <a:endParaRPr lang="en-IN" dirty="0"/>
          </a:p>
        </p:txBody>
      </p:sp>
    </p:spTree>
    <p:extLst>
      <p:ext uri="{BB962C8B-B14F-4D97-AF65-F5344CB8AC3E}">
        <p14:creationId xmlns:p14="http://schemas.microsoft.com/office/powerpoint/2010/main" val="1257143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CSMA/CD with Binary Exponential </a:t>
            </a:r>
            <a:r>
              <a:rPr lang="en-US" dirty="0" err="1" smtClean="0"/>
              <a:t>Backoff</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812" y="1881981"/>
            <a:ext cx="75723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96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r>
              <a:rPr lang="en-US" dirty="0" smtClean="0"/>
              <a:t>Collision Free Protocol</a:t>
            </a:r>
            <a:endParaRPr lang="en-IN" dirty="0"/>
          </a:p>
        </p:txBody>
      </p:sp>
      <p:sp>
        <p:nvSpPr>
          <p:cNvPr id="3" name="Content Placeholder 2"/>
          <p:cNvSpPr>
            <a:spLocks noGrp="1"/>
          </p:cNvSpPr>
          <p:nvPr>
            <p:ph idx="1"/>
          </p:nvPr>
        </p:nvSpPr>
        <p:spPr>
          <a:xfrm>
            <a:off x="457200" y="1052736"/>
            <a:ext cx="8229600" cy="5616624"/>
          </a:xfrm>
        </p:spPr>
        <p:txBody>
          <a:bodyPr/>
          <a:lstStyle/>
          <a:p>
            <a:pPr algn="just"/>
            <a:r>
              <a:rPr lang="en-US" dirty="0" smtClean="0"/>
              <a:t>The collision in contention period in CSMA/CD adversely affect the system when delay-BW product is large, such as the cable is long and frames are short. This is not good for real-time traffic as VOIP.</a:t>
            </a:r>
          </a:p>
          <a:p>
            <a:pPr algn="just"/>
            <a:endParaRPr lang="en-US" dirty="0" smtClean="0"/>
          </a:p>
          <a:p>
            <a:pPr algn="just"/>
            <a:r>
              <a:rPr lang="en-US" dirty="0" smtClean="0"/>
              <a:t>Collision Free :  No collision [not even during contention period]</a:t>
            </a:r>
          </a:p>
          <a:p>
            <a:pPr marL="457200" indent="-457200" algn="just">
              <a:buAutoNum type="arabicPeriod"/>
            </a:pPr>
            <a:r>
              <a:rPr lang="en-US" dirty="0" smtClean="0"/>
              <a:t>Bit-Map</a:t>
            </a:r>
          </a:p>
          <a:p>
            <a:pPr marL="457200" indent="-457200" algn="just">
              <a:buAutoNum type="arabicPeriod"/>
            </a:pPr>
            <a:r>
              <a:rPr lang="en-US" dirty="0" smtClean="0"/>
              <a:t>Token Ring</a:t>
            </a:r>
          </a:p>
          <a:p>
            <a:pPr marL="457200" indent="-457200" algn="just">
              <a:buAutoNum type="arabicPeriod"/>
            </a:pPr>
            <a:r>
              <a:rPr lang="en-US" dirty="0" smtClean="0"/>
              <a:t>Binary Countdown </a:t>
            </a:r>
            <a:endParaRPr lang="en-US" dirty="0"/>
          </a:p>
          <a:p>
            <a:pPr algn="just"/>
            <a:endParaRPr lang="en-IN" dirty="0"/>
          </a:p>
        </p:txBody>
      </p:sp>
    </p:spTree>
    <p:extLst>
      <p:ext uri="{BB962C8B-B14F-4D97-AF65-F5344CB8AC3E}">
        <p14:creationId xmlns:p14="http://schemas.microsoft.com/office/powerpoint/2010/main" val="680766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r>
              <a:rPr lang="en-US" dirty="0" smtClean="0"/>
              <a:t>A Bit-Map Protocol</a:t>
            </a:r>
            <a:endParaRPr lang="en-IN" dirty="0"/>
          </a:p>
        </p:txBody>
      </p:sp>
      <p:sp>
        <p:nvSpPr>
          <p:cNvPr id="3" name="Content Placeholder 2"/>
          <p:cNvSpPr>
            <a:spLocks noGrp="1"/>
          </p:cNvSpPr>
          <p:nvPr>
            <p:ph idx="1"/>
          </p:nvPr>
        </p:nvSpPr>
        <p:spPr>
          <a:xfrm>
            <a:off x="457200" y="1052736"/>
            <a:ext cx="8229600" cy="5616624"/>
          </a:xfrm>
        </p:spPr>
        <p:txBody>
          <a:bodyPr/>
          <a:lstStyle/>
          <a:p>
            <a:endParaRPr lang="en-IN" dirty="0"/>
          </a:p>
        </p:txBody>
      </p:sp>
      <p:sp>
        <p:nvSpPr>
          <p:cNvPr id="4" name="Rectangle 3"/>
          <p:cNvSpPr>
            <a:spLocks noGrp="1" noChangeArrowheads="1"/>
          </p:cNvSpPr>
          <p:nvPr/>
        </p:nvSpPr>
        <p:spPr bwMode="auto">
          <a:xfrm>
            <a:off x="182563" y="4686300"/>
            <a:ext cx="8856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lgn="ctr" eaLnBrk="1" hangingPunct="1">
              <a:buFontTx/>
              <a:buNone/>
            </a:pPr>
            <a:r>
              <a:rPr lang="en-US" smtClean="0">
                <a:latin typeface="Arial" charset="0"/>
                <a:cs typeface="Arial" charset="0"/>
              </a:rPr>
              <a:t>The basic bit-map protocol.</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333500"/>
            <a:ext cx="87058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r>
              <a:rPr lang="en-US" dirty="0" smtClean="0"/>
              <a:t>Token Ring</a:t>
            </a:r>
            <a:endParaRPr lang="en-IN" dirty="0"/>
          </a:p>
        </p:txBody>
      </p:sp>
      <p:sp>
        <p:nvSpPr>
          <p:cNvPr id="3" name="Content Placeholder 2"/>
          <p:cNvSpPr>
            <a:spLocks noGrp="1"/>
          </p:cNvSpPr>
          <p:nvPr>
            <p:ph idx="1"/>
          </p:nvPr>
        </p:nvSpPr>
        <p:spPr>
          <a:xfrm>
            <a:off x="457200" y="1052736"/>
            <a:ext cx="8229600" cy="5616624"/>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 bias for low- or high-numbered stations.</a:t>
            </a:r>
            <a:endParaRPr lang="en-IN" dirty="0"/>
          </a:p>
        </p:txBody>
      </p:sp>
      <p:sp>
        <p:nvSpPr>
          <p:cNvPr id="4" name="Rectangle 3"/>
          <p:cNvSpPr>
            <a:spLocks noGrp="1" noChangeArrowheads="1"/>
          </p:cNvSpPr>
          <p:nvPr/>
        </p:nvSpPr>
        <p:spPr bwMode="auto">
          <a:xfrm>
            <a:off x="143669" y="4293096"/>
            <a:ext cx="8856662" cy="147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lgn="ctr" eaLnBrk="1" hangingPunct="1">
              <a:buFontTx/>
              <a:buNone/>
            </a:pPr>
            <a:r>
              <a:rPr lang="en-US" dirty="0" smtClean="0">
                <a:latin typeface="Arial" charset="0"/>
                <a:cs typeface="Arial" charset="0"/>
              </a:rPr>
              <a:t>Token ring.</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156" y="1090613"/>
            <a:ext cx="35623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296144"/>
          </a:xfrm>
        </p:spPr>
        <p:txBody>
          <a:bodyPr/>
          <a:lstStyle/>
          <a:p>
            <a:r>
              <a:rPr lang="en-US" b="1" dirty="0">
                <a:effectLst/>
              </a:rPr>
              <a:t>Binary Countdown Protocol</a:t>
            </a:r>
            <a:endParaRPr lang="en-IN" dirty="0"/>
          </a:p>
        </p:txBody>
      </p:sp>
      <p:sp>
        <p:nvSpPr>
          <p:cNvPr id="3" name="Content Placeholder 2"/>
          <p:cNvSpPr>
            <a:spLocks noGrp="1"/>
          </p:cNvSpPr>
          <p:nvPr>
            <p:ph idx="1"/>
          </p:nvPr>
        </p:nvSpPr>
        <p:spPr>
          <a:xfrm>
            <a:off x="457200" y="1772816"/>
            <a:ext cx="8229600" cy="4896544"/>
          </a:xfrm>
        </p:spPr>
        <p:txBody>
          <a:bodyPr/>
          <a:lstStyle/>
          <a:p>
            <a:pPr lvl="0"/>
            <a:r>
              <a:rPr lang="en-US" dirty="0"/>
              <a:t>All stations have same length binary address</a:t>
            </a:r>
            <a:endParaRPr lang="en-IN" dirty="0"/>
          </a:p>
          <a:p>
            <a:pPr lvl="0"/>
            <a:r>
              <a:rPr lang="en-US" dirty="0"/>
              <a:t>Station wanting to use channel now broadcasts its binary address string starting with MSB</a:t>
            </a:r>
            <a:endParaRPr lang="en-IN" dirty="0"/>
          </a:p>
          <a:p>
            <a:pPr lvl="0"/>
            <a:r>
              <a:rPr lang="en-US" dirty="0"/>
              <a:t>Bits from all address of stations wanted to transmit are </a:t>
            </a:r>
            <a:r>
              <a:rPr lang="en-US" dirty="0" err="1"/>
              <a:t>ORed</a:t>
            </a:r>
            <a:r>
              <a:rPr lang="en-US" dirty="0"/>
              <a:t>.</a:t>
            </a:r>
            <a:endParaRPr lang="en-IN" dirty="0"/>
          </a:p>
          <a:p>
            <a:r>
              <a:rPr lang="en-US" dirty="0"/>
              <a:t>Stations will get chance according to 1</a:t>
            </a:r>
            <a:r>
              <a:rPr lang="en-US" baseline="30000" dirty="0"/>
              <a:t>st</a:t>
            </a:r>
            <a:r>
              <a:rPr lang="en-US" dirty="0"/>
              <a:t> position from MSB to LSB</a:t>
            </a:r>
            <a:endParaRPr lang="en-IN" dirty="0"/>
          </a:p>
        </p:txBody>
      </p:sp>
    </p:spTree>
    <p:extLst>
      <p:ext uri="{BB962C8B-B14F-4D97-AF65-F5344CB8AC3E}">
        <p14:creationId xmlns:p14="http://schemas.microsoft.com/office/powerpoint/2010/main" val="680766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lstStyle/>
          <a:p>
            <a:r>
              <a:rPr lang="en-US" dirty="0"/>
              <a:t>“-“dash =&gt; indicates the </a:t>
            </a:r>
            <a:r>
              <a:rPr lang="en-US" dirty="0" smtClean="0"/>
              <a:t>silence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pic>
        <p:nvPicPr>
          <p:cNvPr id="1026" name="Picture 2" descr="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011" y="1916832"/>
            <a:ext cx="3331117"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56184"/>
          </a:xfrm>
        </p:spPr>
        <p:txBody>
          <a:bodyPr/>
          <a:lstStyle/>
          <a:p>
            <a:r>
              <a:rPr lang="en-US" dirty="0" smtClean="0"/>
              <a:t>Classic Ethernet MAC </a:t>
            </a:r>
            <a:r>
              <a:rPr lang="en-US" dirty="0" err="1" smtClean="0"/>
              <a:t>Sublayer</a:t>
            </a:r>
            <a:r>
              <a:rPr lang="en-US" dirty="0" smtClean="0"/>
              <a:t> Protocol</a:t>
            </a:r>
            <a:endParaRPr lang="en-IN"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2420888"/>
            <a:ext cx="8440483" cy="21690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91680" y="4941168"/>
            <a:ext cx="5976664" cy="369332"/>
          </a:xfrm>
          <a:prstGeom prst="rect">
            <a:avLst/>
          </a:prstGeom>
        </p:spPr>
        <p:txBody>
          <a:bodyPr wrap="square">
            <a:spAutoFit/>
          </a:bodyPr>
          <a:lstStyle/>
          <a:p>
            <a:r>
              <a:rPr lang="en-US" b="1" dirty="0"/>
              <a:t>Frame formats. (a) DIX Ethernet,  (b) IEEE 802.3 </a:t>
            </a:r>
            <a:endParaRPr lang="en-IN" dirty="0"/>
          </a:p>
        </p:txBody>
      </p:sp>
    </p:spTree>
    <p:extLst>
      <p:ext uri="{BB962C8B-B14F-4D97-AF65-F5344CB8AC3E}">
        <p14:creationId xmlns:p14="http://schemas.microsoft.com/office/powerpoint/2010/main" val="680766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algn="just"/>
            <a:r>
              <a:rPr lang="en-US" b="1" dirty="0" smtClean="0"/>
              <a:t>Preamble:</a:t>
            </a:r>
            <a:r>
              <a:rPr lang="en-US" dirty="0" smtClean="0"/>
              <a:t> 8B; each containing 10101010(except the last byte last 2bits as 11) This last byte is called as </a:t>
            </a:r>
            <a:r>
              <a:rPr lang="en-US" b="1" dirty="0" smtClean="0"/>
              <a:t>Start of frame delimiter </a:t>
            </a:r>
            <a:r>
              <a:rPr lang="en-US" dirty="0" smtClean="0"/>
              <a:t>for 802.3.</a:t>
            </a:r>
          </a:p>
          <a:p>
            <a:pPr algn="just"/>
            <a:r>
              <a:rPr lang="en-US" b="1" dirty="0" smtClean="0"/>
              <a:t>Address</a:t>
            </a:r>
            <a:r>
              <a:rPr lang="en-US" dirty="0" smtClean="0"/>
              <a:t>: 2address, each of 6B long. The 1</a:t>
            </a:r>
            <a:r>
              <a:rPr lang="en-US" baseline="30000" dirty="0" smtClean="0"/>
              <a:t>st</a:t>
            </a:r>
            <a:r>
              <a:rPr lang="en-US" dirty="0" smtClean="0"/>
              <a:t> transmitted bit of destination address is a 0 for ordinary address and 1 for group addresses[</a:t>
            </a:r>
            <a:r>
              <a:rPr lang="en-US" b="1" dirty="0" smtClean="0"/>
              <a:t>multicasting</a:t>
            </a:r>
            <a:r>
              <a:rPr lang="en-US" dirty="0" smtClean="0"/>
              <a:t>].Special address consisting of all 1bits is reserved for </a:t>
            </a:r>
            <a:r>
              <a:rPr lang="en-US" b="1" dirty="0" smtClean="0"/>
              <a:t>broadcasting</a:t>
            </a:r>
            <a:r>
              <a:rPr lang="en-US" dirty="0" smtClean="0"/>
              <a:t>. Source addresses are assigned by IEEE that are unique globally.</a:t>
            </a:r>
          </a:p>
          <a:p>
            <a:pPr algn="just"/>
            <a:r>
              <a:rPr lang="en-US" dirty="0" smtClean="0"/>
              <a:t>First 3B are used for OUI[Org Unique Id], and last 3B are assigned by manufacturer. Thus 6B address are programed in NIC.</a:t>
            </a:r>
          </a:p>
          <a:p>
            <a:pPr algn="just"/>
            <a:endParaRPr lang="en-US" dirty="0" smtClean="0"/>
          </a:p>
          <a:p>
            <a:pPr algn="just"/>
            <a:endParaRPr lang="en-IN" dirty="0"/>
          </a:p>
        </p:txBody>
      </p:sp>
    </p:spTree>
    <p:extLst>
      <p:ext uri="{BB962C8B-B14F-4D97-AF65-F5344CB8AC3E}">
        <p14:creationId xmlns:p14="http://schemas.microsoft.com/office/powerpoint/2010/main" val="2078984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b="1" dirty="0" smtClean="0"/>
              <a:t>Type/Length: </a:t>
            </a:r>
            <a:r>
              <a:rPr lang="en-US" dirty="0" smtClean="0"/>
              <a:t>[Whether Ethernet or 802.3]. Ethernet uses type field to tell the receiver what to do with the frame. (</a:t>
            </a:r>
            <a:r>
              <a:rPr lang="en-US" dirty="0" err="1" smtClean="0"/>
              <a:t>eg</a:t>
            </a:r>
            <a:r>
              <a:rPr lang="en-US" dirty="0" smtClean="0"/>
              <a:t> 0x0800 -&gt; IPv$4). IEEE 802.3 uses this field to carry length of the frame.</a:t>
            </a:r>
          </a:p>
          <a:p>
            <a:r>
              <a:rPr lang="en-US" dirty="0" smtClean="0"/>
              <a:t>Any no less than 0x600(1536) -&gt; type</a:t>
            </a:r>
          </a:p>
          <a:p>
            <a:r>
              <a:rPr lang="en-US" dirty="0" smtClean="0"/>
              <a:t>Any no grater than 0x600 can be interpreted as Length.</a:t>
            </a:r>
          </a:p>
          <a:p>
            <a:r>
              <a:rPr lang="en-US" b="1" dirty="0" smtClean="0"/>
              <a:t>Data:</a:t>
            </a:r>
            <a:r>
              <a:rPr lang="en-US" dirty="0" smtClean="0"/>
              <a:t> 1500B. </a:t>
            </a:r>
          </a:p>
          <a:p>
            <a:r>
              <a:rPr lang="en-US" dirty="0" smtClean="0"/>
              <a:t>Min length 64B from </a:t>
            </a:r>
            <a:r>
              <a:rPr lang="en-US" dirty="0" err="1" smtClean="0"/>
              <a:t>Dest</a:t>
            </a:r>
            <a:r>
              <a:rPr lang="en-US" dirty="0" smtClean="0"/>
              <a:t>. add to checksum.</a:t>
            </a:r>
          </a:p>
          <a:p>
            <a:r>
              <a:rPr lang="en-US" dirty="0" smtClean="0"/>
              <a:t>6+6+2+v+4=64; =&gt; </a:t>
            </a:r>
            <a:r>
              <a:rPr lang="en-US" dirty="0" err="1" smtClean="0"/>
              <a:t>D+padd</a:t>
            </a:r>
            <a:r>
              <a:rPr lang="en-US" dirty="0" smtClean="0"/>
              <a:t>=46B</a:t>
            </a:r>
          </a:p>
          <a:p>
            <a:r>
              <a:rPr lang="en-US" b="1" dirty="0" smtClean="0"/>
              <a:t>Checksum: </a:t>
            </a:r>
            <a:r>
              <a:rPr lang="en-US" dirty="0" smtClean="0"/>
              <a:t>32bit CRC</a:t>
            </a:r>
            <a:endParaRPr lang="en-IN" dirty="0"/>
          </a:p>
        </p:txBody>
      </p:sp>
    </p:spTree>
    <p:extLst>
      <p:ext uri="{BB962C8B-B14F-4D97-AF65-F5344CB8AC3E}">
        <p14:creationId xmlns:p14="http://schemas.microsoft.com/office/powerpoint/2010/main" val="4135253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r>
              <a:rPr lang="en-US" dirty="0" smtClean="0"/>
              <a:t>Wireless LAN Protocol</a:t>
            </a:r>
            <a:endParaRPr lang="en-IN" dirty="0"/>
          </a:p>
        </p:txBody>
      </p:sp>
      <p:sp>
        <p:nvSpPr>
          <p:cNvPr id="3" name="Content Placeholder 2"/>
          <p:cNvSpPr>
            <a:spLocks noGrp="1"/>
          </p:cNvSpPr>
          <p:nvPr>
            <p:ph idx="1"/>
          </p:nvPr>
        </p:nvSpPr>
        <p:spPr>
          <a:xfrm>
            <a:off x="457200" y="980728"/>
            <a:ext cx="8229600" cy="5616624"/>
          </a:xfrm>
        </p:spPr>
        <p:txBody>
          <a:bodyPr/>
          <a:lstStyle/>
          <a:p>
            <a:pPr algn="just"/>
            <a:r>
              <a:rPr lang="en-US" dirty="0" smtClean="0"/>
              <a:t>A system of laptop that communicates using radio can be regarded as wireless LAN. Such a LAN is an example of broadcast </a:t>
            </a:r>
            <a:r>
              <a:rPr lang="en-US" dirty="0" err="1" smtClean="0"/>
              <a:t>ch.</a:t>
            </a:r>
            <a:endParaRPr lang="en-US" dirty="0" smtClean="0"/>
          </a:p>
          <a:p>
            <a:pPr algn="just"/>
            <a:r>
              <a:rPr lang="en-US" dirty="0" smtClean="0"/>
              <a:t>It has different props than wired LAN hence different MAC protocol.</a:t>
            </a:r>
          </a:p>
          <a:p>
            <a:pPr algn="just"/>
            <a:endParaRPr lang="en-US" dirty="0" smtClean="0"/>
          </a:p>
          <a:p>
            <a:pPr algn="just"/>
            <a:r>
              <a:rPr lang="en-US" dirty="0" smtClean="0"/>
              <a:t>The CSMA approach is not good for wireless </a:t>
            </a:r>
            <a:r>
              <a:rPr lang="en-US" dirty="0" err="1" smtClean="0"/>
              <a:t>bcoz</a:t>
            </a:r>
            <a:r>
              <a:rPr lang="en-US" dirty="0" smtClean="0"/>
              <a:t> </a:t>
            </a:r>
            <a:r>
              <a:rPr lang="en-US" b="1" dirty="0" smtClean="0"/>
              <a:t>interference is at receiver and not sender.</a:t>
            </a:r>
          </a:p>
          <a:p>
            <a:pPr algn="just"/>
            <a:endParaRPr lang="en-IN" dirty="0"/>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lstStyle/>
          <a:p>
            <a:r>
              <a:rPr lang="en-US" dirty="0" smtClean="0"/>
              <a:t>Channel Allocation Problem</a:t>
            </a:r>
            <a:endParaRPr lang="en-IN" dirty="0"/>
          </a:p>
        </p:txBody>
      </p:sp>
      <p:sp>
        <p:nvSpPr>
          <p:cNvPr id="3" name="Content Placeholder 2"/>
          <p:cNvSpPr>
            <a:spLocks noGrp="1"/>
          </p:cNvSpPr>
          <p:nvPr>
            <p:ph idx="1"/>
          </p:nvPr>
        </p:nvSpPr>
        <p:spPr>
          <a:xfrm>
            <a:off x="457200" y="1268760"/>
            <a:ext cx="8229600" cy="5400600"/>
          </a:xfrm>
        </p:spPr>
        <p:txBody>
          <a:bodyPr>
            <a:normAutofit/>
          </a:bodyPr>
          <a:lstStyle/>
          <a:p>
            <a:pPr algn="just">
              <a:buFont typeface="Wingdings" pitchFamily="2" charset="2"/>
              <a:buChar char="q"/>
            </a:pPr>
            <a:endParaRPr lang="en-US" sz="2800" b="1" dirty="0" smtClean="0"/>
          </a:p>
          <a:p>
            <a:pPr algn="just">
              <a:buFont typeface="Wingdings" pitchFamily="2" charset="2"/>
              <a:buChar char="q"/>
            </a:pPr>
            <a:r>
              <a:rPr lang="en-US" sz="2800" b="1" dirty="0" smtClean="0"/>
              <a:t>Static Channel Allocation:</a:t>
            </a:r>
          </a:p>
          <a:p>
            <a:pPr algn="just"/>
            <a:endParaRPr lang="en-US" sz="2800" b="1" dirty="0" smtClean="0"/>
          </a:p>
          <a:p>
            <a:pPr algn="just"/>
            <a:r>
              <a:rPr lang="en-US" sz="2800" b="1" dirty="0" smtClean="0"/>
              <a:t>FDM: </a:t>
            </a:r>
            <a:r>
              <a:rPr lang="en-US" sz="2800" dirty="0" smtClean="0"/>
              <a:t>Example; FM radio stations.</a:t>
            </a:r>
          </a:p>
          <a:p>
            <a:pPr lvl="1" algn="just"/>
            <a:r>
              <a:rPr lang="en-US" sz="1800" dirty="0" smtClean="0"/>
              <a:t>When there is small and constant users, each of which has steady stream or a heavy load of traffic; this scheme is simple and efficient allocation mech.</a:t>
            </a:r>
          </a:p>
          <a:p>
            <a:pPr algn="just"/>
            <a:endParaRPr lang="en-US" sz="2800" dirty="0" smtClean="0"/>
          </a:p>
          <a:p>
            <a:pPr algn="just"/>
            <a:r>
              <a:rPr lang="en-US" sz="2800" dirty="0" smtClean="0"/>
              <a:t>For large no of senders or traffic is bursty, FDM presents some problem.</a:t>
            </a:r>
          </a:p>
          <a:p>
            <a:pPr lvl="1" algn="just"/>
            <a:r>
              <a:rPr lang="en-US" sz="2000" dirty="0" smtClean="0"/>
              <a:t>If some user communicating; wastage of BW </a:t>
            </a:r>
          </a:p>
          <a:p>
            <a:pPr lvl="1" algn="just"/>
            <a:r>
              <a:rPr lang="en-US" sz="2000" dirty="0" smtClean="0"/>
              <a:t>If large no; access denied (lack of BW)</a:t>
            </a: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336704"/>
          </a:xfrm>
        </p:spPr>
        <p:txBody>
          <a:bodyPr/>
          <a:lstStyle/>
          <a:p>
            <a:pPr algn="just"/>
            <a:r>
              <a:rPr lang="en-US" b="1" dirty="0" smtClean="0">
                <a:solidFill>
                  <a:srgbClr val="FF0000"/>
                </a:solidFill>
              </a:rPr>
              <a:t>Problems:</a:t>
            </a:r>
          </a:p>
          <a:p>
            <a:pPr algn="just"/>
            <a:r>
              <a:rPr lang="en-US" dirty="0" smtClean="0"/>
              <a:t>Refer fig, The radio range is such that </a:t>
            </a:r>
            <a:r>
              <a:rPr lang="en-US" b="1" dirty="0" smtClean="0"/>
              <a:t>A</a:t>
            </a:r>
            <a:r>
              <a:rPr lang="en-US" dirty="0" smtClean="0"/>
              <a:t> and </a:t>
            </a:r>
            <a:r>
              <a:rPr lang="en-US" b="1" dirty="0" smtClean="0"/>
              <a:t>B</a:t>
            </a:r>
            <a:r>
              <a:rPr lang="en-US" dirty="0" smtClean="0"/>
              <a:t> are </a:t>
            </a:r>
            <a:r>
              <a:rPr lang="en-US" b="1" dirty="0" smtClean="0"/>
              <a:t>within each others range </a:t>
            </a:r>
            <a:r>
              <a:rPr lang="en-US" dirty="0" smtClean="0"/>
              <a:t>and can potentially </a:t>
            </a:r>
            <a:r>
              <a:rPr lang="en-US" b="1" dirty="0" smtClean="0"/>
              <a:t>interfere</a:t>
            </a:r>
            <a:r>
              <a:rPr lang="en-US" dirty="0" smtClean="0"/>
              <a:t> with one another. </a:t>
            </a:r>
            <a:r>
              <a:rPr lang="en-US" b="1" dirty="0" smtClean="0"/>
              <a:t>C </a:t>
            </a:r>
            <a:r>
              <a:rPr lang="en-US" dirty="0" smtClean="0"/>
              <a:t> can also potentially </a:t>
            </a:r>
            <a:r>
              <a:rPr lang="en-US" b="1" dirty="0" smtClean="0"/>
              <a:t>interfere</a:t>
            </a:r>
            <a:r>
              <a:rPr lang="en-US" dirty="0" smtClean="0"/>
              <a:t> with both </a:t>
            </a:r>
            <a:r>
              <a:rPr lang="en-US" b="1" dirty="0" smtClean="0"/>
              <a:t>B and D</a:t>
            </a:r>
            <a:r>
              <a:rPr lang="en-US" dirty="0" smtClean="0"/>
              <a:t>, but </a:t>
            </a:r>
            <a:r>
              <a:rPr lang="en-US" b="1" dirty="0" smtClean="0"/>
              <a:t>not</a:t>
            </a:r>
            <a:r>
              <a:rPr lang="en-US" dirty="0" smtClean="0"/>
              <a:t> with </a:t>
            </a:r>
            <a:r>
              <a:rPr lang="en-US" b="1" dirty="0" smtClean="0"/>
              <a:t>A.</a:t>
            </a:r>
          </a:p>
          <a:p>
            <a:pPr lvl="1" algn="just"/>
            <a:endParaRPr lang="en-IN" dirty="0"/>
          </a:p>
        </p:txBody>
      </p:sp>
      <p:sp>
        <p:nvSpPr>
          <p:cNvPr id="4" name="Rectangle 3"/>
          <p:cNvSpPr>
            <a:spLocks noGrp="1" noChangeArrowheads="1"/>
          </p:cNvSpPr>
          <p:nvPr/>
        </p:nvSpPr>
        <p:spPr bwMode="auto">
          <a:xfrm>
            <a:off x="143669" y="5957094"/>
            <a:ext cx="8856662" cy="6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marL="0" indent="0" algn="ctr" eaLnBrk="1" hangingPunct="1">
              <a:buFontTx/>
              <a:buNone/>
              <a:defRPr/>
            </a:pPr>
            <a:r>
              <a:rPr lang="en-US" dirty="0" smtClean="0">
                <a:latin typeface="Arial" charset="0"/>
                <a:cs typeface="Arial" charset="0"/>
              </a:rPr>
              <a:t>A wireless LAN. </a:t>
            </a:r>
            <a:r>
              <a:rPr lang="en-US" dirty="0" smtClean="0">
                <a:solidFill>
                  <a:schemeClr val="accent6">
                    <a:lumMod val="75000"/>
                  </a:schemeClr>
                </a:solidFill>
                <a:latin typeface="Arial" charset="0"/>
                <a:cs typeface="Arial" charset="0"/>
              </a:rPr>
              <a:t>(a)</a:t>
            </a:r>
            <a:r>
              <a:rPr lang="en-US" dirty="0" smtClean="0">
                <a:latin typeface="Arial" charset="0"/>
                <a:cs typeface="Arial" charset="0"/>
              </a:rPr>
              <a:t> A and C are hidden terminals </a:t>
            </a:r>
            <a:br>
              <a:rPr lang="en-US" dirty="0" smtClean="0">
                <a:latin typeface="Arial" charset="0"/>
                <a:cs typeface="Arial" charset="0"/>
              </a:rPr>
            </a:br>
            <a:r>
              <a:rPr lang="en-US" dirty="0" smtClean="0">
                <a:latin typeface="Arial" charset="0"/>
                <a:cs typeface="Arial" charset="0"/>
              </a:rPr>
              <a:t>when transmitting to B.</a:t>
            </a:r>
          </a:p>
          <a:p>
            <a:pPr marL="0" indent="0" algn="ctr" eaLnBrk="1" hangingPunct="1">
              <a:buFontTx/>
              <a:buNone/>
              <a:defRPr/>
            </a:pPr>
            <a:endParaRPr lang="en-US" dirty="0" smtClean="0">
              <a:latin typeface="Arial" charset="0"/>
              <a:cs typeface="Arial"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131" y="2414277"/>
            <a:ext cx="5715000" cy="331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lstStyle/>
          <a:p>
            <a:pPr algn="just"/>
            <a:r>
              <a:rPr lang="en-US" sz="2800" b="1" dirty="0" smtClean="0"/>
              <a:t>1. What happens when A and C transmit to B.</a:t>
            </a:r>
          </a:p>
          <a:p>
            <a:pPr algn="just"/>
            <a:endParaRPr lang="en-US" sz="2800" b="1" dirty="0" smtClean="0"/>
          </a:p>
          <a:p>
            <a:pPr algn="just"/>
            <a:r>
              <a:rPr lang="en-US" b="1" dirty="0" smtClean="0"/>
              <a:t>If A sends and immediately C senses the medium, it will not hear A, since not in range.</a:t>
            </a:r>
          </a:p>
          <a:p>
            <a:pPr algn="just"/>
            <a:r>
              <a:rPr lang="en-US" b="1" dirty="0" smtClean="0"/>
              <a:t>Thus C falsely conclude that it can send to B.</a:t>
            </a:r>
          </a:p>
          <a:p>
            <a:pPr algn="just"/>
            <a:r>
              <a:rPr lang="en-US" b="1" dirty="0" smtClean="0"/>
              <a:t>If C sends transmitting , it will interfere at B.</a:t>
            </a:r>
          </a:p>
          <a:p>
            <a:pPr algn="just"/>
            <a:r>
              <a:rPr lang="en-US" b="1" dirty="0" smtClean="0"/>
              <a:t>We want a MAC protocol that will prevent this kind of collision from happening </a:t>
            </a:r>
            <a:r>
              <a:rPr lang="en-US" b="1" dirty="0" err="1" smtClean="0"/>
              <a:t>bcoz</a:t>
            </a:r>
            <a:r>
              <a:rPr lang="en-US" b="1" dirty="0" smtClean="0"/>
              <a:t> it will waste the BW.</a:t>
            </a:r>
          </a:p>
          <a:p>
            <a:pPr algn="just"/>
            <a:r>
              <a:rPr lang="en-US" b="1" dirty="0" smtClean="0"/>
              <a:t>The problem of a station not being able to detect a potential competitor for the medium </a:t>
            </a:r>
            <a:r>
              <a:rPr lang="en-US" b="1" dirty="0" err="1" smtClean="0"/>
              <a:t>bcoz</a:t>
            </a:r>
            <a:r>
              <a:rPr lang="en-US" b="1" dirty="0" smtClean="0"/>
              <a:t> its too far away is called the </a:t>
            </a:r>
            <a:r>
              <a:rPr lang="en-US" b="1" dirty="0" smtClean="0">
                <a:solidFill>
                  <a:srgbClr val="FF0000"/>
                </a:solidFill>
              </a:rPr>
              <a:t>hidden terminal problem</a:t>
            </a:r>
            <a:endParaRPr lang="en-IN" b="1" dirty="0">
              <a:solidFill>
                <a:srgbClr val="FF0000"/>
              </a:solidFill>
            </a:endParaRP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a:spLocks noGrp="1" noChangeArrowheads="1"/>
          </p:cNvSpPr>
          <p:nvPr/>
        </p:nvSpPr>
        <p:spPr bwMode="auto">
          <a:xfrm>
            <a:off x="143669" y="5111750"/>
            <a:ext cx="8856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marL="0" indent="0" algn="ctr">
              <a:buFontTx/>
              <a:buNone/>
              <a:defRPr/>
            </a:pPr>
            <a:r>
              <a:rPr lang="en-US" dirty="0" smtClean="0">
                <a:latin typeface="Arial" charset="0"/>
                <a:cs typeface="Arial" charset="0"/>
              </a:rPr>
              <a:t>A wireless LAN</a:t>
            </a:r>
            <a:r>
              <a:rPr lang="en-US" i="1" dirty="0" smtClean="0">
                <a:latin typeface="Arial" charset="0"/>
                <a:cs typeface="Arial" charset="0"/>
              </a:rPr>
              <a:t>. </a:t>
            </a:r>
            <a:r>
              <a:rPr lang="en-US" dirty="0" smtClean="0">
                <a:solidFill>
                  <a:schemeClr val="accent6">
                    <a:lumMod val="75000"/>
                  </a:schemeClr>
                </a:solidFill>
                <a:latin typeface="Arial" charset="0"/>
                <a:cs typeface="Arial" charset="0"/>
              </a:rPr>
              <a:t>(b) </a:t>
            </a:r>
            <a:r>
              <a:rPr lang="en-US" dirty="0" smtClean="0">
                <a:latin typeface="Arial" charset="0"/>
                <a:cs typeface="Arial" charset="0"/>
              </a:rPr>
              <a:t>B and C are exposed terminals when transmitting to A and D.</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131" y="908050"/>
            <a:ext cx="5638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635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264696"/>
          </a:xfrm>
        </p:spPr>
        <p:txBody>
          <a:bodyPr/>
          <a:lstStyle/>
          <a:p>
            <a:pPr marL="0" indent="0" algn="just">
              <a:buNone/>
            </a:pPr>
            <a:r>
              <a:rPr lang="en-US" b="1" dirty="0" smtClean="0"/>
              <a:t>2. B transmitting to A at the same time that C wants to transmit to D.</a:t>
            </a:r>
          </a:p>
          <a:p>
            <a:pPr marL="0" indent="0" algn="just">
              <a:buNone/>
            </a:pPr>
            <a:endParaRPr lang="en-US" b="1" dirty="0" smtClean="0"/>
          </a:p>
          <a:p>
            <a:pPr algn="just"/>
            <a:r>
              <a:rPr lang="en-US" b="1" dirty="0" smtClean="0"/>
              <a:t>If C senses the medium, it will hear a transmission (from B) and falsely conclude that it may not send to D(dotted lines in fig).</a:t>
            </a:r>
          </a:p>
          <a:p>
            <a:pPr algn="just"/>
            <a:r>
              <a:rPr lang="en-US" b="1" dirty="0" smtClean="0"/>
              <a:t>Such a transmission would cause bad reception only in the zone between B and C, where neither of the intended receivers is located.</a:t>
            </a:r>
          </a:p>
          <a:p>
            <a:pPr algn="just"/>
            <a:r>
              <a:rPr lang="en-US" b="1" dirty="0" smtClean="0"/>
              <a:t>We want a MAC protocol that prevents this kind of deferral from happening </a:t>
            </a:r>
            <a:r>
              <a:rPr lang="en-US" b="1" dirty="0" err="1" smtClean="0"/>
              <a:t>bcoz</a:t>
            </a:r>
            <a:r>
              <a:rPr lang="en-US" b="1" dirty="0" smtClean="0"/>
              <a:t> it will waste the BW.</a:t>
            </a:r>
          </a:p>
          <a:p>
            <a:pPr algn="just"/>
            <a:r>
              <a:rPr lang="en-US" b="1" dirty="0" smtClean="0"/>
              <a:t>The problem is called the </a:t>
            </a:r>
            <a:r>
              <a:rPr lang="en-US" b="1" dirty="0" smtClean="0">
                <a:solidFill>
                  <a:srgbClr val="FF0000"/>
                </a:solidFill>
              </a:rPr>
              <a:t>exposed terminal problem.</a:t>
            </a:r>
            <a:endParaRPr lang="en-IN" b="1" dirty="0">
              <a:solidFill>
                <a:srgbClr val="FF0000"/>
              </a:solidFill>
            </a:endParaRP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52728"/>
          </a:xfrm>
        </p:spPr>
        <p:txBody>
          <a:bodyPr>
            <a:normAutofit fontScale="92500"/>
          </a:bodyPr>
          <a:lstStyle/>
          <a:p>
            <a:pPr algn="just"/>
            <a:r>
              <a:rPr lang="en-US" dirty="0" smtClean="0"/>
              <a:t>The difficulty is that, before starting a transmission, a station really wants to know whether there is radio activity around the receiver. CSMA merely tells it whether there is activity near the transmitter by sensing the carrier.</a:t>
            </a:r>
          </a:p>
          <a:p>
            <a:pPr algn="just"/>
            <a:r>
              <a:rPr lang="en-US" dirty="0" smtClean="0"/>
              <a:t>In a systems based on short-range radio waves, multiple transmissions can occur simultaneously if they all have different destination.</a:t>
            </a:r>
          </a:p>
          <a:p>
            <a:pPr algn="just"/>
            <a:r>
              <a:rPr lang="en-US" dirty="0" smtClean="0"/>
              <a:t>We want this concurrency to happen as the cell gets larger and larger.</a:t>
            </a:r>
          </a:p>
          <a:p>
            <a:pPr algn="just"/>
            <a:endParaRPr lang="en-US" dirty="0" smtClean="0"/>
          </a:p>
          <a:p>
            <a:pPr algn="just"/>
            <a:r>
              <a:rPr lang="en-US" dirty="0" smtClean="0"/>
              <a:t>The protocol that tackles these problems for wireless LANS is called </a:t>
            </a:r>
            <a:r>
              <a:rPr lang="en-US" b="1" dirty="0" smtClean="0">
                <a:solidFill>
                  <a:srgbClr val="FF0000"/>
                </a:solidFill>
              </a:rPr>
              <a:t>MACA (Medium access with Collision Avoidance): </a:t>
            </a:r>
            <a:r>
              <a:rPr lang="en-US" b="1" dirty="0" smtClean="0">
                <a:solidFill>
                  <a:schemeClr val="tx1"/>
                </a:solidFill>
              </a:rPr>
              <a:t>The ides is for the sender to simulate the receiver into outputting a short frame, so stations nearby can detect this transmission and avoid transmitting for the duration of the upcoming (large ) data frame. </a:t>
            </a:r>
            <a:r>
              <a:rPr lang="en-US" dirty="0" smtClean="0">
                <a:solidFill>
                  <a:schemeClr val="tx1"/>
                </a:solidFill>
              </a:rPr>
              <a:t>This technique is used instead of carrier sense.</a:t>
            </a:r>
            <a:endParaRPr lang="en-IN" b="1" dirty="0">
              <a:solidFill>
                <a:schemeClr val="tx1"/>
              </a:solidFill>
            </a:endParaRP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lstStyle/>
          <a:p>
            <a:endParaRPr lang="en-IN" dirty="0"/>
          </a:p>
        </p:txBody>
      </p:sp>
      <p:sp>
        <p:nvSpPr>
          <p:cNvPr id="4" name="Rectangle 3"/>
          <p:cNvSpPr>
            <a:spLocks noGrp="1" noChangeArrowheads="1"/>
          </p:cNvSpPr>
          <p:nvPr/>
        </p:nvSpPr>
        <p:spPr bwMode="auto">
          <a:xfrm>
            <a:off x="143669" y="5083969"/>
            <a:ext cx="8856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marL="0" indent="0" algn="ctr">
              <a:buFontTx/>
              <a:buNone/>
            </a:pPr>
            <a:r>
              <a:rPr lang="en-US" smtClean="0">
                <a:latin typeface="Arial" charset="0"/>
                <a:cs typeface="Arial" charset="0"/>
              </a:rPr>
              <a:t>The MACA protocol. (a) </a:t>
            </a:r>
            <a:r>
              <a:rPr lang="en-US" i="1" smtClean="0">
                <a:latin typeface="Arial" charset="0"/>
                <a:cs typeface="Arial" charset="0"/>
              </a:rPr>
              <a:t>A sending an RTS to B. (b) B responding </a:t>
            </a:r>
            <a:r>
              <a:rPr lang="en-US" smtClean="0">
                <a:latin typeface="Arial" charset="0"/>
                <a:cs typeface="Arial" charset="0"/>
              </a:rPr>
              <a:t>with a CTS to </a:t>
            </a:r>
            <a:r>
              <a:rPr lang="en-US" i="1" smtClean="0">
                <a:latin typeface="Arial" charset="0"/>
                <a:cs typeface="Arial" charset="0"/>
              </a:rPr>
              <a:t>A.</a:t>
            </a:r>
            <a:endParaRPr lang="en-US" smtClean="0">
              <a:latin typeface="Arial" charset="0"/>
              <a:cs typeface="Arial"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19" y="935832"/>
            <a:ext cx="8201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9036496" cy="6669360"/>
          </a:xfrm>
        </p:spPr>
        <p:txBody>
          <a:bodyPr/>
          <a:lstStyle/>
          <a:p>
            <a:pPr algn="just"/>
            <a:r>
              <a:rPr lang="en-US" b="1" dirty="0" smtClean="0"/>
              <a:t>1. A sends frame to B.</a:t>
            </a:r>
          </a:p>
          <a:p>
            <a:pPr algn="just"/>
            <a:r>
              <a:rPr lang="en-US" b="1" dirty="0" smtClean="0"/>
              <a:t>A starts by sending an RTS frame to B.</a:t>
            </a:r>
          </a:p>
          <a:p>
            <a:pPr algn="just"/>
            <a:r>
              <a:rPr lang="en-US" b="1" dirty="0" smtClean="0"/>
              <a:t>This short frame(30B) contains the </a:t>
            </a:r>
            <a:r>
              <a:rPr lang="en-US" b="1" dirty="0" smtClean="0">
                <a:solidFill>
                  <a:srgbClr val="FF0000"/>
                </a:solidFill>
              </a:rPr>
              <a:t>length of the data</a:t>
            </a:r>
            <a:r>
              <a:rPr lang="en-US" b="1" dirty="0" smtClean="0"/>
              <a:t> frame that will eventually follow.</a:t>
            </a:r>
          </a:p>
          <a:p>
            <a:pPr algn="just"/>
            <a:r>
              <a:rPr lang="en-US" b="1" dirty="0" smtClean="0"/>
              <a:t>Then B replies with a CTS frame.</a:t>
            </a:r>
          </a:p>
          <a:p>
            <a:pPr algn="just"/>
            <a:r>
              <a:rPr lang="en-US" b="1" dirty="0" smtClean="0"/>
              <a:t>The CTS frame contains the </a:t>
            </a:r>
            <a:r>
              <a:rPr lang="en-US" b="1" dirty="0" smtClean="0">
                <a:solidFill>
                  <a:srgbClr val="FF0000"/>
                </a:solidFill>
              </a:rPr>
              <a:t>data length(copied from RTS).</a:t>
            </a:r>
          </a:p>
          <a:p>
            <a:pPr algn="just"/>
            <a:r>
              <a:rPr lang="en-US" b="1" dirty="0" smtClean="0"/>
              <a:t>Upon receipt of the CTS frame, A begins transmission.</a:t>
            </a:r>
          </a:p>
          <a:p>
            <a:pPr algn="just"/>
            <a:endParaRPr lang="en-US" b="1" dirty="0" smtClean="0"/>
          </a:p>
          <a:p>
            <a:pPr algn="just"/>
            <a:r>
              <a:rPr lang="en-US" b="1" dirty="0" smtClean="0"/>
              <a:t>Now lets see how stations overhearing either of these frames react.</a:t>
            </a:r>
          </a:p>
          <a:p>
            <a:pPr algn="just"/>
            <a:r>
              <a:rPr lang="en-US" b="1" dirty="0" smtClean="0"/>
              <a:t>Any station hearing </a:t>
            </a:r>
            <a:r>
              <a:rPr lang="en-US" b="1" dirty="0" smtClean="0">
                <a:solidFill>
                  <a:srgbClr val="FF0000"/>
                </a:solidFill>
              </a:rPr>
              <a:t>RTS</a:t>
            </a:r>
            <a:r>
              <a:rPr lang="en-US" b="1" dirty="0" smtClean="0"/>
              <a:t> is clearly close to A and must remain silent long enough for the CTS to be transmitted back to A without conflict.</a:t>
            </a:r>
          </a:p>
          <a:p>
            <a:pPr algn="just"/>
            <a:r>
              <a:rPr lang="en-US" b="1" dirty="0" smtClean="0"/>
              <a:t>Any station hearing CTS is clearly close to B and must remain silent during the upcoming data transmission, whose </a:t>
            </a:r>
            <a:r>
              <a:rPr lang="en-US" b="1" dirty="0" smtClean="0">
                <a:solidFill>
                  <a:srgbClr val="FF0000"/>
                </a:solidFill>
              </a:rPr>
              <a:t>length it can tell by examining the CTS frame</a:t>
            </a: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3356992"/>
            <a:ext cx="8229600" cy="3312368"/>
          </a:xfrm>
        </p:spPr>
        <p:txBody>
          <a:bodyPr>
            <a:normAutofit fontScale="92500" lnSpcReduction="10000"/>
          </a:bodyPr>
          <a:lstStyle/>
          <a:p>
            <a:pPr algn="just"/>
            <a:r>
              <a:rPr lang="en-US" dirty="0" smtClean="0"/>
              <a:t>C is within range of A but not in range of B.</a:t>
            </a:r>
          </a:p>
          <a:p>
            <a:pPr algn="just"/>
            <a:r>
              <a:rPr lang="en-US" b="1" dirty="0" smtClean="0"/>
              <a:t>C hears RTS from A and not CTS from B.</a:t>
            </a:r>
          </a:p>
          <a:p>
            <a:pPr algn="just"/>
            <a:r>
              <a:rPr lang="en-US" dirty="0" smtClean="0"/>
              <a:t>As long as it does not interfere with CTS, it is free to transmit while the data frame is being sent.</a:t>
            </a:r>
          </a:p>
          <a:p>
            <a:pPr algn="just"/>
            <a:r>
              <a:rPr lang="en-US" dirty="0" smtClean="0"/>
              <a:t>In contrast, D is within the range of B and not A.</a:t>
            </a:r>
          </a:p>
          <a:p>
            <a:pPr algn="just"/>
            <a:r>
              <a:rPr lang="en-US" b="1" dirty="0" smtClean="0"/>
              <a:t>D hears CTS but not RTS.</a:t>
            </a:r>
          </a:p>
          <a:p>
            <a:pPr algn="just"/>
            <a:r>
              <a:rPr lang="en-US" b="1" dirty="0" smtClean="0">
                <a:solidFill>
                  <a:srgbClr val="FF0000"/>
                </a:solidFill>
              </a:rPr>
              <a:t>Hearing the CTS tips it off that it is close to a station that is about to receive a frame, so it defers sending anything until that frame is expected to be finished.</a:t>
            </a:r>
          </a:p>
          <a:p>
            <a:pPr algn="just"/>
            <a:endParaRPr lang="en-IN"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9" y="116633"/>
            <a:ext cx="6836816" cy="31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264696"/>
          </a:xfrm>
        </p:spPr>
        <p:txBody>
          <a:bodyPr/>
          <a:lstStyle/>
          <a:p>
            <a:pPr algn="just"/>
            <a:r>
              <a:rPr lang="en-US" dirty="0" smtClean="0"/>
              <a:t>Despite these precautions, collisions can still occur.</a:t>
            </a:r>
          </a:p>
          <a:p>
            <a:pPr algn="just"/>
            <a:endParaRPr lang="en-US" dirty="0" smtClean="0"/>
          </a:p>
          <a:p>
            <a:pPr algn="just"/>
            <a:r>
              <a:rPr lang="en-US" dirty="0" smtClean="0"/>
              <a:t>If B and C could send </a:t>
            </a:r>
            <a:r>
              <a:rPr lang="en-US" b="1" dirty="0" smtClean="0"/>
              <a:t>RTS</a:t>
            </a:r>
            <a:r>
              <a:rPr lang="en-US" dirty="0" smtClean="0"/>
              <a:t> frames to A </a:t>
            </a:r>
            <a:r>
              <a:rPr lang="en-US" b="1" dirty="0" smtClean="0"/>
              <a:t>at the same </a:t>
            </a:r>
            <a:r>
              <a:rPr lang="en-US" dirty="0" smtClean="0"/>
              <a:t>time. These will collide and be lost.</a:t>
            </a:r>
          </a:p>
          <a:p>
            <a:pPr algn="just"/>
            <a:endParaRPr lang="en-US" dirty="0" smtClean="0"/>
          </a:p>
          <a:p>
            <a:pPr algn="just"/>
            <a:r>
              <a:rPr lang="en-US" dirty="0" smtClean="0"/>
              <a:t>In the event of a collision, an unsuccessful  transmitter (</a:t>
            </a:r>
            <a:r>
              <a:rPr lang="en-US" dirty="0" err="1" smtClean="0"/>
              <a:t>i.e</a:t>
            </a:r>
            <a:r>
              <a:rPr lang="en-US" dirty="0" smtClean="0"/>
              <a:t> one that does not hear </a:t>
            </a:r>
            <a:r>
              <a:rPr lang="en-US" b="1" dirty="0" smtClean="0"/>
              <a:t>CTS</a:t>
            </a:r>
            <a:r>
              <a:rPr lang="en-US" dirty="0" smtClean="0"/>
              <a:t> within the expected time interval) waits a random amount of time and tries again later. </a:t>
            </a:r>
            <a:endParaRPr lang="en-IN" dirty="0"/>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9036496" cy="720080"/>
          </a:xfrm>
        </p:spPr>
        <p:txBody>
          <a:bodyPr/>
          <a:lstStyle/>
          <a:p>
            <a:r>
              <a:rPr lang="en-US" dirty="0" smtClean="0"/>
              <a:t>802.11 architecture</a:t>
            </a:r>
            <a:endParaRPr lang="en-IN" dirty="0"/>
          </a:p>
        </p:txBody>
      </p:sp>
      <p:sp>
        <p:nvSpPr>
          <p:cNvPr id="3" name="Content Placeholder 2"/>
          <p:cNvSpPr>
            <a:spLocks noGrp="1"/>
          </p:cNvSpPr>
          <p:nvPr>
            <p:ph idx="1"/>
          </p:nvPr>
        </p:nvSpPr>
        <p:spPr>
          <a:xfrm>
            <a:off x="457200" y="908720"/>
            <a:ext cx="8229600" cy="5760640"/>
          </a:xfrm>
        </p:spPr>
        <p:txBody>
          <a:bodyPr>
            <a:normAutofit fontScale="92500" lnSpcReduction="20000"/>
          </a:bodyPr>
          <a:lstStyle/>
          <a:p>
            <a:pPr algn="just"/>
            <a:r>
              <a:rPr lang="en-IN" b="1" dirty="0"/>
              <a:t>Infrastructure and Ad-Hoc Modes</a:t>
            </a:r>
          </a:p>
          <a:p>
            <a:pPr algn="just"/>
            <a:r>
              <a:rPr lang="en-IN" dirty="0"/>
              <a:t>Most Wi-Fi networks function in infrastructure mode. Devices on the network all communicate through a single access point, which is generally the wireless router. For example, let’s say you have two laptops sitting next to each other, each connected to the same wireless network. Even when sitting right next to each other, they’re not communicating directly. Instead, they’re communicating indirectly through the wireless access point. They send packets to the access point — probably a wireless router — and it sends the packets back to the other laptop. Infrastructure mode requires a central access point that all devices connect to.</a:t>
            </a:r>
          </a:p>
          <a:p>
            <a:pPr algn="just"/>
            <a:r>
              <a:rPr lang="en-IN" dirty="0"/>
              <a:t>Ad-hoc mode is also known as “peer-to-peer” mode. Ad-hoc networks don’t require a centralized access point. Instead, devices on the wireless network connect directly to each other. If you set up the two laptops in ad-hoc wireless mode, they’d connect directly to each other without the need for a centralized access point.</a:t>
            </a:r>
          </a:p>
          <a:p>
            <a:pPr algn="just"/>
            <a:endParaRPr lang="en-IN" dirty="0"/>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lstStyle/>
          <a:p>
            <a:pPr algn="just"/>
            <a:r>
              <a:rPr lang="en-US" dirty="0"/>
              <a:t>Even if managed no of user to be constant (N), the problem is when users are inactive their BW is wasted since no one is allowed to use. </a:t>
            </a:r>
          </a:p>
          <a:p>
            <a:pPr algn="just"/>
            <a:endParaRPr lang="en-US" dirty="0" smtClean="0"/>
          </a:p>
          <a:p>
            <a:pPr algn="just"/>
            <a:r>
              <a:rPr lang="en-US" dirty="0" smtClean="0"/>
              <a:t>A </a:t>
            </a:r>
            <a:r>
              <a:rPr lang="en-US" dirty="0"/>
              <a:t>static allocation is poor in which data traffic is extremely bursty</a:t>
            </a:r>
            <a:r>
              <a:rPr lang="en-US" dirty="0" smtClean="0"/>
              <a:t>. Consequently most of the </a:t>
            </a:r>
            <a:r>
              <a:rPr lang="en-US" dirty="0" err="1" smtClean="0"/>
              <a:t>chs</a:t>
            </a:r>
            <a:r>
              <a:rPr lang="en-US" dirty="0" smtClean="0"/>
              <a:t> will be idle most of the time.</a:t>
            </a:r>
          </a:p>
          <a:p>
            <a:pPr marL="0" indent="0" algn="just">
              <a:buNone/>
            </a:pPr>
            <a:endParaRPr lang="en-US" dirty="0" smtClean="0"/>
          </a:p>
          <a:p>
            <a:pPr algn="just"/>
            <a:r>
              <a:rPr lang="en-US" dirty="0" smtClean="0"/>
              <a:t>Static ch allocation doesn’t works well with bursty traffic.</a:t>
            </a:r>
            <a:endParaRPr lang="en-IN" dirty="0"/>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3338" y="188640"/>
            <a:ext cx="5776993"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Grp="1" noChangeArrowheads="1"/>
          </p:cNvSpPr>
          <p:nvPr/>
        </p:nvSpPr>
        <p:spPr bwMode="auto">
          <a:xfrm>
            <a:off x="-123653" y="404664"/>
            <a:ext cx="390356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lgn="ctr" eaLnBrk="1" hangingPunct="1">
              <a:buFontTx/>
              <a:buNone/>
            </a:pPr>
            <a:r>
              <a:rPr lang="fr-FR" dirty="0" smtClean="0">
                <a:latin typeface="Arial" charset="0"/>
                <a:cs typeface="Arial" charset="0"/>
              </a:rPr>
              <a:t>802.11 architecture –  infrastructure mode</a:t>
            </a:r>
            <a:endParaRPr lang="en-US" dirty="0" smtClean="0">
              <a:latin typeface="Arial" charset="0"/>
              <a:cs typeface="Arial" charset="0"/>
            </a:endParaRPr>
          </a:p>
        </p:txBody>
      </p:sp>
      <p:sp>
        <p:nvSpPr>
          <p:cNvPr id="7" name="Rectangle 6"/>
          <p:cNvSpPr>
            <a:spLocks noGrp="1" noChangeArrowheads="1"/>
          </p:cNvSpPr>
          <p:nvPr/>
        </p:nvSpPr>
        <p:spPr bwMode="auto">
          <a:xfrm>
            <a:off x="4499993" y="5013176"/>
            <a:ext cx="4500338" cy="10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lgn="ctr" eaLnBrk="1" hangingPunct="1">
              <a:buFontTx/>
              <a:buNone/>
            </a:pPr>
            <a:r>
              <a:rPr lang="fr-FR" smtClean="0">
                <a:latin typeface="Arial" charset="0"/>
                <a:cs typeface="Arial" charset="0"/>
              </a:rPr>
              <a:t>802.11 architecture –  </a:t>
            </a:r>
            <a:r>
              <a:rPr lang="en-US" smtClean="0">
                <a:latin typeface="Arial" charset="0"/>
                <a:cs typeface="Arial" charset="0"/>
              </a:rPr>
              <a:t>ad-hoc mode</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140968"/>
            <a:ext cx="3783536" cy="3472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lstStyle/>
          <a:p>
            <a:endParaRPr lang="en-IN" dirty="0"/>
          </a:p>
        </p:txBody>
      </p:sp>
      <p:sp>
        <p:nvSpPr>
          <p:cNvPr id="4" name="Rectangle 3"/>
          <p:cNvSpPr>
            <a:spLocks noGrp="1" noChangeArrowheads="1"/>
          </p:cNvSpPr>
          <p:nvPr/>
        </p:nvSpPr>
        <p:spPr bwMode="auto">
          <a:xfrm>
            <a:off x="203994" y="5369719"/>
            <a:ext cx="88566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lgn="ctr" eaLnBrk="1" hangingPunct="1">
              <a:buFontTx/>
              <a:buNone/>
            </a:pPr>
            <a:r>
              <a:rPr lang="en-US" smtClean="0">
                <a:latin typeface="Arial" charset="0"/>
                <a:cs typeface="Arial" charset="0"/>
              </a:rPr>
              <a:t>Part of the 802.11 protocol stack.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4" y="802482"/>
            <a:ext cx="881062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lstStyle/>
          <a:p>
            <a:endParaRPr lang="en-IN" dirty="0"/>
          </a:p>
        </p:txBody>
      </p:sp>
      <p:sp>
        <p:nvSpPr>
          <p:cNvPr id="4" name="Rectangle 3"/>
          <p:cNvSpPr>
            <a:spLocks noGrp="1" noChangeArrowheads="1"/>
          </p:cNvSpPr>
          <p:nvPr/>
        </p:nvSpPr>
        <p:spPr bwMode="auto">
          <a:xfrm>
            <a:off x="143669" y="4843463"/>
            <a:ext cx="8856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lgn="ctr" eaLnBrk="1" hangingPunct="1">
              <a:buFontTx/>
              <a:buNone/>
            </a:pPr>
            <a:r>
              <a:rPr lang="en-US" smtClean="0">
                <a:latin typeface="Arial" charset="0"/>
                <a:cs typeface="Arial" charset="0"/>
              </a:rPr>
              <a:t>Format of the 802.11 data frame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9" y="1176338"/>
            <a:ext cx="81248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r>
              <a:rPr lang="en-US" dirty="0" smtClean="0"/>
              <a:t>802.11 defines 3 classes of frames : data, control and management.</a:t>
            </a:r>
          </a:p>
          <a:p>
            <a:r>
              <a:rPr lang="en-US" dirty="0" smtClean="0"/>
              <a:t>Data frame:</a:t>
            </a:r>
          </a:p>
          <a:p>
            <a:r>
              <a:rPr lang="en-US" b="1" dirty="0" smtClean="0"/>
              <a:t>Frame control: </a:t>
            </a:r>
            <a:r>
              <a:rPr lang="en-US" dirty="0" smtClean="0"/>
              <a:t>11 subfields.</a:t>
            </a:r>
          </a:p>
          <a:p>
            <a:pPr lvl="1" algn="just"/>
            <a:r>
              <a:rPr lang="en-US" sz="1800" b="1" dirty="0" smtClean="0"/>
              <a:t>Protocol </a:t>
            </a:r>
            <a:r>
              <a:rPr lang="en-US" sz="1800" b="1" dirty="0" err="1" smtClean="0"/>
              <a:t>ver</a:t>
            </a:r>
            <a:r>
              <a:rPr lang="en-US" sz="1800" b="1" dirty="0" smtClean="0"/>
              <a:t>: </a:t>
            </a:r>
            <a:r>
              <a:rPr lang="en-US" sz="1800" dirty="0" smtClean="0"/>
              <a:t>00</a:t>
            </a:r>
          </a:p>
          <a:p>
            <a:pPr lvl="1" algn="just"/>
            <a:r>
              <a:rPr lang="en-US" sz="1800" b="1" dirty="0" smtClean="0"/>
              <a:t>Type</a:t>
            </a:r>
            <a:r>
              <a:rPr lang="en-US" sz="1800" dirty="0" smtClean="0"/>
              <a:t>: Data, control or management</a:t>
            </a:r>
          </a:p>
          <a:p>
            <a:pPr lvl="1" algn="just"/>
            <a:r>
              <a:rPr lang="en-US" sz="1800" b="1" dirty="0" smtClean="0"/>
              <a:t>Subtype: </a:t>
            </a:r>
            <a:r>
              <a:rPr lang="en-US" sz="1800" dirty="0" smtClean="0"/>
              <a:t>RTS or CTS</a:t>
            </a:r>
          </a:p>
          <a:p>
            <a:pPr lvl="1" algn="just"/>
            <a:r>
              <a:rPr lang="en-US" sz="1800" b="1" dirty="0" smtClean="0"/>
              <a:t>To/from DS: </a:t>
            </a:r>
            <a:r>
              <a:rPr lang="en-US" sz="1800" dirty="0" smtClean="0"/>
              <a:t>frame is going to or coming from the network connected to APS.</a:t>
            </a:r>
          </a:p>
          <a:p>
            <a:pPr lvl="1" algn="just"/>
            <a:r>
              <a:rPr lang="en-US" sz="1800" b="1" dirty="0" smtClean="0"/>
              <a:t>More frag: </a:t>
            </a:r>
            <a:r>
              <a:rPr lang="en-US" sz="1800" dirty="0" smtClean="0"/>
              <a:t>more fragments will follow.</a:t>
            </a:r>
          </a:p>
          <a:p>
            <a:pPr lvl="1" algn="just"/>
            <a:r>
              <a:rPr lang="en-US" sz="1800" b="1" dirty="0" smtClean="0"/>
              <a:t>Retry: </a:t>
            </a:r>
            <a:r>
              <a:rPr lang="en-US" sz="1800" dirty="0" smtClean="0"/>
              <a:t>retransmission of a frame sent earlier.</a:t>
            </a:r>
          </a:p>
          <a:p>
            <a:pPr lvl="1" algn="just"/>
            <a:r>
              <a:rPr lang="en-US" sz="1800" b="1" dirty="0" err="1" smtClean="0"/>
              <a:t>Pwr</a:t>
            </a:r>
            <a:r>
              <a:rPr lang="en-US" sz="1800" b="1" dirty="0" smtClean="0"/>
              <a:t> </a:t>
            </a:r>
            <a:r>
              <a:rPr lang="en-US" sz="1800" b="1" dirty="0" err="1" smtClean="0"/>
              <a:t>mgt</a:t>
            </a:r>
            <a:r>
              <a:rPr lang="en-US" sz="1800" b="1" dirty="0" smtClean="0"/>
              <a:t>: </a:t>
            </a:r>
            <a:r>
              <a:rPr lang="en-US" sz="1800" dirty="0" smtClean="0"/>
              <a:t>Sender is going into power saving mode.</a:t>
            </a:r>
          </a:p>
          <a:p>
            <a:pPr lvl="1" algn="just"/>
            <a:r>
              <a:rPr lang="en-US" sz="1800" b="1" dirty="0" smtClean="0"/>
              <a:t>More data: </a:t>
            </a:r>
            <a:r>
              <a:rPr lang="en-US" sz="1800" dirty="0" smtClean="0"/>
              <a:t>Sender has additional frames for the receiver.</a:t>
            </a:r>
          </a:p>
          <a:p>
            <a:pPr lvl="1" algn="just"/>
            <a:r>
              <a:rPr lang="en-US" sz="1800" b="1" dirty="0" smtClean="0"/>
              <a:t>Protected: </a:t>
            </a:r>
            <a:r>
              <a:rPr lang="en-US" sz="1800" dirty="0" smtClean="0"/>
              <a:t>frame body is encrypted for security.</a:t>
            </a:r>
          </a:p>
          <a:p>
            <a:pPr lvl="1" algn="just"/>
            <a:r>
              <a:rPr lang="en-US" sz="1800" b="1" dirty="0" smtClean="0"/>
              <a:t>Order: </a:t>
            </a:r>
            <a:r>
              <a:rPr lang="en-US" sz="1800" dirty="0" smtClean="0"/>
              <a:t>Tells the receiver that the higher layer expects the </a:t>
            </a:r>
            <a:r>
              <a:rPr lang="en-US" sz="1800" dirty="0" err="1" smtClean="0"/>
              <a:t>seq</a:t>
            </a:r>
            <a:r>
              <a:rPr lang="en-US" sz="1800" dirty="0" smtClean="0"/>
              <a:t> of frames to arrive strictly  in order.</a:t>
            </a: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a:bodyPr>
          <a:lstStyle/>
          <a:p>
            <a:r>
              <a:rPr lang="en-US" b="1" dirty="0" smtClean="0"/>
              <a:t>Duration: </a:t>
            </a:r>
            <a:r>
              <a:rPr lang="en-US" dirty="0" smtClean="0"/>
              <a:t>Tells how long the frame and its </a:t>
            </a:r>
            <a:r>
              <a:rPr lang="en-US" dirty="0" err="1" smtClean="0"/>
              <a:t>ack</a:t>
            </a:r>
            <a:r>
              <a:rPr lang="en-US" dirty="0" smtClean="0"/>
              <a:t> will occupy the </a:t>
            </a:r>
            <a:r>
              <a:rPr lang="en-US" dirty="0" err="1" smtClean="0"/>
              <a:t>ch.</a:t>
            </a:r>
            <a:r>
              <a:rPr lang="en-US" dirty="0" smtClean="0"/>
              <a:t>[in </a:t>
            </a:r>
            <a:r>
              <a:rPr lang="en-US" dirty="0" err="1" smtClean="0"/>
              <a:t>microsecs</a:t>
            </a:r>
            <a:r>
              <a:rPr lang="en-US" dirty="0" smtClean="0"/>
              <a:t>]</a:t>
            </a:r>
          </a:p>
          <a:p>
            <a:r>
              <a:rPr lang="en-US" b="1" dirty="0" smtClean="0"/>
              <a:t>Address: </a:t>
            </a:r>
            <a:r>
              <a:rPr lang="en-US" dirty="0" smtClean="0"/>
              <a:t>3 address</a:t>
            </a:r>
          </a:p>
          <a:p>
            <a:pPr lvl="1"/>
            <a:r>
              <a:rPr lang="en-US" dirty="0" smtClean="0"/>
              <a:t>Receiver</a:t>
            </a:r>
          </a:p>
          <a:p>
            <a:pPr lvl="1"/>
            <a:r>
              <a:rPr lang="en-US" dirty="0" smtClean="0"/>
              <a:t>Transmitter</a:t>
            </a:r>
          </a:p>
          <a:p>
            <a:pPr lvl="1"/>
            <a:r>
              <a:rPr lang="en-US" dirty="0" smtClean="0"/>
              <a:t>AP</a:t>
            </a:r>
          </a:p>
          <a:p>
            <a:r>
              <a:rPr lang="en-US" b="1" dirty="0" err="1" smtClean="0"/>
              <a:t>Seq</a:t>
            </a:r>
            <a:r>
              <a:rPr lang="en-US" b="1" dirty="0" smtClean="0"/>
              <a:t>: </a:t>
            </a:r>
            <a:r>
              <a:rPr lang="en-US" dirty="0" smtClean="0"/>
              <a:t>dup can be detected</a:t>
            </a:r>
          </a:p>
          <a:p>
            <a:r>
              <a:rPr lang="en-US" b="1" dirty="0" smtClean="0"/>
              <a:t>Data: </a:t>
            </a:r>
            <a:r>
              <a:rPr lang="en-US" dirty="0" smtClean="0"/>
              <a:t>payload of 2312B</a:t>
            </a:r>
          </a:p>
          <a:p>
            <a:r>
              <a:rPr lang="en-US" b="1" dirty="0" smtClean="0"/>
              <a:t>FCS: </a:t>
            </a:r>
            <a:r>
              <a:rPr lang="en-US" dirty="0" smtClean="0"/>
              <a:t>4B CRC</a:t>
            </a:r>
          </a:p>
          <a:p>
            <a:r>
              <a:rPr lang="en-US" b="1" dirty="0" smtClean="0"/>
              <a:t>Management frames </a:t>
            </a:r>
            <a:r>
              <a:rPr lang="en-US" dirty="0" smtClean="0"/>
              <a:t>have same format as data frames, plus a format for data portion that varies with subtype.</a:t>
            </a:r>
          </a:p>
          <a:p>
            <a:r>
              <a:rPr lang="en-US" b="1" dirty="0" smtClean="0"/>
              <a:t>Control frames </a:t>
            </a:r>
            <a:r>
              <a:rPr lang="en-US" dirty="0" smtClean="0"/>
              <a:t>are short.</a:t>
            </a:r>
          </a:p>
          <a:p>
            <a:r>
              <a:rPr lang="en-US" dirty="0" smtClean="0"/>
              <a:t>Frame control, Duration, FCS and one address and no data portion. Most of the key info is conveyed with subtype (ACK, RTS, CTS)</a:t>
            </a:r>
          </a:p>
          <a:p>
            <a:endParaRPr lang="en-US" dirty="0" smtClean="0"/>
          </a:p>
          <a:p>
            <a:endParaRPr lang="en-IN" dirty="0"/>
          </a:p>
        </p:txBody>
      </p:sp>
    </p:spTree>
    <p:extLst>
      <p:ext uri="{BB962C8B-B14F-4D97-AF65-F5344CB8AC3E}">
        <p14:creationId xmlns:p14="http://schemas.microsoft.com/office/powerpoint/2010/main" val="3699932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56792"/>
          </a:xfrm>
        </p:spPr>
        <p:txBody>
          <a:bodyPr/>
          <a:lstStyle/>
          <a:p>
            <a:r>
              <a:rPr lang="en-US" dirty="0" smtClean="0"/>
              <a:t>Wavelength Division Multiple Access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Using FDM, TDM or both channel allocation is achieved. </a:t>
            </a:r>
          </a:p>
          <a:p>
            <a:pPr algn="just"/>
            <a:r>
              <a:rPr lang="en-US" dirty="0" smtClean="0"/>
              <a:t>Similar approach is used in fiber optics where conversations take place on different wavelength at same time.</a:t>
            </a:r>
          </a:p>
          <a:p>
            <a:pPr algn="just"/>
            <a:r>
              <a:rPr lang="en-US" dirty="0" smtClean="0"/>
              <a:t>To allow multiple transmission at same time, the spectrum is divided into channels(wavelength bands).</a:t>
            </a:r>
          </a:p>
          <a:p>
            <a:pPr algn="just"/>
            <a:r>
              <a:rPr lang="en-US" dirty="0" smtClean="0"/>
              <a:t>In WDMA, each station is assigned </a:t>
            </a:r>
            <a:r>
              <a:rPr lang="en-US" b="1" dirty="0" smtClean="0"/>
              <a:t>two </a:t>
            </a:r>
            <a:r>
              <a:rPr lang="en-US" b="1" dirty="0" err="1" smtClean="0"/>
              <a:t>chs</a:t>
            </a:r>
            <a:r>
              <a:rPr lang="en-US" dirty="0" smtClean="0"/>
              <a:t>; a narrow band ch is provided as a </a:t>
            </a:r>
            <a:r>
              <a:rPr lang="en-US" b="1" dirty="0" smtClean="0"/>
              <a:t>control</a:t>
            </a:r>
            <a:r>
              <a:rPr lang="en-US" dirty="0" smtClean="0"/>
              <a:t> ch to signal the station, and a wide ch is provided so that station can output </a:t>
            </a:r>
            <a:r>
              <a:rPr lang="en-US" b="1" dirty="0" smtClean="0"/>
              <a:t>data frames.</a:t>
            </a:r>
            <a:endParaRPr lang="en-IN" b="1" dirty="0"/>
          </a:p>
        </p:txBody>
      </p:sp>
    </p:spTree>
    <p:extLst>
      <p:ext uri="{BB962C8B-B14F-4D97-AF65-F5344CB8AC3E}">
        <p14:creationId xmlns:p14="http://schemas.microsoft.com/office/powerpoint/2010/main" val="701761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910341"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315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en-US" dirty="0" smtClean="0"/>
              <a:t>Each ch is divided into </a:t>
            </a:r>
            <a:r>
              <a:rPr lang="en-US" dirty="0" err="1" smtClean="0"/>
              <a:t>grps</a:t>
            </a:r>
            <a:r>
              <a:rPr lang="en-US" dirty="0" smtClean="0"/>
              <a:t> of time slots. m slots for control and n+1 for data; [+1 is for status(which ch on both slots are free)]. All </a:t>
            </a:r>
            <a:r>
              <a:rPr lang="en-US" dirty="0" err="1" smtClean="0"/>
              <a:t>chs</a:t>
            </a:r>
            <a:r>
              <a:rPr lang="en-US" dirty="0" smtClean="0"/>
              <a:t> are synchronized by single global clock.</a:t>
            </a:r>
          </a:p>
          <a:p>
            <a:r>
              <a:rPr lang="en-US" dirty="0" smtClean="0"/>
              <a:t>The protocol supports three traffic classes:</a:t>
            </a:r>
          </a:p>
          <a:p>
            <a:pPr lvl="1"/>
            <a:r>
              <a:rPr lang="en-US" dirty="0" smtClean="0"/>
              <a:t>Constant data rate connection oriented, such as uncompressed video.</a:t>
            </a:r>
          </a:p>
          <a:p>
            <a:pPr lvl="1"/>
            <a:r>
              <a:rPr lang="en-US" dirty="0" smtClean="0"/>
              <a:t>Variable data </a:t>
            </a:r>
            <a:r>
              <a:rPr lang="en-US" dirty="0"/>
              <a:t>rate connection </a:t>
            </a:r>
            <a:r>
              <a:rPr lang="en-US" dirty="0" smtClean="0"/>
              <a:t>oriented, such as file transfer.</a:t>
            </a:r>
          </a:p>
          <a:p>
            <a:pPr lvl="1"/>
            <a:r>
              <a:rPr lang="en-US" dirty="0" smtClean="0"/>
              <a:t>Datagram traffic, such as UDP packets.</a:t>
            </a:r>
          </a:p>
          <a:p>
            <a:r>
              <a:rPr lang="en-US" dirty="0" smtClean="0"/>
              <a:t>For connection oriented, say A wants to communicate to B. Then A must first insert a CONNECTION_REQUEST frame in free slot on B’s control </a:t>
            </a:r>
            <a:r>
              <a:rPr lang="en-US" dirty="0" err="1" smtClean="0"/>
              <a:t>ch.</a:t>
            </a:r>
            <a:r>
              <a:rPr lang="en-US" dirty="0" smtClean="0"/>
              <a:t> If B accepts, commn takes place on A’s data </a:t>
            </a:r>
            <a:r>
              <a:rPr lang="en-US" dirty="0" err="1" smtClean="0"/>
              <a:t>ch.</a:t>
            </a:r>
            <a:endParaRPr lang="en-US" dirty="0" smtClean="0"/>
          </a:p>
          <a:p>
            <a:r>
              <a:rPr lang="en-US" dirty="0" smtClean="0"/>
              <a:t>Each station has two transmitter and two receivers.</a:t>
            </a:r>
          </a:p>
          <a:p>
            <a:endParaRPr lang="en-US" dirty="0" smtClean="0"/>
          </a:p>
          <a:p>
            <a:endParaRPr lang="en-IN" dirty="0"/>
          </a:p>
        </p:txBody>
      </p:sp>
    </p:spTree>
    <p:extLst>
      <p:ext uri="{BB962C8B-B14F-4D97-AF65-F5344CB8AC3E}">
        <p14:creationId xmlns:p14="http://schemas.microsoft.com/office/powerpoint/2010/main" val="3327478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20680"/>
          </a:xfrm>
        </p:spPr>
        <p:txBody>
          <a:bodyPr>
            <a:normAutofit lnSpcReduction="10000"/>
          </a:bodyPr>
          <a:lstStyle/>
          <a:p>
            <a:pPr algn="just"/>
            <a:r>
              <a:rPr lang="en-US" b="1" dirty="0"/>
              <a:t>Example</a:t>
            </a:r>
          </a:p>
          <a:p>
            <a:pPr algn="just"/>
            <a:r>
              <a:rPr lang="en-US" dirty="0"/>
              <a:t>A picks one of the free control slots, say 4, and insert CR </a:t>
            </a:r>
            <a:r>
              <a:rPr lang="en-US" dirty="0" err="1"/>
              <a:t>msg</a:t>
            </a:r>
            <a:r>
              <a:rPr lang="en-US" dirty="0"/>
              <a:t> there.</a:t>
            </a:r>
          </a:p>
          <a:p>
            <a:pPr algn="just"/>
            <a:r>
              <a:rPr lang="en-US" dirty="0" smtClean="0"/>
              <a:t>Since B constantly monitors its control ch, it sees the request and grants slot 4 to A.</a:t>
            </a:r>
          </a:p>
          <a:p>
            <a:pPr algn="just"/>
            <a:r>
              <a:rPr lang="en-US" dirty="0" smtClean="0"/>
              <a:t>This assignment is announced in the status slot of B’s data </a:t>
            </a:r>
            <a:r>
              <a:rPr lang="en-US" dirty="0" err="1" smtClean="0"/>
              <a:t>ch.</a:t>
            </a:r>
            <a:endParaRPr lang="en-US" dirty="0" smtClean="0"/>
          </a:p>
          <a:p>
            <a:pPr algn="just"/>
            <a:r>
              <a:rPr lang="en-US" dirty="0" smtClean="0"/>
              <a:t>When A sees the announcement, it knows it has unidirectional connection. </a:t>
            </a:r>
          </a:p>
          <a:p>
            <a:pPr algn="just"/>
            <a:r>
              <a:rPr lang="en-US" dirty="0" smtClean="0"/>
              <a:t>If A asked for a two-way connection, B now repeats the same algorithm with A.</a:t>
            </a:r>
          </a:p>
          <a:p>
            <a:pPr algn="just"/>
            <a:r>
              <a:rPr lang="en-US" dirty="0" smtClean="0"/>
              <a:t>If say C tries for slot 4 of B at same time, Neither A nor C will get it, and both will notice failure by monitoring the status slot in B’s control </a:t>
            </a:r>
            <a:r>
              <a:rPr lang="en-US" dirty="0" err="1" smtClean="0"/>
              <a:t>ch.</a:t>
            </a:r>
            <a:endParaRPr lang="en-US" dirty="0" smtClean="0"/>
          </a:p>
          <a:p>
            <a:pPr algn="just"/>
            <a:r>
              <a:rPr lang="en-US" dirty="0" smtClean="0"/>
              <a:t>Then each wait random amount of time and try again.</a:t>
            </a:r>
          </a:p>
          <a:p>
            <a:pPr algn="just"/>
            <a:endParaRPr lang="en-IN" dirty="0"/>
          </a:p>
        </p:txBody>
      </p:sp>
    </p:spTree>
    <p:extLst>
      <p:ext uri="{BB962C8B-B14F-4D97-AF65-F5344CB8AC3E}">
        <p14:creationId xmlns:p14="http://schemas.microsoft.com/office/powerpoint/2010/main" val="786854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802.3 10Mbps Ethernet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0069709"/>
              </p:ext>
            </p:extLst>
          </p:nvPr>
        </p:nvGraphicFramePr>
        <p:xfrm>
          <a:off x="251520" y="1600200"/>
          <a:ext cx="8640960" cy="2931160"/>
        </p:xfrm>
        <a:graphic>
          <a:graphicData uri="http://schemas.openxmlformats.org/drawingml/2006/table">
            <a:tbl>
              <a:tblPr firstRow="1" bandRow="1">
                <a:tableStyleId>{5C22544A-7EE6-4342-B048-85BDC9FD1C3A}</a:tableStyleId>
              </a:tblPr>
              <a:tblGrid>
                <a:gridCol w="1080120"/>
                <a:gridCol w="1800200"/>
                <a:gridCol w="1440160"/>
                <a:gridCol w="864096"/>
                <a:gridCol w="1440160"/>
                <a:gridCol w="2016224"/>
              </a:tblGrid>
              <a:tr h="370840">
                <a:tc>
                  <a:txBody>
                    <a:bodyPr/>
                    <a:lstStyle/>
                    <a:p>
                      <a:r>
                        <a:rPr lang="en-US" dirty="0" smtClean="0"/>
                        <a:t>Name</a:t>
                      </a:r>
                      <a:endParaRPr lang="en-IN" dirty="0"/>
                    </a:p>
                  </a:txBody>
                  <a:tcPr/>
                </a:tc>
                <a:tc>
                  <a:txBody>
                    <a:bodyPr/>
                    <a:lstStyle/>
                    <a:p>
                      <a:r>
                        <a:rPr lang="en-US" dirty="0" smtClean="0"/>
                        <a:t>Cable </a:t>
                      </a:r>
                      <a:endParaRPr lang="en-IN" dirty="0"/>
                    </a:p>
                  </a:txBody>
                  <a:tcPr/>
                </a:tc>
                <a:tc>
                  <a:txBody>
                    <a:bodyPr/>
                    <a:lstStyle/>
                    <a:p>
                      <a:r>
                        <a:rPr lang="en-US" dirty="0" smtClean="0"/>
                        <a:t>Max </a:t>
                      </a:r>
                      <a:r>
                        <a:rPr lang="en-US" dirty="0" err="1" smtClean="0"/>
                        <a:t>seg</a:t>
                      </a:r>
                      <a:r>
                        <a:rPr lang="en-US" dirty="0" smtClean="0"/>
                        <a:t> (m)</a:t>
                      </a:r>
                      <a:endParaRPr lang="en-IN" dirty="0"/>
                    </a:p>
                  </a:txBody>
                  <a:tcPr/>
                </a:tc>
                <a:tc>
                  <a:txBody>
                    <a:bodyPr/>
                    <a:lstStyle/>
                    <a:p>
                      <a:r>
                        <a:rPr lang="en-US" dirty="0" smtClean="0"/>
                        <a:t>Nodes/</a:t>
                      </a:r>
                      <a:r>
                        <a:rPr lang="en-US" dirty="0" err="1" smtClean="0"/>
                        <a:t>seg</a:t>
                      </a:r>
                      <a:endParaRPr lang="en-IN" dirty="0"/>
                    </a:p>
                  </a:txBody>
                  <a:tcPr/>
                </a:tc>
                <a:tc>
                  <a:txBody>
                    <a:bodyPr/>
                    <a:lstStyle/>
                    <a:p>
                      <a:r>
                        <a:rPr lang="en-US" dirty="0" smtClean="0"/>
                        <a:t>Diameter</a:t>
                      </a:r>
                      <a:endParaRPr lang="en-IN" dirty="0"/>
                    </a:p>
                  </a:txBody>
                  <a:tcPr/>
                </a:tc>
                <a:tc>
                  <a:txBody>
                    <a:bodyPr/>
                    <a:lstStyle/>
                    <a:p>
                      <a:r>
                        <a:rPr lang="en-US" dirty="0" smtClean="0"/>
                        <a:t>Advantages</a:t>
                      </a:r>
                      <a:endParaRPr lang="en-IN" dirty="0"/>
                    </a:p>
                  </a:txBody>
                  <a:tcPr/>
                </a:tc>
              </a:tr>
              <a:tr h="370840">
                <a:tc>
                  <a:txBody>
                    <a:bodyPr/>
                    <a:lstStyle/>
                    <a:p>
                      <a:r>
                        <a:rPr lang="en-US" dirty="0" smtClean="0"/>
                        <a:t>10base5</a:t>
                      </a:r>
                    </a:p>
                  </a:txBody>
                  <a:tcPr/>
                </a:tc>
                <a:tc>
                  <a:txBody>
                    <a:bodyPr/>
                    <a:lstStyle/>
                    <a:p>
                      <a:r>
                        <a:rPr lang="en-US" dirty="0" smtClean="0"/>
                        <a:t>Thick cox (50ohm)</a:t>
                      </a:r>
                      <a:endParaRPr lang="en-IN" dirty="0"/>
                    </a:p>
                  </a:txBody>
                  <a:tcPr/>
                </a:tc>
                <a:tc>
                  <a:txBody>
                    <a:bodyPr/>
                    <a:lstStyle/>
                    <a:p>
                      <a:r>
                        <a:rPr lang="en-US" dirty="0" smtClean="0"/>
                        <a:t>500</a:t>
                      </a:r>
                      <a:endParaRPr lang="en-IN" dirty="0"/>
                    </a:p>
                  </a:txBody>
                  <a:tcPr/>
                </a:tc>
                <a:tc>
                  <a:txBody>
                    <a:bodyPr/>
                    <a:lstStyle/>
                    <a:p>
                      <a:r>
                        <a:rPr lang="en-US" dirty="0" smtClean="0"/>
                        <a:t>100</a:t>
                      </a:r>
                      <a:endParaRPr lang="en-IN" dirty="0"/>
                    </a:p>
                  </a:txBody>
                  <a:tcPr/>
                </a:tc>
                <a:tc>
                  <a:txBody>
                    <a:bodyPr/>
                    <a:lstStyle/>
                    <a:p>
                      <a:r>
                        <a:rPr lang="en-US" dirty="0" smtClean="0"/>
                        <a:t>0.4’’</a:t>
                      </a:r>
                      <a:endParaRPr lang="en-IN" dirty="0"/>
                    </a:p>
                  </a:txBody>
                  <a:tcPr/>
                </a:tc>
                <a:tc>
                  <a:txBody>
                    <a:bodyPr/>
                    <a:lstStyle/>
                    <a:p>
                      <a:r>
                        <a:rPr lang="en-US" dirty="0" smtClean="0"/>
                        <a:t>Org cable, now obsolete</a:t>
                      </a:r>
                      <a:endParaRPr lang="en-IN" dirty="0"/>
                    </a:p>
                  </a:txBody>
                  <a:tcPr/>
                </a:tc>
              </a:tr>
              <a:tr h="370840">
                <a:tc>
                  <a:txBody>
                    <a:bodyPr/>
                    <a:lstStyle/>
                    <a:p>
                      <a:r>
                        <a:rPr lang="en-US" dirty="0" smtClean="0"/>
                        <a:t>10base2</a:t>
                      </a:r>
                      <a:endParaRPr lang="en-IN" dirty="0"/>
                    </a:p>
                  </a:txBody>
                  <a:tcPr/>
                </a:tc>
                <a:tc>
                  <a:txBody>
                    <a:bodyPr/>
                    <a:lstStyle/>
                    <a:p>
                      <a:r>
                        <a:rPr lang="en-US" dirty="0" smtClean="0"/>
                        <a:t>Thin cox (50ohm)</a:t>
                      </a:r>
                      <a:endParaRPr lang="en-IN" dirty="0"/>
                    </a:p>
                  </a:txBody>
                  <a:tcPr/>
                </a:tc>
                <a:tc>
                  <a:txBody>
                    <a:bodyPr/>
                    <a:lstStyle/>
                    <a:p>
                      <a:r>
                        <a:rPr lang="en-US" dirty="0" smtClean="0"/>
                        <a:t>185</a:t>
                      </a:r>
                      <a:endParaRPr lang="en-IN" dirty="0"/>
                    </a:p>
                  </a:txBody>
                  <a:tcPr/>
                </a:tc>
                <a:tc>
                  <a:txBody>
                    <a:bodyPr/>
                    <a:lstStyle/>
                    <a:p>
                      <a:r>
                        <a:rPr lang="en-US" dirty="0" smtClean="0"/>
                        <a:t>30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0.25’’</a:t>
                      </a:r>
                      <a:endParaRPr lang="en-IN" dirty="0" smtClean="0"/>
                    </a:p>
                  </a:txBody>
                  <a:tcPr/>
                </a:tc>
                <a:tc>
                  <a:txBody>
                    <a:bodyPr/>
                    <a:lstStyle/>
                    <a:p>
                      <a:r>
                        <a:rPr lang="en-US" dirty="0" smtClean="0"/>
                        <a:t>No hub needed</a:t>
                      </a:r>
                      <a:endParaRPr lang="en-IN" dirty="0"/>
                    </a:p>
                  </a:txBody>
                  <a:tcPr/>
                </a:tc>
              </a:tr>
              <a:tr h="370840">
                <a:tc>
                  <a:txBody>
                    <a:bodyPr/>
                    <a:lstStyle/>
                    <a:p>
                      <a:r>
                        <a:rPr lang="en-US" dirty="0" smtClean="0"/>
                        <a:t>10base-T</a:t>
                      </a:r>
                      <a:endParaRPr lang="en-IN" dirty="0"/>
                    </a:p>
                  </a:txBody>
                  <a:tcPr/>
                </a:tc>
                <a:tc>
                  <a:txBody>
                    <a:bodyPr/>
                    <a:lstStyle/>
                    <a:p>
                      <a:r>
                        <a:rPr lang="en-US" dirty="0" smtClean="0"/>
                        <a:t>Twisted</a:t>
                      </a:r>
                      <a:r>
                        <a:rPr lang="en-US" baseline="0" dirty="0" smtClean="0"/>
                        <a:t> Pair</a:t>
                      </a:r>
                      <a:endParaRPr lang="en-IN" dirty="0"/>
                    </a:p>
                  </a:txBody>
                  <a:tcPr/>
                </a:tc>
                <a:tc>
                  <a:txBody>
                    <a:bodyPr/>
                    <a:lstStyle/>
                    <a:p>
                      <a:r>
                        <a:rPr lang="en-US" dirty="0" smtClean="0"/>
                        <a:t>100</a:t>
                      </a:r>
                      <a:endParaRPr lang="en-IN" dirty="0"/>
                    </a:p>
                  </a:txBody>
                  <a:tcPr/>
                </a:tc>
                <a:tc>
                  <a:txBody>
                    <a:bodyPr/>
                    <a:lstStyle/>
                    <a:p>
                      <a:r>
                        <a:rPr lang="en-US" dirty="0" smtClean="0"/>
                        <a:t>1024</a:t>
                      </a:r>
                      <a:endParaRPr lang="en-IN" dirty="0"/>
                    </a:p>
                  </a:txBody>
                  <a:tcPr/>
                </a:tc>
                <a:tc>
                  <a:txBody>
                    <a:bodyPr/>
                    <a:lstStyle/>
                    <a:p>
                      <a:r>
                        <a:rPr lang="en-US" dirty="0" smtClean="0"/>
                        <a:t>0.5mm</a:t>
                      </a:r>
                      <a:endParaRPr lang="en-IN" dirty="0"/>
                    </a:p>
                  </a:txBody>
                  <a:tcPr/>
                </a:tc>
                <a:tc>
                  <a:txBody>
                    <a:bodyPr/>
                    <a:lstStyle/>
                    <a:p>
                      <a:r>
                        <a:rPr lang="en-US" dirty="0" smtClean="0"/>
                        <a:t>Cheapest</a:t>
                      </a:r>
                      <a:endParaRPr lang="en-IN" dirty="0"/>
                    </a:p>
                  </a:txBody>
                  <a:tcPr/>
                </a:tc>
              </a:tr>
              <a:tr h="370840">
                <a:tc>
                  <a:txBody>
                    <a:bodyPr/>
                    <a:lstStyle/>
                    <a:p>
                      <a:r>
                        <a:rPr lang="en-US" dirty="0" smtClean="0"/>
                        <a:t>10base-F</a:t>
                      </a:r>
                      <a:endParaRPr lang="en-IN" dirty="0"/>
                    </a:p>
                  </a:txBody>
                  <a:tcPr/>
                </a:tc>
                <a:tc>
                  <a:txBody>
                    <a:bodyPr/>
                    <a:lstStyle/>
                    <a:p>
                      <a:r>
                        <a:rPr lang="en-US" dirty="0" smtClean="0"/>
                        <a:t>Fiber optics</a:t>
                      </a:r>
                      <a:endParaRPr lang="en-IN" dirty="0"/>
                    </a:p>
                  </a:txBody>
                  <a:tcPr/>
                </a:tc>
                <a:tc>
                  <a:txBody>
                    <a:bodyPr/>
                    <a:lstStyle/>
                    <a:p>
                      <a:r>
                        <a:rPr lang="en-US" dirty="0" smtClean="0"/>
                        <a:t>2000m</a:t>
                      </a:r>
                      <a:endParaRPr lang="en-IN" dirty="0"/>
                    </a:p>
                  </a:txBody>
                  <a:tcPr/>
                </a:tc>
                <a:tc>
                  <a:txBody>
                    <a:bodyPr/>
                    <a:lstStyle/>
                    <a:p>
                      <a:r>
                        <a:rPr lang="en-US" dirty="0" smtClean="0"/>
                        <a:t>1024</a:t>
                      </a:r>
                      <a:endParaRPr lang="en-IN" dirty="0"/>
                    </a:p>
                  </a:txBody>
                  <a:tcPr/>
                </a:tc>
                <a:tc>
                  <a:txBody>
                    <a:bodyPr/>
                    <a:lstStyle/>
                    <a:p>
                      <a:r>
                        <a:rPr lang="en-US" dirty="0" smtClean="0"/>
                        <a:t>62.5/125 um</a:t>
                      </a:r>
                      <a:endParaRPr lang="en-IN" dirty="0"/>
                    </a:p>
                  </a:txBody>
                  <a:tcPr/>
                </a:tc>
                <a:tc>
                  <a:txBody>
                    <a:bodyPr/>
                    <a:lstStyle/>
                    <a:p>
                      <a:r>
                        <a:rPr lang="en-US" dirty="0" smtClean="0"/>
                        <a:t>Best between buildings</a:t>
                      </a:r>
                      <a:endParaRPr lang="en-IN" dirty="0"/>
                    </a:p>
                  </a:txBody>
                  <a:tcPr/>
                </a:tc>
              </a:tr>
            </a:tbl>
          </a:graphicData>
        </a:graphic>
      </p:graphicFrame>
      <p:sp>
        <p:nvSpPr>
          <p:cNvPr id="5" name="TextBox 4"/>
          <p:cNvSpPr txBox="1"/>
          <p:nvPr/>
        </p:nvSpPr>
        <p:spPr>
          <a:xfrm>
            <a:off x="198831" y="4581128"/>
            <a:ext cx="2409634" cy="369332"/>
          </a:xfrm>
          <a:prstGeom prst="rect">
            <a:avLst/>
          </a:prstGeom>
          <a:noFill/>
        </p:spPr>
        <p:txBody>
          <a:bodyPr wrap="none" rtlCol="0">
            <a:spAutoFit/>
          </a:bodyPr>
          <a:lstStyle/>
          <a:p>
            <a:r>
              <a:rPr lang="en-US" dirty="0" smtClean="0"/>
              <a:t>Manchester Encoding</a:t>
            </a:r>
            <a:endParaRPr lang="en-IN" dirty="0"/>
          </a:p>
        </p:txBody>
      </p:sp>
    </p:spTree>
    <p:extLst>
      <p:ext uri="{BB962C8B-B14F-4D97-AF65-F5344CB8AC3E}">
        <p14:creationId xmlns:p14="http://schemas.microsoft.com/office/powerpoint/2010/main" val="98112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r>
              <a:rPr lang="en-US" dirty="0" smtClean="0"/>
              <a:t>Dynamic Ch Allocation</a:t>
            </a:r>
            <a:endParaRPr lang="en-IN" dirty="0"/>
          </a:p>
        </p:txBody>
      </p:sp>
      <p:sp>
        <p:nvSpPr>
          <p:cNvPr id="3" name="Content Placeholder 2"/>
          <p:cNvSpPr>
            <a:spLocks noGrp="1"/>
          </p:cNvSpPr>
          <p:nvPr>
            <p:ph idx="1"/>
          </p:nvPr>
        </p:nvSpPr>
        <p:spPr>
          <a:xfrm>
            <a:off x="457200" y="1052736"/>
            <a:ext cx="8507288" cy="5616624"/>
          </a:xfrm>
        </p:spPr>
        <p:txBody>
          <a:bodyPr>
            <a:normAutofit/>
          </a:bodyPr>
          <a:lstStyle/>
          <a:p>
            <a:pPr algn="just">
              <a:buFont typeface="Wingdings" pitchFamily="2" charset="2"/>
              <a:buChar char="q"/>
            </a:pPr>
            <a:r>
              <a:rPr lang="en-US" sz="2800" b="1" dirty="0" smtClean="0"/>
              <a:t>Assumptions:</a:t>
            </a:r>
          </a:p>
          <a:p>
            <a:pPr marL="514350" indent="-514350" algn="just">
              <a:buAutoNum type="arabicPeriod"/>
            </a:pPr>
            <a:r>
              <a:rPr lang="en-US" sz="2800" b="1" dirty="0" smtClean="0"/>
              <a:t>Independent Traffic </a:t>
            </a:r>
            <a:r>
              <a:rPr lang="en-US" sz="2800" dirty="0" smtClean="0"/>
              <a:t>	</a:t>
            </a:r>
          </a:p>
          <a:p>
            <a:pPr marL="400050" lvl="1" indent="0" algn="just">
              <a:buNone/>
            </a:pPr>
            <a:r>
              <a:rPr lang="en-US" sz="2000" dirty="0" smtClean="0"/>
              <a:t> N independent stations; </a:t>
            </a:r>
            <a:r>
              <a:rPr lang="el-GR" sz="2000" b="1" dirty="0" smtClean="0"/>
              <a:t>λΔ</a:t>
            </a:r>
            <a:r>
              <a:rPr lang="en-US" sz="2000" b="1" dirty="0" smtClean="0"/>
              <a:t>t </a:t>
            </a:r>
            <a:r>
              <a:rPr lang="en-US" sz="2000" dirty="0" smtClean="0"/>
              <a:t>frames; Once a frame been generated, the station is blocked and does nothing until the frame transmitted successfully.</a:t>
            </a:r>
          </a:p>
          <a:p>
            <a:pPr marL="514350" indent="-514350" algn="just">
              <a:buAutoNum type="arabicPeriod"/>
            </a:pPr>
            <a:r>
              <a:rPr lang="en-US" sz="2800" b="1" dirty="0" smtClean="0"/>
              <a:t>Single CH.: </a:t>
            </a:r>
          </a:p>
          <a:p>
            <a:pPr marL="400050" lvl="1" indent="0" algn="just">
              <a:buNone/>
            </a:pPr>
            <a:r>
              <a:rPr lang="en-US" sz="2000" dirty="0" smtClean="0"/>
              <a:t>All station can send and receive from it; stations are of equal capable but may be assigned diff roles through protocols </a:t>
            </a:r>
            <a:endParaRPr lang="en-US" sz="2000" b="1" dirty="0" smtClean="0"/>
          </a:p>
          <a:p>
            <a:pPr marL="514350" indent="-514350" algn="just">
              <a:buAutoNum type="arabicPeriod"/>
            </a:pPr>
            <a:r>
              <a:rPr lang="en-US" sz="2800" b="1" dirty="0" smtClean="0"/>
              <a:t>Observable Collisions: </a:t>
            </a:r>
          </a:p>
          <a:p>
            <a:pPr marL="400050" lvl="1" indent="0" algn="just">
              <a:buNone/>
            </a:pPr>
            <a:r>
              <a:rPr lang="en-US" sz="2000" dirty="0" smtClean="0"/>
              <a:t>If 2 frames are transmitted simultaneously, they overlap in time -&gt; garbled; collision. All Stations can detect collision; retransmits.</a:t>
            </a:r>
            <a:endParaRPr lang="en-US" sz="2000" b="1" dirty="0" smtClean="0"/>
          </a:p>
          <a:p>
            <a:pPr marL="514350" indent="-514350" algn="just">
              <a:buAutoNum type="arabicPeriod"/>
            </a:pPr>
            <a:r>
              <a:rPr lang="en-US" sz="2800" b="1" dirty="0" smtClean="0"/>
              <a:t>Continuous or slotted time:</a:t>
            </a:r>
            <a:endParaRPr lang="en-US" sz="2800" dirty="0" smtClean="0"/>
          </a:p>
          <a:p>
            <a:pPr marL="400050" lvl="1" indent="0" algn="just">
              <a:buNone/>
            </a:pPr>
            <a:r>
              <a:rPr lang="en-US" sz="2000" dirty="0" smtClean="0"/>
              <a:t>Sending frame any time or at start of slot; Slot may contain 0,1 or more frames-&gt; idle, success, collision. </a:t>
            </a: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Protocol Stack</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74732"/>
            <a:ext cx="8229600" cy="397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521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20000"/>
          </a:bodyPr>
          <a:lstStyle/>
          <a:p>
            <a:pPr marL="0" indent="0">
              <a:buNone/>
            </a:pPr>
            <a:r>
              <a:rPr lang="en-IN" sz="3000" b="1" dirty="0"/>
              <a:t>802.11 Infrared </a:t>
            </a:r>
          </a:p>
          <a:p>
            <a:pPr marL="0" indent="0">
              <a:buNone/>
            </a:pPr>
            <a:r>
              <a:rPr lang="en-IN" dirty="0"/>
              <a:t> Uses IR diodes</a:t>
            </a:r>
          </a:p>
          <a:p>
            <a:pPr marL="0" indent="0">
              <a:buNone/>
            </a:pPr>
            <a:r>
              <a:rPr lang="en-IN" dirty="0"/>
              <a:t> Diffuse light(not line of sight)</a:t>
            </a:r>
          </a:p>
          <a:p>
            <a:pPr marL="0" indent="0">
              <a:buNone/>
            </a:pPr>
            <a:r>
              <a:rPr lang="fr-FR" dirty="0"/>
              <a:t> Multiple </a:t>
            </a:r>
            <a:r>
              <a:rPr lang="fr-FR" dirty="0" err="1"/>
              <a:t>reflections</a:t>
            </a:r>
            <a:r>
              <a:rPr lang="fr-FR" dirty="0"/>
              <a:t> (</a:t>
            </a:r>
            <a:r>
              <a:rPr lang="fr-FR" dirty="0" err="1"/>
              <a:t>walls</a:t>
            </a:r>
            <a:r>
              <a:rPr lang="fr-FR" dirty="0"/>
              <a:t>, </a:t>
            </a:r>
            <a:r>
              <a:rPr lang="fr-FR" dirty="0" err="1"/>
              <a:t>furniture</a:t>
            </a:r>
            <a:r>
              <a:rPr lang="fr-FR" dirty="0"/>
              <a:t> etc.)</a:t>
            </a:r>
          </a:p>
          <a:p>
            <a:pPr marL="0" indent="0">
              <a:buNone/>
            </a:pPr>
            <a:r>
              <a:rPr lang="fr-FR" dirty="0"/>
              <a:t> Transmission </a:t>
            </a:r>
            <a:r>
              <a:rPr lang="fr-FR" dirty="0" err="1"/>
              <a:t>at</a:t>
            </a:r>
            <a:r>
              <a:rPr lang="fr-FR" dirty="0"/>
              <a:t> 0.85 microns or 0.95 microns</a:t>
            </a:r>
          </a:p>
          <a:p>
            <a:pPr marL="0" indent="0">
              <a:buNone/>
            </a:pPr>
            <a:r>
              <a:rPr lang="en-IN" dirty="0"/>
              <a:t> Speeds : 1 Mbps and 2 Mbps</a:t>
            </a:r>
          </a:p>
          <a:p>
            <a:pPr marL="0" indent="0">
              <a:buNone/>
            </a:pPr>
            <a:endParaRPr lang="en-IN" dirty="0"/>
          </a:p>
          <a:p>
            <a:pPr marL="0" indent="0">
              <a:buNone/>
            </a:pPr>
            <a:r>
              <a:rPr lang="en-IN" dirty="0"/>
              <a:t>Advantages</a:t>
            </a:r>
          </a:p>
          <a:p>
            <a:pPr marL="0" indent="0">
              <a:buNone/>
            </a:pPr>
            <a:r>
              <a:rPr lang="en-IN" dirty="0"/>
              <a:t> Simple, cheap, available in many mobile devices</a:t>
            </a:r>
          </a:p>
          <a:p>
            <a:pPr marL="0" indent="0">
              <a:buNone/>
            </a:pPr>
            <a:r>
              <a:rPr lang="en-IN" dirty="0"/>
              <a:t> No licenses needed</a:t>
            </a:r>
          </a:p>
          <a:p>
            <a:pPr marL="0" indent="0">
              <a:buNone/>
            </a:pPr>
            <a:r>
              <a:rPr lang="en-IN" dirty="0"/>
              <a:t> Simple shielding possible </a:t>
            </a:r>
          </a:p>
          <a:p>
            <a:pPr marL="0" indent="0">
              <a:buNone/>
            </a:pPr>
            <a:r>
              <a:rPr lang="en-IN" dirty="0"/>
              <a:t>Disadvantages</a:t>
            </a:r>
          </a:p>
          <a:p>
            <a:pPr marL="0" indent="0">
              <a:buNone/>
            </a:pPr>
            <a:r>
              <a:rPr lang="en-IN" dirty="0"/>
              <a:t> Interference by sunlight, heat sources etc.</a:t>
            </a:r>
          </a:p>
          <a:p>
            <a:pPr marL="0" indent="0">
              <a:buNone/>
            </a:pPr>
            <a:r>
              <a:rPr lang="en-IN" dirty="0"/>
              <a:t> Many things shield or absorb </a:t>
            </a:r>
            <a:r>
              <a:rPr lang="en-IN" dirty="0" err="1"/>
              <a:t>ir</a:t>
            </a:r>
            <a:r>
              <a:rPr lang="en-IN" dirty="0"/>
              <a:t> light </a:t>
            </a:r>
          </a:p>
          <a:p>
            <a:pPr marL="0" indent="0">
              <a:buNone/>
            </a:pPr>
            <a:r>
              <a:rPr lang="en-IN" dirty="0"/>
              <a:t> Low bandwidth </a:t>
            </a:r>
          </a:p>
          <a:p>
            <a:pPr marL="0" indent="0">
              <a:buNone/>
            </a:pPr>
            <a:r>
              <a:rPr lang="en-IN" dirty="0"/>
              <a:t>Cannot penetrates the walls</a:t>
            </a:r>
          </a:p>
          <a:p>
            <a:endParaRPr lang="en-IN" dirty="0"/>
          </a:p>
        </p:txBody>
      </p:sp>
    </p:spTree>
    <p:extLst>
      <p:ext uri="{BB962C8B-B14F-4D97-AF65-F5344CB8AC3E}">
        <p14:creationId xmlns:p14="http://schemas.microsoft.com/office/powerpoint/2010/main" val="2121968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lnSpcReduction="10000"/>
          </a:bodyPr>
          <a:lstStyle/>
          <a:p>
            <a:pPr marL="0" indent="0">
              <a:buNone/>
            </a:pPr>
            <a:r>
              <a:rPr lang="en-IN" sz="2800" b="1" dirty="0"/>
              <a:t>802.11</a:t>
            </a:r>
            <a:r>
              <a:rPr lang="en-IN" sz="2800" b="1" dirty="0">
                <a:solidFill>
                  <a:srgbClr val="FF0000"/>
                </a:solidFill>
              </a:rPr>
              <a:t>a</a:t>
            </a:r>
            <a:r>
              <a:rPr lang="en-IN" sz="2800" b="1" dirty="0"/>
              <a:t> High Speed WLAN using OFDM</a:t>
            </a:r>
          </a:p>
          <a:p>
            <a:pPr marL="0" indent="0">
              <a:buNone/>
            </a:pPr>
            <a:r>
              <a:rPr lang="en-IN" dirty="0"/>
              <a:t>(Orthogonal Frequency Division Multiplexing) </a:t>
            </a:r>
          </a:p>
          <a:p>
            <a:pPr marL="0" indent="0">
              <a:buNone/>
            </a:pPr>
            <a:r>
              <a:rPr lang="en-IN" dirty="0"/>
              <a:t> Operates in the 5.15GHz to 5.35GHz radio spectrum. </a:t>
            </a:r>
          </a:p>
          <a:p>
            <a:pPr marL="0" indent="0">
              <a:buNone/>
            </a:pPr>
            <a:r>
              <a:rPr lang="en-IN" dirty="0"/>
              <a:t> Speed: Up to 54Mbps (actual throughput is closer to 22Mbps) </a:t>
            </a:r>
          </a:p>
          <a:p>
            <a:pPr marL="0" indent="0">
              <a:buNone/>
            </a:pPr>
            <a:r>
              <a:rPr lang="en-IN" dirty="0"/>
              <a:t> Range: 50 feet </a:t>
            </a:r>
          </a:p>
          <a:p>
            <a:pPr marL="0" indent="0">
              <a:buNone/>
            </a:pPr>
            <a:r>
              <a:rPr lang="en-IN" dirty="0"/>
              <a:t> Less prone to interference. </a:t>
            </a:r>
          </a:p>
          <a:p>
            <a:pPr marL="0" indent="0">
              <a:buNone/>
            </a:pPr>
            <a:r>
              <a:rPr lang="en-IN" dirty="0"/>
              <a:t> More expensive. </a:t>
            </a:r>
          </a:p>
          <a:p>
            <a:pPr marL="0" indent="0">
              <a:buNone/>
            </a:pPr>
            <a:r>
              <a:rPr lang="en-IN" dirty="0"/>
              <a:t> Because 802.11b and 802.11a use different radio technologies and portions </a:t>
            </a:r>
            <a:r>
              <a:rPr lang="en-IN" dirty="0" smtClean="0"/>
              <a:t>of the </a:t>
            </a:r>
            <a:r>
              <a:rPr lang="en-IN" dirty="0"/>
              <a:t>spectrum, they are incompatible with one another.  </a:t>
            </a:r>
          </a:p>
          <a:p>
            <a:pPr marL="0" indent="0">
              <a:buNone/>
            </a:pPr>
            <a:r>
              <a:rPr lang="en-IN" dirty="0"/>
              <a:t> Uses 52 frequencies : 48 for data and 4 for synchronization</a:t>
            </a:r>
          </a:p>
          <a:p>
            <a:pPr marL="0" indent="0">
              <a:buNone/>
            </a:pPr>
            <a:r>
              <a:rPr lang="en-IN" dirty="0"/>
              <a:t> Modulation : PSK QAM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77330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marL="0" indent="0">
              <a:buNone/>
            </a:pPr>
            <a:r>
              <a:rPr lang="en-IN" sz="3300" b="1" dirty="0"/>
              <a:t>802.11</a:t>
            </a:r>
            <a:r>
              <a:rPr lang="en-IN" sz="3300" b="1" dirty="0">
                <a:solidFill>
                  <a:srgbClr val="FF0000"/>
                </a:solidFill>
              </a:rPr>
              <a:t>b</a:t>
            </a:r>
            <a:r>
              <a:rPr lang="en-IN" sz="3300" b="1" dirty="0"/>
              <a:t> High Rate DSSS (HR-DSSS) (</a:t>
            </a:r>
            <a:r>
              <a:rPr lang="en-IN" sz="3300" b="1" dirty="0" err="1"/>
              <a:t>Wi_Fi</a:t>
            </a:r>
            <a:r>
              <a:rPr lang="en-IN" sz="3300" b="1" dirty="0"/>
              <a:t> Year Mid 1999)</a:t>
            </a:r>
          </a:p>
          <a:p>
            <a:pPr marL="0" indent="0">
              <a:buNone/>
            </a:pPr>
            <a:r>
              <a:rPr lang="en-IN" dirty="0"/>
              <a:t> </a:t>
            </a:r>
          </a:p>
          <a:p>
            <a:pPr marL="0" indent="0">
              <a:buNone/>
            </a:pPr>
            <a:r>
              <a:rPr lang="en-IN" dirty="0"/>
              <a:t> Point to Multipoint Configuration</a:t>
            </a:r>
          </a:p>
          <a:p>
            <a:pPr marL="0" indent="0">
              <a:buNone/>
            </a:pPr>
            <a:r>
              <a:rPr lang="en-IN" dirty="0" smtClean="0"/>
              <a:t> </a:t>
            </a:r>
            <a:r>
              <a:rPr lang="en-IN" dirty="0"/>
              <a:t>Data rates supported are 1,2,5.5 and 11 Mbps</a:t>
            </a:r>
          </a:p>
          <a:p>
            <a:pPr marL="0" indent="0">
              <a:buNone/>
            </a:pPr>
            <a:r>
              <a:rPr lang="en-IN" dirty="0"/>
              <a:t> 5.9 Mbps over TCP and 7.1 Mbps over UDP</a:t>
            </a:r>
          </a:p>
          <a:p>
            <a:pPr marL="0" indent="0">
              <a:buNone/>
            </a:pPr>
            <a:r>
              <a:rPr lang="en-IN" dirty="0"/>
              <a:t> Uses CSMA/CA</a:t>
            </a:r>
          </a:p>
          <a:p>
            <a:pPr marL="0" indent="0">
              <a:buNone/>
            </a:pPr>
            <a:r>
              <a:rPr lang="en-IN" dirty="0" smtClean="0"/>
              <a:t> </a:t>
            </a:r>
            <a:r>
              <a:rPr lang="en-IN" dirty="0"/>
              <a:t>Range is 7 times grater than 802.11a</a:t>
            </a:r>
          </a:p>
          <a:p>
            <a:pPr marL="0" indent="0">
              <a:buNone/>
            </a:pPr>
            <a:r>
              <a:rPr lang="en-IN" dirty="0"/>
              <a:t> Operates in the 2.4GHz radio spectrum.</a:t>
            </a:r>
          </a:p>
          <a:p>
            <a:pPr marL="0" indent="0">
              <a:buNone/>
            </a:pPr>
            <a:r>
              <a:rPr lang="en-IN" dirty="0"/>
              <a:t> Frequency Bandwidth = 5 GHz</a:t>
            </a:r>
          </a:p>
          <a:p>
            <a:pPr marL="0" indent="0">
              <a:buNone/>
            </a:pPr>
            <a:r>
              <a:rPr lang="en-IN" dirty="0"/>
              <a:t> Range: 100 feet</a:t>
            </a:r>
          </a:p>
          <a:p>
            <a:pPr marL="0" indent="0">
              <a:buNone/>
            </a:pPr>
            <a:r>
              <a:rPr lang="en-IN" dirty="0"/>
              <a:t> Prone to interference </a:t>
            </a:r>
            <a:endParaRPr lang="en-IN" dirty="0" smtClean="0"/>
          </a:p>
          <a:p>
            <a:pPr marL="0" indent="0">
              <a:buNone/>
            </a:pPr>
            <a:r>
              <a:rPr lang="en-IN" dirty="0" smtClean="0"/>
              <a:t> </a:t>
            </a:r>
            <a:r>
              <a:rPr lang="en-IN" dirty="0"/>
              <a:t>Least expensive wireless LAN specification.</a:t>
            </a:r>
          </a:p>
          <a:p>
            <a:pPr marL="0" indent="0">
              <a:buNone/>
            </a:pPr>
            <a:endParaRPr lang="en-IN" dirty="0"/>
          </a:p>
        </p:txBody>
      </p:sp>
    </p:spTree>
    <p:extLst>
      <p:ext uri="{BB962C8B-B14F-4D97-AF65-F5344CB8AC3E}">
        <p14:creationId xmlns:p14="http://schemas.microsoft.com/office/powerpoint/2010/main" val="2112163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r>
              <a:rPr lang="en-IN" sz="3200" b="1" dirty="0"/>
              <a:t>802.11</a:t>
            </a:r>
            <a:r>
              <a:rPr lang="en-IN" sz="3200" b="1" dirty="0">
                <a:solidFill>
                  <a:srgbClr val="FF0000"/>
                </a:solidFill>
              </a:rPr>
              <a:t>g</a:t>
            </a:r>
            <a:r>
              <a:rPr lang="en-IN" sz="3200" b="1" dirty="0"/>
              <a:t> OFDM 54 </a:t>
            </a:r>
            <a:r>
              <a:rPr lang="en-IN" sz="3200" b="1" dirty="0" err="1" smtClean="0"/>
              <a:t>MBps</a:t>
            </a:r>
            <a:r>
              <a:rPr lang="en-IN" sz="3200" b="1" dirty="0" smtClean="0"/>
              <a:t> </a:t>
            </a:r>
          </a:p>
          <a:p>
            <a:pPr marL="0" indent="0">
              <a:buNone/>
            </a:pPr>
            <a:r>
              <a:rPr lang="en-IN" dirty="0" smtClean="0"/>
              <a:t>o </a:t>
            </a:r>
            <a:r>
              <a:rPr lang="en-IN" dirty="0"/>
              <a:t>Operates in the 2.4GHz radio spectrum. </a:t>
            </a:r>
          </a:p>
          <a:p>
            <a:pPr marL="0" indent="0">
              <a:buNone/>
            </a:pPr>
            <a:r>
              <a:rPr lang="en-IN" dirty="0"/>
              <a:t>o Speed: Up to 54Mbps </a:t>
            </a:r>
          </a:p>
          <a:p>
            <a:pPr marL="0" indent="0">
              <a:buNone/>
            </a:pPr>
            <a:r>
              <a:rPr lang="en-IN" dirty="0"/>
              <a:t>o Range: 100 feet </a:t>
            </a:r>
          </a:p>
          <a:p>
            <a:pPr marL="0" indent="0">
              <a:buNone/>
            </a:pPr>
            <a:r>
              <a:rPr lang="en-IN" dirty="0"/>
              <a:t>o Prone to interference (it shares airspace with cell phones, </a:t>
            </a:r>
            <a:r>
              <a:rPr lang="en-IN" dirty="0" smtClean="0"/>
              <a:t>Bluetooth, security </a:t>
            </a:r>
            <a:r>
              <a:rPr lang="en-IN" dirty="0"/>
              <a:t>radios, and other devices</a:t>
            </a:r>
            <a:r>
              <a:rPr lang="en-IN" dirty="0" smtClean="0"/>
              <a:t>)</a:t>
            </a:r>
          </a:p>
          <a:p>
            <a:pPr marL="0" indent="0">
              <a:buNone/>
            </a:pPr>
            <a:endParaRPr lang="en-IN" dirty="0" smtClean="0"/>
          </a:p>
          <a:p>
            <a:pPr marL="0" indent="0">
              <a:buNone/>
            </a:pPr>
            <a:r>
              <a:rPr lang="en-IN" sz="3000" b="1" dirty="0"/>
              <a:t>802.11</a:t>
            </a:r>
            <a:r>
              <a:rPr lang="en-IN" sz="3000" b="1" dirty="0">
                <a:solidFill>
                  <a:srgbClr val="FF0000"/>
                </a:solidFill>
              </a:rPr>
              <a:t>n</a:t>
            </a:r>
            <a:r>
              <a:rPr lang="en-IN" dirty="0"/>
              <a:t> </a:t>
            </a:r>
            <a:r>
              <a:rPr lang="en-IN" dirty="0" smtClean="0"/>
              <a:t>:</a:t>
            </a:r>
            <a:endParaRPr lang="en-IN" dirty="0"/>
          </a:p>
          <a:p>
            <a:pPr marL="0" indent="0">
              <a:buNone/>
            </a:pPr>
            <a:r>
              <a:rPr lang="en-IN" dirty="0"/>
              <a:t>o Operates in the 2.4 or 5GHz radio spectrum </a:t>
            </a:r>
          </a:p>
          <a:p>
            <a:pPr marL="0" indent="0">
              <a:buNone/>
            </a:pPr>
            <a:r>
              <a:rPr lang="en-IN" dirty="0"/>
              <a:t>o Speed: Up to 700Mbs </a:t>
            </a:r>
          </a:p>
          <a:p>
            <a:pPr marL="0" indent="0">
              <a:buNone/>
            </a:pPr>
            <a:r>
              <a:rPr lang="en-IN" dirty="0"/>
              <a:t>o Range: 50 feet </a:t>
            </a:r>
          </a:p>
        </p:txBody>
      </p:sp>
    </p:spTree>
    <p:extLst>
      <p:ext uri="{BB962C8B-B14F-4D97-AF65-F5344CB8AC3E}">
        <p14:creationId xmlns:p14="http://schemas.microsoft.com/office/powerpoint/2010/main" val="3086775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dirty="0"/>
              <a:t>Bluetooth Architecture</a:t>
            </a:r>
            <a:endParaRPr lang="en-IN" dirty="0"/>
          </a:p>
        </p:txBody>
      </p:sp>
      <p:sp>
        <p:nvSpPr>
          <p:cNvPr id="3" name="Content Placeholder 2"/>
          <p:cNvSpPr>
            <a:spLocks noGrp="1"/>
          </p:cNvSpPr>
          <p:nvPr>
            <p:ph idx="1"/>
          </p:nvPr>
        </p:nvSpPr>
        <p:spPr>
          <a:xfrm>
            <a:off x="457200" y="908720"/>
            <a:ext cx="8229600" cy="5616624"/>
          </a:xfrm>
        </p:spPr>
        <p:txBody>
          <a:bodyPr>
            <a:normAutofit fontScale="92500" lnSpcReduction="10000"/>
          </a:bodyPr>
          <a:lstStyle/>
          <a:p>
            <a:r>
              <a:rPr lang="en-IN" dirty="0"/>
              <a:t>Basic unit is </a:t>
            </a:r>
            <a:r>
              <a:rPr lang="en-IN" b="1" dirty="0" err="1"/>
              <a:t>piconet</a:t>
            </a:r>
            <a:r>
              <a:rPr lang="en-IN" b="1" dirty="0"/>
              <a:t> </a:t>
            </a:r>
          </a:p>
          <a:p>
            <a:r>
              <a:rPr lang="en-IN" dirty="0" err="1"/>
              <a:t>Piconet</a:t>
            </a:r>
            <a:r>
              <a:rPr lang="en-IN" dirty="0"/>
              <a:t> consists one master node and 7 active slave nodes</a:t>
            </a:r>
          </a:p>
          <a:p>
            <a:r>
              <a:rPr lang="en-IN" dirty="0"/>
              <a:t>Perimeter is 10 meters</a:t>
            </a:r>
          </a:p>
          <a:p>
            <a:r>
              <a:rPr lang="en-IN" dirty="0"/>
              <a:t>Multiple </a:t>
            </a:r>
            <a:r>
              <a:rPr lang="en-IN" dirty="0" err="1"/>
              <a:t>piconets</a:t>
            </a:r>
            <a:r>
              <a:rPr lang="en-IN" dirty="0"/>
              <a:t> can be formed via bridge node</a:t>
            </a:r>
          </a:p>
          <a:p>
            <a:r>
              <a:rPr lang="en-IN" dirty="0"/>
              <a:t>Interconnected </a:t>
            </a:r>
            <a:r>
              <a:rPr lang="en-IN" dirty="0" err="1"/>
              <a:t>piconets</a:t>
            </a:r>
            <a:r>
              <a:rPr lang="en-IN" dirty="0"/>
              <a:t> are called </a:t>
            </a:r>
            <a:r>
              <a:rPr lang="en-IN" b="1" dirty="0" err="1"/>
              <a:t>scatternet</a:t>
            </a:r>
            <a:endParaRPr lang="en-IN" b="1" dirty="0"/>
          </a:p>
          <a:p>
            <a:r>
              <a:rPr lang="en-IN" dirty="0"/>
              <a:t>Parked slave for responding to the activation/</a:t>
            </a:r>
            <a:r>
              <a:rPr lang="en-IN" dirty="0" err="1"/>
              <a:t>becon</a:t>
            </a:r>
            <a:r>
              <a:rPr lang="en-IN" dirty="0"/>
              <a:t> from the </a:t>
            </a:r>
            <a:r>
              <a:rPr lang="en-IN" dirty="0" smtClean="0"/>
              <a:t>master.</a:t>
            </a:r>
            <a:endParaRPr lang="en-IN" dirty="0"/>
          </a:p>
          <a:p>
            <a:r>
              <a:rPr lang="en-IN" dirty="0"/>
              <a:t>There can be 255 parked nodes</a:t>
            </a:r>
          </a:p>
          <a:p>
            <a:r>
              <a:rPr lang="en-IN" dirty="0"/>
              <a:t>Uses TDM</a:t>
            </a:r>
          </a:p>
          <a:p>
            <a:r>
              <a:rPr lang="en-IN" dirty="0"/>
              <a:t>Communication between master slave only and not slave to slave</a:t>
            </a:r>
          </a:p>
          <a:p>
            <a:r>
              <a:rPr lang="en-IN" dirty="0"/>
              <a:t>2.4 GHz, </a:t>
            </a:r>
            <a:r>
              <a:rPr lang="en-IN" dirty="0" smtClean="0"/>
              <a:t>FHSS, CDMA</a:t>
            </a:r>
            <a:endParaRPr lang="en-IN" dirty="0"/>
          </a:p>
          <a:p>
            <a:r>
              <a:rPr lang="en-IN" dirty="0"/>
              <a:t>79 channels of 1 MHz each</a:t>
            </a:r>
          </a:p>
          <a:p>
            <a:r>
              <a:rPr lang="en-IN" dirty="0"/>
              <a:t>Modulation FSK, 1-bit per Hz gives 1 Mbps </a:t>
            </a:r>
            <a:r>
              <a:rPr lang="en-IN" dirty="0" smtClean="0"/>
              <a:t>data rate</a:t>
            </a:r>
            <a:endParaRPr lang="en-IN" dirty="0"/>
          </a:p>
        </p:txBody>
      </p:sp>
    </p:spTree>
    <p:extLst>
      <p:ext uri="{BB962C8B-B14F-4D97-AF65-F5344CB8AC3E}">
        <p14:creationId xmlns:p14="http://schemas.microsoft.com/office/powerpoint/2010/main" val="1567607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408" y="1916832"/>
            <a:ext cx="752087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454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US" dirty="0" smtClean="0"/>
              <a:t>Frame Format</a:t>
            </a:r>
            <a:endParaRPr lang="en-IN" dirty="0"/>
          </a:p>
        </p:txBody>
      </p:sp>
      <p:sp>
        <p:nvSpPr>
          <p:cNvPr id="3" name="Content Placeholder 2"/>
          <p:cNvSpPr>
            <a:spLocks noGrp="1"/>
          </p:cNvSpPr>
          <p:nvPr>
            <p:ph idx="1"/>
          </p:nvPr>
        </p:nvSpPr>
        <p:spPr>
          <a:xfrm>
            <a:off x="457200" y="1600200"/>
            <a:ext cx="8229600" cy="4925144"/>
          </a:xfrm>
        </p:spPr>
        <p:txBody>
          <a:bodyPr>
            <a:normAutofit/>
          </a:bodyPr>
          <a:lstStyle/>
          <a:p>
            <a:endParaRPr lang="en-US" dirty="0" smtClean="0"/>
          </a:p>
          <a:p>
            <a:endParaRPr lang="en-US" dirty="0"/>
          </a:p>
          <a:p>
            <a:endParaRPr lang="en-US" dirty="0" smtClean="0"/>
          </a:p>
          <a:p>
            <a:endParaRPr lang="en-US" dirty="0"/>
          </a:p>
          <a:p>
            <a:r>
              <a:rPr lang="en-IN" dirty="0"/>
              <a:t>An  access code  identifies the master so that slaves within radio range of two </a:t>
            </a:r>
            <a:r>
              <a:rPr lang="en-IN" dirty="0" smtClean="0"/>
              <a:t>masters can </a:t>
            </a:r>
            <a:r>
              <a:rPr lang="en-IN" dirty="0"/>
              <a:t>tell which traffic is for them. </a:t>
            </a:r>
          </a:p>
          <a:p>
            <a:r>
              <a:rPr lang="en-IN" dirty="0" smtClean="0"/>
              <a:t>Next </a:t>
            </a:r>
            <a:r>
              <a:rPr lang="en-IN" dirty="0"/>
              <a:t>comes a 54-bit header containing typical MAC </a:t>
            </a:r>
            <a:r>
              <a:rPr lang="en-IN" dirty="0" err="1"/>
              <a:t>sublayer</a:t>
            </a:r>
            <a:r>
              <a:rPr lang="en-IN" dirty="0"/>
              <a:t> fields. Then comes </a:t>
            </a:r>
            <a:r>
              <a:rPr lang="en-IN" dirty="0" smtClean="0"/>
              <a:t>the </a:t>
            </a:r>
            <a:r>
              <a:rPr lang="en-IN" dirty="0"/>
              <a:t>data field, of up to 2744 </a:t>
            </a:r>
            <a:r>
              <a:rPr lang="en-IN" dirty="0" smtClean="0"/>
              <a:t>bits</a:t>
            </a:r>
          </a:p>
          <a:p>
            <a:r>
              <a:rPr lang="en-IN" dirty="0"/>
              <a:t>The Address field identifies which of the eight active devices the frame is intended for. </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06004"/>
            <a:ext cx="7906505" cy="196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750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r>
              <a:rPr lang="en-IN" dirty="0"/>
              <a:t>The Type field identifies the frame </a:t>
            </a:r>
            <a:r>
              <a:rPr lang="en-IN" dirty="0" smtClean="0"/>
              <a:t>type</a:t>
            </a:r>
          </a:p>
          <a:p>
            <a:r>
              <a:rPr lang="en-IN" dirty="0"/>
              <a:t>The Flow bit is asserted by a slave when its buffer is full and cannot receive any </a:t>
            </a:r>
            <a:r>
              <a:rPr lang="en-IN" dirty="0" smtClean="0"/>
              <a:t>more data</a:t>
            </a:r>
            <a:r>
              <a:rPr lang="en-IN" dirty="0"/>
              <a:t>. This is a primitive form of flow control</a:t>
            </a:r>
            <a:r>
              <a:rPr lang="en-IN" dirty="0" smtClean="0"/>
              <a:t>.</a:t>
            </a:r>
          </a:p>
          <a:p>
            <a:r>
              <a:rPr lang="en-IN" dirty="0" smtClean="0"/>
              <a:t>The Acknowledgement </a:t>
            </a:r>
            <a:r>
              <a:rPr lang="en-IN" dirty="0"/>
              <a:t>bit is used to piggyback an ACK onto a frame</a:t>
            </a:r>
            <a:r>
              <a:rPr lang="en-IN" dirty="0" smtClean="0"/>
              <a:t>.</a:t>
            </a:r>
          </a:p>
          <a:p>
            <a:r>
              <a:rPr lang="en-IN" dirty="0"/>
              <a:t>The Sequence bit is used to number the frames to detect retransmissions. The </a:t>
            </a:r>
            <a:r>
              <a:rPr lang="en-IN" dirty="0" smtClean="0"/>
              <a:t>protocol is </a:t>
            </a:r>
            <a:r>
              <a:rPr lang="en-IN" dirty="0"/>
              <a:t>stop-and-wait, so 1 bit is enough.</a:t>
            </a:r>
          </a:p>
          <a:p>
            <a:r>
              <a:rPr lang="en-IN" dirty="0"/>
              <a:t>Then comes the 8-bit </a:t>
            </a:r>
            <a:r>
              <a:rPr lang="en-IN" dirty="0" smtClean="0"/>
              <a:t>header Checksum</a:t>
            </a:r>
            <a:r>
              <a:rPr lang="en-IN" dirty="0"/>
              <a:t>. The entire 18-bit header is repeated </a:t>
            </a:r>
            <a:r>
              <a:rPr lang="en-IN" dirty="0" smtClean="0"/>
              <a:t>three times </a:t>
            </a:r>
            <a:r>
              <a:rPr lang="en-IN" dirty="0"/>
              <a:t>to form the 54-bit </a:t>
            </a:r>
            <a:r>
              <a:rPr lang="en-IN" dirty="0" smtClean="0"/>
              <a:t>header.</a:t>
            </a:r>
            <a:endParaRPr lang="en-IN" dirty="0"/>
          </a:p>
        </p:txBody>
      </p:sp>
    </p:spTree>
    <p:extLst>
      <p:ext uri="{BB962C8B-B14F-4D97-AF65-F5344CB8AC3E}">
        <p14:creationId xmlns:p14="http://schemas.microsoft.com/office/powerpoint/2010/main" val="175446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normAutofit/>
          </a:bodyPr>
          <a:lstStyle/>
          <a:p>
            <a:pPr marL="457200" indent="-457200" algn="just">
              <a:buAutoNum type="arabicPeriod" startAt="5"/>
            </a:pPr>
            <a:r>
              <a:rPr lang="en-US" sz="2800" b="1" dirty="0" smtClean="0"/>
              <a:t>Carrier Sense or No Carrier Sense:</a:t>
            </a:r>
          </a:p>
          <a:p>
            <a:pPr marL="400050" lvl="1" indent="0" algn="just">
              <a:buNone/>
            </a:pPr>
            <a:r>
              <a:rPr lang="en-US" sz="1800" dirty="0" smtClean="0"/>
              <a:t>Carrier sense: stations can tell if ch is in use b4 trying. No station attempt  to use if sensed busy.</a:t>
            </a:r>
          </a:p>
          <a:p>
            <a:pPr marL="400050" lvl="1" indent="0" algn="just">
              <a:buNone/>
            </a:pPr>
            <a:r>
              <a:rPr lang="en-US" sz="1800" dirty="0" smtClean="0"/>
              <a:t>No carrier sense: Cant sense b4 trying, just sends and can determine whether is was successful transmission.</a:t>
            </a:r>
          </a:p>
          <a:p>
            <a:pPr marL="400050" lvl="1" indent="0" algn="just">
              <a:buNone/>
            </a:pPr>
            <a:endParaRPr lang="en-US" sz="1800" dirty="0" smtClean="0"/>
          </a:p>
          <a:p>
            <a:pPr marL="0" indent="0" algn="just">
              <a:buNone/>
            </a:pPr>
            <a:r>
              <a:rPr lang="en-US" sz="2800" dirty="0" smtClean="0"/>
              <a:t>    Note: No </a:t>
            </a:r>
            <a:r>
              <a:rPr lang="en-US" sz="2800" dirty="0" err="1" smtClean="0"/>
              <a:t>Multiaccess</a:t>
            </a:r>
            <a:r>
              <a:rPr lang="en-US" sz="2800" dirty="0" smtClean="0"/>
              <a:t> protocol guarantees reliable delivery. Even in absence of collisions, the receiver may receive frames in-correctly for various reasons. </a:t>
            </a:r>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r>
              <a:rPr lang="en-US" dirty="0" smtClean="0"/>
              <a:t>Multiple Access Protocol</a:t>
            </a:r>
            <a:endParaRPr lang="en-IN" dirty="0"/>
          </a:p>
        </p:txBody>
      </p:sp>
      <p:sp>
        <p:nvSpPr>
          <p:cNvPr id="3" name="Content Placeholder 2"/>
          <p:cNvSpPr>
            <a:spLocks noGrp="1"/>
          </p:cNvSpPr>
          <p:nvPr>
            <p:ph idx="1"/>
          </p:nvPr>
        </p:nvSpPr>
        <p:spPr>
          <a:xfrm>
            <a:off x="457200" y="1052736"/>
            <a:ext cx="8229600" cy="5616624"/>
          </a:xfrm>
        </p:spPr>
        <p:txBody>
          <a:bodyPr/>
          <a:lstStyle/>
          <a:p>
            <a:pPr algn="just">
              <a:buFont typeface="Wingdings" pitchFamily="2" charset="2"/>
              <a:buChar char="q"/>
            </a:pPr>
            <a:r>
              <a:rPr lang="en-US" b="1" dirty="0" smtClean="0"/>
              <a:t>ALOHA: Pure and Slotted</a:t>
            </a:r>
          </a:p>
          <a:p>
            <a:pPr algn="just">
              <a:buFont typeface="Wingdings" pitchFamily="2" charset="2"/>
              <a:buChar char="q"/>
            </a:pPr>
            <a:r>
              <a:rPr lang="en-US" b="1" dirty="0" smtClean="0"/>
              <a:t>Pure ALOHA</a:t>
            </a:r>
          </a:p>
          <a:p>
            <a:pPr algn="just"/>
            <a:r>
              <a:rPr lang="en-US" dirty="0" smtClean="0"/>
              <a:t>The basic idea is simple, let users transmit whenever they have data to send.</a:t>
            </a:r>
          </a:p>
          <a:p>
            <a:pPr algn="just"/>
            <a:r>
              <a:rPr lang="en-US" dirty="0" smtClean="0"/>
              <a:t>In ALOHA, after each station has sent its frame to central computer, this comp rebroadcast the frame to all of the stations.</a:t>
            </a:r>
          </a:p>
          <a:p>
            <a:pPr algn="just"/>
            <a:r>
              <a:rPr lang="en-US" dirty="0" smtClean="0"/>
              <a:t>If the frame was destroyed, the sender just waits a </a:t>
            </a:r>
            <a:r>
              <a:rPr lang="en-US" b="1" dirty="0" smtClean="0"/>
              <a:t>random</a:t>
            </a:r>
            <a:r>
              <a:rPr lang="en-US" dirty="0" smtClean="0"/>
              <a:t> amount of time and sends it again.</a:t>
            </a:r>
          </a:p>
          <a:p>
            <a:pPr algn="just"/>
            <a:r>
              <a:rPr lang="en-US" dirty="0" smtClean="0"/>
              <a:t>The frames are of same length. (for max throughput)</a:t>
            </a:r>
          </a:p>
          <a:p>
            <a:pPr algn="just"/>
            <a:r>
              <a:rPr lang="en-US" dirty="0" smtClean="0"/>
              <a:t>When frames collide, they will garbled.</a:t>
            </a:r>
            <a:endParaRPr lang="en-IN" dirty="0"/>
          </a:p>
        </p:txBody>
      </p:sp>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92696"/>
          </a:xfrm>
        </p:spPr>
        <p:txBody>
          <a:bodyPr/>
          <a:lstStyle/>
          <a:p>
            <a:endParaRPr lang="en-IN" dirty="0"/>
          </a:p>
        </p:txBody>
      </p:sp>
      <p:sp>
        <p:nvSpPr>
          <p:cNvPr id="3" name="Content Placeholder 2"/>
          <p:cNvSpPr>
            <a:spLocks noGrp="1"/>
          </p:cNvSpPr>
          <p:nvPr>
            <p:ph idx="1"/>
          </p:nvPr>
        </p:nvSpPr>
        <p:spPr>
          <a:xfrm>
            <a:off x="457200" y="1052736"/>
            <a:ext cx="8229600" cy="5616624"/>
          </a:xfrm>
        </p:spPr>
        <p:txBody>
          <a:bodyPr/>
          <a:lstStyle/>
          <a:p>
            <a:endParaRPr lang="en-IN" dirty="0"/>
          </a:p>
        </p:txBody>
      </p:sp>
      <p:sp>
        <p:nvSpPr>
          <p:cNvPr id="4" name="Rectangle 3"/>
          <p:cNvSpPr txBox="1">
            <a:spLocks noChangeArrowheads="1"/>
          </p:cNvSpPr>
          <p:nvPr/>
        </p:nvSpPr>
        <p:spPr>
          <a:xfrm>
            <a:off x="287338" y="5715000"/>
            <a:ext cx="8856662"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FontTx/>
              <a:buNone/>
            </a:pPr>
            <a:r>
              <a:rPr lang="en-US" smtClean="0">
                <a:latin typeface="Arial" charset="0"/>
                <a:cs typeface="Arial" charset="0"/>
              </a:rPr>
              <a:t>In pure ALOHA, frames are transmitted </a:t>
            </a:r>
            <a:br>
              <a:rPr lang="en-US" smtClean="0">
                <a:latin typeface="Arial" charset="0"/>
                <a:cs typeface="Arial" charset="0"/>
              </a:rPr>
            </a:br>
            <a:r>
              <a:rPr lang="en-US" smtClean="0">
                <a:latin typeface="Arial" charset="0"/>
                <a:cs typeface="Arial" charset="0"/>
              </a:rPr>
              <a:t>at completely arbitrary times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571625"/>
            <a:ext cx="728662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66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2132856"/>
            <a:ext cx="3451692" cy="100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27040" y="3308791"/>
            <a:ext cx="4155305" cy="1200329"/>
          </a:xfrm>
          <a:prstGeom prst="rect">
            <a:avLst/>
          </a:prstGeom>
          <a:noFill/>
        </p:spPr>
        <p:txBody>
          <a:bodyPr wrap="none" rtlCol="0">
            <a:spAutoFit/>
          </a:bodyPr>
          <a:lstStyle/>
          <a:p>
            <a:r>
              <a:rPr lang="en-US" dirty="0" smtClean="0"/>
              <a:t>Maximum throughput occurs at G=0.5,</a:t>
            </a:r>
          </a:p>
          <a:p>
            <a:r>
              <a:rPr lang="en-US" dirty="0" smtClean="0"/>
              <a:t>S=1/2e</a:t>
            </a:r>
          </a:p>
          <a:p>
            <a:r>
              <a:rPr lang="en-US" dirty="0" smtClean="0"/>
              <a:t>S=0.184</a:t>
            </a:r>
          </a:p>
          <a:p>
            <a:r>
              <a:rPr lang="en-US" dirty="0" smtClean="0"/>
              <a:t>=&gt; 18%</a:t>
            </a:r>
            <a:endParaRPr lang="en-IN" dirty="0"/>
          </a:p>
        </p:txBody>
      </p:sp>
    </p:spTree>
    <p:extLst>
      <p:ext uri="{BB962C8B-B14F-4D97-AF65-F5344CB8AC3E}">
        <p14:creationId xmlns:p14="http://schemas.microsoft.com/office/powerpoint/2010/main" val="278917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2811</TotalTime>
  <Words>3274</Words>
  <Application>Microsoft Office PowerPoint</Application>
  <PresentationFormat>On-screen Show (4:3)</PresentationFormat>
  <Paragraphs>359</Paragraphs>
  <Slides>58</Slides>
  <Notes>6</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Executive</vt:lpstr>
      <vt:lpstr>Medium Access Control</vt:lpstr>
      <vt:lpstr>PowerPoint Presentation</vt:lpstr>
      <vt:lpstr>Channel Allocation Problem</vt:lpstr>
      <vt:lpstr>PowerPoint Presentation</vt:lpstr>
      <vt:lpstr>Dynamic Ch Allocation</vt:lpstr>
      <vt:lpstr>PowerPoint Presentation</vt:lpstr>
      <vt:lpstr>Multiple Access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CSMA with Collision Detection</vt:lpstr>
      <vt:lpstr>PowerPoint Presentation</vt:lpstr>
      <vt:lpstr>PowerPoint Presentation</vt:lpstr>
      <vt:lpstr>CSMA/CD with Binary Exponential Backoff</vt:lpstr>
      <vt:lpstr>Collision Free Protocol</vt:lpstr>
      <vt:lpstr>A Bit-Map Protocol</vt:lpstr>
      <vt:lpstr>Token Ring</vt:lpstr>
      <vt:lpstr>Binary Countdown Protocol</vt:lpstr>
      <vt:lpstr>PowerPoint Presentation</vt:lpstr>
      <vt:lpstr>Classic Ethernet MAC Sublayer Protocol</vt:lpstr>
      <vt:lpstr>PowerPoint Presentation</vt:lpstr>
      <vt:lpstr>PowerPoint Presentation</vt:lpstr>
      <vt:lpstr>Wireless LAN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802.11 architecture</vt:lpstr>
      <vt:lpstr>PowerPoint Presentation</vt:lpstr>
      <vt:lpstr>PowerPoint Presentation</vt:lpstr>
      <vt:lpstr>PowerPoint Presentation</vt:lpstr>
      <vt:lpstr>PowerPoint Presentation</vt:lpstr>
      <vt:lpstr>PowerPoint Presentation</vt:lpstr>
      <vt:lpstr>Wavelength Division Multiple Access</vt:lpstr>
      <vt:lpstr>PowerPoint Presentation</vt:lpstr>
      <vt:lpstr>PowerPoint Presentation</vt:lpstr>
      <vt:lpstr>PowerPoint Presentation</vt:lpstr>
      <vt:lpstr>IEEE 802.3 10Mbps Ethernet</vt:lpstr>
      <vt:lpstr>802.11 Protocol Stack</vt:lpstr>
      <vt:lpstr>PowerPoint Presentation</vt:lpstr>
      <vt:lpstr>PowerPoint Presentation</vt:lpstr>
      <vt:lpstr>PowerPoint Presentation</vt:lpstr>
      <vt:lpstr>PowerPoint Presentation</vt:lpstr>
      <vt:lpstr>Bluetooth Architecture</vt:lpstr>
      <vt:lpstr>PowerPoint Presentation</vt:lpstr>
      <vt:lpstr>Frame Format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Medium Access Control</dc:title>
  <dc:creator>Shristi</dc:creator>
  <cp:lastModifiedBy>Shristi</cp:lastModifiedBy>
  <cp:revision>230</cp:revision>
  <dcterms:created xsi:type="dcterms:W3CDTF">2017-03-01T11:56:06Z</dcterms:created>
  <dcterms:modified xsi:type="dcterms:W3CDTF">2017-09-29T04:54:12Z</dcterms:modified>
</cp:coreProperties>
</file>