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9" r:id="rId23"/>
    <p:sldId id="284" r:id="rId24"/>
    <p:sldId id="288" r:id="rId25"/>
    <p:sldId id="280" r:id="rId26"/>
    <p:sldId id="285" r:id="rId27"/>
    <p:sldId id="286" r:id="rId28"/>
    <p:sldId id="287" r:id="rId29"/>
    <p:sldId id="281" r:id="rId30"/>
    <p:sldId id="290" r:id="rId31"/>
    <p:sldId id="289" r:id="rId32"/>
    <p:sldId id="282" r:id="rId33"/>
    <p:sldId id="283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73" r:id="rId43"/>
    <p:sldId id="27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F5D6E-014B-4DF4-BE19-D7324A09B4DB}" type="datetimeFigureOut">
              <a:rPr lang="en-IN" smtClean="0"/>
              <a:t>17-03-2017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34941-E6BF-49C7-A582-A6057980F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02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34941-E6BF-49C7-A582-A6057980F17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388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ARPNET IP: </a:t>
            </a:r>
            <a:r>
              <a:rPr lang="en-US" dirty="0" err="1" smtClean="0"/>
              <a:t>Coless</a:t>
            </a:r>
            <a:endParaRPr lang="en-US" dirty="0" smtClean="0"/>
          </a:p>
          <a:p>
            <a:r>
              <a:rPr lang="en-US" dirty="0" smtClean="0"/>
              <a:t>X.5 FR</a:t>
            </a:r>
            <a:r>
              <a:rPr lang="en-US" baseline="0" dirty="0" smtClean="0"/>
              <a:t> ATM MPLS: CO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34941-E6BF-49C7-A582-A6057980F17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078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Routing: topology</a:t>
            </a:r>
          </a:p>
          <a:p>
            <a:r>
              <a:rPr lang="en-US" dirty="0" smtClean="0"/>
              <a:t>Traffic-&gt; </a:t>
            </a:r>
            <a:r>
              <a:rPr lang="en-US" dirty="0" err="1" smtClean="0"/>
              <a:t>cong</a:t>
            </a:r>
            <a:r>
              <a:rPr lang="en-US" dirty="0" smtClean="0"/>
              <a:t> control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34941-E6BF-49C7-A582-A6057980F17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22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94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7848600" cy="5638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The main function of the network layer is routing packets from the source </a:t>
            </a:r>
            <a:r>
              <a:rPr lang="en-IN" dirty="0" smtClean="0"/>
              <a:t>machine to </a:t>
            </a:r>
            <a:r>
              <a:rPr lang="en-IN" dirty="0"/>
              <a:t>the </a:t>
            </a:r>
            <a:r>
              <a:rPr lang="en-IN" dirty="0" smtClean="0"/>
              <a:t>destination </a:t>
            </a:r>
            <a:r>
              <a:rPr lang="en-IN" dirty="0"/>
              <a:t>machine. </a:t>
            </a:r>
            <a:endParaRPr lang="en-IN" dirty="0" smtClean="0"/>
          </a:p>
          <a:p>
            <a:pPr algn="just"/>
            <a:r>
              <a:rPr lang="en-IN" dirty="0"/>
              <a:t>The </a:t>
            </a:r>
            <a:r>
              <a:rPr lang="en-IN" b="1" dirty="0"/>
              <a:t>routing algorithm </a:t>
            </a:r>
            <a:r>
              <a:rPr lang="en-IN" dirty="0"/>
              <a:t>is that part of the network layer software </a:t>
            </a:r>
            <a:r>
              <a:rPr lang="en-IN" dirty="0" smtClean="0"/>
              <a:t>responsible</a:t>
            </a:r>
            <a:r>
              <a:rPr lang="en-IN" b="1" dirty="0" smtClean="0"/>
              <a:t> </a:t>
            </a:r>
            <a:r>
              <a:rPr lang="en-IN" dirty="0" smtClean="0"/>
              <a:t>for </a:t>
            </a:r>
            <a:r>
              <a:rPr lang="en-IN" dirty="0"/>
              <a:t>deciding which output line an incoming packet should be transmitted on. </a:t>
            </a:r>
            <a:endParaRPr lang="en-IN" dirty="0" smtClean="0"/>
          </a:p>
          <a:p>
            <a:pPr algn="just"/>
            <a:r>
              <a:rPr lang="en-IN" dirty="0" smtClean="0"/>
              <a:t>If the </a:t>
            </a:r>
            <a:r>
              <a:rPr lang="en-IN" dirty="0"/>
              <a:t>network uses </a:t>
            </a:r>
            <a:r>
              <a:rPr lang="en-IN" b="1" dirty="0"/>
              <a:t>datagrams</a:t>
            </a:r>
            <a:r>
              <a:rPr lang="en-IN" dirty="0"/>
              <a:t> internally, this decision must be made anew for </a:t>
            </a:r>
            <a:r>
              <a:rPr lang="en-IN" dirty="0" smtClean="0"/>
              <a:t>every arriving </a:t>
            </a:r>
            <a:r>
              <a:rPr lang="en-IN" dirty="0"/>
              <a:t>data packet since the best route may have changed since last time. </a:t>
            </a:r>
            <a:endParaRPr lang="en-IN" dirty="0" smtClean="0"/>
          </a:p>
          <a:p>
            <a:pPr algn="just"/>
            <a:r>
              <a:rPr lang="en-IN" dirty="0" smtClean="0"/>
              <a:t>If the network </a:t>
            </a:r>
            <a:r>
              <a:rPr lang="en-IN" dirty="0"/>
              <a:t>uses </a:t>
            </a:r>
            <a:r>
              <a:rPr lang="en-IN" b="1" dirty="0"/>
              <a:t>virtual circuits </a:t>
            </a:r>
            <a:r>
              <a:rPr lang="en-IN" dirty="0"/>
              <a:t>internally, routing decisions are made only when </a:t>
            </a:r>
            <a:r>
              <a:rPr lang="en-IN" dirty="0" smtClean="0"/>
              <a:t>a new </a:t>
            </a:r>
            <a:r>
              <a:rPr lang="en-IN" dirty="0"/>
              <a:t>virtual circuit is being set up. Thereafter, data packets just follow the </a:t>
            </a:r>
            <a:r>
              <a:rPr lang="en-IN" dirty="0" smtClean="0"/>
              <a:t>already established </a:t>
            </a:r>
            <a:r>
              <a:rPr lang="en-IN" dirty="0"/>
              <a:t>route. The latter case is sometimes called </a:t>
            </a:r>
            <a:r>
              <a:rPr lang="en-IN" b="1" dirty="0"/>
              <a:t>session routing </a:t>
            </a:r>
            <a:r>
              <a:rPr lang="en-IN" dirty="0"/>
              <a:t>because </a:t>
            </a:r>
            <a:r>
              <a:rPr lang="en-IN" dirty="0" smtClean="0"/>
              <a:t>a route </a:t>
            </a:r>
            <a:r>
              <a:rPr lang="en-IN" dirty="0"/>
              <a:t>remains in force for an entire session (e.g., while logged in over a VPN).</a:t>
            </a:r>
          </a:p>
        </p:txBody>
      </p:sp>
    </p:spTree>
    <p:extLst>
      <p:ext uri="{BB962C8B-B14F-4D97-AF65-F5344CB8AC3E}">
        <p14:creationId xmlns:p14="http://schemas.microsoft.com/office/powerpoint/2010/main" val="406386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8600"/>
            <a:ext cx="7498080" cy="6248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It is sometimes useful to make a distinction between </a:t>
            </a:r>
            <a:r>
              <a:rPr lang="en-IN" b="1" dirty="0"/>
              <a:t>routing</a:t>
            </a:r>
            <a:r>
              <a:rPr lang="en-IN" dirty="0"/>
              <a:t>, which is </a:t>
            </a:r>
            <a:r>
              <a:rPr lang="en-IN" dirty="0" smtClean="0"/>
              <a:t>making the </a:t>
            </a:r>
            <a:r>
              <a:rPr lang="en-IN" dirty="0"/>
              <a:t>decision which routes to use, and </a:t>
            </a:r>
            <a:r>
              <a:rPr lang="en-IN" b="1" dirty="0"/>
              <a:t>forwarding</a:t>
            </a:r>
            <a:r>
              <a:rPr lang="en-IN" dirty="0"/>
              <a:t>, which is what happens when </a:t>
            </a:r>
            <a:r>
              <a:rPr lang="en-IN" dirty="0" smtClean="0"/>
              <a:t>a packet </a:t>
            </a:r>
            <a:r>
              <a:rPr lang="en-IN" dirty="0"/>
              <a:t>arrives. </a:t>
            </a:r>
            <a:endParaRPr lang="en-IN" dirty="0" smtClean="0"/>
          </a:p>
          <a:p>
            <a:pPr algn="just"/>
            <a:r>
              <a:rPr lang="en-IN" dirty="0" smtClean="0"/>
              <a:t>One </a:t>
            </a:r>
            <a:r>
              <a:rPr lang="en-IN" dirty="0"/>
              <a:t>can think of a router as having two processes inside it. </a:t>
            </a:r>
            <a:endParaRPr lang="en-IN" dirty="0" smtClean="0"/>
          </a:p>
          <a:p>
            <a:pPr algn="just"/>
            <a:r>
              <a:rPr lang="en-IN" dirty="0" smtClean="0"/>
              <a:t>One of </a:t>
            </a:r>
            <a:r>
              <a:rPr lang="en-IN" dirty="0"/>
              <a:t>them handles each packet as it arrives, looking up the outgoing line to use for </a:t>
            </a:r>
            <a:r>
              <a:rPr lang="en-IN" dirty="0" smtClean="0"/>
              <a:t>it in </a:t>
            </a:r>
            <a:r>
              <a:rPr lang="en-IN" dirty="0"/>
              <a:t>the routing tables. This process is </a:t>
            </a:r>
            <a:r>
              <a:rPr lang="en-IN" b="1" dirty="0"/>
              <a:t>forwarding. </a:t>
            </a:r>
            <a:endParaRPr lang="en-IN" b="1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other process is </a:t>
            </a:r>
            <a:r>
              <a:rPr lang="en-IN" dirty="0" smtClean="0"/>
              <a:t>responsible for </a:t>
            </a:r>
            <a:r>
              <a:rPr lang="en-IN" dirty="0"/>
              <a:t>filling in and updating the routing tables. That is where the routing </a:t>
            </a:r>
            <a:r>
              <a:rPr lang="en-IN" dirty="0" smtClean="0"/>
              <a:t>algorithm comes </a:t>
            </a:r>
            <a:r>
              <a:rPr lang="en-IN" dirty="0"/>
              <a:t>into play.</a:t>
            </a:r>
          </a:p>
        </p:txBody>
      </p:sp>
    </p:spTree>
    <p:extLst>
      <p:ext uri="{BB962C8B-B14F-4D97-AF65-F5344CB8AC3E}">
        <p14:creationId xmlns:p14="http://schemas.microsoft.com/office/powerpoint/2010/main" val="17557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33400"/>
            <a:ext cx="7866888" cy="5943600"/>
          </a:xfrm>
        </p:spPr>
        <p:txBody>
          <a:bodyPr/>
          <a:lstStyle/>
          <a:p>
            <a:pPr algn="just"/>
            <a:r>
              <a:rPr lang="en-IN" dirty="0"/>
              <a:t>Regardless of whether routes are chosen independently for each packet sent </a:t>
            </a:r>
            <a:r>
              <a:rPr lang="en-IN" dirty="0" smtClean="0"/>
              <a:t>or only </a:t>
            </a:r>
            <a:r>
              <a:rPr lang="en-IN" dirty="0"/>
              <a:t>when new connections are established, certain properties are desirable in </a:t>
            </a:r>
            <a:r>
              <a:rPr lang="en-IN" dirty="0" smtClean="0"/>
              <a:t>a routing </a:t>
            </a:r>
            <a:r>
              <a:rPr lang="en-IN" dirty="0"/>
              <a:t>algorithm: </a:t>
            </a:r>
            <a:endParaRPr lang="en-IN" dirty="0" smtClean="0"/>
          </a:p>
          <a:p>
            <a:pPr algn="just"/>
            <a:r>
              <a:rPr lang="en-IN" b="1" dirty="0" smtClean="0"/>
              <a:t>correctness</a:t>
            </a:r>
            <a:r>
              <a:rPr lang="en-IN" b="1" dirty="0"/>
              <a:t>, simplicity, robustness, stability, </a:t>
            </a:r>
            <a:r>
              <a:rPr lang="en-IN" b="1" dirty="0" smtClean="0"/>
              <a:t> fairness</a:t>
            </a:r>
            <a:r>
              <a:rPr lang="en-IN" b="1" dirty="0"/>
              <a:t>, </a:t>
            </a:r>
            <a:r>
              <a:rPr lang="en-IN" b="1" dirty="0" smtClean="0"/>
              <a:t> and </a:t>
            </a:r>
            <a:r>
              <a:rPr lang="en-IN" b="1" dirty="0"/>
              <a:t>efficiency</a:t>
            </a:r>
            <a:r>
              <a:rPr lang="en-IN" dirty="0"/>
              <a:t>.</a:t>
            </a:r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138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9832"/>
            <a:ext cx="7498080" cy="1514168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Nonadaptive</a:t>
            </a:r>
            <a:r>
              <a:rPr lang="en-US" sz="3600" dirty="0" smtClean="0"/>
              <a:t> and Adaptive Routing Algo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81200"/>
            <a:ext cx="7848600" cy="4648200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 err="1"/>
              <a:t>Nonadaptive</a:t>
            </a:r>
            <a:r>
              <a:rPr lang="en-IN" sz="2800" b="1" dirty="0"/>
              <a:t> algorithms </a:t>
            </a:r>
            <a:r>
              <a:rPr lang="en-IN" sz="2800" dirty="0"/>
              <a:t>do not base their routing decisions on </a:t>
            </a:r>
            <a:r>
              <a:rPr lang="en-IN" sz="2800" dirty="0" smtClean="0"/>
              <a:t>any measurements </a:t>
            </a:r>
            <a:r>
              <a:rPr lang="en-IN" sz="2800" dirty="0"/>
              <a:t>or estimates of the </a:t>
            </a:r>
            <a:r>
              <a:rPr lang="en-IN" sz="2800" b="1" dirty="0"/>
              <a:t>current topology and traffic</a:t>
            </a:r>
            <a:r>
              <a:rPr lang="en-IN" sz="2800" dirty="0"/>
              <a:t>. Instead, the </a:t>
            </a:r>
            <a:r>
              <a:rPr lang="en-IN" sz="2800" dirty="0" smtClean="0"/>
              <a:t>choice of </a:t>
            </a:r>
            <a:r>
              <a:rPr lang="en-IN" sz="2800" dirty="0"/>
              <a:t>the route to use to get from </a:t>
            </a:r>
            <a:r>
              <a:rPr lang="en-IN" sz="2800" i="1" dirty="0"/>
              <a:t>I to J </a:t>
            </a:r>
            <a:r>
              <a:rPr lang="en-IN" sz="2800" i="1" dirty="0" smtClean="0"/>
              <a:t>is </a:t>
            </a:r>
            <a:r>
              <a:rPr lang="en-IN" sz="2800" i="1" dirty="0"/>
              <a:t>computed </a:t>
            </a:r>
            <a:r>
              <a:rPr lang="en-IN" sz="2800" b="1" i="1" dirty="0"/>
              <a:t>in advance, </a:t>
            </a:r>
            <a:r>
              <a:rPr lang="en-IN" sz="2800" b="1" i="1" dirty="0" smtClean="0"/>
              <a:t>offline, </a:t>
            </a:r>
            <a:r>
              <a:rPr lang="en-IN" sz="2800" b="1" dirty="0" smtClean="0"/>
              <a:t>and </a:t>
            </a:r>
            <a:r>
              <a:rPr lang="en-IN" sz="2800" b="1" dirty="0"/>
              <a:t>downloaded to the routers</a:t>
            </a:r>
            <a:r>
              <a:rPr lang="en-IN" sz="2800" dirty="0"/>
              <a:t> when the network is booted. This </a:t>
            </a:r>
            <a:r>
              <a:rPr lang="en-IN" sz="2800" dirty="0" smtClean="0"/>
              <a:t>procedure is </a:t>
            </a:r>
            <a:r>
              <a:rPr lang="en-IN" sz="2800" dirty="0"/>
              <a:t>sometimes called </a:t>
            </a:r>
            <a:r>
              <a:rPr lang="en-IN" sz="2800" b="1" dirty="0"/>
              <a:t>static routing. </a:t>
            </a:r>
            <a:r>
              <a:rPr lang="en-IN" sz="2800" dirty="0"/>
              <a:t>Because it does </a:t>
            </a:r>
            <a:r>
              <a:rPr lang="en-IN" sz="2800" b="1" dirty="0"/>
              <a:t>not respond to failures,</a:t>
            </a:r>
            <a:r>
              <a:rPr lang="en-IN" sz="2800" dirty="0"/>
              <a:t> </a:t>
            </a:r>
            <a:r>
              <a:rPr lang="en-IN" sz="2800" dirty="0" smtClean="0"/>
              <a:t>static routing </a:t>
            </a:r>
            <a:r>
              <a:rPr lang="en-IN" sz="2800" dirty="0"/>
              <a:t>is mostly useful for situations in which the routing choice is clear. </a:t>
            </a:r>
          </a:p>
        </p:txBody>
      </p:sp>
    </p:spTree>
    <p:extLst>
      <p:ext uri="{BB962C8B-B14F-4D97-AF65-F5344CB8AC3E}">
        <p14:creationId xmlns:p14="http://schemas.microsoft.com/office/powerpoint/2010/main" val="39012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33400"/>
            <a:ext cx="7498080" cy="5715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/>
              <a:t>Adaptive algorithms, </a:t>
            </a:r>
            <a:r>
              <a:rPr lang="en-IN" dirty="0"/>
              <a:t>in contrast, change their routing decisions to </a:t>
            </a:r>
            <a:r>
              <a:rPr lang="en-IN" dirty="0" smtClean="0"/>
              <a:t>reflect changes </a:t>
            </a:r>
            <a:r>
              <a:rPr lang="en-IN" dirty="0"/>
              <a:t>in the </a:t>
            </a:r>
            <a:r>
              <a:rPr lang="en-IN" b="1" dirty="0"/>
              <a:t>topology</a:t>
            </a:r>
            <a:r>
              <a:rPr lang="en-IN" dirty="0"/>
              <a:t>, and sometimes changes in the </a:t>
            </a:r>
            <a:r>
              <a:rPr lang="en-IN" b="1" dirty="0"/>
              <a:t>traffic</a:t>
            </a:r>
            <a:r>
              <a:rPr lang="en-IN" dirty="0"/>
              <a:t> as well. </a:t>
            </a:r>
            <a:endParaRPr lang="en-IN" dirty="0" smtClean="0"/>
          </a:p>
          <a:p>
            <a:pPr algn="just"/>
            <a:r>
              <a:rPr lang="en-IN" dirty="0" smtClean="0"/>
              <a:t>These </a:t>
            </a:r>
            <a:r>
              <a:rPr lang="en-IN" b="1" dirty="0" smtClean="0"/>
              <a:t>dynamic </a:t>
            </a:r>
            <a:r>
              <a:rPr lang="en-IN" b="1" dirty="0"/>
              <a:t>routing </a:t>
            </a:r>
            <a:r>
              <a:rPr lang="en-IN" dirty="0"/>
              <a:t>algorithms differ in </a:t>
            </a:r>
            <a:endParaRPr lang="en-IN" dirty="0" smtClean="0"/>
          </a:p>
          <a:p>
            <a:pPr lvl="1" algn="just"/>
            <a:r>
              <a:rPr lang="en-IN" dirty="0" smtClean="0"/>
              <a:t>where </a:t>
            </a:r>
            <a:r>
              <a:rPr lang="en-IN" dirty="0"/>
              <a:t>they get their information (e.g</a:t>
            </a:r>
            <a:r>
              <a:rPr lang="en-IN" dirty="0" smtClean="0"/>
              <a:t>., locally</a:t>
            </a:r>
            <a:r>
              <a:rPr lang="en-IN" dirty="0"/>
              <a:t>, from adjacent routers, or from all routers</a:t>
            </a:r>
            <a:r>
              <a:rPr lang="en-IN" dirty="0" smtClean="0"/>
              <a:t>),</a:t>
            </a:r>
          </a:p>
          <a:p>
            <a:pPr lvl="1" algn="just"/>
            <a:r>
              <a:rPr lang="en-IN" dirty="0" smtClean="0"/>
              <a:t>when </a:t>
            </a:r>
            <a:r>
              <a:rPr lang="en-IN" dirty="0"/>
              <a:t>they change the </a:t>
            </a:r>
            <a:r>
              <a:rPr lang="en-IN" dirty="0" smtClean="0"/>
              <a:t>routes (e.g</a:t>
            </a:r>
            <a:r>
              <a:rPr lang="en-IN" dirty="0"/>
              <a:t>., when the topology changes, or every Δ</a:t>
            </a:r>
            <a:r>
              <a:rPr lang="en-IN" i="1" dirty="0"/>
              <a:t>T seconds as the load changes), and</a:t>
            </a:r>
          </a:p>
          <a:p>
            <a:pPr lvl="1" algn="just"/>
            <a:r>
              <a:rPr lang="en-IN" dirty="0"/>
              <a:t>what metric is used for optimization (e.g., distance, number of hops, or </a:t>
            </a:r>
            <a:r>
              <a:rPr lang="en-IN" dirty="0" smtClean="0"/>
              <a:t>estimated transit </a:t>
            </a:r>
            <a:r>
              <a:rPr lang="en-IN" dirty="0"/>
              <a:t>time).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7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Optimality Principle</a:t>
            </a:r>
            <a:r>
              <a:rPr lang="en-IN" dirty="0"/>
              <a:t>(Bellman,</a:t>
            </a:r>
            <a:br>
              <a:rPr lang="en-IN" dirty="0"/>
            </a:br>
            <a:r>
              <a:rPr lang="en-IN" dirty="0"/>
              <a:t>1957)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772400" cy="563880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It states that if router </a:t>
            </a:r>
            <a:r>
              <a:rPr lang="en-IN" i="1" dirty="0"/>
              <a:t>J is on the optimal path from router I to router K</a:t>
            </a:r>
            <a:r>
              <a:rPr lang="en-IN" i="1" dirty="0" smtClean="0"/>
              <a:t>,</a:t>
            </a:r>
            <a:r>
              <a:rPr lang="en-IN" dirty="0"/>
              <a:t> then the optimal path from </a:t>
            </a:r>
            <a:r>
              <a:rPr lang="en-IN" i="1" dirty="0"/>
              <a:t>J to K also falls along the same </a:t>
            </a:r>
            <a:r>
              <a:rPr lang="en-IN" i="1" dirty="0" smtClean="0"/>
              <a:t>route</a:t>
            </a:r>
            <a:r>
              <a:rPr lang="en-IN" i="1" dirty="0"/>
              <a:t>. </a:t>
            </a:r>
            <a:endParaRPr lang="en-IN" i="1" dirty="0" smtClean="0"/>
          </a:p>
          <a:p>
            <a:pPr algn="just"/>
            <a:r>
              <a:rPr lang="en-IN" dirty="0"/>
              <a:t>As a direct consequence of the optimality principle, we can see that the set </a:t>
            </a:r>
            <a:r>
              <a:rPr lang="en-IN" dirty="0" smtClean="0"/>
              <a:t>of optimal </a:t>
            </a:r>
            <a:r>
              <a:rPr lang="en-IN" dirty="0"/>
              <a:t>routes from all sources to a given </a:t>
            </a:r>
            <a:r>
              <a:rPr lang="en-IN" dirty="0" smtClean="0"/>
              <a:t>destination </a:t>
            </a:r>
            <a:r>
              <a:rPr lang="en-IN" dirty="0"/>
              <a:t>form a tree rooted at </a:t>
            </a:r>
            <a:r>
              <a:rPr lang="en-IN" dirty="0" smtClean="0"/>
              <a:t>the destination</a:t>
            </a:r>
            <a:r>
              <a:rPr lang="en-IN" dirty="0"/>
              <a:t>. Such a tree is called a </a:t>
            </a:r>
            <a:r>
              <a:rPr lang="en-IN" b="1" dirty="0"/>
              <a:t>sink tree </a:t>
            </a:r>
            <a:r>
              <a:rPr lang="en-IN" dirty="0"/>
              <a:t>and is illustrated in </a:t>
            </a:r>
            <a:r>
              <a:rPr lang="en-IN" dirty="0" smtClean="0"/>
              <a:t>Fig. (</a:t>
            </a:r>
            <a:r>
              <a:rPr lang="en-IN" dirty="0"/>
              <a:t>where the distance metric is the number of hops. 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8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1371600"/>
            <a:ext cx="61912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648200"/>
            <a:ext cx="44444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05400" y="1600200"/>
            <a:ext cx="2971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39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Shortest Path Algo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278130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174494"/>
            <a:ext cx="30765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46" y="2819399"/>
            <a:ext cx="30956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49" y="2971800"/>
            <a:ext cx="28670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7" y="4800600"/>
            <a:ext cx="29527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2" y="4817806"/>
            <a:ext cx="29908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86400" y="1174494"/>
            <a:ext cx="3076575" cy="151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219200" y="2745616"/>
            <a:ext cx="3076575" cy="151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486399" y="2895600"/>
            <a:ext cx="3076575" cy="151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183943" y="4781550"/>
            <a:ext cx="3076575" cy="151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529262" y="4720708"/>
            <a:ext cx="3076575" cy="1514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56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Flooding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When a routing algorithm is implemented, each router must make </a:t>
            </a:r>
            <a:r>
              <a:rPr lang="en-IN" dirty="0" smtClean="0"/>
              <a:t>decisions based </a:t>
            </a:r>
            <a:r>
              <a:rPr lang="en-IN" dirty="0"/>
              <a:t>on local knowledge, not the complete picture of the network. A </a:t>
            </a:r>
            <a:r>
              <a:rPr lang="en-IN" dirty="0" smtClean="0"/>
              <a:t>simple local </a:t>
            </a:r>
            <a:r>
              <a:rPr lang="en-IN" dirty="0"/>
              <a:t>technique is </a:t>
            </a:r>
            <a:r>
              <a:rPr lang="en-IN" b="1" dirty="0"/>
              <a:t>flooding, </a:t>
            </a:r>
            <a:r>
              <a:rPr lang="en-IN" dirty="0"/>
              <a:t>in which every incoming packet is sent out on </a:t>
            </a:r>
            <a:r>
              <a:rPr lang="en-IN" dirty="0" smtClean="0"/>
              <a:t>every outgoing </a:t>
            </a:r>
            <a:r>
              <a:rPr lang="en-IN" dirty="0"/>
              <a:t>line except the one it arrived on.</a:t>
            </a:r>
          </a:p>
        </p:txBody>
      </p:sp>
    </p:spTree>
    <p:extLst>
      <p:ext uri="{BB962C8B-B14F-4D97-AF65-F5344CB8AC3E}">
        <p14:creationId xmlns:p14="http://schemas.microsoft.com/office/powerpoint/2010/main" val="371409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>
            <a:normAutofit/>
          </a:bodyPr>
          <a:lstStyle/>
          <a:p>
            <a:r>
              <a:rPr lang="en-IN" b="1" dirty="0"/>
              <a:t>Distance Vector Routing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8001000" cy="5410200"/>
          </a:xfrm>
        </p:spPr>
        <p:txBody>
          <a:bodyPr/>
          <a:lstStyle/>
          <a:p>
            <a:pPr algn="just"/>
            <a:r>
              <a:rPr lang="en-IN" dirty="0"/>
              <a:t>Computer networks generally use dynamic routing algorithms that are </a:t>
            </a:r>
            <a:r>
              <a:rPr lang="en-IN" dirty="0" smtClean="0"/>
              <a:t>more complex </a:t>
            </a:r>
            <a:r>
              <a:rPr lang="en-IN" dirty="0"/>
              <a:t>than flooding, but more efficient because they find shortest paths for </a:t>
            </a:r>
            <a:r>
              <a:rPr lang="en-IN" dirty="0" smtClean="0"/>
              <a:t>the current </a:t>
            </a:r>
            <a:r>
              <a:rPr lang="en-IN" dirty="0"/>
              <a:t>topology. </a:t>
            </a:r>
            <a:endParaRPr lang="en-IN" dirty="0" smtClean="0"/>
          </a:p>
          <a:p>
            <a:pPr algn="just"/>
            <a:r>
              <a:rPr lang="en-US" dirty="0" smtClean="0"/>
              <a:t>Static algo do not take the current n/w load into account.</a:t>
            </a:r>
            <a:endParaRPr lang="en-IN" dirty="0" smtClean="0"/>
          </a:p>
          <a:p>
            <a:pPr algn="just"/>
            <a:r>
              <a:rPr lang="en-IN" dirty="0" smtClean="0"/>
              <a:t>Two </a:t>
            </a:r>
            <a:r>
              <a:rPr lang="en-IN" dirty="0"/>
              <a:t>dynamic algorithms in particular, distance vector </a:t>
            </a:r>
            <a:r>
              <a:rPr lang="en-IN" dirty="0" smtClean="0"/>
              <a:t>routing and </a:t>
            </a:r>
            <a:r>
              <a:rPr lang="en-IN" dirty="0"/>
              <a:t>link state routing, are the most popular. </a:t>
            </a:r>
          </a:p>
        </p:txBody>
      </p:sp>
    </p:spTree>
    <p:extLst>
      <p:ext uri="{BB962C8B-B14F-4D97-AF65-F5344CB8AC3E}">
        <p14:creationId xmlns:p14="http://schemas.microsoft.com/office/powerpoint/2010/main" val="28412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/>
          <a:lstStyle/>
          <a:p>
            <a:r>
              <a:rPr lang="en-IN" dirty="0"/>
              <a:t>The network layer is concerned with getting packets from the source all </a:t>
            </a:r>
            <a:r>
              <a:rPr lang="en-IN" dirty="0" smtClean="0"/>
              <a:t>the way </a:t>
            </a:r>
            <a:r>
              <a:rPr lang="en-IN" dirty="0"/>
              <a:t>to the </a:t>
            </a:r>
            <a:r>
              <a:rPr lang="en-IN" dirty="0" smtClean="0"/>
              <a:t>destination</a:t>
            </a:r>
            <a:r>
              <a:rPr lang="en-IN" dirty="0"/>
              <a:t>. </a:t>
            </a:r>
            <a:r>
              <a:rPr lang="en-IN" dirty="0" smtClean="0"/>
              <a:t>[hops]</a:t>
            </a:r>
          </a:p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data link </a:t>
            </a:r>
            <a:r>
              <a:rPr lang="en-IN" dirty="0" smtClean="0"/>
              <a:t>layer has modest </a:t>
            </a:r>
            <a:r>
              <a:rPr lang="en-IN" dirty="0"/>
              <a:t>goal of just moving frames </a:t>
            </a:r>
            <a:r>
              <a:rPr lang="en-IN" dirty="0" smtClean="0"/>
              <a:t>from one </a:t>
            </a:r>
            <a:r>
              <a:rPr lang="en-IN" dirty="0"/>
              <a:t>end of a wire to the other. </a:t>
            </a:r>
            <a:endParaRPr lang="en-IN" dirty="0" smtClean="0"/>
          </a:p>
          <a:p>
            <a:r>
              <a:rPr lang="en-IN" dirty="0"/>
              <a:t>N</a:t>
            </a:r>
            <a:r>
              <a:rPr lang="en-IN" dirty="0" smtClean="0"/>
              <a:t>etwork </a:t>
            </a:r>
            <a:r>
              <a:rPr lang="en-IN" dirty="0"/>
              <a:t>layer is the lowest layer </a:t>
            </a:r>
            <a:r>
              <a:rPr lang="en-IN" dirty="0" smtClean="0"/>
              <a:t>that deals </a:t>
            </a:r>
            <a:r>
              <a:rPr lang="en-IN" dirty="0"/>
              <a:t>with end-to-end transmission</a:t>
            </a:r>
            <a:r>
              <a:rPr lang="en-IN" dirty="0" smtClean="0"/>
              <a:t>.</a:t>
            </a:r>
          </a:p>
          <a:p>
            <a:r>
              <a:rPr lang="en-US" dirty="0" smtClean="0"/>
              <a:t>Choosing appropriate path. [routing]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2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"/>
            <a:ext cx="8001000" cy="6477000"/>
          </a:xfrm>
        </p:spPr>
        <p:txBody>
          <a:bodyPr/>
          <a:lstStyle/>
          <a:p>
            <a:pPr algn="just"/>
            <a:r>
              <a:rPr lang="en-IN" dirty="0"/>
              <a:t>A </a:t>
            </a:r>
            <a:r>
              <a:rPr lang="en-IN" b="1" dirty="0"/>
              <a:t>distance vector </a:t>
            </a:r>
            <a:r>
              <a:rPr lang="en-IN" b="1" dirty="0" smtClean="0"/>
              <a:t>routing (distributed Bellman-Ford)</a:t>
            </a:r>
            <a:r>
              <a:rPr lang="en-IN" dirty="0" smtClean="0"/>
              <a:t> </a:t>
            </a:r>
            <a:r>
              <a:rPr lang="en-IN" dirty="0"/>
              <a:t>algorithm operates by having each router </a:t>
            </a:r>
            <a:r>
              <a:rPr lang="en-IN" dirty="0" smtClean="0"/>
              <a:t>maintain a </a:t>
            </a:r>
            <a:r>
              <a:rPr lang="en-IN" dirty="0"/>
              <a:t>table (i.e., a vector) giving the best known distance to each destination </a:t>
            </a:r>
            <a:r>
              <a:rPr lang="en-IN" dirty="0" smtClean="0"/>
              <a:t>and which </a:t>
            </a:r>
            <a:r>
              <a:rPr lang="en-IN" dirty="0"/>
              <a:t>link to use to get there. These tables are updated by exchanging </a:t>
            </a:r>
            <a:r>
              <a:rPr lang="en-IN" dirty="0" smtClean="0"/>
              <a:t>information with </a:t>
            </a:r>
            <a:r>
              <a:rPr lang="en-IN" dirty="0"/>
              <a:t>the </a:t>
            </a:r>
            <a:r>
              <a:rPr lang="en-IN" dirty="0" smtClean="0"/>
              <a:t>neighbours. </a:t>
            </a:r>
            <a:r>
              <a:rPr lang="en-IN" dirty="0"/>
              <a:t>Eventually, every router knows the best link to </a:t>
            </a:r>
            <a:r>
              <a:rPr lang="en-IN" dirty="0" smtClean="0"/>
              <a:t>reach each </a:t>
            </a:r>
            <a:r>
              <a:rPr lang="en-IN" dirty="0"/>
              <a:t>destination.</a:t>
            </a:r>
          </a:p>
        </p:txBody>
      </p:sp>
    </p:spTree>
    <p:extLst>
      <p:ext uri="{BB962C8B-B14F-4D97-AF65-F5344CB8AC3E}">
        <p14:creationId xmlns:p14="http://schemas.microsoft.com/office/powerpoint/2010/main" val="5103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"/>
            <a:ext cx="8001000" cy="6477000"/>
          </a:xfrm>
        </p:spPr>
        <p:txBody>
          <a:bodyPr/>
          <a:lstStyle/>
          <a:p>
            <a:pPr algn="just"/>
            <a:r>
              <a:rPr lang="en-IN" dirty="0"/>
              <a:t>In distance vector routing, each router maintains a routing table indexed </a:t>
            </a:r>
            <a:r>
              <a:rPr lang="en-IN" dirty="0" smtClean="0"/>
              <a:t>by, and </a:t>
            </a:r>
            <a:r>
              <a:rPr lang="en-IN" dirty="0"/>
              <a:t>containing one entry for each router in the network. </a:t>
            </a:r>
            <a:endParaRPr lang="en-IN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/>
              <a:t>entry has two </a:t>
            </a:r>
            <a:r>
              <a:rPr lang="en-IN" dirty="0" smtClean="0"/>
              <a:t>parts: </a:t>
            </a:r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preferred outgoing line to use for that destination and </a:t>
            </a:r>
            <a:endParaRPr lang="en-IN" dirty="0" smtClean="0"/>
          </a:p>
          <a:p>
            <a:pPr lvl="1" algn="just"/>
            <a:r>
              <a:rPr lang="en-IN" dirty="0" smtClean="0"/>
              <a:t>an </a:t>
            </a:r>
            <a:r>
              <a:rPr lang="en-IN" dirty="0"/>
              <a:t>estimate of the </a:t>
            </a:r>
            <a:r>
              <a:rPr lang="en-IN" dirty="0" smtClean="0"/>
              <a:t>distance to </a:t>
            </a:r>
            <a:r>
              <a:rPr lang="en-IN" dirty="0"/>
              <a:t>that destination. 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distance might be measured as the number of hops </a:t>
            </a:r>
            <a:r>
              <a:rPr lang="en-IN" dirty="0" smtClean="0"/>
              <a:t>or </a:t>
            </a:r>
            <a:r>
              <a:rPr lang="en-IN" dirty="0"/>
              <a:t>using another metric, as we discussed for computing shortest paths.</a:t>
            </a:r>
          </a:p>
        </p:txBody>
      </p:sp>
    </p:spTree>
    <p:extLst>
      <p:ext uri="{BB962C8B-B14F-4D97-AF65-F5344CB8AC3E}">
        <p14:creationId xmlns:p14="http://schemas.microsoft.com/office/powerpoint/2010/main" val="24860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"/>
            <a:ext cx="8001000" cy="6477000"/>
          </a:xfrm>
        </p:spPr>
        <p:txBody>
          <a:bodyPr/>
          <a:lstStyle/>
          <a:p>
            <a:pPr algn="just"/>
            <a:r>
              <a:rPr lang="en-US" b="1" dirty="0"/>
              <a:t>Principle: </a:t>
            </a:r>
            <a:r>
              <a:rPr lang="en-US" b="1" i="1" dirty="0"/>
              <a:t>Each router periodically shares its knowledge about neighbors </a:t>
            </a:r>
            <a:r>
              <a:rPr lang="en-US" b="1" i="1" dirty="0" smtClean="0"/>
              <a:t>or internetworks </a:t>
            </a:r>
            <a:r>
              <a:rPr lang="en-US" b="1" i="1" dirty="0"/>
              <a:t>with its neighbors only. </a:t>
            </a:r>
            <a:endParaRPr lang="en-IN" dirty="0"/>
          </a:p>
          <a:p>
            <a:pPr algn="just"/>
            <a:r>
              <a:rPr lang="en-US" dirty="0"/>
              <a:t>It receives information from directly attached </a:t>
            </a:r>
            <a:r>
              <a:rPr lang="en-US" dirty="0" smtClean="0"/>
              <a:t>neighbors </a:t>
            </a:r>
            <a:r>
              <a:rPr lang="en-US" dirty="0"/>
              <a:t>only.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83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"/>
            <a:ext cx="8001000" cy="6477000"/>
          </a:xfrm>
        </p:spPr>
        <p:txBody>
          <a:bodyPr/>
          <a:lstStyle/>
          <a:p>
            <a:pPr algn="just"/>
            <a:r>
              <a:rPr lang="en-US" dirty="0" smtClean="0"/>
              <a:t>Example from </a:t>
            </a:r>
            <a:r>
              <a:rPr lang="en-US" dirty="0" err="1" smtClean="0"/>
              <a:t>Tanenbaum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64768"/>
            <a:ext cx="2971800" cy="274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52208"/>
            <a:ext cx="4191000" cy="5201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50933" y="5245779"/>
            <a:ext cx="2421467" cy="1440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501467" y="2148439"/>
            <a:ext cx="1490133" cy="4080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51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from </a:t>
            </a:r>
            <a:r>
              <a:rPr lang="en-US" dirty="0" err="1"/>
              <a:t>F</a:t>
            </a:r>
            <a:r>
              <a:rPr lang="en-US" dirty="0" err="1" smtClean="0"/>
              <a:t>orouzan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Bellman ford and Distance vector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2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2491"/>
            <a:ext cx="7536802" cy="44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55" y="1000508"/>
            <a:ext cx="4953601" cy="2199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62218"/>
            <a:ext cx="7232536" cy="40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433" y="4495800"/>
            <a:ext cx="4840144" cy="19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5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81400"/>
            <a:ext cx="7723809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24303"/>
            <a:ext cx="4267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292" y="3062780"/>
            <a:ext cx="2153307" cy="4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3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"/>
            <a:ext cx="649149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7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4800"/>
            <a:ext cx="413951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413929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876" y="2133600"/>
            <a:ext cx="406949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638799"/>
            <a:ext cx="2362200" cy="90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43000" y="2133600"/>
            <a:ext cx="7620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243881" y="2264979"/>
            <a:ext cx="7620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0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29" y="1600200"/>
            <a:ext cx="8193923" cy="372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5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8080" cy="9906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Network Layer Design Issues     </a:t>
            </a:r>
            <a:br>
              <a:rPr lang="en-US" dirty="0" smtClean="0"/>
            </a:br>
            <a:r>
              <a:rPr lang="en-US" sz="2700" dirty="0" smtClean="0"/>
              <a:t>service to TL and internal design</a:t>
            </a:r>
            <a:r>
              <a:rPr lang="en-US" sz="4000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5257800"/>
          </a:xfrm>
        </p:spPr>
        <p:txBody>
          <a:bodyPr/>
          <a:lstStyle/>
          <a:p>
            <a:pPr marL="596646" indent="-514350">
              <a:buFont typeface="+mj-lt"/>
              <a:buAutoNum type="arabicParenR"/>
            </a:pPr>
            <a:r>
              <a:rPr lang="en-US" dirty="0" smtClean="0"/>
              <a:t>Store-&amp;-forward </a:t>
            </a:r>
            <a:r>
              <a:rPr lang="en-US" dirty="0" err="1" smtClean="0"/>
              <a:t>Pkt</a:t>
            </a:r>
            <a:r>
              <a:rPr lang="en-US" dirty="0" smtClean="0"/>
              <a:t> s/w:</a:t>
            </a:r>
          </a:p>
          <a:p>
            <a:pPr marL="596646" indent="-514350">
              <a:buFont typeface="+mj-lt"/>
              <a:buAutoNum type="arabicParenR"/>
            </a:pPr>
            <a:endParaRPr lang="en-US" dirty="0" smtClean="0"/>
          </a:p>
          <a:p>
            <a:pPr marL="82296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743200"/>
            <a:ext cx="84963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3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Characteristics of Algorithms</a:t>
            </a:r>
            <a:endParaRPr lang="en-IN" dirty="0"/>
          </a:p>
          <a:p>
            <a:pPr marL="82296" indent="0">
              <a:buNone/>
            </a:pPr>
            <a:r>
              <a:rPr lang="en-US" b="1" dirty="0"/>
              <a:t> </a:t>
            </a:r>
            <a:endParaRPr lang="en-IN" dirty="0"/>
          </a:p>
          <a:p>
            <a:r>
              <a:rPr lang="en-US" b="1" dirty="0"/>
              <a:t>Distributed</a:t>
            </a:r>
            <a:r>
              <a:rPr lang="en-US" dirty="0"/>
              <a:t>: as it receives and send back information to neighbors</a:t>
            </a:r>
            <a:endParaRPr lang="en-IN" dirty="0"/>
          </a:p>
          <a:p>
            <a:r>
              <a:rPr lang="en-US" b="1" dirty="0"/>
              <a:t>Iterative</a:t>
            </a:r>
            <a:r>
              <a:rPr lang="en-US" dirty="0"/>
              <a:t>: it updates table periodically</a:t>
            </a:r>
            <a:endParaRPr lang="en-IN" dirty="0"/>
          </a:p>
          <a:p>
            <a:r>
              <a:rPr lang="en-US" b="1" dirty="0" smtClean="0"/>
              <a:t>Asynchronous</a:t>
            </a:r>
            <a:r>
              <a:rPr lang="en-US" dirty="0" smtClean="0"/>
              <a:t>:  all routers need be updated at the same time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3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 State Routing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0"/>
            <a:ext cx="7638288" cy="5562600"/>
          </a:xfrm>
        </p:spPr>
        <p:txBody>
          <a:bodyPr/>
          <a:lstStyle/>
          <a:p>
            <a:pPr algn="just"/>
            <a:r>
              <a:rPr lang="en-IN" dirty="0"/>
              <a:t>Distance vector routing was used in the ARPANET until 1979, when it </a:t>
            </a:r>
            <a:r>
              <a:rPr lang="en-IN" dirty="0" smtClean="0"/>
              <a:t>was replaced </a:t>
            </a:r>
            <a:r>
              <a:rPr lang="en-IN" dirty="0"/>
              <a:t>by link state routing. The primary problem that caused its demise </a:t>
            </a:r>
            <a:r>
              <a:rPr lang="en-IN" dirty="0" smtClean="0"/>
              <a:t>was that </a:t>
            </a:r>
            <a:r>
              <a:rPr lang="en-IN" dirty="0"/>
              <a:t>the algorithm often took too long to converge after the network </a:t>
            </a:r>
            <a:r>
              <a:rPr lang="en-IN" dirty="0" smtClean="0"/>
              <a:t>topology changed </a:t>
            </a:r>
            <a:r>
              <a:rPr lang="en-IN" dirty="0"/>
              <a:t>(due to the count-to-infinity problem). Consequently, it was replaced </a:t>
            </a:r>
            <a:r>
              <a:rPr lang="en-IN" dirty="0" smtClean="0"/>
              <a:t>by an </a:t>
            </a:r>
            <a:r>
              <a:rPr lang="en-IN" dirty="0"/>
              <a:t>entirely new algorithm, now called </a:t>
            </a:r>
            <a:r>
              <a:rPr lang="en-IN" b="1" dirty="0"/>
              <a:t>link state routing.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7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"/>
            <a:ext cx="8001000" cy="6477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Link State Routing Algorithm</a:t>
            </a:r>
            <a:endParaRPr lang="en-IN" dirty="0"/>
          </a:p>
          <a:p>
            <a:pPr algn="just"/>
            <a:r>
              <a:rPr lang="en-US" dirty="0"/>
              <a:t>Distance : delay(time) or Traffic or security</a:t>
            </a:r>
            <a:endParaRPr lang="en-IN" dirty="0"/>
          </a:p>
          <a:p>
            <a:pPr algn="just"/>
            <a:r>
              <a:rPr lang="en-US" dirty="0"/>
              <a:t>Principle: Each router shares it information with all the routers in the networks.</a:t>
            </a:r>
            <a:endParaRPr lang="en-IN" dirty="0"/>
          </a:p>
          <a:p>
            <a:pPr algn="just"/>
            <a:r>
              <a:rPr lang="en-US" b="1" dirty="0"/>
              <a:t>Algorithm:</a:t>
            </a:r>
            <a:endParaRPr lang="en-IN" dirty="0"/>
          </a:p>
          <a:p>
            <a:pPr lvl="0" algn="just"/>
            <a:r>
              <a:rPr lang="en-US" dirty="0"/>
              <a:t>Discover the neighbor and learn network address </a:t>
            </a:r>
            <a:endParaRPr lang="en-IN" dirty="0"/>
          </a:p>
          <a:p>
            <a:pPr lvl="0" algn="just"/>
            <a:r>
              <a:rPr lang="en-US" dirty="0"/>
              <a:t>Measure the delay or cost</a:t>
            </a:r>
            <a:endParaRPr lang="en-IN" dirty="0"/>
          </a:p>
          <a:p>
            <a:pPr lvl="0" algn="just"/>
            <a:r>
              <a:rPr lang="en-US" dirty="0"/>
              <a:t>Construct link state packet</a:t>
            </a:r>
            <a:endParaRPr lang="en-IN" dirty="0"/>
          </a:p>
          <a:p>
            <a:pPr lvl="0" algn="just"/>
            <a:r>
              <a:rPr lang="en-US" dirty="0"/>
              <a:t>Send it to all routers in network</a:t>
            </a:r>
            <a:endParaRPr lang="en-IN" dirty="0"/>
          </a:p>
          <a:p>
            <a:pPr lvl="0" algn="just"/>
            <a:r>
              <a:rPr lang="en-US" dirty="0"/>
              <a:t>Compute shortest distance path for all routers using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5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"/>
            <a:ext cx="8001000" cy="6477000"/>
          </a:xfrm>
        </p:spPr>
        <p:txBody>
          <a:bodyPr/>
          <a:lstStyle/>
          <a:p>
            <a:pPr algn="just"/>
            <a:r>
              <a:rPr lang="en-US" b="1" dirty="0"/>
              <a:t>Step –I:</a:t>
            </a:r>
            <a:r>
              <a:rPr lang="en-US" dirty="0"/>
              <a:t> Sends a special hello packet on each point to point line and get the information about network address.</a:t>
            </a:r>
            <a:endParaRPr lang="en-IN" dirty="0"/>
          </a:p>
          <a:p>
            <a:pPr algn="just"/>
            <a:r>
              <a:rPr lang="en-US" b="1" dirty="0"/>
              <a:t>Step-II:</a:t>
            </a:r>
            <a:r>
              <a:rPr lang="en-US" dirty="0"/>
              <a:t> Sends the echo packet to neighbors and calculate the delay by RTT/2</a:t>
            </a:r>
            <a:endParaRPr lang="en-IN" dirty="0"/>
          </a:p>
          <a:p>
            <a:pPr algn="just"/>
            <a:r>
              <a:rPr lang="en-US" b="1" dirty="0"/>
              <a:t>Step-III:</a:t>
            </a:r>
            <a:r>
              <a:rPr lang="en-US" dirty="0"/>
              <a:t> Construct the link state packet for each router</a:t>
            </a:r>
            <a:endParaRPr lang="en-IN" dirty="0"/>
          </a:p>
          <a:p>
            <a:r>
              <a:rPr lang="en-US" b="1" dirty="0"/>
              <a:t>Step-IV:</a:t>
            </a:r>
            <a:r>
              <a:rPr lang="en-US" dirty="0"/>
              <a:t> Each router sends it link state packet to all and hence all router will have same link state database</a:t>
            </a:r>
            <a:endParaRPr lang="en-IN" dirty="0"/>
          </a:p>
          <a:p>
            <a:r>
              <a:rPr lang="en-US" b="1" dirty="0"/>
              <a:t>State V:</a:t>
            </a:r>
            <a:r>
              <a:rPr lang="en-US" dirty="0"/>
              <a:t> Apply </a:t>
            </a:r>
            <a:r>
              <a:rPr lang="en-US" dirty="0" err="1"/>
              <a:t>Dijkstra’s</a:t>
            </a:r>
            <a:r>
              <a:rPr lang="en-US" dirty="0"/>
              <a:t> algorithm to find shortest path tree for each router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5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228" y="0"/>
            <a:ext cx="5364822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76088"/>
              </p:ext>
            </p:extLst>
          </p:nvPr>
        </p:nvGraphicFramePr>
        <p:xfrm>
          <a:off x="1752600" y="3017520"/>
          <a:ext cx="5943600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0882"/>
                <a:gridCol w="1903306"/>
                <a:gridCol w="1076684"/>
                <a:gridCol w="1682728"/>
              </a:tblGrid>
              <a:tr h="266700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effectLst/>
                        </a:rPr>
                        <a:t>Router</a:t>
                      </a:r>
                      <a:endParaRPr lang="en-IN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Network ID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effectLst/>
                        </a:rPr>
                        <a:t>Cost </a:t>
                      </a:r>
                      <a:endParaRPr lang="en-IN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Neighbor 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A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14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1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B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A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78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3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F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A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23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2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E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B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14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4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A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B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55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2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C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C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55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5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B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C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56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2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D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D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66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5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C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D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08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3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E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E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23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3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A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E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08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2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D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F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78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2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A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F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92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effectLst/>
                        </a:rPr>
                        <a:t>3</a:t>
                      </a:r>
                      <a:endParaRPr lang="en-IN" sz="1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IN" sz="1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0" y="1905000"/>
            <a:ext cx="1981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 A To B cost is 01 and B To A cost is 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3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Routing table for A using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1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and RARP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0" y="1924050"/>
            <a:ext cx="657225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1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93441"/>
            <a:ext cx="6537325" cy="4383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054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29" y="2362200"/>
            <a:ext cx="793269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101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RARP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RARP </a:t>
            </a:r>
            <a:r>
              <a:rPr lang="en-IN" dirty="0" smtClean="0"/>
              <a:t>finds the logical address</a:t>
            </a:r>
            <a:r>
              <a:rPr lang="en-IN" dirty="0"/>
              <a:t> </a:t>
            </a:r>
            <a:r>
              <a:rPr lang="en-IN" dirty="0" smtClean="0"/>
              <a:t>for a machine that only knows its physical </a:t>
            </a:r>
            <a:r>
              <a:rPr lang="en-IN" dirty="0"/>
              <a:t>address</a:t>
            </a:r>
          </a:p>
          <a:p>
            <a:r>
              <a:rPr lang="en-IN" dirty="0"/>
              <a:t>The RARP request packets are </a:t>
            </a:r>
            <a:r>
              <a:rPr lang="en-IN" dirty="0" smtClean="0"/>
              <a:t>broadcast; the </a:t>
            </a:r>
            <a:r>
              <a:rPr lang="en-IN" dirty="0"/>
              <a:t>RARP reply packets are unicast.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43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09600"/>
            <a:ext cx="7498080" cy="5638800"/>
          </a:xfrm>
        </p:spPr>
        <p:txBody>
          <a:bodyPr>
            <a:normAutofit/>
          </a:bodyPr>
          <a:lstStyle/>
          <a:p>
            <a:pPr marL="596646" indent="-514350" algn="just">
              <a:buFont typeface="+mj-lt"/>
              <a:buAutoNum type="arabicParenR" startAt="2"/>
            </a:pPr>
            <a:r>
              <a:rPr lang="en-US" b="1" dirty="0" smtClean="0"/>
              <a:t>Service Provided to the Transport Layer:</a:t>
            </a:r>
          </a:p>
          <a:p>
            <a:pPr marL="82296" indent="0" algn="just">
              <a:buNone/>
            </a:pPr>
            <a:r>
              <a:rPr lang="en-IN" sz="2800" dirty="0"/>
              <a:t>The services need to </a:t>
            </a:r>
            <a:r>
              <a:rPr lang="en-IN" sz="2800" dirty="0" smtClean="0"/>
              <a:t>be carefully </a:t>
            </a:r>
            <a:r>
              <a:rPr lang="en-IN" sz="2800" dirty="0"/>
              <a:t>designed with the following goals in mind</a:t>
            </a:r>
            <a:r>
              <a:rPr lang="en-IN" sz="2800" dirty="0" smtClean="0"/>
              <a:t>:</a:t>
            </a:r>
          </a:p>
          <a:p>
            <a:pPr marL="82296" indent="0" algn="just">
              <a:buNone/>
            </a:pPr>
            <a:r>
              <a:rPr lang="en-IN" sz="2800" dirty="0"/>
              <a:t>1. The services should be independent of the router technology.</a:t>
            </a:r>
          </a:p>
          <a:p>
            <a:pPr marL="82296" indent="0" algn="just">
              <a:buNone/>
            </a:pPr>
            <a:r>
              <a:rPr lang="en-IN" sz="2800" dirty="0"/>
              <a:t>2. The transport layer should be shielded from the number, type, </a:t>
            </a:r>
            <a:r>
              <a:rPr lang="en-IN" sz="2800" dirty="0" smtClean="0"/>
              <a:t>and topology </a:t>
            </a:r>
            <a:r>
              <a:rPr lang="en-IN" sz="2800" dirty="0"/>
              <a:t>of the routers present.</a:t>
            </a:r>
          </a:p>
          <a:p>
            <a:pPr marL="82296" indent="0" algn="just">
              <a:buNone/>
            </a:pPr>
            <a:r>
              <a:rPr lang="en-IN" sz="2800" dirty="0"/>
              <a:t>3. The network addresses made available to the transport layer </a:t>
            </a:r>
            <a:r>
              <a:rPr lang="en-IN" sz="2800" dirty="0" smtClean="0"/>
              <a:t>should use </a:t>
            </a:r>
            <a:r>
              <a:rPr lang="en-IN" sz="2800" dirty="0"/>
              <a:t>a uniform numbering plan, even across LANs and WANs.</a:t>
            </a:r>
            <a:endParaRPr lang="en-US" sz="2800" dirty="0" smtClean="0"/>
          </a:p>
          <a:p>
            <a:pPr marL="82296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8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800600"/>
            <a:ext cx="7498080" cy="144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Alternative solution to RARP</a:t>
            </a:r>
          </a:p>
          <a:p>
            <a:pPr lvl="1"/>
            <a:r>
              <a:rPr lang="en-US" dirty="0" smtClean="0"/>
              <a:t>BOOTP</a:t>
            </a:r>
          </a:p>
          <a:p>
            <a:pPr lvl="1"/>
            <a:r>
              <a:rPr lang="en-US" dirty="0" smtClean="0"/>
              <a:t>DHCP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28600"/>
            <a:ext cx="58578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192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411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79" y="1371600"/>
            <a:ext cx="8003198" cy="464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3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Packet Size: 64 K</a:t>
            </a:r>
            <a:endParaRPr lang="en-IN" dirty="0"/>
          </a:p>
          <a:p>
            <a:endParaRPr lang="en-IN" dirty="0"/>
          </a:p>
          <a:p>
            <a:r>
              <a:rPr lang="en-US" dirty="0"/>
              <a:t>IP packet of size 1400 bytes  is to be transferred over a link layer whose MTU is 1000 bytes. What will be values of  fragment, Offset and  Flag related to fragmentation for all the fragments produced.</a:t>
            </a:r>
            <a:endParaRPr lang="en-IN" dirty="0"/>
          </a:p>
          <a:p>
            <a:endParaRPr lang="en-IN" dirty="0"/>
          </a:p>
          <a:p>
            <a:r>
              <a:rPr lang="en-US" dirty="0"/>
              <a:t>[1][0][1],</a:t>
            </a:r>
            <a:endParaRPr lang="en-IN" dirty="0"/>
          </a:p>
          <a:p>
            <a:r>
              <a:rPr lang="en-US" dirty="0"/>
              <a:t>[2][1000][0],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09600"/>
            <a:ext cx="7790688" cy="563880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IN" dirty="0" smtClean="0"/>
              <a:t>The </a:t>
            </a:r>
            <a:r>
              <a:rPr lang="en-IN" dirty="0"/>
              <a:t>network layer should provide </a:t>
            </a:r>
            <a:r>
              <a:rPr lang="en-IN" dirty="0" smtClean="0"/>
              <a:t>connection-oriented service </a:t>
            </a:r>
            <a:r>
              <a:rPr lang="en-IN" dirty="0"/>
              <a:t>or </a:t>
            </a:r>
            <a:r>
              <a:rPr lang="en-IN" dirty="0" smtClean="0"/>
              <a:t>connection-less </a:t>
            </a:r>
            <a:r>
              <a:rPr lang="en-IN" dirty="0"/>
              <a:t>service</a:t>
            </a:r>
            <a:r>
              <a:rPr lang="en-IN" dirty="0" smtClean="0"/>
              <a:t>.</a:t>
            </a:r>
          </a:p>
          <a:p>
            <a:pPr marL="596646" indent="-514350" algn="just">
              <a:buAutoNum type="arabicPeriod"/>
            </a:pPr>
            <a:r>
              <a:rPr lang="en-US" dirty="0" smtClean="0"/>
              <a:t>One champ (Internet): Connectionless</a:t>
            </a:r>
          </a:p>
          <a:p>
            <a:pPr marL="82296" indent="0" algn="just">
              <a:buNone/>
            </a:pPr>
            <a:r>
              <a:rPr lang="en-US" dirty="0" smtClean="0"/>
              <a:t>Router job is to just to move </a:t>
            </a:r>
            <a:r>
              <a:rPr lang="en-US" dirty="0" err="1" smtClean="0"/>
              <a:t>pkts</a:t>
            </a:r>
            <a:r>
              <a:rPr lang="en-US" dirty="0" smtClean="0"/>
              <a:t>; n/w is unreliable; host should do error and flow control.</a:t>
            </a:r>
          </a:p>
          <a:p>
            <a:pPr marL="596646" indent="-514350" algn="just">
              <a:buFont typeface="+mj-lt"/>
              <a:buAutoNum type="arabicPeriod" startAt="2"/>
            </a:pPr>
            <a:r>
              <a:rPr lang="en-US" dirty="0" smtClean="0"/>
              <a:t>Other champ (Telephone): Connection-Or</a:t>
            </a:r>
          </a:p>
          <a:p>
            <a:pPr marL="82296" indent="0" algn="just">
              <a:buNone/>
            </a:pPr>
            <a:r>
              <a:rPr lang="en-US" dirty="0" smtClean="0"/>
              <a:t>Reliable; </a:t>
            </a:r>
            <a:r>
              <a:rPr lang="en-US" dirty="0" err="1" smtClean="0"/>
              <a:t>QoS</a:t>
            </a:r>
            <a:r>
              <a:rPr lang="en-US" dirty="0" smtClean="0"/>
              <a:t> is dominant factor -&gt; real-time traffic such as voice and video.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53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8600"/>
            <a:ext cx="7498080" cy="6019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If </a:t>
            </a:r>
            <a:r>
              <a:rPr lang="en-IN" b="1" dirty="0"/>
              <a:t>connectionless service </a:t>
            </a:r>
            <a:r>
              <a:rPr lang="en-IN" dirty="0" smtClean="0"/>
              <a:t>is offered</a:t>
            </a:r>
            <a:r>
              <a:rPr lang="en-IN" dirty="0"/>
              <a:t>, packets are injected into the network individually and routed </a:t>
            </a:r>
            <a:r>
              <a:rPr lang="en-IN" b="1" dirty="0" smtClean="0"/>
              <a:t>independently</a:t>
            </a:r>
            <a:r>
              <a:rPr lang="en-IN" dirty="0" smtClean="0"/>
              <a:t> of </a:t>
            </a:r>
            <a:r>
              <a:rPr lang="en-IN" dirty="0"/>
              <a:t>each other. No advance setup is needed. In this context, the packets </a:t>
            </a:r>
            <a:r>
              <a:rPr lang="en-IN" dirty="0" smtClean="0"/>
              <a:t>are frequently </a:t>
            </a:r>
            <a:r>
              <a:rPr lang="en-IN" dirty="0"/>
              <a:t>called </a:t>
            </a:r>
            <a:r>
              <a:rPr lang="en-IN" b="1" dirty="0"/>
              <a:t>datagrams </a:t>
            </a:r>
            <a:r>
              <a:rPr lang="en-IN" dirty="0"/>
              <a:t>(in analogy with telegrams) and the network is </a:t>
            </a:r>
            <a:r>
              <a:rPr lang="en-IN" dirty="0" smtClean="0"/>
              <a:t>called a </a:t>
            </a:r>
            <a:r>
              <a:rPr lang="en-IN" b="1" dirty="0"/>
              <a:t>datagram network. </a:t>
            </a:r>
            <a:endParaRPr lang="en-IN" b="1" dirty="0" smtClean="0"/>
          </a:p>
          <a:p>
            <a:pPr algn="just"/>
            <a:endParaRPr lang="en-IN" b="1" dirty="0"/>
          </a:p>
          <a:p>
            <a:pPr algn="just"/>
            <a:r>
              <a:rPr lang="en-IN" dirty="0" smtClean="0"/>
              <a:t>If </a:t>
            </a:r>
            <a:r>
              <a:rPr lang="en-IN" b="1" dirty="0"/>
              <a:t>connection-oriented service</a:t>
            </a:r>
            <a:r>
              <a:rPr lang="en-IN" dirty="0"/>
              <a:t> is used, a path from </a:t>
            </a:r>
            <a:r>
              <a:rPr lang="en-IN" dirty="0" smtClean="0"/>
              <a:t>the source </a:t>
            </a:r>
            <a:r>
              <a:rPr lang="en-IN" dirty="0"/>
              <a:t>router all the way to the destination router must be </a:t>
            </a:r>
            <a:r>
              <a:rPr lang="en-IN" b="1" dirty="0"/>
              <a:t>established</a:t>
            </a:r>
            <a:r>
              <a:rPr lang="en-IN" dirty="0"/>
              <a:t> before </a:t>
            </a:r>
            <a:r>
              <a:rPr lang="en-IN" dirty="0" smtClean="0"/>
              <a:t>any data </a:t>
            </a:r>
            <a:r>
              <a:rPr lang="en-IN" dirty="0"/>
              <a:t>packets can be sent. This connection is called  </a:t>
            </a:r>
            <a:r>
              <a:rPr lang="en-IN" dirty="0" smtClean="0"/>
              <a:t>    a </a:t>
            </a:r>
            <a:r>
              <a:rPr lang="en-IN" b="1" dirty="0"/>
              <a:t>VC (virtual circuit)</a:t>
            </a:r>
            <a:r>
              <a:rPr lang="en-IN" dirty="0"/>
              <a:t>, in </a:t>
            </a:r>
            <a:r>
              <a:rPr lang="en-IN" dirty="0" smtClean="0"/>
              <a:t>analogy with </a:t>
            </a:r>
            <a:r>
              <a:rPr lang="en-IN" dirty="0"/>
              <a:t>the physical circuits set up by the telephone system, and the network </a:t>
            </a:r>
            <a:r>
              <a:rPr lang="en-IN" dirty="0" smtClean="0"/>
              <a:t>is called </a:t>
            </a:r>
            <a:r>
              <a:rPr lang="en-IN" dirty="0"/>
              <a:t>a </a:t>
            </a:r>
            <a:r>
              <a:rPr lang="en-IN" b="1" dirty="0"/>
              <a:t>virtual-circuit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87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"/>
            <a:ext cx="7790688" cy="6324600"/>
          </a:xfrm>
        </p:spPr>
        <p:txBody>
          <a:bodyPr/>
          <a:lstStyle/>
          <a:p>
            <a:pPr marL="596646" indent="-514350">
              <a:buFont typeface="+mj-lt"/>
              <a:buAutoNum type="arabicParenR" startAt="3"/>
            </a:pPr>
            <a:r>
              <a:rPr lang="en-US" dirty="0" smtClean="0"/>
              <a:t>Implementation of Connectionless Service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735512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7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"/>
            <a:ext cx="7790688" cy="6324600"/>
          </a:xfrm>
        </p:spPr>
        <p:txBody>
          <a:bodyPr/>
          <a:lstStyle/>
          <a:p>
            <a:pPr marL="596646" indent="-514350">
              <a:buFont typeface="+mj-lt"/>
              <a:buAutoNum type="arabicParenR" startAt="4"/>
            </a:pPr>
            <a:r>
              <a:rPr lang="en-US" dirty="0" smtClean="0"/>
              <a:t>Implementation of Connection-Or Service</a:t>
            </a:r>
            <a:endParaRPr lang="en-IN" dirty="0"/>
          </a:p>
        </p:txBody>
      </p:sp>
      <p:pic>
        <p:nvPicPr>
          <p:cNvPr id="2050" name="Picture 3" descr="5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733047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57400" y="4572000"/>
            <a:ext cx="4648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76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90" y="1905000"/>
            <a:ext cx="8001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66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1415</TotalTime>
  <Words>1620</Words>
  <Application>Microsoft Office PowerPoint</Application>
  <PresentationFormat>On-screen Show (4:3)</PresentationFormat>
  <Paragraphs>165</Paragraphs>
  <Slides>43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Solstice</vt:lpstr>
      <vt:lpstr>Network Layer</vt:lpstr>
      <vt:lpstr>Introduction</vt:lpstr>
      <vt:lpstr>Network Layer Design Issues      service to TL and internal 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</vt:lpstr>
      <vt:lpstr>Routing</vt:lpstr>
      <vt:lpstr>PowerPoint Presentation</vt:lpstr>
      <vt:lpstr>PowerPoint Presentation</vt:lpstr>
      <vt:lpstr>Nonadaptive and Adaptive Routing Algo</vt:lpstr>
      <vt:lpstr>PowerPoint Presentation</vt:lpstr>
      <vt:lpstr>The Optimality Principle(Bellman, 1957)</vt:lpstr>
      <vt:lpstr>PowerPoint Presentation</vt:lpstr>
      <vt:lpstr>Shortest Path Algo</vt:lpstr>
      <vt:lpstr>Flooding</vt:lpstr>
      <vt:lpstr>Distance Vector Routing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 State Routing</vt:lpstr>
      <vt:lpstr>PowerPoint Presentation</vt:lpstr>
      <vt:lpstr>PowerPoint Presentation</vt:lpstr>
      <vt:lpstr>PowerPoint Presentation</vt:lpstr>
      <vt:lpstr>PowerPoint Presentation</vt:lpstr>
      <vt:lpstr>ARP and RARP</vt:lpstr>
      <vt:lpstr>Operation</vt:lpstr>
      <vt:lpstr>PowerPoint Presentation</vt:lpstr>
      <vt:lpstr>RARP</vt:lpstr>
      <vt:lpstr>PowerPoint Presentation</vt:lpstr>
      <vt:lpstr>PowerPoint Presentation</vt:lpstr>
      <vt:lpstr>IPv4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</dc:title>
  <dc:creator>Shristi</dc:creator>
  <cp:lastModifiedBy>Shristi</cp:lastModifiedBy>
  <cp:revision>80</cp:revision>
  <dcterms:created xsi:type="dcterms:W3CDTF">2006-08-16T00:00:00Z</dcterms:created>
  <dcterms:modified xsi:type="dcterms:W3CDTF">2017-03-17T11:20:12Z</dcterms:modified>
</cp:coreProperties>
</file>