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1CF3CC-7F2B-4222-8834-488378DD56E1}"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143290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1CF3CC-7F2B-4222-8834-488378DD56E1}"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129486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1CF3CC-7F2B-4222-8834-488378DD56E1}"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319897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1CF3CC-7F2B-4222-8834-488378DD56E1}"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126485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1CF3CC-7F2B-4222-8834-488378DD56E1}" type="datetimeFigureOut">
              <a:rPr lang="en-IN" smtClean="0"/>
              <a:t>21-07-2023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275360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1CF3CC-7F2B-4222-8834-488378DD56E1}"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292207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1CF3CC-7F2B-4222-8834-488378DD56E1}" type="datetimeFigureOut">
              <a:rPr lang="en-IN" smtClean="0"/>
              <a:t>21-07-2023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84110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1CF3CC-7F2B-4222-8834-488378DD56E1}" type="datetimeFigureOut">
              <a:rPr lang="en-IN" smtClean="0"/>
              <a:t>21-07-2023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366200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CF3CC-7F2B-4222-8834-488378DD56E1}" type="datetimeFigureOut">
              <a:rPr lang="en-IN" smtClean="0"/>
              <a:t>21-07-2023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361184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1CF3CC-7F2B-4222-8834-488378DD56E1}"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120338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1CF3CC-7F2B-4222-8834-488378DD56E1}" type="datetimeFigureOut">
              <a:rPr lang="en-IN" smtClean="0"/>
              <a:t>21-07-2023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ECB0C-BD4E-4ECC-9DD2-BEF33040EE7A}" type="slidenum">
              <a:rPr lang="en-IN" smtClean="0"/>
              <a:t>‹#›</a:t>
            </a:fld>
            <a:endParaRPr lang="en-IN"/>
          </a:p>
        </p:txBody>
      </p:sp>
    </p:spTree>
    <p:extLst>
      <p:ext uri="{BB962C8B-B14F-4D97-AF65-F5344CB8AC3E}">
        <p14:creationId xmlns:p14="http://schemas.microsoft.com/office/powerpoint/2010/main" val="325444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CF3CC-7F2B-4222-8834-488378DD56E1}" type="datetimeFigureOut">
              <a:rPr lang="en-IN" smtClean="0"/>
              <a:t>21-07-2023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ECB0C-BD4E-4ECC-9DD2-BEF33040EE7A}" type="slidenum">
              <a:rPr lang="en-IN" smtClean="0"/>
              <a:t>‹#›</a:t>
            </a:fld>
            <a:endParaRPr lang="en-IN"/>
          </a:p>
        </p:txBody>
      </p:sp>
    </p:spTree>
    <p:extLst>
      <p:ext uri="{BB962C8B-B14F-4D97-AF65-F5344CB8AC3E}">
        <p14:creationId xmlns:p14="http://schemas.microsoft.com/office/powerpoint/2010/main" val="3902258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smtClean="0">
                <a:solidFill>
                  <a:srgbClr val="C00000"/>
                </a:solidFill>
              </a:rPr>
              <a:t>AI2018 : PROBABILITY AND CALCULUS</a:t>
            </a:r>
            <a:endParaRPr lang="en-IN" sz="4400" b="1" dirty="0">
              <a:solidFill>
                <a:srgbClr val="C00000"/>
              </a:solidFill>
            </a:endParaRPr>
          </a:p>
        </p:txBody>
      </p:sp>
    </p:spTree>
    <p:extLst>
      <p:ext uri="{BB962C8B-B14F-4D97-AF65-F5344CB8AC3E}">
        <p14:creationId xmlns:p14="http://schemas.microsoft.com/office/powerpoint/2010/main" val="7537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Exhaustive Events</a:t>
            </a:r>
            <a:endParaRPr lang="en-IN" b="1"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IN" dirty="0" smtClean="0"/>
              <a:t>The total number of possible outcomes in any trial is known as exhaustive events or exhaustive cases</a:t>
            </a:r>
          </a:p>
          <a:p>
            <a:pPr algn="just"/>
            <a:r>
              <a:rPr lang="en-IN" dirty="0" smtClean="0"/>
              <a:t>For example</a:t>
            </a:r>
          </a:p>
          <a:p>
            <a:pPr lvl="1" algn="just"/>
            <a:r>
              <a:rPr lang="en-IN" dirty="0" smtClean="0"/>
              <a:t>In tossing of a coin there are two exhaustive cases, viz., head and tail  (the possibility of the coin standing on an edge being ignored)</a:t>
            </a:r>
          </a:p>
          <a:p>
            <a:pPr lvl="1" algn="just"/>
            <a:r>
              <a:rPr lang="en-IN" dirty="0" smtClean="0"/>
              <a:t>In throwing of a die, there are six, exhaustive cases since anyone of the 6 faces 1,2, ... ,6 may come uppermost </a:t>
            </a:r>
          </a:p>
          <a:p>
            <a:pPr lvl="1" algn="just"/>
            <a:r>
              <a:rPr lang="en-IN" dirty="0" smtClean="0"/>
              <a:t>In drawing two cards from a pack of cards the exhaustive number of cases </a:t>
            </a:r>
            <a:r>
              <a:rPr lang="en-IN" sz="2000" dirty="0" smtClean="0"/>
              <a:t>52</a:t>
            </a:r>
            <a:r>
              <a:rPr lang="en-IN" dirty="0" smtClean="0"/>
              <a:t>C</a:t>
            </a:r>
            <a:r>
              <a:rPr lang="en-IN" sz="2000" dirty="0" smtClean="0"/>
              <a:t>2</a:t>
            </a:r>
            <a:r>
              <a:rPr lang="en-IN" dirty="0" smtClean="0"/>
              <a:t>, since 2 cards can be drawn out of 52 cards in </a:t>
            </a:r>
            <a:r>
              <a:rPr lang="en-IN" sz="2000" dirty="0" smtClean="0"/>
              <a:t>52</a:t>
            </a:r>
            <a:r>
              <a:rPr lang="en-IN" dirty="0" smtClean="0"/>
              <a:t>C</a:t>
            </a:r>
            <a:r>
              <a:rPr lang="en-IN" sz="2000" dirty="0" smtClean="0"/>
              <a:t>2</a:t>
            </a:r>
            <a:r>
              <a:rPr lang="en-IN" dirty="0" smtClean="0"/>
              <a:t> ways</a:t>
            </a:r>
          </a:p>
          <a:p>
            <a:pPr lvl="1" algn="just"/>
            <a:r>
              <a:rPr lang="en-IN" dirty="0" smtClean="0"/>
              <a:t>In throwing of two dice, the exhaustive number of cases is 6</a:t>
            </a:r>
            <a:r>
              <a:rPr lang="en-IN" sz="2000" dirty="0" smtClean="0"/>
              <a:t>2</a:t>
            </a:r>
            <a:r>
              <a:rPr lang="en-IN" dirty="0" smtClean="0"/>
              <a:t> = 36, since any of the 6 numbers 1 to 6 on the first die can be associated with any of the six numbers on the other die</a:t>
            </a:r>
            <a:endParaRPr lang="en-IN" dirty="0"/>
          </a:p>
        </p:txBody>
      </p:sp>
    </p:spTree>
    <p:extLst>
      <p:ext uri="{BB962C8B-B14F-4D97-AF65-F5344CB8AC3E}">
        <p14:creationId xmlns:p14="http://schemas.microsoft.com/office/powerpoint/2010/main" val="315237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Favourable Events or Cases</a:t>
            </a:r>
            <a:endParaRPr lang="en-IN" b="1" dirty="0">
              <a:solidFill>
                <a:srgbClr val="C00000"/>
              </a:solidFill>
            </a:endParaRPr>
          </a:p>
        </p:txBody>
      </p:sp>
      <p:sp>
        <p:nvSpPr>
          <p:cNvPr id="3" name="Content Placeholder 2"/>
          <p:cNvSpPr>
            <a:spLocks noGrp="1"/>
          </p:cNvSpPr>
          <p:nvPr>
            <p:ph idx="1"/>
          </p:nvPr>
        </p:nvSpPr>
        <p:spPr/>
        <p:txBody>
          <a:bodyPr/>
          <a:lstStyle/>
          <a:p>
            <a:pPr algn="just"/>
            <a:r>
              <a:rPr lang="en-IN" dirty="0" smtClean="0"/>
              <a:t>The number of cases favourable to an event in a trial is the number of outcomes which entail the happening of the event </a:t>
            </a:r>
          </a:p>
          <a:p>
            <a:pPr algn="just"/>
            <a:r>
              <a:rPr lang="en-IN" dirty="0" smtClean="0"/>
              <a:t>For example</a:t>
            </a:r>
            <a:endParaRPr lang="en-IN" dirty="0"/>
          </a:p>
          <a:p>
            <a:pPr lvl="1" algn="just"/>
            <a:r>
              <a:rPr lang="en-IN" dirty="0" smtClean="0"/>
              <a:t>In drawing a card from a pack of cards the number of cases favourable to drawing of an ace is 4, for drawing a spade is 13 and for drawing a red card is 26</a:t>
            </a:r>
          </a:p>
          <a:p>
            <a:pPr lvl="1" algn="just"/>
            <a:r>
              <a:rPr lang="en-IN" dirty="0" smtClean="0"/>
              <a:t>In throwing of two dice, the number of cases favourable to getting the sum 5 is : (1,4) (4,1) (2,3) (3,2), i.e., 4</a:t>
            </a:r>
            <a:endParaRPr lang="en-IN" dirty="0"/>
          </a:p>
        </p:txBody>
      </p:sp>
    </p:spTree>
    <p:extLst>
      <p:ext uri="{BB962C8B-B14F-4D97-AF65-F5344CB8AC3E}">
        <p14:creationId xmlns:p14="http://schemas.microsoft.com/office/powerpoint/2010/main" val="165495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Mutually exclusive events</a:t>
            </a:r>
            <a:endParaRPr lang="en-IN" b="1" dirty="0">
              <a:solidFill>
                <a:srgbClr val="C00000"/>
              </a:solidFill>
            </a:endParaRPr>
          </a:p>
        </p:txBody>
      </p:sp>
      <p:sp>
        <p:nvSpPr>
          <p:cNvPr id="3" name="Content Placeholder 2"/>
          <p:cNvSpPr>
            <a:spLocks noGrp="1"/>
          </p:cNvSpPr>
          <p:nvPr>
            <p:ph idx="1"/>
          </p:nvPr>
        </p:nvSpPr>
        <p:spPr/>
        <p:txBody>
          <a:bodyPr/>
          <a:lstStyle/>
          <a:p>
            <a:pPr algn="just"/>
            <a:r>
              <a:rPr lang="en-IN" dirty="0" smtClean="0"/>
              <a:t>Events are said to be mutually exclusive or incompatible if the happening of anyone of them precludes the happening of all the others i.e., if no two or more of them can happen simultaneously in the same </a:t>
            </a:r>
            <a:r>
              <a:rPr lang="en-IN" dirty="0"/>
              <a:t>t</a:t>
            </a:r>
            <a:r>
              <a:rPr lang="en-IN" dirty="0" smtClean="0"/>
              <a:t>rial</a:t>
            </a:r>
          </a:p>
          <a:p>
            <a:pPr algn="just"/>
            <a:r>
              <a:rPr lang="en-IN" dirty="0" smtClean="0"/>
              <a:t>For example: </a:t>
            </a:r>
          </a:p>
          <a:p>
            <a:pPr lvl="1" algn="just"/>
            <a:r>
              <a:rPr lang="en-IN" dirty="0" smtClean="0"/>
              <a:t>In throwing a die all the 6 faces numbered 1 to 6 are mutually exclusive since if anyone of these faces comes, the possibility of others, in the same trial, is ruled out</a:t>
            </a:r>
          </a:p>
          <a:p>
            <a:pPr lvl="1" algn="just"/>
            <a:r>
              <a:rPr lang="en-IN" dirty="0" smtClean="0"/>
              <a:t>Similarly in tossing a coin the events head and tail are mutually exclusive</a:t>
            </a:r>
            <a:endParaRPr lang="en-IN" dirty="0"/>
          </a:p>
        </p:txBody>
      </p:sp>
    </p:spTree>
    <p:extLst>
      <p:ext uri="{BB962C8B-B14F-4D97-AF65-F5344CB8AC3E}">
        <p14:creationId xmlns:p14="http://schemas.microsoft.com/office/powerpoint/2010/main" val="73019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Equally likely events</a:t>
            </a:r>
            <a:endParaRPr lang="en-IN" b="1" dirty="0">
              <a:solidFill>
                <a:srgbClr val="C00000"/>
              </a:solidFill>
            </a:endParaRPr>
          </a:p>
        </p:txBody>
      </p:sp>
      <p:sp>
        <p:nvSpPr>
          <p:cNvPr id="3" name="Content Placeholder 2"/>
          <p:cNvSpPr>
            <a:spLocks noGrp="1"/>
          </p:cNvSpPr>
          <p:nvPr>
            <p:ph idx="1"/>
          </p:nvPr>
        </p:nvSpPr>
        <p:spPr/>
        <p:txBody>
          <a:bodyPr/>
          <a:lstStyle/>
          <a:p>
            <a:pPr algn="just"/>
            <a:r>
              <a:rPr lang="en-IN" dirty="0" smtClean="0"/>
              <a:t>Outcomes of a trial are set to be equally likely if taking into consideration all the relevant evidences there is no reason to expect one in preference-to the others </a:t>
            </a:r>
          </a:p>
          <a:p>
            <a:pPr algn="just"/>
            <a:r>
              <a:rPr lang="en-IN" dirty="0" smtClean="0"/>
              <a:t>For example</a:t>
            </a:r>
          </a:p>
          <a:p>
            <a:pPr lvl="1" algn="just"/>
            <a:r>
              <a:rPr lang="en-IN" dirty="0" smtClean="0"/>
              <a:t>In tossing an unbiased or uniform coin head or tail are equally likely events</a:t>
            </a:r>
          </a:p>
          <a:p>
            <a:pPr lvl="1" algn="just"/>
            <a:r>
              <a:rPr lang="en-IN" dirty="0" smtClean="0"/>
              <a:t>In throwing an unbiased die, all the six faces are equally likely to come</a:t>
            </a:r>
            <a:endParaRPr lang="en-IN" dirty="0"/>
          </a:p>
        </p:txBody>
      </p:sp>
    </p:spTree>
    <p:extLst>
      <p:ext uri="{BB962C8B-B14F-4D97-AF65-F5344CB8AC3E}">
        <p14:creationId xmlns:p14="http://schemas.microsoft.com/office/powerpoint/2010/main" val="146400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Independent events</a:t>
            </a:r>
            <a:endParaRPr lang="en-IN" b="1" dirty="0">
              <a:solidFill>
                <a:srgbClr val="C00000"/>
              </a:solidFill>
            </a:endParaRPr>
          </a:p>
        </p:txBody>
      </p:sp>
      <p:sp>
        <p:nvSpPr>
          <p:cNvPr id="3" name="Content Placeholder 2"/>
          <p:cNvSpPr>
            <a:spLocks noGrp="1"/>
          </p:cNvSpPr>
          <p:nvPr>
            <p:ph idx="1"/>
          </p:nvPr>
        </p:nvSpPr>
        <p:spPr/>
        <p:txBody>
          <a:bodyPr>
            <a:normAutofit/>
          </a:bodyPr>
          <a:lstStyle/>
          <a:p>
            <a:pPr algn="just"/>
            <a:r>
              <a:rPr lang="en-IN" dirty="0" smtClean="0"/>
              <a:t>Several events are said to be independent if the happening (or non-happening) of an event is not affected by the supplementary knowledge concerning the occurrence of any number of the remaining events</a:t>
            </a:r>
          </a:p>
          <a:p>
            <a:pPr algn="just"/>
            <a:r>
              <a:rPr lang="en-IN" dirty="0" smtClean="0"/>
              <a:t>For example</a:t>
            </a:r>
          </a:p>
          <a:p>
            <a:pPr lvl="1" algn="just"/>
            <a:r>
              <a:rPr lang="en-IN" dirty="0" smtClean="0"/>
              <a:t>In tossing an unbiased coin the event of getting a head in the first toss is independent of getting a head in the second, third and subsequent throws</a:t>
            </a:r>
          </a:p>
          <a:p>
            <a:pPr lvl="1" algn="just"/>
            <a:r>
              <a:rPr lang="en-IN" dirty="0" smtClean="0"/>
              <a:t>If we draw a card from ,a pack of well-shuffled cards and replace it before drawing the second card, the result of the second draw is independent of the first draw. But, however, if the first card drawn is not replaced then the second draw is dependent on the first draw </a:t>
            </a:r>
            <a:endParaRPr lang="en-IN" dirty="0"/>
          </a:p>
        </p:txBody>
      </p:sp>
    </p:spTree>
    <p:extLst>
      <p:ext uri="{BB962C8B-B14F-4D97-AF65-F5344CB8AC3E}">
        <p14:creationId xmlns:p14="http://schemas.microsoft.com/office/powerpoint/2010/main" val="82519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Classical Probability</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a:t>
            </a:r>
            <a:r>
              <a:rPr lang="en-IN" dirty="0"/>
              <a:t>classical probability is the probability of any event in a classic manner, i.e. equal happening of </a:t>
            </a:r>
            <a:r>
              <a:rPr lang="en-IN" dirty="0" smtClean="0"/>
              <a:t>events</a:t>
            </a:r>
          </a:p>
          <a:p>
            <a:r>
              <a:rPr lang="en-IN" dirty="0"/>
              <a:t>The formula of classical probability is as follows:</a:t>
            </a:r>
          </a:p>
          <a:p>
            <a:pPr marL="0" indent="0">
              <a:buNone/>
            </a:pPr>
            <a:r>
              <a:rPr lang="en-IN" dirty="0" smtClean="0"/>
              <a:t>		P(A</a:t>
            </a:r>
            <a:r>
              <a:rPr lang="en-IN" dirty="0"/>
              <a:t>)= f/N</a:t>
            </a:r>
          </a:p>
          <a:p>
            <a:pPr marL="0" indent="0">
              <a:buNone/>
            </a:pPr>
            <a:r>
              <a:rPr lang="en-IN" dirty="0" smtClean="0"/>
              <a:t>	Where </a:t>
            </a:r>
            <a:r>
              <a:rPr lang="en-IN" dirty="0"/>
              <a:t>P(A)= classical probability</a:t>
            </a:r>
          </a:p>
          <a:p>
            <a:pPr marL="0" indent="0">
              <a:buNone/>
            </a:pPr>
            <a:r>
              <a:rPr lang="en-IN" dirty="0" smtClean="0"/>
              <a:t>	f</a:t>
            </a:r>
            <a:r>
              <a:rPr lang="en-IN" dirty="0"/>
              <a:t>= Frequency or the number of favourable outcomes</a:t>
            </a:r>
          </a:p>
          <a:p>
            <a:pPr marL="0" indent="0">
              <a:buNone/>
            </a:pPr>
            <a:r>
              <a:rPr lang="en-IN" dirty="0" smtClean="0"/>
              <a:t>	N</a:t>
            </a:r>
            <a:r>
              <a:rPr lang="en-IN" dirty="0"/>
              <a:t>= Number of total possible </a:t>
            </a:r>
            <a:r>
              <a:rPr lang="en-IN" dirty="0" smtClean="0"/>
              <a:t>outcomes</a:t>
            </a:r>
            <a:endParaRPr lang="en-IN" dirty="0"/>
          </a:p>
          <a:p>
            <a:pPr marL="0" indent="0">
              <a:buNone/>
            </a:pPr>
            <a:r>
              <a:rPr lang="en-IN" dirty="0" smtClean="0"/>
              <a:t> If P (A) = 1 , A is called a certain event and if P (A) = 0, A is called an impossible event</a:t>
            </a:r>
          </a:p>
          <a:p>
            <a:r>
              <a:rPr lang="en-IN" dirty="0" smtClean="0"/>
              <a:t>When </a:t>
            </a:r>
            <a:r>
              <a:rPr lang="en-IN" dirty="0"/>
              <a:t>we roll a dice, the probability of each number is equal to </a:t>
            </a:r>
            <a:r>
              <a:rPr lang="en-IN" dirty="0" smtClean="0"/>
              <a:t>1/6</a:t>
            </a:r>
          </a:p>
          <a:p>
            <a:r>
              <a:rPr lang="en-IN" dirty="0" smtClean="0"/>
              <a:t>When coin is tossed, the probability of getting head or tail is 1/2</a:t>
            </a:r>
            <a:endParaRPr lang="en-IN" dirty="0"/>
          </a:p>
        </p:txBody>
      </p:sp>
    </p:spTree>
    <p:extLst>
      <p:ext uri="{BB962C8B-B14F-4D97-AF65-F5344CB8AC3E}">
        <p14:creationId xmlns:p14="http://schemas.microsoft.com/office/powerpoint/2010/main" val="138295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Statistical Probability</a:t>
            </a:r>
            <a:r>
              <a:rPr lang="en-IN" b="1" dirty="0"/>
              <a:t/>
            </a:r>
            <a:br>
              <a:rPr lang="en-IN" b="1" dirty="0"/>
            </a:br>
            <a:endParaRPr lang="en-IN" dirty="0"/>
          </a:p>
        </p:txBody>
      </p:sp>
      <p:sp>
        <p:nvSpPr>
          <p:cNvPr id="3" name="Content Placeholder 2"/>
          <p:cNvSpPr>
            <a:spLocks noGrp="1"/>
          </p:cNvSpPr>
          <p:nvPr>
            <p:ph idx="1"/>
          </p:nvPr>
        </p:nvSpPr>
        <p:spPr/>
        <p:txBody>
          <a:bodyPr/>
          <a:lstStyle/>
          <a:p>
            <a:pPr algn="just"/>
            <a:r>
              <a:rPr lang="en-IN" dirty="0"/>
              <a:t>In statistics, we collect the data in a specific form and represent it in an order to get the result. Similarly, if we talk about statistics in probability, it deals with governing events, collecting data of events, and also its representation in a specific manner for better </a:t>
            </a:r>
            <a:r>
              <a:rPr lang="en-IN" dirty="0" smtClean="0"/>
              <a:t>understanding</a:t>
            </a:r>
          </a:p>
          <a:p>
            <a:pPr algn="just"/>
            <a:r>
              <a:rPr lang="en-IN" dirty="0"/>
              <a:t>If we toss a coin four times, the outcomes will vary. It can either be 50-50 or all head or all tails or </a:t>
            </a:r>
            <a:r>
              <a:rPr lang="en-IN" dirty="0" smtClean="0"/>
              <a:t>may be </a:t>
            </a:r>
            <a:r>
              <a:rPr lang="en-IN" dirty="0"/>
              <a:t>3 heads-1 tails and vice versa. But by tossing the same coin 400 times, we shall get the heads and tails in approx. equal ratios. We can collect the data and analyse it to calculate the probable outcome of </a:t>
            </a:r>
            <a:r>
              <a:rPr lang="en-IN" dirty="0" smtClean="0"/>
              <a:t>it</a:t>
            </a:r>
            <a:endParaRPr lang="en-IN" dirty="0"/>
          </a:p>
        </p:txBody>
      </p:sp>
    </p:spTree>
    <p:extLst>
      <p:ext uri="{BB962C8B-B14F-4D97-AF65-F5344CB8AC3E}">
        <p14:creationId xmlns:p14="http://schemas.microsoft.com/office/powerpoint/2010/main" val="136220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How to Calculate Statistical Probability?</a:t>
            </a:r>
            <a:r>
              <a:rPr lang="en-IN" b="1" dirty="0"/>
              <a:t/>
            </a:r>
            <a:br>
              <a:rPr lang="en-IN" b="1" dirty="0"/>
            </a:br>
            <a:endParaRPr lang="en-IN" dirty="0"/>
          </a:p>
        </p:txBody>
      </p:sp>
      <p:sp>
        <p:nvSpPr>
          <p:cNvPr id="3" name="Content Placeholder 2"/>
          <p:cNvSpPr>
            <a:spLocks noGrp="1"/>
          </p:cNvSpPr>
          <p:nvPr>
            <p:ph idx="1"/>
          </p:nvPr>
        </p:nvSpPr>
        <p:spPr/>
        <p:txBody>
          <a:bodyPr/>
          <a:lstStyle/>
          <a:p>
            <a:pPr algn="just"/>
            <a:r>
              <a:rPr lang="en-IN" dirty="0" smtClean="0"/>
              <a:t>To calculate statistical probability we </a:t>
            </a:r>
            <a:r>
              <a:rPr lang="en-IN" dirty="0"/>
              <a:t>need the number of favourable outcomes and total outcomes for the calculation. By dividing the number of favourable outcomes by the number of total outcomes, we can get the statistical probability of that event. The statistical probability will also involve representing it in a certain way (like a frequency table or a graph) for better </a:t>
            </a:r>
            <a:r>
              <a:rPr lang="en-IN" dirty="0" smtClean="0"/>
              <a:t>analysis</a:t>
            </a:r>
            <a:endParaRPr lang="en-IN" dirty="0"/>
          </a:p>
          <a:p>
            <a:pPr marL="0" indent="0">
              <a:buNone/>
            </a:pPr>
            <a:endParaRPr lang="en-IN" dirty="0" smtClean="0"/>
          </a:p>
          <a:p>
            <a:pPr marL="0" indent="0">
              <a:buNone/>
            </a:pPr>
            <a:r>
              <a:rPr lang="en-IN" dirty="0" smtClean="0"/>
              <a:t>Probability(Event</a:t>
            </a:r>
            <a:r>
              <a:rPr lang="en-IN" dirty="0"/>
              <a:t>) = </a:t>
            </a:r>
            <a:r>
              <a:rPr lang="en-IN" dirty="0" smtClean="0"/>
              <a:t>Favourable </a:t>
            </a:r>
            <a:r>
              <a:rPr lang="en-IN" dirty="0"/>
              <a:t>Outcomes/Total Outcomes = x/n</a:t>
            </a:r>
          </a:p>
        </p:txBody>
      </p:sp>
    </p:spTree>
    <p:extLst>
      <p:ext uri="{BB962C8B-B14F-4D97-AF65-F5344CB8AC3E}">
        <p14:creationId xmlns:p14="http://schemas.microsoft.com/office/powerpoint/2010/main" val="135176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Empirical Probability</a:t>
            </a:r>
          </a:p>
        </p:txBody>
      </p:sp>
      <p:sp>
        <p:nvSpPr>
          <p:cNvPr id="3" name="Content Placeholder 2"/>
          <p:cNvSpPr>
            <a:spLocks noGrp="1"/>
          </p:cNvSpPr>
          <p:nvPr>
            <p:ph idx="1"/>
          </p:nvPr>
        </p:nvSpPr>
        <p:spPr/>
        <p:txBody>
          <a:bodyPr/>
          <a:lstStyle/>
          <a:p>
            <a:pPr algn="just"/>
            <a:r>
              <a:rPr lang="en-IN" dirty="0" smtClean="0"/>
              <a:t>Empirical </a:t>
            </a:r>
            <a:r>
              <a:rPr lang="en-IN" dirty="0"/>
              <a:t>probability is the type of experimental probability that evaluates outcomes based on conducting </a:t>
            </a:r>
            <a:r>
              <a:rPr lang="en-IN" dirty="0" smtClean="0"/>
              <a:t>experiments</a:t>
            </a:r>
          </a:p>
          <a:p>
            <a:pPr algn="just"/>
            <a:r>
              <a:rPr lang="en-IN" dirty="0" smtClean="0"/>
              <a:t>For </a:t>
            </a:r>
            <a:r>
              <a:rPr lang="en-IN" dirty="0"/>
              <a:t>instance, if you roll a weighted dice without knowing the side having weight, you’ll get the idea of the probability of each time (outcome) by rolling that dice a number of times and determining the proportion of times the dice gives that desired outcome. That outcome will then be the </a:t>
            </a:r>
            <a:r>
              <a:rPr lang="en-IN" dirty="0" smtClean="0"/>
              <a:t>probability</a:t>
            </a:r>
            <a:endParaRPr lang="en-IN" dirty="0"/>
          </a:p>
        </p:txBody>
      </p:sp>
    </p:spTree>
    <p:extLst>
      <p:ext uri="{BB962C8B-B14F-4D97-AF65-F5344CB8AC3E}">
        <p14:creationId xmlns:p14="http://schemas.microsoft.com/office/powerpoint/2010/main" val="342211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Subjective Probability</a:t>
            </a:r>
          </a:p>
        </p:txBody>
      </p:sp>
      <p:sp>
        <p:nvSpPr>
          <p:cNvPr id="3" name="Content Placeholder 2"/>
          <p:cNvSpPr>
            <a:spLocks noGrp="1"/>
          </p:cNvSpPr>
          <p:nvPr>
            <p:ph idx="1"/>
          </p:nvPr>
        </p:nvSpPr>
        <p:spPr/>
        <p:txBody>
          <a:bodyPr/>
          <a:lstStyle/>
          <a:p>
            <a:pPr algn="just"/>
            <a:r>
              <a:rPr lang="en-IN" dirty="0"/>
              <a:t>Subjective probability deals with one’s own belief of the happening or not happening of a certain </a:t>
            </a:r>
            <a:r>
              <a:rPr lang="en-IN" dirty="0" smtClean="0"/>
              <a:t>event</a:t>
            </a:r>
          </a:p>
          <a:p>
            <a:pPr algn="just"/>
            <a:r>
              <a:rPr lang="en-IN" dirty="0" smtClean="0"/>
              <a:t>For </a:t>
            </a:r>
            <a:r>
              <a:rPr lang="en-IN" dirty="0"/>
              <a:t>example, while watching a cricket match, you believe that the probability of winning your favourite team is the highest. However, the fans of the other team might think the opposite. Therefore, subjective probability is completely based on a person’s </a:t>
            </a:r>
            <a:r>
              <a:rPr lang="en-IN" dirty="0" smtClean="0"/>
              <a:t>belief</a:t>
            </a:r>
            <a:endParaRPr lang="en-IN" dirty="0"/>
          </a:p>
        </p:txBody>
      </p:sp>
    </p:spTree>
    <p:extLst>
      <p:ext uri="{BB962C8B-B14F-4D97-AF65-F5344CB8AC3E}">
        <p14:creationId xmlns:p14="http://schemas.microsoft.com/office/powerpoint/2010/main" val="179778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smtClean="0"/>
              <a:t>Course Prerequisites: </a:t>
            </a:r>
            <a:r>
              <a:rPr lang="en-IN" dirty="0" smtClean="0"/>
              <a:t>Basics of Mathematics </a:t>
            </a:r>
          </a:p>
          <a:p>
            <a:pPr marL="0" indent="0">
              <a:buNone/>
            </a:pPr>
            <a:endParaRPr lang="en-IN" dirty="0" smtClean="0"/>
          </a:p>
          <a:p>
            <a:pPr marL="0" indent="0">
              <a:buNone/>
            </a:pPr>
            <a:r>
              <a:rPr lang="en-IN" b="1" dirty="0" smtClean="0"/>
              <a:t>Course Objectives: </a:t>
            </a:r>
          </a:p>
          <a:p>
            <a:pPr lvl="1"/>
            <a:r>
              <a:rPr lang="en-IN" dirty="0" smtClean="0"/>
              <a:t>To facilitate the students with a concrete foundation of probability and calculus </a:t>
            </a:r>
          </a:p>
          <a:p>
            <a:pPr lvl="1"/>
            <a:r>
              <a:rPr lang="en-IN" dirty="0" smtClean="0"/>
              <a:t>To </a:t>
            </a:r>
            <a:r>
              <a:rPr lang="en-IN" dirty="0" err="1" smtClean="0"/>
              <a:t>analyze</a:t>
            </a:r>
            <a:r>
              <a:rPr lang="en-IN" dirty="0" smtClean="0"/>
              <a:t> problems in Science and Engineering applications through probability and calculus methods</a:t>
            </a:r>
            <a:endParaRPr lang="en-IN" dirty="0"/>
          </a:p>
        </p:txBody>
      </p:sp>
    </p:spTree>
    <p:extLst>
      <p:ext uri="{BB962C8B-B14F-4D97-AF65-F5344CB8AC3E}">
        <p14:creationId xmlns:p14="http://schemas.microsoft.com/office/powerpoint/2010/main" val="1296035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Axiomatic Probability</a:t>
            </a:r>
          </a:p>
        </p:txBody>
      </p:sp>
      <p:sp>
        <p:nvSpPr>
          <p:cNvPr id="3" name="Content Placeholder 2"/>
          <p:cNvSpPr>
            <a:spLocks noGrp="1"/>
          </p:cNvSpPr>
          <p:nvPr>
            <p:ph idx="1"/>
          </p:nvPr>
        </p:nvSpPr>
        <p:spPr/>
        <p:txBody>
          <a:bodyPr>
            <a:normAutofit/>
          </a:bodyPr>
          <a:lstStyle/>
          <a:p>
            <a:pPr algn="just"/>
            <a:r>
              <a:rPr lang="en-IN" dirty="0"/>
              <a:t>While calculating axiomatic probability, we must follow certain rules or axioms specified by Kolmogorov. By these rules, we determine whether the event will happen or </a:t>
            </a:r>
            <a:r>
              <a:rPr lang="en-IN" dirty="0" smtClean="0"/>
              <a:t>not </a:t>
            </a:r>
          </a:p>
          <a:p>
            <a:pPr algn="just"/>
            <a:r>
              <a:rPr lang="en-IN" dirty="0" smtClean="0"/>
              <a:t>These </a:t>
            </a:r>
            <a:r>
              <a:rPr lang="en-IN" dirty="0"/>
              <a:t>three rules are as follows</a:t>
            </a:r>
            <a:r>
              <a:rPr lang="en-IN" dirty="0" smtClean="0"/>
              <a:t>:</a:t>
            </a:r>
          </a:p>
          <a:p>
            <a:pPr marL="971550" lvl="1" indent="-514350" algn="just">
              <a:buFont typeface="+mj-lt"/>
              <a:buAutoNum type="arabicPeriod"/>
            </a:pPr>
            <a:r>
              <a:rPr lang="en-IN" dirty="0"/>
              <a:t>The first point states that the least possibility or probability of happening an event is 0. Similarly, the highest probability is </a:t>
            </a:r>
            <a:r>
              <a:rPr lang="en-IN" dirty="0" smtClean="0"/>
              <a:t>1</a:t>
            </a:r>
          </a:p>
          <a:p>
            <a:pPr marL="971550" lvl="1" indent="-514350" algn="just">
              <a:buFont typeface="+mj-lt"/>
              <a:buAutoNum type="arabicPeriod"/>
            </a:pPr>
            <a:r>
              <a:rPr lang="en-IN" dirty="0" smtClean="0"/>
              <a:t>Every certain event (an event that must occur) has the probability 1</a:t>
            </a:r>
          </a:p>
          <a:p>
            <a:pPr marL="971550" lvl="1" indent="-514350" algn="just">
              <a:buFont typeface="+mj-lt"/>
              <a:buAutoNum type="arabicPeriod"/>
            </a:pPr>
            <a:r>
              <a:rPr lang="en-IN" dirty="0" smtClean="0"/>
              <a:t>Two </a:t>
            </a:r>
            <a:r>
              <a:rPr lang="en-IN" dirty="0"/>
              <a:t>mutually exclusive events will never occur simultaneously. However, we can say that only one of them will happen. For example, any place will either have a hot or cold climate at a time (not both</a:t>
            </a:r>
            <a:r>
              <a:rPr lang="en-IN" dirty="0" smtClean="0"/>
              <a:t>)</a:t>
            </a: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2022379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Examples</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a:t>What is the chance that </a:t>
            </a:r>
            <a:r>
              <a:rPr lang="en-IN" dirty="0" smtClean="0"/>
              <a:t>a </a:t>
            </a:r>
            <a:r>
              <a:rPr lang="en-IN" dirty="0"/>
              <a:t>leap year </a:t>
            </a:r>
            <a:r>
              <a:rPr lang="en-IN" dirty="0" smtClean="0"/>
              <a:t>selected </a:t>
            </a:r>
            <a:r>
              <a:rPr lang="en-IN" dirty="0"/>
              <a:t>at </a:t>
            </a:r>
            <a:r>
              <a:rPr lang="en-IN" dirty="0" smtClean="0"/>
              <a:t>random </a:t>
            </a:r>
            <a:r>
              <a:rPr lang="en-IN" dirty="0"/>
              <a:t>will contain 53 Sundays</a:t>
            </a:r>
            <a:r>
              <a:rPr lang="en-IN" dirty="0" smtClean="0"/>
              <a:t>?</a:t>
            </a:r>
          </a:p>
          <a:p>
            <a:pPr algn="just"/>
            <a:r>
              <a:rPr lang="en-IN" dirty="0"/>
              <a:t>A bag contains 3 red, 6 white and 7 blue balls, What is </a:t>
            </a:r>
            <a:r>
              <a:rPr lang="en-IN" dirty="0" smtClean="0"/>
              <a:t>the </a:t>
            </a:r>
            <a:r>
              <a:rPr lang="en-IN" dirty="0"/>
              <a:t>probability that two balls drawn are white and blue? </a:t>
            </a:r>
            <a:endParaRPr lang="en-IN" dirty="0" smtClean="0"/>
          </a:p>
          <a:p>
            <a:pPr algn="just"/>
            <a:r>
              <a:rPr lang="en-IN" dirty="0"/>
              <a:t>Two cards are drawn </a:t>
            </a:r>
            <a:r>
              <a:rPr lang="en-IN" dirty="0" smtClean="0"/>
              <a:t>at </a:t>
            </a:r>
            <a:r>
              <a:rPr lang="en-IN" dirty="0"/>
              <a:t>random from a </a:t>
            </a:r>
            <a:r>
              <a:rPr lang="en-IN" dirty="0" smtClean="0"/>
              <a:t>well-shuffled pack </a:t>
            </a:r>
            <a:r>
              <a:rPr lang="en-IN" dirty="0"/>
              <a:t>of 52 cards, Show that </a:t>
            </a:r>
            <a:r>
              <a:rPr lang="en-IN" dirty="0" smtClean="0"/>
              <a:t>the </a:t>
            </a:r>
            <a:r>
              <a:rPr lang="en-IN" dirty="0"/>
              <a:t>chance of drawing two aces is </a:t>
            </a:r>
            <a:r>
              <a:rPr lang="en-IN" dirty="0" smtClean="0"/>
              <a:t>1/221</a:t>
            </a:r>
          </a:p>
          <a:p>
            <a:pPr algn="just"/>
            <a:r>
              <a:rPr lang="en-IN" dirty="0"/>
              <a:t>From a </a:t>
            </a:r>
            <a:r>
              <a:rPr lang="en-IN" dirty="0" smtClean="0"/>
              <a:t>pack </a:t>
            </a:r>
            <a:r>
              <a:rPr lang="en-IN" dirty="0"/>
              <a:t>of 52 cards, three are drawn at random, Find the chance that they are a king, a queen and a </a:t>
            </a:r>
            <a:r>
              <a:rPr lang="en-IN" dirty="0" smtClean="0"/>
              <a:t>knave</a:t>
            </a:r>
          </a:p>
          <a:p>
            <a:pPr algn="just"/>
            <a:r>
              <a:rPr lang="en-IN" dirty="0"/>
              <a:t>Four cards are </a:t>
            </a:r>
            <a:r>
              <a:rPr lang="en-IN" dirty="0" smtClean="0"/>
              <a:t>drawn from </a:t>
            </a:r>
            <a:r>
              <a:rPr lang="en-IN" dirty="0"/>
              <a:t>a pack of cards, Find </a:t>
            </a:r>
            <a:r>
              <a:rPr lang="en-IN" dirty="0" smtClean="0"/>
              <a:t>the probability </a:t>
            </a:r>
            <a:r>
              <a:rPr lang="en-IN" dirty="0"/>
              <a:t>that (</a:t>
            </a:r>
            <a:r>
              <a:rPr lang="en-IN" dirty="0" err="1"/>
              <a:t>i</a:t>
            </a:r>
            <a:r>
              <a:rPr lang="en-IN" dirty="0"/>
              <a:t>) all are diamond, (ii) there is one card of each suit, and (iii) there are two spades and two hearts, </a:t>
            </a:r>
          </a:p>
        </p:txBody>
      </p:sp>
    </p:spTree>
    <p:extLst>
      <p:ext uri="{BB962C8B-B14F-4D97-AF65-F5344CB8AC3E}">
        <p14:creationId xmlns:p14="http://schemas.microsoft.com/office/powerpoint/2010/main" val="174009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Examples</a:t>
            </a:r>
            <a:endParaRPr lang="en-IN" dirty="0"/>
          </a:p>
        </p:txBody>
      </p:sp>
      <p:sp>
        <p:nvSpPr>
          <p:cNvPr id="3" name="Content Placeholder 2"/>
          <p:cNvSpPr>
            <a:spLocks noGrp="1"/>
          </p:cNvSpPr>
          <p:nvPr>
            <p:ph idx="1"/>
          </p:nvPr>
        </p:nvSpPr>
        <p:spPr/>
        <p:txBody>
          <a:bodyPr/>
          <a:lstStyle/>
          <a:p>
            <a:pPr algn="just"/>
            <a:r>
              <a:rPr lang="en-IN" dirty="0"/>
              <a:t>What is the probability of getting 9 cards of the same suit in one hand at a game of bridge? </a:t>
            </a:r>
            <a:endParaRPr lang="en-IN" dirty="0" smtClean="0"/>
          </a:p>
          <a:p>
            <a:pPr algn="just"/>
            <a:r>
              <a:rPr lang="en-IN" dirty="0"/>
              <a:t>Among the digits 1,2,3,4,5, </a:t>
            </a:r>
            <a:r>
              <a:rPr lang="en-IN" dirty="0" smtClean="0"/>
              <a:t>at first </a:t>
            </a:r>
            <a:r>
              <a:rPr lang="en-IN" dirty="0"/>
              <a:t>one is chosen and then a </a:t>
            </a:r>
            <a:r>
              <a:rPr lang="en-IN" dirty="0" smtClean="0"/>
              <a:t>second </a:t>
            </a:r>
            <a:r>
              <a:rPr lang="en-IN" dirty="0"/>
              <a:t>selection is made among the remaining </a:t>
            </a:r>
            <a:r>
              <a:rPr lang="en-IN" dirty="0" smtClean="0"/>
              <a:t>four </a:t>
            </a:r>
            <a:r>
              <a:rPr lang="en-IN" dirty="0"/>
              <a:t>digits. Assuming </a:t>
            </a:r>
            <a:r>
              <a:rPr lang="en-IN" dirty="0" smtClean="0"/>
              <a:t>that </a:t>
            </a:r>
            <a:r>
              <a:rPr lang="en-IN" dirty="0"/>
              <a:t>all twenty possible outcomes have equal </a:t>
            </a:r>
            <a:r>
              <a:rPr lang="en-IN" dirty="0" smtClean="0"/>
              <a:t>probabilities, find </a:t>
            </a:r>
            <a:r>
              <a:rPr lang="en-IN" dirty="0"/>
              <a:t>the </a:t>
            </a:r>
            <a:r>
              <a:rPr lang="en-IN" dirty="0" smtClean="0"/>
              <a:t>probability that </a:t>
            </a:r>
            <a:r>
              <a:rPr lang="en-IN" dirty="0"/>
              <a:t>an odd digit will be selected (</a:t>
            </a:r>
            <a:r>
              <a:rPr lang="en-IN" dirty="0" err="1"/>
              <a:t>i</a:t>
            </a:r>
            <a:r>
              <a:rPr lang="en-IN" dirty="0"/>
              <a:t>) </a:t>
            </a:r>
            <a:r>
              <a:rPr lang="en-IN" dirty="0" smtClean="0"/>
              <a:t>the </a:t>
            </a:r>
            <a:r>
              <a:rPr lang="en-IN" dirty="0"/>
              <a:t>first </a:t>
            </a:r>
            <a:r>
              <a:rPr lang="en-IN" dirty="0" smtClean="0"/>
              <a:t>time </a:t>
            </a:r>
            <a:r>
              <a:rPr lang="en-IN" dirty="0"/>
              <a:t>(ii) the second time, and (iii) both </a:t>
            </a:r>
            <a:r>
              <a:rPr lang="en-IN" dirty="0" smtClean="0"/>
              <a:t>times </a:t>
            </a:r>
          </a:p>
          <a:p>
            <a:pPr algn="just"/>
            <a:r>
              <a:rPr lang="en-IN" dirty="0"/>
              <a:t>From 25 tickets, marked with the first 25- numerals, one is drawn at random. Find the chance that (</a:t>
            </a:r>
            <a:r>
              <a:rPr lang="en-IN" dirty="0" err="1"/>
              <a:t>i</a:t>
            </a:r>
            <a:r>
              <a:rPr lang="en-IN" dirty="0"/>
              <a:t>) it is a multiple of 5 or 7, (ii) it is a multiple </a:t>
            </a:r>
            <a:r>
              <a:rPr lang="en-IN" dirty="0" smtClean="0"/>
              <a:t>of 3 </a:t>
            </a:r>
            <a:r>
              <a:rPr lang="en-IN" dirty="0"/>
              <a:t>or </a:t>
            </a:r>
            <a:r>
              <a:rPr lang="en-IN" dirty="0" smtClean="0"/>
              <a:t>7 </a:t>
            </a:r>
            <a:endParaRPr lang="en-IN" dirty="0"/>
          </a:p>
        </p:txBody>
      </p:sp>
    </p:spTree>
    <p:extLst>
      <p:ext uri="{BB962C8B-B14F-4D97-AF65-F5344CB8AC3E}">
        <p14:creationId xmlns:p14="http://schemas.microsoft.com/office/powerpoint/2010/main" val="53710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Examples</a:t>
            </a:r>
            <a:endParaRPr lang="en-IN" dirty="0"/>
          </a:p>
        </p:txBody>
      </p:sp>
      <p:sp>
        <p:nvSpPr>
          <p:cNvPr id="3" name="Content Placeholder 2"/>
          <p:cNvSpPr>
            <a:spLocks noGrp="1"/>
          </p:cNvSpPr>
          <p:nvPr>
            <p:ph idx="1"/>
          </p:nvPr>
        </p:nvSpPr>
        <p:spPr/>
        <p:txBody>
          <a:bodyPr/>
          <a:lstStyle/>
          <a:p>
            <a:r>
              <a:rPr lang="en-IN" dirty="0"/>
              <a:t>A committee of 4 people is to be appointed </a:t>
            </a:r>
            <a:r>
              <a:rPr lang="en-IN" dirty="0" smtClean="0"/>
              <a:t>from 3 </a:t>
            </a:r>
            <a:r>
              <a:rPr lang="en-IN" dirty="0"/>
              <a:t>officers of the production department, 4 officers of the purchase department, </a:t>
            </a:r>
            <a:r>
              <a:rPr lang="en-IN" dirty="0" smtClean="0"/>
              <a:t>2 </a:t>
            </a:r>
            <a:r>
              <a:rPr lang="en-IN" dirty="0"/>
              <a:t>officers of the sales department and 1 chartered </a:t>
            </a:r>
            <a:r>
              <a:rPr lang="en-IN" dirty="0" smtClean="0"/>
              <a:t>accountant, </a:t>
            </a:r>
            <a:r>
              <a:rPr lang="en-IN" dirty="0"/>
              <a:t>Find the probability </a:t>
            </a:r>
            <a:r>
              <a:rPr lang="en-IN" dirty="0" smtClean="0"/>
              <a:t>of forming  </a:t>
            </a:r>
            <a:r>
              <a:rPr lang="en-IN" dirty="0"/>
              <a:t>the committee in the following manner: </a:t>
            </a:r>
            <a:endParaRPr lang="en-IN" dirty="0" smtClean="0"/>
          </a:p>
          <a:p>
            <a:pPr marL="0" indent="0">
              <a:buNone/>
            </a:pPr>
            <a:r>
              <a:rPr lang="en-IN" dirty="0"/>
              <a:t>	</a:t>
            </a:r>
            <a:r>
              <a:rPr lang="en-IN" dirty="0" smtClean="0"/>
              <a:t>(</a:t>
            </a:r>
            <a:r>
              <a:rPr lang="en-IN" dirty="0" err="1"/>
              <a:t>i</a:t>
            </a:r>
            <a:r>
              <a:rPr lang="en-IN" dirty="0"/>
              <a:t>) There must be one from each </a:t>
            </a:r>
            <a:r>
              <a:rPr lang="en-IN" dirty="0" smtClean="0"/>
              <a:t>category</a:t>
            </a:r>
          </a:p>
          <a:p>
            <a:pPr marL="0" indent="0">
              <a:buNone/>
            </a:pPr>
            <a:r>
              <a:rPr lang="en-IN" dirty="0"/>
              <a:t>	</a:t>
            </a:r>
            <a:r>
              <a:rPr lang="en-IN" dirty="0" smtClean="0"/>
              <a:t>(ii) </a:t>
            </a:r>
            <a:r>
              <a:rPr lang="en-IN" dirty="0"/>
              <a:t>It should have at least one from the purchase </a:t>
            </a:r>
            <a:r>
              <a:rPr lang="en-IN" dirty="0" smtClean="0"/>
              <a:t>department</a:t>
            </a:r>
          </a:p>
          <a:p>
            <a:pPr marL="0" indent="0">
              <a:buNone/>
            </a:pPr>
            <a:r>
              <a:rPr lang="en-IN" dirty="0"/>
              <a:t>	</a:t>
            </a:r>
            <a:r>
              <a:rPr lang="en-IN" dirty="0" smtClean="0"/>
              <a:t>(</a:t>
            </a:r>
            <a:r>
              <a:rPr lang="en-IN" dirty="0"/>
              <a:t>iii) The chartered accountant must be in the </a:t>
            </a:r>
            <a:r>
              <a:rPr lang="en-IN" dirty="0" smtClean="0"/>
              <a:t>committee</a:t>
            </a:r>
            <a:endParaRPr lang="en-IN" dirty="0"/>
          </a:p>
        </p:txBody>
      </p:sp>
    </p:spTree>
    <p:extLst>
      <p:ext uri="{BB962C8B-B14F-4D97-AF65-F5344CB8AC3E}">
        <p14:creationId xmlns:p14="http://schemas.microsoft.com/office/powerpoint/2010/main" val="3428697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Examples</a:t>
            </a:r>
            <a:endParaRPr lang="en-IN" dirty="0"/>
          </a:p>
        </p:txBody>
      </p:sp>
      <p:sp>
        <p:nvSpPr>
          <p:cNvPr id="3" name="Content Placeholder 2"/>
          <p:cNvSpPr>
            <a:spLocks noGrp="1"/>
          </p:cNvSpPr>
          <p:nvPr>
            <p:ph idx="1"/>
          </p:nvPr>
        </p:nvSpPr>
        <p:spPr/>
        <p:txBody>
          <a:bodyPr>
            <a:normAutofit fontScale="92500"/>
          </a:bodyPr>
          <a:lstStyle/>
          <a:p>
            <a:pPr algn="just"/>
            <a:r>
              <a:rPr lang="en-IN" dirty="0"/>
              <a:t>If the letters of the word 'REGULATIONS' be </a:t>
            </a:r>
            <a:r>
              <a:rPr lang="en-IN" dirty="0" smtClean="0"/>
              <a:t>arranged </a:t>
            </a:r>
            <a:r>
              <a:rPr lang="en-IN" dirty="0"/>
              <a:t>at </a:t>
            </a:r>
            <a:r>
              <a:rPr lang="en-IN" dirty="0" smtClean="0"/>
              <a:t>random</a:t>
            </a:r>
            <a:r>
              <a:rPr lang="en-IN" dirty="0"/>
              <a:t>, what </a:t>
            </a:r>
            <a:r>
              <a:rPr lang="en-IN" dirty="0" smtClean="0"/>
              <a:t>is the chance </a:t>
            </a:r>
            <a:r>
              <a:rPr lang="en-IN" dirty="0"/>
              <a:t>that there will be </a:t>
            </a:r>
            <a:r>
              <a:rPr lang="en-IN" dirty="0" smtClean="0"/>
              <a:t>exactly </a:t>
            </a:r>
            <a:r>
              <a:rPr lang="en-IN" dirty="0"/>
              <a:t>4 letters </a:t>
            </a:r>
            <a:r>
              <a:rPr lang="en-IN" dirty="0" smtClean="0"/>
              <a:t>between </a:t>
            </a:r>
            <a:r>
              <a:rPr lang="en-IN" dirty="0"/>
              <a:t>R and </a:t>
            </a:r>
            <a:r>
              <a:rPr lang="en-IN" dirty="0" smtClean="0"/>
              <a:t>E</a:t>
            </a:r>
          </a:p>
          <a:p>
            <a:pPr algn="just"/>
            <a:r>
              <a:rPr lang="en-IN" dirty="0" smtClean="0"/>
              <a:t>What </a:t>
            </a:r>
            <a:r>
              <a:rPr lang="en-IN" dirty="0"/>
              <a:t>is the probability that four </a:t>
            </a:r>
            <a:r>
              <a:rPr lang="en-IN" dirty="0" smtClean="0"/>
              <a:t>S come </a:t>
            </a:r>
            <a:r>
              <a:rPr lang="en-IN" dirty="0"/>
              <a:t>consecutively in the word 'MISSISSIPPI' </a:t>
            </a:r>
            <a:r>
              <a:rPr lang="en-IN" dirty="0" smtClean="0"/>
              <a:t>?</a:t>
            </a:r>
          </a:p>
          <a:p>
            <a:pPr algn="just"/>
            <a:r>
              <a:rPr lang="en-IN" dirty="0"/>
              <a:t>Each coefficient in the equation </a:t>
            </a:r>
            <a:r>
              <a:rPr lang="en-IN" dirty="0" smtClean="0"/>
              <a:t>ax^2 </a:t>
            </a:r>
            <a:r>
              <a:rPr lang="en-IN" dirty="0"/>
              <a:t>+ </a:t>
            </a:r>
            <a:r>
              <a:rPr lang="en-IN" dirty="0" err="1"/>
              <a:t>bx</a:t>
            </a:r>
            <a:r>
              <a:rPr lang="en-IN" dirty="0"/>
              <a:t> + c = 0 is </a:t>
            </a:r>
            <a:r>
              <a:rPr lang="en-IN" dirty="0" smtClean="0"/>
              <a:t>determined </a:t>
            </a:r>
            <a:r>
              <a:rPr lang="en-IN" dirty="0"/>
              <a:t>by </a:t>
            </a:r>
            <a:r>
              <a:rPr lang="en-IN" dirty="0" smtClean="0"/>
              <a:t>throwing </a:t>
            </a:r>
            <a:r>
              <a:rPr lang="en-IN" dirty="0"/>
              <a:t>an ordinary die. </a:t>
            </a:r>
            <a:r>
              <a:rPr lang="en-IN" dirty="0" smtClean="0"/>
              <a:t>Find </a:t>
            </a:r>
            <a:r>
              <a:rPr lang="en-IN" dirty="0"/>
              <a:t>the probability that </a:t>
            </a:r>
            <a:r>
              <a:rPr lang="en-IN" dirty="0" smtClean="0"/>
              <a:t>the </a:t>
            </a:r>
            <a:r>
              <a:rPr lang="en-IN" dirty="0"/>
              <a:t>equation will </a:t>
            </a:r>
            <a:r>
              <a:rPr lang="en-IN" dirty="0" smtClean="0"/>
              <a:t>have </a:t>
            </a:r>
            <a:r>
              <a:rPr lang="en-IN" dirty="0"/>
              <a:t>real </a:t>
            </a:r>
            <a:r>
              <a:rPr lang="en-IN" dirty="0" smtClean="0"/>
              <a:t>roots</a:t>
            </a:r>
            <a:endParaRPr lang="en-IN" dirty="0"/>
          </a:p>
          <a:p>
            <a:pPr algn="just"/>
            <a:r>
              <a:rPr lang="en-IN" dirty="0"/>
              <a:t>The sum of two non-negative quantities is equal to 2n. Find the chance that their product is not less than </a:t>
            </a:r>
            <a:r>
              <a:rPr lang="en-IN" dirty="0" smtClean="0"/>
              <a:t>3/4 </a:t>
            </a:r>
            <a:r>
              <a:rPr lang="en-IN" dirty="0"/>
              <a:t>times their greatest product. </a:t>
            </a:r>
            <a:endParaRPr lang="en-IN" dirty="0" smtClean="0"/>
          </a:p>
          <a:p>
            <a:pPr algn="just"/>
            <a:r>
              <a:rPr lang="en-IN" dirty="0"/>
              <a:t>Out of (2n+ 1) </a:t>
            </a:r>
            <a:r>
              <a:rPr lang="en-IN" dirty="0" smtClean="0"/>
              <a:t>tickets </a:t>
            </a:r>
            <a:r>
              <a:rPr lang="en-IN" dirty="0"/>
              <a:t>consecutively numbered </a:t>
            </a:r>
            <a:r>
              <a:rPr lang="en-IN" dirty="0" smtClean="0"/>
              <a:t>three </a:t>
            </a:r>
            <a:r>
              <a:rPr lang="en-IN" dirty="0"/>
              <a:t>are drawn at random. Find </a:t>
            </a:r>
            <a:r>
              <a:rPr lang="en-IN" dirty="0" smtClean="0"/>
              <a:t>the </a:t>
            </a:r>
            <a:r>
              <a:rPr lang="en-IN" dirty="0"/>
              <a:t>chance that the numbers on </a:t>
            </a:r>
            <a:r>
              <a:rPr lang="en-IN" dirty="0" smtClean="0"/>
              <a:t>them </a:t>
            </a:r>
            <a:r>
              <a:rPr lang="en-IN" dirty="0"/>
              <a:t>are in A.P.</a:t>
            </a:r>
          </a:p>
        </p:txBody>
      </p:sp>
    </p:spTree>
    <p:extLst>
      <p:ext uri="{BB962C8B-B14F-4D97-AF65-F5344CB8AC3E}">
        <p14:creationId xmlns:p14="http://schemas.microsoft.com/office/powerpoint/2010/main" val="292589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UNIT 1: Probability Theory</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IN" dirty="0" smtClean="0"/>
              <a:t>Definition of probability: classical, empirical and axiomatic approach of probability, Addition theorem of probability, Multiplication theorem of probability, </a:t>
            </a:r>
            <a:r>
              <a:rPr lang="en-IN" dirty="0" err="1" smtClean="0"/>
              <a:t>Baye’s</a:t>
            </a:r>
            <a:r>
              <a:rPr lang="en-IN" dirty="0" smtClean="0"/>
              <a:t> theorem of inverse probability and examples </a:t>
            </a:r>
            <a:endParaRPr lang="en-IN" dirty="0"/>
          </a:p>
        </p:txBody>
      </p:sp>
    </p:spTree>
    <p:extLst>
      <p:ext uri="{BB962C8B-B14F-4D97-AF65-F5344CB8AC3E}">
        <p14:creationId xmlns:p14="http://schemas.microsoft.com/office/powerpoint/2010/main" val="373599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rPr>
              <a:t>UNIT II: Random Variables and Mathematical expectation </a:t>
            </a:r>
            <a:endParaRPr lang="en-IN" sz="3600"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IN" dirty="0" smtClean="0"/>
              <a:t>Random variable, Discrete Random Variable, Continuous Random Variable, Mathematical Expectation, Addition theorem of Expectation, Multiplication theorem of Expectation, </a:t>
            </a:r>
            <a:r>
              <a:rPr lang="en-IN" dirty="0" err="1" smtClean="0"/>
              <a:t>Chebychev's</a:t>
            </a:r>
            <a:r>
              <a:rPr lang="en-IN" dirty="0" smtClean="0"/>
              <a:t> Inequality</a:t>
            </a:r>
            <a:endParaRPr lang="en-IN" dirty="0"/>
          </a:p>
        </p:txBody>
      </p:sp>
    </p:spTree>
    <p:extLst>
      <p:ext uri="{BB962C8B-B14F-4D97-AF65-F5344CB8AC3E}">
        <p14:creationId xmlns:p14="http://schemas.microsoft.com/office/powerpoint/2010/main" val="271729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UNIT III: Probability distributions </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IN" dirty="0" smtClean="0"/>
              <a:t>Distribution Function, Probability Mass Function, Probability density function, Continuous Distributions: Normal Distribution, joint probability distribution, Discrete Distributions: Binomial distribution, Poisson's distribution-Illustrative examples</a:t>
            </a:r>
            <a:endParaRPr lang="en-IN" dirty="0"/>
          </a:p>
        </p:txBody>
      </p:sp>
    </p:spTree>
    <p:extLst>
      <p:ext uri="{BB962C8B-B14F-4D97-AF65-F5344CB8AC3E}">
        <p14:creationId xmlns:p14="http://schemas.microsoft.com/office/powerpoint/2010/main" val="392216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UNIT IV: Probability Densities</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IN" dirty="0" smtClean="0"/>
              <a:t>The Uniform Distribution, Log-normal distribution, Beta distribution, Gamma distribution, joint probability distribution: Discrete and Continuous distribution</a:t>
            </a:r>
            <a:endParaRPr lang="en-IN" dirty="0"/>
          </a:p>
        </p:txBody>
      </p:sp>
    </p:spTree>
    <p:extLst>
      <p:ext uri="{BB962C8B-B14F-4D97-AF65-F5344CB8AC3E}">
        <p14:creationId xmlns:p14="http://schemas.microsoft.com/office/powerpoint/2010/main" val="49991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UNIT V: Multivariable Calculus</a:t>
            </a:r>
            <a:endParaRPr lang="en-IN"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IN" dirty="0" smtClean="0"/>
              <a:t>Partial Differentiation and Its Applications: Functions of two or more variables, partial </a:t>
            </a:r>
            <a:r>
              <a:rPr lang="en-IN" dirty="0" err="1" smtClean="0"/>
              <a:t>deriative</a:t>
            </a:r>
            <a:r>
              <a:rPr lang="en-IN" dirty="0" smtClean="0"/>
              <a:t>, </a:t>
            </a:r>
            <a:r>
              <a:rPr lang="en-IN" dirty="0" err="1" smtClean="0"/>
              <a:t>euler</a:t>
            </a:r>
            <a:r>
              <a:rPr lang="en-IN" dirty="0" smtClean="0"/>
              <a:t> theorem, total derivative, Jacobian, Maxima and Minima of functions of two variables and problems</a:t>
            </a:r>
            <a:endParaRPr lang="en-IN" dirty="0"/>
          </a:p>
        </p:txBody>
      </p:sp>
    </p:spTree>
    <p:extLst>
      <p:ext uri="{BB962C8B-B14F-4D97-AF65-F5344CB8AC3E}">
        <p14:creationId xmlns:p14="http://schemas.microsoft.com/office/powerpoint/2010/main" val="384283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rgbClr val="C00000"/>
                </a:solidFill>
              </a:rPr>
              <a:t>UNIT VI: Fourier Series and Fourier Transforms </a:t>
            </a:r>
            <a:endParaRPr lang="en-IN" sz="4000"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IN" dirty="0" smtClean="0"/>
              <a:t>Definition of periodic function, Fourier expansion of periodic functions in a given interval of length 2, Determination of Fourier coefficients – Fourier series of even and odd functions, Fourier integral theorem </a:t>
            </a:r>
            <a:endParaRPr lang="en-IN" dirty="0"/>
          </a:p>
        </p:txBody>
      </p:sp>
    </p:spTree>
    <p:extLst>
      <p:ext uri="{BB962C8B-B14F-4D97-AF65-F5344CB8AC3E}">
        <p14:creationId xmlns:p14="http://schemas.microsoft.com/office/powerpoint/2010/main" val="224374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Trial and Event</a:t>
            </a:r>
            <a:endParaRPr lang="en-IN" b="1" dirty="0">
              <a:solidFill>
                <a:srgbClr val="C00000"/>
              </a:solidFill>
            </a:endParaRPr>
          </a:p>
        </p:txBody>
      </p:sp>
      <p:sp>
        <p:nvSpPr>
          <p:cNvPr id="3" name="Content Placeholder 2"/>
          <p:cNvSpPr>
            <a:spLocks noGrp="1"/>
          </p:cNvSpPr>
          <p:nvPr>
            <p:ph idx="1"/>
          </p:nvPr>
        </p:nvSpPr>
        <p:spPr/>
        <p:txBody>
          <a:bodyPr/>
          <a:lstStyle/>
          <a:p>
            <a:pPr algn="just"/>
            <a:r>
              <a:rPr lang="en-IN" dirty="0" smtClean="0"/>
              <a:t>The experiment is known as a trial and the outcomes are known as events or casts</a:t>
            </a:r>
          </a:p>
          <a:p>
            <a:pPr algn="just"/>
            <a:r>
              <a:rPr lang="en-IN" dirty="0" smtClean="0"/>
              <a:t>For example</a:t>
            </a:r>
          </a:p>
          <a:p>
            <a:pPr lvl="1" algn="just"/>
            <a:r>
              <a:rPr lang="en-IN" dirty="0" smtClean="0"/>
              <a:t>Throwing of a die is a trial and getting1(or 2 or 3, ... or 6) is an event</a:t>
            </a:r>
          </a:p>
          <a:p>
            <a:pPr lvl="1" algn="just"/>
            <a:r>
              <a:rPr lang="en-IN" dirty="0" smtClean="0"/>
              <a:t>Tossing of a coin is a trial and getting head (H) or tail (T) is an event</a:t>
            </a:r>
          </a:p>
          <a:p>
            <a:pPr lvl="1" algn="just"/>
            <a:r>
              <a:rPr lang="en-IN" dirty="0" smtClean="0"/>
              <a:t>Drawing two cards from a pack of well-shuffled cards is a trial and getting a king and a queen are events</a:t>
            </a:r>
            <a:endParaRPr lang="en-IN" dirty="0"/>
          </a:p>
        </p:txBody>
      </p:sp>
    </p:spTree>
    <p:extLst>
      <p:ext uri="{BB962C8B-B14F-4D97-AF65-F5344CB8AC3E}">
        <p14:creationId xmlns:p14="http://schemas.microsoft.com/office/powerpoint/2010/main" val="2287090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1797</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AI2018 : PROBABILITY AND CALCULUS</vt:lpstr>
      <vt:lpstr>PowerPoint Presentation</vt:lpstr>
      <vt:lpstr>UNIT 1: Probability Theory</vt:lpstr>
      <vt:lpstr>UNIT II: Random Variables and Mathematical expectation </vt:lpstr>
      <vt:lpstr>UNIT III: Probability distributions </vt:lpstr>
      <vt:lpstr>UNIT IV: Probability Densities</vt:lpstr>
      <vt:lpstr>UNIT V: Multivariable Calculus</vt:lpstr>
      <vt:lpstr>UNIT VI: Fourier Series and Fourier Transforms </vt:lpstr>
      <vt:lpstr>Trial and Event</vt:lpstr>
      <vt:lpstr>Exhaustive Events</vt:lpstr>
      <vt:lpstr>Favourable Events or Cases</vt:lpstr>
      <vt:lpstr>Mutually exclusive events</vt:lpstr>
      <vt:lpstr>Equally likely events</vt:lpstr>
      <vt:lpstr>Independent events</vt:lpstr>
      <vt:lpstr>Classical Probability </vt:lpstr>
      <vt:lpstr>Statistical Probability </vt:lpstr>
      <vt:lpstr>How to Calculate Statistical Probability? </vt:lpstr>
      <vt:lpstr>Empirical Probability</vt:lpstr>
      <vt:lpstr>Subjective Probability</vt:lpstr>
      <vt:lpstr>Axiomatic Probability</vt:lpstr>
      <vt:lpstr>Examples</vt:lpstr>
      <vt:lpstr>Examples</vt:lpstr>
      <vt:lpstr>Examples</vt:lpstr>
      <vt:lpstr>Examples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AI2018 : PROBABILITY AND CALCULUS</dc:title>
  <dc:creator>onkar sathe</dc:creator>
  <cp:lastModifiedBy>onkar sathe</cp:lastModifiedBy>
  <cp:revision>28</cp:revision>
  <dcterms:created xsi:type="dcterms:W3CDTF">2023-07-12T15:38:54Z</dcterms:created>
  <dcterms:modified xsi:type="dcterms:W3CDTF">2023-07-21T09:10:08Z</dcterms:modified>
</cp:coreProperties>
</file>