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3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8B9EE70-D3C4-49B9-95D6-B09952C532A2}" type="datetimeFigureOut">
              <a:rPr lang="en-IN" smtClean="0"/>
              <a:t>26-07-2023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13824B-B562-433B-99A6-A5032D23246C}" type="slidenum">
              <a:rPr lang="en-IN" smtClean="0"/>
              <a:t>‹#›</a:t>
            </a:fld>
            <a:endParaRPr lang="en-IN"/>
          </a:p>
        </p:txBody>
      </p:sp>
    </p:spTree>
    <p:extLst>
      <p:ext uri="{BB962C8B-B14F-4D97-AF65-F5344CB8AC3E}">
        <p14:creationId xmlns:p14="http://schemas.microsoft.com/office/powerpoint/2010/main" val="3857346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8B9EE70-D3C4-49B9-95D6-B09952C532A2}" type="datetimeFigureOut">
              <a:rPr lang="en-IN" smtClean="0"/>
              <a:t>26-07-2023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13824B-B562-433B-99A6-A5032D23246C}" type="slidenum">
              <a:rPr lang="en-IN" smtClean="0"/>
              <a:t>‹#›</a:t>
            </a:fld>
            <a:endParaRPr lang="en-IN"/>
          </a:p>
        </p:txBody>
      </p:sp>
    </p:spTree>
    <p:extLst>
      <p:ext uri="{BB962C8B-B14F-4D97-AF65-F5344CB8AC3E}">
        <p14:creationId xmlns:p14="http://schemas.microsoft.com/office/powerpoint/2010/main" val="709113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8B9EE70-D3C4-49B9-95D6-B09952C532A2}" type="datetimeFigureOut">
              <a:rPr lang="en-IN" smtClean="0"/>
              <a:t>26-07-2023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13824B-B562-433B-99A6-A5032D23246C}" type="slidenum">
              <a:rPr lang="en-IN" smtClean="0"/>
              <a:t>‹#›</a:t>
            </a:fld>
            <a:endParaRPr lang="en-IN"/>
          </a:p>
        </p:txBody>
      </p:sp>
    </p:spTree>
    <p:extLst>
      <p:ext uri="{BB962C8B-B14F-4D97-AF65-F5344CB8AC3E}">
        <p14:creationId xmlns:p14="http://schemas.microsoft.com/office/powerpoint/2010/main" val="3848769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8B9EE70-D3C4-49B9-95D6-B09952C532A2}" type="datetimeFigureOut">
              <a:rPr lang="en-IN" smtClean="0"/>
              <a:t>26-07-2023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13824B-B562-433B-99A6-A5032D23246C}" type="slidenum">
              <a:rPr lang="en-IN" smtClean="0"/>
              <a:t>‹#›</a:t>
            </a:fld>
            <a:endParaRPr lang="en-IN"/>
          </a:p>
        </p:txBody>
      </p:sp>
    </p:spTree>
    <p:extLst>
      <p:ext uri="{BB962C8B-B14F-4D97-AF65-F5344CB8AC3E}">
        <p14:creationId xmlns:p14="http://schemas.microsoft.com/office/powerpoint/2010/main" val="1427586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B9EE70-D3C4-49B9-95D6-B09952C532A2}" type="datetimeFigureOut">
              <a:rPr lang="en-IN" smtClean="0"/>
              <a:t>26-07-2023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13824B-B562-433B-99A6-A5032D23246C}" type="slidenum">
              <a:rPr lang="en-IN" smtClean="0"/>
              <a:t>‹#›</a:t>
            </a:fld>
            <a:endParaRPr lang="en-IN"/>
          </a:p>
        </p:txBody>
      </p:sp>
    </p:spTree>
    <p:extLst>
      <p:ext uri="{BB962C8B-B14F-4D97-AF65-F5344CB8AC3E}">
        <p14:creationId xmlns:p14="http://schemas.microsoft.com/office/powerpoint/2010/main" val="2994184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8B9EE70-D3C4-49B9-95D6-B09952C532A2}" type="datetimeFigureOut">
              <a:rPr lang="en-IN" smtClean="0"/>
              <a:t>26-07-2023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13824B-B562-433B-99A6-A5032D23246C}" type="slidenum">
              <a:rPr lang="en-IN" smtClean="0"/>
              <a:t>‹#›</a:t>
            </a:fld>
            <a:endParaRPr lang="en-IN"/>
          </a:p>
        </p:txBody>
      </p:sp>
    </p:spTree>
    <p:extLst>
      <p:ext uri="{BB962C8B-B14F-4D97-AF65-F5344CB8AC3E}">
        <p14:creationId xmlns:p14="http://schemas.microsoft.com/office/powerpoint/2010/main" val="3799985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8B9EE70-D3C4-49B9-95D6-B09952C532A2}" type="datetimeFigureOut">
              <a:rPr lang="en-IN" smtClean="0"/>
              <a:t>26-07-2023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13824B-B562-433B-99A6-A5032D23246C}" type="slidenum">
              <a:rPr lang="en-IN" smtClean="0"/>
              <a:t>‹#›</a:t>
            </a:fld>
            <a:endParaRPr lang="en-IN"/>
          </a:p>
        </p:txBody>
      </p:sp>
    </p:spTree>
    <p:extLst>
      <p:ext uri="{BB962C8B-B14F-4D97-AF65-F5344CB8AC3E}">
        <p14:creationId xmlns:p14="http://schemas.microsoft.com/office/powerpoint/2010/main" val="3388752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8B9EE70-D3C4-49B9-95D6-B09952C532A2}" type="datetimeFigureOut">
              <a:rPr lang="en-IN" smtClean="0"/>
              <a:t>26-07-2023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13824B-B562-433B-99A6-A5032D23246C}" type="slidenum">
              <a:rPr lang="en-IN" smtClean="0"/>
              <a:t>‹#›</a:t>
            </a:fld>
            <a:endParaRPr lang="en-IN"/>
          </a:p>
        </p:txBody>
      </p:sp>
    </p:spTree>
    <p:extLst>
      <p:ext uri="{BB962C8B-B14F-4D97-AF65-F5344CB8AC3E}">
        <p14:creationId xmlns:p14="http://schemas.microsoft.com/office/powerpoint/2010/main" val="151406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B9EE70-D3C4-49B9-95D6-B09952C532A2}" type="datetimeFigureOut">
              <a:rPr lang="en-IN" smtClean="0"/>
              <a:t>26-07-2023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F13824B-B562-433B-99A6-A5032D23246C}" type="slidenum">
              <a:rPr lang="en-IN" smtClean="0"/>
              <a:t>‹#›</a:t>
            </a:fld>
            <a:endParaRPr lang="en-IN"/>
          </a:p>
        </p:txBody>
      </p:sp>
    </p:spTree>
    <p:extLst>
      <p:ext uri="{BB962C8B-B14F-4D97-AF65-F5344CB8AC3E}">
        <p14:creationId xmlns:p14="http://schemas.microsoft.com/office/powerpoint/2010/main" val="938907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B9EE70-D3C4-49B9-95D6-B09952C532A2}" type="datetimeFigureOut">
              <a:rPr lang="en-IN" smtClean="0"/>
              <a:t>26-07-2023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13824B-B562-433B-99A6-A5032D23246C}" type="slidenum">
              <a:rPr lang="en-IN" smtClean="0"/>
              <a:t>‹#›</a:t>
            </a:fld>
            <a:endParaRPr lang="en-IN"/>
          </a:p>
        </p:txBody>
      </p:sp>
    </p:spTree>
    <p:extLst>
      <p:ext uri="{BB962C8B-B14F-4D97-AF65-F5344CB8AC3E}">
        <p14:creationId xmlns:p14="http://schemas.microsoft.com/office/powerpoint/2010/main" val="4241570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B9EE70-D3C4-49B9-95D6-B09952C532A2}" type="datetimeFigureOut">
              <a:rPr lang="en-IN" smtClean="0"/>
              <a:t>26-07-2023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13824B-B562-433B-99A6-A5032D23246C}" type="slidenum">
              <a:rPr lang="en-IN" smtClean="0"/>
              <a:t>‹#›</a:t>
            </a:fld>
            <a:endParaRPr lang="en-IN"/>
          </a:p>
        </p:txBody>
      </p:sp>
    </p:spTree>
    <p:extLst>
      <p:ext uri="{BB962C8B-B14F-4D97-AF65-F5344CB8AC3E}">
        <p14:creationId xmlns:p14="http://schemas.microsoft.com/office/powerpoint/2010/main" val="1499078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B9EE70-D3C4-49B9-95D6-B09952C532A2}" type="datetimeFigureOut">
              <a:rPr lang="en-IN" smtClean="0"/>
              <a:t>26-07-2023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13824B-B562-433B-99A6-A5032D23246C}" type="slidenum">
              <a:rPr lang="en-IN" smtClean="0"/>
              <a:t>‹#›</a:t>
            </a:fld>
            <a:endParaRPr lang="en-IN"/>
          </a:p>
        </p:txBody>
      </p:sp>
    </p:spTree>
    <p:extLst>
      <p:ext uri="{BB962C8B-B14F-4D97-AF65-F5344CB8AC3E}">
        <p14:creationId xmlns:p14="http://schemas.microsoft.com/office/powerpoint/2010/main" val="2700854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solidFill>
                  <a:srgbClr val="C00000"/>
                </a:solidFill>
              </a:rPr>
              <a:t>Addition and Multiplication Theorem</a:t>
            </a:r>
            <a:endParaRPr lang="en-IN" b="1" dirty="0">
              <a:solidFill>
                <a:srgbClr val="C00000"/>
              </a:solidFill>
            </a:endParaRP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652696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dirty="0"/>
              <a:t>The rule of addition and the rule of multiplication are two important rules of probability that describe how probabilities are calculated for multiple events</a:t>
            </a:r>
          </a:p>
        </p:txBody>
      </p:sp>
    </p:spTree>
    <p:extLst>
      <p:ext uri="{BB962C8B-B14F-4D97-AF65-F5344CB8AC3E}">
        <p14:creationId xmlns:p14="http://schemas.microsoft.com/office/powerpoint/2010/main" val="3227489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rgbClr val="C00000"/>
                </a:solidFill>
              </a:rPr>
              <a:t>Addition Theorem</a:t>
            </a:r>
            <a:endParaRPr lang="en-IN" b="1" dirty="0">
              <a:solidFill>
                <a:srgbClr val="C00000"/>
              </a:solidFill>
            </a:endParaRPr>
          </a:p>
        </p:txBody>
      </p:sp>
      <p:sp>
        <p:nvSpPr>
          <p:cNvPr id="3" name="Content Placeholder 2"/>
          <p:cNvSpPr>
            <a:spLocks noGrp="1"/>
          </p:cNvSpPr>
          <p:nvPr>
            <p:ph idx="1"/>
          </p:nvPr>
        </p:nvSpPr>
        <p:spPr/>
        <p:txBody>
          <a:bodyPr>
            <a:normAutofit fontScale="92500" lnSpcReduction="10000"/>
          </a:bodyPr>
          <a:lstStyle/>
          <a:p>
            <a:pPr algn="just">
              <a:lnSpc>
                <a:spcPct val="120000"/>
              </a:lnSpc>
            </a:pPr>
            <a:r>
              <a:rPr lang="en-IN" dirty="0"/>
              <a:t>The rule of addition (also known as the "OR" rule) states that the probability of two or more </a:t>
            </a:r>
            <a:r>
              <a:rPr lang="en-IN" b="1" dirty="0"/>
              <a:t>mutually exclusive</a:t>
            </a:r>
            <a:r>
              <a:rPr lang="en-IN" dirty="0"/>
              <a:t> events occurring is the sum of the probabilities of the individual events occurring</a:t>
            </a:r>
            <a:r>
              <a:rPr lang="en-IN" dirty="0" smtClean="0"/>
              <a:t>.</a:t>
            </a:r>
          </a:p>
          <a:p>
            <a:pPr algn="just">
              <a:lnSpc>
                <a:spcPct val="120000"/>
              </a:lnSpc>
            </a:pPr>
            <a:r>
              <a:rPr lang="en-IN" b="1" dirty="0"/>
              <a:t>Example 1: </a:t>
            </a:r>
            <a:r>
              <a:rPr lang="en-IN" dirty="0"/>
              <a:t>if you have a coin and you want to know the probability of it landing on heads "or" tails, then the answer would be 1/2 + 1/2 = 1. This means that there is a 100% chance that either heads or tails will occur.</a:t>
            </a:r>
          </a:p>
          <a:p>
            <a:pPr algn="just">
              <a:lnSpc>
                <a:spcPct val="120000"/>
              </a:lnSpc>
            </a:pPr>
            <a:r>
              <a:rPr lang="en-IN" b="1" dirty="0"/>
              <a:t>Example 2: </a:t>
            </a:r>
            <a:r>
              <a:rPr lang="en-IN" dirty="0"/>
              <a:t>If you have two events, A and B, and the probability of event A occurring is 0.40 and the probability of event B occurring is 0.30, the probability of events A "or" B occurring is 0.40 + 0.30 = 0.70.</a:t>
            </a:r>
          </a:p>
          <a:p>
            <a:endParaRPr lang="en-IN" dirty="0"/>
          </a:p>
        </p:txBody>
      </p:sp>
    </p:spTree>
    <p:extLst>
      <p:ext uri="{BB962C8B-B14F-4D97-AF65-F5344CB8AC3E}">
        <p14:creationId xmlns:p14="http://schemas.microsoft.com/office/powerpoint/2010/main" val="2860249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rgbClr val="C00000"/>
                </a:solidFill>
              </a:rPr>
              <a:t>Addition Theorem</a:t>
            </a:r>
            <a:endParaRPr lang="en-IN" b="1" dirty="0">
              <a:solidFill>
                <a:srgbClr val="C00000"/>
              </a:solidFill>
            </a:endParaRPr>
          </a:p>
        </p:txBody>
      </p:sp>
      <p:sp>
        <p:nvSpPr>
          <p:cNvPr id="3" name="Content Placeholder 2"/>
          <p:cNvSpPr>
            <a:spLocks noGrp="1"/>
          </p:cNvSpPr>
          <p:nvPr>
            <p:ph idx="1"/>
          </p:nvPr>
        </p:nvSpPr>
        <p:spPr/>
        <p:txBody>
          <a:bodyPr>
            <a:normAutofit/>
          </a:bodyPr>
          <a:lstStyle/>
          <a:p>
            <a:pPr algn="just"/>
            <a:r>
              <a:rPr lang="en-IN" dirty="0" smtClean="0"/>
              <a:t>If events </a:t>
            </a:r>
            <a:r>
              <a:rPr lang="en-IN" dirty="0"/>
              <a:t>are</a:t>
            </a:r>
            <a:r>
              <a:rPr lang="en-IN" b="1" dirty="0"/>
              <a:t> not mutually exclusive</a:t>
            </a:r>
            <a:r>
              <a:rPr lang="en-IN" dirty="0"/>
              <a:t>, it means that they can happen at the same time. In this case, the rule of addition says that the probability of either event happening is the sum of each event's probabilities minus the probability of both events happening simultaneously.</a:t>
            </a:r>
          </a:p>
          <a:p>
            <a:pPr algn="just"/>
            <a:r>
              <a:rPr lang="en-IN" b="1" dirty="0"/>
              <a:t>Example 3:</a:t>
            </a:r>
            <a:r>
              <a:rPr lang="en-IN" dirty="0"/>
              <a:t> If the probability of event A happening is 30% and the probability of event B happening is 50%, and the probability of both events happening at the same time is 10%, the probability of either event A or event B happening is 30% + 50% - 10% = 70%.</a:t>
            </a:r>
          </a:p>
          <a:p>
            <a:pPr marL="0" indent="0">
              <a:buNone/>
            </a:pPr>
            <a:endParaRPr lang="en-IN" dirty="0"/>
          </a:p>
        </p:txBody>
      </p:sp>
    </p:spTree>
    <p:extLst>
      <p:ext uri="{BB962C8B-B14F-4D97-AF65-F5344CB8AC3E}">
        <p14:creationId xmlns:p14="http://schemas.microsoft.com/office/powerpoint/2010/main" val="29894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rgbClr val="C00000"/>
                </a:solidFill>
              </a:rPr>
              <a:t>Addition Theorem</a:t>
            </a:r>
            <a:endParaRPr lang="en-IN" b="1" dirty="0">
              <a:solidFill>
                <a:srgbClr val="C00000"/>
              </a:solidFill>
            </a:endParaRPr>
          </a:p>
        </p:txBody>
      </p:sp>
      <p:pic>
        <p:nvPicPr>
          <p:cNvPr id="7" name="Picture 6"/>
          <p:cNvPicPr>
            <a:picLocks noChangeAspect="1"/>
          </p:cNvPicPr>
          <p:nvPr/>
        </p:nvPicPr>
        <p:blipFill>
          <a:blip r:embed="rId2"/>
          <a:stretch>
            <a:fillRect/>
          </a:stretch>
        </p:blipFill>
        <p:spPr>
          <a:xfrm>
            <a:off x="1616765" y="1791731"/>
            <a:ext cx="9329531" cy="4595817"/>
          </a:xfrm>
          <a:prstGeom prst="rect">
            <a:avLst/>
          </a:prstGeom>
        </p:spPr>
      </p:pic>
    </p:spTree>
    <p:extLst>
      <p:ext uri="{BB962C8B-B14F-4D97-AF65-F5344CB8AC3E}">
        <p14:creationId xmlns:p14="http://schemas.microsoft.com/office/powerpoint/2010/main" val="3352816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rgbClr val="C00000"/>
                </a:solidFill>
              </a:rPr>
              <a:t>Multiplication Theorem</a:t>
            </a:r>
            <a:endParaRPr lang="en-IN" b="1" dirty="0">
              <a:solidFill>
                <a:srgbClr val="C00000"/>
              </a:solidFill>
            </a:endParaRPr>
          </a:p>
        </p:txBody>
      </p:sp>
      <p:sp>
        <p:nvSpPr>
          <p:cNvPr id="3" name="Content Placeholder 2"/>
          <p:cNvSpPr>
            <a:spLocks noGrp="1"/>
          </p:cNvSpPr>
          <p:nvPr>
            <p:ph idx="1"/>
          </p:nvPr>
        </p:nvSpPr>
        <p:spPr/>
        <p:txBody>
          <a:bodyPr>
            <a:normAutofit fontScale="70000" lnSpcReduction="20000"/>
          </a:bodyPr>
          <a:lstStyle/>
          <a:p>
            <a:pPr algn="just">
              <a:lnSpc>
                <a:spcPct val="120000"/>
              </a:lnSpc>
            </a:pPr>
            <a:r>
              <a:rPr lang="en-IN" dirty="0"/>
              <a:t>The multiplication rule (also known as the "AND" rule) states that the probability of two </a:t>
            </a:r>
            <a:r>
              <a:rPr lang="en-IN" b="1" dirty="0"/>
              <a:t>independent events</a:t>
            </a:r>
            <a:r>
              <a:rPr lang="en-IN" dirty="0"/>
              <a:t> occurring together is equal to the product of their individual probabilities.</a:t>
            </a:r>
          </a:p>
          <a:p>
            <a:pPr algn="just">
              <a:lnSpc>
                <a:spcPct val="120000"/>
              </a:lnSpc>
            </a:pPr>
            <a:r>
              <a:rPr lang="en-IN" b="1" dirty="0"/>
              <a:t>Example </a:t>
            </a:r>
            <a:r>
              <a:rPr lang="en-IN" b="1" dirty="0" smtClean="0"/>
              <a:t>1:</a:t>
            </a:r>
            <a:r>
              <a:rPr lang="en-IN" dirty="0"/>
              <a:t> </a:t>
            </a:r>
            <a:r>
              <a:rPr lang="en-IN" dirty="0" smtClean="0"/>
              <a:t>If </a:t>
            </a:r>
            <a:r>
              <a:rPr lang="en-IN" dirty="0"/>
              <a:t>you have two events A and B, and the probability of event A occurring is 0.40 and the probability of event B occurring is 0.30, the probability of events A "and" B occurring simultaneously is 0.40 * 0.30 = 0.12. This is because the probability of both events occurring simultaneously is the product of the probabilities of the individual events occurring.</a:t>
            </a:r>
          </a:p>
          <a:p>
            <a:pPr algn="just">
              <a:lnSpc>
                <a:spcPct val="120000"/>
              </a:lnSpc>
            </a:pPr>
            <a:r>
              <a:rPr lang="en-IN" b="1" dirty="0"/>
              <a:t>Example </a:t>
            </a:r>
            <a:r>
              <a:rPr lang="en-IN" b="1" dirty="0" smtClean="0"/>
              <a:t>2:</a:t>
            </a:r>
            <a:r>
              <a:rPr lang="en-IN" b="1" dirty="0"/>
              <a:t> </a:t>
            </a:r>
            <a:r>
              <a:rPr lang="en-IN" dirty="0"/>
              <a:t>If you want to calculate the probability of getting a head on the first coin flip and tails on the second coin flip, you will use the rule of multiplication to determine that the probability is 0.25 because the probability of getting heads on the first coin flip is 0.50. The probability of getting tails on the second coin flip is also 0.50, and the probability of both events occurring simultaneously is 0.50 * 0.50 = 0.25.</a:t>
            </a:r>
          </a:p>
          <a:p>
            <a:pPr algn="just">
              <a:lnSpc>
                <a:spcPct val="120000"/>
              </a:lnSpc>
            </a:pPr>
            <a:endParaRPr lang="en-IN" dirty="0"/>
          </a:p>
        </p:txBody>
      </p:sp>
    </p:spTree>
    <p:extLst>
      <p:ext uri="{BB962C8B-B14F-4D97-AF65-F5344CB8AC3E}">
        <p14:creationId xmlns:p14="http://schemas.microsoft.com/office/powerpoint/2010/main" val="187175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rgbClr val="C00000"/>
                </a:solidFill>
              </a:rPr>
              <a:t>Multiplication Theorem</a:t>
            </a:r>
            <a:endParaRPr lang="en-IN" b="1" dirty="0">
              <a:solidFill>
                <a:srgbClr val="C00000"/>
              </a:solidFill>
            </a:endParaRPr>
          </a:p>
        </p:txBody>
      </p:sp>
      <p:sp>
        <p:nvSpPr>
          <p:cNvPr id="3" name="Content Placeholder 2"/>
          <p:cNvSpPr>
            <a:spLocks noGrp="1"/>
          </p:cNvSpPr>
          <p:nvPr>
            <p:ph idx="1"/>
          </p:nvPr>
        </p:nvSpPr>
        <p:spPr/>
        <p:txBody>
          <a:bodyPr>
            <a:normAutofit fontScale="55000" lnSpcReduction="20000"/>
          </a:bodyPr>
          <a:lstStyle/>
          <a:p>
            <a:pPr algn="just">
              <a:lnSpc>
                <a:spcPct val="120000"/>
              </a:lnSpc>
            </a:pPr>
            <a:r>
              <a:rPr lang="en-IN" sz="2900" b="1" dirty="0"/>
              <a:t>Example </a:t>
            </a:r>
            <a:r>
              <a:rPr lang="en-IN" sz="2900" b="1" dirty="0" smtClean="0"/>
              <a:t>3:</a:t>
            </a:r>
            <a:r>
              <a:rPr lang="en-IN" sz="2900" b="1" dirty="0"/>
              <a:t> </a:t>
            </a:r>
            <a:r>
              <a:rPr lang="en-IN" sz="2900" dirty="0"/>
              <a:t>Suppose you have a bag containing 3 red balls and 2 green balls. If you want to find the probability of drawing a red ball (then put this back in the bag: </a:t>
            </a:r>
            <a:r>
              <a:rPr lang="en-IN" sz="2900" b="1" dirty="0"/>
              <a:t>With replacement</a:t>
            </a:r>
            <a:r>
              <a:rPr lang="en-IN" sz="2900" dirty="0"/>
              <a:t>) and in the second draw you get a green ball, you would use the rule of multiplication:</a:t>
            </a:r>
          </a:p>
          <a:p>
            <a:pPr marL="0" indent="0" algn="just">
              <a:lnSpc>
                <a:spcPct val="120000"/>
              </a:lnSpc>
              <a:buNone/>
            </a:pPr>
            <a:r>
              <a:rPr lang="en-IN" sz="2900" dirty="0" smtClean="0"/>
              <a:t>	P(red </a:t>
            </a:r>
            <a:r>
              <a:rPr lang="en-IN" sz="2900" dirty="0"/>
              <a:t>AND green) = P(red) * P(green) = (3/5) * (2/5) = 6/25 = 0.24</a:t>
            </a:r>
          </a:p>
          <a:p>
            <a:pPr algn="just">
              <a:lnSpc>
                <a:spcPct val="120000"/>
              </a:lnSpc>
            </a:pPr>
            <a:r>
              <a:rPr lang="en-IN" sz="2900" dirty="0" smtClean="0"/>
              <a:t>In </a:t>
            </a:r>
            <a:r>
              <a:rPr lang="en-IN" sz="2900" dirty="0"/>
              <a:t>this example, the probability of drawing a red ball in the first selection </a:t>
            </a:r>
            <a:r>
              <a:rPr lang="en-IN" sz="2900" b="1" dirty="0"/>
              <a:t>does NOT</a:t>
            </a:r>
            <a:r>
              <a:rPr lang="en-IN" sz="2900" dirty="0"/>
              <a:t> affect the probability of the green ball in the second pick, as the first selection (red ball) is put back in the </a:t>
            </a:r>
            <a:r>
              <a:rPr lang="en-IN" sz="2900" dirty="0" smtClean="0"/>
              <a:t>bag. The </a:t>
            </a:r>
            <a:r>
              <a:rPr lang="en-IN" sz="2900" dirty="0"/>
              <a:t>two events were </a:t>
            </a:r>
            <a:r>
              <a:rPr lang="en-IN" sz="2900" b="1" dirty="0"/>
              <a:t>independent events</a:t>
            </a:r>
            <a:r>
              <a:rPr lang="en-IN" sz="2900" dirty="0"/>
              <a:t>, meaning that one event's occurrence does not affect the probability of the other event occurring.</a:t>
            </a:r>
          </a:p>
          <a:p>
            <a:pPr algn="just">
              <a:lnSpc>
                <a:spcPct val="120000"/>
              </a:lnSpc>
            </a:pPr>
            <a:r>
              <a:rPr lang="en-IN" sz="2900" b="1" dirty="0"/>
              <a:t>Example </a:t>
            </a:r>
            <a:r>
              <a:rPr lang="en-IN" sz="2900" b="1" dirty="0" smtClean="0"/>
              <a:t>4</a:t>
            </a:r>
            <a:r>
              <a:rPr lang="en-IN" sz="2900" b="1" dirty="0"/>
              <a:t> </a:t>
            </a:r>
            <a:r>
              <a:rPr lang="en-IN" sz="2900" dirty="0"/>
              <a:t>Suppose you have a bag containing 3 red balls and 2 green balls. If you want to find the probability of drawing a red ball and in the second draw you get a green ball (</a:t>
            </a:r>
            <a:r>
              <a:rPr lang="en-IN" sz="2900" b="1" dirty="0"/>
              <a:t>without replacement</a:t>
            </a:r>
            <a:r>
              <a:rPr lang="en-IN" sz="2900" dirty="0"/>
              <a:t>), you would use the rule of multiplication:</a:t>
            </a:r>
          </a:p>
          <a:p>
            <a:pPr marL="0" indent="0" algn="just">
              <a:lnSpc>
                <a:spcPct val="120000"/>
              </a:lnSpc>
              <a:buNone/>
            </a:pPr>
            <a:r>
              <a:rPr lang="en-IN" sz="2900" dirty="0" smtClean="0"/>
              <a:t>	P(red </a:t>
            </a:r>
            <a:r>
              <a:rPr lang="en-IN" sz="2900" dirty="0"/>
              <a:t>AND green) = P(red) * P(</a:t>
            </a:r>
            <a:r>
              <a:rPr lang="en-IN" sz="2900" dirty="0" err="1"/>
              <a:t>green|red</a:t>
            </a:r>
            <a:r>
              <a:rPr lang="en-IN" sz="2900" dirty="0"/>
              <a:t>) = (3/5) * (2/4) = 6/20 = </a:t>
            </a:r>
            <a:r>
              <a:rPr lang="en-IN" sz="2900" dirty="0" smtClean="0"/>
              <a:t>0.30</a:t>
            </a:r>
          </a:p>
          <a:p>
            <a:pPr algn="just">
              <a:lnSpc>
                <a:spcPct val="120000"/>
              </a:lnSpc>
            </a:pPr>
            <a:r>
              <a:rPr lang="en-IN" sz="2900" dirty="0" smtClean="0"/>
              <a:t>In </a:t>
            </a:r>
            <a:r>
              <a:rPr lang="en-IN" sz="2900" dirty="0"/>
              <a:t>this example, the probability of drawing a red ball in the first selection </a:t>
            </a:r>
            <a:r>
              <a:rPr lang="en-IN" sz="2900" b="1" dirty="0"/>
              <a:t>DOES </a:t>
            </a:r>
            <a:r>
              <a:rPr lang="en-IN" sz="2900" dirty="0"/>
              <a:t>affect the probability of the green ball in the second pick, as the first selection (red ball) is NOT put back in the bag. This reduces the total number of balls in the bag to 4 ( 2 Red and 2 </a:t>
            </a:r>
            <a:r>
              <a:rPr lang="en-IN" sz="2900" dirty="0" smtClean="0"/>
              <a:t>Green). The </a:t>
            </a:r>
            <a:r>
              <a:rPr lang="en-IN" sz="2900" dirty="0"/>
              <a:t>two events are </a:t>
            </a:r>
            <a:r>
              <a:rPr lang="en-IN" sz="2900" b="1" dirty="0"/>
              <a:t>dependent events</a:t>
            </a:r>
            <a:r>
              <a:rPr lang="en-IN" sz="2900" dirty="0"/>
              <a:t>, which means that the occurrence of one event affects the probability of the other event occurring</a:t>
            </a:r>
            <a:endParaRPr lang="en-IN" sz="2900" dirty="0" smtClean="0"/>
          </a:p>
          <a:p>
            <a:endParaRPr lang="en-IN" dirty="0"/>
          </a:p>
          <a:p>
            <a:pPr algn="just">
              <a:lnSpc>
                <a:spcPct val="120000"/>
              </a:lnSpc>
            </a:pPr>
            <a:endParaRPr lang="en-IN" dirty="0"/>
          </a:p>
        </p:txBody>
      </p:sp>
    </p:spTree>
    <p:extLst>
      <p:ext uri="{BB962C8B-B14F-4D97-AF65-F5344CB8AC3E}">
        <p14:creationId xmlns:p14="http://schemas.microsoft.com/office/powerpoint/2010/main" val="2470587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rgbClr val="C00000"/>
                </a:solidFill>
              </a:rPr>
              <a:t>Multiplication Theorem</a:t>
            </a:r>
            <a:endParaRPr lang="en-IN" b="1" dirty="0">
              <a:solidFill>
                <a:srgbClr val="C00000"/>
              </a:solidFill>
            </a:endParaRPr>
          </a:p>
        </p:txBody>
      </p:sp>
      <p:pic>
        <p:nvPicPr>
          <p:cNvPr id="5" name="Picture 4"/>
          <p:cNvPicPr>
            <a:picLocks noChangeAspect="1"/>
          </p:cNvPicPr>
          <p:nvPr/>
        </p:nvPicPr>
        <p:blipFill>
          <a:blip r:embed="rId2"/>
          <a:stretch>
            <a:fillRect/>
          </a:stretch>
        </p:blipFill>
        <p:spPr>
          <a:xfrm>
            <a:off x="1669774" y="1576386"/>
            <a:ext cx="9236765" cy="4652135"/>
          </a:xfrm>
          <a:prstGeom prst="rect">
            <a:avLst/>
          </a:prstGeom>
        </p:spPr>
      </p:pic>
    </p:spTree>
    <p:extLst>
      <p:ext uri="{BB962C8B-B14F-4D97-AF65-F5344CB8AC3E}">
        <p14:creationId xmlns:p14="http://schemas.microsoft.com/office/powerpoint/2010/main" val="1717198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rgbClr val="C00000"/>
                </a:solidFill>
              </a:rPr>
              <a:t>Summary</a:t>
            </a:r>
            <a:endParaRPr lang="en-IN" b="1" dirty="0">
              <a:solidFill>
                <a:srgbClr val="C00000"/>
              </a:solidFill>
            </a:endParaRPr>
          </a:p>
        </p:txBody>
      </p:sp>
      <p:sp>
        <p:nvSpPr>
          <p:cNvPr id="3" name="Content Placeholder 2"/>
          <p:cNvSpPr>
            <a:spLocks noGrp="1"/>
          </p:cNvSpPr>
          <p:nvPr>
            <p:ph idx="1"/>
          </p:nvPr>
        </p:nvSpPr>
        <p:spPr/>
        <p:txBody>
          <a:bodyPr/>
          <a:lstStyle/>
          <a:p>
            <a:r>
              <a:rPr lang="en-IN" dirty="0"/>
              <a:t>The rule of addition for mutually exclusive events: </a:t>
            </a:r>
            <a:endParaRPr lang="en-IN" dirty="0" smtClean="0"/>
          </a:p>
          <a:p>
            <a:pPr marL="0" indent="0">
              <a:buNone/>
            </a:pPr>
            <a:r>
              <a:rPr lang="en-IN" dirty="0"/>
              <a:t>	</a:t>
            </a:r>
            <a:r>
              <a:rPr lang="en-IN" dirty="0" smtClean="0"/>
              <a:t>P(A </a:t>
            </a:r>
            <a:r>
              <a:rPr lang="en-IN" dirty="0"/>
              <a:t>or B) = P(A) + P(B)</a:t>
            </a:r>
          </a:p>
          <a:p>
            <a:r>
              <a:rPr lang="en-IN" dirty="0"/>
              <a:t>The rule of addition for non-mutually exclusive events: </a:t>
            </a:r>
            <a:endParaRPr lang="en-IN" dirty="0" smtClean="0"/>
          </a:p>
          <a:p>
            <a:pPr marL="0" indent="0">
              <a:buNone/>
            </a:pPr>
            <a:r>
              <a:rPr lang="en-IN" dirty="0"/>
              <a:t>	</a:t>
            </a:r>
            <a:r>
              <a:rPr lang="en-IN" dirty="0" smtClean="0"/>
              <a:t>P(A </a:t>
            </a:r>
            <a:r>
              <a:rPr lang="en-IN" dirty="0"/>
              <a:t>or B) = P(A) + P(B) - P(A and B)</a:t>
            </a:r>
          </a:p>
          <a:p>
            <a:r>
              <a:rPr lang="en-IN" dirty="0"/>
              <a:t>The rule of multiplication for dependent events: </a:t>
            </a:r>
            <a:endParaRPr lang="en-IN" dirty="0" smtClean="0"/>
          </a:p>
          <a:p>
            <a:pPr marL="0" indent="0">
              <a:buNone/>
            </a:pPr>
            <a:r>
              <a:rPr lang="en-IN" dirty="0" smtClean="0"/>
              <a:t>	P(A </a:t>
            </a:r>
            <a:r>
              <a:rPr lang="en-IN" dirty="0"/>
              <a:t>and B) = P(A) * P(B/A)</a:t>
            </a:r>
          </a:p>
          <a:p>
            <a:r>
              <a:rPr lang="en-IN" dirty="0"/>
              <a:t>The rule of multiplication for non-dependent events: </a:t>
            </a:r>
            <a:endParaRPr lang="en-IN" dirty="0" smtClean="0"/>
          </a:p>
          <a:p>
            <a:pPr marL="0" indent="0">
              <a:buNone/>
            </a:pPr>
            <a:r>
              <a:rPr lang="en-IN" dirty="0"/>
              <a:t>	</a:t>
            </a:r>
            <a:r>
              <a:rPr lang="en-IN" dirty="0" smtClean="0"/>
              <a:t>P(A </a:t>
            </a:r>
            <a:r>
              <a:rPr lang="en-IN" dirty="0"/>
              <a:t>and B) = P(A) * P(B</a:t>
            </a:r>
          </a:p>
          <a:p>
            <a:endParaRPr lang="en-IN" dirty="0"/>
          </a:p>
        </p:txBody>
      </p:sp>
    </p:spTree>
    <p:extLst>
      <p:ext uri="{BB962C8B-B14F-4D97-AF65-F5344CB8AC3E}">
        <p14:creationId xmlns:p14="http://schemas.microsoft.com/office/powerpoint/2010/main" val="2989120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82</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Addition and Multiplication Theorem</vt:lpstr>
      <vt:lpstr>PowerPoint Presentation</vt:lpstr>
      <vt:lpstr>Addition Theorem</vt:lpstr>
      <vt:lpstr>Addition Theorem</vt:lpstr>
      <vt:lpstr>Addition Theorem</vt:lpstr>
      <vt:lpstr>Multiplication Theorem</vt:lpstr>
      <vt:lpstr>Multiplication Theorem</vt:lpstr>
      <vt:lpstr>Multiplication Theorem</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Addition and Multiplication Theorem</dc:title>
  <dc:creator>onkar sathe</dc:creator>
  <cp:lastModifiedBy>onkar sathe</cp:lastModifiedBy>
  <cp:revision>10</cp:revision>
  <dcterms:created xsi:type="dcterms:W3CDTF">2023-07-19T10:01:46Z</dcterms:created>
  <dcterms:modified xsi:type="dcterms:W3CDTF">2023-07-26T11:52:18Z</dcterms:modified>
</cp:coreProperties>
</file>