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76" d="100"/>
          <a:sy n="76" d="100"/>
        </p:scale>
        <p:origin x="1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D92EE17-5268-4D46-839B-B78B6896E7A9}"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902D0-C12B-43DF-8FDD-5809F0356E82}" type="slidenum">
              <a:rPr lang="en-IN" smtClean="0"/>
              <a:t>‹#›</a:t>
            </a:fld>
            <a:endParaRPr lang="en-IN"/>
          </a:p>
        </p:txBody>
      </p:sp>
    </p:spTree>
    <p:extLst>
      <p:ext uri="{BB962C8B-B14F-4D97-AF65-F5344CB8AC3E}">
        <p14:creationId xmlns:p14="http://schemas.microsoft.com/office/powerpoint/2010/main" val="14444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92EE17-5268-4D46-839B-B78B6896E7A9}"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902D0-C12B-43DF-8FDD-5809F0356E82}" type="slidenum">
              <a:rPr lang="en-IN" smtClean="0"/>
              <a:t>‹#›</a:t>
            </a:fld>
            <a:endParaRPr lang="en-IN"/>
          </a:p>
        </p:txBody>
      </p:sp>
    </p:spTree>
    <p:extLst>
      <p:ext uri="{BB962C8B-B14F-4D97-AF65-F5344CB8AC3E}">
        <p14:creationId xmlns:p14="http://schemas.microsoft.com/office/powerpoint/2010/main" val="345609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92EE17-5268-4D46-839B-B78B6896E7A9}"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902D0-C12B-43DF-8FDD-5809F0356E82}" type="slidenum">
              <a:rPr lang="en-IN" smtClean="0"/>
              <a:t>‹#›</a:t>
            </a:fld>
            <a:endParaRPr lang="en-IN"/>
          </a:p>
        </p:txBody>
      </p:sp>
    </p:spTree>
    <p:extLst>
      <p:ext uri="{BB962C8B-B14F-4D97-AF65-F5344CB8AC3E}">
        <p14:creationId xmlns:p14="http://schemas.microsoft.com/office/powerpoint/2010/main" val="235211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92EE17-5268-4D46-839B-B78B6896E7A9}"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902D0-C12B-43DF-8FDD-5809F0356E82}" type="slidenum">
              <a:rPr lang="en-IN" smtClean="0"/>
              <a:t>‹#›</a:t>
            </a:fld>
            <a:endParaRPr lang="en-IN"/>
          </a:p>
        </p:txBody>
      </p:sp>
    </p:spTree>
    <p:extLst>
      <p:ext uri="{BB962C8B-B14F-4D97-AF65-F5344CB8AC3E}">
        <p14:creationId xmlns:p14="http://schemas.microsoft.com/office/powerpoint/2010/main" val="3275047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92EE17-5268-4D46-839B-B78B6896E7A9}"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902D0-C12B-43DF-8FDD-5809F0356E82}" type="slidenum">
              <a:rPr lang="en-IN" smtClean="0"/>
              <a:t>‹#›</a:t>
            </a:fld>
            <a:endParaRPr lang="en-IN"/>
          </a:p>
        </p:txBody>
      </p:sp>
    </p:spTree>
    <p:extLst>
      <p:ext uri="{BB962C8B-B14F-4D97-AF65-F5344CB8AC3E}">
        <p14:creationId xmlns:p14="http://schemas.microsoft.com/office/powerpoint/2010/main" val="84401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92EE17-5268-4D46-839B-B78B6896E7A9}"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902D0-C12B-43DF-8FDD-5809F0356E82}" type="slidenum">
              <a:rPr lang="en-IN" smtClean="0"/>
              <a:t>‹#›</a:t>
            </a:fld>
            <a:endParaRPr lang="en-IN"/>
          </a:p>
        </p:txBody>
      </p:sp>
    </p:spTree>
    <p:extLst>
      <p:ext uri="{BB962C8B-B14F-4D97-AF65-F5344CB8AC3E}">
        <p14:creationId xmlns:p14="http://schemas.microsoft.com/office/powerpoint/2010/main" val="3990924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92EE17-5268-4D46-839B-B78B6896E7A9}" type="datetimeFigureOut">
              <a:rPr lang="en-IN" smtClean="0"/>
              <a:t>24-07-2023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D902D0-C12B-43DF-8FDD-5809F0356E82}" type="slidenum">
              <a:rPr lang="en-IN" smtClean="0"/>
              <a:t>‹#›</a:t>
            </a:fld>
            <a:endParaRPr lang="en-IN"/>
          </a:p>
        </p:txBody>
      </p:sp>
    </p:spTree>
    <p:extLst>
      <p:ext uri="{BB962C8B-B14F-4D97-AF65-F5344CB8AC3E}">
        <p14:creationId xmlns:p14="http://schemas.microsoft.com/office/powerpoint/2010/main" val="324065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D92EE17-5268-4D46-839B-B78B6896E7A9}"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D902D0-C12B-43DF-8FDD-5809F0356E82}" type="slidenum">
              <a:rPr lang="en-IN" smtClean="0"/>
              <a:t>‹#›</a:t>
            </a:fld>
            <a:endParaRPr lang="en-IN"/>
          </a:p>
        </p:txBody>
      </p:sp>
    </p:spTree>
    <p:extLst>
      <p:ext uri="{BB962C8B-B14F-4D97-AF65-F5344CB8AC3E}">
        <p14:creationId xmlns:p14="http://schemas.microsoft.com/office/powerpoint/2010/main" val="299985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92EE17-5268-4D46-839B-B78B6896E7A9}" type="datetimeFigureOut">
              <a:rPr lang="en-IN" smtClean="0"/>
              <a:t>24-07-2023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D902D0-C12B-43DF-8FDD-5809F0356E82}" type="slidenum">
              <a:rPr lang="en-IN" smtClean="0"/>
              <a:t>‹#›</a:t>
            </a:fld>
            <a:endParaRPr lang="en-IN"/>
          </a:p>
        </p:txBody>
      </p:sp>
    </p:spTree>
    <p:extLst>
      <p:ext uri="{BB962C8B-B14F-4D97-AF65-F5344CB8AC3E}">
        <p14:creationId xmlns:p14="http://schemas.microsoft.com/office/powerpoint/2010/main" val="346638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92EE17-5268-4D46-839B-B78B6896E7A9}"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902D0-C12B-43DF-8FDD-5809F0356E82}" type="slidenum">
              <a:rPr lang="en-IN" smtClean="0"/>
              <a:t>‹#›</a:t>
            </a:fld>
            <a:endParaRPr lang="en-IN"/>
          </a:p>
        </p:txBody>
      </p:sp>
    </p:spTree>
    <p:extLst>
      <p:ext uri="{BB962C8B-B14F-4D97-AF65-F5344CB8AC3E}">
        <p14:creationId xmlns:p14="http://schemas.microsoft.com/office/powerpoint/2010/main" val="2459530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92EE17-5268-4D46-839B-B78B6896E7A9}"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902D0-C12B-43DF-8FDD-5809F0356E82}" type="slidenum">
              <a:rPr lang="en-IN" smtClean="0"/>
              <a:t>‹#›</a:t>
            </a:fld>
            <a:endParaRPr lang="en-IN"/>
          </a:p>
        </p:txBody>
      </p:sp>
    </p:spTree>
    <p:extLst>
      <p:ext uri="{BB962C8B-B14F-4D97-AF65-F5344CB8AC3E}">
        <p14:creationId xmlns:p14="http://schemas.microsoft.com/office/powerpoint/2010/main" val="428914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2EE17-5268-4D46-839B-B78B6896E7A9}" type="datetimeFigureOut">
              <a:rPr lang="en-IN" smtClean="0"/>
              <a:t>24-07-2023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902D0-C12B-43DF-8FDD-5809F0356E82}" type="slidenum">
              <a:rPr lang="en-IN" smtClean="0"/>
              <a:t>‹#›</a:t>
            </a:fld>
            <a:endParaRPr lang="en-IN"/>
          </a:p>
        </p:txBody>
      </p:sp>
    </p:spTree>
    <p:extLst>
      <p:ext uri="{BB962C8B-B14F-4D97-AF65-F5344CB8AC3E}">
        <p14:creationId xmlns:p14="http://schemas.microsoft.com/office/powerpoint/2010/main" val="983396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smtClean="0">
                <a:solidFill>
                  <a:srgbClr val="C00000"/>
                </a:solidFill>
              </a:rPr>
              <a:t>UNIT II: Random Variables and Mathematical expectation </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6762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Mathematical </a:t>
            </a:r>
            <a:r>
              <a:rPr lang="en-IN" b="1" dirty="0" smtClean="0">
                <a:solidFill>
                  <a:srgbClr val="C00000"/>
                </a:solidFill>
              </a:rPr>
              <a:t>Expectation</a:t>
            </a:r>
            <a:endParaRPr lang="en-IN" dirty="0">
              <a:solidFill>
                <a:srgbClr val="C00000"/>
              </a:solidFill>
            </a:endParaRPr>
          </a:p>
        </p:txBody>
      </p:sp>
      <p:sp>
        <p:nvSpPr>
          <p:cNvPr id="3" name="Content Placeholder 2"/>
          <p:cNvSpPr>
            <a:spLocks noGrp="1"/>
          </p:cNvSpPr>
          <p:nvPr>
            <p:ph idx="1"/>
          </p:nvPr>
        </p:nvSpPr>
        <p:spPr/>
        <p:txBody>
          <a:bodyPr>
            <a:normAutofit fontScale="92500"/>
          </a:bodyPr>
          <a:lstStyle/>
          <a:p>
            <a:pPr algn="just">
              <a:lnSpc>
                <a:spcPct val="100000"/>
              </a:lnSpc>
            </a:pPr>
            <a:r>
              <a:rPr lang="en-IN" dirty="0"/>
              <a:t>The mathematical expectation of an indicator variable can be 0 if there is</a:t>
            </a:r>
            <a:r>
              <a:rPr lang="en-IN" i="1" dirty="0"/>
              <a:t> </a:t>
            </a:r>
            <a:r>
              <a:rPr lang="en-IN" dirty="0"/>
              <a:t>no occurrence of an event A, and the mathematical expectation of an indicator variable can be 1 if there is an occurrence of an event A.</a:t>
            </a:r>
          </a:p>
          <a:p>
            <a:pPr algn="just">
              <a:lnSpc>
                <a:spcPct val="100000"/>
              </a:lnSpc>
            </a:pPr>
            <a:r>
              <a:rPr lang="en-IN" dirty="0"/>
              <a:t>For example, a dice is thrown, the set of possible outcomes is { 1,2,3,4,5,6} and each of this outcome has the same probability 1/6. Thus, the expected value of the experiment will be 1/6*(1+2+3+4+5+6) = 21/6 = 3.5. </a:t>
            </a:r>
            <a:endParaRPr lang="en-IN" dirty="0" smtClean="0"/>
          </a:p>
          <a:p>
            <a:pPr algn="just">
              <a:lnSpc>
                <a:spcPct val="100000"/>
              </a:lnSpc>
            </a:pPr>
            <a:r>
              <a:rPr lang="en-IN" dirty="0" smtClean="0"/>
              <a:t>It </a:t>
            </a:r>
            <a:r>
              <a:rPr lang="en-IN" dirty="0"/>
              <a:t>is important to know that “expected value” is not the same as “most probable value” and, it is not necessary that it will be one of the probable values.</a:t>
            </a:r>
          </a:p>
          <a:p>
            <a:pPr algn="just">
              <a:lnSpc>
                <a:spcPct val="120000"/>
              </a:lnSpc>
            </a:pPr>
            <a:endParaRPr lang="en-IN" dirty="0"/>
          </a:p>
        </p:txBody>
      </p:sp>
    </p:spTree>
    <p:extLst>
      <p:ext uri="{BB962C8B-B14F-4D97-AF65-F5344CB8AC3E}">
        <p14:creationId xmlns:p14="http://schemas.microsoft.com/office/powerpoint/2010/main" val="2238717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Properties of </a:t>
            </a:r>
            <a:r>
              <a:rPr lang="en-IN" b="1" dirty="0" smtClean="0">
                <a:solidFill>
                  <a:srgbClr val="C00000"/>
                </a:solidFill>
              </a:rPr>
              <a:t>Expectation</a:t>
            </a:r>
            <a:endParaRPr lang="en-IN"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pPr marL="514350" indent="-514350" algn="just">
              <a:lnSpc>
                <a:spcPct val="110000"/>
              </a:lnSpc>
              <a:buFont typeface="+mj-lt"/>
              <a:buAutoNum type="arabicPeriod"/>
            </a:pPr>
            <a:r>
              <a:rPr lang="en-IN" dirty="0"/>
              <a:t>If X and Y are the two variables, then the mathematical expectation of the sum of the two variables is equal to the sum of the mathematical expectation of X and the mathematical expectation of Y.</a:t>
            </a:r>
          </a:p>
          <a:p>
            <a:pPr marL="0" indent="0" algn="just">
              <a:lnSpc>
                <a:spcPct val="110000"/>
              </a:lnSpc>
              <a:buNone/>
            </a:pPr>
            <a:r>
              <a:rPr lang="en-IN" dirty="0"/>
              <a:t>	</a:t>
            </a:r>
            <a:r>
              <a:rPr lang="en-IN" dirty="0" smtClean="0"/>
              <a:t>	E(X+Y</a:t>
            </a:r>
            <a:r>
              <a:rPr lang="en-IN" dirty="0"/>
              <a:t>)=E(X)+E(Y</a:t>
            </a:r>
            <a:r>
              <a:rPr lang="en-IN" dirty="0" smtClean="0"/>
              <a:t>)</a:t>
            </a:r>
          </a:p>
          <a:p>
            <a:pPr marL="514350" indent="-514350" algn="just">
              <a:lnSpc>
                <a:spcPct val="110000"/>
              </a:lnSpc>
              <a:buFont typeface="+mj-lt"/>
              <a:buAutoNum type="arabicPeriod" startAt="2"/>
            </a:pPr>
            <a:r>
              <a:rPr lang="en-IN" dirty="0"/>
              <a:t>The mathematical expectation of the product of the two random variables will be the product of the mathematical expectation of those two variables, but the condition is that the two variables are independent in nature. In other words, the mathematical expectation of the product of the </a:t>
            </a:r>
            <a:r>
              <a:rPr lang="en-IN" i="1" dirty="0"/>
              <a:t>n</a:t>
            </a:r>
            <a:r>
              <a:rPr lang="en-IN" dirty="0"/>
              <a:t> number of independent random variables is equal to the product of the mathematical expectation of the </a:t>
            </a:r>
            <a:r>
              <a:rPr lang="en-IN" i="1" dirty="0"/>
              <a:t>n </a:t>
            </a:r>
            <a:r>
              <a:rPr lang="en-IN" dirty="0"/>
              <a:t>independent random variables</a:t>
            </a:r>
          </a:p>
          <a:p>
            <a:pPr marL="0" indent="0" algn="just">
              <a:lnSpc>
                <a:spcPct val="110000"/>
              </a:lnSpc>
              <a:buNone/>
            </a:pPr>
            <a:r>
              <a:rPr lang="en-IN" dirty="0" smtClean="0"/>
              <a:t>		E(XY</a:t>
            </a:r>
            <a:r>
              <a:rPr lang="en-IN" dirty="0"/>
              <a:t>)=E(X)E(Y)</a:t>
            </a:r>
          </a:p>
          <a:p>
            <a:endParaRPr lang="en-IN" dirty="0"/>
          </a:p>
          <a:p>
            <a:endParaRPr lang="en-IN" dirty="0"/>
          </a:p>
        </p:txBody>
      </p:sp>
    </p:spTree>
    <p:extLst>
      <p:ext uri="{BB962C8B-B14F-4D97-AF65-F5344CB8AC3E}">
        <p14:creationId xmlns:p14="http://schemas.microsoft.com/office/powerpoint/2010/main" val="174541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Properties of </a:t>
            </a:r>
            <a:r>
              <a:rPr lang="en-IN" b="1" dirty="0" smtClean="0">
                <a:solidFill>
                  <a:srgbClr val="C00000"/>
                </a:solidFill>
              </a:rPr>
              <a:t>Expectation</a:t>
            </a:r>
            <a:endParaRPr lang="en-IN" dirty="0">
              <a:solidFill>
                <a:srgbClr val="C00000"/>
              </a:solidFill>
            </a:endParaRPr>
          </a:p>
        </p:txBody>
      </p:sp>
      <p:sp>
        <p:nvSpPr>
          <p:cNvPr id="3" name="Content Placeholder 2"/>
          <p:cNvSpPr>
            <a:spLocks noGrp="1"/>
          </p:cNvSpPr>
          <p:nvPr>
            <p:ph idx="1"/>
          </p:nvPr>
        </p:nvSpPr>
        <p:spPr/>
        <p:txBody>
          <a:bodyPr>
            <a:normAutofit fontScale="32500" lnSpcReduction="20000"/>
          </a:bodyPr>
          <a:lstStyle/>
          <a:p>
            <a:pPr marL="514350" indent="-514350" algn="just">
              <a:lnSpc>
                <a:spcPct val="120000"/>
              </a:lnSpc>
              <a:buFont typeface="+mj-lt"/>
              <a:buAutoNum type="arabicPeriod" startAt="3"/>
            </a:pPr>
            <a:r>
              <a:rPr lang="en-IN" sz="5500" dirty="0" smtClean="0"/>
              <a:t>The </a:t>
            </a:r>
            <a:r>
              <a:rPr lang="en-IN" sz="5500" dirty="0"/>
              <a:t>mathematical expectation of the sum of a constant and the function of a random variable is equal to the sum of the constant and the mathematical expectation of the function of that random variable.</a:t>
            </a:r>
          </a:p>
          <a:p>
            <a:pPr marL="0" indent="0" algn="just">
              <a:lnSpc>
                <a:spcPct val="120000"/>
              </a:lnSpc>
              <a:buNone/>
            </a:pPr>
            <a:r>
              <a:rPr lang="en-IN" sz="5500" dirty="0" smtClean="0"/>
              <a:t>	E(</a:t>
            </a:r>
            <a:r>
              <a:rPr lang="en-IN" sz="5500" dirty="0" err="1" smtClean="0"/>
              <a:t>a+</a:t>
            </a:r>
            <a:r>
              <a:rPr lang="en-IN" sz="5500" i="1" dirty="0" err="1" smtClean="0"/>
              <a:t>f</a:t>
            </a:r>
            <a:r>
              <a:rPr lang="en-IN" sz="5500" dirty="0" smtClean="0"/>
              <a:t>(X</a:t>
            </a:r>
            <a:r>
              <a:rPr lang="en-IN" sz="5500" dirty="0"/>
              <a:t>))=</a:t>
            </a:r>
            <a:r>
              <a:rPr lang="en-IN" sz="5500" dirty="0" err="1"/>
              <a:t>a+E</a:t>
            </a:r>
            <a:r>
              <a:rPr lang="en-IN" sz="5500" dirty="0"/>
              <a:t>(</a:t>
            </a:r>
            <a:r>
              <a:rPr lang="en-IN" sz="5500" i="1" dirty="0"/>
              <a:t>f</a:t>
            </a:r>
            <a:r>
              <a:rPr lang="en-IN" sz="5500" dirty="0"/>
              <a:t>(X)),</a:t>
            </a:r>
          </a:p>
          <a:p>
            <a:pPr marL="0" indent="0" algn="just">
              <a:lnSpc>
                <a:spcPct val="120000"/>
              </a:lnSpc>
              <a:buNone/>
            </a:pPr>
            <a:r>
              <a:rPr lang="en-IN" sz="5500" dirty="0" smtClean="0"/>
              <a:t>		where</a:t>
            </a:r>
            <a:r>
              <a:rPr lang="en-IN" sz="5500" dirty="0"/>
              <a:t>, a is a constant and </a:t>
            </a:r>
            <a:r>
              <a:rPr lang="en-IN" sz="5500" i="1" dirty="0"/>
              <a:t>f</a:t>
            </a:r>
            <a:r>
              <a:rPr lang="en-IN" sz="5500" dirty="0"/>
              <a:t>(X) is the function.</a:t>
            </a:r>
          </a:p>
          <a:p>
            <a:pPr marL="514350" indent="-514350" algn="just">
              <a:lnSpc>
                <a:spcPct val="120000"/>
              </a:lnSpc>
              <a:buFont typeface="+mj-lt"/>
              <a:buAutoNum type="arabicPeriod" startAt="4"/>
            </a:pPr>
            <a:r>
              <a:rPr lang="en-IN" sz="5500" dirty="0"/>
              <a:t>The mathematical expectation of the sum of product between a constant and function of a random variable and the other constant is equal to the sum of the product of the constant and the mathematical expectation of the function of that random variable and the other constant.</a:t>
            </a:r>
          </a:p>
          <a:p>
            <a:pPr marL="0" indent="0" algn="just">
              <a:lnSpc>
                <a:spcPct val="120000"/>
              </a:lnSpc>
              <a:buNone/>
            </a:pPr>
            <a:r>
              <a:rPr lang="en-IN" sz="5500" dirty="0" smtClean="0"/>
              <a:t>	E(</a:t>
            </a:r>
            <a:r>
              <a:rPr lang="en-IN" sz="5500" dirty="0" err="1" smtClean="0"/>
              <a:t>aX+b</a:t>
            </a:r>
            <a:r>
              <a:rPr lang="en-IN" sz="5500" dirty="0"/>
              <a:t>)=</a:t>
            </a:r>
            <a:r>
              <a:rPr lang="en-IN" sz="5500" dirty="0" err="1"/>
              <a:t>aE</a:t>
            </a:r>
            <a:r>
              <a:rPr lang="en-IN" sz="5500" dirty="0"/>
              <a:t>(X)+b,</a:t>
            </a:r>
          </a:p>
          <a:p>
            <a:pPr marL="0" indent="0" algn="just">
              <a:lnSpc>
                <a:spcPct val="120000"/>
              </a:lnSpc>
              <a:buNone/>
            </a:pPr>
            <a:r>
              <a:rPr lang="en-IN" sz="5500" dirty="0" smtClean="0"/>
              <a:t>		where</a:t>
            </a:r>
            <a:r>
              <a:rPr lang="en-IN" sz="5500" dirty="0"/>
              <a:t>, a and b are constants.</a:t>
            </a:r>
          </a:p>
          <a:p>
            <a:pPr marL="514350" indent="-514350" algn="just">
              <a:lnSpc>
                <a:spcPct val="110000"/>
              </a:lnSpc>
              <a:buFont typeface="+mj-lt"/>
              <a:buAutoNum type="arabicPeriod"/>
            </a:pPr>
            <a:endParaRPr lang="en-IN" dirty="0"/>
          </a:p>
          <a:p>
            <a:pPr marL="0" indent="0" algn="just">
              <a:lnSpc>
                <a:spcPct val="110000"/>
              </a:lnSpc>
              <a:buNone/>
            </a:pPr>
            <a:r>
              <a:rPr lang="en-IN" dirty="0"/>
              <a:t>	</a:t>
            </a:r>
            <a:r>
              <a:rPr lang="en-IN" dirty="0" smtClean="0"/>
              <a:t>	</a:t>
            </a:r>
            <a:endParaRPr lang="en-IN" dirty="0"/>
          </a:p>
          <a:p>
            <a:endParaRPr lang="en-IN" dirty="0"/>
          </a:p>
        </p:txBody>
      </p:sp>
    </p:spTree>
    <p:extLst>
      <p:ext uri="{BB962C8B-B14F-4D97-AF65-F5344CB8AC3E}">
        <p14:creationId xmlns:p14="http://schemas.microsoft.com/office/powerpoint/2010/main" val="1291531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Properties of </a:t>
            </a:r>
            <a:r>
              <a:rPr lang="en-IN" b="1" dirty="0" smtClean="0">
                <a:solidFill>
                  <a:srgbClr val="C00000"/>
                </a:solidFill>
              </a:rPr>
              <a:t>Expectation</a:t>
            </a:r>
            <a:endParaRPr lang="en-IN" dirty="0">
              <a:solidFill>
                <a:srgbClr val="C00000"/>
              </a:solidFill>
            </a:endParaRPr>
          </a:p>
        </p:txBody>
      </p:sp>
      <p:sp>
        <p:nvSpPr>
          <p:cNvPr id="3" name="Content Placeholder 2"/>
          <p:cNvSpPr>
            <a:spLocks noGrp="1"/>
          </p:cNvSpPr>
          <p:nvPr>
            <p:ph idx="1"/>
          </p:nvPr>
        </p:nvSpPr>
        <p:spPr/>
        <p:txBody>
          <a:bodyPr>
            <a:normAutofit/>
          </a:bodyPr>
          <a:lstStyle/>
          <a:p>
            <a:pPr marL="514350" indent="-514350" algn="just">
              <a:lnSpc>
                <a:spcPct val="100000"/>
              </a:lnSpc>
              <a:buFont typeface="+mj-lt"/>
              <a:buAutoNum type="arabicPeriod" startAt="5"/>
            </a:pPr>
            <a:r>
              <a:rPr lang="en-IN" dirty="0"/>
              <a:t>The mathematical expectation of a linear combination of the random variables and constant is equal to the sum of the product of  ‘n’ constant and the mathematical expectation of the ‘n’ number of variables.</a:t>
            </a:r>
          </a:p>
          <a:p>
            <a:pPr marL="0" indent="0" algn="just">
              <a:lnSpc>
                <a:spcPct val="100000"/>
              </a:lnSpc>
              <a:buNone/>
            </a:pPr>
            <a:r>
              <a:rPr lang="en-IN" dirty="0" smtClean="0"/>
              <a:t>		E</a:t>
            </a:r>
            <a:r>
              <a:rPr lang="en-IN" dirty="0"/>
              <a:t>(∑</a:t>
            </a:r>
            <a:r>
              <a:rPr lang="en-IN" dirty="0" err="1"/>
              <a:t>a</a:t>
            </a:r>
            <a:r>
              <a:rPr lang="en-IN" baseline="-25000" dirty="0" err="1"/>
              <a:t>i</a:t>
            </a:r>
            <a:r>
              <a:rPr lang="en-IN" dirty="0" err="1"/>
              <a:t>X</a:t>
            </a:r>
            <a:r>
              <a:rPr lang="en-IN" baseline="-25000" dirty="0" err="1"/>
              <a:t>i</a:t>
            </a:r>
            <a:r>
              <a:rPr lang="en-IN" dirty="0"/>
              <a:t>)=∑ </a:t>
            </a:r>
            <a:r>
              <a:rPr lang="en-IN" dirty="0" err="1"/>
              <a:t>a</a:t>
            </a:r>
            <a:r>
              <a:rPr lang="en-IN" baseline="-25000" dirty="0" err="1"/>
              <a:t>i</a:t>
            </a:r>
            <a:r>
              <a:rPr lang="en-IN" baseline="-25000" dirty="0"/>
              <a:t> </a:t>
            </a:r>
            <a:r>
              <a:rPr lang="en-IN" dirty="0"/>
              <a:t>E(X</a:t>
            </a:r>
            <a:r>
              <a:rPr lang="en-IN" baseline="-25000" dirty="0"/>
              <a:t>i</a:t>
            </a:r>
            <a:r>
              <a:rPr lang="en-IN" dirty="0"/>
              <a:t>)</a:t>
            </a:r>
          </a:p>
          <a:p>
            <a:pPr marL="0" indent="0" algn="just">
              <a:lnSpc>
                <a:spcPct val="100000"/>
              </a:lnSpc>
              <a:buNone/>
            </a:pPr>
            <a:r>
              <a:rPr lang="en-IN" dirty="0" smtClean="0"/>
              <a:t>	Where</a:t>
            </a:r>
            <a:r>
              <a:rPr lang="en-IN" dirty="0"/>
              <a:t>, </a:t>
            </a:r>
            <a:r>
              <a:rPr lang="en-IN" dirty="0" err="1"/>
              <a:t>a</a:t>
            </a:r>
            <a:r>
              <a:rPr lang="en-IN" baseline="-25000" dirty="0" err="1"/>
              <a:t>i</a:t>
            </a:r>
            <a:r>
              <a:rPr lang="en-IN" dirty="0"/>
              <a:t>, (</a:t>
            </a:r>
            <a:r>
              <a:rPr lang="en-IN" dirty="0" err="1"/>
              <a:t>i</a:t>
            </a:r>
            <a:r>
              <a:rPr lang="en-IN" dirty="0"/>
              <a:t>=1…n) are constants.</a:t>
            </a:r>
          </a:p>
          <a:p>
            <a:pPr algn="just">
              <a:lnSpc>
                <a:spcPct val="100000"/>
              </a:lnSpc>
            </a:pPr>
            <a:endParaRPr lang="en-IN" dirty="0"/>
          </a:p>
        </p:txBody>
      </p:sp>
    </p:spTree>
    <p:extLst>
      <p:ext uri="{BB962C8B-B14F-4D97-AF65-F5344CB8AC3E}">
        <p14:creationId xmlns:p14="http://schemas.microsoft.com/office/powerpoint/2010/main" val="399000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Example on Mathematical </a:t>
            </a:r>
            <a:r>
              <a:rPr lang="en-IN" b="1" dirty="0" smtClean="0">
                <a:solidFill>
                  <a:srgbClr val="C00000"/>
                </a:solidFill>
              </a:rPr>
              <a:t>Expectation</a:t>
            </a:r>
            <a:endParaRPr lang="en-IN"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pPr marL="0" indent="0" algn="just">
              <a:lnSpc>
                <a:spcPct val="120000"/>
              </a:lnSpc>
              <a:buNone/>
            </a:pPr>
            <a:r>
              <a:rPr lang="en-IN" dirty="0"/>
              <a:t>Q</a:t>
            </a:r>
            <a:r>
              <a:rPr lang="en-IN" dirty="0" smtClean="0"/>
              <a:t>. What </a:t>
            </a:r>
            <a:r>
              <a:rPr lang="en-IN" dirty="0"/>
              <a:t>is the expected number of coin flips for getting two consecutive heads?</a:t>
            </a:r>
          </a:p>
          <a:p>
            <a:pPr marL="0" indent="0" algn="just">
              <a:lnSpc>
                <a:spcPct val="120000"/>
              </a:lnSpc>
              <a:buNone/>
            </a:pPr>
            <a:r>
              <a:rPr lang="en-IN" dirty="0"/>
              <a:t>Sol: Let the expected number of coin flips be x.</a:t>
            </a:r>
          </a:p>
          <a:p>
            <a:pPr algn="just">
              <a:lnSpc>
                <a:spcPct val="120000"/>
              </a:lnSpc>
            </a:pPr>
            <a:r>
              <a:rPr lang="en-IN" dirty="0"/>
              <a:t>If the first flip is a tail then the probability of the event is 1/2. Thus, the total number of flips required is x+1.  If the first flip is a head and the second flip is a tail, then the probability of the event is 1/4 and the total number of flips we require is x+2. If the first flip is a head and the second flip is also heads, then the probability of the event is 1/4 and the total number of flips we require is 2.</a:t>
            </a:r>
            <a:br>
              <a:rPr lang="en-IN" dirty="0"/>
            </a:br>
            <a:r>
              <a:rPr lang="en-IN" dirty="0"/>
              <a:t>By Adding, the equations we get</a:t>
            </a:r>
          </a:p>
          <a:p>
            <a:pPr algn="just">
              <a:lnSpc>
                <a:spcPct val="120000"/>
              </a:lnSpc>
            </a:pPr>
            <a:r>
              <a:rPr lang="en-IN" dirty="0"/>
              <a:t>x = (1/2)(x+1) + (1/4)(x+2) + (1/4)2</a:t>
            </a:r>
          </a:p>
          <a:p>
            <a:pPr algn="just">
              <a:lnSpc>
                <a:spcPct val="120000"/>
              </a:lnSpc>
            </a:pPr>
            <a:r>
              <a:rPr lang="en-IN" dirty="0"/>
              <a:t>By solving the equation, </a:t>
            </a:r>
            <a:r>
              <a:rPr lang="en-IN" dirty="0" smtClean="0"/>
              <a:t>x </a:t>
            </a:r>
            <a:r>
              <a:rPr lang="en-IN" dirty="0"/>
              <a:t>= 6.</a:t>
            </a:r>
          </a:p>
          <a:p>
            <a:pPr algn="just">
              <a:lnSpc>
                <a:spcPct val="120000"/>
              </a:lnSpc>
            </a:pPr>
            <a:r>
              <a:rPr lang="en-IN" dirty="0"/>
              <a:t>So, the expected number of coin flips for getting two consecutive heads is 6</a:t>
            </a:r>
          </a:p>
          <a:p>
            <a:endParaRPr lang="en-IN" dirty="0"/>
          </a:p>
        </p:txBody>
      </p:sp>
    </p:spTree>
    <p:extLst>
      <p:ext uri="{BB962C8B-B14F-4D97-AF65-F5344CB8AC3E}">
        <p14:creationId xmlns:p14="http://schemas.microsoft.com/office/powerpoint/2010/main" val="4006175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Addition Theorem on </a:t>
            </a:r>
            <a:r>
              <a:rPr lang="en-IN" b="1" dirty="0" smtClean="0">
                <a:solidFill>
                  <a:srgbClr val="C00000"/>
                </a:solidFill>
              </a:rPr>
              <a:t>Expectations</a:t>
            </a:r>
            <a:endParaRPr lang="en-IN" dirty="0">
              <a:solidFill>
                <a:srgbClr val="C00000"/>
              </a:solidFill>
            </a:endParaRPr>
          </a:p>
        </p:txBody>
      </p:sp>
      <p:sp>
        <p:nvSpPr>
          <p:cNvPr id="3" name="Content Placeholder 2"/>
          <p:cNvSpPr>
            <a:spLocks noGrp="1"/>
          </p:cNvSpPr>
          <p:nvPr>
            <p:ph idx="1"/>
          </p:nvPr>
        </p:nvSpPr>
        <p:spPr>
          <a:xfrm>
            <a:off x="838200" y="1828801"/>
            <a:ext cx="10515600" cy="4737100"/>
          </a:xfrm>
        </p:spPr>
        <p:txBody>
          <a:bodyPr>
            <a:normAutofit/>
          </a:bodyPr>
          <a:lstStyle/>
          <a:p>
            <a:pPr marL="0" lvl="0" indent="0" algn="just" eaLnBrk="0" fontAlgn="base" hangingPunct="0">
              <a:lnSpc>
                <a:spcPct val="100000"/>
              </a:lnSpc>
              <a:spcBef>
                <a:spcPct val="0"/>
              </a:spcBef>
              <a:spcAft>
                <a:spcPct val="0"/>
              </a:spcAft>
              <a:buNone/>
            </a:pPr>
            <a:r>
              <a:rPr lang="en-US" altLang="en-US" sz="3000" dirty="0" smtClean="0">
                <a:solidFill>
                  <a:srgbClr val="231F20"/>
                </a:solidFill>
                <a:cs typeface="Times New Roman" panose="02020603050405020304" pitchFamily="18" charset="0"/>
              </a:rPr>
              <a:t>If</a:t>
            </a:r>
            <a:r>
              <a:rPr lang="en-US" altLang="en-US" sz="3000" dirty="0">
                <a:solidFill>
                  <a:srgbClr val="231F20"/>
                </a:solidFill>
                <a:cs typeface="Times New Roman" panose="02020603050405020304" pitchFamily="18" charset="0"/>
              </a:rPr>
              <a:t> </a:t>
            </a:r>
            <a:r>
              <a:rPr lang="en-US" altLang="en-US" sz="3000" i="1" dirty="0">
                <a:solidFill>
                  <a:srgbClr val="231F20"/>
                </a:solidFill>
                <a:cs typeface="Times New Roman" panose="02020603050405020304" pitchFamily="18" charset="0"/>
              </a:rPr>
              <a:t>X</a:t>
            </a:r>
            <a:r>
              <a:rPr lang="en-US" altLang="en-US" sz="3000" dirty="0">
                <a:solidFill>
                  <a:srgbClr val="231F20"/>
                </a:solidFill>
                <a:cs typeface="Times New Roman" panose="02020603050405020304" pitchFamily="18" charset="0"/>
              </a:rPr>
              <a:t> and </a:t>
            </a:r>
            <a:r>
              <a:rPr lang="en-US" altLang="en-US" sz="3000" i="1" dirty="0">
                <a:solidFill>
                  <a:srgbClr val="231F20"/>
                </a:solidFill>
                <a:cs typeface="Times New Roman" panose="02020603050405020304" pitchFamily="18" charset="0"/>
              </a:rPr>
              <a:t>Y</a:t>
            </a:r>
            <a:r>
              <a:rPr lang="en-US" altLang="en-US" sz="3000" dirty="0">
                <a:solidFill>
                  <a:srgbClr val="231F20"/>
                </a:solidFill>
                <a:cs typeface="Times New Roman" panose="02020603050405020304" pitchFamily="18" charset="0"/>
              </a:rPr>
              <a:t> are two discrete random variables then</a:t>
            </a:r>
            <a:endParaRPr lang="en-US" altLang="en-US" sz="3000" dirty="0"/>
          </a:p>
          <a:p>
            <a:pPr marL="0" lvl="0" indent="0" algn="just" eaLnBrk="0" fontAlgn="base" hangingPunct="0">
              <a:lnSpc>
                <a:spcPct val="100000"/>
              </a:lnSpc>
              <a:spcBef>
                <a:spcPct val="0"/>
              </a:spcBef>
              <a:spcAft>
                <a:spcPct val="0"/>
              </a:spcAft>
              <a:buNone/>
            </a:pPr>
            <a:r>
              <a:rPr lang="en-US" altLang="en-US" sz="3000" dirty="0" smtClean="0">
                <a:solidFill>
                  <a:srgbClr val="231F20"/>
                </a:solidFill>
                <a:cs typeface="Times New Roman" panose="02020603050405020304" pitchFamily="18" charset="0"/>
              </a:rPr>
              <a:t>E(X+Y</a:t>
            </a:r>
            <a:r>
              <a:rPr lang="en-US" altLang="en-US" sz="3000" dirty="0">
                <a:solidFill>
                  <a:srgbClr val="231F20"/>
                </a:solidFill>
                <a:cs typeface="Times New Roman" panose="02020603050405020304" pitchFamily="18" charset="0"/>
              </a:rPr>
              <a:t>) = </a:t>
            </a:r>
            <a:r>
              <a:rPr lang="en-US" altLang="en-US" sz="3000" i="1" dirty="0">
                <a:solidFill>
                  <a:srgbClr val="231F20"/>
                </a:solidFill>
                <a:cs typeface="Times New Roman" panose="02020603050405020304" pitchFamily="18" charset="0"/>
              </a:rPr>
              <a:t>E</a:t>
            </a:r>
            <a:r>
              <a:rPr lang="en-US" altLang="en-US" sz="3000" dirty="0">
                <a:solidFill>
                  <a:srgbClr val="231F20"/>
                </a:solidFill>
                <a:cs typeface="Times New Roman" panose="02020603050405020304" pitchFamily="18" charset="0"/>
              </a:rPr>
              <a:t>(</a:t>
            </a:r>
            <a:r>
              <a:rPr lang="en-US" altLang="en-US" sz="3000" i="1" dirty="0">
                <a:solidFill>
                  <a:srgbClr val="231F20"/>
                </a:solidFill>
                <a:cs typeface="Times New Roman" panose="02020603050405020304" pitchFamily="18" charset="0"/>
              </a:rPr>
              <a:t>X</a:t>
            </a:r>
            <a:r>
              <a:rPr lang="en-US" altLang="en-US" sz="3000" dirty="0">
                <a:solidFill>
                  <a:srgbClr val="231F20"/>
                </a:solidFill>
                <a:cs typeface="Times New Roman" panose="02020603050405020304" pitchFamily="18" charset="0"/>
              </a:rPr>
              <a:t>) + </a:t>
            </a:r>
            <a:r>
              <a:rPr lang="en-US" altLang="en-US" sz="3000" i="1" dirty="0">
                <a:solidFill>
                  <a:srgbClr val="231F20"/>
                </a:solidFill>
                <a:cs typeface="Times New Roman" panose="02020603050405020304" pitchFamily="18" charset="0"/>
              </a:rPr>
              <a:t>E</a:t>
            </a:r>
            <a:r>
              <a:rPr lang="en-US" altLang="en-US" sz="3000" dirty="0">
                <a:solidFill>
                  <a:srgbClr val="231F20"/>
                </a:solidFill>
                <a:cs typeface="Times New Roman" panose="02020603050405020304" pitchFamily="18" charset="0"/>
              </a:rPr>
              <a:t>(</a:t>
            </a:r>
            <a:r>
              <a:rPr lang="en-US" altLang="en-US" sz="3000" i="1" dirty="0">
                <a:solidFill>
                  <a:srgbClr val="231F20"/>
                </a:solidFill>
                <a:cs typeface="Times New Roman" panose="02020603050405020304" pitchFamily="18" charset="0"/>
              </a:rPr>
              <a:t>Y</a:t>
            </a:r>
            <a:r>
              <a:rPr lang="en-US" altLang="en-US" sz="3000" dirty="0" smtClean="0">
                <a:solidFill>
                  <a:srgbClr val="231F20"/>
                </a:solidFill>
                <a:cs typeface="Times New Roman" panose="02020603050405020304" pitchFamily="18" charset="0"/>
              </a:rPr>
              <a:t>)</a:t>
            </a:r>
          </a:p>
          <a:p>
            <a:pPr marL="0" indent="0">
              <a:buNone/>
            </a:pPr>
            <a:r>
              <a:rPr lang="en-IN" b="1" dirty="0" smtClean="0"/>
              <a:t>Proof-</a:t>
            </a:r>
            <a:r>
              <a:rPr lang="en-IN" dirty="0"/>
              <a:t>Let X and Y be two discrete random variables with their joint/bivariate probability distribution P(x, y) = P[x = x, y = y] and, The probability distribution of X and Y </a:t>
            </a:r>
            <a:r>
              <a:rPr lang="en-IN" dirty="0" smtClean="0"/>
              <a:t>are-</a:t>
            </a:r>
          </a:p>
          <a:p>
            <a:pPr marL="0" indent="0">
              <a:buNone/>
            </a:pPr>
            <a:endParaRPr lang="en-IN" b="1" dirty="0"/>
          </a:p>
          <a:p>
            <a:pPr marL="0" indent="0">
              <a:buNone/>
            </a:pPr>
            <a:endParaRPr lang="en-IN" dirty="0"/>
          </a:p>
        </p:txBody>
      </p:sp>
      <p:pic>
        <p:nvPicPr>
          <p:cNvPr id="2052" name="Picture 4" descr="https://www.sarthaks.com/?qa=blob&amp;qa_blobid=113823877619279894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5053012"/>
            <a:ext cx="2895600" cy="75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542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Addition Theorem on </a:t>
            </a:r>
            <a:r>
              <a:rPr lang="en-IN" b="1" dirty="0" smtClean="0">
                <a:solidFill>
                  <a:srgbClr val="C00000"/>
                </a:solidFill>
              </a:rPr>
              <a:t>Expectations</a:t>
            </a:r>
            <a:endParaRPr lang="en-IN" dirty="0">
              <a:solidFill>
                <a:srgbClr val="C00000"/>
              </a:solidFill>
            </a:endParaRPr>
          </a:p>
        </p:txBody>
      </p:sp>
      <p:sp>
        <p:nvSpPr>
          <p:cNvPr id="3" name="Content Placeholder 2"/>
          <p:cNvSpPr>
            <a:spLocks noGrp="1"/>
          </p:cNvSpPr>
          <p:nvPr>
            <p:ph idx="1"/>
          </p:nvPr>
        </p:nvSpPr>
        <p:spPr>
          <a:xfrm>
            <a:off x="838200" y="1828801"/>
            <a:ext cx="10515600" cy="4737100"/>
          </a:xfrm>
        </p:spPr>
        <p:txBody>
          <a:bodyPr>
            <a:normAutofit/>
          </a:bodyPr>
          <a:lstStyle/>
          <a:p>
            <a:pPr marL="0" lvl="0" indent="0" algn="just" eaLnBrk="0" fontAlgn="base" hangingPunct="0">
              <a:lnSpc>
                <a:spcPct val="100000"/>
              </a:lnSpc>
              <a:spcBef>
                <a:spcPct val="0"/>
              </a:spcBef>
              <a:spcAft>
                <a:spcPct val="0"/>
              </a:spcAft>
              <a:buNone/>
            </a:pPr>
            <a:r>
              <a:rPr lang="en-IN" dirty="0" smtClean="0"/>
              <a:t>by </a:t>
            </a:r>
            <a:r>
              <a:rPr lang="en-IN" dirty="0"/>
              <a:t>the definition of mathematical </a:t>
            </a:r>
            <a:r>
              <a:rPr lang="en-IN" dirty="0" smtClean="0"/>
              <a:t>expectations</a:t>
            </a:r>
            <a:endParaRPr lang="en-IN" b="1" dirty="0"/>
          </a:p>
          <a:p>
            <a:pPr marL="0" indent="0">
              <a:buNone/>
            </a:pPr>
            <a:endParaRPr lang="en-IN" dirty="0"/>
          </a:p>
        </p:txBody>
      </p:sp>
      <p:pic>
        <p:nvPicPr>
          <p:cNvPr id="3074" name="Picture 2" descr="https://www.sarthaks.com/?qa=blob&amp;qa_blobid=121469857035978329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900" y="2243137"/>
            <a:ext cx="4952999" cy="3979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13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300" y="180181"/>
            <a:ext cx="10515600" cy="1325563"/>
          </a:xfrm>
        </p:spPr>
        <p:txBody>
          <a:bodyPr>
            <a:normAutofit/>
          </a:bodyPr>
          <a:lstStyle/>
          <a:p>
            <a:pPr algn="ctr"/>
            <a:r>
              <a:rPr lang="en-IN" b="1" dirty="0">
                <a:solidFill>
                  <a:srgbClr val="C00000"/>
                </a:solidFill>
              </a:rPr>
              <a:t>M</a:t>
            </a:r>
            <a:r>
              <a:rPr lang="en-IN" b="1" dirty="0" smtClean="0">
                <a:solidFill>
                  <a:srgbClr val="C00000"/>
                </a:solidFill>
              </a:rPr>
              <a:t>ultiplication </a:t>
            </a:r>
            <a:r>
              <a:rPr lang="en-IN" b="1" dirty="0">
                <a:solidFill>
                  <a:srgbClr val="C00000"/>
                </a:solidFill>
              </a:rPr>
              <a:t>T</a:t>
            </a:r>
            <a:r>
              <a:rPr lang="en-IN" b="1" dirty="0" smtClean="0">
                <a:solidFill>
                  <a:srgbClr val="C00000"/>
                </a:solidFill>
              </a:rPr>
              <a:t>heorem </a:t>
            </a:r>
            <a:r>
              <a:rPr lang="en-IN" b="1" dirty="0">
                <a:solidFill>
                  <a:srgbClr val="C00000"/>
                </a:solidFill>
              </a:rPr>
              <a:t>of </a:t>
            </a:r>
            <a:r>
              <a:rPr lang="en-IN" b="1" dirty="0" smtClean="0">
                <a:solidFill>
                  <a:srgbClr val="C00000"/>
                </a:solidFill>
              </a:rPr>
              <a:t>Expectation</a:t>
            </a:r>
            <a:endParaRPr lang="en-IN" b="1"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IN" sz="2000" dirty="0"/>
              <a:t>Let x and y be two independent discrete random variables with respective expectations E(x) and E(y). then the expectation of the product of these random variables is: E(</a:t>
            </a:r>
            <a:r>
              <a:rPr lang="en-IN" sz="2000" dirty="0" err="1"/>
              <a:t>xy</a:t>
            </a:r>
            <a:r>
              <a:rPr lang="en-IN" sz="2000" dirty="0"/>
              <a:t>) = E(x) . E(y) </a:t>
            </a:r>
            <a:endParaRPr lang="en-IN" sz="2000" dirty="0" smtClean="0"/>
          </a:p>
          <a:p>
            <a:pPr marL="0" indent="0">
              <a:buNone/>
            </a:pPr>
            <a:r>
              <a:rPr lang="en-IN" sz="2000" dirty="0" smtClean="0"/>
              <a:t>Proof</a:t>
            </a:r>
            <a:r>
              <a:rPr lang="en-IN" sz="2000" dirty="0"/>
              <a:t>: Let x and y be two independent discrete random variables, then joint probability function P(x, y) is P(x, y) = P1(x). P2(y) ……(</a:t>
            </a:r>
            <a:r>
              <a:rPr lang="en-IN" sz="2000" dirty="0" err="1"/>
              <a:t>i</a:t>
            </a:r>
            <a:r>
              <a:rPr lang="en-IN" sz="2000" dirty="0"/>
              <a:t>) </a:t>
            </a:r>
            <a:endParaRPr lang="en-IN" sz="2000" dirty="0" smtClean="0"/>
          </a:p>
          <a:p>
            <a:pPr marL="0" indent="0">
              <a:buNone/>
            </a:pPr>
            <a:r>
              <a:rPr lang="en-IN" sz="2000" dirty="0" smtClean="0"/>
              <a:t>Then</a:t>
            </a:r>
            <a:r>
              <a:rPr lang="en-IN" sz="2000" dirty="0"/>
              <a:t>, by the </a:t>
            </a:r>
            <a:r>
              <a:rPr lang="en-IN" sz="2000" dirty="0" smtClean="0"/>
              <a:t>definition </a:t>
            </a:r>
            <a:r>
              <a:rPr lang="en-IN" sz="2000" dirty="0"/>
              <a:t>of mathematical </a:t>
            </a:r>
            <a:r>
              <a:rPr lang="en-IN" sz="2000" dirty="0" smtClean="0"/>
              <a:t>expectation</a:t>
            </a:r>
          </a:p>
          <a:p>
            <a:pPr marL="0" indent="0">
              <a:buNone/>
            </a:pPr>
            <a:endParaRPr lang="en-IN" sz="2000" dirty="0" smtClean="0"/>
          </a:p>
          <a:p>
            <a:pPr marL="0" indent="0">
              <a:buNone/>
            </a:pPr>
            <a:endParaRPr lang="en-IN" sz="2000" dirty="0" smtClean="0"/>
          </a:p>
          <a:p>
            <a:pPr marL="0" indent="0">
              <a:buNone/>
            </a:pPr>
            <a:endParaRPr lang="en-IN" sz="2000" dirty="0"/>
          </a:p>
          <a:p>
            <a:pPr marL="0" indent="0">
              <a:buNone/>
            </a:pPr>
            <a:endParaRPr lang="en-IN" sz="2000" dirty="0" smtClean="0"/>
          </a:p>
          <a:p>
            <a:pPr marL="0" indent="0">
              <a:buNone/>
            </a:pPr>
            <a:endParaRPr lang="en-IN" sz="2000" dirty="0"/>
          </a:p>
          <a:p>
            <a:pPr marL="0" indent="0">
              <a:buNone/>
            </a:pPr>
            <a:r>
              <a:rPr lang="en-IN" sz="2000" dirty="0"/>
              <a:t>From the definition mathematical expectation E(x y) = E(x) . E(y</a:t>
            </a:r>
            <a:r>
              <a:rPr lang="en-IN" sz="2000" dirty="0" smtClean="0"/>
              <a:t>)</a:t>
            </a:r>
            <a:endParaRPr lang="en-IN" sz="2000" dirty="0"/>
          </a:p>
        </p:txBody>
      </p:sp>
      <p:pic>
        <p:nvPicPr>
          <p:cNvPr id="4098" name="Picture 2" descr="https://www.sarthaks.com/?qa=blob&amp;qa_blobid=122653582012611078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200" y="3630612"/>
            <a:ext cx="2628900" cy="17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29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smtClean="0"/>
              <a:t>Example-</a:t>
            </a:r>
            <a:r>
              <a:rPr lang="en-IN" sz="3200" dirty="0"/>
              <a:t>A bag has ten tiny of dice. Two dice are randomly drawn. Find the expectation of the product of the numbers obtained on the faces of </a:t>
            </a:r>
            <a:r>
              <a:rPr lang="en-IN" sz="3200" dirty="0" smtClean="0"/>
              <a:t>dice</a:t>
            </a:r>
            <a:endParaRPr lang="en-IN" sz="3200" dirty="0"/>
          </a:p>
        </p:txBody>
      </p:sp>
      <p:pic>
        <p:nvPicPr>
          <p:cNvPr id="4" name="Picture 3"/>
          <p:cNvPicPr>
            <a:picLocks noChangeAspect="1"/>
          </p:cNvPicPr>
          <p:nvPr/>
        </p:nvPicPr>
        <p:blipFill>
          <a:blip r:embed="rId2"/>
          <a:stretch>
            <a:fillRect/>
          </a:stretch>
        </p:blipFill>
        <p:spPr>
          <a:xfrm>
            <a:off x="1143000" y="1985962"/>
            <a:ext cx="8547100" cy="3906838"/>
          </a:xfrm>
          <a:prstGeom prst="rect">
            <a:avLst/>
          </a:prstGeom>
        </p:spPr>
      </p:pic>
    </p:spTree>
    <p:extLst>
      <p:ext uri="{BB962C8B-B14F-4D97-AF65-F5344CB8AC3E}">
        <p14:creationId xmlns:p14="http://schemas.microsoft.com/office/powerpoint/2010/main" val="280543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C00000"/>
                </a:solidFill>
              </a:rPr>
              <a:t>UNIT II: Random Variables and Mathematical expectation </a:t>
            </a:r>
            <a:endParaRPr lang="en-IN" sz="3600" b="1" dirty="0">
              <a:solidFill>
                <a:srgbClr val="C00000"/>
              </a:solidFill>
            </a:endParaRPr>
          </a:p>
        </p:txBody>
      </p:sp>
      <p:sp>
        <p:nvSpPr>
          <p:cNvPr id="3" name="Content Placeholder 2"/>
          <p:cNvSpPr>
            <a:spLocks noGrp="1"/>
          </p:cNvSpPr>
          <p:nvPr>
            <p:ph idx="1"/>
          </p:nvPr>
        </p:nvSpPr>
        <p:spPr/>
        <p:txBody>
          <a:bodyPr/>
          <a:lstStyle/>
          <a:p>
            <a:pPr marL="0" indent="0" algn="just">
              <a:buNone/>
            </a:pPr>
            <a:r>
              <a:rPr lang="en-IN" dirty="0" smtClean="0"/>
              <a:t>Random variable, Discrete Random Variable, Continuous Random Variable, Mathematical Expectation, Addition theorem of Expectation, Multiplication theorem of Expectation, </a:t>
            </a:r>
            <a:r>
              <a:rPr lang="en-IN" dirty="0" err="1" smtClean="0"/>
              <a:t>Chebychev's</a:t>
            </a:r>
            <a:r>
              <a:rPr lang="en-IN" dirty="0" smtClean="0"/>
              <a:t> Inequality</a:t>
            </a:r>
            <a:endParaRPr lang="en-IN" dirty="0"/>
          </a:p>
        </p:txBody>
      </p:sp>
    </p:spTree>
    <p:extLst>
      <p:ext uri="{BB962C8B-B14F-4D97-AF65-F5344CB8AC3E}">
        <p14:creationId xmlns:p14="http://schemas.microsoft.com/office/powerpoint/2010/main" val="49064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rPr>
              <a:t>Random Variable</a:t>
            </a:r>
            <a:endParaRPr lang="en-IN" b="1" dirty="0">
              <a:solidFill>
                <a:srgbClr val="C00000"/>
              </a:solidFill>
            </a:endParaRPr>
          </a:p>
        </p:txBody>
      </p:sp>
      <p:sp>
        <p:nvSpPr>
          <p:cNvPr id="3" name="Content Placeholder 2"/>
          <p:cNvSpPr>
            <a:spLocks noGrp="1"/>
          </p:cNvSpPr>
          <p:nvPr>
            <p:ph idx="1"/>
          </p:nvPr>
        </p:nvSpPr>
        <p:spPr/>
        <p:txBody>
          <a:bodyPr/>
          <a:lstStyle/>
          <a:p>
            <a:r>
              <a:rPr lang="en-IN" dirty="0"/>
              <a:t>A random variable is a variable whose value is unknown or a function that assigns values to each of an experiment's outcomes.</a:t>
            </a:r>
          </a:p>
          <a:p>
            <a:r>
              <a:rPr lang="en-IN" dirty="0" smtClean="0"/>
              <a:t>The </a:t>
            </a:r>
            <a:r>
              <a:rPr lang="en-IN" dirty="0"/>
              <a:t>use of random variables is most common in probability and statistics, where they are used to quantify outcomes of random occurrences.</a:t>
            </a:r>
          </a:p>
          <a:p>
            <a:r>
              <a:rPr lang="en-IN" dirty="0"/>
              <a:t>Risk analysts use random variables to estimate the probability of an adverse event occurring</a:t>
            </a:r>
          </a:p>
          <a:p>
            <a:endParaRPr lang="en-IN" dirty="0"/>
          </a:p>
        </p:txBody>
      </p:sp>
    </p:spTree>
    <p:extLst>
      <p:ext uri="{BB962C8B-B14F-4D97-AF65-F5344CB8AC3E}">
        <p14:creationId xmlns:p14="http://schemas.microsoft.com/office/powerpoint/2010/main" val="2615725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Understanding a Random </a:t>
            </a:r>
            <a:r>
              <a:rPr lang="en-IN" b="1" dirty="0" smtClean="0">
                <a:solidFill>
                  <a:srgbClr val="C00000"/>
                </a:solidFill>
              </a:rPr>
              <a:t>Variable</a:t>
            </a:r>
            <a:endParaRPr lang="en-IN" b="1" dirty="0">
              <a:solidFill>
                <a:srgbClr val="C00000"/>
              </a:solidFill>
            </a:endParaRPr>
          </a:p>
        </p:txBody>
      </p:sp>
      <p:sp>
        <p:nvSpPr>
          <p:cNvPr id="3" name="Content Placeholder 2"/>
          <p:cNvSpPr>
            <a:spLocks noGrp="1"/>
          </p:cNvSpPr>
          <p:nvPr>
            <p:ph idx="1"/>
          </p:nvPr>
        </p:nvSpPr>
        <p:spPr/>
        <p:txBody>
          <a:bodyPr/>
          <a:lstStyle/>
          <a:p>
            <a:pPr algn="just"/>
            <a:r>
              <a:rPr lang="en-IN" dirty="0" smtClean="0"/>
              <a:t>In </a:t>
            </a:r>
            <a:r>
              <a:rPr lang="en-IN" dirty="0"/>
              <a:t>probability and statistics, random variables are used to quantify outcomes of a random occurrence, and therefore, can take on many values. </a:t>
            </a:r>
            <a:endParaRPr lang="en-IN" dirty="0" smtClean="0"/>
          </a:p>
          <a:p>
            <a:pPr algn="just"/>
            <a:r>
              <a:rPr lang="en-IN" dirty="0" smtClean="0"/>
              <a:t>Random </a:t>
            </a:r>
            <a:r>
              <a:rPr lang="en-IN" dirty="0"/>
              <a:t>variables are required to be measurable and are typically real numbers. </a:t>
            </a:r>
            <a:endParaRPr lang="en-IN" dirty="0" smtClean="0"/>
          </a:p>
          <a:p>
            <a:pPr algn="just"/>
            <a:r>
              <a:rPr lang="en-IN" dirty="0" smtClean="0"/>
              <a:t>For </a:t>
            </a:r>
            <a:r>
              <a:rPr lang="en-IN" dirty="0"/>
              <a:t>example, the letter X may be designated to represent the sum of the resulting numbers after three dice are rolled. In this case, X could be 3 (1 + 1+ 1), 18 (6 + 6 + 6), or somewhere between 3 and 18, since the highest number of a die is 6 and the lowest number is 1.</a:t>
            </a:r>
          </a:p>
        </p:txBody>
      </p:sp>
    </p:spTree>
    <p:extLst>
      <p:ext uri="{BB962C8B-B14F-4D97-AF65-F5344CB8AC3E}">
        <p14:creationId xmlns:p14="http://schemas.microsoft.com/office/powerpoint/2010/main" val="138658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rPr>
              <a:t>Understanding a Random Variable</a:t>
            </a:r>
            <a:endParaRPr lang="en-IN" dirty="0"/>
          </a:p>
        </p:txBody>
      </p:sp>
      <p:sp>
        <p:nvSpPr>
          <p:cNvPr id="3" name="Content Placeholder 2"/>
          <p:cNvSpPr>
            <a:spLocks noGrp="1"/>
          </p:cNvSpPr>
          <p:nvPr>
            <p:ph idx="1"/>
          </p:nvPr>
        </p:nvSpPr>
        <p:spPr/>
        <p:txBody>
          <a:bodyPr>
            <a:normAutofit fontScale="92500" lnSpcReduction="10000"/>
          </a:bodyPr>
          <a:lstStyle/>
          <a:p>
            <a:pPr algn="just">
              <a:lnSpc>
                <a:spcPct val="110000"/>
              </a:lnSpc>
            </a:pPr>
            <a:r>
              <a:rPr lang="en-IN" dirty="0"/>
              <a:t>A random variable is different from an algebraic variable. The variable in an algebraic equation is an unknown value that can be calculated. The equation 10 + x = 13 shows that we can calculate the specific value for x which is 3. On the other hand, a random variable has a set of values, and any of those values could be the resulting outcome as seen in the example of the dice above.</a:t>
            </a:r>
          </a:p>
          <a:p>
            <a:pPr algn="just">
              <a:lnSpc>
                <a:spcPct val="110000"/>
              </a:lnSpc>
            </a:pPr>
            <a:r>
              <a:rPr lang="en-IN" dirty="0"/>
              <a:t>In the corporate world, random variables can be assigned to properties such as the average price of an asset over a given time period, the return on investment after a specified number of years, the estimated turnover rate at a company within the following six months, etc.</a:t>
            </a:r>
          </a:p>
        </p:txBody>
      </p:sp>
    </p:spTree>
    <p:extLst>
      <p:ext uri="{BB962C8B-B14F-4D97-AF65-F5344CB8AC3E}">
        <p14:creationId xmlns:p14="http://schemas.microsoft.com/office/powerpoint/2010/main" val="2397722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Types of Random </a:t>
            </a:r>
            <a:r>
              <a:rPr lang="en-IN" b="1" dirty="0" smtClean="0">
                <a:solidFill>
                  <a:srgbClr val="C00000"/>
                </a:solidFill>
              </a:rPr>
              <a:t>Variables</a:t>
            </a:r>
            <a:endParaRPr lang="en-IN" dirty="0">
              <a:solidFill>
                <a:srgbClr val="C00000"/>
              </a:solidFill>
            </a:endParaRPr>
          </a:p>
        </p:txBody>
      </p:sp>
      <p:sp>
        <p:nvSpPr>
          <p:cNvPr id="3" name="Content Placeholder 2"/>
          <p:cNvSpPr>
            <a:spLocks noGrp="1"/>
          </p:cNvSpPr>
          <p:nvPr>
            <p:ph idx="1"/>
          </p:nvPr>
        </p:nvSpPr>
        <p:spPr/>
        <p:txBody>
          <a:bodyPr/>
          <a:lstStyle/>
          <a:p>
            <a:r>
              <a:rPr lang="en-IN" dirty="0"/>
              <a:t>A random </a:t>
            </a:r>
            <a:r>
              <a:rPr lang="en-IN" dirty="0" smtClean="0"/>
              <a:t>variables are of two types</a:t>
            </a:r>
          </a:p>
          <a:p>
            <a:pPr marL="971550" lvl="1" indent="-514350">
              <a:buFont typeface="+mj-lt"/>
              <a:buAutoNum type="arabicPeriod"/>
            </a:pPr>
            <a:r>
              <a:rPr lang="en-IN" dirty="0" smtClean="0"/>
              <a:t>Discrete (</a:t>
            </a:r>
            <a:r>
              <a:rPr lang="en-IN" dirty="0"/>
              <a:t>having specific values) </a:t>
            </a:r>
            <a:endParaRPr lang="en-IN" dirty="0" smtClean="0"/>
          </a:p>
          <a:p>
            <a:pPr marL="971550" lvl="1" indent="-514350">
              <a:buFont typeface="+mj-lt"/>
              <a:buAutoNum type="arabicPeriod"/>
            </a:pPr>
            <a:r>
              <a:rPr lang="en-IN" dirty="0" smtClean="0"/>
              <a:t>Continuous </a:t>
            </a:r>
            <a:r>
              <a:rPr lang="en-IN" dirty="0"/>
              <a:t>(any value in a continuous range</a:t>
            </a:r>
            <a:r>
              <a:rPr lang="en-IN" dirty="0" smtClean="0"/>
              <a:t>)</a:t>
            </a:r>
            <a:endParaRPr lang="en-IN" dirty="0"/>
          </a:p>
          <a:p>
            <a:endParaRPr lang="en-IN" dirty="0"/>
          </a:p>
        </p:txBody>
      </p:sp>
    </p:spTree>
    <p:extLst>
      <p:ext uri="{BB962C8B-B14F-4D97-AF65-F5344CB8AC3E}">
        <p14:creationId xmlns:p14="http://schemas.microsoft.com/office/powerpoint/2010/main" val="88925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Discrete Random </a:t>
            </a:r>
            <a:r>
              <a:rPr lang="en-IN" b="1" dirty="0" smtClean="0">
                <a:solidFill>
                  <a:srgbClr val="C00000"/>
                </a:solidFill>
              </a:rPr>
              <a:t>Variables</a:t>
            </a:r>
            <a:endParaRPr lang="en-IN" b="1" dirty="0">
              <a:solidFill>
                <a:srgbClr val="C00000"/>
              </a:solidFill>
            </a:endParaRPr>
          </a:p>
        </p:txBody>
      </p:sp>
      <p:sp>
        <p:nvSpPr>
          <p:cNvPr id="3" name="Content Placeholder 2"/>
          <p:cNvSpPr>
            <a:spLocks noGrp="1"/>
          </p:cNvSpPr>
          <p:nvPr>
            <p:ph idx="1"/>
          </p:nvPr>
        </p:nvSpPr>
        <p:spPr/>
        <p:txBody>
          <a:bodyPr/>
          <a:lstStyle/>
          <a:p>
            <a:pPr algn="just"/>
            <a:r>
              <a:rPr lang="en-IN" dirty="0"/>
              <a:t>Discrete random variables take on a countable number of distinct values. </a:t>
            </a:r>
            <a:endParaRPr lang="en-IN" dirty="0" smtClean="0"/>
          </a:p>
          <a:p>
            <a:pPr algn="just"/>
            <a:r>
              <a:rPr lang="en-IN" dirty="0" smtClean="0"/>
              <a:t>Consider </a:t>
            </a:r>
            <a:r>
              <a:rPr lang="en-IN" dirty="0"/>
              <a:t>an experiment where a coin is tossed three times. If X represents the number of times that the coin comes up heads, then X is a discrete random variable that can only have the values 0, 1, 2, or 3 (from no heads in three successive coin tosses to all heads). No other value is possible for X.</a:t>
            </a:r>
          </a:p>
        </p:txBody>
      </p:sp>
    </p:spTree>
    <p:extLst>
      <p:ext uri="{BB962C8B-B14F-4D97-AF65-F5344CB8AC3E}">
        <p14:creationId xmlns:p14="http://schemas.microsoft.com/office/powerpoint/2010/main" val="159254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Continuous Random </a:t>
            </a:r>
            <a:r>
              <a:rPr lang="en-IN" b="1" dirty="0" smtClean="0">
                <a:solidFill>
                  <a:srgbClr val="C00000"/>
                </a:solidFill>
              </a:rPr>
              <a:t>Variables</a:t>
            </a:r>
            <a:endParaRPr lang="en-IN" b="1" dirty="0">
              <a:solidFill>
                <a:srgbClr val="C00000"/>
              </a:solidFill>
            </a:endParaRPr>
          </a:p>
        </p:txBody>
      </p:sp>
      <p:sp>
        <p:nvSpPr>
          <p:cNvPr id="3" name="Content Placeholder 2"/>
          <p:cNvSpPr>
            <a:spLocks noGrp="1"/>
          </p:cNvSpPr>
          <p:nvPr>
            <p:ph idx="1"/>
          </p:nvPr>
        </p:nvSpPr>
        <p:spPr/>
        <p:txBody>
          <a:bodyPr>
            <a:normAutofit fontScale="92500"/>
          </a:bodyPr>
          <a:lstStyle/>
          <a:p>
            <a:pPr algn="just">
              <a:lnSpc>
                <a:spcPct val="100000"/>
              </a:lnSpc>
            </a:pPr>
            <a:r>
              <a:rPr lang="en-IN" dirty="0"/>
              <a:t>Continuous random variables can represent any value within a specified range or interval and can take on an infinite number of possible values. </a:t>
            </a:r>
            <a:endParaRPr lang="en-IN" dirty="0" smtClean="0"/>
          </a:p>
          <a:p>
            <a:pPr algn="just">
              <a:lnSpc>
                <a:spcPct val="100000"/>
              </a:lnSpc>
            </a:pPr>
            <a:r>
              <a:rPr lang="en-IN" dirty="0" smtClean="0"/>
              <a:t>An </a:t>
            </a:r>
            <a:r>
              <a:rPr lang="en-IN" dirty="0"/>
              <a:t>example of a continuous random variable would be an experiment that involves measuring the amount of rainfall in a city over a year or the average height of a random group of 25 people.</a:t>
            </a:r>
          </a:p>
          <a:p>
            <a:pPr algn="just">
              <a:lnSpc>
                <a:spcPct val="100000"/>
              </a:lnSpc>
            </a:pPr>
            <a:r>
              <a:rPr lang="en-IN" dirty="0"/>
              <a:t>Drawing on the latter, if Y represents the random variable for the average height of a random group of 25 people, you will find that the resulting outcome is a continuous figure since height may be 5 </a:t>
            </a:r>
            <a:r>
              <a:rPr lang="en-IN" dirty="0" err="1"/>
              <a:t>ft</a:t>
            </a:r>
            <a:r>
              <a:rPr lang="en-IN" dirty="0"/>
              <a:t> or 5.01 </a:t>
            </a:r>
            <a:r>
              <a:rPr lang="en-IN" dirty="0" err="1"/>
              <a:t>ft</a:t>
            </a:r>
            <a:r>
              <a:rPr lang="en-IN" dirty="0"/>
              <a:t> or 5.0001 ft. Clearly, there is an infinite number of possible values for height.</a:t>
            </a:r>
          </a:p>
          <a:p>
            <a:endParaRPr lang="en-IN" dirty="0"/>
          </a:p>
        </p:txBody>
      </p:sp>
    </p:spTree>
    <p:extLst>
      <p:ext uri="{BB962C8B-B14F-4D97-AF65-F5344CB8AC3E}">
        <p14:creationId xmlns:p14="http://schemas.microsoft.com/office/powerpoint/2010/main" val="376503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Mathematical </a:t>
            </a:r>
            <a:r>
              <a:rPr lang="en-IN" b="1" dirty="0" smtClean="0">
                <a:solidFill>
                  <a:srgbClr val="C00000"/>
                </a:solidFill>
              </a:rPr>
              <a:t>Expectation</a:t>
            </a:r>
            <a:endParaRPr lang="en-IN"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pPr algn="just">
              <a:lnSpc>
                <a:spcPct val="120000"/>
              </a:lnSpc>
            </a:pPr>
            <a:r>
              <a:rPr lang="en-IN" dirty="0"/>
              <a:t>Mathematical expectation, also known as the expected value</a:t>
            </a:r>
            <a:r>
              <a:rPr lang="en-IN" b="1" dirty="0"/>
              <a:t>,</a:t>
            </a:r>
            <a:r>
              <a:rPr lang="en-IN" dirty="0"/>
              <a:t> which is the summation of all possible values from a random variable.</a:t>
            </a:r>
          </a:p>
          <a:p>
            <a:pPr algn="just">
              <a:lnSpc>
                <a:spcPct val="120000"/>
              </a:lnSpc>
            </a:pPr>
            <a:r>
              <a:rPr lang="en-IN" dirty="0"/>
              <a:t>It is also known as the product of the probability of an event occurring, denoted by P(x), and the value corresponding with the actually observed occurrence of the event.</a:t>
            </a:r>
          </a:p>
          <a:p>
            <a:pPr algn="just">
              <a:lnSpc>
                <a:spcPct val="120000"/>
              </a:lnSpc>
            </a:pPr>
            <a:r>
              <a:rPr lang="en-IN" dirty="0"/>
              <a:t>For a random variable expected value is a useful property. E(X) is the expected value and can be computed by the summation of the overall distinct values that is the random variable. </a:t>
            </a:r>
            <a:endParaRPr lang="en-IN" dirty="0" smtClean="0"/>
          </a:p>
          <a:p>
            <a:pPr algn="just">
              <a:lnSpc>
                <a:spcPct val="120000"/>
              </a:lnSpc>
            </a:pPr>
            <a:r>
              <a:rPr lang="en-IN" dirty="0" smtClean="0"/>
              <a:t>The </a:t>
            </a:r>
            <a:r>
              <a:rPr lang="en-IN" dirty="0"/>
              <a:t>mathematical expectation is denoted by the formula:</a:t>
            </a:r>
          </a:p>
          <a:p>
            <a:pPr marL="0" indent="0" algn="just">
              <a:lnSpc>
                <a:spcPct val="120000"/>
              </a:lnSpc>
              <a:buNone/>
            </a:pPr>
            <a:r>
              <a:rPr lang="en-IN" dirty="0" smtClean="0"/>
              <a:t>	E(X</a:t>
            </a:r>
            <a:r>
              <a:rPr lang="en-IN" dirty="0"/>
              <a:t>)= Σ (x</a:t>
            </a:r>
            <a:r>
              <a:rPr lang="en-IN" baseline="-25000" dirty="0"/>
              <a:t>1</a:t>
            </a:r>
            <a:r>
              <a:rPr lang="en-IN" dirty="0"/>
              <a:t>p</a:t>
            </a:r>
            <a:r>
              <a:rPr lang="en-IN" baseline="-25000" dirty="0"/>
              <a:t>1</a:t>
            </a:r>
            <a:r>
              <a:rPr lang="en-IN" dirty="0"/>
              <a:t>, x</a:t>
            </a:r>
            <a:r>
              <a:rPr lang="en-IN" baseline="-25000" dirty="0"/>
              <a:t>2</a:t>
            </a:r>
            <a:r>
              <a:rPr lang="en-IN" dirty="0"/>
              <a:t>p</a:t>
            </a:r>
            <a:r>
              <a:rPr lang="en-IN" baseline="-25000" dirty="0"/>
              <a:t>2</a:t>
            </a:r>
            <a:r>
              <a:rPr lang="en-IN" dirty="0"/>
              <a:t>, …, </a:t>
            </a:r>
            <a:r>
              <a:rPr lang="en-IN" dirty="0" err="1"/>
              <a:t>x</a:t>
            </a:r>
            <a:r>
              <a:rPr lang="en-IN" baseline="-25000" dirty="0" err="1"/>
              <a:t>n</a:t>
            </a:r>
            <a:r>
              <a:rPr lang="en-IN" dirty="0" err="1"/>
              <a:t>p</a:t>
            </a:r>
            <a:r>
              <a:rPr lang="en-IN" baseline="-25000" dirty="0" err="1"/>
              <a:t>n</a:t>
            </a:r>
            <a:r>
              <a:rPr lang="en-IN" dirty="0"/>
              <a:t>),</a:t>
            </a:r>
          </a:p>
          <a:p>
            <a:pPr marL="0" indent="0" algn="just">
              <a:lnSpc>
                <a:spcPct val="120000"/>
              </a:lnSpc>
              <a:buNone/>
            </a:pPr>
            <a:r>
              <a:rPr lang="en-IN" dirty="0" smtClean="0"/>
              <a:t>	where</a:t>
            </a:r>
            <a:r>
              <a:rPr lang="en-IN" dirty="0"/>
              <a:t>, x is a random variable with the probability function, </a:t>
            </a:r>
            <a:r>
              <a:rPr lang="en-IN" i="1" dirty="0"/>
              <a:t>f</a:t>
            </a:r>
            <a:r>
              <a:rPr lang="en-IN" dirty="0"/>
              <a:t>(x),</a:t>
            </a:r>
          </a:p>
          <a:p>
            <a:pPr marL="0" indent="0" algn="just">
              <a:lnSpc>
                <a:spcPct val="120000"/>
              </a:lnSpc>
              <a:buNone/>
            </a:pPr>
            <a:r>
              <a:rPr lang="en-IN" dirty="0" smtClean="0"/>
              <a:t>		p </a:t>
            </a:r>
            <a:r>
              <a:rPr lang="en-IN" dirty="0"/>
              <a:t>is the probability of the occurrence,</a:t>
            </a:r>
          </a:p>
          <a:p>
            <a:pPr marL="0" indent="0" algn="just">
              <a:lnSpc>
                <a:spcPct val="120000"/>
              </a:lnSpc>
              <a:buNone/>
            </a:pPr>
            <a:r>
              <a:rPr lang="en-IN" dirty="0" smtClean="0"/>
              <a:t>		and </a:t>
            </a:r>
            <a:r>
              <a:rPr lang="en-IN" dirty="0"/>
              <a:t>n is the number of all possible values.</a:t>
            </a:r>
          </a:p>
          <a:p>
            <a:pPr algn="just">
              <a:lnSpc>
                <a:spcPct val="120000"/>
              </a:lnSpc>
            </a:pPr>
            <a:endParaRPr lang="en-IN" dirty="0"/>
          </a:p>
        </p:txBody>
      </p:sp>
    </p:spTree>
    <p:extLst>
      <p:ext uri="{BB962C8B-B14F-4D97-AF65-F5344CB8AC3E}">
        <p14:creationId xmlns:p14="http://schemas.microsoft.com/office/powerpoint/2010/main" val="411122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676</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UNIT II: Random Variables and Mathematical expectation </vt:lpstr>
      <vt:lpstr>UNIT II: Random Variables and Mathematical expectation </vt:lpstr>
      <vt:lpstr>Random Variable</vt:lpstr>
      <vt:lpstr>Understanding a Random Variable</vt:lpstr>
      <vt:lpstr>Understanding a Random Variable</vt:lpstr>
      <vt:lpstr>Types of Random Variables</vt:lpstr>
      <vt:lpstr>Discrete Random Variables</vt:lpstr>
      <vt:lpstr>Continuous Random Variables</vt:lpstr>
      <vt:lpstr>Mathematical Expectation</vt:lpstr>
      <vt:lpstr>Mathematical Expectation</vt:lpstr>
      <vt:lpstr>Properties of Expectation</vt:lpstr>
      <vt:lpstr>Properties of Expectation</vt:lpstr>
      <vt:lpstr>Properties of Expectation</vt:lpstr>
      <vt:lpstr>Example on Mathematical Expectation</vt:lpstr>
      <vt:lpstr>Addition Theorem on Expectations</vt:lpstr>
      <vt:lpstr>Addition Theorem on Expectations</vt:lpstr>
      <vt:lpstr>Multiplication Theorem of Expectation</vt:lpstr>
      <vt:lpstr>Example-A bag has ten tiny of dice. Two dice are randomly drawn. Find the expectation of the product of the numbers obtained on the faces of dice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Random Variables and Mathematical expectation </dc:title>
  <dc:creator>onkar sathe</dc:creator>
  <cp:lastModifiedBy>onkar sathe</cp:lastModifiedBy>
  <cp:revision>27</cp:revision>
  <dcterms:created xsi:type="dcterms:W3CDTF">2023-07-20T11:04:46Z</dcterms:created>
  <dcterms:modified xsi:type="dcterms:W3CDTF">2023-07-24T11:31:48Z</dcterms:modified>
</cp:coreProperties>
</file>