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3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6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8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0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1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6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1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5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1A55-C15E-4AB1-B5E9-7A8514FC249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275C-ACFC-423C-84EF-181915FA2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5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C00000"/>
                </a:solidFill>
              </a:rPr>
              <a:t>Chebychev's</a:t>
            </a:r>
            <a:r>
              <a:rPr lang="en-IN" b="1" dirty="0" smtClean="0">
                <a:solidFill>
                  <a:srgbClr val="C00000"/>
                </a:solidFill>
              </a:rPr>
              <a:t> Inequality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 smtClean="0">
                <a:solidFill>
                  <a:srgbClr val="C00000"/>
                </a:solidFill>
              </a:rPr>
              <a:t>Chebychev's</a:t>
            </a:r>
            <a:r>
              <a:rPr lang="en-IN" b="1" dirty="0" smtClean="0">
                <a:solidFill>
                  <a:srgbClr val="C00000"/>
                </a:solidFill>
              </a:rPr>
              <a:t> Inequality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IN" dirty="0"/>
              <a:t>A probability theory that guarantees only a definite fraction of values will be found within a specific distance from the mean of a </a:t>
            </a:r>
            <a:r>
              <a:rPr lang="en-IN" dirty="0" smtClean="0"/>
              <a:t>distribution</a:t>
            </a:r>
          </a:p>
          <a:p>
            <a:pPr algn="just">
              <a:lnSpc>
                <a:spcPct val="110000"/>
              </a:lnSpc>
            </a:pPr>
            <a:r>
              <a:rPr lang="en-IN" dirty="0"/>
              <a:t>Chebyshev's inequality is a probabilistic inequality. It provides an upper bound to the probability that the absolute deviation of a random variable from its mean will exceed a given </a:t>
            </a:r>
            <a:r>
              <a:rPr lang="en-IN" dirty="0" smtClean="0"/>
              <a:t>threshold</a:t>
            </a:r>
          </a:p>
          <a:p>
            <a:pPr algn="just">
              <a:lnSpc>
                <a:spcPct val="110000"/>
              </a:lnSpc>
            </a:pPr>
            <a:r>
              <a:rPr lang="en-IN" dirty="0"/>
              <a:t>Chebyshev’s inequality is a probability theory that guarantees that within a specified range or distance from the mean, for a large range of probability distributions, no more than a specific fraction of values will be present. In other words, only a definite fraction of values will be found within a specific distance from the mean of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9484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Chebyshev’s Inequality </a:t>
            </a:r>
            <a:r>
              <a:rPr lang="en-IN" b="1" dirty="0" smtClean="0">
                <a:solidFill>
                  <a:srgbClr val="C00000"/>
                </a:solidFill>
              </a:rPr>
              <a:t>History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Chebyshev’s inequality was proven by </a:t>
            </a:r>
            <a:r>
              <a:rPr lang="en-IN" dirty="0" err="1"/>
              <a:t>Pafnuty</a:t>
            </a:r>
            <a:r>
              <a:rPr lang="en-IN" dirty="0"/>
              <a:t> Chebyshev, a Russian mathematician, in 1867. </a:t>
            </a:r>
            <a:endParaRPr lang="en-IN" dirty="0" smtClean="0"/>
          </a:p>
          <a:p>
            <a:pPr algn="just">
              <a:lnSpc>
                <a:spcPct val="100000"/>
              </a:lnSpc>
            </a:pPr>
            <a:r>
              <a:rPr lang="en-IN" dirty="0" smtClean="0"/>
              <a:t>It </a:t>
            </a:r>
            <a:r>
              <a:rPr lang="en-IN" dirty="0"/>
              <a:t>was stated earlier by French statistician </a:t>
            </a:r>
            <a:r>
              <a:rPr lang="en-IN" dirty="0" err="1"/>
              <a:t>Irénée</a:t>
            </a:r>
            <a:r>
              <a:rPr lang="en-IN" dirty="0"/>
              <a:t>-Jules </a:t>
            </a:r>
            <a:r>
              <a:rPr lang="en-IN" dirty="0" err="1"/>
              <a:t>Bienaymé</a:t>
            </a:r>
            <a:r>
              <a:rPr lang="en-IN" dirty="0"/>
              <a:t> in 1853; however, there was no proof for the theory made with the statement. </a:t>
            </a:r>
            <a:endParaRPr lang="en-IN" dirty="0" smtClean="0"/>
          </a:p>
          <a:p>
            <a:pPr algn="just">
              <a:lnSpc>
                <a:spcPct val="100000"/>
              </a:lnSpc>
            </a:pPr>
            <a:r>
              <a:rPr lang="en-IN" dirty="0" smtClean="0"/>
              <a:t>After </a:t>
            </a:r>
            <a:r>
              <a:rPr lang="en-IN" dirty="0" err="1"/>
              <a:t>Pafnuty</a:t>
            </a:r>
            <a:r>
              <a:rPr lang="en-IN" dirty="0"/>
              <a:t> Chebyshev proved Chebyshev’s inequality, one of his students, Andrey Markov, provided another proof for the theory in </a:t>
            </a:r>
            <a:r>
              <a:rPr lang="en-IN" dirty="0" smtClean="0"/>
              <a:t>1884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Chebyshev's inequality has many applications, but the most important one is probably the proof of a fundamental result in statistics, the so-called Chebyshev's Weak Law of Large Numbers.</a:t>
            </a:r>
          </a:p>
        </p:txBody>
      </p:sp>
    </p:spTree>
    <p:extLst>
      <p:ext uri="{BB962C8B-B14F-4D97-AF65-F5344CB8AC3E}">
        <p14:creationId xmlns:p14="http://schemas.microsoft.com/office/powerpoint/2010/main" val="368568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Statement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Let X be a random variable with a finite mean denoted as µ and a finite non-zero variance, which is denoted as σ2, for any real number, </a:t>
            </a:r>
            <a:r>
              <a:rPr lang="en-IN" dirty="0" smtClean="0"/>
              <a:t>K&gt;0.</a:t>
            </a:r>
            <a:r>
              <a:rPr lang="en-IN" dirty="0"/>
              <a:t> Then, the following inequality, called </a:t>
            </a:r>
            <a:r>
              <a:rPr lang="en-IN" b="1" dirty="0"/>
              <a:t>Chebyshev's inequality</a:t>
            </a:r>
            <a:r>
              <a:rPr lang="en-IN" dirty="0"/>
              <a:t>, holds:</a:t>
            </a:r>
          </a:p>
        </p:txBody>
      </p:sp>
      <p:pic>
        <p:nvPicPr>
          <p:cNvPr id="1033" name="Picture 9" descr="Chebyshev’s Inequ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1" y="4001294"/>
            <a:ext cx="4521200" cy="9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09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Example-1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Assume that an asset is picked from a population of assets at random. The average return of the population of assets is 12%, and the standard deviation of the population of assets is 5%. To calculate the probability that an asset picked at random from this population, which has a return less than 4% or greater than 20%, Chebyshev’s inequality can be applied.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Since there is a limited amount of information and only the mean and standard deviation of a distribution is given, the exact probability of this scenario cannot be determined; thus, Chebyshev’s inequality is applied. Below is the application of the theory: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89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Example-1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|X – µ| ≥ K</a:t>
            </a:r>
          </a:p>
          <a:p>
            <a:pPr marL="0" indent="0">
              <a:buNone/>
            </a:pPr>
            <a:r>
              <a:rPr lang="en-IN" b="1" dirty="0" smtClean="0"/>
              <a:t>P</a:t>
            </a:r>
            <a:r>
              <a:rPr lang="en-IN" b="1" dirty="0"/>
              <a:t>(|X – µ|≥K) ≤ (</a:t>
            </a:r>
            <a:r>
              <a:rPr lang="el-GR" b="1" dirty="0"/>
              <a:t>σ</a:t>
            </a:r>
            <a:r>
              <a:rPr lang="el-GR" b="1" baseline="30000" dirty="0"/>
              <a:t>2</a:t>
            </a:r>
            <a:r>
              <a:rPr lang="el-GR" b="1" dirty="0"/>
              <a:t>/ </a:t>
            </a:r>
            <a:r>
              <a:rPr lang="en-IN" b="1" dirty="0"/>
              <a:t>K</a:t>
            </a:r>
            <a:r>
              <a:rPr lang="en-IN" b="1" baseline="30000" dirty="0"/>
              <a:t>2</a:t>
            </a:r>
            <a:r>
              <a:rPr lang="en-IN" b="1" dirty="0"/>
              <a:t>) = (5%</a:t>
            </a:r>
            <a:r>
              <a:rPr lang="en-IN" b="1" baseline="30000" dirty="0"/>
              <a:t>2</a:t>
            </a:r>
            <a:r>
              <a:rPr lang="en-IN" b="1" dirty="0"/>
              <a:t>/8%</a:t>
            </a:r>
            <a:r>
              <a:rPr lang="en-IN" b="1" baseline="30000" dirty="0"/>
              <a:t>2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P(|X – µ|≥K) ≤ (</a:t>
            </a:r>
            <a:r>
              <a:rPr lang="el-GR" b="1" dirty="0"/>
              <a:t>σ</a:t>
            </a:r>
            <a:r>
              <a:rPr lang="el-GR" b="1" baseline="30000" dirty="0"/>
              <a:t>2</a:t>
            </a:r>
            <a:r>
              <a:rPr lang="el-GR" b="1" dirty="0"/>
              <a:t>/ </a:t>
            </a:r>
            <a:r>
              <a:rPr lang="en-IN" b="1" dirty="0"/>
              <a:t>K</a:t>
            </a:r>
            <a:r>
              <a:rPr lang="en-IN" b="1" baseline="30000" dirty="0"/>
              <a:t>2</a:t>
            </a:r>
            <a:r>
              <a:rPr lang="en-IN" b="1" dirty="0"/>
              <a:t>) = 39.06%</a:t>
            </a:r>
          </a:p>
          <a:p>
            <a:pPr marL="0" indent="0">
              <a:buNone/>
            </a:pPr>
            <a:r>
              <a:rPr lang="en-IN" dirty="0" smtClean="0"/>
              <a:t>Where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Standard deviation</a:t>
            </a:r>
            <a:r>
              <a:rPr lang="en-IN" dirty="0"/>
              <a:t>: 5%</a:t>
            </a:r>
          </a:p>
          <a:p>
            <a:pPr lvl="1"/>
            <a:r>
              <a:rPr lang="en-IN" b="1" dirty="0"/>
              <a:t>Mean</a:t>
            </a:r>
            <a:r>
              <a:rPr lang="en-IN" dirty="0"/>
              <a:t>: 12%</a:t>
            </a:r>
          </a:p>
          <a:p>
            <a:pPr lvl="1"/>
            <a:r>
              <a:rPr lang="en-IN" b="1" dirty="0"/>
              <a:t>K</a:t>
            </a:r>
            <a:r>
              <a:rPr lang="en-IN" dirty="0"/>
              <a:t>: 8%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algn="just">
              <a:lnSpc>
                <a:spcPct val="120000"/>
              </a:lnSpc>
            </a:pPr>
            <a:r>
              <a:rPr lang="en-IN" dirty="0"/>
              <a:t>Thus, the probability of an asset’s return to be less than 4% or greater than 20% from the population of assets, which has a mean return of 12% with a standard deviation of 5%, is less than 39.06%, according to Chebyshev’s inequality.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31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Example-2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 smtClean="0"/>
              <a:t>Suppose </a:t>
            </a:r>
            <a:r>
              <a:rPr lang="en-IN" dirty="0"/>
              <a:t>that we extract an individual at random from a population whose members have an average income of $40,000, with a standard deviation of $20,000.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What is the probability of extracting an individual whose income is either less than $10,000 or greater than $70,000?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In the absence of more information about the distribution of income, we cannot compute this probability exactly. However, we can use Chebyshev's inequality to compute an upper bound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76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Example-2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 smtClean="0"/>
              <a:t>Suppose </a:t>
            </a:r>
            <a:r>
              <a:rPr lang="en-IN" dirty="0"/>
              <a:t>that we extract an individual at random from a population whose members have an average income of $40,000, with a standard deviation of $20,000.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What is the probability of extracting an individual whose income is either less than $10,000 or greater than $70,000?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In the absence of more information about the distribution of income, we cannot compute this probability exactly. However, we can use Chebyshev's inequality to compute an upper bound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92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Example-2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919287"/>
            <a:ext cx="10718799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6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Chebychev's Inequality</vt:lpstr>
      <vt:lpstr>Chebychev's Inequality</vt:lpstr>
      <vt:lpstr>Chebyshev’s Inequality History</vt:lpstr>
      <vt:lpstr>Statement</vt:lpstr>
      <vt:lpstr>Example-1</vt:lpstr>
      <vt:lpstr>Example-1</vt:lpstr>
      <vt:lpstr>Example-2</vt:lpstr>
      <vt:lpstr>Example-2</vt:lpstr>
      <vt:lpstr>Example-2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Chebychev's Inequality</dc:title>
  <dc:creator>onkar sathe</dc:creator>
  <cp:lastModifiedBy>onkar sathe</cp:lastModifiedBy>
  <cp:revision>11</cp:revision>
  <dcterms:created xsi:type="dcterms:W3CDTF">2023-07-24T11:05:18Z</dcterms:created>
  <dcterms:modified xsi:type="dcterms:W3CDTF">2023-07-24T11:31:31Z</dcterms:modified>
</cp:coreProperties>
</file>