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44" roundtripDataSignature="AMtx7mjitUGsrUp3vZaB8JN907lX0ye4e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customschemas.google.com/relationships/presentationmetadata" Target="metadata"/><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40"/>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40"/>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4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4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49"/>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4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4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50"/>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50"/>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5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5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5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4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4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4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3"/>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43"/>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4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4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4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4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4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4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4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4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4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47"/>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4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4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48"/>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48"/>
          <p:cNvSpPr/>
          <p:nvPr>
            <p:ph idx="2" type="pic"/>
          </p:nvPr>
        </p:nvSpPr>
        <p:spPr>
          <a:xfrm>
            <a:off x="1792288" y="612775"/>
            <a:ext cx="5486400" cy="4114800"/>
          </a:xfrm>
          <a:prstGeom prst="rect">
            <a:avLst/>
          </a:prstGeom>
          <a:noFill/>
          <a:ln>
            <a:noFill/>
          </a:ln>
        </p:spPr>
      </p:sp>
      <p:sp>
        <p:nvSpPr>
          <p:cNvPr id="64" name="Google Shape;64;p48"/>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4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3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3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4.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7.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UNIT IV: Probability Densities</a:t>
            </a:r>
            <a:endParaRPr/>
          </a:p>
        </p:txBody>
      </p:sp>
      <p:sp>
        <p:nvSpPr>
          <p:cNvPr id="85" name="Google Shape;85;p1"/>
          <p:cNvSpPr txBox="1"/>
          <p:nvPr>
            <p:ph idx="1" type="subTitle"/>
          </p:nvPr>
        </p:nvSpPr>
        <p:spPr>
          <a:xfrm>
            <a:off x="2057400" y="3810000"/>
            <a:ext cx="4648200" cy="17526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spcBef>
                <a:spcPts val="0"/>
              </a:spcBef>
              <a:spcAft>
                <a:spcPts val="0"/>
              </a:spcAft>
              <a:buClr>
                <a:schemeClr val="dk1"/>
              </a:buClr>
              <a:buSzPct val="100000"/>
              <a:buNone/>
            </a:pPr>
            <a:r>
              <a:rPr lang="en-US">
                <a:solidFill>
                  <a:schemeClr val="dk1"/>
                </a:solidFill>
              </a:rPr>
              <a:t>The Uniform Distribution, </a:t>
            </a:r>
            <a:endParaRPr>
              <a:solidFill>
                <a:schemeClr val="dk1"/>
              </a:solidFill>
            </a:endParaRPr>
          </a:p>
          <a:p>
            <a:pPr indent="0" lvl="0" marL="0" rtl="0" algn="l">
              <a:spcBef>
                <a:spcPts val="544"/>
              </a:spcBef>
              <a:spcAft>
                <a:spcPts val="0"/>
              </a:spcAft>
              <a:buClr>
                <a:schemeClr val="dk1"/>
              </a:buClr>
              <a:buSzPct val="100000"/>
              <a:buNone/>
            </a:pPr>
            <a:r>
              <a:rPr lang="en-US">
                <a:solidFill>
                  <a:schemeClr val="dk1"/>
                </a:solidFill>
              </a:rPr>
              <a:t>Log-normal distribution, </a:t>
            </a:r>
            <a:endParaRPr>
              <a:solidFill>
                <a:schemeClr val="dk1"/>
              </a:solidFill>
            </a:endParaRPr>
          </a:p>
          <a:p>
            <a:pPr indent="0" lvl="0" marL="0" rtl="0" algn="l">
              <a:spcBef>
                <a:spcPts val="544"/>
              </a:spcBef>
              <a:spcAft>
                <a:spcPts val="0"/>
              </a:spcAft>
              <a:buClr>
                <a:schemeClr val="dk1"/>
              </a:buClr>
              <a:buSzPct val="100000"/>
              <a:buNone/>
            </a:pPr>
            <a:r>
              <a:rPr lang="en-US">
                <a:solidFill>
                  <a:schemeClr val="dk1"/>
                </a:solidFill>
              </a:rPr>
              <a:t>Beta distribution, </a:t>
            </a:r>
            <a:endParaRPr>
              <a:solidFill>
                <a:schemeClr val="dk1"/>
              </a:solidFill>
            </a:endParaRPr>
          </a:p>
          <a:p>
            <a:pPr indent="0" lvl="0" marL="0" rtl="0" algn="l">
              <a:spcBef>
                <a:spcPts val="544"/>
              </a:spcBef>
              <a:spcAft>
                <a:spcPts val="0"/>
              </a:spcAft>
              <a:buClr>
                <a:schemeClr val="dk1"/>
              </a:buClr>
              <a:buSzPct val="100000"/>
              <a:buNone/>
            </a:pPr>
            <a:r>
              <a:rPr lang="en-US">
                <a:solidFill>
                  <a:schemeClr val="dk1"/>
                </a:solidFill>
              </a:rPr>
              <a:t>Gamma distribution</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Example of Uniform Distribution</a:t>
            </a:r>
            <a:endParaRPr>
              <a:solidFill>
                <a:srgbClr val="C00000"/>
              </a:solidFill>
            </a:endParaRPr>
          </a:p>
        </p:txBody>
      </p:sp>
      <p:sp>
        <p:nvSpPr>
          <p:cNvPr id="139" name="Google Shape;139;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62500" lnSpcReduction="20000"/>
          </a:bodyPr>
          <a:lstStyle/>
          <a:p>
            <a:pPr indent="-342900" lvl="0" marL="342900" rtl="0" algn="just">
              <a:lnSpc>
                <a:spcPct val="120000"/>
              </a:lnSpc>
              <a:spcBef>
                <a:spcPts val="0"/>
              </a:spcBef>
              <a:spcAft>
                <a:spcPts val="0"/>
              </a:spcAft>
              <a:buClr>
                <a:schemeClr val="dk1"/>
              </a:buClr>
              <a:buSzPct val="100000"/>
              <a:buChar char="•"/>
            </a:pPr>
            <a:r>
              <a:rPr lang="en-US"/>
              <a:t>There are 52 cards in a traditional deck of cards. In it are four suits: hearts, diamonds, clubs, and spades. Each suit contains an A, 2, 3, 4, 5, 6, 7, 8, 9, 10, J, Q, K, and 2 jokers. However, we'll do away with the jokers and face cards for this example, focusing only on number cards replicated in each suit. As a result, we are left with 40 cards, a set of discrete data.</a:t>
            </a:r>
            <a:endParaRPr/>
          </a:p>
          <a:p>
            <a:pPr indent="-342900" lvl="0" marL="342900" rtl="0" algn="just">
              <a:lnSpc>
                <a:spcPct val="120000"/>
              </a:lnSpc>
              <a:spcBef>
                <a:spcPts val="400"/>
              </a:spcBef>
              <a:spcAft>
                <a:spcPts val="0"/>
              </a:spcAft>
              <a:buClr>
                <a:schemeClr val="dk1"/>
              </a:buClr>
              <a:buSzPct val="100000"/>
              <a:buChar char="•"/>
            </a:pPr>
            <a:r>
              <a:rPr lang="en-US"/>
              <a:t>Suppose you want to know the probability of pulling a 2 of hearts from the modified deck. The probability of pulling a 2 of hearts is 1/40 or 2.5%. Each card is unique; therefore, the likelihood that you will pull any one of the cards in the deck is the same.</a:t>
            </a:r>
            <a:endParaRPr/>
          </a:p>
          <a:p>
            <a:pPr indent="-342900" lvl="0" marL="342900" rtl="0" algn="just">
              <a:lnSpc>
                <a:spcPct val="120000"/>
              </a:lnSpc>
              <a:spcBef>
                <a:spcPts val="400"/>
              </a:spcBef>
              <a:spcAft>
                <a:spcPts val="0"/>
              </a:spcAft>
              <a:buClr>
                <a:schemeClr val="dk1"/>
              </a:buClr>
              <a:buSzPct val="100000"/>
              <a:buChar char="•"/>
            </a:pPr>
            <a:r>
              <a:rPr lang="en-US"/>
              <a:t>Now, let's consider the likelihood of pulling a heart from the deck. The probability is significantly higher. Why? We are now only concerned with the suits in the deck. Since there are only four suits, pulling a heart yields a probability of 1/4 or 25%.</a:t>
            </a:r>
            <a:endParaRPr/>
          </a:p>
          <a:p>
            <a:pPr indent="-215900" lvl="0" marL="342900" rtl="0" algn="just">
              <a:lnSpc>
                <a:spcPct val="120000"/>
              </a:lnSpc>
              <a:spcBef>
                <a:spcPts val="400"/>
              </a:spcBef>
              <a:spcAft>
                <a:spcPts val="0"/>
              </a:spcAft>
              <a:buClr>
                <a:schemeClr val="dk1"/>
              </a:buClr>
              <a:buSzPct val="1000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Formula for Uniform Distribution</a:t>
            </a:r>
            <a:endParaRPr b="1">
              <a:solidFill>
                <a:srgbClr val="C00000"/>
              </a:solidFill>
            </a:endParaRPr>
          </a:p>
        </p:txBody>
      </p:sp>
      <p:pic>
        <p:nvPicPr>
          <p:cNvPr id="145" name="Google Shape;145;p11"/>
          <p:cNvPicPr preferRelativeResize="0"/>
          <p:nvPr/>
        </p:nvPicPr>
        <p:blipFill rotWithShape="1">
          <a:blip r:embed="rId3">
            <a:alphaModFix/>
          </a:blip>
          <a:srcRect b="0" l="0" r="0" t="0"/>
          <a:stretch/>
        </p:blipFill>
        <p:spPr>
          <a:xfrm>
            <a:off x="491836" y="1600200"/>
            <a:ext cx="8305800" cy="4419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Log-normal distribution</a:t>
            </a:r>
            <a:endParaRPr/>
          </a:p>
        </p:txBody>
      </p:sp>
      <p:sp>
        <p:nvSpPr>
          <p:cNvPr id="151" name="Google Shape;151;p1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Log-normal Distribution</a:t>
            </a:r>
            <a:endParaRPr>
              <a:solidFill>
                <a:srgbClr val="C00000"/>
              </a:solidFill>
            </a:endParaRPr>
          </a:p>
        </p:txBody>
      </p:sp>
      <p:sp>
        <p:nvSpPr>
          <p:cNvPr id="157" name="Google Shape;157;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Char char="•"/>
            </a:pPr>
            <a:r>
              <a:rPr lang="en-US"/>
              <a:t>The log-normal distribution is a right skewed continuous probability distribution, meaning it has a long tail towards the right. </a:t>
            </a:r>
            <a:endParaRPr/>
          </a:p>
          <a:p>
            <a:pPr indent="-342900" lvl="0" marL="342900" rtl="0" algn="just">
              <a:spcBef>
                <a:spcPts val="640"/>
              </a:spcBef>
              <a:spcAft>
                <a:spcPts val="0"/>
              </a:spcAft>
              <a:buClr>
                <a:schemeClr val="dk1"/>
              </a:buClr>
              <a:buSzPts val="3200"/>
              <a:buChar char="•"/>
            </a:pPr>
            <a:r>
              <a:rPr lang="en-US"/>
              <a:t>It is used for modelling various natural phenomena such as income distributions, the length of chess games or the time to repair a maintainable system and more.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Log-normal Distribution</a:t>
            </a:r>
            <a:endParaRPr>
              <a:solidFill>
                <a:srgbClr val="C00000"/>
              </a:solidFill>
            </a:endParaRPr>
          </a:p>
        </p:txBody>
      </p:sp>
      <p:pic>
        <p:nvPicPr>
          <p:cNvPr id="163" name="Google Shape;163;p14"/>
          <p:cNvPicPr preferRelativeResize="0"/>
          <p:nvPr/>
        </p:nvPicPr>
        <p:blipFill rotWithShape="1">
          <a:blip r:embed="rId3">
            <a:alphaModFix/>
          </a:blip>
          <a:srcRect b="0" l="0" r="0" t="0"/>
          <a:stretch/>
        </p:blipFill>
        <p:spPr>
          <a:xfrm>
            <a:off x="838200" y="1600200"/>
            <a:ext cx="7530910" cy="478631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Log-normal Distribution</a:t>
            </a:r>
            <a:endParaRPr>
              <a:solidFill>
                <a:srgbClr val="C00000"/>
              </a:solidFill>
            </a:endParaRPr>
          </a:p>
        </p:txBody>
      </p:sp>
      <p:sp>
        <p:nvSpPr>
          <p:cNvPr id="169" name="Google Shape;169;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just">
              <a:spcBef>
                <a:spcPts val="0"/>
              </a:spcBef>
              <a:spcAft>
                <a:spcPts val="0"/>
              </a:spcAft>
              <a:buClr>
                <a:schemeClr val="dk1"/>
              </a:buClr>
              <a:buSzPct val="100000"/>
              <a:buChar char="•"/>
            </a:pPr>
            <a:r>
              <a:rPr lang="en-US"/>
              <a:t>The probability density function for the log-normal is defined by the two parameters </a:t>
            </a:r>
            <a:r>
              <a:rPr b="1" lang="en-US"/>
              <a:t>μ</a:t>
            </a:r>
            <a:r>
              <a:rPr lang="en-US"/>
              <a:t> and </a:t>
            </a:r>
            <a:r>
              <a:rPr b="1" lang="en-US"/>
              <a:t>σ</a:t>
            </a:r>
            <a:r>
              <a:rPr lang="en-US"/>
              <a:t>, where x &gt; 0:</a:t>
            </a:r>
            <a:endParaRPr/>
          </a:p>
          <a:p>
            <a:pPr indent="-154940" lvl="0" marL="342900" rtl="0" algn="just">
              <a:spcBef>
                <a:spcPts val="592"/>
              </a:spcBef>
              <a:spcAft>
                <a:spcPts val="0"/>
              </a:spcAft>
              <a:buClr>
                <a:schemeClr val="dk1"/>
              </a:buClr>
              <a:buSzPct val="100000"/>
              <a:buNone/>
            </a:pPr>
            <a:r>
              <a:t/>
            </a:r>
            <a:endParaRPr/>
          </a:p>
          <a:p>
            <a:pPr indent="-154940" lvl="0" marL="342900" rtl="0" algn="just">
              <a:spcBef>
                <a:spcPts val="592"/>
              </a:spcBef>
              <a:spcAft>
                <a:spcPts val="0"/>
              </a:spcAft>
              <a:buClr>
                <a:schemeClr val="dk1"/>
              </a:buClr>
              <a:buSzPct val="100000"/>
              <a:buNone/>
            </a:pPr>
            <a:r>
              <a:t/>
            </a:r>
            <a:endParaRPr/>
          </a:p>
          <a:p>
            <a:pPr indent="-154940" lvl="0" marL="342900" rtl="0" algn="just">
              <a:spcBef>
                <a:spcPts val="592"/>
              </a:spcBef>
              <a:spcAft>
                <a:spcPts val="0"/>
              </a:spcAft>
              <a:buClr>
                <a:schemeClr val="dk1"/>
              </a:buClr>
              <a:buSzPct val="100000"/>
              <a:buNone/>
            </a:pPr>
            <a:r>
              <a:t/>
            </a:r>
            <a:endParaRPr/>
          </a:p>
          <a:p>
            <a:pPr indent="-154940" lvl="0" marL="342900" rtl="0" algn="just">
              <a:spcBef>
                <a:spcPts val="592"/>
              </a:spcBef>
              <a:spcAft>
                <a:spcPts val="0"/>
              </a:spcAft>
              <a:buClr>
                <a:schemeClr val="dk1"/>
              </a:buClr>
              <a:buSzPct val="100000"/>
              <a:buNone/>
            </a:pPr>
            <a:r>
              <a:t/>
            </a:r>
            <a:endParaRPr/>
          </a:p>
          <a:p>
            <a:pPr indent="-342900" lvl="0" marL="342900" rtl="0" algn="just">
              <a:spcBef>
                <a:spcPts val="592"/>
              </a:spcBef>
              <a:spcAft>
                <a:spcPts val="0"/>
              </a:spcAft>
              <a:buClr>
                <a:schemeClr val="dk1"/>
              </a:buClr>
              <a:buSzPct val="100000"/>
              <a:buChar char="•"/>
            </a:pPr>
            <a:r>
              <a:rPr lang="en-US"/>
              <a:t>μ is the location parameter and σ the scale parameter of the distribution.</a:t>
            </a:r>
            <a:endParaRPr/>
          </a:p>
        </p:txBody>
      </p:sp>
      <p:pic>
        <p:nvPicPr>
          <p:cNvPr id="170" name="Google Shape;170;p15"/>
          <p:cNvPicPr preferRelativeResize="0"/>
          <p:nvPr/>
        </p:nvPicPr>
        <p:blipFill rotWithShape="1">
          <a:blip r:embed="rId3">
            <a:alphaModFix/>
          </a:blip>
          <a:srcRect b="0" l="0" r="0" t="0"/>
          <a:stretch/>
        </p:blipFill>
        <p:spPr>
          <a:xfrm>
            <a:off x="1905000" y="3200400"/>
            <a:ext cx="4191000" cy="1304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C00000"/>
              </a:buClr>
              <a:buSzPct val="100000"/>
              <a:buFont typeface="Calibri"/>
              <a:buNone/>
            </a:pPr>
            <a:r>
              <a:rPr b="1" lang="en-US">
                <a:solidFill>
                  <a:srgbClr val="C00000"/>
                </a:solidFill>
              </a:rPr>
              <a:t>Applications and Uses of Log-Normal Distribution in Finance</a:t>
            </a:r>
            <a:endParaRPr>
              <a:solidFill>
                <a:srgbClr val="C00000"/>
              </a:solidFill>
            </a:endParaRPr>
          </a:p>
        </p:txBody>
      </p:sp>
      <p:sp>
        <p:nvSpPr>
          <p:cNvPr id="176" name="Google Shape;176;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just">
              <a:lnSpc>
                <a:spcPct val="120000"/>
              </a:lnSpc>
              <a:spcBef>
                <a:spcPts val="0"/>
              </a:spcBef>
              <a:spcAft>
                <a:spcPts val="0"/>
              </a:spcAft>
              <a:buClr>
                <a:schemeClr val="dk1"/>
              </a:buClr>
              <a:buSzPct val="100000"/>
              <a:buChar char="•"/>
            </a:pPr>
            <a:r>
              <a:rPr lang="en-US"/>
              <a:t>Normal distributions may present a few problems that log-normal distributions can solve. Mainly, normal distributions can allow for negative random variables while log-normal distributions include all positive variables.</a:t>
            </a:r>
            <a:endParaRPr/>
          </a:p>
          <a:p>
            <a:pPr indent="-342900" lvl="0" marL="342900" rtl="0" algn="just">
              <a:lnSpc>
                <a:spcPct val="120000"/>
              </a:lnSpc>
              <a:spcBef>
                <a:spcPts val="448"/>
              </a:spcBef>
              <a:spcAft>
                <a:spcPts val="0"/>
              </a:spcAft>
              <a:buClr>
                <a:schemeClr val="dk1"/>
              </a:buClr>
              <a:buSzPct val="100000"/>
              <a:buChar char="•"/>
            </a:pPr>
            <a:r>
              <a:rPr lang="en-US"/>
              <a:t>One of the most common applications where log-normal distributions are used in finance is in the analysis of stock prices. </a:t>
            </a:r>
            <a:endParaRPr/>
          </a:p>
          <a:p>
            <a:pPr indent="-342900" lvl="0" marL="342900" rtl="0" algn="just">
              <a:lnSpc>
                <a:spcPct val="120000"/>
              </a:lnSpc>
              <a:spcBef>
                <a:spcPts val="448"/>
              </a:spcBef>
              <a:spcAft>
                <a:spcPts val="0"/>
              </a:spcAft>
              <a:buClr>
                <a:schemeClr val="dk1"/>
              </a:buClr>
              <a:buSzPct val="100000"/>
              <a:buChar char="•"/>
            </a:pPr>
            <a:r>
              <a:rPr lang="en-US"/>
              <a:t>The potential returns of a stock can be graphed in a normal distribution. </a:t>
            </a:r>
            <a:endParaRPr/>
          </a:p>
          <a:p>
            <a:pPr indent="-342900" lvl="0" marL="342900" rtl="0" algn="just">
              <a:lnSpc>
                <a:spcPct val="120000"/>
              </a:lnSpc>
              <a:spcBef>
                <a:spcPts val="448"/>
              </a:spcBef>
              <a:spcAft>
                <a:spcPts val="0"/>
              </a:spcAft>
              <a:buClr>
                <a:schemeClr val="dk1"/>
              </a:buClr>
              <a:buSzPct val="100000"/>
              <a:buChar char="•"/>
            </a:pPr>
            <a:r>
              <a:rPr lang="en-US"/>
              <a:t>The prices of the stock, however, can be graphed in a log-normal distribution. The log-normal distribution curve can therefore be used to help better identify the compound return that the stock can expect to achieve over a period of time.</a:t>
            </a:r>
            <a:endParaRPr/>
          </a:p>
          <a:p>
            <a:pPr indent="-200660" lvl="0" marL="342900" rtl="0" algn="just">
              <a:lnSpc>
                <a:spcPct val="120000"/>
              </a:lnSpc>
              <a:spcBef>
                <a:spcPts val="448"/>
              </a:spcBef>
              <a:spcAft>
                <a:spcPts val="0"/>
              </a:spcAft>
              <a:buClr>
                <a:schemeClr val="dk1"/>
              </a:buClr>
              <a:buSzPct val="1000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7"/>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Beta distribution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Beta distribution</a:t>
            </a:r>
            <a:endParaRPr>
              <a:solidFill>
                <a:srgbClr val="C00000"/>
              </a:solidFill>
            </a:endParaRPr>
          </a:p>
        </p:txBody>
      </p:sp>
      <p:sp>
        <p:nvSpPr>
          <p:cNvPr id="187" name="Google Shape;187;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just">
              <a:lnSpc>
                <a:spcPct val="120000"/>
              </a:lnSpc>
              <a:spcBef>
                <a:spcPts val="0"/>
              </a:spcBef>
              <a:spcAft>
                <a:spcPts val="0"/>
              </a:spcAft>
              <a:buClr>
                <a:schemeClr val="dk1"/>
              </a:buClr>
              <a:buSzPct val="100000"/>
              <a:buChar char="•"/>
            </a:pPr>
            <a:r>
              <a:rPr lang="en-US"/>
              <a:t>The</a:t>
            </a:r>
            <a:r>
              <a:rPr b="1" lang="en-US"/>
              <a:t> Beta distribution</a:t>
            </a:r>
            <a:r>
              <a:rPr lang="en-US"/>
              <a:t> is a type of probability distribution which represents all the possible value of probability</a:t>
            </a:r>
            <a:endParaRPr/>
          </a:p>
          <a:p>
            <a:pPr indent="-342900" lvl="0" marL="342900" rtl="0" algn="just">
              <a:lnSpc>
                <a:spcPct val="120000"/>
              </a:lnSpc>
              <a:spcBef>
                <a:spcPts val="448"/>
              </a:spcBef>
              <a:spcAft>
                <a:spcPts val="0"/>
              </a:spcAft>
              <a:buClr>
                <a:schemeClr val="dk1"/>
              </a:buClr>
              <a:buSzPct val="100000"/>
              <a:buChar char="•"/>
            </a:pPr>
            <a:r>
              <a:rPr lang="en-US"/>
              <a:t>In probability and statistics, the Beta distribution is considered as a continuous probability distribution defined by two positive parameters</a:t>
            </a:r>
            <a:endParaRPr/>
          </a:p>
          <a:p>
            <a:pPr indent="-342900" lvl="0" marL="342900" rtl="0" algn="just">
              <a:lnSpc>
                <a:spcPct val="120000"/>
              </a:lnSpc>
              <a:spcBef>
                <a:spcPts val="448"/>
              </a:spcBef>
              <a:spcAft>
                <a:spcPts val="0"/>
              </a:spcAft>
              <a:buClr>
                <a:schemeClr val="dk1"/>
              </a:buClr>
              <a:buSzPct val="100000"/>
              <a:buChar char="•"/>
            </a:pPr>
            <a:r>
              <a:rPr lang="en-US"/>
              <a:t>It is a type of probability distribution which is used to represent the outcomes or random behaviour of proportions or percentage.</a:t>
            </a:r>
            <a:endParaRPr/>
          </a:p>
          <a:p>
            <a:pPr indent="-342900" lvl="0" marL="342900" rtl="0" algn="just">
              <a:lnSpc>
                <a:spcPct val="120000"/>
              </a:lnSpc>
              <a:spcBef>
                <a:spcPts val="448"/>
              </a:spcBef>
              <a:spcAft>
                <a:spcPts val="0"/>
              </a:spcAft>
              <a:buClr>
                <a:schemeClr val="dk1"/>
              </a:buClr>
              <a:buSzPct val="100000"/>
              <a:buChar char="•"/>
            </a:pPr>
            <a:r>
              <a:rPr lang="en-US"/>
              <a:t>The three-point technique, which is also called the beta distribution technique, is used to recognize the uncertainty in the estimated project time. It provides powerful quantitative tools to identify the tasks which are having the greatest risk. It also manages the time for project completion.</a:t>
            </a:r>
            <a:endParaRPr/>
          </a:p>
          <a:p>
            <a:pPr indent="-200660" lvl="0" marL="342900" rtl="0" algn="just">
              <a:lnSpc>
                <a:spcPct val="120000"/>
              </a:lnSpc>
              <a:spcBef>
                <a:spcPts val="448"/>
              </a:spcBef>
              <a:spcAft>
                <a:spcPts val="0"/>
              </a:spcAft>
              <a:buClr>
                <a:schemeClr val="dk1"/>
              </a:buClr>
              <a:buSzPct val="1000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Beta Distribution Definition</a:t>
            </a:r>
            <a:endParaRPr>
              <a:solidFill>
                <a:srgbClr val="C00000"/>
              </a:solidFill>
            </a:endParaRPr>
          </a:p>
        </p:txBody>
      </p:sp>
      <p:sp>
        <p:nvSpPr>
          <p:cNvPr id="193" name="Google Shape;193;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Char char="•"/>
            </a:pPr>
            <a:r>
              <a:rPr lang="en-US"/>
              <a:t>The beta distribution is a family of continuous probability distributions set on the interval [0, 1] having two positive shape parameters, expressed by α and β. These two parameters appear as exponents of the random variable and manage the shape of the distribution.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The Uniform Distribution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Beta Distribution Notation</a:t>
            </a:r>
            <a:endParaRPr>
              <a:solidFill>
                <a:srgbClr val="C00000"/>
              </a:solidFill>
            </a:endParaRPr>
          </a:p>
        </p:txBody>
      </p:sp>
      <p:sp>
        <p:nvSpPr>
          <p:cNvPr id="199" name="Google Shape;199;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Char char="•"/>
            </a:pPr>
            <a:r>
              <a:rPr lang="en-US"/>
              <a:t>It is defined on the interval [0,1] denoted by α and β, usually. α and β are two positive parameters that appear as exponents of the random variable and is intended to control the shape of the distribution. Its notation is Beta(α,β), where α and β are the real numbers, and the values are more than zero.</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Beta Distribution Notation</a:t>
            </a:r>
            <a:endParaRPr>
              <a:solidFill>
                <a:srgbClr val="C00000"/>
              </a:solidFill>
            </a:endParaRPr>
          </a:p>
        </p:txBody>
      </p:sp>
      <p:sp>
        <p:nvSpPr>
          <p:cNvPr id="205" name="Google Shape;205;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pic>
        <p:nvPicPr>
          <p:cNvPr id="206" name="Google Shape;206;p21"/>
          <p:cNvPicPr preferRelativeResize="0"/>
          <p:nvPr/>
        </p:nvPicPr>
        <p:blipFill rotWithShape="1">
          <a:blip r:embed="rId3">
            <a:alphaModFix/>
          </a:blip>
          <a:srcRect b="0" l="0" r="0" t="0"/>
          <a:stretch/>
        </p:blipFill>
        <p:spPr>
          <a:xfrm>
            <a:off x="304736" y="1447800"/>
            <a:ext cx="8290969" cy="4267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Beta Distribution Formula</a:t>
            </a:r>
            <a:endParaRPr>
              <a:solidFill>
                <a:srgbClr val="C00000"/>
              </a:solidFill>
            </a:endParaRPr>
          </a:p>
        </p:txBody>
      </p:sp>
      <p:sp>
        <p:nvSpPr>
          <p:cNvPr id="212" name="Google Shape;212;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just">
              <a:lnSpc>
                <a:spcPct val="110000"/>
              </a:lnSpc>
              <a:spcBef>
                <a:spcPts val="0"/>
              </a:spcBef>
              <a:spcAft>
                <a:spcPts val="0"/>
              </a:spcAft>
              <a:buClr>
                <a:schemeClr val="dk1"/>
              </a:buClr>
              <a:buSzPct val="100000"/>
              <a:buChar char="•"/>
            </a:pPr>
            <a:r>
              <a:rPr lang="en-US"/>
              <a:t>The beta distribution is used to check the behaviour of random variables which are limited to intervals of finite length in a wide variety of disciplines.</a:t>
            </a:r>
            <a:endParaRPr/>
          </a:p>
          <a:p>
            <a:pPr indent="-342900" lvl="0" marL="342900" rtl="0" algn="just">
              <a:lnSpc>
                <a:spcPct val="110000"/>
              </a:lnSpc>
              <a:spcBef>
                <a:spcPts val="592"/>
              </a:spcBef>
              <a:spcAft>
                <a:spcPts val="0"/>
              </a:spcAft>
              <a:buClr>
                <a:schemeClr val="dk1"/>
              </a:buClr>
              <a:buSzPct val="100000"/>
              <a:buChar char="•"/>
            </a:pPr>
            <a:r>
              <a:rPr lang="en-US"/>
              <a:t>The characterization of this distribution is basically defined as Probability Density Function, Cumulative Density Function, Moment generating function, Expectations and Variance and its formulas are given below.</a:t>
            </a:r>
            <a:endParaRPr/>
          </a:p>
          <a:p>
            <a:pPr indent="-154940" lvl="0" marL="342900" rtl="0" algn="just">
              <a:lnSpc>
                <a:spcPct val="110000"/>
              </a:lnSpc>
              <a:spcBef>
                <a:spcPts val="592"/>
              </a:spcBef>
              <a:spcAft>
                <a:spcPts val="0"/>
              </a:spcAft>
              <a:buClr>
                <a:schemeClr val="dk1"/>
              </a:buClr>
              <a:buSzPct val="1000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Beta Distribution Formula</a:t>
            </a:r>
            <a:endParaRPr>
              <a:solidFill>
                <a:srgbClr val="C00000"/>
              </a:solidFill>
            </a:endParaRPr>
          </a:p>
        </p:txBody>
      </p:sp>
      <p:sp>
        <p:nvSpPr>
          <p:cNvPr id="218" name="Google Shape;218;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just">
              <a:lnSpc>
                <a:spcPct val="110000"/>
              </a:lnSpc>
              <a:spcBef>
                <a:spcPts val="0"/>
              </a:spcBef>
              <a:spcAft>
                <a:spcPts val="0"/>
              </a:spcAft>
              <a:buClr>
                <a:schemeClr val="dk1"/>
              </a:buClr>
              <a:buSzPts val="3200"/>
              <a:buNone/>
            </a:pPr>
            <a:r>
              <a:t/>
            </a:r>
            <a:endParaRPr/>
          </a:p>
        </p:txBody>
      </p:sp>
      <p:pic>
        <p:nvPicPr>
          <p:cNvPr id="219" name="Google Shape;219;p23"/>
          <p:cNvPicPr preferRelativeResize="0"/>
          <p:nvPr/>
        </p:nvPicPr>
        <p:blipFill rotWithShape="1">
          <a:blip r:embed="rId3">
            <a:alphaModFix/>
          </a:blip>
          <a:srcRect b="0" l="0" r="0" t="0"/>
          <a:stretch/>
        </p:blipFill>
        <p:spPr>
          <a:xfrm>
            <a:off x="838200" y="1610795"/>
            <a:ext cx="6705600" cy="522642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Beta Distribution Formula</a:t>
            </a:r>
            <a:endParaRPr>
              <a:solidFill>
                <a:srgbClr val="C00000"/>
              </a:solidFill>
            </a:endParaRPr>
          </a:p>
        </p:txBody>
      </p:sp>
      <p:sp>
        <p:nvSpPr>
          <p:cNvPr id="225" name="Google Shape;225;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just">
              <a:lnSpc>
                <a:spcPct val="110000"/>
              </a:lnSpc>
              <a:spcBef>
                <a:spcPts val="0"/>
              </a:spcBef>
              <a:spcAft>
                <a:spcPts val="0"/>
              </a:spcAft>
              <a:buClr>
                <a:schemeClr val="dk1"/>
              </a:buClr>
              <a:buSzPts val="3200"/>
              <a:buNone/>
            </a:pPr>
            <a:r>
              <a:t/>
            </a:r>
            <a:endParaRPr/>
          </a:p>
        </p:txBody>
      </p:sp>
      <p:pic>
        <p:nvPicPr>
          <p:cNvPr id="226" name="Google Shape;226;p24"/>
          <p:cNvPicPr preferRelativeResize="0"/>
          <p:nvPr/>
        </p:nvPicPr>
        <p:blipFill rotWithShape="1">
          <a:blip r:embed="rId3">
            <a:alphaModFix/>
          </a:blip>
          <a:srcRect b="0" l="0" r="0" t="0"/>
          <a:stretch/>
        </p:blipFill>
        <p:spPr>
          <a:xfrm>
            <a:off x="990600" y="1595153"/>
            <a:ext cx="7543800" cy="462621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Properties</a:t>
            </a:r>
            <a:endParaRPr>
              <a:solidFill>
                <a:srgbClr val="C00000"/>
              </a:solidFill>
            </a:endParaRPr>
          </a:p>
        </p:txBody>
      </p:sp>
      <p:sp>
        <p:nvSpPr>
          <p:cNvPr id="232" name="Google Shape;232;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Clr>
                <a:schemeClr val="dk1"/>
              </a:buClr>
              <a:buSzPct val="100000"/>
              <a:buChar char="•"/>
            </a:pPr>
            <a:r>
              <a:rPr lang="en-US"/>
              <a:t>Some of the properties that  satisfy the distribution are as follow:</a:t>
            </a:r>
            <a:endParaRPr/>
          </a:p>
          <a:p>
            <a:pPr indent="-342900" lvl="0" marL="342900" rtl="0" algn="l">
              <a:spcBef>
                <a:spcPts val="496"/>
              </a:spcBef>
              <a:spcAft>
                <a:spcPts val="0"/>
              </a:spcAft>
              <a:buClr>
                <a:schemeClr val="dk1"/>
              </a:buClr>
              <a:buSzPct val="100000"/>
              <a:buChar char="•"/>
            </a:pPr>
            <a:r>
              <a:rPr lang="en-US"/>
              <a:t>The measure of central tendency. They are:</a:t>
            </a:r>
            <a:endParaRPr/>
          </a:p>
          <a:p>
            <a:pPr indent="-285750" lvl="1" marL="742950" rtl="0" algn="l">
              <a:spcBef>
                <a:spcPts val="434"/>
              </a:spcBef>
              <a:spcAft>
                <a:spcPts val="0"/>
              </a:spcAft>
              <a:buClr>
                <a:schemeClr val="dk1"/>
              </a:buClr>
              <a:buSzPct val="100000"/>
              <a:buChar char="–"/>
            </a:pPr>
            <a:r>
              <a:rPr lang="en-US"/>
              <a:t>Mean</a:t>
            </a:r>
            <a:endParaRPr/>
          </a:p>
          <a:p>
            <a:pPr indent="-285750" lvl="1" marL="742950" rtl="0" algn="l">
              <a:spcBef>
                <a:spcPts val="434"/>
              </a:spcBef>
              <a:spcAft>
                <a:spcPts val="0"/>
              </a:spcAft>
              <a:buClr>
                <a:schemeClr val="dk1"/>
              </a:buClr>
              <a:buSzPct val="100000"/>
              <a:buChar char="–"/>
            </a:pPr>
            <a:r>
              <a:rPr lang="en-US"/>
              <a:t>Median</a:t>
            </a:r>
            <a:endParaRPr/>
          </a:p>
          <a:p>
            <a:pPr indent="-285750" lvl="1" marL="742950" rtl="0" algn="l">
              <a:spcBef>
                <a:spcPts val="434"/>
              </a:spcBef>
              <a:spcAft>
                <a:spcPts val="0"/>
              </a:spcAft>
              <a:buClr>
                <a:schemeClr val="dk1"/>
              </a:buClr>
              <a:buSzPct val="100000"/>
              <a:buChar char="–"/>
            </a:pPr>
            <a:r>
              <a:rPr lang="en-US"/>
              <a:t>Mode</a:t>
            </a:r>
            <a:endParaRPr/>
          </a:p>
          <a:p>
            <a:pPr indent="-285750" lvl="1" marL="742950" rtl="0" algn="l">
              <a:spcBef>
                <a:spcPts val="434"/>
              </a:spcBef>
              <a:spcAft>
                <a:spcPts val="0"/>
              </a:spcAft>
              <a:buClr>
                <a:schemeClr val="dk1"/>
              </a:buClr>
              <a:buSzPct val="100000"/>
              <a:buChar char="–"/>
            </a:pPr>
            <a:r>
              <a:rPr lang="en-US"/>
              <a:t>Geometric Mean</a:t>
            </a:r>
            <a:endParaRPr/>
          </a:p>
          <a:p>
            <a:pPr indent="-285750" lvl="1" marL="742950" rtl="0" algn="l">
              <a:spcBef>
                <a:spcPts val="434"/>
              </a:spcBef>
              <a:spcAft>
                <a:spcPts val="0"/>
              </a:spcAft>
              <a:buClr>
                <a:schemeClr val="dk1"/>
              </a:buClr>
              <a:buSzPct val="100000"/>
              <a:buChar char="–"/>
            </a:pPr>
            <a:r>
              <a:rPr lang="en-US"/>
              <a:t>Harmonic Mean</a:t>
            </a:r>
            <a:endParaRPr/>
          </a:p>
          <a:p>
            <a:pPr indent="-342900" lvl="0" marL="342900" rtl="0" algn="l">
              <a:spcBef>
                <a:spcPts val="496"/>
              </a:spcBef>
              <a:spcAft>
                <a:spcPts val="0"/>
              </a:spcAft>
              <a:buClr>
                <a:schemeClr val="dk1"/>
              </a:buClr>
              <a:buSzPct val="100000"/>
              <a:buChar char="•"/>
            </a:pPr>
            <a:r>
              <a:rPr lang="en-US"/>
              <a:t>The measure of statistical dispersion, such as:</a:t>
            </a:r>
            <a:endParaRPr/>
          </a:p>
          <a:p>
            <a:pPr indent="-285750" lvl="1" marL="742950" rtl="0" algn="l">
              <a:spcBef>
                <a:spcPts val="434"/>
              </a:spcBef>
              <a:spcAft>
                <a:spcPts val="0"/>
              </a:spcAft>
              <a:buClr>
                <a:schemeClr val="dk1"/>
              </a:buClr>
              <a:buSzPct val="100000"/>
              <a:buChar char="–"/>
            </a:pPr>
            <a:r>
              <a:rPr lang="en-US"/>
              <a:t>Variance</a:t>
            </a:r>
            <a:endParaRPr/>
          </a:p>
          <a:p>
            <a:pPr indent="-285750" lvl="1" marL="742950" rtl="0" algn="l">
              <a:spcBef>
                <a:spcPts val="434"/>
              </a:spcBef>
              <a:spcAft>
                <a:spcPts val="0"/>
              </a:spcAft>
              <a:buClr>
                <a:schemeClr val="dk1"/>
              </a:buClr>
              <a:buSzPct val="100000"/>
              <a:buChar char="–"/>
            </a:pPr>
            <a:r>
              <a:rPr lang="en-US"/>
              <a:t>Geometric variance and covariance</a:t>
            </a:r>
            <a:endParaRPr/>
          </a:p>
          <a:p>
            <a:pPr indent="-285750" lvl="1" marL="742950" rtl="0" algn="l">
              <a:spcBef>
                <a:spcPts val="434"/>
              </a:spcBef>
              <a:spcAft>
                <a:spcPts val="0"/>
              </a:spcAft>
              <a:buClr>
                <a:schemeClr val="dk1"/>
              </a:buClr>
              <a:buSzPct val="100000"/>
              <a:buChar char="–"/>
            </a:pPr>
            <a:r>
              <a:rPr lang="en-US"/>
              <a:t>Mean absolute difference</a:t>
            </a:r>
            <a:endParaRPr/>
          </a:p>
          <a:p>
            <a:pPr indent="-285750" lvl="1" marL="742950" rtl="0" algn="l">
              <a:spcBef>
                <a:spcPts val="434"/>
              </a:spcBef>
              <a:spcAft>
                <a:spcPts val="0"/>
              </a:spcAft>
              <a:buClr>
                <a:schemeClr val="dk1"/>
              </a:buClr>
              <a:buSzPct val="100000"/>
              <a:buChar char="–"/>
            </a:pPr>
            <a:r>
              <a:rPr lang="en-US"/>
              <a:t>Mean absolute deviation around the mean</a:t>
            </a:r>
            <a:endParaRPr/>
          </a:p>
          <a:p>
            <a:pPr indent="-185420" lvl="0" marL="342900" rtl="0" algn="l">
              <a:spcBef>
                <a:spcPts val="496"/>
              </a:spcBef>
              <a:spcAft>
                <a:spcPts val="0"/>
              </a:spcAft>
              <a:buClr>
                <a:schemeClr val="dk1"/>
              </a:buClr>
              <a:buSzPct val="1000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Beta Distribution Applications</a:t>
            </a:r>
            <a:endParaRPr>
              <a:solidFill>
                <a:srgbClr val="C00000"/>
              </a:solidFill>
            </a:endParaRPr>
          </a:p>
        </p:txBody>
      </p:sp>
      <p:sp>
        <p:nvSpPr>
          <p:cNvPr id="238" name="Google Shape;238;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It is used in many applications, that includes</a:t>
            </a:r>
            <a:endParaRPr/>
          </a:p>
          <a:p>
            <a:pPr indent="-285750" lvl="1" marL="742950" rtl="0" algn="l">
              <a:spcBef>
                <a:spcPts val="560"/>
              </a:spcBef>
              <a:spcAft>
                <a:spcPts val="0"/>
              </a:spcAft>
              <a:buClr>
                <a:schemeClr val="dk1"/>
              </a:buClr>
              <a:buSzPts val="2800"/>
              <a:buChar char="–"/>
            </a:pPr>
            <a:r>
              <a:rPr lang="en-US"/>
              <a:t>Bayesian hypothesis testing</a:t>
            </a:r>
            <a:endParaRPr/>
          </a:p>
          <a:p>
            <a:pPr indent="-285750" lvl="1" marL="742950" rtl="0" algn="l">
              <a:spcBef>
                <a:spcPts val="560"/>
              </a:spcBef>
              <a:spcAft>
                <a:spcPts val="0"/>
              </a:spcAft>
              <a:buClr>
                <a:schemeClr val="dk1"/>
              </a:buClr>
              <a:buSzPts val="2800"/>
              <a:buChar char="–"/>
            </a:pPr>
            <a:r>
              <a:rPr lang="en-US"/>
              <a:t>The rule of succession</a:t>
            </a:r>
            <a:endParaRPr/>
          </a:p>
          <a:p>
            <a:pPr indent="-285750" lvl="1" marL="742950" rtl="0" algn="l">
              <a:spcBef>
                <a:spcPts val="560"/>
              </a:spcBef>
              <a:spcAft>
                <a:spcPts val="0"/>
              </a:spcAft>
              <a:buClr>
                <a:schemeClr val="dk1"/>
              </a:buClr>
              <a:buSzPts val="2800"/>
              <a:buChar char="–"/>
            </a:pPr>
            <a:r>
              <a:rPr lang="en-US"/>
              <a:t>Task duration modelling</a:t>
            </a:r>
            <a:endParaRPr/>
          </a:p>
          <a:p>
            <a:pPr indent="-285750" lvl="1" marL="742950" rtl="0" algn="l">
              <a:spcBef>
                <a:spcPts val="560"/>
              </a:spcBef>
              <a:spcAft>
                <a:spcPts val="0"/>
              </a:spcAft>
              <a:buClr>
                <a:schemeClr val="dk1"/>
              </a:buClr>
              <a:buSzPts val="2800"/>
              <a:buChar char="–"/>
            </a:pPr>
            <a:r>
              <a:rPr lang="en-US"/>
              <a:t>Project planning control systems like CPM and PERT.</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Beta Distribution Example</a:t>
            </a:r>
            <a:endParaRPr>
              <a:solidFill>
                <a:srgbClr val="C00000"/>
              </a:solidFill>
            </a:endParaRPr>
          </a:p>
        </p:txBody>
      </p:sp>
      <p:pic>
        <p:nvPicPr>
          <p:cNvPr id="244" name="Google Shape;244;p27"/>
          <p:cNvPicPr preferRelativeResize="0"/>
          <p:nvPr>
            <p:ph idx="1" type="body"/>
          </p:nvPr>
        </p:nvPicPr>
        <p:blipFill rotWithShape="1">
          <a:blip r:embed="rId3">
            <a:alphaModFix/>
          </a:blip>
          <a:srcRect b="0" l="0" r="0" t="0"/>
          <a:stretch/>
        </p:blipFill>
        <p:spPr>
          <a:xfrm>
            <a:off x="685800" y="1295400"/>
            <a:ext cx="7543800" cy="534628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8"/>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Gamma distribution</a:t>
            </a:r>
            <a:endParaRPr b="1"/>
          </a:p>
        </p:txBody>
      </p:sp>
      <p:sp>
        <p:nvSpPr>
          <p:cNvPr id="250" name="Google Shape;250;p28"/>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Gamma distribution</a:t>
            </a:r>
            <a:endParaRPr>
              <a:solidFill>
                <a:srgbClr val="C00000"/>
              </a:solidFill>
            </a:endParaRPr>
          </a:p>
        </p:txBody>
      </p:sp>
      <p:sp>
        <p:nvSpPr>
          <p:cNvPr id="256" name="Google Shape;256;p2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just">
              <a:lnSpc>
                <a:spcPct val="120000"/>
              </a:lnSpc>
              <a:spcBef>
                <a:spcPts val="0"/>
              </a:spcBef>
              <a:spcAft>
                <a:spcPts val="0"/>
              </a:spcAft>
              <a:buClr>
                <a:schemeClr val="dk1"/>
              </a:buClr>
              <a:buSzPct val="100000"/>
              <a:buChar char="•"/>
            </a:pPr>
            <a:r>
              <a:rPr lang="en-US"/>
              <a:t>Gamma Distribution is one of the distributions, which is widely used in the field of Business, Science and Engineering, in order to model the continuous variable that should have a positive and skewed distribution. </a:t>
            </a:r>
            <a:endParaRPr/>
          </a:p>
          <a:p>
            <a:pPr indent="-342900" lvl="0" marL="342900" rtl="0" algn="just">
              <a:lnSpc>
                <a:spcPct val="120000"/>
              </a:lnSpc>
              <a:spcBef>
                <a:spcPts val="544"/>
              </a:spcBef>
              <a:spcAft>
                <a:spcPts val="0"/>
              </a:spcAft>
              <a:buClr>
                <a:schemeClr val="dk1"/>
              </a:buClr>
              <a:buSzPct val="100000"/>
              <a:buChar char="•"/>
            </a:pPr>
            <a:r>
              <a:rPr lang="en-US"/>
              <a:t>Gamma distribution is a kind of statistical distributions which is related to the beta distribution. </a:t>
            </a:r>
            <a:endParaRPr/>
          </a:p>
          <a:p>
            <a:pPr indent="-342900" lvl="0" marL="342900" rtl="0" algn="just">
              <a:lnSpc>
                <a:spcPct val="120000"/>
              </a:lnSpc>
              <a:spcBef>
                <a:spcPts val="544"/>
              </a:spcBef>
              <a:spcAft>
                <a:spcPts val="0"/>
              </a:spcAft>
              <a:buClr>
                <a:schemeClr val="dk1"/>
              </a:buClr>
              <a:buSzPct val="100000"/>
              <a:buChar char="•"/>
            </a:pPr>
            <a:r>
              <a:rPr lang="en-US"/>
              <a:t>This distribution arises naturally in which the waiting time between Poisson distributed events are relevant to each other.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What Is Uniform Distribution?</a:t>
            </a:r>
            <a:endParaRPr>
              <a:solidFill>
                <a:srgbClr val="C00000"/>
              </a:solidFill>
            </a:endParaRPr>
          </a:p>
        </p:txBody>
      </p:sp>
      <p:sp>
        <p:nvSpPr>
          <p:cNvPr id="96" name="Google Shape;96;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just">
              <a:lnSpc>
                <a:spcPct val="120000"/>
              </a:lnSpc>
              <a:spcBef>
                <a:spcPts val="0"/>
              </a:spcBef>
              <a:spcAft>
                <a:spcPts val="0"/>
              </a:spcAft>
              <a:buClr>
                <a:schemeClr val="dk1"/>
              </a:buClr>
              <a:buSzPct val="100000"/>
              <a:buChar char="•"/>
            </a:pPr>
            <a:r>
              <a:rPr lang="en-US"/>
              <a:t>In statistics, uniform distribution refers to a type of probability distribution in which all outcomes are equally likely. </a:t>
            </a:r>
            <a:endParaRPr/>
          </a:p>
          <a:p>
            <a:pPr indent="-342900" lvl="0" marL="342900" rtl="0" algn="just">
              <a:lnSpc>
                <a:spcPct val="120000"/>
              </a:lnSpc>
              <a:spcBef>
                <a:spcPts val="448"/>
              </a:spcBef>
              <a:spcAft>
                <a:spcPts val="0"/>
              </a:spcAft>
              <a:buClr>
                <a:schemeClr val="dk1"/>
              </a:buClr>
              <a:buSzPct val="100000"/>
              <a:buChar char="•"/>
            </a:pPr>
            <a:r>
              <a:rPr lang="en-US"/>
              <a:t>A deck of cards has within it uniform distributions because the likelihood of drawing a heart, a club, a diamond, or a spade is equally likely. </a:t>
            </a:r>
            <a:endParaRPr/>
          </a:p>
          <a:p>
            <a:pPr indent="-342900" lvl="0" marL="342900" rtl="0" algn="just">
              <a:lnSpc>
                <a:spcPct val="120000"/>
              </a:lnSpc>
              <a:spcBef>
                <a:spcPts val="448"/>
              </a:spcBef>
              <a:spcAft>
                <a:spcPts val="0"/>
              </a:spcAft>
              <a:buClr>
                <a:schemeClr val="dk1"/>
              </a:buClr>
              <a:buSzPct val="100000"/>
              <a:buChar char="•"/>
            </a:pPr>
            <a:r>
              <a:rPr lang="en-US"/>
              <a:t>A coin also has a uniform distribution because the probability of getting either heads or tails in a coin toss is the same.</a:t>
            </a:r>
            <a:endParaRPr/>
          </a:p>
          <a:p>
            <a:pPr indent="-342900" lvl="0" marL="342900" rtl="0" algn="just">
              <a:lnSpc>
                <a:spcPct val="120000"/>
              </a:lnSpc>
              <a:spcBef>
                <a:spcPts val="448"/>
              </a:spcBef>
              <a:spcAft>
                <a:spcPts val="0"/>
              </a:spcAft>
              <a:buClr>
                <a:schemeClr val="dk1"/>
              </a:buClr>
              <a:buSzPct val="100000"/>
              <a:buChar char="•"/>
            </a:pPr>
            <a:r>
              <a:rPr lang="en-US"/>
              <a:t>The uniform distribution can be visualized as a straight horizontal line, so for a coin flip returning a head or tail, both have a probability p = 0.50 and would be depicted by a line from the y-axis at 0.50.</a:t>
            </a:r>
            <a:endParaRPr/>
          </a:p>
          <a:p>
            <a:pPr indent="-200660" lvl="0" marL="342900" rtl="0" algn="just">
              <a:lnSpc>
                <a:spcPct val="120000"/>
              </a:lnSpc>
              <a:spcBef>
                <a:spcPts val="448"/>
              </a:spcBef>
              <a:spcAft>
                <a:spcPts val="0"/>
              </a:spcAft>
              <a:buClr>
                <a:schemeClr val="dk1"/>
              </a:buClr>
              <a:buSzPct val="1000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What is Gamma Distribution?</a:t>
            </a:r>
            <a:endParaRPr>
              <a:solidFill>
                <a:srgbClr val="C00000"/>
              </a:solidFill>
            </a:endParaRPr>
          </a:p>
        </p:txBody>
      </p:sp>
      <p:sp>
        <p:nvSpPr>
          <p:cNvPr id="262" name="Google Shape;262;p3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lnSpc>
                <a:spcPct val="120000"/>
              </a:lnSpc>
              <a:spcBef>
                <a:spcPts val="0"/>
              </a:spcBef>
              <a:spcAft>
                <a:spcPts val="0"/>
              </a:spcAft>
              <a:buClr>
                <a:schemeClr val="dk1"/>
              </a:buClr>
              <a:buSzPts val="1700"/>
              <a:buChar char="•"/>
            </a:pPr>
            <a:r>
              <a:rPr lang="en-US" sz="1700"/>
              <a:t>The </a:t>
            </a:r>
            <a:r>
              <a:rPr b="1" lang="en-US" sz="1700"/>
              <a:t>gamma distribution</a:t>
            </a:r>
            <a:r>
              <a:rPr lang="en-US" sz="1700"/>
              <a:t> term is mostly used as a distribution which is defined as two parameters – shape parameter and inverse scale parameter, having continuous probability distributions. </a:t>
            </a:r>
            <a:endParaRPr sz="1700"/>
          </a:p>
          <a:p>
            <a:pPr indent="-342900" lvl="0" marL="342900" rtl="0" algn="just">
              <a:lnSpc>
                <a:spcPct val="120000"/>
              </a:lnSpc>
              <a:spcBef>
                <a:spcPts val="340"/>
              </a:spcBef>
              <a:spcAft>
                <a:spcPts val="0"/>
              </a:spcAft>
              <a:buClr>
                <a:schemeClr val="dk1"/>
              </a:buClr>
              <a:buSzPts val="1700"/>
              <a:buChar char="•"/>
            </a:pPr>
            <a:r>
              <a:rPr lang="en-US" sz="1700"/>
              <a:t>It is related to the normal distribution,  exponential distribution, chi-squared distribution and Erlang distribution. ‘Γ’ denotes the gamma function.</a:t>
            </a:r>
            <a:endParaRPr/>
          </a:p>
          <a:p>
            <a:pPr indent="-342900" lvl="0" marL="342900" rtl="0" algn="just">
              <a:lnSpc>
                <a:spcPct val="120000"/>
              </a:lnSpc>
              <a:spcBef>
                <a:spcPts val="340"/>
              </a:spcBef>
              <a:spcAft>
                <a:spcPts val="0"/>
              </a:spcAft>
              <a:buClr>
                <a:schemeClr val="dk1"/>
              </a:buClr>
              <a:buSzPts val="1700"/>
              <a:buChar char="•"/>
            </a:pPr>
            <a:r>
              <a:rPr lang="en-US" sz="1700"/>
              <a:t>Gamma distributions have two free parameters, named as alpha (α) and beta (β), where;</a:t>
            </a:r>
            <a:endParaRPr/>
          </a:p>
          <a:p>
            <a:pPr indent="-342900" lvl="0" marL="342900" rtl="0" algn="just">
              <a:lnSpc>
                <a:spcPct val="120000"/>
              </a:lnSpc>
              <a:spcBef>
                <a:spcPts val="340"/>
              </a:spcBef>
              <a:spcAft>
                <a:spcPts val="0"/>
              </a:spcAft>
              <a:buClr>
                <a:schemeClr val="dk1"/>
              </a:buClr>
              <a:buSzPts val="1700"/>
              <a:buChar char="•"/>
            </a:pPr>
            <a:r>
              <a:rPr lang="en-US" sz="1700"/>
              <a:t>α = Shape parameter</a:t>
            </a:r>
            <a:endParaRPr/>
          </a:p>
          <a:p>
            <a:pPr indent="-342900" lvl="0" marL="342900" rtl="0" algn="just">
              <a:lnSpc>
                <a:spcPct val="120000"/>
              </a:lnSpc>
              <a:spcBef>
                <a:spcPts val="340"/>
              </a:spcBef>
              <a:spcAft>
                <a:spcPts val="0"/>
              </a:spcAft>
              <a:buClr>
                <a:schemeClr val="dk1"/>
              </a:buClr>
              <a:buSzPts val="1700"/>
              <a:buChar char="•"/>
            </a:pPr>
            <a:r>
              <a:rPr lang="en-US" sz="1700"/>
              <a:t>β = Rate parameter (the reciprocal of the scale parameter)</a:t>
            </a:r>
            <a:endParaRPr/>
          </a:p>
          <a:p>
            <a:pPr indent="-342900" lvl="0" marL="342900" rtl="0" algn="just">
              <a:lnSpc>
                <a:spcPct val="120000"/>
              </a:lnSpc>
              <a:spcBef>
                <a:spcPts val="340"/>
              </a:spcBef>
              <a:spcAft>
                <a:spcPts val="0"/>
              </a:spcAft>
              <a:buClr>
                <a:schemeClr val="dk1"/>
              </a:buClr>
              <a:buSzPts val="1700"/>
              <a:buChar char="•"/>
            </a:pPr>
            <a:r>
              <a:rPr lang="en-US" sz="1700"/>
              <a:t>It is characterized by mean µ=αβ and variance σ</a:t>
            </a:r>
            <a:r>
              <a:rPr baseline="30000" lang="en-US" sz="1700"/>
              <a:t>2</a:t>
            </a:r>
            <a:r>
              <a:rPr lang="en-US" sz="1700"/>
              <a:t>=αβ</a:t>
            </a:r>
            <a:r>
              <a:rPr baseline="30000" lang="en-US" sz="1700"/>
              <a:t>2</a:t>
            </a:r>
            <a:endParaRPr sz="1700"/>
          </a:p>
          <a:p>
            <a:pPr indent="-342900" lvl="0" marL="342900" rtl="0" algn="just">
              <a:lnSpc>
                <a:spcPct val="120000"/>
              </a:lnSpc>
              <a:spcBef>
                <a:spcPts val="340"/>
              </a:spcBef>
              <a:spcAft>
                <a:spcPts val="0"/>
              </a:spcAft>
              <a:buClr>
                <a:schemeClr val="dk1"/>
              </a:buClr>
              <a:buSzPts val="1700"/>
              <a:buChar char="•"/>
            </a:pPr>
            <a:r>
              <a:rPr lang="en-US" sz="1700"/>
              <a:t>The scale parameter β is used only to scale the distribution. This can be understood by remarking that wherever the random variable x appears in the probability density, then it is divided by β. Since the scale parameter provides the dimensional data, it is seldom useful to work with the “standard” gamma distribution, i.e., with β = 1.</a:t>
            </a:r>
            <a:endParaRPr/>
          </a:p>
          <a:p>
            <a:pPr indent="-234950" lvl="0" marL="342900" rtl="0" algn="just">
              <a:lnSpc>
                <a:spcPct val="120000"/>
              </a:lnSpc>
              <a:spcBef>
                <a:spcPts val="340"/>
              </a:spcBef>
              <a:spcAft>
                <a:spcPts val="0"/>
              </a:spcAft>
              <a:buClr>
                <a:schemeClr val="dk1"/>
              </a:buClr>
              <a:buSzPts val="1700"/>
              <a:buNone/>
            </a:pPr>
            <a:r>
              <a:t/>
            </a:r>
            <a:endParaRPr sz="17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Gamma Distribution Function</a:t>
            </a:r>
            <a:endParaRPr>
              <a:solidFill>
                <a:srgbClr val="C00000"/>
              </a:solidFill>
            </a:endParaRPr>
          </a:p>
        </p:txBody>
      </p:sp>
      <p:sp>
        <p:nvSpPr>
          <p:cNvPr id="268" name="Google Shape;268;p3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l">
              <a:lnSpc>
                <a:spcPct val="120000"/>
              </a:lnSpc>
              <a:spcBef>
                <a:spcPts val="0"/>
              </a:spcBef>
              <a:spcAft>
                <a:spcPts val="0"/>
              </a:spcAft>
              <a:buClr>
                <a:schemeClr val="dk1"/>
              </a:buClr>
              <a:buSzPct val="100000"/>
              <a:buChar char="•"/>
            </a:pPr>
            <a:r>
              <a:rPr lang="en-US"/>
              <a:t>The gamma function is represented by </a:t>
            </a:r>
            <a:r>
              <a:rPr b="1" lang="en-US"/>
              <a:t>Γ(y)</a:t>
            </a:r>
            <a:r>
              <a:rPr lang="en-US"/>
              <a:t> which is an extended form of factorial function to complex numbers(real). So, if n∈{1,2,3,…}, then Γ(y)=(n-1)!</a:t>
            </a:r>
            <a:endParaRPr/>
          </a:p>
          <a:p>
            <a:pPr indent="-342900" lvl="0" marL="342900" rtl="0" algn="l">
              <a:lnSpc>
                <a:spcPct val="120000"/>
              </a:lnSpc>
              <a:spcBef>
                <a:spcPts val="544"/>
              </a:spcBef>
              <a:spcAft>
                <a:spcPts val="0"/>
              </a:spcAft>
              <a:buClr>
                <a:schemeClr val="dk1"/>
              </a:buClr>
              <a:buSzPct val="100000"/>
              <a:buChar char="•"/>
            </a:pPr>
            <a:r>
              <a:rPr lang="en-US"/>
              <a:t>If α is a positive real number, then Γ(α) is defined as</a:t>
            </a:r>
            <a:endParaRPr/>
          </a:p>
          <a:p>
            <a:pPr indent="-342900" lvl="0" marL="342900" rtl="0" algn="l">
              <a:lnSpc>
                <a:spcPct val="120000"/>
              </a:lnSpc>
              <a:spcBef>
                <a:spcPts val="544"/>
              </a:spcBef>
              <a:spcAft>
                <a:spcPts val="0"/>
              </a:spcAft>
              <a:buClr>
                <a:schemeClr val="dk1"/>
              </a:buClr>
              <a:buSzPct val="100000"/>
              <a:buChar char="•"/>
            </a:pPr>
            <a:r>
              <a:rPr lang="en-US"/>
              <a:t>Γ(α) = </a:t>
            </a:r>
            <a:r>
              <a:rPr baseline="-25000" lang="en-US"/>
              <a:t>0</a:t>
            </a:r>
            <a:r>
              <a:rPr lang="en-US"/>
              <a:t>∫∞ ( y</a:t>
            </a:r>
            <a:r>
              <a:rPr baseline="30000" lang="en-US"/>
              <a:t>a-1</a:t>
            </a:r>
            <a:r>
              <a:rPr lang="en-US"/>
              <a:t>e</a:t>
            </a:r>
            <a:r>
              <a:rPr baseline="30000" lang="en-US"/>
              <a:t>-y</a:t>
            </a:r>
            <a:r>
              <a:rPr lang="en-US"/>
              <a:t> dy) , for α &gt; 0.</a:t>
            </a:r>
            <a:endParaRPr/>
          </a:p>
          <a:p>
            <a:pPr indent="-342900" lvl="0" marL="342900" rtl="0" algn="l">
              <a:lnSpc>
                <a:spcPct val="120000"/>
              </a:lnSpc>
              <a:spcBef>
                <a:spcPts val="544"/>
              </a:spcBef>
              <a:spcAft>
                <a:spcPts val="0"/>
              </a:spcAft>
              <a:buClr>
                <a:schemeClr val="dk1"/>
              </a:buClr>
              <a:buSzPct val="100000"/>
              <a:buChar char="•"/>
            </a:pPr>
            <a:r>
              <a:rPr lang="en-US"/>
              <a:t>If α = 1, Γ(1) =</a:t>
            </a:r>
            <a:r>
              <a:rPr baseline="-25000" lang="en-US"/>
              <a:t>0</a:t>
            </a:r>
            <a:r>
              <a:rPr lang="en-US"/>
              <a:t>∫∞ (e</a:t>
            </a:r>
            <a:r>
              <a:rPr baseline="30000" lang="en-US"/>
              <a:t>-y</a:t>
            </a:r>
            <a:r>
              <a:rPr lang="en-US"/>
              <a:t> dy) = 1</a:t>
            </a:r>
            <a:endParaRPr/>
          </a:p>
          <a:p>
            <a:pPr indent="-342900" lvl="0" marL="342900" rtl="0" algn="l">
              <a:lnSpc>
                <a:spcPct val="120000"/>
              </a:lnSpc>
              <a:spcBef>
                <a:spcPts val="544"/>
              </a:spcBef>
              <a:spcAft>
                <a:spcPts val="0"/>
              </a:spcAft>
              <a:buClr>
                <a:schemeClr val="dk1"/>
              </a:buClr>
              <a:buSzPct val="100000"/>
              <a:buChar char="•"/>
            </a:pPr>
            <a:r>
              <a:rPr lang="en-US"/>
              <a:t>If we change the variable to y = λz, we can use this definition for gamma distribution: Γ(α) = </a:t>
            </a:r>
            <a:r>
              <a:rPr baseline="-25000" lang="en-US"/>
              <a:t>0</a:t>
            </a:r>
            <a:r>
              <a:rPr lang="en-US"/>
              <a:t>∫∞ y</a:t>
            </a:r>
            <a:r>
              <a:rPr baseline="30000" lang="en-US"/>
              <a:t>a-1</a:t>
            </a:r>
            <a:r>
              <a:rPr lang="en-US"/>
              <a:t> e</a:t>
            </a:r>
            <a:r>
              <a:rPr baseline="30000" lang="en-US"/>
              <a:t>λy</a:t>
            </a:r>
            <a:r>
              <a:rPr lang="en-US"/>
              <a:t> dy where α, λ &gt;0.</a:t>
            </a:r>
            <a:endParaRPr/>
          </a:p>
          <a:p>
            <a:pPr indent="-170180" lvl="0" marL="342900" rtl="0" algn="l">
              <a:lnSpc>
                <a:spcPct val="120000"/>
              </a:lnSpc>
              <a:spcBef>
                <a:spcPts val="544"/>
              </a:spcBef>
              <a:spcAft>
                <a:spcPts val="0"/>
              </a:spcAft>
              <a:buClr>
                <a:schemeClr val="dk1"/>
              </a:buClr>
              <a:buSzPct val="100000"/>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Gamma Distribution Formula</a:t>
            </a:r>
            <a:endParaRPr/>
          </a:p>
        </p:txBody>
      </p:sp>
      <p:sp>
        <p:nvSpPr>
          <p:cNvPr id="274" name="Google Shape;274;p32"/>
          <p:cNvSpPr txBox="1"/>
          <p:nvPr>
            <p:ph idx="1" type="body"/>
          </p:nvPr>
        </p:nvSpPr>
        <p:spPr>
          <a:xfrm>
            <a:off x="457200" y="5486400"/>
            <a:ext cx="8229600" cy="639763"/>
          </a:xfrm>
          <a:prstGeom prst="rect">
            <a:avLst/>
          </a:prstGeom>
          <a:noFill/>
          <a:ln>
            <a:noFill/>
          </a:ln>
        </p:spPr>
        <p:txBody>
          <a:bodyPr anchorCtr="0" anchor="t" bIns="45700" lIns="91425" spcFirstLastPara="1" rIns="91425" wrap="square" tIns="45700">
            <a:normAutofit fontScale="92500"/>
          </a:bodyPr>
          <a:lstStyle/>
          <a:p>
            <a:pPr indent="-342900" lvl="0" marL="342900" rtl="0" algn="l">
              <a:spcBef>
                <a:spcPts val="0"/>
              </a:spcBef>
              <a:spcAft>
                <a:spcPts val="0"/>
              </a:spcAft>
              <a:buClr>
                <a:schemeClr val="dk1"/>
              </a:buClr>
              <a:buSzPct val="100000"/>
              <a:buChar char="•"/>
            </a:pPr>
            <a:r>
              <a:rPr lang="en-US"/>
              <a:t>where p and x are a continuous random variable.</a:t>
            </a:r>
            <a:endParaRPr/>
          </a:p>
        </p:txBody>
      </p:sp>
      <p:pic>
        <p:nvPicPr>
          <p:cNvPr id="275" name="Google Shape;275;p32"/>
          <p:cNvPicPr preferRelativeResize="0"/>
          <p:nvPr/>
        </p:nvPicPr>
        <p:blipFill rotWithShape="1">
          <a:blip r:embed="rId3">
            <a:alphaModFix/>
          </a:blip>
          <a:srcRect b="0" l="0" r="0" t="0"/>
          <a:stretch/>
        </p:blipFill>
        <p:spPr>
          <a:xfrm>
            <a:off x="1295400" y="2209800"/>
            <a:ext cx="6400798" cy="220979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Gamma Distribution Graph</a:t>
            </a:r>
            <a:endParaRPr>
              <a:solidFill>
                <a:srgbClr val="C00000"/>
              </a:solidFill>
            </a:endParaRPr>
          </a:p>
        </p:txBody>
      </p:sp>
      <p:sp>
        <p:nvSpPr>
          <p:cNvPr id="281" name="Google Shape;281;p33"/>
          <p:cNvSpPr txBox="1"/>
          <p:nvPr>
            <p:ph idx="1" type="body"/>
          </p:nvPr>
        </p:nvSpPr>
        <p:spPr>
          <a:xfrm>
            <a:off x="457200" y="1600200"/>
            <a:ext cx="4267200" cy="4525963"/>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just">
              <a:spcBef>
                <a:spcPts val="0"/>
              </a:spcBef>
              <a:spcAft>
                <a:spcPts val="0"/>
              </a:spcAft>
              <a:buClr>
                <a:schemeClr val="dk1"/>
              </a:buClr>
              <a:buSzPct val="100000"/>
              <a:buChar char="•"/>
            </a:pPr>
            <a:r>
              <a:rPr lang="en-US"/>
              <a:t>The parameters of the gamma distribution define the shape of the graph. Shape parameter α and rate parameter β are both greater than 1.</a:t>
            </a:r>
            <a:endParaRPr/>
          </a:p>
          <a:p>
            <a:pPr indent="-342900" lvl="0" marL="342900" rtl="0" algn="just">
              <a:spcBef>
                <a:spcPts val="544"/>
              </a:spcBef>
              <a:spcAft>
                <a:spcPts val="0"/>
              </a:spcAft>
              <a:buClr>
                <a:schemeClr val="dk1"/>
              </a:buClr>
              <a:buSzPct val="100000"/>
              <a:buChar char="•"/>
            </a:pPr>
            <a:r>
              <a:rPr lang="en-US"/>
              <a:t>When α = 1, this becomes the exponential distribution</a:t>
            </a:r>
            <a:endParaRPr/>
          </a:p>
          <a:p>
            <a:pPr indent="-342900" lvl="0" marL="342900" rtl="0" algn="just">
              <a:spcBef>
                <a:spcPts val="544"/>
              </a:spcBef>
              <a:spcAft>
                <a:spcPts val="0"/>
              </a:spcAft>
              <a:buClr>
                <a:schemeClr val="dk1"/>
              </a:buClr>
              <a:buSzPct val="100000"/>
              <a:buChar char="•"/>
            </a:pPr>
            <a:r>
              <a:rPr lang="en-US"/>
              <a:t>When β = 1 this becomes the standard gamma distribution</a:t>
            </a:r>
            <a:endParaRPr/>
          </a:p>
          <a:p>
            <a:pPr indent="-170180" lvl="0" marL="342900" rtl="0" algn="just">
              <a:spcBef>
                <a:spcPts val="544"/>
              </a:spcBef>
              <a:spcAft>
                <a:spcPts val="0"/>
              </a:spcAft>
              <a:buClr>
                <a:schemeClr val="dk1"/>
              </a:buClr>
              <a:buSzPct val="100000"/>
              <a:buNone/>
            </a:pPr>
            <a:r>
              <a:t/>
            </a:r>
            <a:endParaRPr/>
          </a:p>
        </p:txBody>
      </p:sp>
      <p:pic>
        <p:nvPicPr>
          <p:cNvPr descr="Gamma Distribution Graph" id="282" name="Google Shape;282;p33"/>
          <p:cNvPicPr preferRelativeResize="0"/>
          <p:nvPr/>
        </p:nvPicPr>
        <p:blipFill rotWithShape="1">
          <a:blip r:embed="rId3">
            <a:alphaModFix/>
          </a:blip>
          <a:srcRect b="0" l="0" r="0" t="0"/>
          <a:stretch/>
        </p:blipFill>
        <p:spPr>
          <a:xfrm>
            <a:off x="4724400" y="2514600"/>
            <a:ext cx="4333833" cy="2334492"/>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C00000"/>
              </a:buClr>
              <a:buSzPct val="100000"/>
              <a:buFont typeface="Calibri"/>
              <a:buNone/>
            </a:pPr>
            <a:r>
              <a:rPr b="1" lang="en-US">
                <a:solidFill>
                  <a:srgbClr val="C00000"/>
                </a:solidFill>
              </a:rPr>
              <a:t>Gamma Distribution of Cumulative Distribution Function</a:t>
            </a:r>
            <a:endParaRPr>
              <a:solidFill>
                <a:srgbClr val="C00000"/>
              </a:solidFill>
            </a:endParaRPr>
          </a:p>
        </p:txBody>
      </p:sp>
      <p:sp>
        <p:nvSpPr>
          <p:cNvPr id="288" name="Google Shape;288;p34"/>
          <p:cNvSpPr txBox="1"/>
          <p:nvPr>
            <p:ph idx="1" type="body"/>
          </p:nvPr>
        </p:nvSpPr>
        <p:spPr>
          <a:xfrm>
            <a:off x="457200" y="1600201"/>
            <a:ext cx="8229600" cy="1143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The cumulative distribution function of a Gamma distribution is as shown below:</a:t>
            </a:r>
            <a:endParaRPr/>
          </a:p>
        </p:txBody>
      </p:sp>
      <p:pic>
        <p:nvPicPr>
          <p:cNvPr descr="Gamma Distribution Cumulative Distribution Function" id="289" name="Google Shape;289;p34"/>
          <p:cNvPicPr preferRelativeResize="0"/>
          <p:nvPr/>
        </p:nvPicPr>
        <p:blipFill rotWithShape="1">
          <a:blip r:embed="rId3">
            <a:alphaModFix/>
          </a:blip>
          <a:srcRect b="0" l="0" r="0" t="0"/>
          <a:stretch/>
        </p:blipFill>
        <p:spPr>
          <a:xfrm>
            <a:off x="1524000" y="2971800"/>
            <a:ext cx="6091754" cy="2997533"/>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Gamma Distribution Properties</a:t>
            </a:r>
            <a:endParaRPr>
              <a:solidFill>
                <a:srgbClr val="C00000"/>
              </a:solidFill>
            </a:endParaRPr>
          </a:p>
        </p:txBody>
      </p:sp>
      <p:sp>
        <p:nvSpPr>
          <p:cNvPr id="295" name="Google Shape;295;p3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The properties of the gamma distribution are:</a:t>
            </a:r>
            <a:endParaRPr/>
          </a:p>
          <a:p>
            <a:pPr indent="-342900" lvl="0" marL="342900" rtl="0" algn="l">
              <a:spcBef>
                <a:spcPts val="640"/>
              </a:spcBef>
              <a:spcAft>
                <a:spcPts val="0"/>
              </a:spcAft>
              <a:buClr>
                <a:schemeClr val="dk1"/>
              </a:buClr>
              <a:buSzPts val="3200"/>
              <a:buChar char="•"/>
            </a:pPr>
            <a:r>
              <a:rPr lang="en-US"/>
              <a:t>For any +ve real number α,</a:t>
            </a:r>
            <a:endParaRPr/>
          </a:p>
          <a:p>
            <a:pPr indent="-285750" lvl="1" marL="742950" rtl="0" algn="l">
              <a:spcBef>
                <a:spcPts val="560"/>
              </a:spcBef>
              <a:spcAft>
                <a:spcPts val="0"/>
              </a:spcAft>
              <a:buClr>
                <a:schemeClr val="dk1"/>
              </a:buClr>
              <a:buSzPts val="2800"/>
              <a:buChar char="–"/>
            </a:pPr>
            <a:r>
              <a:rPr lang="en-US"/>
              <a:t>Γ(α) = </a:t>
            </a:r>
            <a:r>
              <a:rPr baseline="-25000" lang="en-US"/>
              <a:t>0</a:t>
            </a:r>
            <a:r>
              <a:rPr lang="en-US"/>
              <a:t>∫∞ ( y</a:t>
            </a:r>
            <a:r>
              <a:rPr baseline="30000" lang="en-US"/>
              <a:t>a-1</a:t>
            </a:r>
            <a:r>
              <a:rPr lang="en-US"/>
              <a:t>e</a:t>
            </a:r>
            <a:r>
              <a:rPr baseline="30000" lang="en-US"/>
              <a:t>-y</a:t>
            </a:r>
            <a:r>
              <a:rPr lang="en-US"/>
              <a:t> dy) , for α &gt; 0.</a:t>
            </a:r>
            <a:endParaRPr/>
          </a:p>
          <a:p>
            <a:pPr indent="-285750" lvl="1" marL="742950" rtl="0" algn="l">
              <a:spcBef>
                <a:spcPts val="560"/>
              </a:spcBef>
              <a:spcAft>
                <a:spcPts val="0"/>
              </a:spcAft>
              <a:buClr>
                <a:schemeClr val="dk1"/>
              </a:buClr>
              <a:buSzPts val="2800"/>
              <a:buChar char="–"/>
            </a:pPr>
            <a:r>
              <a:rPr baseline="-25000" lang="en-US"/>
              <a:t>0</a:t>
            </a:r>
            <a:r>
              <a:rPr lang="en-US"/>
              <a:t>∫∞ y</a:t>
            </a:r>
            <a:r>
              <a:rPr baseline="30000" lang="en-US"/>
              <a:t>a-1</a:t>
            </a:r>
            <a:r>
              <a:rPr lang="en-US"/>
              <a:t> e</a:t>
            </a:r>
            <a:r>
              <a:rPr baseline="30000" lang="en-US"/>
              <a:t>λy</a:t>
            </a:r>
            <a:r>
              <a:rPr lang="en-US"/>
              <a:t> dy = Γ(α)/λ</a:t>
            </a:r>
            <a:r>
              <a:rPr baseline="30000" lang="en-US"/>
              <a:t>a</a:t>
            </a:r>
            <a:r>
              <a:rPr lang="en-US"/>
              <a:t>, for λ &gt;0.</a:t>
            </a:r>
            <a:endParaRPr/>
          </a:p>
          <a:p>
            <a:pPr indent="-285750" lvl="1" marL="742950" rtl="0" algn="l">
              <a:spcBef>
                <a:spcPts val="560"/>
              </a:spcBef>
              <a:spcAft>
                <a:spcPts val="0"/>
              </a:spcAft>
              <a:buClr>
                <a:schemeClr val="dk1"/>
              </a:buClr>
              <a:buSzPts val="2800"/>
              <a:buChar char="–"/>
            </a:pPr>
            <a:r>
              <a:rPr lang="en-US"/>
              <a:t>Γ(α +1)=α Γ(α)</a:t>
            </a:r>
            <a:endParaRPr/>
          </a:p>
          <a:p>
            <a:pPr indent="-285750" lvl="1" marL="742950" rtl="0" algn="l">
              <a:spcBef>
                <a:spcPts val="560"/>
              </a:spcBef>
              <a:spcAft>
                <a:spcPts val="0"/>
              </a:spcAft>
              <a:buClr>
                <a:schemeClr val="dk1"/>
              </a:buClr>
              <a:buSzPts val="2800"/>
              <a:buChar char="–"/>
            </a:pPr>
            <a:r>
              <a:rPr lang="en-US"/>
              <a:t>Γ(m)=(m-1)!, for m = 1,2,3 …;</a:t>
            </a:r>
            <a:endParaRPr/>
          </a:p>
          <a:p>
            <a:pPr indent="-285750" lvl="1" marL="742950" rtl="0" algn="l">
              <a:spcBef>
                <a:spcPts val="560"/>
              </a:spcBef>
              <a:spcAft>
                <a:spcPts val="0"/>
              </a:spcAft>
              <a:buClr>
                <a:schemeClr val="dk1"/>
              </a:buClr>
              <a:buSzPts val="2800"/>
              <a:buChar char="–"/>
            </a:pPr>
            <a:r>
              <a:rPr lang="en-US"/>
              <a:t>Γ(½) = √π</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Gamma Distribution Mean</a:t>
            </a:r>
            <a:endParaRPr>
              <a:solidFill>
                <a:srgbClr val="C00000"/>
              </a:solidFill>
            </a:endParaRPr>
          </a:p>
        </p:txBody>
      </p:sp>
      <p:sp>
        <p:nvSpPr>
          <p:cNvPr id="301" name="Google Shape;301;p36"/>
          <p:cNvSpPr txBox="1"/>
          <p:nvPr>
            <p:ph idx="1" type="body"/>
          </p:nvPr>
        </p:nvSpPr>
        <p:spPr>
          <a:xfrm>
            <a:off x="457200" y="1600200"/>
            <a:ext cx="3733800" cy="4525963"/>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chemeClr val="dk1"/>
              </a:buClr>
              <a:buSzPct val="100000"/>
              <a:buChar char="•"/>
            </a:pPr>
            <a:r>
              <a:rPr lang="en-US"/>
              <a:t>There are two ways to determine the gamma distribution mean</a:t>
            </a:r>
            <a:endParaRPr/>
          </a:p>
          <a:p>
            <a:pPr indent="-285750" lvl="1" marL="742950" rtl="0" algn="l">
              <a:spcBef>
                <a:spcPts val="476"/>
              </a:spcBef>
              <a:spcAft>
                <a:spcPts val="0"/>
              </a:spcAft>
              <a:buClr>
                <a:schemeClr val="dk1"/>
              </a:buClr>
              <a:buSzPct val="100000"/>
              <a:buChar char="–"/>
            </a:pPr>
            <a:r>
              <a:rPr lang="en-US"/>
              <a:t>Directly</a:t>
            </a:r>
            <a:endParaRPr/>
          </a:p>
          <a:p>
            <a:pPr indent="-285750" lvl="1" marL="742950" rtl="0" algn="l">
              <a:spcBef>
                <a:spcPts val="476"/>
              </a:spcBef>
              <a:spcAft>
                <a:spcPts val="0"/>
              </a:spcAft>
              <a:buClr>
                <a:schemeClr val="dk1"/>
              </a:buClr>
              <a:buSzPct val="100000"/>
              <a:buChar char="–"/>
            </a:pPr>
            <a:r>
              <a:rPr lang="en-US"/>
              <a:t>Expanding the moment generation function</a:t>
            </a:r>
            <a:endParaRPr/>
          </a:p>
          <a:p>
            <a:pPr indent="-342900" lvl="0" marL="342900" rtl="0" algn="l">
              <a:spcBef>
                <a:spcPts val="544"/>
              </a:spcBef>
              <a:spcAft>
                <a:spcPts val="0"/>
              </a:spcAft>
              <a:buClr>
                <a:schemeClr val="dk1"/>
              </a:buClr>
              <a:buSzPct val="100000"/>
              <a:buChar char="•"/>
            </a:pPr>
            <a:r>
              <a:rPr lang="en-US"/>
              <a:t>It is also known as the Expected value of Gamma Distribution.</a:t>
            </a:r>
            <a:endParaRPr/>
          </a:p>
          <a:p>
            <a:pPr indent="0" lvl="0" marL="0" rtl="0" algn="l">
              <a:spcBef>
                <a:spcPts val="544"/>
              </a:spcBef>
              <a:spcAft>
                <a:spcPts val="0"/>
              </a:spcAft>
              <a:buClr>
                <a:schemeClr val="dk1"/>
              </a:buClr>
              <a:buSzPct val="100000"/>
              <a:buNone/>
            </a:pPr>
            <a:br>
              <a:rPr lang="en-US"/>
            </a:br>
            <a:endParaRPr/>
          </a:p>
        </p:txBody>
      </p:sp>
      <p:pic>
        <p:nvPicPr>
          <p:cNvPr descr="Gamma Distribution" id="302" name="Google Shape;302;p36"/>
          <p:cNvPicPr preferRelativeResize="0"/>
          <p:nvPr/>
        </p:nvPicPr>
        <p:blipFill rotWithShape="1">
          <a:blip r:embed="rId3">
            <a:alphaModFix/>
          </a:blip>
          <a:srcRect b="0" l="0" r="0" t="0"/>
          <a:stretch/>
        </p:blipFill>
        <p:spPr>
          <a:xfrm>
            <a:off x="5029200" y="1371600"/>
            <a:ext cx="3409548" cy="4377124"/>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Gamma Distribution Variance</a:t>
            </a:r>
            <a:endParaRPr>
              <a:solidFill>
                <a:srgbClr val="C00000"/>
              </a:solidFill>
            </a:endParaRPr>
          </a:p>
        </p:txBody>
      </p:sp>
      <p:sp>
        <p:nvSpPr>
          <p:cNvPr id="308" name="Google Shape;308;p37"/>
          <p:cNvSpPr txBox="1"/>
          <p:nvPr>
            <p:ph idx="1" type="body"/>
          </p:nvPr>
        </p:nvSpPr>
        <p:spPr>
          <a:xfrm>
            <a:off x="457200" y="1600201"/>
            <a:ext cx="8229600" cy="6096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It can be shown as follows:</a:t>
            </a:r>
            <a:endParaRPr/>
          </a:p>
        </p:txBody>
      </p:sp>
      <p:pic>
        <p:nvPicPr>
          <p:cNvPr descr="Gamma Distribution Variance" id="309" name="Google Shape;309;p37"/>
          <p:cNvPicPr preferRelativeResize="0"/>
          <p:nvPr/>
        </p:nvPicPr>
        <p:blipFill rotWithShape="1">
          <a:blip r:embed="rId3">
            <a:alphaModFix/>
          </a:blip>
          <a:srcRect b="0" l="0" r="0" t="0"/>
          <a:stretch/>
        </p:blipFill>
        <p:spPr>
          <a:xfrm>
            <a:off x="2286000" y="2129408"/>
            <a:ext cx="3276600" cy="4742447"/>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Gamma Distribution Example</a:t>
            </a:r>
            <a:endParaRPr>
              <a:solidFill>
                <a:srgbClr val="C00000"/>
              </a:solidFill>
            </a:endParaRPr>
          </a:p>
        </p:txBody>
      </p:sp>
      <p:sp>
        <p:nvSpPr>
          <p:cNvPr id="315" name="Google Shape;315;p38"/>
          <p:cNvSpPr txBox="1"/>
          <p:nvPr>
            <p:ph idx="1" type="body"/>
          </p:nvPr>
        </p:nvSpPr>
        <p:spPr>
          <a:xfrm>
            <a:off x="457200" y="1600201"/>
            <a:ext cx="8229600" cy="3048000"/>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just">
              <a:lnSpc>
                <a:spcPct val="110000"/>
              </a:lnSpc>
              <a:spcBef>
                <a:spcPts val="0"/>
              </a:spcBef>
              <a:spcAft>
                <a:spcPts val="0"/>
              </a:spcAft>
              <a:buClr>
                <a:schemeClr val="dk1"/>
              </a:buClr>
              <a:buSzPct val="100000"/>
              <a:buChar char="•"/>
            </a:pPr>
            <a:r>
              <a:rPr lang="en-US"/>
              <a:t>Imagine you are solving difficult Maths theorems and you expect to solve one every 1/2 hour. Compute the probability that you will have to wait between 2 to 4 hours before you solve four of them.</a:t>
            </a:r>
            <a:endParaRPr/>
          </a:p>
          <a:p>
            <a:pPr indent="-342900" lvl="0" marL="342900" rtl="0" algn="just">
              <a:lnSpc>
                <a:spcPct val="110000"/>
              </a:lnSpc>
              <a:spcBef>
                <a:spcPts val="496"/>
              </a:spcBef>
              <a:spcAft>
                <a:spcPts val="0"/>
              </a:spcAft>
              <a:buClr>
                <a:schemeClr val="dk1"/>
              </a:buClr>
              <a:buSzPct val="100000"/>
              <a:buChar char="•"/>
            </a:pPr>
            <a:r>
              <a:rPr lang="en-US"/>
              <a:t>One theorem every 1/2 hour means we would suppose to get θ = 1 / 0.5 = 2 theorem every hour on average. Using θ = 2 and </a:t>
            </a:r>
            <a:r>
              <a:rPr i="1" lang="en-US"/>
              <a:t>k</a:t>
            </a:r>
            <a:r>
              <a:rPr lang="en-US"/>
              <a:t> = 4, Now we can calculate it as follows:</a:t>
            </a:r>
            <a:endParaRPr/>
          </a:p>
          <a:p>
            <a:pPr indent="-185420" lvl="0" marL="342900" rtl="0" algn="just">
              <a:lnSpc>
                <a:spcPct val="110000"/>
              </a:lnSpc>
              <a:spcBef>
                <a:spcPts val="496"/>
              </a:spcBef>
              <a:spcAft>
                <a:spcPts val="0"/>
              </a:spcAft>
              <a:buClr>
                <a:schemeClr val="dk1"/>
              </a:buClr>
              <a:buSzPct val="100000"/>
              <a:buNone/>
            </a:pPr>
            <a:r>
              <a:t/>
            </a:r>
            <a:endParaRPr/>
          </a:p>
        </p:txBody>
      </p:sp>
      <p:pic>
        <p:nvPicPr>
          <p:cNvPr id="316" name="Google Shape;316;p38"/>
          <p:cNvPicPr preferRelativeResize="0"/>
          <p:nvPr/>
        </p:nvPicPr>
        <p:blipFill rotWithShape="1">
          <a:blip r:embed="rId3">
            <a:alphaModFix/>
          </a:blip>
          <a:srcRect b="0" l="0" r="0" t="0"/>
          <a:stretch/>
        </p:blipFill>
        <p:spPr>
          <a:xfrm>
            <a:off x="1447800" y="4634345"/>
            <a:ext cx="5794744" cy="762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What Is Uniform Distribution?</a:t>
            </a:r>
            <a:endParaRPr>
              <a:solidFill>
                <a:srgbClr val="C00000"/>
              </a:solidFill>
            </a:endParaRPr>
          </a:p>
        </p:txBody>
      </p:sp>
      <p:sp>
        <p:nvSpPr>
          <p:cNvPr id="102" name="Google Shape;102;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just">
              <a:lnSpc>
                <a:spcPct val="110000"/>
              </a:lnSpc>
              <a:spcBef>
                <a:spcPts val="0"/>
              </a:spcBef>
              <a:spcAft>
                <a:spcPts val="0"/>
              </a:spcAft>
              <a:buClr>
                <a:schemeClr val="dk1"/>
              </a:buClr>
              <a:buSzPct val="100000"/>
              <a:buChar char="•"/>
            </a:pPr>
            <a:r>
              <a:rPr lang="en-US"/>
              <a:t>In a discrete uniform distribution, outcomes are discrete and have the same probability.</a:t>
            </a:r>
            <a:endParaRPr/>
          </a:p>
          <a:p>
            <a:pPr indent="-342900" lvl="0" marL="342900" rtl="0" algn="just">
              <a:lnSpc>
                <a:spcPct val="110000"/>
              </a:lnSpc>
              <a:spcBef>
                <a:spcPts val="592"/>
              </a:spcBef>
              <a:spcAft>
                <a:spcPts val="0"/>
              </a:spcAft>
              <a:buClr>
                <a:schemeClr val="dk1"/>
              </a:buClr>
              <a:buSzPct val="100000"/>
              <a:buChar char="•"/>
            </a:pPr>
            <a:r>
              <a:rPr lang="en-US"/>
              <a:t>In a continuous uniform distribution, outcomes are continuous and infinite.</a:t>
            </a:r>
            <a:endParaRPr/>
          </a:p>
          <a:p>
            <a:pPr indent="-342900" lvl="0" marL="342900" rtl="0" algn="just">
              <a:lnSpc>
                <a:spcPct val="110000"/>
              </a:lnSpc>
              <a:spcBef>
                <a:spcPts val="592"/>
              </a:spcBef>
              <a:spcAft>
                <a:spcPts val="0"/>
              </a:spcAft>
              <a:buClr>
                <a:schemeClr val="dk1"/>
              </a:buClr>
              <a:buSzPct val="100000"/>
              <a:buChar char="•"/>
            </a:pPr>
            <a:r>
              <a:rPr lang="en-US"/>
              <a:t>In a normal distribution, data around the mean occur more frequently.</a:t>
            </a:r>
            <a:endParaRPr/>
          </a:p>
          <a:p>
            <a:pPr indent="-342900" lvl="0" marL="342900" rtl="0" algn="just">
              <a:lnSpc>
                <a:spcPct val="110000"/>
              </a:lnSpc>
              <a:spcBef>
                <a:spcPts val="592"/>
              </a:spcBef>
              <a:spcAft>
                <a:spcPts val="0"/>
              </a:spcAft>
              <a:buClr>
                <a:schemeClr val="dk1"/>
              </a:buClr>
              <a:buSzPct val="100000"/>
              <a:buChar char="•"/>
            </a:pPr>
            <a:r>
              <a:rPr lang="en-US"/>
              <a:t>The frequency of occurrence decreases the farther you are from the mean in a normal distribution.</a:t>
            </a:r>
            <a:endParaRPr/>
          </a:p>
          <a:p>
            <a:pPr indent="-154940" lvl="0" marL="342900" rtl="0" algn="just">
              <a:lnSpc>
                <a:spcPct val="110000"/>
              </a:lnSpc>
              <a:spcBef>
                <a:spcPts val="592"/>
              </a:spcBef>
              <a:spcAft>
                <a:spcPts val="0"/>
              </a:spcAft>
              <a:buClr>
                <a:schemeClr val="dk1"/>
              </a:buClr>
              <a:buSzPct val="1000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C00000"/>
              </a:buClr>
              <a:buSzPct val="100000"/>
              <a:buFont typeface="Calibri"/>
              <a:buNone/>
            </a:pPr>
            <a:r>
              <a:rPr b="1" lang="en-US">
                <a:solidFill>
                  <a:srgbClr val="C00000"/>
                </a:solidFill>
              </a:rPr>
              <a:t>Understanding Uniform Distribution</a:t>
            </a:r>
            <a:endParaRPr>
              <a:solidFill>
                <a:srgbClr val="C00000"/>
              </a:solidFill>
            </a:endParaRPr>
          </a:p>
        </p:txBody>
      </p:sp>
      <p:sp>
        <p:nvSpPr>
          <p:cNvPr id="108" name="Google Shape;108;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just">
              <a:lnSpc>
                <a:spcPct val="110000"/>
              </a:lnSpc>
              <a:spcBef>
                <a:spcPts val="0"/>
              </a:spcBef>
              <a:spcAft>
                <a:spcPts val="0"/>
              </a:spcAft>
              <a:buClr>
                <a:schemeClr val="dk1"/>
              </a:buClr>
              <a:buSzPct val="100000"/>
              <a:buChar char="•"/>
            </a:pPr>
            <a:r>
              <a:rPr lang="en-US"/>
              <a:t>There are two types of uniform distributions: discrete and continuous. </a:t>
            </a:r>
            <a:endParaRPr/>
          </a:p>
          <a:p>
            <a:pPr indent="-342900" lvl="0" marL="342900" rtl="0" algn="just">
              <a:lnSpc>
                <a:spcPct val="110000"/>
              </a:lnSpc>
              <a:spcBef>
                <a:spcPts val="592"/>
              </a:spcBef>
              <a:spcAft>
                <a:spcPts val="0"/>
              </a:spcAft>
              <a:buClr>
                <a:schemeClr val="dk1"/>
              </a:buClr>
              <a:buSzPct val="100000"/>
              <a:buChar char="•"/>
            </a:pPr>
            <a:r>
              <a:rPr lang="en-US"/>
              <a:t>The possible results of rolling a die provide an example of a discrete uniform distribution: it is possible to roll a 1, 2, 3, 4, 5, or 6, but it is not possible to roll a 2.3, 4.7, or 5.5. </a:t>
            </a:r>
            <a:endParaRPr/>
          </a:p>
          <a:p>
            <a:pPr indent="-342900" lvl="0" marL="342900" rtl="0" algn="just">
              <a:lnSpc>
                <a:spcPct val="110000"/>
              </a:lnSpc>
              <a:spcBef>
                <a:spcPts val="592"/>
              </a:spcBef>
              <a:spcAft>
                <a:spcPts val="0"/>
              </a:spcAft>
              <a:buClr>
                <a:schemeClr val="dk1"/>
              </a:buClr>
              <a:buSzPct val="100000"/>
              <a:buChar char="•"/>
            </a:pPr>
            <a:r>
              <a:rPr lang="en-US"/>
              <a:t>Therefore, the roll of a die generates a discrete distribution with p = 1/6 for each outcome. There are only 6 possible values to return and nothing in between.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C00000"/>
              </a:buClr>
              <a:buSzPct val="100000"/>
              <a:buFont typeface="Calibri"/>
              <a:buNone/>
            </a:pPr>
            <a:r>
              <a:rPr b="1" lang="en-US">
                <a:solidFill>
                  <a:srgbClr val="C00000"/>
                </a:solidFill>
              </a:rPr>
              <a:t>Understanding Uniform Distribution</a:t>
            </a:r>
            <a:endParaRPr>
              <a:solidFill>
                <a:srgbClr val="C00000"/>
              </a:solidFill>
            </a:endParaRPr>
          </a:p>
        </p:txBody>
      </p:sp>
      <p:sp>
        <p:nvSpPr>
          <p:cNvPr id="114" name="Google Shape;114;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a:bodyPr>
          <a:lstStyle/>
          <a:p>
            <a:pPr indent="-342900" lvl="0" marL="342900" rtl="0" algn="just">
              <a:lnSpc>
                <a:spcPct val="110000"/>
              </a:lnSpc>
              <a:spcBef>
                <a:spcPts val="0"/>
              </a:spcBef>
              <a:spcAft>
                <a:spcPts val="0"/>
              </a:spcAft>
              <a:buClr>
                <a:schemeClr val="dk1"/>
              </a:buClr>
              <a:buSzPct val="100000"/>
              <a:buChar char="•"/>
            </a:pPr>
            <a:r>
              <a:rPr lang="en-US"/>
              <a:t>Some uniform distributions are continuous rather than discrete. </a:t>
            </a:r>
            <a:endParaRPr/>
          </a:p>
          <a:p>
            <a:pPr indent="-342900" lvl="0" marL="342900" rtl="0" algn="just">
              <a:lnSpc>
                <a:spcPct val="110000"/>
              </a:lnSpc>
              <a:spcBef>
                <a:spcPts val="592"/>
              </a:spcBef>
              <a:spcAft>
                <a:spcPts val="0"/>
              </a:spcAft>
              <a:buClr>
                <a:schemeClr val="dk1"/>
              </a:buClr>
              <a:buSzPct val="100000"/>
              <a:buChar char="•"/>
            </a:pPr>
            <a:r>
              <a:rPr lang="en-US"/>
              <a:t>An idealized random number generator would be considered a continuous uniform distribution. With this type of distribution, every point in the continuous range between 0.0 and 1.0 has an equal opportunity of appearing, yet there is an infinite number of points between 0.0 and 1.0.</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Visualizing Uniform Distributions</a:t>
            </a:r>
            <a:endParaRPr>
              <a:solidFill>
                <a:srgbClr val="C00000"/>
              </a:solidFill>
            </a:endParaRPr>
          </a:p>
        </p:txBody>
      </p:sp>
      <p:sp>
        <p:nvSpPr>
          <p:cNvPr id="120" name="Google Shape;120;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just">
              <a:lnSpc>
                <a:spcPct val="120000"/>
              </a:lnSpc>
              <a:spcBef>
                <a:spcPts val="0"/>
              </a:spcBef>
              <a:spcAft>
                <a:spcPts val="0"/>
              </a:spcAft>
              <a:buClr>
                <a:schemeClr val="dk1"/>
              </a:buClr>
              <a:buSzPct val="100000"/>
              <a:buChar char="•"/>
            </a:pPr>
            <a:r>
              <a:rPr lang="en-US"/>
              <a:t>A distribution is a simple way to visualize a set of data. It can be shown either as a graph or in a list, revealing which values of a random variable have lower or higher chances of happening.</a:t>
            </a:r>
            <a:endParaRPr/>
          </a:p>
          <a:p>
            <a:pPr indent="-342900" lvl="0" marL="342900" rtl="0" algn="just">
              <a:lnSpc>
                <a:spcPct val="120000"/>
              </a:lnSpc>
              <a:spcBef>
                <a:spcPts val="544"/>
              </a:spcBef>
              <a:spcAft>
                <a:spcPts val="0"/>
              </a:spcAft>
              <a:buClr>
                <a:schemeClr val="dk1"/>
              </a:buClr>
              <a:buSzPct val="100000"/>
              <a:buChar char="•"/>
            </a:pPr>
            <a:r>
              <a:rPr lang="en-US"/>
              <a:t>Under a uniform distribution, each value in the set of possible values has the same possibility of happening. When displayed as a bar or line graph, this distribution has the same height for each potential outcome. In this way, it can look like a rectangle and therefore is sometimes described as the rectangular distribution.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Visualizing Uniform Distributions</a:t>
            </a:r>
            <a:endParaRPr>
              <a:solidFill>
                <a:srgbClr val="C00000"/>
              </a:solidFill>
            </a:endParaRPr>
          </a:p>
        </p:txBody>
      </p:sp>
      <p:sp>
        <p:nvSpPr>
          <p:cNvPr id="126" name="Google Shape;126;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just">
              <a:lnSpc>
                <a:spcPct val="120000"/>
              </a:lnSpc>
              <a:spcBef>
                <a:spcPts val="0"/>
              </a:spcBef>
              <a:spcAft>
                <a:spcPts val="0"/>
              </a:spcAft>
              <a:buClr>
                <a:schemeClr val="dk1"/>
              </a:buClr>
              <a:buSzPct val="100000"/>
              <a:buChar char="•"/>
            </a:pPr>
            <a:r>
              <a:rPr lang="en-US"/>
              <a:t> If you think about the possibility of drawing a particular suit from a deck of playing cards, there is a random yet equal chance of pulling a heart as there is for pulling a spade—that is, 1/4 or 25%.</a:t>
            </a:r>
            <a:endParaRPr/>
          </a:p>
          <a:p>
            <a:pPr indent="-342900" lvl="0" marL="342900" rtl="0" algn="just">
              <a:lnSpc>
                <a:spcPct val="120000"/>
              </a:lnSpc>
              <a:spcBef>
                <a:spcPts val="496"/>
              </a:spcBef>
              <a:spcAft>
                <a:spcPts val="0"/>
              </a:spcAft>
              <a:buClr>
                <a:schemeClr val="dk1"/>
              </a:buClr>
              <a:buSzPct val="100000"/>
              <a:buChar char="•"/>
            </a:pPr>
            <a:r>
              <a:rPr lang="en-US"/>
              <a:t>The roll of a single dice yields one of six numbers: 1, 2, 3, 4, 5, or 6. Because there are only 6 possible outcomes, the probability of you landing on any one of them is 16.67% (1/6). When plotted on a graph, the distribution is represented as a horizontal line, with each possible outcome captured on the x-axis, at the fixed point of probability along the y-axis.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Visualizing Uniform Distributions</a:t>
            </a:r>
            <a:endParaRPr>
              <a:solidFill>
                <a:srgbClr val="C00000"/>
              </a:solidFill>
            </a:endParaRPr>
          </a:p>
        </p:txBody>
      </p:sp>
      <p:sp>
        <p:nvSpPr>
          <p:cNvPr descr="Uniform Distribution" id="132" name="Google Shape;132;p9"/>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3" name="Google Shape;133;p9"/>
          <p:cNvPicPr preferRelativeResize="0"/>
          <p:nvPr/>
        </p:nvPicPr>
        <p:blipFill rotWithShape="1">
          <a:blip r:embed="rId3">
            <a:alphaModFix/>
          </a:blip>
          <a:srcRect b="0" l="0" r="0" t="0"/>
          <a:stretch/>
        </p:blipFill>
        <p:spPr>
          <a:xfrm>
            <a:off x="1066800" y="1676400"/>
            <a:ext cx="7010399" cy="467825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admin</dc:creator>
</cp:coreProperties>
</file>